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422188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96" y="-90"/>
      </p:cViewPr>
      <p:guideLst>
        <p:guide orient="horz" pos="2160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31665" y="2130431"/>
            <a:ext cx="1055886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63330" y="3886200"/>
            <a:ext cx="86955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5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4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06086" y="274644"/>
            <a:ext cx="279499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21110" y="274644"/>
            <a:ext cx="8177941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3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1267" y="4406906"/>
            <a:ext cx="105588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81267" y="2906713"/>
            <a:ext cx="105588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6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21111" y="1600206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314612" y="1600206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1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21110" y="1535113"/>
            <a:ext cx="5488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110" y="2174875"/>
            <a:ext cx="5488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310301" y="1535113"/>
            <a:ext cx="54907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310301" y="2174875"/>
            <a:ext cx="54907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37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2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9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1111" y="273050"/>
            <a:ext cx="408681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56732" y="273056"/>
            <a:ext cx="6944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21111" y="1435103"/>
            <a:ext cx="408681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54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4837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434837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434837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19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21113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21113" y="1600206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21112" y="6356356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9383-CBAF-4544-8A2A-DDA635486DBC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44249" y="6356356"/>
            <a:ext cx="3933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902571" y="6356356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0A3D-E96E-4491-AD15-4A0224C8B5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5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620688"/>
            <a:ext cx="10595263" cy="540166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9748" y="1268763"/>
            <a:ext cx="1055886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MX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RIM BlackBerry</a:t>
            </a:r>
            <a:br>
              <a:rPr lang="es-MX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Optativa ll</a:t>
            </a:r>
            <a:br>
              <a:rPr lang="es-MX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Apolinar Trejo Cuevas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38486" y="4221088"/>
            <a:ext cx="8695532" cy="19686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MX" b="1" dirty="0" smtClean="0">
                <a:solidFill>
                  <a:schemeClr val="tx1"/>
                </a:solidFill>
              </a:rPr>
              <a:t>Integrantes: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Galindo Arellano Diana Laura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Mata Otero Jesús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Quintero Villegas María Elena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Saucedo Hernández Mariana </a:t>
            </a:r>
            <a:endParaRPr lang="es-ES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dirty="0" smtClean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19241" y="260648"/>
            <a:ext cx="11563432" cy="627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4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1113" y="332656"/>
            <a:ext cx="11206605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s-ES" sz="2400" dirty="0"/>
          </a:p>
        </p:txBody>
      </p:sp>
      <p:pic>
        <p:nvPicPr>
          <p:cNvPr id="4" name="3 Imagen" descr="%20%28The%20IIT%20Madras%20alum%20was%20among%20the%20first%20to%20predict%20the%20Japanese%20collapse%20of%201990%20and%20the%202008%20sub-prime%20mortgage%20crisis%20in%20US%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6" y="2457903"/>
            <a:ext cx="3024336" cy="3231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Rectángulo"/>
          <p:cNvSpPr/>
          <p:nvPr/>
        </p:nvSpPr>
        <p:spPr>
          <a:xfrm>
            <a:off x="6715150" y="5688971"/>
            <a:ext cx="519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Watsa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Blackberry’s new owner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17405" y="692696"/>
            <a:ext cx="62103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/>
              <a:t>Watsa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conocido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adhesión</a:t>
            </a:r>
            <a:r>
              <a:rPr lang="en-US" sz="2800" dirty="0" smtClean="0"/>
              <a:t> al valor de </a:t>
            </a:r>
            <a:r>
              <a:rPr lang="en-US" sz="2800" dirty="0" err="1" smtClean="0"/>
              <a:t>inversión</a:t>
            </a:r>
            <a:r>
              <a:rPr lang="en-US" sz="2800" dirty="0" smtClean="0"/>
              <a:t> y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filosofía</a:t>
            </a:r>
            <a:r>
              <a:rPr lang="en-US" sz="2800" dirty="0" smtClean="0"/>
              <a:t> de </a:t>
            </a:r>
            <a:r>
              <a:rPr lang="en-US" sz="2800" dirty="0" err="1" smtClean="0"/>
              <a:t>austeridad</a:t>
            </a:r>
            <a:r>
              <a:rPr lang="en-US" sz="2800" dirty="0" smtClean="0"/>
              <a:t> personal, a </a:t>
            </a:r>
            <a:r>
              <a:rPr lang="en-US" sz="2800" dirty="0" err="1" smtClean="0"/>
              <a:t>pesar</a:t>
            </a:r>
            <a:r>
              <a:rPr lang="en-US" sz="2800" dirty="0" smtClean="0"/>
              <a:t> de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riqueza</a:t>
            </a:r>
            <a:r>
              <a:rPr lang="en-US" sz="2800" dirty="0" smtClean="0"/>
              <a:t>. </a:t>
            </a:r>
            <a:r>
              <a:rPr lang="en-US" sz="2800" dirty="0" err="1" smtClean="0"/>
              <a:t>Otra</a:t>
            </a:r>
            <a:r>
              <a:rPr lang="en-US" sz="2800" dirty="0" smtClean="0"/>
              <a:t> </a:t>
            </a:r>
            <a:r>
              <a:rPr lang="en-US" sz="2800" dirty="0" err="1" smtClean="0"/>
              <a:t>cosa</a:t>
            </a:r>
            <a:r>
              <a:rPr lang="en-US" sz="2800" dirty="0" smtClean="0"/>
              <a:t> </a:t>
            </a:r>
            <a:r>
              <a:rPr lang="en-US" sz="2800" dirty="0" err="1" smtClean="0"/>
              <a:t>interesante</a:t>
            </a:r>
            <a:r>
              <a:rPr lang="en-US" sz="2800" dirty="0" smtClean="0"/>
              <a:t> </a:t>
            </a:r>
            <a:r>
              <a:rPr lang="en-US" sz="2800" dirty="0" err="1" smtClean="0"/>
              <a:t>acerca</a:t>
            </a:r>
            <a:r>
              <a:rPr lang="en-US" sz="2800" dirty="0" smtClean="0"/>
              <a:t> de </a:t>
            </a:r>
            <a:r>
              <a:rPr lang="en-US" sz="2800" dirty="0" err="1" smtClean="0"/>
              <a:t>Watsa</a:t>
            </a:r>
            <a:r>
              <a:rPr lang="en-US" sz="2800" dirty="0" smtClean="0"/>
              <a:t> y de Fairfax </a:t>
            </a:r>
            <a:r>
              <a:rPr lang="en-US" sz="2800" dirty="0" err="1" smtClean="0"/>
              <a:t>es</a:t>
            </a:r>
            <a:r>
              <a:rPr lang="en-US" sz="2800" dirty="0" smtClean="0"/>
              <a:t> que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principios</a:t>
            </a:r>
            <a:r>
              <a:rPr lang="en-US" sz="2800" dirty="0" smtClean="0"/>
              <a:t> </a:t>
            </a:r>
            <a:r>
              <a:rPr lang="en-US" sz="2800" dirty="0" err="1" smtClean="0"/>
              <a:t>rectores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compañía</a:t>
            </a:r>
            <a:r>
              <a:rPr lang="en-US" sz="2800" dirty="0" smtClean="0"/>
              <a:t> </a:t>
            </a:r>
            <a:r>
              <a:rPr lang="en-US" sz="2800" dirty="0" err="1" smtClean="0"/>
              <a:t>están</a:t>
            </a:r>
            <a:r>
              <a:rPr lang="en-US" sz="2800" dirty="0" smtClean="0"/>
              <a:t> </a:t>
            </a:r>
            <a:r>
              <a:rPr lang="en-US" sz="2800" dirty="0" err="1" smtClean="0"/>
              <a:t>todavía</a:t>
            </a:r>
            <a:r>
              <a:rPr lang="en-US" sz="2800" dirty="0" smtClean="0"/>
              <a:t> </a:t>
            </a:r>
            <a:r>
              <a:rPr lang="en-US" sz="2800" dirty="0" err="1" smtClean="0"/>
              <a:t>intactos</a:t>
            </a:r>
            <a:r>
              <a:rPr lang="en-US" sz="2800" dirty="0" smtClean="0"/>
              <a:t>:</a:t>
            </a:r>
            <a:endParaRPr lang="es-ES" sz="2800" dirty="0" smtClean="0"/>
          </a:p>
          <a:p>
            <a:r>
              <a:rPr lang="en-US" sz="2800" dirty="0" smtClean="0"/>
              <a:t>“LA HONESTIDAD Y LA INTEGRIDAD SON ESENCIALES EN TODAS LAS RELACIONES, Y ÉSTAS NUNCA SE VERÁN COMPROMETIDAS”.(2013)</a:t>
            </a:r>
            <a:endParaRPr lang="es-ES" sz="2800" dirty="0"/>
          </a:p>
        </p:txBody>
      </p:sp>
      <p:sp>
        <p:nvSpPr>
          <p:cNvPr id="8" name="7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306438" y="260648"/>
            <a:ext cx="11809312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/>
              <a:t>que </a:t>
            </a:r>
            <a:r>
              <a:rPr lang="en-US" dirty="0" err="1" smtClean="0"/>
              <a:t>adquirió</a:t>
            </a:r>
            <a:r>
              <a:rPr lang="en-US" dirty="0" smtClean="0"/>
              <a:t> </a:t>
            </a:r>
            <a:r>
              <a:rPr lang="en-US" dirty="0"/>
              <a:t>Blackberry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 </a:t>
            </a:r>
            <a:r>
              <a:rPr lang="en-US" sz="2400" dirty="0" err="1"/>
              <a:t>fondo</a:t>
            </a:r>
            <a:r>
              <a:rPr lang="en-US" sz="2400" dirty="0"/>
              <a:t> Fairfax Financial Holdings </a:t>
            </a:r>
            <a:r>
              <a:rPr lang="en-US" sz="2400" dirty="0" err="1"/>
              <a:t>desistió</a:t>
            </a:r>
            <a:r>
              <a:rPr lang="en-US" sz="2400" dirty="0"/>
              <a:t> de </a:t>
            </a:r>
            <a:r>
              <a:rPr lang="en-US" sz="2400" dirty="0" err="1"/>
              <a:t>comprar</a:t>
            </a:r>
            <a:r>
              <a:rPr lang="en-US" sz="2400" dirty="0"/>
              <a:t> Blackberry </a:t>
            </a:r>
            <a:r>
              <a:rPr lang="en-US" sz="2400" dirty="0" err="1"/>
              <a:t>ayer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prestará</a:t>
            </a:r>
            <a:r>
              <a:rPr lang="en-US" sz="2400" dirty="0"/>
              <a:t> a la </a:t>
            </a:r>
            <a:r>
              <a:rPr lang="en-US" sz="2400" dirty="0" err="1"/>
              <a:t>empresa</a:t>
            </a:r>
            <a:r>
              <a:rPr lang="en-US" sz="2400" dirty="0"/>
              <a:t> mil </a:t>
            </a:r>
            <a:r>
              <a:rPr lang="en-US" sz="2400" dirty="0" err="1"/>
              <a:t>millones</a:t>
            </a:r>
            <a:r>
              <a:rPr lang="en-US" sz="2400" dirty="0"/>
              <a:t> de </a:t>
            </a:r>
            <a:r>
              <a:rPr lang="en-US" sz="2400" dirty="0" err="1"/>
              <a:t>dólares</a:t>
            </a:r>
            <a:r>
              <a:rPr lang="en-US" sz="2400" dirty="0"/>
              <a:t> para </a:t>
            </a: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quiebra</a:t>
            </a:r>
            <a:r>
              <a:rPr lang="en-US" sz="2400" dirty="0"/>
              <a:t>. (2013.11.04 )</a:t>
            </a:r>
            <a:endParaRPr lang="es-ES" sz="2400" dirty="0"/>
          </a:p>
          <a:p>
            <a:r>
              <a:rPr lang="en-US" sz="2400" dirty="0"/>
              <a:t>2013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 smtClean="0"/>
              <a:t>adelante</a:t>
            </a:r>
            <a:r>
              <a:rPr lang="en-US" sz="2400" dirty="0" smtClean="0"/>
              <a:t>, BlackBerry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 smtClean="0"/>
              <a:t>compañia</a:t>
            </a:r>
            <a:r>
              <a:rPr lang="en-US" sz="2400" dirty="0" smtClean="0"/>
              <a:t> </a:t>
            </a:r>
            <a:r>
              <a:rPr lang="en-US" sz="2400" dirty="0" err="1" smtClean="0"/>
              <a:t>independiente</a:t>
            </a:r>
            <a:r>
              <a:rPr lang="en-US" sz="2400" dirty="0" smtClean="0"/>
              <a:t>.  </a:t>
            </a:r>
            <a:r>
              <a:rPr lang="en-US" sz="2400" dirty="0"/>
              <a:t>John Chen </a:t>
            </a:r>
            <a:r>
              <a:rPr lang="en-US" sz="2400" dirty="0" err="1"/>
              <a:t>es</a:t>
            </a:r>
            <a:r>
              <a:rPr lang="en-US" sz="2400" dirty="0"/>
              <a:t> el director </a:t>
            </a:r>
            <a:r>
              <a:rPr lang="en-US" sz="2400" dirty="0" err="1"/>
              <a:t>ejecutivo</a:t>
            </a:r>
            <a:endParaRPr lang="es-ES" sz="2400" dirty="0"/>
          </a:p>
        </p:txBody>
      </p:sp>
      <p:pic>
        <p:nvPicPr>
          <p:cNvPr id="4" name="3 Imagen" descr="http://crackberry.com/sites/crackberry.com/files/styles/large/public/article_images/2013/11/johnchen.jpg?itok=sqEmDmLJ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14" y="3296467"/>
            <a:ext cx="4032448" cy="2769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4 Rectángulo"/>
          <p:cNvSpPr/>
          <p:nvPr/>
        </p:nvSpPr>
        <p:spPr>
          <a:xfrm>
            <a:off x="9711339" y="606587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Chen 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306438" y="260648"/>
            <a:ext cx="11809312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2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empresas Adquiridas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Slipstream Data Inc.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Certicom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Dash Navigation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Torch Mobile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DataViz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Viigo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QNX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Astonishing Tribe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JayCut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Tungle.me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Newbay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Scoreloop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Gist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Scroon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Movirtu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Secusmart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WatchDox</a:t>
            </a: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Good Technology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2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3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err="1" smtClean="0"/>
              <a:t>Compa</a:t>
            </a:r>
            <a:r>
              <a:rPr lang="es-MX" sz="3000" dirty="0" smtClean="0"/>
              <a:t>ñ</a:t>
            </a:r>
            <a:r>
              <a:rPr lang="en-US" sz="3000" dirty="0" err="1"/>
              <a:t>ias</a:t>
            </a:r>
            <a:r>
              <a:rPr lang="en-US" sz="3000" dirty="0"/>
              <a:t> que </a:t>
            </a:r>
            <a:r>
              <a:rPr lang="en-US" sz="3000" dirty="0" err="1"/>
              <a:t>apoyaban</a:t>
            </a:r>
            <a:r>
              <a:rPr lang="en-US" sz="3000" dirty="0"/>
              <a:t>  a blackberry  para el </a:t>
            </a:r>
            <a:r>
              <a:rPr lang="en-US" sz="3000" dirty="0" err="1"/>
              <a:t>correo</a:t>
            </a:r>
            <a:r>
              <a:rPr lang="en-US" sz="3000" dirty="0"/>
              <a:t> </a:t>
            </a:r>
            <a:r>
              <a:rPr lang="en-US" sz="3000" dirty="0" err="1"/>
              <a:t>electrónico</a:t>
            </a:r>
            <a:r>
              <a:rPr lang="en-US" sz="3000" dirty="0"/>
              <a:t> y </a:t>
            </a:r>
            <a:r>
              <a:rPr lang="en-US" sz="3000" dirty="0" err="1"/>
              <a:t>calendario</a:t>
            </a:r>
            <a:r>
              <a:rPr lang="en-US" sz="3000" dirty="0"/>
              <a:t>.</a:t>
            </a:r>
            <a:r>
              <a:rPr lang="es-ES" sz="3000" dirty="0"/>
              <a:t/>
            </a:r>
            <a:br>
              <a:rPr lang="es-ES" sz="3000" dirty="0"/>
            </a:br>
            <a:endParaRPr lang="es-ES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Microsoft</a:t>
            </a:r>
            <a:endParaRPr lang="es-ES" dirty="0" smtClean="0"/>
          </a:p>
          <a:p>
            <a:pPr marL="0" indent="0">
              <a:buNone/>
            </a:pPr>
            <a:r>
              <a:rPr lang="en-US" dirty="0" smtClean="0"/>
              <a:t>Microsoft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la mayor </a:t>
            </a:r>
            <a:r>
              <a:rPr lang="en-US" dirty="0" err="1" smtClean="0"/>
              <a:t>compañía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para </a:t>
            </a:r>
            <a:r>
              <a:rPr lang="en-US" dirty="0" err="1" smtClean="0"/>
              <a:t>ordenadores</a:t>
            </a:r>
            <a:r>
              <a:rPr lang="en-US" dirty="0" smtClean="0"/>
              <a:t> y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informáticos</a:t>
            </a:r>
            <a:r>
              <a:rPr lang="en-US" dirty="0" smtClean="0"/>
              <a:t>. Si </a:t>
            </a:r>
            <a:r>
              <a:rPr lang="en-US" dirty="0" err="1" smtClean="0"/>
              <a:t>conoceis</a:t>
            </a:r>
            <a:r>
              <a:rPr lang="en-US" dirty="0" smtClean="0"/>
              <a:t> el Windows, </a:t>
            </a:r>
            <a:r>
              <a:rPr lang="en-US" dirty="0" err="1" smtClean="0"/>
              <a:t>trabajais</a:t>
            </a:r>
            <a:r>
              <a:rPr lang="en-US" dirty="0" smtClean="0"/>
              <a:t> con Office o </a:t>
            </a:r>
            <a:r>
              <a:rPr lang="en-US" dirty="0" err="1" smtClean="0"/>
              <a:t>habeis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consola</a:t>
            </a:r>
            <a:r>
              <a:rPr lang="en-US" dirty="0" smtClean="0"/>
              <a:t> de DOS, </a:t>
            </a:r>
            <a:r>
              <a:rPr lang="en-US" dirty="0" err="1" smtClean="0"/>
              <a:t>sabed</a:t>
            </a:r>
            <a:r>
              <a:rPr lang="en-US" dirty="0" smtClean="0"/>
              <a:t> que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llevan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marca</a:t>
            </a:r>
            <a:r>
              <a:rPr lang="en-US" dirty="0" smtClean="0"/>
              <a:t>; Microsoft Corporation.</a:t>
            </a:r>
            <a:endParaRPr lang="es-ES" dirty="0" smtClean="0"/>
          </a:p>
          <a:p>
            <a:endParaRPr lang="en-US" b="1" dirty="0" smtClean="0"/>
          </a:p>
          <a:p>
            <a:r>
              <a:rPr lang="en-US" b="1" dirty="0" smtClean="0"/>
              <a:t>Novell</a:t>
            </a:r>
            <a:endParaRPr lang="es-ES" dirty="0"/>
          </a:p>
          <a:p>
            <a:pPr marL="0" indent="0">
              <a:buNone/>
            </a:pPr>
            <a:r>
              <a:rPr lang="en-US" dirty="0" smtClean="0"/>
              <a:t>Novell</a:t>
            </a:r>
            <a:r>
              <a:rPr lang="en-US" dirty="0"/>
              <a:t>, Inc.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compañía</a:t>
            </a:r>
            <a:r>
              <a:rPr lang="en-US" dirty="0"/>
              <a:t> de </a:t>
            </a:r>
            <a:r>
              <a:rPr lang="en-US" dirty="0" err="1"/>
              <a:t>origen</a:t>
            </a:r>
            <a:r>
              <a:rPr lang="en-US" dirty="0"/>
              <a:t> </a:t>
            </a:r>
            <a:r>
              <a:rPr lang="en-US" dirty="0" err="1"/>
              <a:t>estadounidense</a:t>
            </a:r>
            <a:r>
              <a:rPr lang="en-US" dirty="0"/>
              <a:t> </a:t>
            </a:r>
            <a:r>
              <a:rPr lang="en-US" dirty="0" err="1"/>
              <a:t>dedicada</a:t>
            </a:r>
            <a:r>
              <a:rPr lang="en-US" dirty="0"/>
              <a:t> al software, </a:t>
            </a:r>
            <a:r>
              <a:rPr lang="en-US" dirty="0" err="1"/>
              <a:t>específicamente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Novell Netware y Linux, entre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ramas</a:t>
            </a:r>
            <a:r>
              <a:rPr lang="en-US" dirty="0"/>
              <a:t> de la </a:t>
            </a:r>
            <a:r>
              <a:rPr lang="en-US" dirty="0" err="1"/>
              <a:t>tecnología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dueña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derechos de la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SuSE</a:t>
            </a:r>
            <a:r>
              <a:rPr lang="en-US" dirty="0"/>
              <a:t> Linux y NLD.</a:t>
            </a:r>
            <a:endParaRPr lang="es-ES" dirty="0"/>
          </a:p>
          <a:p>
            <a:endParaRPr lang="en-US" b="1" dirty="0" smtClean="0"/>
          </a:p>
          <a:p>
            <a:r>
              <a:rPr lang="en-US" b="1" dirty="0" smtClean="0"/>
              <a:t>IBM </a:t>
            </a:r>
            <a:endParaRPr lang="es-ES" dirty="0"/>
          </a:p>
          <a:p>
            <a:pPr marL="0" indent="0">
              <a:buNone/>
            </a:pPr>
            <a:r>
              <a:rPr lang="en-US" dirty="0" smtClean="0"/>
              <a:t>International </a:t>
            </a:r>
            <a:r>
              <a:rPr lang="en-US" dirty="0"/>
              <a:t>Business Machines, </a:t>
            </a:r>
            <a:r>
              <a:rPr lang="en-US" dirty="0" err="1"/>
              <a:t>abreviada</a:t>
            </a:r>
            <a:r>
              <a:rPr lang="en-US" dirty="0"/>
              <a:t> IBM y </a:t>
            </a:r>
            <a:r>
              <a:rPr lang="en-US" dirty="0" err="1"/>
              <a:t>apodada</a:t>
            </a:r>
            <a:r>
              <a:rPr lang="en-US" dirty="0"/>
              <a:t> "Big Blue",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corporación</a:t>
            </a:r>
            <a:r>
              <a:rPr lang="en-US" dirty="0"/>
              <a:t> </a:t>
            </a:r>
            <a:r>
              <a:rPr lang="en-US" dirty="0" err="1"/>
              <a:t>multinacional</a:t>
            </a:r>
            <a:r>
              <a:rPr lang="en-US" dirty="0"/>
              <a:t> de </a:t>
            </a:r>
            <a:r>
              <a:rPr lang="en-US" dirty="0" err="1"/>
              <a:t>tecnología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 y </a:t>
            </a:r>
            <a:r>
              <a:rPr lang="en-US" dirty="0" err="1"/>
              <a:t>consultoría</a:t>
            </a:r>
            <a:r>
              <a:rPr lang="en-US" dirty="0"/>
              <a:t> con </a:t>
            </a:r>
            <a:r>
              <a:rPr lang="en-US" dirty="0" err="1"/>
              <a:t>sede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Armonk, Nueva York,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. La </a:t>
            </a:r>
            <a:r>
              <a:rPr lang="en-US" dirty="0" err="1"/>
              <a:t>compañía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compañías</a:t>
            </a:r>
            <a:r>
              <a:rPr lang="en-US" dirty="0"/>
              <a:t> de </a:t>
            </a:r>
            <a:r>
              <a:rPr lang="en-US" dirty="0" err="1"/>
              <a:t>tecnología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historia</a:t>
            </a:r>
            <a:r>
              <a:rPr lang="en-US" dirty="0"/>
              <a:t> continua que data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siglo</a:t>
            </a:r>
            <a:r>
              <a:rPr lang="en-US" dirty="0"/>
              <a:t> 19.</a:t>
            </a:r>
            <a:endParaRPr lang="es-ES" dirty="0"/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2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Entorno de Desarrollo</a:t>
            </a:r>
            <a:endParaRPr lang="es-ES" dirty="0"/>
          </a:p>
        </p:txBody>
      </p:sp>
      <p:sp>
        <p:nvSpPr>
          <p:cNvPr id="6" name="CuadroTexto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BlackBerry </a:t>
            </a:r>
            <a:r>
              <a:rPr lang="es-MX" b="1" dirty="0"/>
              <a:t>Java </a:t>
            </a:r>
            <a:r>
              <a:rPr lang="es-MX" b="1" dirty="0" err="1"/>
              <a:t>Development</a:t>
            </a:r>
            <a:r>
              <a:rPr lang="es-MX" b="1" dirty="0"/>
              <a:t> </a:t>
            </a:r>
            <a:r>
              <a:rPr lang="es-MX" b="1" dirty="0" err="1" smtClean="0"/>
              <a:t>Environment</a:t>
            </a: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 smtClean="0"/>
          </a:p>
          <a:p>
            <a:endParaRPr lang="es-MX" dirty="0"/>
          </a:p>
        </p:txBody>
      </p:sp>
      <p:sp>
        <p:nvSpPr>
          <p:cNvPr id="7" name="CuadroTexto 5"/>
          <p:cNvSpPr txBox="1"/>
          <p:nvPr/>
        </p:nvSpPr>
        <p:spPr>
          <a:xfrm>
            <a:off x="838200" y="2210898"/>
            <a:ext cx="219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Requisitos Técnicos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8" name="CuadroTexto 6"/>
          <p:cNvSpPr txBox="1"/>
          <p:nvPr/>
        </p:nvSpPr>
        <p:spPr>
          <a:xfrm>
            <a:off x="1007920" y="2739920"/>
            <a:ext cx="5195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Eclipse 3.5 Clásico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Windows XP o Superior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Procesador Intel Pentium 4 o compatible 2.5  </a:t>
            </a:r>
            <a:r>
              <a:rPr lang="es-MX" dirty="0" err="1" smtClean="0"/>
              <a:t>Ghz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2GB De 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Java SE </a:t>
            </a:r>
            <a:r>
              <a:rPr lang="es-MX" dirty="0" err="1" smtClean="0"/>
              <a:t>Development</a:t>
            </a:r>
            <a:r>
              <a:rPr lang="es-MX" dirty="0" smtClean="0"/>
              <a:t> JDK 6 o Superior</a:t>
            </a:r>
          </a:p>
        </p:txBody>
      </p:sp>
      <p:sp>
        <p:nvSpPr>
          <p:cNvPr id="9" name="CuadroTexto 7"/>
          <p:cNvSpPr txBox="1"/>
          <p:nvPr/>
        </p:nvSpPr>
        <p:spPr>
          <a:xfrm>
            <a:off x="6619009" y="2210898"/>
            <a:ext cx="284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Características Avanzadas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10" name="CuadroTexto 8"/>
          <p:cNvSpPr txBox="1"/>
          <p:nvPr/>
        </p:nvSpPr>
        <p:spPr>
          <a:xfrm>
            <a:off x="6619009" y="2739920"/>
            <a:ext cx="452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Utilizar las características avanzadas en el entorno de desarrollo de java para BlackBerry JDE.</a:t>
            </a:r>
            <a:endParaRPr lang="es-MX" dirty="0"/>
          </a:p>
        </p:txBody>
      </p:sp>
      <p:sp>
        <p:nvSpPr>
          <p:cNvPr id="11" name="CuadroTexto 9"/>
          <p:cNvSpPr txBox="1"/>
          <p:nvPr/>
        </p:nvSpPr>
        <p:spPr>
          <a:xfrm>
            <a:off x="838200" y="4217248"/>
            <a:ext cx="241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Herramientas en Java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07920" y="4790209"/>
            <a:ext cx="5746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BlackBerry Java Plug-in para eclipse amplía la plataforma de desarrollo Eclipse para crear Smartphone BlackBerry.</a:t>
            </a:r>
          </a:p>
          <a:p>
            <a:r>
              <a:rPr lang="es-MX" dirty="0" smtClean="0"/>
              <a:t>BlackBerry JDE es un entono de desarrollo anterior e independiente.</a:t>
            </a:r>
          </a:p>
          <a:p>
            <a:r>
              <a:rPr lang="es-MX" dirty="0" smtClean="0"/>
              <a:t>BlackBerry </a:t>
            </a:r>
            <a:r>
              <a:rPr lang="es-MX" dirty="0" err="1" smtClean="0"/>
              <a:t>Dev</a:t>
            </a:r>
            <a:r>
              <a:rPr lang="es-MX" dirty="0" smtClean="0"/>
              <a:t> </a:t>
            </a:r>
            <a:r>
              <a:rPr lang="es-MX" dirty="0" err="1" smtClean="0"/>
              <a:t>Alpha</a:t>
            </a:r>
            <a:r>
              <a:rPr lang="es-MX" dirty="0" smtClean="0"/>
              <a:t> C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306438" y="260648"/>
            <a:ext cx="11809311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1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Ligas de Interés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1113" y="1600206"/>
            <a:ext cx="11494637" cy="4565098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 smtClean="0"/>
              <a:t>BlackBerry Official Page</a:t>
            </a:r>
          </a:p>
          <a:p>
            <a:pPr marL="0" indent="0">
              <a:buNone/>
            </a:pPr>
            <a:r>
              <a:rPr lang="en-US" dirty="0" smtClean="0"/>
              <a:t>http://us.blackberry.com/home.html</a:t>
            </a:r>
          </a:p>
          <a:p>
            <a:endParaRPr lang="en-US" dirty="0" smtClean="0"/>
          </a:p>
          <a:p>
            <a:r>
              <a:rPr lang="en-US" b="1" dirty="0" smtClean="0"/>
              <a:t>Start here to learn about the different development platforms for BlackBerry apps.</a:t>
            </a:r>
          </a:p>
          <a:p>
            <a:pPr marL="0" indent="0">
              <a:buNone/>
            </a:pPr>
            <a:r>
              <a:rPr lang="en-US" dirty="0" smtClean="0"/>
              <a:t>https://developer.blackberry.com/develop/</a:t>
            </a:r>
          </a:p>
          <a:p>
            <a:endParaRPr lang="en-US" dirty="0" smtClean="0"/>
          </a:p>
          <a:p>
            <a:r>
              <a:rPr lang="en-US" b="1" dirty="0" smtClean="0"/>
              <a:t>Blackberry App Builder software</a:t>
            </a:r>
          </a:p>
          <a:p>
            <a:pPr marL="0" indent="0">
              <a:buNone/>
            </a:pPr>
            <a:r>
              <a:rPr lang="en-US" dirty="0" smtClean="0"/>
              <a:t>http://www.appypie.com/blackberry-app-builder</a:t>
            </a:r>
          </a:p>
          <a:p>
            <a:endParaRPr lang="en-US" dirty="0" smtClean="0"/>
          </a:p>
          <a:p>
            <a:r>
              <a:rPr lang="en-US" b="1" dirty="0" smtClean="0"/>
              <a:t>Blackberry trouble shooting</a:t>
            </a:r>
          </a:p>
          <a:p>
            <a:pPr marL="0" indent="0">
              <a:buNone/>
            </a:pPr>
            <a:r>
              <a:rPr lang="en-US" dirty="0" smtClean="0"/>
              <a:t>http://www.blackberrytroubleshooting.com/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Apps for blackberry</a:t>
            </a:r>
          </a:p>
          <a:p>
            <a:pPr marL="0" indent="0">
              <a:buNone/>
            </a:pPr>
            <a:r>
              <a:rPr lang="en-US" dirty="0" smtClean="0"/>
              <a:t>https://appworld.blackberry.com/webstore/?countrycode=MX&amp;lang=en</a:t>
            </a:r>
          </a:p>
          <a:p>
            <a:endParaRPr lang="en-US" dirty="0" smtClean="0"/>
          </a:p>
          <a:p>
            <a:r>
              <a:rPr lang="en-US" b="1" dirty="0" smtClean="0"/>
              <a:t>BlackBerry News</a:t>
            </a:r>
          </a:p>
          <a:p>
            <a:pPr marL="0" indent="0">
              <a:buNone/>
            </a:pPr>
            <a:r>
              <a:rPr lang="en-US" dirty="0" smtClean="0"/>
              <a:t>http://blogs.blackberry.com/category/news/</a:t>
            </a:r>
          </a:p>
          <a:p>
            <a:endParaRPr lang="en-US" dirty="0" smtClean="0"/>
          </a:p>
          <a:p>
            <a:r>
              <a:rPr lang="en-US" b="1" dirty="0" smtClean="0"/>
              <a:t>INSTALL ADOBE FLASH PLAYER ONTO YOUR BLACKBERRY</a:t>
            </a:r>
          </a:p>
          <a:p>
            <a:pPr marL="0" indent="0">
              <a:buNone/>
            </a:pPr>
            <a:r>
              <a:rPr lang="en-US" dirty="0" smtClean="0"/>
              <a:t>http://flashplayerblackberry.com/</a:t>
            </a:r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1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4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/>
          <p:cNvSpPr txBox="1">
            <a:spLocks/>
          </p:cNvSpPr>
          <p:nvPr/>
        </p:nvSpPr>
        <p:spPr>
          <a:xfrm>
            <a:off x="470985" y="-96648"/>
            <a:ext cx="1209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/>
              <a:t>Antecedentes Históricos.</a:t>
            </a:r>
            <a:endParaRPr lang="es-MX" sz="3600" dirty="0"/>
          </a:p>
        </p:txBody>
      </p:sp>
      <p:pic>
        <p:nvPicPr>
          <p:cNvPr id="57" name="Picture 2" descr="https://visualescrita.files.wordpress.com/2011/05/rim_interactivepager8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" y="1340768"/>
            <a:ext cx="3013431" cy="19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ector recto de flecha 4"/>
          <p:cNvCxnSpPr/>
          <p:nvPr/>
        </p:nvCxnSpPr>
        <p:spPr>
          <a:xfrm flipV="1">
            <a:off x="-53602" y="3697660"/>
            <a:ext cx="12448080" cy="83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http://i-cdn.phonearena.com/images/articles/164409-image/blackberry58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18" y="3974809"/>
            <a:ext cx="2442811" cy="283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://crackberry.com/sites/crackberry.com/files/styles/large/public/bold-9000.png?itok=TBdnwdc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755" y="815469"/>
            <a:ext cx="2919490" cy="253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ttps://julnavas.files.wordpress.com/2011/07/blackberry-bold-touch-9900.png?w=300&amp;h=2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65" y="1093106"/>
            <a:ext cx="2890130" cy="21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http://drop.ndtv.com/TECH/product_database/images/5312013104429AM_635_blackberry_curve_3g_93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82" y="3879645"/>
            <a:ext cx="4829940" cy="281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ángulo 5"/>
          <p:cNvSpPr/>
          <p:nvPr/>
        </p:nvSpPr>
        <p:spPr>
          <a:xfrm>
            <a:off x="305887" y="620688"/>
            <a:ext cx="172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BlackBerry OS 1</a:t>
            </a:r>
          </a:p>
          <a:p>
            <a:r>
              <a:rPr lang="es-MX" sz="1400" dirty="0" err="1" smtClean="0"/>
              <a:t>Pager</a:t>
            </a:r>
            <a:r>
              <a:rPr lang="es-MX" sz="1400" dirty="0" smtClean="0"/>
              <a:t> BlackBerry 850</a:t>
            </a:r>
            <a:endParaRPr lang="es-MX" sz="1400" dirty="0"/>
          </a:p>
        </p:txBody>
      </p:sp>
      <p:sp>
        <p:nvSpPr>
          <p:cNvPr id="64" name="Rectángulo 6"/>
          <p:cNvSpPr/>
          <p:nvPr/>
        </p:nvSpPr>
        <p:spPr>
          <a:xfrm>
            <a:off x="160444" y="4442157"/>
            <a:ext cx="1471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BlackBerry OS 3.6</a:t>
            </a:r>
            <a:endParaRPr lang="es-MX" sz="1400" dirty="0"/>
          </a:p>
          <a:p>
            <a:r>
              <a:rPr lang="es-MX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BlackBerry 5810</a:t>
            </a:r>
          </a:p>
        </p:txBody>
      </p:sp>
      <p:sp>
        <p:nvSpPr>
          <p:cNvPr id="65" name="Rectángulo 9"/>
          <p:cNvSpPr/>
          <p:nvPr/>
        </p:nvSpPr>
        <p:spPr>
          <a:xfrm>
            <a:off x="5744820" y="709280"/>
            <a:ext cx="1737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BlackBerry OS 5.0</a:t>
            </a:r>
          </a:p>
          <a:p>
            <a:r>
              <a:rPr lang="es-MX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BlackBerry Bold 9000</a:t>
            </a:r>
            <a:endParaRPr lang="es-MX" sz="1400" dirty="0"/>
          </a:p>
        </p:txBody>
      </p:sp>
      <p:sp>
        <p:nvSpPr>
          <p:cNvPr id="66" name="Rectángulo 10"/>
          <p:cNvSpPr/>
          <p:nvPr/>
        </p:nvSpPr>
        <p:spPr>
          <a:xfrm>
            <a:off x="3876273" y="5177435"/>
            <a:ext cx="1737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BlackBerry OS 6.0</a:t>
            </a:r>
          </a:p>
          <a:p>
            <a:r>
              <a:rPr lang="es-MX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BlackBerry Bold 9200</a:t>
            </a:r>
            <a:endParaRPr lang="es-MX" sz="1400" dirty="0"/>
          </a:p>
        </p:txBody>
      </p:sp>
      <p:sp>
        <p:nvSpPr>
          <p:cNvPr id="67" name="Rectángulo 11"/>
          <p:cNvSpPr/>
          <p:nvPr/>
        </p:nvSpPr>
        <p:spPr>
          <a:xfrm>
            <a:off x="10482930" y="1777793"/>
            <a:ext cx="1737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BlackBerry OS 7.0</a:t>
            </a:r>
          </a:p>
          <a:p>
            <a:r>
              <a:rPr lang="es-MX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BlackBerry Bold 9900</a:t>
            </a:r>
            <a:endParaRPr lang="es-MX" sz="1400" dirty="0"/>
          </a:p>
        </p:txBody>
      </p:sp>
      <p:sp>
        <p:nvSpPr>
          <p:cNvPr id="68" name="Rectángulo 12"/>
          <p:cNvSpPr/>
          <p:nvPr/>
        </p:nvSpPr>
        <p:spPr>
          <a:xfrm>
            <a:off x="11179646" y="4965377"/>
            <a:ext cx="1256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solidFill>
                  <a:srgbClr val="262626"/>
                </a:solidFill>
              </a:rPr>
              <a:t>BlackBerry</a:t>
            </a:r>
            <a:r>
              <a:rPr lang="es-MX" sz="1400" b="1" dirty="0" smtClean="0">
                <a:solidFill>
                  <a:srgbClr val="262626"/>
                </a:solidFill>
                <a:latin typeface="PT Sans"/>
              </a:rPr>
              <a:t> </a:t>
            </a:r>
            <a:r>
              <a:rPr lang="es-MX" sz="1400" dirty="0" smtClean="0">
                <a:solidFill>
                  <a:srgbClr val="262626"/>
                </a:solidFill>
              </a:rPr>
              <a:t>10</a:t>
            </a:r>
          </a:p>
          <a:p>
            <a:r>
              <a:rPr lang="es-MX" sz="1400" dirty="0" smtClean="0">
                <a:solidFill>
                  <a:srgbClr val="262626"/>
                </a:solidFill>
              </a:rPr>
              <a:t>BlackBerry z10</a:t>
            </a:r>
            <a:endParaRPr lang="es-MX" sz="1400" dirty="0"/>
          </a:p>
        </p:txBody>
      </p:sp>
      <p:pic>
        <p:nvPicPr>
          <p:cNvPr id="69" name="Picture 12" descr="http://bairesmac.com/wp-content/uploads/2013/04/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451" y="4104349"/>
            <a:ext cx="2426066" cy="19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cto 18"/>
          <p:cNvCxnSpPr/>
          <p:nvPr/>
        </p:nvCxnSpPr>
        <p:spPr>
          <a:xfrm flipV="1">
            <a:off x="2841100" y="2937408"/>
            <a:ext cx="0" cy="8433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20"/>
          <p:cNvCxnSpPr/>
          <p:nvPr/>
        </p:nvCxnSpPr>
        <p:spPr>
          <a:xfrm>
            <a:off x="3868813" y="3780789"/>
            <a:ext cx="0" cy="68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22"/>
          <p:cNvCxnSpPr/>
          <p:nvPr/>
        </p:nvCxnSpPr>
        <p:spPr>
          <a:xfrm flipV="1">
            <a:off x="6647685" y="2937407"/>
            <a:ext cx="0" cy="73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24"/>
          <p:cNvCxnSpPr/>
          <p:nvPr/>
        </p:nvCxnSpPr>
        <p:spPr>
          <a:xfrm>
            <a:off x="7907966" y="3697661"/>
            <a:ext cx="0" cy="10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26"/>
          <p:cNvCxnSpPr/>
          <p:nvPr/>
        </p:nvCxnSpPr>
        <p:spPr>
          <a:xfrm flipV="1">
            <a:off x="11457162" y="2687337"/>
            <a:ext cx="0" cy="98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28"/>
          <p:cNvCxnSpPr/>
          <p:nvPr/>
        </p:nvCxnSpPr>
        <p:spPr>
          <a:xfrm>
            <a:off x="11858704" y="3741457"/>
            <a:ext cx="0" cy="72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29"/>
          <p:cNvSpPr txBox="1"/>
          <p:nvPr/>
        </p:nvSpPr>
        <p:spPr>
          <a:xfrm>
            <a:off x="441009" y="3430952"/>
            <a:ext cx="20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 de enero de 1999</a:t>
            </a:r>
            <a:endParaRPr lang="es-MX" dirty="0"/>
          </a:p>
        </p:txBody>
      </p:sp>
      <p:sp>
        <p:nvSpPr>
          <p:cNvPr id="77" name="CuadroTexto 36"/>
          <p:cNvSpPr txBox="1"/>
          <p:nvPr/>
        </p:nvSpPr>
        <p:spPr>
          <a:xfrm>
            <a:off x="1631616" y="3764430"/>
            <a:ext cx="205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 de Marzo de 2002</a:t>
            </a:r>
            <a:endParaRPr lang="es-MX" dirty="0"/>
          </a:p>
        </p:txBody>
      </p:sp>
      <p:sp>
        <p:nvSpPr>
          <p:cNvPr id="78" name="CuadroTexto 37"/>
          <p:cNvSpPr txBox="1"/>
          <p:nvPr/>
        </p:nvSpPr>
        <p:spPr>
          <a:xfrm>
            <a:off x="3713705" y="3294943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 de Agosto de 2009</a:t>
            </a:r>
            <a:endParaRPr lang="es-MX" dirty="0"/>
          </a:p>
        </p:txBody>
      </p:sp>
      <p:sp>
        <p:nvSpPr>
          <p:cNvPr id="79" name="Rectángulo 30"/>
          <p:cNvSpPr/>
          <p:nvPr/>
        </p:nvSpPr>
        <p:spPr>
          <a:xfrm>
            <a:off x="5820000" y="3772609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Abril de 2010</a:t>
            </a:r>
            <a:endParaRPr lang="es-MX" dirty="0"/>
          </a:p>
        </p:txBody>
      </p:sp>
      <p:sp>
        <p:nvSpPr>
          <p:cNvPr id="80" name="Rectángulo 31"/>
          <p:cNvSpPr/>
          <p:nvPr/>
        </p:nvSpPr>
        <p:spPr>
          <a:xfrm>
            <a:off x="9093426" y="3314988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de agosto de 2011</a:t>
            </a:r>
            <a:endParaRPr lang="es-MX" dirty="0"/>
          </a:p>
        </p:txBody>
      </p:sp>
      <p:sp>
        <p:nvSpPr>
          <p:cNvPr id="81" name="Rectángulo 32"/>
          <p:cNvSpPr/>
          <p:nvPr/>
        </p:nvSpPr>
        <p:spPr>
          <a:xfrm>
            <a:off x="9003837" y="3708612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30 de enero de 2013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53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260648"/>
            <a:ext cx="10595263" cy="61206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Principales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/>
              <a:t>sistemas operativos BlackBerry son sistemas que permiten trabajar en modo multitarea y tiene soporte para diferentes métodos de entrada adoptados por RIM, particularmente </a:t>
            </a:r>
            <a:r>
              <a:rPr lang="es-MX" dirty="0" err="1"/>
              <a:t>trackwheel</a:t>
            </a:r>
            <a:r>
              <a:rPr lang="es-MX" dirty="0"/>
              <a:t>, </a:t>
            </a:r>
            <a:r>
              <a:rPr lang="es-MX" dirty="0" err="1"/>
              <a:t>trackball</a:t>
            </a:r>
            <a:r>
              <a:rPr lang="es-MX" dirty="0"/>
              <a:t>, </a:t>
            </a:r>
            <a:r>
              <a:rPr lang="es-MX" dirty="0" err="1"/>
              <a:t>touchpad</a:t>
            </a:r>
            <a:r>
              <a:rPr lang="es-MX" dirty="0"/>
              <a:t> y pantallas táctiles.</a:t>
            </a:r>
            <a:endParaRPr lang="es-ES" dirty="0"/>
          </a:p>
          <a:p>
            <a:r>
              <a:rPr lang="es-MX" dirty="0"/>
              <a:t>Su desarrollo se debe a los primeros </a:t>
            </a:r>
            <a:r>
              <a:rPr lang="es-MX" dirty="0" err="1"/>
              <a:t>handheld</a:t>
            </a:r>
            <a:r>
              <a:rPr lang="es-MX" dirty="0"/>
              <a:t> en 1999, dispositivos que permiten el acceso a correo electrónico, web y sincronización de programas Microsoft.</a:t>
            </a:r>
            <a:endParaRPr lang="es-ES" dirty="0"/>
          </a:p>
          <a:p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06438" y="260648"/>
            <a:ext cx="11809312" cy="627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0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260648"/>
            <a:ext cx="10595263" cy="612068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1113" y="620688"/>
            <a:ext cx="11179969" cy="5505481"/>
          </a:xfrm>
        </p:spPr>
        <p:txBody>
          <a:bodyPr>
            <a:normAutofit/>
          </a:bodyPr>
          <a:lstStyle/>
          <a:p>
            <a:r>
              <a:rPr lang="es-MX" dirty="0"/>
              <a:t>El SO BlackBerry, orientado al uso profesional como gestor de correo electrónico y agenda. Desde la cuarta versión se puede sincronizar el dispositivo con el correo electrónico, calendario, tareas, notas y contactos de Microsoft.</a:t>
            </a:r>
            <a:endParaRPr lang="es-ES" dirty="0"/>
          </a:p>
          <a:p>
            <a:r>
              <a:rPr lang="es-MX" dirty="0"/>
              <a:t>BlackBerry Enterprise Server, proporciona el acceso a organización del email a grandes compañías identificando a cada usuario con un PIN.</a:t>
            </a:r>
            <a:endParaRPr lang="es-ES" dirty="0"/>
          </a:p>
          <a:p>
            <a:r>
              <a:rPr lang="es-MX" dirty="0"/>
              <a:t>BlackBerry Internet </a:t>
            </a:r>
            <a:r>
              <a:rPr lang="es-MX" dirty="0" err="1"/>
              <a:t>Service</a:t>
            </a:r>
            <a:r>
              <a:rPr lang="es-MX" dirty="0"/>
              <a:t>, es para los usuarios pequeños, este programa es más sencillo que proporciona acceso a internet y correo Outlook sin tener que usar BES.</a:t>
            </a:r>
            <a:endParaRPr lang="es-ES" dirty="0"/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2" cy="627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2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260648"/>
            <a:ext cx="10595263" cy="612068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1113" y="620688"/>
            <a:ext cx="11179969" cy="5505481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BlackBerry </a:t>
            </a:r>
            <a:r>
              <a:rPr lang="es-MX" dirty="0"/>
              <a:t>6</a:t>
            </a:r>
            <a:endParaRPr lang="es-ES" dirty="0"/>
          </a:p>
          <a:p>
            <a:pPr marL="0" indent="0">
              <a:buNone/>
            </a:pPr>
            <a:r>
              <a:rPr lang="es-MX" dirty="0"/>
              <a:t>Enfocado al uso </a:t>
            </a:r>
            <a:r>
              <a:rPr lang="es-MX" dirty="0" err="1"/>
              <a:t>touchscreen</a:t>
            </a:r>
            <a:r>
              <a:rPr lang="es-MX" dirty="0"/>
              <a:t> y al uso multimedia hacia el usuario, sin dejar de lado la parte profesional, así como integración de redes sociales y mensajería instantánea.</a:t>
            </a:r>
            <a:endParaRPr lang="es-ES" dirty="0"/>
          </a:p>
          <a:p>
            <a:r>
              <a:rPr lang="es-MX" dirty="0"/>
              <a:t>BlackBerry 7.1</a:t>
            </a:r>
            <a:endParaRPr lang="es-ES" dirty="0"/>
          </a:p>
          <a:p>
            <a:pPr marL="0" indent="0">
              <a:buNone/>
            </a:pPr>
            <a:r>
              <a:rPr lang="es-MX" dirty="0"/>
              <a:t>Renovación en los iconos y resolución de pantalla Smartphone, trabaja como </a:t>
            </a:r>
            <a:r>
              <a:rPr lang="es-MX" dirty="0" err="1"/>
              <a:t>router</a:t>
            </a:r>
            <a:r>
              <a:rPr lang="es-MX" dirty="0"/>
              <a:t> inalámbrico, incluye una versión completa del software de edición de documentos </a:t>
            </a:r>
            <a:r>
              <a:rPr lang="es-MX" dirty="0" err="1"/>
              <a:t>Documents</a:t>
            </a:r>
            <a:r>
              <a:rPr lang="es-MX" dirty="0"/>
              <a:t> To </a:t>
            </a:r>
            <a:r>
              <a:rPr lang="es-MX" dirty="0" err="1"/>
              <a:t>Go</a:t>
            </a:r>
            <a:endParaRPr lang="es-ES" dirty="0"/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2" cy="627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1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260648"/>
            <a:ext cx="10595263" cy="61206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Principales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BlackBerry 10 </a:t>
            </a:r>
          </a:p>
          <a:p>
            <a:pPr lvl="1"/>
            <a:r>
              <a:rPr lang="es-MX" dirty="0"/>
              <a:t>Tienda de aplicaciones BlackBerry </a:t>
            </a:r>
            <a:r>
              <a:rPr lang="es-MX" dirty="0" err="1"/>
              <a:t>World</a:t>
            </a:r>
            <a:r>
              <a:rPr lang="es-MX" dirty="0"/>
              <a:t>, antes conocido como Black Berry App </a:t>
            </a:r>
            <a:r>
              <a:rPr lang="es-MX" dirty="0" err="1"/>
              <a:t>World</a:t>
            </a:r>
            <a:r>
              <a:rPr lang="es-MX" dirty="0"/>
              <a:t> que contiene aplicaciones para personalizar sus dispositivos.</a:t>
            </a:r>
          </a:p>
          <a:p>
            <a:pPr lvl="1"/>
            <a:r>
              <a:rPr lang="es-MX" dirty="0"/>
              <a:t>Robusto catálogo de música y videos, en la tienda de BlackBerry</a:t>
            </a:r>
          </a:p>
          <a:p>
            <a:pPr lvl="1"/>
            <a:r>
              <a:rPr lang="es-MX" dirty="0"/>
              <a:t>Desarrolla funciones táctiles</a:t>
            </a:r>
          </a:p>
          <a:p>
            <a:pPr lvl="1"/>
            <a:r>
              <a:rPr lang="es-MX" dirty="0"/>
              <a:t>Implementa BlackBerry balance, lo cual permite crear varios perfiles en un mismo equipo.</a:t>
            </a:r>
          </a:p>
          <a:p>
            <a:pPr lvl="1"/>
            <a:r>
              <a:rPr lang="es-MX" dirty="0"/>
              <a:t>Se integran </a:t>
            </a:r>
            <a:r>
              <a:rPr lang="es-MX" dirty="0" smtClean="0"/>
              <a:t>aplicaciones </a:t>
            </a:r>
            <a:r>
              <a:rPr lang="es-MX" dirty="0"/>
              <a:t>para edición de fotos y videos.</a:t>
            </a:r>
          </a:p>
          <a:p>
            <a:pPr lvl="1"/>
            <a:r>
              <a:rPr lang="es-MX" dirty="0"/>
              <a:t>El sistema BlackBerry 10 tendrá disponibles más de 70, 000 </a:t>
            </a:r>
            <a:r>
              <a:rPr lang="es-MX" dirty="0" err="1"/>
              <a:t>apps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Multidescarga</a:t>
            </a:r>
            <a:r>
              <a:rPr lang="es-MX" dirty="0"/>
              <a:t> de aplicaciones simultaneas.</a:t>
            </a:r>
          </a:p>
          <a:p>
            <a:pPr lvl="1"/>
            <a:r>
              <a:rPr lang="es-MX" dirty="0"/>
              <a:t>Desarrolla </a:t>
            </a:r>
            <a:r>
              <a:rPr lang="es-MX" dirty="0" err="1"/>
              <a:t>BalckBerry</a:t>
            </a:r>
            <a:r>
              <a:rPr lang="es-MX" dirty="0"/>
              <a:t> Messenger, con interfaz amigable y sencilla.</a:t>
            </a:r>
          </a:p>
          <a:p>
            <a:pPr lvl="1"/>
            <a:r>
              <a:rPr lang="es-MX" dirty="0"/>
              <a:t>Se implementa un Buzón “HUB” en el cual los usuarios podrán visualizar sus notificaciones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06438" y="260648"/>
            <a:ext cx="11809312" cy="627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7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Lenguajes que Soporta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b="1" dirty="0" smtClean="0"/>
              <a:t>Java </a:t>
            </a:r>
            <a:r>
              <a:rPr lang="es-MX" b="1" dirty="0"/>
              <a:t>Android </a:t>
            </a:r>
            <a:r>
              <a:rPr lang="es-MX" b="1" dirty="0" err="1"/>
              <a:t>RunTime</a:t>
            </a:r>
            <a:r>
              <a:rPr lang="es-MX" dirty="0"/>
              <a:t>. </a:t>
            </a:r>
            <a:r>
              <a:rPr lang="es-ES" dirty="0"/>
              <a:t>Es un </a:t>
            </a:r>
            <a:r>
              <a:rPr lang="es-ES" dirty="0" smtClean="0"/>
              <a:t>entorno de ejecución</a:t>
            </a:r>
            <a:r>
              <a:rPr lang="es-ES" dirty="0"/>
              <a:t> de aplicaciones utilizado por el sistema operativo </a:t>
            </a:r>
            <a:r>
              <a:rPr lang="es-ES" dirty="0" smtClean="0"/>
              <a:t>móvil Android, en una maquina virtual java.</a:t>
            </a:r>
            <a:endParaRPr lang="es-ES" dirty="0"/>
          </a:p>
          <a:p>
            <a:r>
              <a:rPr lang="es-MX" b="1" dirty="0"/>
              <a:t>Java </a:t>
            </a:r>
            <a:r>
              <a:rPr lang="es-MX" b="1" dirty="0" smtClean="0"/>
              <a:t>BlackBerry. </a:t>
            </a:r>
            <a:r>
              <a:rPr lang="es-MX" dirty="0" smtClean="0"/>
              <a:t>Es una herramienta que les permite a los desarrolladores, crear aplicaciones en lenguaje java, que se ejecutan en el sistema Operativo de los teléfonos </a:t>
            </a:r>
            <a:r>
              <a:rPr lang="es-MX" smtClean="0"/>
              <a:t>móviles BlackBerry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2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2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" y="404664"/>
            <a:ext cx="10595263" cy="6192688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1113" y="404664"/>
            <a:ext cx="11179969" cy="5721505"/>
          </a:xfrm>
        </p:spPr>
        <p:txBody>
          <a:bodyPr>
            <a:normAutofit/>
          </a:bodyPr>
          <a:lstStyle/>
          <a:p>
            <a:endParaRPr lang="es-MX" b="1" dirty="0" smtClean="0"/>
          </a:p>
          <a:p>
            <a:r>
              <a:rPr lang="es-MX" b="1" dirty="0" smtClean="0"/>
              <a:t>C++ </a:t>
            </a:r>
            <a:r>
              <a:rPr lang="es-MX" b="1" dirty="0" err="1" smtClean="0"/>
              <a:t>Native</a:t>
            </a:r>
            <a:r>
              <a:rPr lang="es-MX" b="1" dirty="0" smtClean="0"/>
              <a:t> SDK </a:t>
            </a:r>
            <a:r>
              <a:rPr lang="es-MX" dirty="0" smtClean="0"/>
              <a:t>Entorno de desarrollo que permite crear y ejecutar aplicaciones para móviles en lenguaje C++</a:t>
            </a:r>
            <a:endParaRPr lang="es-ES" dirty="0" smtClean="0"/>
          </a:p>
          <a:p>
            <a:r>
              <a:rPr lang="es-MX" b="1" dirty="0" smtClean="0"/>
              <a:t>C++/</a:t>
            </a:r>
            <a:r>
              <a:rPr lang="es-MX" b="1" dirty="0" err="1" smtClean="0"/>
              <a:t>Qt</a:t>
            </a:r>
            <a:r>
              <a:rPr lang="es-MX" b="1" dirty="0" smtClean="0"/>
              <a:t>. </a:t>
            </a:r>
            <a:r>
              <a:rPr lang="es-ES" dirty="0"/>
              <a:t>E</a:t>
            </a:r>
            <a:r>
              <a:rPr lang="es-ES" dirty="0" smtClean="0"/>
              <a:t>s una amplia plataforma de desarrollo que incluye clases, librerías y herramientas para la producción de aplicaciones de interfaz gráfica en C++ que pueden operar en varias plataformas. Con </a:t>
            </a:r>
            <a:r>
              <a:rPr lang="es-ES" dirty="0" err="1" smtClean="0"/>
              <a:t>Qt</a:t>
            </a:r>
            <a:r>
              <a:rPr lang="es-ES" dirty="0" smtClean="0"/>
              <a:t> se pueden desarrollar ricas aplicaciones gráficas, incluye soporte de nuevas tecnologías como </a:t>
            </a:r>
            <a:r>
              <a:rPr lang="es-ES" dirty="0" err="1" smtClean="0"/>
              <a:t>OpenGL</a:t>
            </a:r>
            <a:r>
              <a:rPr lang="es-ES" dirty="0" smtClean="0"/>
              <a:t>, XML, Bases de Datos, programación para redes, internacionalización y mucho más.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2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8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4" y="332656"/>
            <a:ext cx="10595263" cy="61926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Principales empresas que lo Apoyan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RIM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compañía</a:t>
            </a:r>
            <a:r>
              <a:rPr lang="en-US" sz="2400" dirty="0"/>
              <a:t> </a:t>
            </a:r>
            <a:r>
              <a:rPr lang="en-US" sz="2400" dirty="0" err="1"/>
              <a:t>pública</a:t>
            </a:r>
            <a:r>
              <a:rPr lang="en-US" sz="2400" dirty="0"/>
              <a:t>, que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propiedad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accionistas</a:t>
            </a:r>
            <a:r>
              <a:rPr lang="en-US" sz="2400" dirty="0"/>
              <a:t>, no hay </a:t>
            </a:r>
            <a:r>
              <a:rPr lang="en-US" sz="2400" dirty="0" err="1"/>
              <a:t>una</a:t>
            </a:r>
            <a:r>
              <a:rPr lang="en-US" sz="2400" dirty="0"/>
              <a:t> sola persona.(</a:t>
            </a:r>
            <a:r>
              <a:rPr lang="en-US" sz="2400" dirty="0" err="1"/>
              <a:t>Enero</a:t>
            </a:r>
            <a:r>
              <a:rPr lang="en-US" sz="2400" dirty="0"/>
              <a:t>, 2012)</a:t>
            </a:r>
            <a:endParaRPr lang="es-ES" sz="2400" dirty="0"/>
          </a:p>
          <a:p>
            <a:r>
              <a:rPr lang="en-US" sz="2400" dirty="0"/>
              <a:t>Fairfax ha </a:t>
            </a:r>
            <a:r>
              <a:rPr lang="en-US" sz="2400" dirty="0" err="1"/>
              <a:t>sido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mucho </a:t>
            </a:r>
            <a:r>
              <a:rPr lang="en-US" sz="2400" dirty="0" err="1"/>
              <a:t>tiempo</a:t>
            </a:r>
            <a:r>
              <a:rPr lang="en-US" sz="2400" dirty="0"/>
              <a:t> un </a:t>
            </a:r>
            <a:r>
              <a:rPr lang="en-US" sz="2400" dirty="0" err="1"/>
              <a:t>importante</a:t>
            </a:r>
            <a:r>
              <a:rPr lang="en-US" sz="2400" dirty="0"/>
              <a:t> </a:t>
            </a:r>
            <a:r>
              <a:rPr lang="en-US" sz="2400" dirty="0" err="1"/>
              <a:t>inversor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BlackBerry, y </a:t>
            </a:r>
            <a:r>
              <a:rPr lang="en-US" sz="2400" dirty="0" err="1"/>
              <a:t>actualmente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con </a:t>
            </a:r>
            <a:r>
              <a:rPr lang="en-US" sz="2400" dirty="0" err="1"/>
              <a:t>alrededor</a:t>
            </a:r>
            <a:r>
              <a:rPr lang="en-US" sz="2400" dirty="0"/>
              <a:t> del 10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ciento</a:t>
            </a:r>
            <a:r>
              <a:rPr lang="en-US" sz="2400" dirty="0"/>
              <a:t> de la </a:t>
            </a:r>
            <a:r>
              <a:rPr lang="en-US" sz="2400" dirty="0" err="1"/>
              <a:t>empresa</a:t>
            </a:r>
            <a:r>
              <a:rPr lang="en-US" sz="2400" dirty="0"/>
              <a:t> (Sep 13,2013)</a:t>
            </a:r>
            <a:endParaRPr lang="es-ES" sz="2400" dirty="0"/>
          </a:p>
          <a:p>
            <a:r>
              <a:rPr lang="en-US" sz="2400" dirty="0"/>
              <a:t>BlackBerry </a:t>
            </a:r>
            <a:r>
              <a:rPr lang="en-US" sz="2400" dirty="0" err="1"/>
              <a:t>acordó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venta</a:t>
            </a:r>
            <a:r>
              <a:rPr lang="en-US" sz="2400" dirty="0"/>
              <a:t> al </a:t>
            </a:r>
            <a:r>
              <a:rPr lang="en-US" sz="2400" dirty="0" err="1"/>
              <a:t>grupo</a:t>
            </a:r>
            <a:r>
              <a:rPr lang="en-US" sz="2400" dirty="0"/>
              <a:t> </a:t>
            </a:r>
            <a:r>
              <a:rPr lang="en-US" sz="2400" dirty="0" err="1"/>
              <a:t>financiero</a:t>
            </a:r>
            <a:r>
              <a:rPr lang="en-US" sz="2400" dirty="0"/>
              <a:t> Fairfax Financial Holdings Limited (Fairfax) </a:t>
            </a:r>
            <a:r>
              <a:rPr lang="en-US" sz="2400" dirty="0" err="1"/>
              <a:t>por</a:t>
            </a:r>
            <a:r>
              <a:rPr lang="en-US" sz="2400" dirty="0"/>
              <a:t> US$4.700 </a:t>
            </a:r>
            <a:r>
              <a:rPr lang="en-US" sz="2400" dirty="0" err="1"/>
              <a:t>millones</a:t>
            </a:r>
            <a:r>
              <a:rPr lang="en-US" sz="2400" dirty="0"/>
              <a:t>.</a:t>
            </a:r>
            <a:endParaRPr lang="es-ES" sz="2400" dirty="0"/>
          </a:p>
          <a:p>
            <a:r>
              <a:rPr lang="en-US" sz="2400" dirty="0"/>
              <a:t>Fairfax </a:t>
            </a:r>
            <a:r>
              <a:rPr lang="en-US" sz="2400" dirty="0" err="1"/>
              <a:t>es</a:t>
            </a:r>
            <a:r>
              <a:rPr lang="en-US" sz="2400" dirty="0"/>
              <a:t> un holding de </a:t>
            </a:r>
            <a:r>
              <a:rPr lang="en-US" sz="2400" dirty="0" err="1"/>
              <a:t>servicios</a:t>
            </a:r>
            <a:r>
              <a:rPr lang="en-US" sz="2400" dirty="0"/>
              <a:t> </a:t>
            </a:r>
            <a:r>
              <a:rPr lang="en-US" sz="2400" dirty="0" err="1"/>
              <a:t>financieros</a:t>
            </a:r>
            <a:r>
              <a:rPr lang="en-US" sz="2400" dirty="0"/>
              <a:t> </a:t>
            </a:r>
            <a:r>
              <a:rPr lang="en-US" sz="2400" dirty="0" err="1"/>
              <a:t>dedicado</a:t>
            </a:r>
            <a:r>
              <a:rPr lang="en-US" sz="2400" dirty="0"/>
              <a:t> </a:t>
            </a:r>
            <a:r>
              <a:rPr lang="en-US" sz="2400" dirty="0" err="1"/>
              <a:t>principalmente</a:t>
            </a:r>
            <a:r>
              <a:rPr lang="en-US" sz="2400" dirty="0"/>
              <a:t> a las </a:t>
            </a:r>
            <a:r>
              <a:rPr lang="en-US" sz="2400" dirty="0" err="1"/>
              <a:t>propiedades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seguros</a:t>
            </a:r>
            <a:r>
              <a:rPr lang="en-US" sz="2400" dirty="0"/>
              <a:t> contra </a:t>
            </a:r>
            <a:r>
              <a:rPr lang="en-US" sz="2400" dirty="0" err="1"/>
              <a:t>accidentes</a:t>
            </a:r>
            <a:r>
              <a:rPr lang="en-US" sz="2400" dirty="0"/>
              <a:t>, y la </a:t>
            </a:r>
            <a:r>
              <a:rPr lang="en-US" sz="2400" dirty="0" err="1"/>
              <a:t>gestión</a:t>
            </a:r>
            <a:r>
              <a:rPr lang="en-US" sz="2400" dirty="0"/>
              <a:t> de la </a:t>
            </a:r>
            <a:r>
              <a:rPr lang="en-US" sz="2400" dirty="0" err="1"/>
              <a:t>inversión</a:t>
            </a:r>
            <a:r>
              <a:rPr lang="en-US" sz="2400" dirty="0"/>
              <a:t> </a:t>
            </a:r>
            <a:r>
              <a:rPr lang="en-US" sz="2400" dirty="0" err="1"/>
              <a:t>asociada</a:t>
            </a:r>
            <a:r>
              <a:rPr lang="en-US" sz="2400" dirty="0"/>
              <a:t>.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146047" y="116632"/>
            <a:ext cx="12130098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06438" y="260648"/>
            <a:ext cx="11809312" cy="626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9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1059</Words>
  <Application>Microsoft Office PowerPoint</Application>
  <PresentationFormat>Personalizado</PresentationFormat>
  <Paragraphs>133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RIM BlackBerry Optativa ll Prof. Apolinar Trejo Cuevas</vt:lpstr>
      <vt:lpstr>Presentación de PowerPoint</vt:lpstr>
      <vt:lpstr>Características Principales</vt:lpstr>
      <vt:lpstr>Presentación de PowerPoint</vt:lpstr>
      <vt:lpstr>Presentación de PowerPoint</vt:lpstr>
      <vt:lpstr>Características Principales</vt:lpstr>
      <vt:lpstr>Lenguajes que Soporta</vt:lpstr>
      <vt:lpstr>Presentación de PowerPoint</vt:lpstr>
      <vt:lpstr>Principales empresas que lo Apoyan</vt:lpstr>
      <vt:lpstr>Presentación de PowerPoint</vt:lpstr>
      <vt:lpstr> Empresas que adquirió Blackberry </vt:lpstr>
      <vt:lpstr>Lista de empresas Adquiridas</vt:lpstr>
      <vt:lpstr> Compañias que apoyaban  a blackberry  para el correo electrónico y calendario. </vt:lpstr>
      <vt:lpstr>Entorno de Desarrollo</vt:lpstr>
      <vt:lpstr>Ligas de Interés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RIM BlackBerry</dc:title>
  <dc:creator>Laura Galindo</dc:creator>
  <cp:lastModifiedBy>Laura Galindo</cp:lastModifiedBy>
  <cp:revision>14</cp:revision>
  <dcterms:created xsi:type="dcterms:W3CDTF">2016-05-12T23:07:49Z</dcterms:created>
  <dcterms:modified xsi:type="dcterms:W3CDTF">2016-05-13T05:26:03Z</dcterms:modified>
</cp:coreProperties>
</file>