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4"/>
  </p:notesMasterIdLst>
  <p:sldIdLst>
    <p:sldId id="256" r:id="rId2"/>
    <p:sldId id="257" r:id="rId3"/>
    <p:sldId id="271" r:id="rId4"/>
    <p:sldId id="272" r:id="rId5"/>
    <p:sldId id="258" r:id="rId6"/>
    <p:sldId id="273" r:id="rId7"/>
    <p:sldId id="259" r:id="rId8"/>
    <p:sldId id="260" r:id="rId9"/>
    <p:sldId id="261" r:id="rId10"/>
    <p:sldId id="262" r:id="rId11"/>
    <p:sldId id="279" r:id="rId12"/>
    <p:sldId id="263" r:id="rId13"/>
    <p:sldId id="265" r:id="rId14"/>
    <p:sldId id="264" r:id="rId15"/>
    <p:sldId id="269" r:id="rId16"/>
    <p:sldId id="278" r:id="rId17"/>
    <p:sldId id="275" r:id="rId18"/>
    <p:sldId id="267" r:id="rId19"/>
    <p:sldId id="277" r:id="rId20"/>
    <p:sldId id="276" r:id="rId21"/>
    <p:sldId id="268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19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7C967-A402-4A76-8CE9-F79D620EFF1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E4F02-C699-44A8-964C-6D3F058B33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87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E4F02-C699-44A8-964C-6D3F058B33B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449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E4F02-C699-44A8-964C-6D3F058B33B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923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E4F02-C699-44A8-964C-6D3F058B33B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98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E4F02-C699-44A8-964C-6D3F058B33B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504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E4F02-C699-44A8-964C-6D3F058B33B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59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2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ymphony-solutions.com/insights/personalization-boosts-customer-retention-in-gami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oket.com/gamification-in-loyalty-programs-boosting-engagement-and-retention/" TargetMode="External"/><Relationship Id="rId4" Type="http://schemas.openxmlformats.org/officeDocument/2006/relationships/hyperlink" Target="https://kobie.com/gamification-in-loyalty-programs-driving-customer-engagement-and-retentio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hyperlink" Target="https://live.agency/insights/gamification-tactics-for-enhanced-customer-loyalty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oket.com/gamification-in-loyalty-programs-boosting-engagement-and-retention/" TargetMode="External"/><Relationship Id="rId5" Type="http://schemas.openxmlformats.org/officeDocument/2006/relationships/hyperlink" Target="https://kobie.com/gamification-in-loyalty-programs-driving-customer-engagement-and-retention/" TargetMode="External"/><Relationship Id="rId4" Type="http://schemas.openxmlformats.org/officeDocument/2006/relationships/hyperlink" Target="https://symphony-solutions.com/insights/personalization-boosts-customer-retention-in-gam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E73AF435-44C8-C44B-9352-ACFA393E2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EBF4C-E9E2-4219-EC17-E2969F70D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7"/>
            <a:ext cx="4358503" cy="313794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200" b="1" kern="10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Turtle Games: </a:t>
            </a:r>
            <a:r>
              <a:rPr lang="en-GB" sz="3600" b="0" kern="10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Predicting Future Outcomes</a:t>
            </a:r>
            <a:br>
              <a:rPr lang="en-GB" sz="3600" b="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GB" sz="42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E2E62-0BF7-C823-8333-99F7DB2FA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69641"/>
            <a:ext cx="4307405" cy="1376976"/>
          </a:xfrm>
        </p:spPr>
        <p:txBody>
          <a:bodyPr anchor="b">
            <a:normAutofit/>
          </a:bodyPr>
          <a:lstStyle/>
          <a:p>
            <a:r>
              <a:rPr lang="en-GB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By: Iulia-Diana Cristolovean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88058DF-7580-C88F-23F0-42941230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95" y="508090"/>
            <a:ext cx="4288568" cy="149279"/>
          </a:xfrm>
          <a:custGeom>
            <a:avLst/>
            <a:gdLst>
              <a:gd name="connsiteX0" fmla="*/ 0 w 6117427"/>
              <a:gd name="connsiteY0" fmla="*/ 0 h 149279"/>
              <a:gd name="connsiteX1" fmla="*/ 6117427 w 6117427"/>
              <a:gd name="connsiteY1" fmla="*/ 0 h 149279"/>
              <a:gd name="connsiteX2" fmla="*/ 6117427 w 6117427"/>
              <a:gd name="connsiteY2" fmla="*/ 149279 h 149279"/>
              <a:gd name="connsiteX3" fmla="*/ 0 w 611742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7427" h="149279">
                <a:moveTo>
                  <a:pt x="0" y="0"/>
                </a:moveTo>
                <a:lnTo>
                  <a:pt x="6117427" y="0"/>
                </a:lnTo>
                <a:lnTo>
                  <a:pt x="611742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3F82943-4565-9E0E-E9DB-5B7B417E6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07749"/>
            <a:ext cx="4307405" cy="45720"/>
          </a:xfrm>
          <a:custGeom>
            <a:avLst/>
            <a:gdLst>
              <a:gd name="connsiteX0" fmla="*/ 0 w 6144298"/>
              <a:gd name="connsiteY0" fmla="*/ 0 h 45720"/>
              <a:gd name="connsiteX1" fmla="*/ 5021183 w 6144298"/>
              <a:gd name="connsiteY1" fmla="*/ 0 h 45720"/>
              <a:gd name="connsiteX2" fmla="*/ 5021183 w 6144298"/>
              <a:gd name="connsiteY2" fmla="*/ 1 h 45720"/>
              <a:gd name="connsiteX3" fmla="*/ 6144298 w 6144298"/>
              <a:gd name="connsiteY3" fmla="*/ 1 h 45720"/>
              <a:gd name="connsiteX4" fmla="*/ 6144298 w 6144298"/>
              <a:gd name="connsiteY4" fmla="*/ 45720 h 45720"/>
              <a:gd name="connsiteX5" fmla="*/ 1123115 w 6144298"/>
              <a:gd name="connsiteY5" fmla="*/ 45720 h 45720"/>
              <a:gd name="connsiteX6" fmla="*/ 1123115 w 6144298"/>
              <a:gd name="connsiteY6" fmla="*/ 45719 h 45720"/>
              <a:gd name="connsiteX7" fmla="*/ 0 w 6144298"/>
              <a:gd name="connsiteY7" fmla="*/ 45719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4298" h="45720">
                <a:moveTo>
                  <a:pt x="0" y="0"/>
                </a:moveTo>
                <a:lnTo>
                  <a:pt x="5021183" y="0"/>
                </a:lnTo>
                <a:lnTo>
                  <a:pt x="5021183" y="1"/>
                </a:lnTo>
                <a:lnTo>
                  <a:pt x="6144298" y="1"/>
                </a:lnTo>
                <a:lnTo>
                  <a:pt x="6144298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Neon laser lights aligned to form a triangle">
            <a:extLst>
              <a:ext uri="{FF2B5EF4-FFF2-40B4-BE49-F238E27FC236}">
                <a16:creationId xmlns:a16="http://schemas.microsoft.com/office/drawing/2014/main" id="{892521C7-367E-3126-5CD5-0BA5587D91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16" r="16167" b="2"/>
          <a:stretch/>
        </p:blipFill>
        <p:spPr>
          <a:xfrm>
            <a:off x="5398477" y="508090"/>
            <a:ext cx="6271028" cy="574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5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E71-7DC8-FEDA-1355-55BA34747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498" y="973835"/>
            <a:ext cx="10634472" cy="530352"/>
          </a:xfrm>
        </p:spPr>
        <p:txBody>
          <a:bodyPr>
            <a:normAutofit/>
          </a:bodyPr>
          <a:lstStyle/>
          <a:p>
            <a:r>
              <a:rPr lang="en-GB" sz="2400" dirty="0"/>
              <a:t>How can customers segmentation help drive targeted marketing?</a:t>
            </a:r>
          </a:p>
        </p:txBody>
      </p:sp>
      <p:pic>
        <p:nvPicPr>
          <p:cNvPr id="6" name="Picture 5" descr="A diagram of a group of dots&#10;&#10;AI-generated content may be incorrect.">
            <a:extLst>
              <a:ext uri="{FF2B5EF4-FFF2-40B4-BE49-F238E27FC236}">
                <a16:creationId xmlns:a16="http://schemas.microsoft.com/office/drawing/2014/main" id="{24DD86E0-2FB1-CA9B-96EC-58B033E59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08" y="1670981"/>
            <a:ext cx="6736842" cy="40319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D356AE-AC47-F209-DB9E-7E03A7ECA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871" y="1708872"/>
            <a:ext cx="3001221" cy="1356180"/>
          </a:xfrm>
          <a:prstGeom prst="rect">
            <a:avLst/>
          </a:prstGeom>
        </p:spPr>
      </p:pic>
      <p:pic>
        <p:nvPicPr>
          <p:cNvPr id="3" name="Picture 2" descr="A bar graph with numbers and text&#10;&#10;AI-generated content may be incorrect.">
            <a:extLst>
              <a:ext uri="{FF2B5EF4-FFF2-40B4-BE49-F238E27FC236}">
                <a16:creationId xmlns:a16="http://schemas.microsoft.com/office/drawing/2014/main" id="{56F80669-B011-8C78-DA0E-CB7E86591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20" y="3269737"/>
            <a:ext cx="5327142" cy="223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13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FFACC-F54C-6AEC-275A-C01CB5C36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978409"/>
            <a:ext cx="6126480" cy="16438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Recommended Marketing Strategies </a:t>
            </a:r>
            <a:br>
              <a:rPr lang="en-GB" sz="2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24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by Segment</a:t>
            </a:r>
            <a:br>
              <a:rPr lang="en-GB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GB" sz="2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60BFA66-C48E-B8D4-BBCC-2C4CB0E15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8379" y="971399"/>
            <a:ext cx="3964772" cy="164388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000" b="1" dirty="0"/>
              <a:t>Projected Outcomes from Loyalty Initiatives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000" b="1" dirty="0"/>
              <a:t>  +15–20%</a:t>
            </a:r>
            <a:r>
              <a:rPr lang="en-GB" sz="1000" dirty="0"/>
              <a:t> spending increase from </a:t>
            </a:r>
            <a:r>
              <a:rPr lang="en-GB" sz="1000" i="1" dirty="0"/>
              <a:t>High Income – Low Spending</a:t>
            </a:r>
            <a:r>
              <a:rPr lang="en-GB" sz="1000" dirty="0"/>
              <a:t> segment (within 6 months)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000" b="1" dirty="0"/>
              <a:t>  +5–10%</a:t>
            </a:r>
            <a:r>
              <a:rPr lang="en-GB" sz="1000" dirty="0"/>
              <a:t> retention boost among </a:t>
            </a:r>
            <a:r>
              <a:rPr lang="en-GB" sz="1000" i="1" dirty="0"/>
              <a:t>High Income – High Spending</a:t>
            </a:r>
            <a:r>
              <a:rPr lang="en-GB" sz="1000" dirty="0"/>
              <a:t> VIPs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000" b="1" dirty="0"/>
              <a:t>  +7–12%</a:t>
            </a:r>
            <a:r>
              <a:rPr lang="en-GB" sz="1000" dirty="0"/>
              <a:t> overall engagement uplift across loyalty program participants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C7F386-A972-9ED7-C153-F0E509682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692E63-ECB1-D89C-B72F-D11C6ABB30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381"/>
          <a:stretch/>
        </p:blipFill>
        <p:spPr>
          <a:xfrm>
            <a:off x="517871" y="2380337"/>
            <a:ext cx="11185082" cy="34719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0795A1-84FB-73FB-CEF8-2B93D2A84197}"/>
              </a:ext>
            </a:extLst>
          </p:cNvPr>
          <p:cNvSpPr txBox="1"/>
          <p:nvPr/>
        </p:nvSpPr>
        <p:spPr>
          <a:xfrm>
            <a:off x="517869" y="5743450"/>
            <a:ext cx="981819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References:</a:t>
            </a:r>
            <a:br>
              <a:rPr lang="en-GB" sz="1100" dirty="0"/>
            </a:br>
            <a:r>
              <a:rPr lang="en-GB" sz="1100" dirty="0">
                <a:hlinkClick r:id="rId3"/>
              </a:rPr>
              <a:t>https://symphony-solutions.com/insights/personalization-boosts-customer-retention-in-gaming</a:t>
            </a:r>
            <a:endParaRPr lang="en-GB" sz="1100" dirty="0"/>
          </a:p>
          <a:p>
            <a:r>
              <a:rPr lang="en-GB" sz="1100" dirty="0">
                <a:hlinkClick r:id="rId4"/>
              </a:rPr>
              <a:t>https://kobie.com/gamification-in-loyalty-programs-driving-customer-engagement-and-retention/</a:t>
            </a:r>
            <a:endParaRPr lang="en-GB" sz="1100" dirty="0"/>
          </a:p>
          <a:p>
            <a:r>
              <a:rPr lang="en-GB" sz="1100" dirty="0">
                <a:hlinkClick r:id="rId5"/>
              </a:rPr>
              <a:t>https://poket.com/gamification-in-loyalty-programs-boosting-engagement-and-retention/</a:t>
            </a:r>
            <a:endParaRPr lang="en-GB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3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EA833-F53D-5336-C767-BBF1009FF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9"/>
            <a:ext cx="11222921" cy="701801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Gender and education interactions with the loyalty program were analysed. </a:t>
            </a:r>
            <a:br>
              <a:rPr lang="en-GB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GB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72E8C-53E8-923B-657B-453C06EC7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69" y="5784979"/>
            <a:ext cx="11226261" cy="562979"/>
          </a:xfrm>
        </p:spPr>
        <p:txBody>
          <a:bodyPr anchor="t">
            <a:normAutofit/>
          </a:bodyPr>
          <a:lstStyle/>
          <a:p>
            <a:pPr algn="ctr"/>
            <a:r>
              <a:rPr lang="en-GB" sz="1800" b="0" i="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Education showed no clear pattern, but females engaged slightly more with loyalty points.</a:t>
            </a:r>
            <a:endParaRPr lang="en-GB" sz="1800" i="0" dirty="0">
              <a:latin typeface="+mj-lt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CC11005-BC53-5976-9587-FB0B62EF6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graph of loyalty points&#10;&#10;AI-generated content may be incorrect.">
            <a:extLst>
              <a:ext uri="{FF2B5EF4-FFF2-40B4-BE49-F238E27FC236}">
                <a16:creationId xmlns:a16="http://schemas.microsoft.com/office/drawing/2014/main" id="{04D168F8-1A98-EDF6-F4B7-2920E53FA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74" y="1755412"/>
            <a:ext cx="5357555" cy="3784597"/>
          </a:xfrm>
          <a:prstGeom prst="rect">
            <a:avLst/>
          </a:prstGeom>
        </p:spPr>
      </p:pic>
      <p:pic>
        <p:nvPicPr>
          <p:cNvPr id="7" name="Picture 6" descr="A graph of a bar chart&#10;&#10;AI-generated content may be incorrect.">
            <a:extLst>
              <a:ext uri="{FF2B5EF4-FFF2-40B4-BE49-F238E27FC236}">
                <a16:creationId xmlns:a16="http://schemas.microsoft.com/office/drawing/2014/main" id="{9AD9BFDF-5A8A-0AF3-7530-97E0D9A12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31" y="1787861"/>
            <a:ext cx="5232312" cy="364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19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7EC11662-670A-5E9E-9036-BB1E8E1E3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50" y="4349647"/>
            <a:ext cx="3067050" cy="1096849"/>
          </a:xfrm>
          <a:prstGeom prst="rect">
            <a:avLst/>
          </a:prstGeom>
        </p:spPr>
      </p:pic>
      <p:pic>
        <p:nvPicPr>
          <p:cNvPr id="6" name="Picture 5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F5533B45-A8FB-06DD-AEC3-B52F0660F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537" y="4514850"/>
            <a:ext cx="2684261" cy="7664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7E4CB6-18EE-4CC1-A504-2FA6F5ADB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0188702" cy="2096262"/>
          </a:xfrm>
        </p:spPr>
        <p:txBody>
          <a:bodyPr/>
          <a:lstStyle/>
          <a:p>
            <a:r>
              <a:rPr lang="en-GB" sz="1800" dirty="0">
                <a:effectLst/>
                <a:ea typeface="Aptos" panose="020B0004020202020204" pitchFamily="34" charset="0"/>
              </a:rPr>
              <a:t>To consider language analysis we used Natural Language Processing</a:t>
            </a:r>
            <a:endParaRPr lang="en-GB" dirty="0"/>
          </a:p>
        </p:txBody>
      </p:sp>
      <p:pic>
        <p:nvPicPr>
          <p:cNvPr id="4" name="Picture 3" descr="A close up of words&#10;&#10;AI-generated content may be incorrect.">
            <a:extLst>
              <a:ext uri="{FF2B5EF4-FFF2-40B4-BE49-F238E27FC236}">
                <a16:creationId xmlns:a16="http://schemas.microsoft.com/office/drawing/2014/main" id="{3EA665AD-592F-EBC7-AACE-6C06BE316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8" y="1526540"/>
            <a:ext cx="5471220" cy="3194050"/>
          </a:xfrm>
          <a:prstGeom prst="rect">
            <a:avLst/>
          </a:prstGeom>
        </p:spPr>
      </p:pic>
      <p:pic>
        <p:nvPicPr>
          <p:cNvPr id="5" name="Picture 4" descr="A word cloud with colorful text&#10;&#10;AI-generated content may be incorrect.">
            <a:extLst>
              <a:ext uri="{FF2B5EF4-FFF2-40B4-BE49-F238E27FC236}">
                <a16:creationId xmlns:a16="http://schemas.microsoft.com/office/drawing/2014/main" id="{A891E891-0E18-8E94-F619-382AF654F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526539"/>
            <a:ext cx="5574792" cy="319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02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4EA32-04FF-B058-81C6-A510ACBF2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1000768"/>
            <a:ext cx="3566452" cy="132804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Social Data : what can we learn from customers reviews?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0C058D-27D4-3139-E199-E2C11099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8F8CC-D895-94C1-EABE-DC57DE009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77" y="1333746"/>
            <a:ext cx="7872806" cy="460559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94E0531-D614-3CB6-996E-FF0184A3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63C006-CB13-1504-E565-D98477823770}"/>
              </a:ext>
            </a:extLst>
          </p:cNvPr>
          <p:cNvSpPr txBox="1"/>
          <p:nvPr/>
        </p:nvSpPr>
        <p:spPr>
          <a:xfrm>
            <a:off x="557200" y="3077015"/>
            <a:ext cx="31168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Most review polarities are weakly positive (</a:t>
            </a:r>
            <a:r>
              <a:rPr lang="en-GB" dirty="0" err="1"/>
              <a:t>avg</a:t>
            </a:r>
            <a:r>
              <a:rPr lang="en-GB" dirty="0"/>
              <a:t>: 0.22), suggesting general satisfaction but not strong enthusiasm.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Neutral reviews are over-represented—likely due to limitations in the sentiment model (e.g., rating "5 stars" as neutral).</a:t>
            </a:r>
            <a:endParaRPr lang="en-GB" b="0" i="0" dirty="0">
              <a:effectLst/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465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CBFBAB6-5FB7-BEDA-0C12-575B8B3C3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1040130"/>
            <a:ext cx="3284982" cy="483946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i="0" dirty="0"/>
              <a:t>Most groups have a high rate of positive reviews.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i="0" dirty="0"/>
              <a:t>Conservative and practical spenders are the most satisfied.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i="0" dirty="0"/>
              <a:t>Occasional shoppers and conservative spenders are least satisfied—likely due to higher expectations—so targeting them could boost satisfaction.</a:t>
            </a:r>
            <a:endParaRPr lang="en-GB" sz="1600" i="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Picture 3" descr="A graph of blue and red bars&#10;&#10;AI-generated content may be incorrect.">
            <a:extLst>
              <a:ext uri="{FF2B5EF4-FFF2-40B4-BE49-F238E27FC236}">
                <a16:creationId xmlns:a16="http://schemas.microsoft.com/office/drawing/2014/main" id="{FE378F76-E489-162F-AD01-E11BFADEC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567" y="914400"/>
            <a:ext cx="7747225" cy="524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02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numbers and a bar&#10;&#10;AI-generated content may be incorrect.">
            <a:extLst>
              <a:ext uri="{FF2B5EF4-FFF2-40B4-BE49-F238E27FC236}">
                <a16:creationId xmlns:a16="http://schemas.microsoft.com/office/drawing/2014/main" id="{7DE10DA7-5B68-4D87-327C-036ABFE89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69" y="941997"/>
            <a:ext cx="7142045" cy="4124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59382C-FD54-32F8-27E8-2FB9F0882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394" y="1154609"/>
            <a:ext cx="1666875" cy="2771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ACD226-F820-A8F9-A021-B30CBEA73FB5}"/>
              </a:ext>
            </a:extLst>
          </p:cNvPr>
          <p:cNvSpPr txBox="1"/>
          <p:nvPr/>
        </p:nvSpPr>
        <p:spPr>
          <a:xfrm>
            <a:off x="7794114" y="4139922"/>
            <a:ext cx="38883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Polarity of the top 15 review words shows “game” as negative (-0.4), while “great” (0.8), “good” (0.7), and “love” (0.5) are the most positive. Notably, 9 out of 15 words are neutral (0.0).</a:t>
            </a:r>
          </a:p>
        </p:txBody>
      </p:sp>
    </p:spTree>
    <p:extLst>
      <p:ext uri="{BB962C8B-B14F-4D97-AF65-F5344CB8AC3E}">
        <p14:creationId xmlns:p14="http://schemas.microsoft.com/office/powerpoint/2010/main" val="1374819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678BB61-184D-CF71-B2C3-091D2DED08DC}"/>
              </a:ext>
            </a:extLst>
          </p:cNvPr>
          <p:cNvSpPr txBox="1"/>
          <p:nvPr/>
        </p:nvSpPr>
        <p:spPr>
          <a:xfrm>
            <a:off x="521208" y="1303434"/>
            <a:ext cx="3410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j-lt"/>
                <a:cs typeface="Arial" panose="020B0604020202020204" pitchFamily="34" charset="0"/>
              </a:rPr>
              <a:t>Many positive reviews centre around board games, cards, expansions and corporation.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98B72-2D8B-928A-6290-877298644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130" y="1303435"/>
            <a:ext cx="7355662" cy="42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23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AA3453-0967-9266-82E8-4B59ED0FC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4976065" cy="1399032"/>
          </a:xfrm>
        </p:spPr>
        <p:txBody>
          <a:bodyPr>
            <a:normAutofit/>
          </a:bodyPr>
          <a:lstStyle/>
          <a:p>
            <a:r>
              <a:rPr lang="en-GB" sz="1800" i="0" dirty="0">
                <a:effectLst/>
                <a:latin typeface="+mj-lt"/>
                <a:ea typeface="Aptos" panose="020B0004020202020204" pitchFamily="34" charset="0"/>
              </a:rPr>
              <a:t>Given the higher risk posed by negative reviews for Turtle Games, we created a </a:t>
            </a:r>
            <a:r>
              <a:rPr lang="en-GB" sz="1800" i="0" dirty="0" err="1">
                <a:effectLst/>
                <a:latin typeface="+mj-lt"/>
                <a:ea typeface="Aptos" panose="020B0004020202020204" pitchFamily="34" charset="0"/>
              </a:rPr>
              <a:t>WordCloud</a:t>
            </a:r>
            <a:r>
              <a:rPr lang="en-GB" sz="1800" i="0" dirty="0">
                <a:effectLst/>
                <a:latin typeface="+mj-lt"/>
                <a:ea typeface="Aptos" panose="020B0004020202020204" pitchFamily="34" charset="0"/>
              </a:rPr>
              <a:t> revealing frequent complaints about board games, cards, quality, and usefulness. </a:t>
            </a:r>
            <a:endParaRPr lang="en-GB" sz="1600" i="0" dirty="0">
              <a:latin typeface="+mj-lt"/>
            </a:endParaRPr>
          </a:p>
        </p:txBody>
      </p:sp>
      <p:pic>
        <p:nvPicPr>
          <p:cNvPr id="4" name="Picture 3" descr="A close up of words&#10;&#10;AI-generated content may be incorrect.">
            <a:extLst>
              <a:ext uri="{FF2B5EF4-FFF2-40B4-BE49-F238E27FC236}">
                <a16:creationId xmlns:a16="http://schemas.microsoft.com/office/drawing/2014/main" id="{677D9205-21FA-0C1D-A1CF-2CCA1EB4D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273" y="1938528"/>
            <a:ext cx="6196965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92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4A386E-B631-7196-1385-F4B09082F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350" y="388620"/>
            <a:ext cx="8357616" cy="1399032"/>
          </a:xfrm>
        </p:spPr>
        <p:txBody>
          <a:bodyPr/>
          <a:lstStyle/>
          <a:p>
            <a:r>
              <a:rPr lang="en-GB" b="1" i="0" dirty="0">
                <a:latin typeface="+mj-lt"/>
              </a:rPr>
              <a:t>Here’s a summary table based on the word cloud analysis of negative feedback: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71388-6FE1-0FA6-A698-0E8B20CA1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" y="1917974"/>
            <a:ext cx="11384280" cy="41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9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24E3-7E56-E2A3-AD11-2F82C65CE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372" y="978408"/>
            <a:ext cx="10357516" cy="838962"/>
          </a:xfrm>
        </p:spPr>
        <p:txBody>
          <a:bodyPr>
            <a:normAutofit/>
          </a:bodyPr>
          <a:lstStyle/>
          <a:p>
            <a:r>
              <a:rPr lang="en-GB" sz="3200" b="0" dirty="0"/>
              <a:t>Background &amp; context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/>
        </p:nvSpPr>
        <p:spPr>
          <a:xfrm>
            <a:off x="1233399" y="2247399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TURTLE GAMES</a:t>
            </a:r>
            <a:endParaRPr lang="en-GB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/>
        </p:nvSpPr>
        <p:spPr>
          <a:xfrm>
            <a:off x="1233163" y="2754624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A game manufacturer and retailer</a:t>
            </a:r>
            <a:endParaRPr lang="en-GB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/>
        </p:nvSpPr>
        <p:spPr>
          <a:xfrm>
            <a:off x="1319372" y="3978869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OBJECTIVE</a:t>
            </a:r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/>
        </p:nvSpPr>
        <p:spPr>
          <a:xfrm>
            <a:off x="1319372" y="4510931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GB" b="0" i="0" dirty="0">
                <a:solidFill>
                  <a:srgbClr val="393D3E"/>
                </a:solidFill>
                <a:effectLst/>
                <a:latin typeface="LatoWeb"/>
              </a:rPr>
              <a:t>Improving overall sales performance by analysing and considering customer trends</a:t>
            </a:r>
            <a:endParaRPr lang="en-GB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/>
        </p:nvSpPr>
        <p:spPr>
          <a:xfrm>
            <a:off x="6291422" y="2247398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Q</a:t>
            </a:r>
            <a:r>
              <a:rPr lang="en-GB" dirty="0"/>
              <a:t>UESTIONS TO ANSWER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/>
        </p:nvSpPr>
        <p:spPr>
          <a:xfrm>
            <a:off x="6291422" y="2758740"/>
            <a:ext cx="4667415" cy="1402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225"/>
              </a:spcBef>
              <a:spcAft>
                <a:spcPts val="225"/>
              </a:spcAft>
              <a:buFont typeface="+mj-lt"/>
              <a:buAutoNum type="arabicPeriod"/>
            </a:pPr>
            <a:r>
              <a:rPr lang="en-GB" b="0" i="0" dirty="0">
                <a:solidFill>
                  <a:srgbClr val="393D3E"/>
                </a:solidFill>
                <a:effectLst/>
                <a:latin typeface="LatoWeb"/>
              </a:rPr>
              <a:t>How do customers engage with and accumulate loyalty points?</a:t>
            </a:r>
          </a:p>
          <a:p>
            <a:pPr marL="342900" indent="-342900" algn="l">
              <a:spcBef>
                <a:spcPts val="225"/>
              </a:spcBef>
              <a:spcAft>
                <a:spcPts val="225"/>
              </a:spcAft>
              <a:buFont typeface="+mj-lt"/>
              <a:buAutoNum type="arabicPeriod"/>
            </a:pPr>
            <a:r>
              <a:rPr lang="en-GB" b="0" i="0" dirty="0">
                <a:solidFill>
                  <a:srgbClr val="393D3E"/>
                </a:solidFill>
                <a:effectLst/>
                <a:latin typeface="LatoWeb"/>
              </a:rPr>
              <a:t>How can customers be segmented into groups, and which groups can be targeted by the marketing department? 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How can we use social data to understand customers?</a:t>
            </a:r>
          </a:p>
          <a:p>
            <a:pPr marL="342900" indent="-342900" rtl="0">
              <a:buFont typeface="+mj-lt"/>
              <a:buAutoNum type="arabicPeriod"/>
            </a:pPr>
            <a:endParaRPr lang="en-GB" dirty="0"/>
          </a:p>
          <a:p>
            <a:pPr marL="342900" indent="-342900" rtl="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7263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F5FCB-B2A9-9AE0-8231-90288D41BFE2}"/>
              </a:ext>
            </a:extLst>
          </p:cNvPr>
          <p:cNvSpPr txBox="1"/>
          <p:nvPr/>
        </p:nvSpPr>
        <p:spPr>
          <a:xfrm>
            <a:off x="521208" y="1165459"/>
            <a:ext cx="6300216" cy="1325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Negative Feedback Highlights: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F115F-6398-AF2F-70C4-64A24AEBA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2304288"/>
            <a:ext cx="6281928" cy="35964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5279D1-1B18-652E-4526-163A92957973}"/>
              </a:ext>
            </a:extLst>
          </p:cNvPr>
          <p:cNvSpPr txBox="1"/>
          <p:nvPr/>
        </p:nvSpPr>
        <p:spPr>
          <a:xfrm>
            <a:off x="7507224" y="1165459"/>
            <a:ext cx="416052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 Strongest Criticism: User Experience &amp; Gameplay — frustration with feel and mechanics.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 Other Concerns: Component Quality (durability) and Overall Tone (disappointment).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 Moderate Issues: Instructions &amp; Setup — clarity and ease of use.</a:t>
            </a:r>
          </a:p>
        </p:txBody>
      </p:sp>
    </p:spTree>
    <p:extLst>
      <p:ext uri="{BB962C8B-B14F-4D97-AF65-F5344CB8AC3E}">
        <p14:creationId xmlns:p14="http://schemas.microsoft.com/office/powerpoint/2010/main" val="3926347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E02C4-9302-3664-C161-3ABA3AFC3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68" y="3620585"/>
            <a:ext cx="3434156" cy="1741871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i="0" dirty="0">
                <a:effectLst/>
                <a:latin typeface="+mj-lt"/>
                <a:ea typeface="Aptos" panose="020B0004020202020204" pitchFamily="34" charset="0"/>
              </a:rPr>
              <a:t>To guide marketing strategies and product development, I made a list of products with the highest number of negative reviews.</a:t>
            </a:r>
            <a:endParaRPr lang="en-GB" sz="2000" i="0" dirty="0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0C058D-27D4-3139-E199-E2C11099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8701D131-E928-75FD-2E83-3E4385044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95" y="1352081"/>
            <a:ext cx="7333488" cy="4253421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94E0531-D614-3CB6-996E-FF0184A3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69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1D51E3-CC60-0B6E-C951-8400C9E8D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87" y="1088136"/>
            <a:ext cx="6300216" cy="13258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Insights and recommendations</a:t>
            </a:r>
            <a:endParaRPr lang="en-US" sz="2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9" name="Graphic 8" descr="Lightbulb">
            <a:extLst>
              <a:ext uri="{FF2B5EF4-FFF2-40B4-BE49-F238E27FC236}">
                <a16:creationId xmlns:a16="http://schemas.microsoft.com/office/drawing/2014/main" id="{2B007621-A330-9B40-4514-4E04227DC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7" y="1652451"/>
            <a:ext cx="3696789" cy="369678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D710A3A-A444-0E78-A20B-075952BE8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7224" y="1088136"/>
            <a:ext cx="4160520" cy="52578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i="0" dirty="0"/>
              <a:t> Top Drivers:</a:t>
            </a:r>
            <a:r>
              <a:rPr lang="en-US" sz="1200" i="0" dirty="0"/>
              <a:t> Income &amp; Spending Score explain 83% of Loyalty Points—useful for predicting and segmenting valuable customers.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i="0" dirty="0"/>
              <a:t> Customer Segmentation: </a:t>
            </a:r>
          </a:p>
          <a:p>
            <a:pPr marL="720725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i="0" dirty="0"/>
              <a:t>Target High-Income, High-Spending and Mid-Income, Moderate-Spending groups with tailored campaigns.</a:t>
            </a:r>
          </a:p>
          <a:p>
            <a:pPr marL="720725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i="0" dirty="0"/>
              <a:t>Females show higher loyalty engagement—consider gender-specific strategies.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i="0" dirty="0"/>
              <a:t> Loyalty Engagement:</a:t>
            </a:r>
            <a:r>
              <a:rPr lang="en-US" sz="1200" i="0" dirty="0"/>
              <a:t>  Wide variance in loyalty points suggests inconsistent engagement—opportunity for personalized rewards.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i="0" dirty="0"/>
              <a:t> Sentiment Insights:</a:t>
            </a:r>
            <a:endParaRPr lang="en-US" sz="1200" i="0" dirty="0"/>
          </a:p>
          <a:p>
            <a:pPr marL="7429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Positive Reviews: Highlight in SEO, thank loyal users.</a:t>
            </a:r>
          </a:p>
          <a:p>
            <a:pPr marL="7429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Negative Themes: Focus on product quality, age-fit, and clarity.</a:t>
            </a:r>
          </a:p>
          <a:p>
            <a:pPr marL="7429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Improve Quality Control, simplify instructions, clarify age ratings, and respond to feedback.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i="0" dirty="0"/>
              <a:t> Modeling Tips:</a:t>
            </a:r>
            <a:endParaRPr lang="en-US" sz="1200" i="0" dirty="0"/>
          </a:p>
          <a:p>
            <a:pPr marL="7429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Use linear regression for targeting.</a:t>
            </a:r>
          </a:p>
          <a:p>
            <a:pPr marL="74295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Consider SVR for handling non-linear outliers.</a:t>
            </a:r>
            <a:br>
              <a:rPr lang="en-US" sz="1200" i="0" dirty="0">
                <a:effectLst/>
              </a:rPr>
            </a:br>
            <a:endParaRPr lang="en-US" sz="1200" i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5FBF25-5293-4207-77D7-60AA50841754}"/>
              </a:ext>
            </a:extLst>
          </p:cNvPr>
          <p:cNvSpPr txBox="1"/>
          <p:nvPr/>
        </p:nvSpPr>
        <p:spPr>
          <a:xfrm>
            <a:off x="537387" y="5414481"/>
            <a:ext cx="981819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References:</a:t>
            </a:r>
            <a:br>
              <a:rPr lang="en-GB" sz="1100" dirty="0"/>
            </a:br>
            <a:r>
              <a:rPr lang="en-GB" sz="1100" dirty="0">
                <a:hlinkClick r:id="rId4"/>
              </a:rPr>
              <a:t>https://symphony-solutions.com/insights/personalization-boosts-customer-retention-in-gaming</a:t>
            </a:r>
            <a:endParaRPr lang="en-GB" sz="1100" dirty="0"/>
          </a:p>
          <a:p>
            <a:r>
              <a:rPr lang="en-GB" sz="1100" dirty="0">
                <a:hlinkClick r:id="rId5"/>
              </a:rPr>
              <a:t>https://kobie.com/gamification-in-loyalty-programs-driving-customer-engagement-and-retention/</a:t>
            </a:r>
            <a:endParaRPr lang="en-GB" sz="1100" dirty="0"/>
          </a:p>
          <a:p>
            <a:r>
              <a:rPr lang="en-GB" sz="1100" dirty="0">
                <a:hlinkClick r:id="rId6"/>
              </a:rPr>
              <a:t>https://poket.com/gamification-in-loyalty-programs-boosting-engagement-and-retention/</a:t>
            </a:r>
            <a:endParaRPr lang="en-GB" sz="1100" dirty="0"/>
          </a:p>
          <a:p>
            <a:r>
              <a:rPr lang="en-GB" sz="1100" dirty="0">
                <a:hlinkClick r:id="rId7"/>
              </a:rPr>
              <a:t>https://live.agency/insights/gamification-tactics-for-enhanced-customer-loyalty/</a:t>
            </a:r>
            <a:endParaRPr lang="en-GB" sz="1100" dirty="0"/>
          </a:p>
          <a:p>
            <a:endParaRPr lang="en-GB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73650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019012-36DC-32F7-AD04-2A976425B323}"/>
              </a:ext>
            </a:extLst>
          </p:cNvPr>
          <p:cNvSpPr>
            <a:spLocks noGrp="1"/>
          </p:cNvSpPr>
          <p:nvPr/>
        </p:nvSpPr>
        <p:spPr>
          <a:xfrm>
            <a:off x="1233399" y="2247399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Predictive Models</a:t>
            </a:r>
            <a:endParaRPr lang="en-GB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B75D8F8-653E-D34E-936C-86B1FBE68BE4}"/>
              </a:ext>
            </a:extLst>
          </p:cNvPr>
          <p:cNvSpPr>
            <a:spLocks noGrp="1"/>
          </p:cNvSpPr>
          <p:nvPr/>
        </p:nvSpPr>
        <p:spPr>
          <a:xfrm>
            <a:off x="1233163" y="2754624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Possible customer behaviors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Customer segmentation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4B4741-EA33-A5A1-5593-69D8FC46BA3B}"/>
              </a:ext>
            </a:extLst>
          </p:cNvPr>
          <p:cNvSpPr>
            <a:spLocks noGrp="1"/>
          </p:cNvSpPr>
          <p:nvPr/>
        </p:nvSpPr>
        <p:spPr>
          <a:xfrm>
            <a:off x="6285459" y="2247399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Natural Language Processing</a:t>
            </a:r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D8CFD42-3FFA-E801-110B-6C35AAEF115B}"/>
              </a:ext>
            </a:extLst>
          </p:cNvPr>
          <p:cNvSpPr>
            <a:spLocks noGrp="1"/>
          </p:cNvSpPr>
          <p:nvPr/>
        </p:nvSpPr>
        <p:spPr>
          <a:xfrm>
            <a:off x="6285223" y="2754624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Customer opinions (reviews) on the website</a:t>
            </a:r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46BA72-7E45-A31D-3397-1DEA9661E7F8}"/>
              </a:ext>
            </a:extLst>
          </p:cNvPr>
          <p:cNvSpPr txBox="1">
            <a:spLocks/>
          </p:cNvSpPr>
          <p:nvPr/>
        </p:nvSpPr>
        <p:spPr>
          <a:xfrm>
            <a:off x="1319372" y="978408"/>
            <a:ext cx="10357516" cy="838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0" dirty="0"/>
              <a:t>Analysis Method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3A92CB-18FF-DC51-A149-DA48172ACC3F}"/>
              </a:ext>
            </a:extLst>
          </p:cNvPr>
          <p:cNvSpPr>
            <a:spLocks noGrp="1"/>
          </p:cNvSpPr>
          <p:nvPr/>
        </p:nvSpPr>
        <p:spPr>
          <a:xfrm>
            <a:off x="6285223" y="4521063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Tools used: Python , R</a:t>
            </a:r>
            <a:endParaRPr lang="en-GB" dirty="0"/>
          </a:p>
        </p:txBody>
      </p:sp>
      <p:pic>
        <p:nvPicPr>
          <p:cNvPr id="14" name="Picture 13" descr="A computer with a magnifying glass&#10;&#10;AI-generated content may be incorrect.">
            <a:extLst>
              <a:ext uri="{FF2B5EF4-FFF2-40B4-BE49-F238E27FC236}">
                <a16:creationId xmlns:a16="http://schemas.microsoft.com/office/drawing/2014/main" id="{5214AE8D-7119-793C-B616-BC2DFAF30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372" y="3554730"/>
            <a:ext cx="2217420" cy="22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7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F2E3C-21F5-1D93-76EF-3BE1E9E3D5F1}"/>
              </a:ext>
            </a:extLst>
          </p:cNvPr>
          <p:cNvSpPr>
            <a:spLocks noGrp="1"/>
          </p:cNvSpPr>
          <p:nvPr/>
        </p:nvSpPr>
        <p:spPr>
          <a:xfrm>
            <a:off x="1233399" y="2247399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Question from </a:t>
            </a:r>
            <a:r>
              <a:rPr lang="en-US" sz="1800" dirty="0"/>
              <a:t>Turtle</a:t>
            </a:r>
            <a:r>
              <a:rPr lang="en-US" dirty="0"/>
              <a:t> Games</a:t>
            </a:r>
            <a:endParaRPr lang="en-GB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0CC9654-CBE5-777C-6448-41681EDF4473}"/>
              </a:ext>
            </a:extLst>
          </p:cNvPr>
          <p:cNvSpPr>
            <a:spLocks noGrp="1"/>
          </p:cNvSpPr>
          <p:nvPr/>
        </p:nvSpPr>
        <p:spPr>
          <a:xfrm>
            <a:off x="1233399" y="2941620"/>
            <a:ext cx="4667415" cy="1402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225"/>
              </a:spcBef>
              <a:spcAft>
                <a:spcPts val="225"/>
              </a:spcAft>
              <a:buFont typeface="+mj-lt"/>
              <a:buAutoNum type="arabicPeriod"/>
            </a:pPr>
            <a:r>
              <a:rPr lang="en-GB" b="0" i="0" dirty="0">
                <a:solidFill>
                  <a:srgbClr val="393D3E"/>
                </a:solidFill>
                <a:effectLst/>
                <a:latin typeface="LatoWeb"/>
              </a:rPr>
              <a:t>How do customers engage with and accumulate loyalty points?</a:t>
            </a:r>
          </a:p>
          <a:p>
            <a:pPr marL="342900" indent="-342900" algn="l">
              <a:spcBef>
                <a:spcPts val="225"/>
              </a:spcBef>
              <a:spcAft>
                <a:spcPts val="225"/>
              </a:spcAft>
              <a:buFont typeface="+mj-lt"/>
              <a:buAutoNum type="arabicPeriod"/>
            </a:pPr>
            <a:r>
              <a:rPr lang="en-GB" b="0" i="0" dirty="0">
                <a:solidFill>
                  <a:srgbClr val="393D3E"/>
                </a:solidFill>
                <a:effectLst/>
                <a:latin typeface="LatoWeb"/>
              </a:rPr>
              <a:t>How can customers be segmented into groups, and which groups can be targeted by the marketing department? </a:t>
            </a:r>
          </a:p>
          <a:p>
            <a:pPr marL="342900" indent="-342900" algn="l" rtl="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How can we use social data to understand customers?</a:t>
            </a:r>
          </a:p>
          <a:p>
            <a:pPr marL="342900" indent="-342900" rtl="0">
              <a:buFont typeface="+mj-lt"/>
              <a:buAutoNum type="arabicPeriod"/>
            </a:pPr>
            <a:endParaRPr lang="en-GB" dirty="0"/>
          </a:p>
          <a:p>
            <a:pPr marL="342900" indent="-342900" rtl="0">
              <a:buFont typeface="+mj-lt"/>
              <a:buAutoNum type="arabicPeriod"/>
            </a:pP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163F4F-EC22-6536-F1DC-8F26F184AC5B}"/>
              </a:ext>
            </a:extLst>
          </p:cNvPr>
          <p:cNvSpPr txBox="1">
            <a:spLocks/>
          </p:cNvSpPr>
          <p:nvPr/>
        </p:nvSpPr>
        <p:spPr>
          <a:xfrm>
            <a:off x="1233399" y="989838"/>
            <a:ext cx="10357516" cy="838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0" dirty="0"/>
              <a:t>Our take on the questions: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387698-7F37-6ED7-8AD2-38722442C259}"/>
              </a:ext>
            </a:extLst>
          </p:cNvPr>
          <p:cNvSpPr>
            <a:spLocks noGrp="1"/>
          </p:cNvSpPr>
          <p:nvPr/>
        </p:nvSpPr>
        <p:spPr>
          <a:xfrm>
            <a:off x="6068289" y="2247399"/>
            <a:ext cx="4698771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en-US" sz="1800" dirty="0"/>
              <a:t>How we approached the analysis</a:t>
            </a:r>
            <a:endParaRPr lang="en-GB" sz="1800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B1EEBE7F-C9E4-9306-3157-D930CD5B77C0}"/>
              </a:ext>
            </a:extLst>
          </p:cNvPr>
          <p:cNvSpPr>
            <a:spLocks noGrp="1"/>
          </p:cNvSpPr>
          <p:nvPr/>
        </p:nvSpPr>
        <p:spPr>
          <a:xfrm>
            <a:off x="6068289" y="2941620"/>
            <a:ext cx="4667415" cy="1402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225"/>
              </a:spcBef>
              <a:spcAft>
                <a:spcPts val="225"/>
              </a:spcAft>
            </a:pPr>
            <a:r>
              <a:rPr lang="en-GB" b="0" i="0" dirty="0">
                <a:solidFill>
                  <a:srgbClr val="393D3E"/>
                </a:solidFill>
                <a:effectLst/>
                <a:latin typeface="LatoWeb"/>
              </a:rPr>
              <a:t> ………………………………………………………….Regression analysis</a:t>
            </a:r>
          </a:p>
          <a:p>
            <a:pPr algn="r">
              <a:spcBef>
                <a:spcPts val="225"/>
              </a:spcBef>
              <a:spcAft>
                <a:spcPts val="225"/>
              </a:spcAft>
            </a:pPr>
            <a:endParaRPr lang="en-GB" b="0" i="0" dirty="0">
              <a:solidFill>
                <a:srgbClr val="393D3E"/>
              </a:solidFill>
              <a:effectLst/>
              <a:latin typeface="LatoWeb"/>
            </a:endParaRPr>
          </a:p>
          <a:p>
            <a:pPr algn="r">
              <a:spcBef>
                <a:spcPts val="225"/>
              </a:spcBef>
              <a:spcAft>
                <a:spcPts val="225"/>
              </a:spcAft>
            </a:pPr>
            <a:r>
              <a:rPr lang="en-GB" dirty="0">
                <a:solidFill>
                  <a:srgbClr val="393D3E"/>
                </a:solidFill>
                <a:latin typeface="LatoWeb"/>
              </a:rPr>
              <a:t>…………………………………………….</a:t>
            </a:r>
            <a:r>
              <a:rPr lang="en-GB" b="0" i="0" dirty="0">
                <a:solidFill>
                  <a:srgbClr val="393D3E"/>
                </a:solidFill>
                <a:effectLst/>
                <a:latin typeface="LatoWeb"/>
              </a:rPr>
              <a:t>K-Means clustering analysis</a:t>
            </a:r>
          </a:p>
          <a:p>
            <a:pPr algn="r" rtl="0">
              <a:spcBef>
                <a:spcPts val="0"/>
              </a:spcBef>
            </a:pPr>
            <a:endParaRPr lang="en-GB" dirty="0"/>
          </a:p>
          <a:p>
            <a:pPr algn="r" rtl="0">
              <a:spcBef>
                <a:spcPts val="0"/>
              </a:spcBef>
            </a:pPr>
            <a:r>
              <a:rPr lang="en-GB" dirty="0"/>
              <a:t>…………………….......Natural Language Processing analysis</a:t>
            </a:r>
          </a:p>
          <a:p>
            <a:pPr algn="r" rtl="0"/>
            <a:endParaRPr lang="en-GB" dirty="0"/>
          </a:p>
          <a:p>
            <a:pPr algn="r"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00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6CD5-4A5A-0815-99B6-5B71658C2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1383031"/>
            <a:ext cx="5433822" cy="1033272"/>
          </a:xfrm>
        </p:spPr>
        <p:txBody>
          <a:bodyPr>
            <a:normAutofit/>
          </a:bodyPr>
          <a:lstStyle/>
          <a:p>
            <a:r>
              <a:rPr lang="en-GB" sz="2000" b="1" dirty="0">
                <a:effectLst/>
                <a:ea typeface="Aptos" panose="020B0004020202020204" pitchFamily="34" charset="0"/>
              </a:rPr>
              <a:t>Factors influencing loyalty points</a:t>
            </a:r>
            <a:endParaRPr lang="en-GB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C9B6D-9F5D-D013-6A1F-20E4CE64A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2000249"/>
            <a:ext cx="4645152" cy="347472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0" dirty="0"/>
              <a:t>Income moderately correlates with loyalty points (0.62).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0" dirty="0"/>
              <a:t>Spending score has a slightly stronger correlation (0.67).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0" dirty="0"/>
              <a:t>Age has no linear link to loyalty points.</a:t>
            </a:r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7260C81B-3F9C-C3C5-2AB7-1F1B833E8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340" y="928748"/>
            <a:ext cx="6096762" cy="500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3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F1791F-8E6B-4428-F483-A5825A527F32}"/>
              </a:ext>
            </a:extLst>
          </p:cNvPr>
          <p:cNvSpPr txBox="1">
            <a:spLocks/>
          </p:cNvSpPr>
          <p:nvPr/>
        </p:nvSpPr>
        <p:spPr>
          <a:xfrm>
            <a:off x="519666" y="1066306"/>
            <a:ext cx="4174605" cy="3584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i="0">
                <a:effectLst/>
                <a:latin typeface="+mj-lt"/>
                <a:ea typeface="+mj-ea"/>
                <a:cs typeface="+mj-cs"/>
              </a:rPr>
              <a:t>To compute the statistical significance and explanatory power of these numerical variables on loyalty points accumulation, we used Simple Linear Regression Models. </a:t>
            </a:r>
            <a:endParaRPr lang="en-US" sz="2000" i="0"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03A62F-20BC-0C30-7A7F-D25F6A378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648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diagram of a loyalty point&#10;&#10;AI-generated content may be incorrect.">
            <a:extLst>
              <a:ext uri="{FF2B5EF4-FFF2-40B4-BE49-F238E27FC236}">
                <a16:creationId xmlns:a16="http://schemas.microsoft.com/office/drawing/2014/main" id="{A803EC61-6C64-CF4B-641A-3A2826FA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339" y="1066306"/>
            <a:ext cx="3074302" cy="2436384"/>
          </a:xfrm>
          <a:prstGeom prst="rect">
            <a:avLst/>
          </a:prstGeom>
        </p:spPr>
      </p:pic>
      <p:pic>
        <p:nvPicPr>
          <p:cNvPr id="9" name="Picture 8" descr="A graph with blue dots and a red line&#10;&#10;AI-generated content may be incorrect.">
            <a:extLst>
              <a:ext uri="{FF2B5EF4-FFF2-40B4-BE49-F238E27FC236}">
                <a16:creationId xmlns:a16="http://schemas.microsoft.com/office/drawing/2014/main" id="{278BC856-B838-556E-0E12-03727ABD0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876" y="1066306"/>
            <a:ext cx="3084030" cy="2436384"/>
          </a:xfrm>
          <a:prstGeom prst="rect">
            <a:avLst/>
          </a:prstGeom>
        </p:spPr>
      </p:pic>
      <p:pic>
        <p:nvPicPr>
          <p:cNvPr id="10" name="Picture 9" descr="A diagram of a chart&#10;&#10;AI-generated content may be incorrect.">
            <a:extLst>
              <a:ext uri="{FF2B5EF4-FFF2-40B4-BE49-F238E27FC236}">
                <a16:creationId xmlns:a16="http://schemas.microsoft.com/office/drawing/2014/main" id="{10FA4973-6388-0D38-B2C0-35ADA155B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413" y="3711766"/>
            <a:ext cx="3051755" cy="2349851"/>
          </a:xfrm>
          <a:prstGeom prst="rect">
            <a:avLst/>
          </a:prstGeom>
        </p:spPr>
      </p:pic>
      <p:pic>
        <p:nvPicPr>
          <p:cNvPr id="11" name="Picture 1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70B58C27-8180-C83E-B304-BDB8F47A2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3354" y="5322930"/>
            <a:ext cx="3208459" cy="46522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25E582A-D9A0-408B-8FB7-84138344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648" y="6300216"/>
            <a:ext cx="1116482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5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D1980C8-FD80-43D8-9D6A-0262A4D53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49937-7D85-D0F2-461B-00B88B044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1370577"/>
            <a:ext cx="5021183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 used Multiple Linear Regression (MLR) with income and spending score</a:t>
            </a:r>
            <a:endParaRPr lang="en-GB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73D23-FAB3-BF92-5D3B-459A3986C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3705226"/>
            <a:ext cx="5040785" cy="2231136"/>
          </a:xfrm>
        </p:spPr>
        <p:txBody>
          <a:bodyPr anchor="b">
            <a:normAutofit/>
          </a:bodyPr>
          <a:lstStyle/>
          <a:p>
            <a:r>
              <a:rPr lang="en-GB" sz="2000" i="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Income and Spending Score explained 83% of the variation in loyalty points.</a:t>
            </a:r>
            <a:endParaRPr lang="en-GB" sz="2000" i="0"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loyalty points&#10;&#10;AI-generated content may be incorrect.">
            <a:extLst>
              <a:ext uri="{FF2B5EF4-FFF2-40B4-BE49-F238E27FC236}">
                <a16:creationId xmlns:a16="http://schemas.microsoft.com/office/drawing/2014/main" id="{8B78F0E5-C1A6-27CF-3BFA-D32E9C8B0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067" y="508090"/>
            <a:ext cx="5776284" cy="4246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AC07E2-FB46-D225-DBB8-E3B4E8BA6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70" y="4094704"/>
            <a:ext cx="5011957" cy="17643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300216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D3C93-202B-29D7-9E11-3F9F6ADD0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68" y="4700877"/>
            <a:ext cx="3566453" cy="941294"/>
          </a:xfrm>
        </p:spPr>
        <p:txBody>
          <a:bodyPr anchor="t">
            <a:normAutofit/>
          </a:bodyPr>
          <a:lstStyle/>
          <a:p>
            <a:r>
              <a:rPr lang="en-GB" sz="2000" i="0" dirty="0">
                <a:effectLst/>
                <a:latin typeface="+mj-lt"/>
                <a:ea typeface="Aptos" panose="020B0004020202020204" pitchFamily="34" charset="0"/>
              </a:rPr>
              <a:t>We determined the variables with the most contribution.</a:t>
            </a:r>
            <a:endParaRPr lang="en-GB" sz="2000" i="0" dirty="0">
              <a:latin typeface="+mj-lt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D0C058D-27D4-3139-E199-E2C11099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graph with blue and white bars&#10;&#10;AI-generated content may be incorrect.">
            <a:extLst>
              <a:ext uri="{FF2B5EF4-FFF2-40B4-BE49-F238E27FC236}">
                <a16:creationId xmlns:a16="http://schemas.microsoft.com/office/drawing/2014/main" id="{D3D14341-C1C8-1DCA-42A1-54637405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95" y="1315413"/>
            <a:ext cx="7333488" cy="4326758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94E0531-D614-3CB6-996E-FF0184A3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107BD-A117-CB5E-3528-120604C26AE0}"/>
              </a:ext>
            </a:extLst>
          </p:cNvPr>
          <p:cNvSpPr txBox="1"/>
          <p:nvPr/>
        </p:nvSpPr>
        <p:spPr>
          <a:xfrm>
            <a:off x="517868" y="1427452"/>
            <a:ext cx="406175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effectLst/>
                <a:latin typeface="+mj-lt"/>
                <a:ea typeface="Aptos" panose="020B0004020202020204" pitchFamily="34" charset="0"/>
              </a:rPr>
              <a:t>To better understand which factor contributes to the loyalty points more, we used a Decision Tree Regressor because it manages non-linear relations well.</a:t>
            </a: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572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CB36B-1D19-BFA1-6E50-F26ABA652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1397"/>
            <a:ext cx="7293593" cy="294746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Key Insights on Predictors of Loyalty Points:</a:t>
            </a:r>
            <a:br>
              <a:rPr lang="en-GB" sz="37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GB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B8585-988F-5CDA-9F86-B62653E6E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67" y="4482450"/>
            <a:ext cx="3462236" cy="1724029"/>
          </a:xfrm>
        </p:spPr>
        <p:txBody>
          <a:bodyPr anchor="t">
            <a:normAutofit/>
          </a:bodyPr>
          <a:lstStyle/>
          <a:p>
            <a:pPr lvl="0">
              <a:lnSpc>
                <a:spcPct val="100000"/>
              </a:lnSpc>
              <a:spcAft>
                <a:spcPts val="800"/>
              </a:spcAft>
              <a:buSzPts val="1000"/>
              <a:tabLst>
                <a:tab pos="270510" algn="l"/>
              </a:tabLst>
            </a:pPr>
            <a:r>
              <a:rPr lang="en-GB" sz="1400" i="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Random Forest — it’s clearly the best-performing model in our lineup, both in terms of predictive power (R²) and low error (MSE). If interpretability is more important than performance, the pruned Decision Tree or the Linear Regression models might still be worth considering.</a:t>
            </a:r>
            <a:endParaRPr lang="en-GB" sz="1400" i="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E0327B6-3967-4E09-1FAF-34125083E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704" y="3508932"/>
            <a:ext cx="7293594" cy="262569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ud with colorful circles and a blue cloud&#10;&#10;AI-generated content may be incorrect.">
            <a:extLst>
              <a:ext uri="{FF2B5EF4-FFF2-40B4-BE49-F238E27FC236}">
                <a16:creationId xmlns:a16="http://schemas.microsoft.com/office/drawing/2014/main" id="{2D4B59E8-96E0-6810-5230-6EF94994CE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16" y="657369"/>
            <a:ext cx="1605082" cy="160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9101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925</Words>
  <Application>Microsoft Office PowerPoint</Application>
  <PresentationFormat>Widescreen</PresentationFormat>
  <Paragraphs>89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Arial</vt:lpstr>
      <vt:lpstr>Bierstadt</vt:lpstr>
      <vt:lpstr>LatoWeb</vt:lpstr>
      <vt:lpstr>Times New Roman</vt:lpstr>
      <vt:lpstr>GestaltVTI</vt:lpstr>
      <vt:lpstr>Turtle Games: Predicting Future Outcomes </vt:lpstr>
      <vt:lpstr>Background &amp; context</vt:lpstr>
      <vt:lpstr>PowerPoint Presentation</vt:lpstr>
      <vt:lpstr>PowerPoint Presentation</vt:lpstr>
      <vt:lpstr>Factors influencing loyalty points</vt:lpstr>
      <vt:lpstr>PowerPoint Presentation</vt:lpstr>
      <vt:lpstr>We used Multiple Linear Regression (MLR) with income and spending score</vt:lpstr>
      <vt:lpstr>PowerPoint Presentation</vt:lpstr>
      <vt:lpstr>Key Insights on Predictors of Loyalty Points: </vt:lpstr>
      <vt:lpstr>How can customers segmentation help drive targeted marketing?</vt:lpstr>
      <vt:lpstr>Recommended Marketing Strategies  by Segment </vt:lpstr>
      <vt:lpstr>Gender and education interactions with the loyalty program were analysed.  </vt:lpstr>
      <vt:lpstr>To consider language analysis we used Natural Language Processing</vt:lpstr>
      <vt:lpstr>Social Data : what can we learn from customers reviews?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Diana Cristolovean</dc:creator>
  <cp:lastModifiedBy>Diana Cristolovean</cp:lastModifiedBy>
  <cp:revision>35</cp:revision>
  <dcterms:created xsi:type="dcterms:W3CDTF">2025-04-09T10:05:27Z</dcterms:created>
  <dcterms:modified xsi:type="dcterms:W3CDTF">2025-04-12T12:58:53Z</dcterms:modified>
</cp:coreProperties>
</file>