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8" r:id="rId3"/>
    <p:sldId id="257" r:id="rId4"/>
    <p:sldId id="259" r:id="rId5"/>
    <p:sldId id="260" r:id="rId6"/>
    <p:sldId id="261" r:id="rId7"/>
    <p:sldId id="262" r:id="rId8"/>
    <p:sldId id="263" r:id="rId9"/>
    <p:sldId id="271" r:id="rId10"/>
    <p:sldId id="272" r:id="rId11"/>
    <p:sldId id="264" r:id="rId12"/>
    <p:sldId id="265" r:id="rId13"/>
    <p:sldId id="266" r:id="rId14"/>
    <p:sldId id="267" r:id="rId15"/>
    <p:sldId id="268"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68"/>
    <p:restoredTop sz="94599"/>
  </p:normalViewPr>
  <p:slideViewPr>
    <p:cSldViewPr snapToGrid="0" snapToObjects="1">
      <p:cViewPr varScale="1">
        <p:scale>
          <a:sx n="106" d="100"/>
          <a:sy n="106" d="100"/>
        </p:scale>
        <p:origin x="8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492F8-91CC-644F-84F5-F5C534BC61F9}" type="datetimeFigureOut">
              <a:rPr lang="en-US" smtClean="0"/>
              <a:t>3/24/18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4F2098-38E4-774E-A7B3-2E97B7744489}" type="slidenum">
              <a:rPr lang="en-US" smtClean="0"/>
              <a:t>‹#›</a:t>
            </a:fld>
            <a:endParaRPr lang="en-US"/>
          </a:p>
        </p:txBody>
      </p:sp>
    </p:spTree>
    <p:extLst>
      <p:ext uri="{BB962C8B-B14F-4D97-AF65-F5344CB8AC3E}">
        <p14:creationId xmlns:p14="http://schemas.microsoft.com/office/powerpoint/2010/main" val="424273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4F2098-38E4-774E-A7B3-2E97B7744489}" type="slidenum">
              <a:rPr lang="en-US" smtClean="0"/>
              <a:t>7</a:t>
            </a:fld>
            <a:endParaRPr lang="en-US"/>
          </a:p>
        </p:txBody>
      </p:sp>
    </p:spTree>
    <p:extLst>
      <p:ext uri="{BB962C8B-B14F-4D97-AF65-F5344CB8AC3E}">
        <p14:creationId xmlns:p14="http://schemas.microsoft.com/office/powerpoint/2010/main" val="2676453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4F2098-38E4-774E-A7B3-2E97B7744489}" type="slidenum">
              <a:rPr lang="en-US" smtClean="0"/>
              <a:t>8</a:t>
            </a:fld>
            <a:endParaRPr lang="en-US"/>
          </a:p>
        </p:txBody>
      </p:sp>
    </p:spTree>
    <p:extLst>
      <p:ext uri="{BB962C8B-B14F-4D97-AF65-F5344CB8AC3E}">
        <p14:creationId xmlns:p14="http://schemas.microsoft.com/office/powerpoint/2010/main" val="588063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4F2098-38E4-774E-A7B3-2E97B7744489}" type="slidenum">
              <a:rPr lang="en-US" smtClean="0"/>
              <a:t>10</a:t>
            </a:fld>
            <a:endParaRPr lang="en-US"/>
          </a:p>
        </p:txBody>
      </p:sp>
    </p:spTree>
    <p:extLst>
      <p:ext uri="{BB962C8B-B14F-4D97-AF65-F5344CB8AC3E}">
        <p14:creationId xmlns:p14="http://schemas.microsoft.com/office/powerpoint/2010/main" val="2397347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4F2098-38E4-774E-A7B3-2E97B7744489}" type="slidenum">
              <a:rPr lang="en-US" smtClean="0"/>
              <a:t>11</a:t>
            </a:fld>
            <a:endParaRPr lang="en-US"/>
          </a:p>
        </p:txBody>
      </p:sp>
    </p:spTree>
    <p:extLst>
      <p:ext uri="{BB962C8B-B14F-4D97-AF65-F5344CB8AC3E}">
        <p14:creationId xmlns:p14="http://schemas.microsoft.com/office/powerpoint/2010/main" val="4245035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4F2098-38E4-774E-A7B3-2E97B7744489}" type="slidenum">
              <a:rPr lang="en-US" smtClean="0"/>
              <a:t>12</a:t>
            </a:fld>
            <a:endParaRPr lang="en-US"/>
          </a:p>
        </p:txBody>
      </p:sp>
    </p:spTree>
    <p:extLst>
      <p:ext uri="{BB962C8B-B14F-4D97-AF65-F5344CB8AC3E}">
        <p14:creationId xmlns:p14="http://schemas.microsoft.com/office/powerpoint/2010/main" val="3160359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4F2098-38E4-774E-A7B3-2E97B7744489}" type="slidenum">
              <a:rPr lang="en-US" smtClean="0"/>
              <a:t>13</a:t>
            </a:fld>
            <a:endParaRPr lang="en-US"/>
          </a:p>
        </p:txBody>
      </p:sp>
    </p:spTree>
    <p:extLst>
      <p:ext uri="{BB962C8B-B14F-4D97-AF65-F5344CB8AC3E}">
        <p14:creationId xmlns:p14="http://schemas.microsoft.com/office/powerpoint/2010/main" val="2207381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4F2098-38E4-774E-A7B3-2E97B7744489}" type="slidenum">
              <a:rPr lang="en-US" smtClean="0"/>
              <a:t>14</a:t>
            </a:fld>
            <a:endParaRPr lang="en-US"/>
          </a:p>
        </p:txBody>
      </p:sp>
    </p:spTree>
    <p:extLst>
      <p:ext uri="{BB962C8B-B14F-4D97-AF65-F5344CB8AC3E}">
        <p14:creationId xmlns:p14="http://schemas.microsoft.com/office/powerpoint/2010/main" val="2449192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4F2098-38E4-774E-A7B3-2E97B7744489}" type="slidenum">
              <a:rPr lang="en-US" smtClean="0"/>
              <a:t>15</a:t>
            </a:fld>
            <a:endParaRPr lang="en-US"/>
          </a:p>
        </p:txBody>
      </p:sp>
    </p:spTree>
    <p:extLst>
      <p:ext uri="{BB962C8B-B14F-4D97-AF65-F5344CB8AC3E}">
        <p14:creationId xmlns:p14="http://schemas.microsoft.com/office/powerpoint/2010/main" val="3792773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4F2098-38E4-774E-A7B3-2E97B7744489}" type="slidenum">
              <a:rPr lang="en-US" smtClean="0"/>
              <a:t>16</a:t>
            </a:fld>
            <a:endParaRPr lang="en-US"/>
          </a:p>
        </p:txBody>
      </p:sp>
    </p:spTree>
    <p:extLst>
      <p:ext uri="{BB962C8B-B14F-4D97-AF65-F5344CB8AC3E}">
        <p14:creationId xmlns:p14="http://schemas.microsoft.com/office/powerpoint/2010/main" val="3911414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52AC9-FB87-BB4D-BA1D-90DC66C9AD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78B69D-0720-F843-923F-0255BE0CCF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6E8679-263C-A740-949A-BE7E5119C012}"/>
              </a:ext>
            </a:extLst>
          </p:cNvPr>
          <p:cNvSpPr>
            <a:spLocks noGrp="1"/>
          </p:cNvSpPr>
          <p:nvPr>
            <p:ph type="dt" sz="half" idx="10"/>
          </p:nvPr>
        </p:nvSpPr>
        <p:spPr/>
        <p:txBody>
          <a:bodyPr/>
          <a:lstStyle/>
          <a:p>
            <a:fld id="{9417062A-A0BA-5D43-A480-6B4CEF5A2F14}" type="datetimeFigureOut">
              <a:rPr lang="en-US" smtClean="0"/>
              <a:t>3/24/18</a:t>
            </a:fld>
            <a:endParaRPr lang="en-US"/>
          </a:p>
        </p:txBody>
      </p:sp>
      <p:sp>
        <p:nvSpPr>
          <p:cNvPr id="5" name="Footer Placeholder 4">
            <a:extLst>
              <a:ext uri="{FF2B5EF4-FFF2-40B4-BE49-F238E27FC236}">
                <a16:creationId xmlns:a16="http://schemas.microsoft.com/office/drawing/2014/main" id="{8AB01C02-FFD5-714F-846D-4ED59E143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EF80AB-E2E8-7445-BBAE-90FF39ACDEC4}"/>
              </a:ext>
            </a:extLst>
          </p:cNvPr>
          <p:cNvSpPr>
            <a:spLocks noGrp="1"/>
          </p:cNvSpPr>
          <p:nvPr>
            <p:ph type="sldNum" sz="quarter" idx="12"/>
          </p:nvPr>
        </p:nvSpPr>
        <p:spPr/>
        <p:txBody>
          <a:bodyPr/>
          <a:lstStyle/>
          <a:p>
            <a:fld id="{B2A46334-FCAC-1545-93B4-5816373B8A09}" type="slidenum">
              <a:rPr lang="en-US" smtClean="0"/>
              <a:t>‹#›</a:t>
            </a:fld>
            <a:endParaRPr lang="en-US"/>
          </a:p>
        </p:txBody>
      </p:sp>
    </p:spTree>
    <p:extLst>
      <p:ext uri="{BB962C8B-B14F-4D97-AF65-F5344CB8AC3E}">
        <p14:creationId xmlns:p14="http://schemas.microsoft.com/office/powerpoint/2010/main" val="2824350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4BD42-3D9D-094A-B956-AF271A001F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495670-1EC5-2D44-9CC4-48B0C9F944E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25E2A5-52D6-EE4A-9AD1-61500F9B96A1}"/>
              </a:ext>
            </a:extLst>
          </p:cNvPr>
          <p:cNvSpPr>
            <a:spLocks noGrp="1"/>
          </p:cNvSpPr>
          <p:nvPr>
            <p:ph type="dt" sz="half" idx="10"/>
          </p:nvPr>
        </p:nvSpPr>
        <p:spPr/>
        <p:txBody>
          <a:bodyPr/>
          <a:lstStyle/>
          <a:p>
            <a:fld id="{9417062A-A0BA-5D43-A480-6B4CEF5A2F14}" type="datetimeFigureOut">
              <a:rPr lang="en-US" smtClean="0"/>
              <a:t>3/24/18</a:t>
            </a:fld>
            <a:endParaRPr lang="en-US"/>
          </a:p>
        </p:txBody>
      </p:sp>
      <p:sp>
        <p:nvSpPr>
          <p:cNvPr id="5" name="Footer Placeholder 4">
            <a:extLst>
              <a:ext uri="{FF2B5EF4-FFF2-40B4-BE49-F238E27FC236}">
                <a16:creationId xmlns:a16="http://schemas.microsoft.com/office/drawing/2014/main" id="{965DA81D-A04B-AF42-8D0E-C42A31D6DE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96BD05-FAF9-7047-8409-961583F4868D}"/>
              </a:ext>
            </a:extLst>
          </p:cNvPr>
          <p:cNvSpPr>
            <a:spLocks noGrp="1"/>
          </p:cNvSpPr>
          <p:nvPr>
            <p:ph type="sldNum" sz="quarter" idx="12"/>
          </p:nvPr>
        </p:nvSpPr>
        <p:spPr/>
        <p:txBody>
          <a:bodyPr/>
          <a:lstStyle/>
          <a:p>
            <a:fld id="{B2A46334-FCAC-1545-93B4-5816373B8A09}" type="slidenum">
              <a:rPr lang="en-US" smtClean="0"/>
              <a:t>‹#›</a:t>
            </a:fld>
            <a:endParaRPr lang="en-US"/>
          </a:p>
        </p:txBody>
      </p:sp>
    </p:spTree>
    <p:extLst>
      <p:ext uri="{BB962C8B-B14F-4D97-AF65-F5344CB8AC3E}">
        <p14:creationId xmlns:p14="http://schemas.microsoft.com/office/powerpoint/2010/main" val="1383426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301AD1-569B-0A49-8D50-96A8205BCA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F66D6A-973D-114B-B76A-D3D64F9E730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374AB8-2234-D54C-8B72-25EB2A3530D7}"/>
              </a:ext>
            </a:extLst>
          </p:cNvPr>
          <p:cNvSpPr>
            <a:spLocks noGrp="1"/>
          </p:cNvSpPr>
          <p:nvPr>
            <p:ph type="dt" sz="half" idx="10"/>
          </p:nvPr>
        </p:nvSpPr>
        <p:spPr/>
        <p:txBody>
          <a:bodyPr/>
          <a:lstStyle/>
          <a:p>
            <a:fld id="{9417062A-A0BA-5D43-A480-6B4CEF5A2F14}" type="datetimeFigureOut">
              <a:rPr lang="en-US" smtClean="0"/>
              <a:t>3/24/18</a:t>
            </a:fld>
            <a:endParaRPr lang="en-US"/>
          </a:p>
        </p:txBody>
      </p:sp>
      <p:sp>
        <p:nvSpPr>
          <p:cNvPr id="5" name="Footer Placeholder 4">
            <a:extLst>
              <a:ext uri="{FF2B5EF4-FFF2-40B4-BE49-F238E27FC236}">
                <a16:creationId xmlns:a16="http://schemas.microsoft.com/office/drawing/2014/main" id="{7CC8D09D-51D4-874F-AC0C-04CCA66F50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B707E3-FDCA-FE4E-9BB7-50D8B2C7946A}"/>
              </a:ext>
            </a:extLst>
          </p:cNvPr>
          <p:cNvSpPr>
            <a:spLocks noGrp="1"/>
          </p:cNvSpPr>
          <p:nvPr>
            <p:ph type="sldNum" sz="quarter" idx="12"/>
          </p:nvPr>
        </p:nvSpPr>
        <p:spPr/>
        <p:txBody>
          <a:bodyPr/>
          <a:lstStyle/>
          <a:p>
            <a:fld id="{B2A46334-FCAC-1545-93B4-5816373B8A09}" type="slidenum">
              <a:rPr lang="en-US" smtClean="0"/>
              <a:t>‹#›</a:t>
            </a:fld>
            <a:endParaRPr lang="en-US"/>
          </a:p>
        </p:txBody>
      </p:sp>
    </p:spTree>
    <p:extLst>
      <p:ext uri="{BB962C8B-B14F-4D97-AF65-F5344CB8AC3E}">
        <p14:creationId xmlns:p14="http://schemas.microsoft.com/office/powerpoint/2010/main" val="2905628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030CF-E8AD-EF40-9CF0-7818B341DB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7B7B10-BB21-7644-8B52-7E7E3F379C2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96E9E-51B3-4F43-80E7-111AB24F8C49}"/>
              </a:ext>
            </a:extLst>
          </p:cNvPr>
          <p:cNvSpPr>
            <a:spLocks noGrp="1"/>
          </p:cNvSpPr>
          <p:nvPr>
            <p:ph type="dt" sz="half" idx="10"/>
          </p:nvPr>
        </p:nvSpPr>
        <p:spPr/>
        <p:txBody>
          <a:bodyPr/>
          <a:lstStyle/>
          <a:p>
            <a:fld id="{9417062A-A0BA-5D43-A480-6B4CEF5A2F14}" type="datetimeFigureOut">
              <a:rPr lang="en-US" smtClean="0"/>
              <a:t>3/24/18</a:t>
            </a:fld>
            <a:endParaRPr lang="en-US"/>
          </a:p>
        </p:txBody>
      </p:sp>
      <p:sp>
        <p:nvSpPr>
          <p:cNvPr id="5" name="Footer Placeholder 4">
            <a:extLst>
              <a:ext uri="{FF2B5EF4-FFF2-40B4-BE49-F238E27FC236}">
                <a16:creationId xmlns:a16="http://schemas.microsoft.com/office/drawing/2014/main" id="{A6844378-30F0-884D-BD4F-EC9A96F519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BA9F22-6F57-AF4E-B4AE-11E627B1A02C}"/>
              </a:ext>
            </a:extLst>
          </p:cNvPr>
          <p:cNvSpPr>
            <a:spLocks noGrp="1"/>
          </p:cNvSpPr>
          <p:nvPr>
            <p:ph type="sldNum" sz="quarter" idx="12"/>
          </p:nvPr>
        </p:nvSpPr>
        <p:spPr/>
        <p:txBody>
          <a:bodyPr/>
          <a:lstStyle/>
          <a:p>
            <a:fld id="{B2A46334-FCAC-1545-93B4-5816373B8A09}" type="slidenum">
              <a:rPr lang="en-US" smtClean="0"/>
              <a:t>‹#›</a:t>
            </a:fld>
            <a:endParaRPr lang="en-US"/>
          </a:p>
        </p:txBody>
      </p:sp>
    </p:spTree>
    <p:extLst>
      <p:ext uri="{BB962C8B-B14F-4D97-AF65-F5344CB8AC3E}">
        <p14:creationId xmlns:p14="http://schemas.microsoft.com/office/powerpoint/2010/main" val="1967353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FFFA7-66A7-D347-AD80-F4B82CDF05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8459B8-6CA5-8442-8AFE-4CBB842D71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9B24981-0C32-EB49-B00E-401086BBD5CB}"/>
              </a:ext>
            </a:extLst>
          </p:cNvPr>
          <p:cNvSpPr>
            <a:spLocks noGrp="1"/>
          </p:cNvSpPr>
          <p:nvPr>
            <p:ph type="dt" sz="half" idx="10"/>
          </p:nvPr>
        </p:nvSpPr>
        <p:spPr/>
        <p:txBody>
          <a:bodyPr/>
          <a:lstStyle/>
          <a:p>
            <a:fld id="{9417062A-A0BA-5D43-A480-6B4CEF5A2F14}" type="datetimeFigureOut">
              <a:rPr lang="en-US" smtClean="0"/>
              <a:t>3/24/18</a:t>
            </a:fld>
            <a:endParaRPr lang="en-US"/>
          </a:p>
        </p:txBody>
      </p:sp>
      <p:sp>
        <p:nvSpPr>
          <p:cNvPr id="5" name="Footer Placeholder 4">
            <a:extLst>
              <a:ext uri="{FF2B5EF4-FFF2-40B4-BE49-F238E27FC236}">
                <a16:creationId xmlns:a16="http://schemas.microsoft.com/office/drawing/2014/main" id="{909DD07C-EC78-EB4A-A123-4F7C7591B2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67C18A-4CCD-EC44-9076-9DA988BCF507}"/>
              </a:ext>
            </a:extLst>
          </p:cNvPr>
          <p:cNvSpPr>
            <a:spLocks noGrp="1"/>
          </p:cNvSpPr>
          <p:nvPr>
            <p:ph type="sldNum" sz="quarter" idx="12"/>
          </p:nvPr>
        </p:nvSpPr>
        <p:spPr/>
        <p:txBody>
          <a:bodyPr/>
          <a:lstStyle/>
          <a:p>
            <a:fld id="{B2A46334-FCAC-1545-93B4-5816373B8A09}" type="slidenum">
              <a:rPr lang="en-US" smtClean="0"/>
              <a:t>‹#›</a:t>
            </a:fld>
            <a:endParaRPr lang="en-US"/>
          </a:p>
        </p:txBody>
      </p:sp>
    </p:spTree>
    <p:extLst>
      <p:ext uri="{BB962C8B-B14F-4D97-AF65-F5344CB8AC3E}">
        <p14:creationId xmlns:p14="http://schemas.microsoft.com/office/powerpoint/2010/main" val="2882193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2EF41-4844-3541-8667-7668703CB4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88F1F7-8AE2-7743-8F7D-57B3DBFDDE2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6D0E98-E13A-2847-89C0-E4A7C503CED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C31D7D-B3D7-7946-A27A-EAB0434DB50E}"/>
              </a:ext>
            </a:extLst>
          </p:cNvPr>
          <p:cNvSpPr>
            <a:spLocks noGrp="1"/>
          </p:cNvSpPr>
          <p:nvPr>
            <p:ph type="dt" sz="half" idx="10"/>
          </p:nvPr>
        </p:nvSpPr>
        <p:spPr/>
        <p:txBody>
          <a:bodyPr/>
          <a:lstStyle/>
          <a:p>
            <a:fld id="{9417062A-A0BA-5D43-A480-6B4CEF5A2F14}" type="datetimeFigureOut">
              <a:rPr lang="en-US" smtClean="0"/>
              <a:t>3/24/18</a:t>
            </a:fld>
            <a:endParaRPr lang="en-US"/>
          </a:p>
        </p:txBody>
      </p:sp>
      <p:sp>
        <p:nvSpPr>
          <p:cNvPr id="6" name="Footer Placeholder 5">
            <a:extLst>
              <a:ext uri="{FF2B5EF4-FFF2-40B4-BE49-F238E27FC236}">
                <a16:creationId xmlns:a16="http://schemas.microsoft.com/office/drawing/2014/main" id="{CDC61D12-EA61-A24A-9073-21A6B38D23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1C5DC3-ED15-B048-BD5A-58EA6B04406B}"/>
              </a:ext>
            </a:extLst>
          </p:cNvPr>
          <p:cNvSpPr>
            <a:spLocks noGrp="1"/>
          </p:cNvSpPr>
          <p:nvPr>
            <p:ph type="sldNum" sz="quarter" idx="12"/>
          </p:nvPr>
        </p:nvSpPr>
        <p:spPr/>
        <p:txBody>
          <a:bodyPr/>
          <a:lstStyle/>
          <a:p>
            <a:fld id="{B2A46334-FCAC-1545-93B4-5816373B8A09}" type="slidenum">
              <a:rPr lang="en-US" smtClean="0"/>
              <a:t>‹#›</a:t>
            </a:fld>
            <a:endParaRPr lang="en-US"/>
          </a:p>
        </p:txBody>
      </p:sp>
    </p:spTree>
    <p:extLst>
      <p:ext uri="{BB962C8B-B14F-4D97-AF65-F5344CB8AC3E}">
        <p14:creationId xmlns:p14="http://schemas.microsoft.com/office/powerpoint/2010/main" val="2178335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8A8DE-0C65-4C4B-A120-C2F7AA4162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AC1420-7F54-3443-8BBB-6F09BFE363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4047E28-670A-9242-8A2A-A9EAF78061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300579-A1D4-5D4C-9C3E-3C7A85E0D9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2F9ED6-8E7C-AB45-83AB-ECDA7A3545E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C893D9-7F44-694D-A509-AD6DDD5C075C}"/>
              </a:ext>
            </a:extLst>
          </p:cNvPr>
          <p:cNvSpPr>
            <a:spLocks noGrp="1"/>
          </p:cNvSpPr>
          <p:nvPr>
            <p:ph type="dt" sz="half" idx="10"/>
          </p:nvPr>
        </p:nvSpPr>
        <p:spPr/>
        <p:txBody>
          <a:bodyPr/>
          <a:lstStyle/>
          <a:p>
            <a:fld id="{9417062A-A0BA-5D43-A480-6B4CEF5A2F14}" type="datetimeFigureOut">
              <a:rPr lang="en-US" smtClean="0"/>
              <a:t>3/24/18</a:t>
            </a:fld>
            <a:endParaRPr lang="en-US"/>
          </a:p>
        </p:txBody>
      </p:sp>
      <p:sp>
        <p:nvSpPr>
          <p:cNvPr id="8" name="Footer Placeholder 7">
            <a:extLst>
              <a:ext uri="{FF2B5EF4-FFF2-40B4-BE49-F238E27FC236}">
                <a16:creationId xmlns:a16="http://schemas.microsoft.com/office/drawing/2014/main" id="{C9F84709-0C00-DB47-AFE3-1A4680B118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37F30C-8189-2845-ABEA-2643D811FD45}"/>
              </a:ext>
            </a:extLst>
          </p:cNvPr>
          <p:cNvSpPr>
            <a:spLocks noGrp="1"/>
          </p:cNvSpPr>
          <p:nvPr>
            <p:ph type="sldNum" sz="quarter" idx="12"/>
          </p:nvPr>
        </p:nvSpPr>
        <p:spPr/>
        <p:txBody>
          <a:bodyPr/>
          <a:lstStyle/>
          <a:p>
            <a:fld id="{B2A46334-FCAC-1545-93B4-5816373B8A09}" type="slidenum">
              <a:rPr lang="en-US" smtClean="0"/>
              <a:t>‹#›</a:t>
            </a:fld>
            <a:endParaRPr lang="en-US"/>
          </a:p>
        </p:txBody>
      </p:sp>
    </p:spTree>
    <p:extLst>
      <p:ext uri="{BB962C8B-B14F-4D97-AF65-F5344CB8AC3E}">
        <p14:creationId xmlns:p14="http://schemas.microsoft.com/office/powerpoint/2010/main" val="3307377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6A9CF-919D-9A4A-BEB3-A4BCA422D1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8E4217-CA08-6B48-A20C-F25EA099DD75}"/>
              </a:ext>
            </a:extLst>
          </p:cNvPr>
          <p:cNvSpPr>
            <a:spLocks noGrp="1"/>
          </p:cNvSpPr>
          <p:nvPr>
            <p:ph type="dt" sz="half" idx="10"/>
          </p:nvPr>
        </p:nvSpPr>
        <p:spPr/>
        <p:txBody>
          <a:bodyPr/>
          <a:lstStyle/>
          <a:p>
            <a:fld id="{9417062A-A0BA-5D43-A480-6B4CEF5A2F14}" type="datetimeFigureOut">
              <a:rPr lang="en-US" smtClean="0"/>
              <a:t>3/24/18</a:t>
            </a:fld>
            <a:endParaRPr lang="en-US"/>
          </a:p>
        </p:txBody>
      </p:sp>
      <p:sp>
        <p:nvSpPr>
          <p:cNvPr id="4" name="Footer Placeholder 3">
            <a:extLst>
              <a:ext uri="{FF2B5EF4-FFF2-40B4-BE49-F238E27FC236}">
                <a16:creationId xmlns:a16="http://schemas.microsoft.com/office/drawing/2014/main" id="{F1488A29-19B2-5948-9ABC-FCB62C6AEB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343DEA-9C29-804A-8EDD-463455D3C193}"/>
              </a:ext>
            </a:extLst>
          </p:cNvPr>
          <p:cNvSpPr>
            <a:spLocks noGrp="1"/>
          </p:cNvSpPr>
          <p:nvPr>
            <p:ph type="sldNum" sz="quarter" idx="12"/>
          </p:nvPr>
        </p:nvSpPr>
        <p:spPr/>
        <p:txBody>
          <a:bodyPr/>
          <a:lstStyle/>
          <a:p>
            <a:fld id="{B2A46334-FCAC-1545-93B4-5816373B8A09}" type="slidenum">
              <a:rPr lang="en-US" smtClean="0"/>
              <a:t>‹#›</a:t>
            </a:fld>
            <a:endParaRPr lang="en-US"/>
          </a:p>
        </p:txBody>
      </p:sp>
    </p:spTree>
    <p:extLst>
      <p:ext uri="{BB962C8B-B14F-4D97-AF65-F5344CB8AC3E}">
        <p14:creationId xmlns:p14="http://schemas.microsoft.com/office/powerpoint/2010/main" val="4203340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D2AC5C-3739-4443-9F71-8A39751914E6}"/>
              </a:ext>
            </a:extLst>
          </p:cNvPr>
          <p:cNvSpPr>
            <a:spLocks noGrp="1"/>
          </p:cNvSpPr>
          <p:nvPr>
            <p:ph type="dt" sz="half" idx="10"/>
          </p:nvPr>
        </p:nvSpPr>
        <p:spPr/>
        <p:txBody>
          <a:bodyPr/>
          <a:lstStyle/>
          <a:p>
            <a:fld id="{9417062A-A0BA-5D43-A480-6B4CEF5A2F14}" type="datetimeFigureOut">
              <a:rPr lang="en-US" smtClean="0"/>
              <a:t>3/24/18</a:t>
            </a:fld>
            <a:endParaRPr lang="en-US"/>
          </a:p>
        </p:txBody>
      </p:sp>
      <p:sp>
        <p:nvSpPr>
          <p:cNvPr id="3" name="Footer Placeholder 2">
            <a:extLst>
              <a:ext uri="{FF2B5EF4-FFF2-40B4-BE49-F238E27FC236}">
                <a16:creationId xmlns:a16="http://schemas.microsoft.com/office/drawing/2014/main" id="{6CD9BBCB-CA3F-144C-9516-81D8B90357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26DC38-5B1C-954D-805A-81F3A1E1D36D}"/>
              </a:ext>
            </a:extLst>
          </p:cNvPr>
          <p:cNvSpPr>
            <a:spLocks noGrp="1"/>
          </p:cNvSpPr>
          <p:nvPr>
            <p:ph type="sldNum" sz="quarter" idx="12"/>
          </p:nvPr>
        </p:nvSpPr>
        <p:spPr/>
        <p:txBody>
          <a:bodyPr/>
          <a:lstStyle/>
          <a:p>
            <a:fld id="{B2A46334-FCAC-1545-93B4-5816373B8A09}" type="slidenum">
              <a:rPr lang="en-US" smtClean="0"/>
              <a:t>‹#›</a:t>
            </a:fld>
            <a:endParaRPr lang="en-US"/>
          </a:p>
        </p:txBody>
      </p:sp>
    </p:spTree>
    <p:extLst>
      <p:ext uri="{BB962C8B-B14F-4D97-AF65-F5344CB8AC3E}">
        <p14:creationId xmlns:p14="http://schemas.microsoft.com/office/powerpoint/2010/main" val="3835078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9C15C-8413-034C-81DB-69F710F298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2510C7-E688-3641-97B3-164239DD1D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4FB66B-69B7-A744-8F32-3D88BFFF0B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A3CA9A-DED6-2545-9E2D-F2A6D51AB8B0}"/>
              </a:ext>
            </a:extLst>
          </p:cNvPr>
          <p:cNvSpPr>
            <a:spLocks noGrp="1"/>
          </p:cNvSpPr>
          <p:nvPr>
            <p:ph type="dt" sz="half" idx="10"/>
          </p:nvPr>
        </p:nvSpPr>
        <p:spPr/>
        <p:txBody>
          <a:bodyPr/>
          <a:lstStyle/>
          <a:p>
            <a:fld id="{9417062A-A0BA-5D43-A480-6B4CEF5A2F14}" type="datetimeFigureOut">
              <a:rPr lang="en-US" smtClean="0"/>
              <a:t>3/24/18</a:t>
            </a:fld>
            <a:endParaRPr lang="en-US"/>
          </a:p>
        </p:txBody>
      </p:sp>
      <p:sp>
        <p:nvSpPr>
          <p:cNvPr id="6" name="Footer Placeholder 5">
            <a:extLst>
              <a:ext uri="{FF2B5EF4-FFF2-40B4-BE49-F238E27FC236}">
                <a16:creationId xmlns:a16="http://schemas.microsoft.com/office/drawing/2014/main" id="{F7BBB4E0-694B-444F-AB03-2E5249A1DC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CB96D-5850-9F4B-AE81-9CD95214DB43}"/>
              </a:ext>
            </a:extLst>
          </p:cNvPr>
          <p:cNvSpPr>
            <a:spLocks noGrp="1"/>
          </p:cNvSpPr>
          <p:nvPr>
            <p:ph type="sldNum" sz="quarter" idx="12"/>
          </p:nvPr>
        </p:nvSpPr>
        <p:spPr/>
        <p:txBody>
          <a:bodyPr/>
          <a:lstStyle/>
          <a:p>
            <a:fld id="{B2A46334-FCAC-1545-93B4-5816373B8A09}" type="slidenum">
              <a:rPr lang="en-US" smtClean="0"/>
              <a:t>‹#›</a:t>
            </a:fld>
            <a:endParaRPr lang="en-US"/>
          </a:p>
        </p:txBody>
      </p:sp>
    </p:spTree>
    <p:extLst>
      <p:ext uri="{BB962C8B-B14F-4D97-AF65-F5344CB8AC3E}">
        <p14:creationId xmlns:p14="http://schemas.microsoft.com/office/powerpoint/2010/main" val="1421872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2E400-CF09-0042-BE65-7319DF7EA8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5E403A-B968-2248-AA93-3C730A1E69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0260C9-7D7B-804C-8A7D-4B012B3B93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4D2F801-D891-3C44-8E1B-4A8B4DC27483}"/>
              </a:ext>
            </a:extLst>
          </p:cNvPr>
          <p:cNvSpPr>
            <a:spLocks noGrp="1"/>
          </p:cNvSpPr>
          <p:nvPr>
            <p:ph type="dt" sz="half" idx="10"/>
          </p:nvPr>
        </p:nvSpPr>
        <p:spPr/>
        <p:txBody>
          <a:bodyPr/>
          <a:lstStyle/>
          <a:p>
            <a:fld id="{9417062A-A0BA-5D43-A480-6B4CEF5A2F14}" type="datetimeFigureOut">
              <a:rPr lang="en-US" smtClean="0"/>
              <a:t>3/24/18</a:t>
            </a:fld>
            <a:endParaRPr lang="en-US"/>
          </a:p>
        </p:txBody>
      </p:sp>
      <p:sp>
        <p:nvSpPr>
          <p:cNvPr id="6" name="Footer Placeholder 5">
            <a:extLst>
              <a:ext uri="{FF2B5EF4-FFF2-40B4-BE49-F238E27FC236}">
                <a16:creationId xmlns:a16="http://schemas.microsoft.com/office/drawing/2014/main" id="{FE317488-C000-6E46-A385-64EF78E021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2809D7-278B-DA43-8682-9BC9DD1268BE}"/>
              </a:ext>
            </a:extLst>
          </p:cNvPr>
          <p:cNvSpPr>
            <a:spLocks noGrp="1"/>
          </p:cNvSpPr>
          <p:nvPr>
            <p:ph type="sldNum" sz="quarter" idx="12"/>
          </p:nvPr>
        </p:nvSpPr>
        <p:spPr/>
        <p:txBody>
          <a:bodyPr/>
          <a:lstStyle/>
          <a:p>
            <a:fld id="{B2A46334-FCAC-1545-93B4-5816373B8A09}" type="slidenum">
              <a:rPr lang="en-US" smtClean="0"/>
              <a:t>‹#›</a:t>
            </a:fld>
            <a:endParaRPr lang="en-US"/>
          </a:p>
        </p:txBody>
      </p:sp>
    </p:spTree>
    <p:extLst>
      <p:ext uri="{BB962C8B-B14F-4D97-AF65-F5344CB8AC3E}">
        <p14:creationId xmlns:p14="http://schemas.microsoft.com/office/powerpoint/2010/main" val="4258016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1DF29C-2984-C646-B7AF-A7A0FEFBFA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3C16A7-4554-BC4A-88FD-F2D492E63B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93B929-1E3D-A348-8D9F-F17FA50286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17062A-A0BA-5D43-A480-6B4CEF5A2F14}" type="datetimeFigureOut">
              <a:rPr lang="en-US" smtClean="0"/>
              <a:t>3/24/18</a:t>
            </a:fld>
            <a:endParaRPr lang="en-US"/>
          </a:p>
        </p:txBody>
      </p:sp>
      <p:sp>
        <p:nvSpPr>
          <p:cNvPr id="5" name="Footer Placeholder 4">
            <a:extLst>
              <a:ext uri="{FF2B5EF4-FFF2-40B4-BE49-F238E27FC236}">
                <a16:creationId xmlns:a16="http://schemas.microsoft.com/office/drawing/2014/main" id="{432C1FB0-5A7D-7340-B6D4-594D4C9A5B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1A8F50-39CB-7F49-81B5-41396C0AC0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A46334-FCAC-1545-93B4-5816373B8A09}" type="slidenum">
              <a:rPr lang="en-US" smtClean="0"/>
              <a:t>‹#›</a:t>
            </a:fld>
            <a:endParaRPr lang="en-US"/>
          </a:p>
        </p:txBody>
      </p:sp>
    </p:spTree>
    <p:extLst>
      <p:ext uri="{BB962C8B-B14F-4D97-AF65-F5344CB8AC3E}">
        <p14:creationId xmlns:p14="http://schemas.microsoft.com/office/powerpoint/2010/main" val="2161106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db.nal.usda.gov/ndb/doc/apilist/API-SEARCH.md" TargetMode="External"/><Relationship Id="rId2" Type="http://schemas.openxmlformats.org/officeDocument/2006/relationships/hyperlink" Target="https://ndb.nal.usda.gov/ndb/doc/apilist/API-FOOD-REPORTV2.md" TargetMode="External"/><Relationship Id="rId1" Type="http://schemas.openxmlformats.org/officeDocument/2006/relationships/slideLayout" Target="../slideLayouts/slideLayout2.xml"/><Relationship Id="rId5" Type="http://schemas.openxmlformats.org/officeDocument/2006/relationships/hyperlink" Target="http://chartjs.org/" TargetMode="External"/><Relationship Id="rId4" Type="http://schemas.openxmlformats.org/officeDocument/2006/relationships/hyperlink" Target="https://developers.giphy.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2639-E3AE-B04B-B9F3-1BF34F22CCD5}"/>
              </a:ext>
            </a:extLst>
          </p:cNvPr>
          <p:cNvSpPr>
            <a:spLocks noGrp="1"/>
          </p:cNvSpPr>
          <p:nvPr>
            <p:ph type="ctrTitle"/>
          </p:nvPr>
        </p:nvSpPr>
        <p:spPr>
          <a:xfrm>
            <a:off x="1548064" y="2048795"/>
            <a:ext cx="9144000" cy="2387600"/>
          </a:xfrm>
        </p:spPr>
        <p:txBody>
          <a:bodyPr>
            <a:normAutofit fontScale="90000"/>
          </a:bodyPr>
          <a:lstStyle/>
          <a:p>
            <a:br>
              <a:rPr lang="en-US" dirty="0"/>
            </a:br>
            <a:br>
              <a:rPr lang="en-US" u="sng" dirty="0"/>
            </a:br>
            <a:r>
              <a:rPr lang="en-US" dirty="0">
                <a:ln w="0"/>
                <a:solidFill>
                  <a:schemeClr val="bg1">
                    <a:lumMod val="50000"/>
                  </a:schemeClr>
                </a:solidFill>
                <a:effectLst>
                  <a:outerShdw blurRad="38100" dist="25400" dir="5400000" algn="ctr" rotWithShape="0">
                    <a:srgbClr val="6E747A">
                      <a:alpha val="43000"/>
                    </a:srgbClr>
                  </a:outerShdw>
                </a:effectLst>
              </a:rPr>
              <a:t>Web App</a:t>
            </a:r>
            <a:endParaRPr lang="en-US" u="sng" dirty="0">
              <a:solidFill>
                <a:schemeClr val="bg1">
                  <a:lumMod val="50000"/>
                </a:schemeClr>
              </a:solidFill>
            </a:endParaRPr>
          </a:p>
        </p:txBody>
      </p:sp>
      <p:pic>
        <p:nvPicPr>
          <p:cNvPr id="4" name="Picture 3">
            <a:extLst>
              <a:ext uri="{FF2B5EF4-FFF2-40B4-BE49-F238E27FC236}">
                <a16:creationId xmlns:a16="http://schemas.microsoft.com/office/drawing/2014/main" id="{3E003AFC-C8C8-EF45-B926-79C364D3FDDE}"/>
              </a:ext>
            </a:extLst>
          </p:cNvPr>
          <p:cNvPicPr>
            <a:picLocks noChangeAspect="1"/>
          </p:cNvPicPr>
          <p:nvPr/>
        </p:nvPicPr>
        <p:blipFill>
          <a:blip r:embed="rId2"/>
          <a:stretch>
            <a:fillRect/>
          </a:stretch>
        </p:blipFill>
        <p:spPr>
          <a:xfrm>
            <a:off x="4532564" y="2316747"/>
            <a:ext cx="3175000" cy="660400"/>
          </a:xfrm>
          <a:prstGeom prst="rect">
            <a:avLst/>
          </a:prstGeom>
        </p:spPr>
      </p:pic>
    </p:spTree>
    <p:extLst>
      <p:ext uri="{BB962C8B-B14F-4D97-AF65-F5344CB8AC3E}">
        <p14:creationId xmlns:p14="http://schemas.microsoft.com/office/powerpoint/2010/main" val="3439257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0AB0D5E-827B-D249-ADFD-DBF24C102A82}"/>
              </a:ext>
            </a:extLst>
          </p:cNvPr>
          <p:cNvSpPr txBox="1"/>
          <p:nvPr/>
        </p:nvSpPr>
        <p:spPr>
          <a:xfrm>
            <a:off x="3115216" y="2367884"/>
            <a:ext cx="5739064" cy="461665"/>
          </a:xfrm>
          <a:prstGeom prst="rect">
            <a:avLst/>
          </a:prstGeom>
          <a:noFill/>
        </p:spPr>
        <p:txBody>
          <a:bodyPr wrap="square" rtlCol="0">
            <a:spAutoFit/>
          </a:bodyPr>
          <a:lstStyle/>
          <a:p>
            <a:pPr algn="ctr"/>
            <a:r>
              <a:rPr lang="en-US" sz="2400" dirty="0">
                <a:ln w="0"/>
                <a:solidFill>
                  <a:schemeClr val="accent2"/>
                </a:solidFill>
                <a:effectLst>
                  <a:outerShdw blurRad="38100" dist="25400" dir="5400000" algn="ctr" rotWithShape="0">
                    <a:srgbClr val="6E747A">
                      <a:alpha val="43000"/>
                    </a:srgbClr>
                  </a:outerShdw>
                </a:effectLst>
                <a:latin typeface="American Typewriter" panose="02090604020004020304" pitchFamily="18" charset="77"/>
              </a:rPr>
              <a:t>Functionality Walk-thru</a:t>
            </a:r>
          </a:p>
        </p:txBody>
      </p:sp>
      <p:sp>
        <p:nvSpPr>
          <p:cNvPr id="11" name="Rectangle 10">
            <a:extLst>
              <a:ext uri="{FF2B5EF4-FFF2-40B4-BE49-F238E27FC236}">
                <a16:creationId xmlns:a16="http://schemas.microsoft.com/office/drawing/2014/main" id="{1BC4EB53-081C-EE4F-8EEF-B01627703DBE}"/>
              </a:ext>
            </a:extLst>
          </p:cNvPr>
          <p:cNvSpPr/>
          <p:nvPr/>
        </p:nvSpPr>
        <p:spPr>
          <a:xfrm>
            <a:off x="10021824" y="6298430"/>
            <a:ext cx="1611296" cy="369332"/>
          </a:xfrm>
          <a:prstGeom prst="rect">
            <a:avLst/>
          </a:prstGeom>
        </p:spPr>
        <p:txBody>
          <a:bodyPr wrap="square">
            <a:spAutoFit/>
          </a:bodyPr>
          <a:lstStyle/>
          <a:p>
            <a:r>
              <a:rPr lang="en-US" dirty="0" err="1">
                <a:ln w="0">
                  <a:solidFill>
                    <a:schemeClr val="accent2"/>
                  </a:solidFill>
                </a:ln>
                <a:pattFill prst="pct5">
                  <a:fgClr>
                    <a:schemeClr val="bg1"/>
                  </a:fgClr>
                  <a:bgClr>
                    <a:schemeClr val="bg1"/>
                  </a:bgClr>
                </a:pattFill>
                <a:effectLst>
                  <a:glow rad="139700">
                    <a:schemeClr val="accent6">
                      <a:lumMod val="50000"/>
                    </a:schemeClr>
                  </a:glow>
                  <a:outerShdw blurRad="38100" dist="25400" dir="5400000" algn="ctr" rotWithShape="0">
                    <a:srgbClr val="6E747A">
                      <a:alpha val="43000"/>
                    </a:srgbClr>
                  </a:outerShdw>
                </a:effectLst>
                <a:latin typeface="American Typewriter" panose="02090604020004020304" pitchFamily="18" charset="77"/>
              </a:rPr>
              <a:t>NutriSearch</a:t>
            </a:r>
            <a:endParaRPr lang="en-US" dirty="0">
              <a:ln w="0">
                <a:solidFill>
                  <a:schemeClr val="accent2"/>
                </a:solidFill>
              </a:ln>
              <a:pattFill prst="pct5">
                <a:fgClr>
                  <a:schemeClr val="bg1"/>
                </a:fgClr>
                <a:bgClr>
                  <a:schemeClr val="bg1"/>
                </a:bgClr>
              </a:pattFill>
            </a:endParaRPr>
          </a:p>
        </p:txBody>
      </p:sp>
    </p:spTree>
    <p:extLst>
      <p:ext uri="{BB962C8B-B14F-4D97-AF65-F5344CB8AC3E}">
        <p14:creationId xmlns:p14="http://schemas.microsoft.com/office/powerpoint/2010/main" val="570154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DD477A-FE79-E648-955D-721003969E70}"/>
              </a:ext>
            </a:extLst>
          </p:cNvPr>
          <p:cNvSpPr txBox="1"/>
          <p:nvPr/>
        </p:nvSpPr>
        <p:spPr>
          <a:xfrm>
            <a:off x="902368" y="557372"/>
            <a:ext cx="5739064" cy="461665"/>
          </a:xfrm>
          <a:prstGeom prst="rect">
            <a:avLst/>
          </a:prstGeom>
          <a:noFill/>
        </p:spPr>
        <p:txBody>
          <a:bodyPr wrap="square" rtlCol="0">
            <a:spAutoFit/>
          </a:bodyPr>
          <a:lstStyle/>
          <a:p>
            <a:r>
              <a:rPr lang="en-US" sz="2400" dirty="0">
                <a:ln w="0"/>
                <a:solidFill>
                  <a:schemeClr val="accent2"/>
                </a:solidFill>
                <a:effectLst>
                  <a:outerShdw blurRad="38100" dist="25400" dir="5400000" algn="ctr" rotWithShape="0">
                    <a:srgbClr val="6E747A">
                      <a:alpha val="43000"/>
                    </a:srgbClr>
                  </a:outerShdw>
                </a:effectLst>
                <a:latin typeface="American Typewriter" panose="02090604020004020304" pitchFamily="18" charset="77"/>
              </a:rPr>
              <a:t>Demo 1 (Front-End 2 minutes) </a:t>
            </a:r>
          </a:p>
        </p:txBody>
      </p:sp>
      <p:cxnSp>
        <p:nvCxnSpPr>
          <p:cNvPr id="5" name="Straight Connector 4">
            <a:extLst>
              <a:ext uri="{FF2B5EF4-FFF2-40B4-BE49-F238E27FC236}">
                <a16:creationId xmlns:a16="http://schemas.microsoft.com/office/drawing/2014/main" id="{D449BF64-2C76-4B45-9A88-3368E725F40A}"/>
              </a:ext>
            </a:extLst>
          </p:cNvPr>
          <p:cNvCxnSpPr>
            <a:cxnSpLocks/>
          </p:cNvCxnSpPr>
          <p:nvPr/>
        </p:nvCxnSpPr>
        <p:spPr>
          <a:xfrm>
            <a:off x="902368" y="1019037"/>
            <a:ext cx="5739064"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17F6BB6-B010-6D40-8C71-E6BDA7B0423E}"/>
              </a:ext>
            </a:extLst>
          </p:cNvPr>
          <p:cNvSpPr txBox="1"/>
          <p:nvPr/>
        </p:nvSpPr>
        <p:spPr>
          <a:xfrm>
            <a:off x="1656989" y="1296036"/>
            <a:ext cx="9882739" cy="507831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lumMod val="50000"/>
                  </a:schemeClr>
                </a:solidFill>
                <a:latin typeface="American Typewriter" panose="02090604020004020304" pitchFamily="18" charset="77"/>
              </a:rPr>
              <a:t>The website was designed using Bootstrap, and custom CSS.</a:t>
            </a:r>
          </a:p>
          <a:p>
            <a:pPr marL="285750" indent="-285750">
              <a:buFont typeface="Arial" panose="020B0604020202020204" pitchFamily="34" charset="0"/>
              <a:buChar char="•"/>
            </a:pPr>
            <a:r>
              <a:rPr lang="en-US" dirty="0">
                <a:solidFill>
                  <a:schemeClr val="bg1">
                    <a:lumMod val="50000"/>
                  </a:schemeClr>
                </a:solidFill>
                <a:latin typeface="American Typewriter" panose="02090604020004020304" pitchFamily="18" charset="77"/>
              </a:rPr>
              <a:t>It contains custom Fonts from Google Fonts. Varela Round. </a:t>
            </a:r>
          </a:p>
          <a:p>
            <a:pPr marL="285750" indent="-285750">
              <a:buFont typeface="Arial" panose="020B0604020202020204" pitchFamily="34" charset="0"/>
              <a:buChar char="•"/>
            </a:pPr>
            <a:r>
              <a:rPr lang="en-US" dirty="0">
                <a:solidFill>
                  <a:schemeClr val="bg1">
                    <a:lumMod val="50000"/>
                  </a:schemeClr>
                </a:solidFill>
                <a:latin typeface="American Typewriter" panose="02090604020004020304" pitchFamily="18" charset="77"/>
              </a:rPr>
              <a:t>The HTML consists on: </a:t>
            </a:r>
          </a:p>
          <a:p>
            <a:pPr marL="742950" lvl="1" indent="-285750">
              <a:buFont typeface="Arial" panose="020B0604020202020204" pitchFamily="34" charset="0"/>
              <a:buChar char="•"/>
            </a:pPr>
            <a:r>
              <a:rPr lang="en-US" dirty="0">
                <a:solidFill>
                  <a:schemeClr val="bg1">
                    <a:lumMod val="50000"/>
                  </a:schemeClr>
                </a:solidFill>
                <a:latin typeface="American Typewriter" panose="02090604020004020304" pitchFamily="18" charset="77"/>
              </a:rPr>
              <a:t>A bootstrap Modal Element triggered on a </a:t>
            </a:r>
            <a:r>
              <a:rPr lang="en-US" dirty="0" err="1">
                <a:solidFill>
                  <a:schemeClr val="bg1">
                    <a:lumMod val="50000"/>
                  </a:schemeClr>
                </a:solidFill>
                <a:latin typeface="American Typewriter" panose="02090604020004020304" pitchFamily="18" charset="77"/>
              </a:rPr>
              <a:t>SetTimeOut</a:t>
            </a:r>
            <a:r>
              <a:rPr lang="en-US" dirty="0">
                <a:solidFill>
                  <a:schemeClr val="bg1">
                    <a:lumMod val="50000"/>
                  </a:schemeClr>
                </a:solidFill>
                <a:latin typeface="American Typewriter" panose="02090604020004020304" pitchFamily="18" charset="77"/>
              </a:rPr>
              <a:t> of 9 seconds.</a:t>
            </a:r>
          </a:p>
          <a:p>
            <a:pPr marL="1200150" lvl="2" indent="-285750">
              <a:buFont typeface="Arial" panose="020B0604020202020204" pitchFamily="34" charset="0"/>
              <a:buChar char="•"/>
            </a:pPr>
            <a:r>
              <a:rPr lang="en-US" dirty="0">
                <a:solidFill>
                  <a:schemeClr val="bg1">
                    <a:lumMod val="50000"/>
                  </a:schemeClr>
                </a:solidFill>
                <a:latin typeface="American Typewriter" panose="02090604020004020304" pitchFamily="18" charset="77"/>
              </a:rPr>
              <a:t>It contains a </a:t>
            </a:r>
            <a:r>
              <a:rPr lang="en-US" dirty="0" err="1">
                <a:solidFill>
                  <a:schemeClr val="bg1">
                    <a:lumMod val="50000"/>
                  </a:schemeClr>
                </a:solidFill>
                <a:latin typeface="American Typewriter" panose="02090604020004020304" pitchFamily="18" charset="77"/>
              </a:rPr>
              <a:t>tandom</a:t>
            </a:r>
            <a:r>
              <a:rPr lang="en-US" dirty="0">
                <a:solidFill>
                  <a:schemeClr val="bg1">
                    <a:lumMod val="50000"/>
                  </a:schemeClr>
                </a:solidFill>
                <a:latin typeface="American Typewriter" panose="02090604020004020304" pitchFamily="18" charset="77"/>
              </a:rPr>
              <a:t> image from the </a:t>
            </a:r>
            <a:r>
              <a:rPr lang="en-US" dirty="0" err="1">
                <a:solidFill>
                  <a:schemeClr val="bg1">
                    <a:lumMod val="50000"/>
                  </a:schemeClr>
                </a:solidFill>
                <a:latin typeface="American Typewriter" panose="02090604020004020304" pitchFamily="18" charset="77"/>
              </a:rPr>
              <a:t>Giphy</a:t>
            </a:r>
            <a:r>
              <a:rPr lang="en-US" dirty="0">
                <a:solidFill>
                  <a:schemeClr val="bg1">
                    <a:lumMod val="50000"/>
                  </a:schemeClr>
                </a:solidFill>
                <a:latin typeface="American Typewriter" panose="02090604020004020304" pitchFamily="18" charset="77"/>
              </a:rPr>
              <a:t> API based on </a:t>
            </a:r>
            <a:r>
              <a:rPr lang="en-US">
                <a:solidFill>
                  <a:schemeClr val="bg1">
                    <a:lumMod val="50000"/>
                  </a:schemeClr>
                </a:solidFill>
                <a:latin typeface="American Typewriter" panose="02090604020004020304" pitchFamily="18" charset="77"/>
              </a:rPr>
              <a:t>user input. </a:t>
            </a:r>
            <a:r>
              <a:rPr lang="en-US" dirty="0">
                <a:solidFill>
                  <a:schemeClr val="bg1">
                    <a:lumMod val="50000"/>
                  </a:schemeClr>
                </a:solidFill>
                <a:latin typeface="American Typewriter" panose="02090604020004020304" pitchFamily="18" charset="77"/>
              </a:rPr>
              <a:t>And close buttons.</a:t>
            </a:r>
          </a:p>
          <a:p>
            <a:pPr marL="742950" lvl="1" indent="-285750">
              <a:buFont typeface="Arial" panose="020B0604020202020204" pitchFamily="34" charset="0"/>
              <a:buChar char="•"/>
            </a:pPr>
            <a:r>
              <a:rPr lang="en-US" dirty="0">
                <a:solidFill>
                  <a:schemeClr val="bg1">
                    <a:lumMod val="50000"/>
                  </a:schemeClr>
                </a:solidFill>
                <a:latin typeface="American Typewriter" panose="02090604020004020304" pitchFamily="18" charset="77"/>
              </a:rPr>
              <a:t>2 </a:t>
            </a:r>
            <a:r>
              <a:rPr lang="en-US" dirty="0" err="1">
                <a:solidFill>
                  <a:schemeClr val="bg1">
                    <a:lumMod val="50000"/>
                  </a:schemeClr>
                </a:solidFill>
                <a:latin typeface="American Typewriter" panose="02090604020004020304" pitchFamily="18" charset="77"/>
              </a:rPr>
              <a:t>Div</a:t>
            </a:r>
            <a:r>
              <a:rPr lang="en-US" dirty="0">
                <a:solidFill>
                  <a:schemeClr val="bg1">
                    <a:lumMod val="50000"/>
                  </a:schemeClr>
                </a:solidFill>
                <a:latin typeface="American Typewriter" panose="02090604020004020304" pitchFamily="18" charset="77"/>
              </a:rPr>
              <a:t> Containers, one for the Header that includes the logo, and one for the body.</a:t>
            </a:r>
          </a:p>
          <a:p>
            <a:pPr marL="742950" lvl="1" indent="-285750">
              <a:buFont typeface="Arial" panose="020B0604020202020204" pitchFamily="34" charset="0"/>
              <a:buChar char="•"/>
            </a:pPr>
            <a:r>
              <a:rPr lang="en-US" dirty="0">
                <a:solidFill>
                  <a:schemeClr val="bg1">
                    <a:lumMod val="50000"/>
                  </a:schemeClr>
                </a:solidFill>
                <a:latin typeface="American Typewriter" panose="02090604020004020304" pitchFamily="18" charset="77"/>
              </a:rPr>
              <a:t>The body container has a child Bootstrap </a:t>
            </a:r>
            <a:r>
              <a:rPr lang="en-US" dirty="0" err="1">
                <a:solidFill>
                  <a:schemeClr val="bg1">
                    <a:lumMod val="50000"/>
                  </a:schemeClr>
                </a:solidFill>
                <a:latin typeface="American Typewriter" panose="02090604020004020304" pitchFamily="18" charset="77"/>
              </a:rPr>
              <a:t>JumboTron</a:t>
            </a:r>
            <a:r>
              <a:rPr lang="en-US" dirty="0">
                <a:solidFill>
                  <a:schemeClr val="bg1">
                    <a:lumMod val="50000"/>
                  </a:schemeClr>
                </a:solidFill>
                <a:latin typeface="American Typewriter" panose="02090604020004020304" pitchFamily="18" charset="77"/>
              </a:rPr>
              <a:t> class with Fluid properties. This will make expand and contract as the device width changes.</a:t>
            </a:r>
          </a:p>
          <a:p>
            <a:pPr marL="1200150" lvl="2" indent="-285750">
              <a:buFont typeface="Arial" panose="020B0604020202020204" pitchFamily="34" charset="0"/>
              <a:buChar char="•"/>
            </a:pPr>
            <a:r>
              <a:rPr lang="en-US" dirty="0">
                <a:solidFill>
                  <a:schemeClr val="bg1">
                    <a:lumMod val="50000"/>
                  </a:schemeClr>
                </a:solidFill>
                <a:latin typeface="American Typewriter" panose="02090604020004020304" pitchFamily="18" charset="77"/>
              </a:rPr>
              <a:t>Inside the </a:t>
            </a:r>
            <a:r>
              <a:rPr lang="en-US" dirty="0" err="1">
                <a:solidFill>
                  <a:schemeClr val="bg1">
                    <a:lumMod val="50000"/>
                  </a:schemeClr>
                </a:solidFill>
                <a:latin typeface="American Typewriter" panose="02090604020004020304" pitchFamily="18" charset="77"/>
              </a:rPr>
              <a:t>JumboTron</a:t>
            </a:r>
            <a:r>
              <a:rPr lang="en-US" dirty="0">
                <a:solidFill>
                  <a:schemeClr val="bg1">
                    <a:lumMod val="50000"/>
                  </a:schemeClr>
                </a:solidFill>
                <a:latin typeface="American Typewriter" panose="02090604020004020304" pitchFamily="18" charset="77"/>
              </a:rPr>
              <a:t>, There is a Form Element with just a Text-Input and a button to support the search functionality.</a:t>
            </a:r>
          </a:p>
          <a:p>
            <a:pPr marL="742950" lvl="1" indent="-285750">
              <a:buFont typeface="Arial" panose="020B0604020202020204" pitchFamily="34" charset="0"/>
              <a:buChar char="•"/>
            </a:pPr>
            <a:r>
              <a:rPr lang="en-US" dirty="0">
                <a:solidFill>
                  <a:schemeClr val="bg1">
                    <a:lumMod val="50000"/>
                  </a:schemeClr>
                </a:solidFill>
                <a:latin typeface="American Typewriter" panose="02090604020004020304" pitchFamily="18" charset="77"/>
              </a:rPr>
              <a:t>A Row containing the title that was selected by the search options.</a:t>
            </a:r>
          </a:p>
          <a:p>
            <a:pPr marL="742950" lvl="1" indent="-285750">
              <a:buFont typeface="Arial" panose="020B0604020202020204" pitchFamily="34" charset="0"/>
              <a:buChar char="•"/>
            </a:pPr>
            <a:r>
              <a:rPr lang="en-US" dirty="0">
                <a:solidFill>
                  <a:schemeClr val="bg1">
                    <a:lumMod val="50000"/>
                  </a:schemeClr>
                </a:solidFill>
                <a:latin typeface="American Typewriter" panose="02090604020004020304" pitchFamily="18" charset="77"/>
              </a:rPr>
              <a:t>A Row containing the </a:t>
            </a:r>
            <a:r>
              <a:rPr lang="en-US" dirty="0" err="1">
                <a:solidFill>
                  <a:schemeClr val="bg1">
                    <a:lumMod val="50000"/>
                  </a:schemeClr>
                </a:solidFill>
                <a:latin typeface="American Typewriter" panose="02090604020004020304" pitchFamily="18" charset="77"/>
              </a:rPr>
              <a:t>Nutrion</a:t>
            </a:r>
            <a:r>
              <a:rPr lang="en-US" dirty="0">
                <a:solidFill>
                  <a:schemeClr val="bg1">
                    <a:lumMod val="50000"/>
                  </a:schemeClr>
                </a:solidFill>
                <a:latin typeface="American Typewriter" panose="02090604020004020304" pitchFamily="18" charset="77"/>
              </a:rPr>
              <a:t> Facts and the Graph.</a:t>
            </a:r>
          </a:p>
          <a:p>
            <a:pPr marL="1200150" lvl="2" indent="-285750">
              <a:buFont typeface="Arial" panose="020B0604020202020204" pitchFamily="34" charset="0"/>
              <a:buChar char="•"/>
            </a:pPr>
            <a:r>
              <a:rPr lang="en-US" dirty="0">
                <a:solidFill>
                  <a:schemeClr val="bg1">
                    <a:lumMod val="50000"/>
                  </a:schemeClr>
                </a:solidFill>
                <a:latin typeface="American Typewriter" panose="02090604020004020304" pitchFamily="18" charset="77"/>
              </a:rPr>
              <a:t>The </a:t>
            </a:r>
            <a:r>
              <a:rPr lang="en-US" dirty="0" err="1">
                <a:solidFill>
                  <a:schemeClr val="bg1">
                    <a:lumMod val="50000"/>
                  </a:schemeClr>
                </a:solidFill>
                <a:latin typeface="American Typewriter" panose="02090604020004020304" pitchFamily="18" charset="77"/>
              </a:rPr>
              <a:t>Nutrion</a:t>
            </a:r>
            <a:r>
              <a:rPr lang="en-US" dirty="0">
                <a:solidFill>
                  <a:schemeClr val="bg1">
                    <a:lumMod val="50000"/>
                  </a:schemeClr>
                </a:solidFill>
                <a:latin typeface="American Typewriter" panose="02090604020004020304" pitchFamily="18" charset="77"/>
              </a:rPr>
              <a:t> Facts has a bootstrap class of Table container.</a:t>
            </a:r>
          </a:p>
          <a:p>
            <a:pPr marL="1200150" lvl="2" indent="-285750">
              <a:buFont typeface="Arial" panose="020B0604020202020204" pitchFamily="34" charset="0"/>
              <a:buChar char="•"/>
            </a:pPr>
            <a:r>
              <a:rPr lang="en-US" dirty="0">
                <a:solidFill>
                  <a:schemeClr val="bg1">
                    <a:lumMod val="50000"/>
                  </a:schemeClr>
                </a:solidFill>
                <a:latin typeface="American Typewriter" panose="02090604020004020304" pitchFamily="18" charset="77"/>
              </a:rPr>
              <a:t>The Chart has a Canvas HTML tag element which will be filled by the </a:t>
            </a:r>
            <a:r>
              <a:rPr lang="en-US" dirty="0" err="1">
                <a:solidFill>
                  <a:schemeClr val="bg1">
                    <a:lumMod val="50000"/>
                  </a:schemeClr>
                </a:solidFill>
                <a:latin typeface="American Typewriter" panose="02090604020004020304" pitchFamily="18" charset="77"/>
              </a:rPr>
              <a:t>Chart.js</a:t>
            </a:r>
            <a:endParaRPr lang="en-US" dirty="0">
              <a:solidFill>
                <a:schemeClr val="bg1">
                  <a:lumMod val="50000"/>
                </a:schemeClr>
              </a:solidFill>
              <a:latin typeface="American Typewriter" panose="02090604020004020304" pitchFamily="18" charset="77"/>
            </a:endParaRPr>
          </a:p>
          <a:p>
            <a:pPr marL="742950" lvl="1" indent="-285750">
              <a:buFont typeface="Arial" panose="020B0604020202020204" pitchFamily="34" charset="0"/>
              <a:buChar char="•"/>
            </a:pPr>
            <a:endParaRPr lang="en-US" dirty="0">
              <a:solidFill>
                <a:schemeClr val="bg1">
                  <a:lumMod val="50000"/>
                </a:schemeClr>
              </a:solidFill>
              <a:latin typeface="American Typewriter" panose="02090604020004020304" pitchFamily="18" charset="77"/>
            </a:endParaRPr>
          </a:p>
          <a:p>
            <a:pPr marL="1200150" lvl="2" indent="-285750">
              <a:buFont typeface="Arial" panose="020B0604020202020204" pitchFamily="34" charset="0"/>
              <a:buChar char="•"/>
            </a:pPr>
            <a:endParaRPr lang="en-US" dirty="0">
              <a:solidFill>
                <a:schemeClr val="bg1">
                  <a:lumMod val="50000"/>
                </a:schemeClr>
              </a:solidFill>
              <a:latin typeface="American Typewriter" panose="02090604020004020304" pitchFamily="18" charset="77"/>
            </a:endParaRPr>
          </a:p>
          <a:p>
            <a:r>
              <a:rPr lang="en-US" dirty="0">
                <a:solidFill>
                  <a:schemeClr val="bg1">
                    <a:lumMod val="50000"/>
                  </a:schemeClr>
                </a:solidFill>
                <a:latin typeface="American Typewriter" panose="02090604020004020304" pitchFamily="18" charset="77"/>
              </a:rPr>
              <a:t> </a:t>
            </a:r>
          </a:p>
        </p:txBody>
      </p:sp>
      <p:sp>
        <p:nvSpPr>
          <p:cNvPr id="7" name="Rectangle 6">
            <a:extLst>
              <a:ext uri="{FF2B5EF4-FFF2-40B4-BE49-F238E27FC236}">
                <a16:creationId xmlns:a16="http://schemas.microsoft.com/office/drawing/2014/main" id="{A5CB375D-373A-C349-B1DD-3CC1C02C3983}"/>
              </a:ext>
            </a:extLst>
          </p:cNvPr>
          <p:cNvSpPr/>
          <p:nvPr/>
        </p:nvSpPr>
        <p:spPr>
          <a:xfrm>
            <a:off x="10021824" y="6298430"/>
            <a:ext cx="1611296" cy="369332"/>
          </a:xfrm>
          <a:prstGeom prst="rect">
            <a:avLst/>
          </a:prstGeom>
        </p:spPr>
        <p:txBody>
          <a:bodyPr wrap="square">
            <a:spAutoFit/>
          </a:bodyPr>
          <a:lstStyle/>
          <a:p>
            <a:r>
              <a:rPr lang="en-US" dirty="0" err="1">
                <a:ln w="0">
                  <a:solidFill>
                    <a:schemeClr val="accent2"/>
                  </a:solidFill>
                </a:ln>
                <a:pattFill prst="pct5">
                  <a:fgClr>
                    <a:schemeClr val="bg1"/>
                  </a:fgClr>
                  <a:bgClr>
                    <a:schemeClr val="bg1"/>
                  </a:bgClr>
                </a:pattFill>
                <a:effectLst>
                  <a:glow rad="139700">
                    <a:schemeClr val="accent6">
                      <a:lumMod val="50000"/>
                    </a:schemeClr>
                  </a:glow>
                  <a:outerShdw blurRad="38100" dist="25400" dir="5400000" algn="ctr" rotWithShape="0">
                    <a:srgbClr val="6E747A">
                      <a:alpha val="43000"/>
                    </a:srgbClr>
                  </a:outerShdw>
                </a:effectLst>
                <a:latin typeface="American Typewriter" panose="02090604020004020304" pitchFamily="18" charset="77"/>
              </a:rPr>
              <a:t>NutriSearch</a:t>
            </a:r>
            <a:endParaRPr lang="en-US" dirty="0">
              <a:ln w="0">
                <a:solidFill>
                  <a:schemeClr val="accent2"/>
                </a:solidFill>
              </a:ln>
              <a:pattFill prst="pct5">
                <a:fgClr>
                  <a:schemeClr val="bg1"/>
                </a:fgClr>
                <a:bgClr>
                  <a:schemeClr val="bg1"/>
                </a:bgClr>
              </a:pattFill>
            </a:endParaRPr>
          </a:p>
        </p:txBody>
      </p:sp>
    </p:spTree>
    <p:extLst>
      <p:ext uri="{BB962C8B-B14F-4D97-AF65-F5344CB8AC3E}">
        <p14:creationId xmlns:p14="http://schemas.microsoft.com/office/powerpoint/2010/main" val="839645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DD477A-FE79-E648-955D-721003969E70}"/>
              </a:ext>
            </a:extLst>
          </p:cNvPr>
          <p:cNvSpPr txBox="1"/>
          <p:nvPr/>
        </p:nvSpPr>
        <p:spPr>
          <a:xfrm>
            <a:off x="902368" y="557372"/>
            <a:ext cx="5739064" cy="461665"/>
          </a:xfrm>
          <a:prstGeom prst="rect">
            <a:avLst/>
          </a:prstGeom>
          <a:noFill/>
        </p:spPr>
        <p:txBody>
          <a:bodyPr wrap="square" rtlCol="0">
            <a:spAutoFit/>
          </a:bodyPr>
          <a:lstStyle/>
          <a:p>
            <a:r>
              <a:rPr lang="en-US" sz="2400" dirty="0">
                <a:ln w="0"/>
                <a:solidFill>
                  <a:schemeClr val="accent2"/>
                </a:solidFill>
                <a:effectLst>
                  <a:outerShdw blurRad="38100" dist="25400" dir="5400000" algn="ctr" rotWithShape="0">
                    <a:srgbClr val="6E747A">
                      <a:alpha val="43000"/>
                    </a:srgbClr>
                  </a:outerShdw>
                </a:effectLst>
                <a:latin typeface="American Typewriter" panose="02090604020004020304" pitchFamily="18" charset="77"/>
              </a:rPr>
              <a:t>Demo 2 (AutoComplete Search 2 Min)  </a:t>
            </a:r>
          </a:p>
        </p:txBody>
      </p:sp>
      <p:cxnSp>
        <p:nvCxnSpPr>
          <p:cNvPr id="5" name="Straight Connector 4">
            <a:extLst>
              <a:ext uri="{FF2B5EF4-FFF2-40B4-BE49-F238E27FC236}">
                <a16:creationId xmlns:a16="http://schemas.microsoft.com/office/drawing/2014/main" id="{D449BF64-2C76-4B45-9A88-3368E725F40A}"/>
              </a:ext>
            </a:extLst>
          </p:cNvPr>
          <p:cNvCxnSpPr>
            <a:cxnSpLocks/>
          </p:cNvCxnSpPr>
          <p:nvPr/>
        </p:nvCxnSpPr>
        <p:spPr>
          <a:xfrm>
            <a:off x="902368" y="1019037"/>
            <a:ext cx="5739064"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17F6BB6-B010-6D40-8C71-E6BDA7B0423E}"/>
              </a:ext>
            </a:extLst>
          </p:cNvPr>
          <p:cNvSpPr txBox="1"/>
          <p:nvPr/>
        </p:nvSpPr>
        <p:spPr>
          <a:xfrm>
            <a:off x="1656989" y="1296036"/>
            <a:ext cx="9882739" cy="5355312"/>
          </a:xfrm>
          <a:prstGeom prst="rect">
            <a:avLst/>
          </a:prstGeom>
          <a:noFill/>
        </p:spPr>
        <p:txBody>
          <a:bodyPr wrap="square" rtlCol="0">
            <a:spAutoFit/>
          </a:bodyPr>
          <a:lstStyle/>
          <a:p>
            <a:pPr marL="742950" lvl="1" indent="-285750">
              <a:buFont typeface="Arial" panose="020B0604020202020204" pitchFamily="34" charset="0"/>
              <a:buChar char="•"/>
            </a:pPr>
            <a:r>
              <a:rPr lang="en-US" dirty="0">
                <a:solidFill>
                  <a:schemeClr val="bg1">
                    <a:lumMod val="50000"/>
                  </a:schemeClr>
                </a:solidFill>
                <a:latin typeface="American Typewriter" panose="02090604020004020304" pitchFamily="18" charset="77"/>
              </a:rPr>
              <a:t>We call the Search API </a:t>
            </a:r>
            <a:r>
              <a:rPr lang="en-US" b="1" dirty="0">
                <a:solidFill>
                  <a:schemeClr val="bg1">
                    <a:lumMod val="50000"/>
                  </a:schemeClr>
                </a:solidFill>
                <a:latin typeface="American Typewriter" panose="02090604020004020304" pitchFamily="18" charset="77"/>
              </a:rPr>
              <a:t>as the user types </a:t>
            </a:r>
            <a:r>
              <a:rPr lang="en-US" dirty="0">
                <a:solidFill>
                  <a:schemeClr val="bg1">
                    <a:lumMod val="50000"/>
                  </a:schemeClr>
                </a:solidFill>
                <a:latin typeface="American Typewriter" panose="02090604020004020304" pitchFamily="18" charset="77"/>
              </a:rPr>
              <a:t>using </a:t>
            </a:r>
            <a:r>
              <a:rPr lang="en-US" b="1" dirty="0" err="1">
                <a:solidFill>
                  <a:schemeClr val="bg1">
                    <a:lumMod val="50000"/>
                  </a:schemeClr>
                </a:solidFill>
                <a:latin typeface="American Typewriter" panose="02090604020004020304" pitchFamily="18" charset="77"/>
              </a:rPr>
              <a:t>Jquery</a:t>
            </a:r>
            <a:r>
              <a:rPr lang="en-US" b="1" dirty="0">
                <a:solidFill>
                  <a:schemeClr val="bg1">
                    <a:lumMod val="50000"/>
                  </a:schemeClr>
                </a:solidFill>
                <a:latin typeface="American Typewriter" panose="02090604020004020304" pitchFamily="18" charset="77"/>
              </a:rPr>
              <a:t> .</a:t>
            </a:r>
            <a:r>
              <a:rPr lang="en-US" b="1" dirty="0" err="1">
                <a:solidFill>
                  <a:schemeClr val="bg1">
                    <a:lumMod val="50000"/>
                  </a:schemeClr>
                </a:solidFill>
                <a:latin typeface="American Typewriter" panose="02090604020004020304" pitchFamily="18" charset="77"/>
              </a:rPr>
              <a:t>keyup</a:t>
            </a:r>
            <a:r>
              <a:rPr lang="en-US" b="1" dirty="0">
                <a:solidFill>
                  <a:schemeClr val="bg1">
                    <a:lumMod val="50000"/>
                  </a:schemeClr>
                </a:solidFill>
                <a:latin typeface="American Typewriter" panose="02090604020004020304" pitchFamily="18" charset="77"/>
              </a:rPr>
              <a:t> event listener</a:t>
            </a:r>
            <a:r>
              <a:rPr lang="en-US" dirty="0">
                <a:solidFill>
                  <a:schemeClr val="bg1">
                    <a:lumMod val="50000"/>
                  </a:schemeClr>
                </a:solidFill>
                <a:latin typeface="American Typewriter" panose="02090604020004020304" pitchFamily="18" charset="77"/>
              </a:rPr>
              <a:t>.</a:t>
            </a:r>
          </a:p>
          <a:p>
            <a:pPr marL="742950" lvl="1" indent="-285750">
              <a:buFont typeface="Arial" panose="020B0604020202020204" pitchFamily="34" charset="0"/>
              <a:buChar char="•"/>
            </a:pPr>
            <a:r>
              <a:rPr lang="en-US" dirty="0">
                <a:solidFill>
                  <a:schemeClr val="bg1">
                    <a:lumMod val="50000"/>
                  </a:schemeClr>
                </a:solidFill>
                <a:latin typeface="American Typewriter" panose="02090604020004020304" pitchFamily="18" charset="77"/>
              </a:rPr>
              <a:t>We obtain the value from the Input field and </a:t>
            </a:r>
            <a:r>
              <a:rPr lang="en-US" b="1" dirty="0">
                <a:solidFill>
                  <a:schemeClr val="bg1">
                    <a:lumMod val="50000"/>
                  </a:schemeClr>
                </a:solidFill>
                <a:latin typeface="American Typewriter" panose="02090604020004020304" pitchFamily="18" charset="77"/>
              </a:rPr>
              <a:t>if the length </a:t>
            </a:r>
            <a:r>
              <a:rPr lang="en-US" dirty="0">
                <a:solidFill>
                  <a:schemeClr val="bg1">
                    <a:lumMod val="50000"/>
                  </a:schemeClr>
                </a:solidFill>
                <a:latin typeface="American Typewriter" panose="02090604020004020304" pitchFamily="18" charset="77"/>
              </a:rPr>
              <a:t>is more than 3 characters we call the Search </a:t>
            </a:r>
            <a:r>
              <a:rPr lang="en-US" b="1" dirty="0">
                <a:solidFill>
                  <a:schemeClr val="bg1">
                    <a:lumMod val="50000"/>
                  </a:schemeClr>
                </a:solidFill>
                <a:latin typeface="American Typewriter" panose="02090604020004020304" pitchFamily="18" charset="77"/>
              </a:rPr>
              <a:t>USDA API </a:t>
            </a:r>
            <a:r>
              <a:rPr lang="en-US" dirty="0">
                <a:solidFill>
                  <a:schemeClr val="bg1">
                    <a:lumMod val="50000"/>
                  </a:schemeClr>
                </a:solidFill>
                <a:latin typeface="American Typewriter" panose="02090604020004020304" pitchFamily="18" charset="77"/>
              </a:rPr>
              <a:t>with the </a:t>
            </a:r>
            <a:r>
              <a:rPr lang="en-US" b="1" dirty="0">
                <a:solidFill>
                  <a:schemeClr val="bg1">
                    <a:lumMod val="50000"/>
                  </a:schemeClr>
                </a:solidFill>
                <a:latin typeface="American Typewriter" panose="02090604020004020304" pitchFamily="18" charset="77"/>
              </a:rPr>
              <a:t>input value </a:t>
            </a:r>
            <a:r>
              <a:rPr lang="en-US" dirty="0">
                <a:solidFill>
                  <a:schemeClr val="bg1">
                    <a:lumMod val="50000"/>
                  </a:schemeClr>
                </a:solidFill>
                <a:latin typeface="American Typewriter" panose="02090604020004020304" pitchFamily="18" charset="77"/>
              </a:rPr>
              <a:t>onto the </a:t>
            </a:r>
            <a:r>
              <a:rPr lang="en-US" b="1" dirty="0">
                <a:solidFill>
                  <a:schemeClr val="bg1">
                    <a:lumMod val="50000"/>
                  </a:schemeClr>
                </a:solidFill>
                <a:latin typeface="American Typewriter" panose="02090604020004020304" pitchFamily="18" charset="77"/>
              </a:rPr>
              <a:t>API</a:t>
            </a:r>
            <a:r>
              <a:rPr lang="en-US" dirty="0">
                <a:solidFill>
                  <a:schemeClr val="bg1">
                    <a:lumMod val="50000"/>
                  </a:schemeClr>
                </a:solidFill>
                <a:latin typeface="American Typewriter" panose="02090604020004020304" pitchFamily="18" charset="77"/>
              </a:rPr>
              <a:t>.</a:t>
            </a:r>
          </a:p>
          <a:p>
            <a:pPr marL="742950" lvl="1" indent="-285750">
              <a:buFont typeface="Arial" panose="020B0604020202020204" pitchFamily="34" charset="0"/>
              <a:buChar char="•"/>
            </a:pPr>
            <a:r>
              <a:rPr lang="en-US" dirty="0">
                <a:solidFill>
                  <a:schemeClr val="bg1">
                    <a:lumMod val="50000"/>
                  </a:schemeClr>
                </a:solidFill>
                <a:latin typeface="American Typewriter" panose="02090604020004020304" pitchFamily="18" charset="77"/>
              </a:rPr>
              <a:t>Once the API responds, we parse thru the Response’s </a:t>
            </a:r>
            <a:r>
              <a:rPr lang="en-US" b="1" dirty="0" err="1">
                <a:solidFill>
                  <a:schemeClr val="bg1">
                    <a:lumMod val="50000"/>
                  </a:schemeClr>
                </a:solidFill>
                <a:latin typeface="American Typewriter" panose="02090604020004020304" pitchFamily="18" charset="77"/>
              </a:rPr>
              <a:t>Data.List</a:t>
            </a:r>
            <a:r>
              <a:rPr lang="en-US" b="1" dirty="0">
                <a:solidFill>
                  <a:schemeClr val="bg1">
                    <a:lumMod val="50000"/>
                  </a:schemeClr>
                </a:solidFill>
                <a:latin typeface="American Typewriter" panose="02090604020004020304" pitchFamily="18" charset="77"/>
              </a:rPr>
              <a:t> JSON object </a:t>
            </a:r>
            <a:r>
              <a:rPr lang="en-US" dirty="0">
                <a:solidFill>
                  <a:schemeClr val="bg1">
                    <a:lumMod val="50000"/>
                  </a:schemeClr>
                </a:solidFill>
                <a:latin typeface="American Typewriter" panose="02090604020004020304" pitchFamily="18" charset="77"/>
              </a:rPr>
              <a:t>by using a </a:t>
            </a:r>
            <a:r>
              <a:rPr lang="en-US" dirty="0" err="1">
                <a:solidFill>
                  <a:schemeClr val="bg1">
                    <a:lumMod val="50000"/>
                  </a:schemeClr>
                </a:solidFill>
                <a:latin typeface="American Typewriter" panose="02090604020004020304" pitchFamily="18" charset="77"/>
              </a:rPr>
              <a:t>Jquery</a:t>
            </a:r>
            <a:r>
              <a:rPr lang="en-US" dirty="0">
                <a:solidFill>
                  <a:schemeClr val="bg1">
                    <a:lumMod val="50000"/>
                  </a:schemeClr>
                </a:solidFill>
                <a:latin typeface="American Typewriter" panose="02090604020004020304" pitchFamily="18" charset="77"/>
              </a:rPr>
              <a:t> .each() function</a:t>
            </a:r>
            <a:r>
              <a:rPr lang="en-US" b="1" dirty="0">
                <a:solidFill>
                  <a:schemeClr val="bg1">
                    <a:lumMod val="50000"/>
                  </a:schemeClr>
                </a:solidFill>
                <a:latin typeface="American Typewriter" panose="02090604020004020304" pitchFamily="18" charset="77"/>
              </a:rPr>
              <a:t> </a:t>
            </a:r>
            <a:r>
              <a:rPr lang="en-US" dirty="0">
                <a:solidFill>
                  <a:schemeClr val="bg1">
                    <a:lumMod val="50000"/>
                  </a:schemeClr>
                </a:solidFill>
                <a:latin typeface="American Typewriter" panose="02090604020004020304" pitchFamily="18" charset="77"/>
              </a:rPr>
              <a:t>to extract the individual </a:t>
            </a:r>
            <a:r>
              <a:rPr lang="en-US" b="1" dirty="0" err="1">
                <a:solidFill>
                  <a:schemeClr val="bg1">
                    <a:lumMod val="50000"/>
                  </a:schemeClr>
                </a:solidFill>
                <a:latin typeface="American Typewriter" panose="02090604020004020304" pitchFamily="18" charset="77"/>
              </a:rPr>
              <a:t>Data.List.Name</a:t>
            </a:r>
            <a:r>
              <a:rPr lang="en-US" b="1" dirty="0">
                <a:solidFill>
                  <a:schemeClr val="bg1">
                    <a:lumMod val="50000"/>
                  </a:schemeClr>
                </a:solidFill>
                <a:latin typeface="American Typewriter" panose="02090604020004020304" pitchFamily="18" charset="77"/>
              </a:rPr>
              <a:t> </a:t>
            </a:r>
            <a:r>
              <a:rPr lang="en-US" dirty="0">
                <a:solidFill>
                  <a:schemeClr val="bg1">
                    <a:lumMod val="50000"/>
                  </a:schemeClr>
                </a:solidFill>
                <a:latin typeface="American Typewriter" panose="02090604020004020304" pitchFamily="18" charset="77"/>
              </a:rPr>
              <a:t>item from the response. </a:t>
            </a:r>
          </a:p>
          <a:p>
            <a:pPr marL="742950" lvl="1" indent="-285750">
              <a:buFont typeface="Arial" panose="020B0604020202020204" pitchFamily="34" charset="0"/>
              <a:buChar char="•"/>
            </a:pPr>
            <a:r>
              <a:rPr lang="en-US" dirty="0">
                <a:solidFill>
                  <a:schemeClr val="bg1">
                    <a:lumMod val="50000"/>
                  </a:schemeClr>
                </a:solidFill>
                <a:latin typeface="American Typewriter" panose="02090604020004020304" pitchFamily="18" charset="77"/>
              </a:rPr>
              <a:t>We clean the name of the item by using a </a:t>
            </a:r>
            <a:r>
              <a:rPr lang="en-US" b="1" u="sng" dirty="0">
                <a:solidFill>
                  <a:schemeClr val="bg1">
                    <a:lumMod val="50000"/>
                  </a:schemeClr>
                </a:solidFill>
                <a:latin typeface="American Typewriter" panose="02090604020004020304" pitchFamily="18" charset="77"/>
              </a:rPr>
              <a:t>substring</a:t>
            </a:r>
            <a:r>
              <a:rPr lang="en-US" dirty="0">
                <a:solidFill>
                  <a:schemeClr val="bg1">
                    <a:lumMod val="50000"/>
                  </a:schemeClr>
                </a:solidFill>
                <a:latin typeface="American Typewriter" panose="02090604020004020304" pitchFamily="18" charset="77"/>
              </a:rPr>
              <a:t> method.  </a:t>
            </a:r>
          </a:p>
          <a:p>
            <a:pPr marL="742950" lvl="1" indent="-285750">
              <a:buFont typeface="Arial" panose="020B0604020202020204" pitchFamily="34" charset="0"/>
              <a:buChar char="•"/>
            </a:pPr>
            <a:r>
              <a:rPr lang="en-US" dirty="0">
                <a:solidFill>
                  <a:schemeClr val="bg1">
                    <a:lumMod val="50000"/>
                  </a:schemeClr>
                </a:solidFill>
                <a:latin typeface="American Typewriter" panose="02090604020004020304" pitchFamily="18" charset="77"/>
              </a:rPr>
              <a:t>We dynamically build an </a:t>
            </a:r>
            <a:r>
              <a:rPr lang="en-US" b="1" dirty="0">
                <a:solidFill>
                  <a:schemeClr val="bg1">
                    <a:lumMod val="50000"/>
                  </a:schemeClr>
                </a:solidFill>
                <a:latin typeface="American Typewriter" panose="02090604020004020304" pitchFamily="18" charset="77"/>
              </a:rPr>
              <a:t>Option</a:t>
            </a:r>
            <a:r>
              <a:rPr lang="en-US" dirty="0">
                <a:solidFill>
                  <a:schemeClr val="bg1">
                    <a:lumMod val="50000"/>
                  </a:schemeClr>
                </a:solidFill>
                <a:latin typeface="American Typewriter" panose="02090604020004020304" pitchFamily="18" charset="77"/>
              </a:rPr>
              <a:t> HTML Tag/element and </a:t>
            </a:r>
            <a:r>
              <a:rPr lang="en-US" b="1" dirty="0">
                <a:solidFill>
                  <a:schemeClr val="bg1">
                    <a:lumMod val="50000"/>
                  </a:schemeClr>
                </a:solidFill>
                <a:latin typeface="American Typewriter" panose="02090604020004020304" pitchFamily="18" charset="77"/>
              </a:rPr>
              <a:t>store the data attribute with the food item identifier. </a:t>
            </a:r>
            <a:r>
              <a:rPr lang="en-US" dirty="0">
                <a:solidFill>
                  <a:schemeClr val="bg1">
                    <a:lumMod val="50000"/>
                  </a:schemeClr>
                </a:solidFill>
                <a:latin typeface="American Typewriter" panose="02090604020004020304" pitchFamily="18" charset="77"/>
              </a:rPr>
              <a:t>This will be used to get the nutrient information once the user clicks the search button.</a:t>
            </a:r>
          </a:p>
          <a:p>
            <a:pPr marL="742950" lvl="1" indent="-285750">
              <a:buFont typeface="Arial" panose="020B0604020202020204" pitchFamily="34" charset="0"/>
              <a:buChar char="•"/>
            </a:pPr>
            <a:r>
              <a:rPr lang="en-US" dirty="0">
                <a:solidFill>
                  <a:schemeClr val="bg1">
                    <a:lumMod val="50000"/>
                  </a:schemeClr>
                </a:solidFill>
                <a:latin typeface="American Typewriter" panose="02090604020004020304" pitchFamily="18" charset="77"/>
              </a:rPr>
              <a:t>If the Search input isn’t empty, we draw the value of the search field on the HTML as pure Text.</a:t>
            </a:r>
          </a:p>
          <a:p>
            <a:pPr marL="742950" lvl="1" indent="-285750">
              <a:buFont typeface="Arial" panose="020B0604020202020204" pitchFamily="34" charset="0"/>
              <a:buChar char="•"/>
            </a:pPr>
            <a:r>
              <a:rPr lang="en-US" dirty="0">
                <a:solidFill>
                  <a:schemeClr val="bg1">
                    <a:lumMod val="50000"/>
                  </a:schemeClr>
                </a:solidFill>
                <a:latin typeface="American Typewriter" panose="02090604020004020304" pitchFamily="18" charset="77"/>
              </a:rPr>
              <a:t>Once the user selects an option, we extract the data value of the options element that contains the food ID of the item selected. This Food ID will be used again once the user clicks search. Additionally, we also store the value of the input in a </a:t>
            </a:r>
            <a:r>
              <a:rPr lang="en-US" dirty="0" err="1">
                <a:solidFill>
                  <a:schemeClr val="bg1">
                    <a:lumMod val="50000"/>
                  </a:schemeClr>
                </a:solidFill>
                <a:latin typeface="American Typewriter" panose="02090604020004020304" pitchFamily="18" charset="77"/>
              </a:rPr>
              <a:t>var</a:t>
            </a:r>
            <a:r>
              <a:rPr lang="en-US" dirty="0">
                <a:solidFill>
                  <a:schemeClr val="bg1">
                    <a:lumMod val="50000"/>
                  </a:schemeClr>
                </a:solidFill>
                <a:latin typeface="American Typewriter" panose="02090604020004020304" pitchFamily="18" charset="77"/>
              </a:rPr>
              <a:t> for </a:t>
            </a:r>
            <a:r>
              <a:rPr lang="en-US" dirty="0" err="1">
                <a:solidFill>
                  <a:schemeClr val="bg1">
                    <a:lumMod val="50000"/>
                  </a:schemeClr>
                </a:solidFill>
                <a:latin typeface="American Typewriter" panose="02090604020004020304" pitchFamily="18" charset="77"/>
              </a:rPr>
              <a:t>Giphy</a:t>
            </a:r>
            <a:r>
              <a:rPr lang="en-US" dirty="0">
                <a:solidFill>
                  <a:schemeClr val="bg1">
                    <a:lumMod val="50000"/>
                  </a:schemeClr>
                </a:solidFill>
                <a:latin typeface="American Typewriter" panose="02090604020004020304" pitchFamily="18" charset="77"/>
              </a:rPr>
              <a:t> API call as it will be the query for it.</a:t>
            </a:r>
          </a:p>
          <a:p>
            <a:pPr marL="742950" lvl="1" indent="-285750">
              <a:buFont typeface="Arial" panose="020B0604020202020204" pitchFamily="34" charset="0"/>
              <a:buChar char="•"/>
            </a:pPr>
            <a:endParaRPr lang="en-US" dirty="0">
              <a:solidFill>
                <a:schemeClr val="bg1">
                  <a:lumMod val="50000"/>
                </a:schemeClr>
              </a:solidFill>
              <a:latin typeface="American Typewriter" panose="02090604020004020304" pitchFamily="18" charset="77"/>
            </a:endParaRPr>
          </a:p>
          <a:p>
            <a:pPr marL="1200150" lvl="2" indent="-285750">
              <a:buFont typeface="Arial" panose="020B0604020202020204" pitchFamily="34" charset="0"/>
              <a:buChar char="•"/>
            </a:pPr>
            <a:endParaRPr lang="en-US" dirty="0">
              <a:solidFill>
                <a:schemeClr val="bg1">
                  <a:lumMod val="50000"/>
                </a:schemeClr>
              </a:solidFill>
              <a:latin typeface="American Typewriter" panose="02090604020004020304" pitchFamily="18" charset="77"/>
            </a:endParaRPr>
          </a:p>
          <a:p>
            <a:r>
              <a:rPr lang="en-US" dirty="0">
                <a:solidFill>
                  <a:schemeClr val="bg1">
                    <a:lumMod val="50000"/>
                  </a:schemeClr>
                </a:solidFill>
                <a:latin typeface="American Typewriter" panose="02090604020004020304" pitchFamily="18" charset="77"/>
              </a:rPr>
              <a:t> </a:t>
            </a:r>
          </a:p>
        </p:txBody>
      </p:sp>
      <p:sp>
        <p:nvSpPr>
          <p:cNvPr id="7" name="Rectangle 6">
            <a:extLst>
              <a:ext uri="{FF2B5EF4-FFF2-40B4-BE49-F238E27FC236}">
                <a16:creationId xmlns:a16="http://schemas.microsoft.com/office/drawing/2014/main" id="{3138BB97-4741-D141-BA1A-A08F24D7D37C}"/>
              </a:ext>
            </a:extLst>
          </p:cNvPr>
          <p:cNvSpPr/>
          <p:nvPr/>
        </p:nvSpPr>
        <p:spPr>
          <a:xfrm>
            <a:off x="10021824" y="6298430"/>
            <a:ext cx="1611296" cy="369332"/>
          </a:xfrm>
          <a:prstGeom prst="rect">
            <a:avLst/>
          </a:prstGeom>
        </p:spPr>
        <p:txBody>
          <a:bodyPr wrap="square">
            <a:spAutoFit/>
          </a:bodyPr>
          <a:lstStyle/>
          <a:p>
            <a:r>
              <a:rPr lang="en-US" dirty="0" err="1">
                <a:ln w="0">
                  <a:solidFill>
                    <a:schemeClr val="accent2"/>
                  </a:solidFill>
                </a:ln>
                <a:pattFill prst="pct5">
                  <a:fgClr>
                    <a:schemeClr val="bg1"/>
                  </a:fgClr>
                  <a:bgClr>
                    <a:schemeClr val="bg1"/>
                  </a:bgClr>
                </a:pattFill>
                <a:effectLst>
                  <a:glow rad="139700">
                    <a:schemeClr val="accent6">
                      <a:lumMod val="50000"/>
                    </a:schemeClr>
                  </a:glow>
                  <a:outerShdw blurRad="38100" dist="25400" dir="5400000" algn="ctr" rotWithShape="0">
                    <a:srgbClr val="6E747A">
                      <a:alpha val="43000"/>
                    </a:srgbClr>
                  </a:outerShdw>
                </a:effectLst>
                <a:latin typeface="American Typewriter" panose="02090604020004020304" pitchFamily="18" charset="77"/>
              </a:rPr>
              <a:t>NutriSearch</a:t>
            </a:r>
            <a:endParaRPr lang="en-US" dirty="0">
              <a:ln w="0">
                <a:solidFill>
                  <a:schemeClr val="accent2"/>
                </a:solidFill>
              </a:ln>
              <a:pattFill prst="pct5">
                <a:fgClr>
                  <a:schemeClr val="bg1"/>
                </a:fgClr>
                <a:bgClr>
                  <a:schemeClr val="bg1"/>
                </a:bgClr>
              </a:pattFill>
            </a:endParaRPr>
          </a:p>
        </p:txBody>
      </p:sp>
    </p:spTree>
    <p:extLst>
      <p:ext uri="{BB962C8B-B14F-4D97-AF65-F5344CB8AC3E}">
        <p14:creationId xmlns:p14="http://schemas.microsoft.com/office/powerpoint/2010/main" val="1772935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DD477A-FE79-E648-955D-721003969E70}"/>
              </a:ext>
            </a:extLst>
          </p:cNvPr>
          <p:cNvSpPr txBox="1"/>
          <p:nvPr/>
        </p:nvSpPr>
        <p:spPr>
          <a:xfrm>
            <a:off x="902368" y="557372"/>
            <a:ext cx="5739064" cy="461665"/>
          </a:xfrm>
          <a:prstGeom prst="rect">
            <a:avLst/>
          </a:prstGeom>
          <a:noFill/>
        </p:spPr>
        <p:txBody>
          <a:bodyPr wrap="square" rtlCol="0">
            <a:spAutoFit/>
          </a:bodyPr>
          <a:lstStyle/>
          <a:p>
            <a:r>
              <a:rPr lang="en-US" sz="2400" dirty="0">
                <a:ln w="0"/>
                <a:solidFill>
                  <a:schemeClr val="accent2"/>
                </a:solidFill>
                <a:effectLst>
                  <a:outerShdw blurRad="38100" dist="25400" dir="5400000" algn="ctr" rotWithShape="0">
                    <a:srgbClr val="6E747A">
                      <a:alpha val="43000"/>
                    </a:srgbClr>
                  </a:outerShdw>
                </a:effectLst>
                <a:latin typeface="American Typewriter" panose="02090604020004020304" pitchFamily="18" charset="77"/>
              </a:rPr>
              <a:t>Demo 3 (Search Button 2 Min)  </a:t>
            </a:r>
          </a:p>
        </p:txBody>
      </p:sp>
      <p:cxnSp>
        <p:nvCxnSpPr>
          <p:cNvPr id="5" name="Straight Connector 4">
            <a:extLst>
              <a:ext uri="{FF2B5EF4-FFF2-40B4-BE49-F238E27FC236}">
                <a16:creationId xmlns:a16="http://schemas.microsoft.com/office/drawing/2014/main" id="{D449BF64-2C76-4B45-9A88-3368E725F40A}"/>
              </a:ext>
            </a:extLst>
          </p:cNvPr>
          <p:cNvCxnSpPr>
            <a:cxnSpLocks/>
          </p:cNvCxnSpPr>
          <p:nvPr/>
        </p:nvCxnSpPr>
        <p:spPr>
          <a:xfrm>
            <a:off x="902368" y="1019037"/>
            <a:ext cx="5739064"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17F6BB6-B010-6D40-8C71-E6BDA7B0423E}"/>
              </a:ext>
            </a:extLst>
          </p:cNvPr>
          <p:cNvSpPr txBox="1"/>
          <p:nvPr/>
        </p:nvSpPr>
        <p:spPr>
          <a:xfrm>
            <a:off x="1656989" y="1296036"/>
            <a:ext cx="9882739" cy="4247317"/>
          </a:xfrm>
          <a:prstGeom prst="rect">
            <a:avLst/>
          </a:prstGeom>
          <a:noFill/>
        </p:spPr>
        <p:txBody>
          <a:bodyPr wrap="square" rtlCol="0">
            <a:spAutoFit/>
          </a:bodyPr>
          <a:lstStyle/>
          <a:p>
            <a:pPr marL="742950" lvl="1" indent="-285750">
              <a:buFont typeface="Arial" panose="020B0604020202020204" pitchFamily="34" charset="0"/>
              <a:buChar char="•"/>
            </a:pPr>
            <a:r>
              <a:rPr lang="en-US" dirty="0">
                <a:solidFill>
                  <a:schemeClr val="bg1">
                    <a:lumMod val="50000"/>
                  </a:schemeClr>
                </a:solidFill>
                <a:latin typeface="American Typewriter" panose="02090604020004020304" pitchFamily="18" charset="77"/>
              </a:rPr>
              <a:t>The search button has been coded that </a:t>
            </a:r>
            <a:r>
              <a:rPr lang="en-US" b="1" dirty="0">
                <a:solidFill>
                  <a:schemeClr val="bg1">
                    <a:lumMod val="50000"/>
                  </a:schemeClr>
                </a:solidFill>
                <a:latin typeface="American Typewriter" panose="02090604020004020304" pitchFamily="18" charset="77"/>
              </a:rPr>
              <a:t>on click we prevent submissions </a:t>
            </a:r>
            <a:r>
              <a:rPr lang="en-US" dirty="0">
                <a:solidFill>
                  <a:schemeClr val="bg1">
                    <a:lumMod val="50000"/>
                  </a:schemeClr>
                </a:solidFill>
                <a:latin typeface="American Typewriter" panose="02090604020004020304" pitchFamily="18" charset="77"/>
              </a:rPr>
              <a:t>to post to itself by using </a:t>
            </a:r>
            <a:r>
              <a:rPr lang="en-US" b="1" dirty="0" err="1">
                <a:solidFill>
                  <a:schemeClr val="bg1">
                    <a:lumMod val="50000"/>
                  </a:schemeClr>
                </a:solidFill>
                <a:latin typeface="American Typewriter" panose="02090604020004020304" pitchFamily="18" charset="77"/>
              </a:rPr>
              <a:t>preventDefault</a:t>
            </a:r>
            <a:r>
              <a:rPr lang="en-US" b="1" dirty="0">
                <a:solidFill>
                  <a:schemeClr val="bg1">
                    <a:lumMod val="50000"/>
                  </a:schemeClr>
                </a:solidFill>
                <a:latin typeface="American Typewriter" panose="02090604020004020304" pitchFamily="18" charset="77"/>
              </a:rPr>
              <a:t>()</a:t>
            </a:r>
            <a:r>
              <a:rPr lang="en-US" dirty="0">
                <a:solidFill>
                  <a:schemeClr val="bg1">
                    <a:lumMod val="50000"/>
                  </a:schemeClr>
                </a:solidFill>
                <a:latin typeface="American Typewriter" panose="02090604020004020304" pitchFamily="18" charset="77"/>
              </a:rPr>
              <a:t>;</a:t>
            </a:r>
          </a:p>
          <a:p>
            <a:pPr marL="742950" lvl="1" indent="-285750">
              <a:buFont typeface="Arial" panose="020B0604020202020204" pitchFamily="34" charset="0"/>
              <a:buChar char="•"/>
            </a:pPr>
            <a:r>
              <a:rPr lang="en-US" dirty="0">
                <a:solidFill>
                  <a:schemeClr val="bg1">
                    <a:lumMod val="50000"/>
                  </a:schemeClr>
                </a:solidFill>
                <a:latin typeface="American Typewriter" panose="02090604020004020304" pitchFamily="18" charset="77"/>
              </a:rPr>
              <a:t>If the </a:t>
            </a:r>
            <a:r>
              <a:rPr lang="en-US" b="1" dirty="0">
                <a:solidFill>
                  <a:schemeClr val="bg1">
                    <a:lumMod val="50000"/>
                  </a:schemeClr>
                </a:solidFill>
                <a:latin typeface="American Typewriter" panose="02090604020004020304" pitchFamily="18" charset="77"/>
              </a:rPr>
              <a:t>input search is not undefined</a:t>
            </a:r>
            <a:r>
              <a:rPr lang="en-US" dirty="0">
                <a:solidFill>
                  <a:schemeClr val="bg1">
                    <a:lumMod val="50000"/>
                  </a:schemeClr>
                </a:solidFill>
                <a:latin typeface="American Typewriter" panose="02090604020004020304" pitchFamily="18" charset="77"/>
              </a:rPr>
              <a:t>, then we do an </a:t>
            </a:r>
            <a:r>
              <a:rPr lang="en-US" b="1" dirty="0">
                <a:solidFill>
                  <a:schemeClr val="bg1">
                    <a:lumMod val="50000"/>
                  </a:schemeClr>
                </a:solidFill>
                <a:latin typeface="American Typewriter" panose="02090604020004020304" pitchFamily="18" charset="77"/>
              </a:rPr>
              <a:t>ajax call to the nutrients API </a:t>
            </a:r>
            <a:r>
              <a:rPr lang="en-US" dirty="0">
                <a:solidFill>
                  <a:schemeClr val="bg1">
                    <a:lumMod val="50000"/>
                  </a:schemeClr>
                </a:solidFill>
                <a:latin typeface="American Typewriter" panose="02090604020004020304" pitchFamily="18" charset="77"/>
              </a:rPr>
              <a:t>information.</a:t>
            </a:r>
          </a:p>
          <a:p>
            <a:pPr marL="742950" lvl="1" indent="-285750">
              <a:buFont typeface="Arial" panose="020B0604020202020204" pitchFamily="34" charset="0"/>
              <a:buChar char="•"/>
            </a:pPr>
            <a:r>
              <a:rPr lang="en-US" dirty="0">
                <a:solidFill>
                  <a:schemeClr val="bg1">
                    <a:lumMod val="50000"/>
                  </a:schemeClr>
                </a:solidFill>
                <a:latin typeface="American Typewriter" panose="02090604020004020304" pitchFamily="18" charset="77"/>
              </a:rPr>
              <a:t>On </a:t>
            </a:r>
            <a:r>
              <a:rPr lang="en-US" b="1" dirty="0">
                <a:solidFill>
                  <a:schemeClr val="bg1">
                    <a:lumMod val="50000"/>
                  </a:schemeClr>
                </a:solidFill>
                <a:latin typeface="American Typewriter" panose="02090604020004020304" pitchFamily="18" charset="77"/>
              </a:rPr>
              <a:t>success</a:t>
            </a:r>
            <a:r>
              <a:rPr lang="en-US" dirty="0">
                <a:solidFill>
                  <a:schemeClr val="bg1">
                    <a:lumMod val="50000"/>
                  </a:schemeClr>
                </a:solidFill>
                <a:latin typeface="American Typewriter" panose="02090604020004020304" pitchFamily="18" charset="77"/>
              </a:rPr>
              <a:t>, we use a </a:t>
            </a:r>
            <a:r>
              <a:rPr lang="en-US" b="1" dirty="0">
                <a:solidFill>
                  <a:schemeClr val="bg1">
                    <a:lumMod val="50000"/>
                  </a:schemeClr>
                </a:solidFill>
                <a:latin typeface="American Typewriter" panose="02090604020004020304" pitchFamily="18" charset="77"/>
              </a:rPr>
              <a:t>for loop to parse the JSON response</a:t>
            </a:r>
            <a:r>
              <a:rPr lang="en-US" dirty="0">
                <a:solidFill>
                  <a:schemeClr val="bg1">
                    <a:lumMod val="50000"/>
                  </a:schemeClr>
                </a:solidFill>
                <a:latin typeface="American Typewriter" panose="02090604020004020304" pitchFamily="18" charset="77"/>
              </a:rPr>
              <a:t>, we store the Nutrient ID, its value, and the unit on local variables.</a:t>
            </a:r>
          </a:p>
          <a:p>
            <a:pPr marL="742950" lvl="1" indent="-285750">
              <a:buFont typeface="Arial" panose="020B0604020202020204" pitchFamily="34" charset="0"/>
              <a:buChar char="•"/>
            </a:pPr>
            <a:r>
              <a:rPr lang="en-US" dirty="0">
                <a:solidFill>
                  <a:schemeClr val="bg1">
                    <a:lumMod val="50000"/>
                  </a:schemeClr>
                </a:solidFill>
                <a:latin typeface="American Typewriter" panose="02090604020004020304" pitchFamily="18" charset="77"/>
              </a:rPr>
              <a:t>We made multiple </a:t>
            </a:r>
            <a:r>
              <a:rPr lang="en-US" b="1" dirty="0">
                <a:solidFill>
                  <a:schemeClr val="bg1">
                    <a:lumMod val="50000"/>
                  </a:schemeClr>
                </a:solidFill>
                <a:latin typeface="American Typewriter" panose="02090604020004020304" pitchFamily="18" charset="77"/>
              </a:rPr>
              <a:t>If statements </a:t>
            </a:r>
            <a:r>
              <a:rPr lang="en-US" dirty="0">
                <a:solidFill>
                  <a:schemeClr val="bg1">
                    <a:lumMod val="50000"/>
                  </a:schemeClr>
                </a:solidFill>
                <a:latin typeface="American Typewriter" panose="02090604020004020304" pitchFamily="18" charset="77"/>
              </a:rPr>
              <a:t>that if meeting the conditions for specific Nutrient IDs, we would dynamically populate onto the HTML Nutrition Fact table the specific nutrient value and unit. At the same time, we update the </a:t>
            </a:r>
            <a:r>
              <a:rPr lang="en-US" dirty="0" err="1">
                <a:solidFill>
                  <a:schemeClr val="bg1">
                    <a:lumMod val="50000"/>
                  </a:schemeClr>
                </a:solidFill>
                <a:latin typeface="American Typewriter" panose="02090604020004020304" pitchFamily="18" charset="77"/>
              </a:rPr>
              <a:t>Chart.js</a:t>
            </a:r>
            <a:r>
              <a:rPr lang="en-US" dirty="0">
                <a:solidFill>
                  <a:schemeClr val="bg1">
                    <a:lumMod val="50000"/>
                  </a:schemeClr>
                </a:solidFill>
                <a:latin typeface="American Typewriter" panose="02090604020004020304" pitchFamily="18" charset="77"/>
              </a:rPr>
              <a:t> data array with the specific nutrient value.</a:t>
            </a:r>
          </a:p>
          <a:p>
            <a:pPr marL="742950" lvl="1" indent="-285750">
              <a:buFont typeface="Arial" panose="020B0604020202020204" pitchFamily="34" charset="0"/>
              <a:buChar char="•"/>
            </a:pPr>
            <a:r>
              <a:rPr lang="en-US" dirty="0">
                <a:solidFill>
                  <a:schemeClr val="bg1">
                    <a:lumMod val="50000"/>
                  </a:schemeClr>
                </a:solidFill>
                <a:latin typeface="American Typewriter" panose="02090604020004020304" pitchFamily="18" charset="77"/>
              </a:rPr>
              <a:t>Lastly, we update the Chart Object so it represents the values that have been set. And, we call the </a:t>
            </a:r>
            <a:r>
              <a:rPr lang="en-US" dirty="0" err="1">
                <a:solidFill>
                  <a:schemeClr val="bg1">
                    <a:lumMod val="50000"/>
                  </a:schemeClr>
                </a:solidFill>
                <a:latin typeface="American Typewriter" panose="02090604020004020304" pitchFamily="18" charset="77"/>
              </a:rPr>
              <a:t>getGiphy</a:t>
            </a:r>
            <a:r>
              <a:rPr lang="en-US" dirty="0">
                <a:solidFill>
                  <a:schemeClr val="bg1">
                    <a:lumMod val="50000"/>
                  </a:schemeClr>
                </a:solidFill>
                <a:latin typeface="American Typewriter" panose="02090604020004020304" pitchFamily="18" charset="77"/>
              </a:rPr>
              <a:t> function that calls the </a:t>
            </a:r>
            <a:r>
              <a:rPr lang="en-US" dirty="0" err="1">
                <a:solidFill>
                  <a:schemeClr val="bg1">
                    <a:lumMod val="50000"/>
                  </a:schemeClr>
                </a:solidFill>
                <a:latin typeface="American Typewriter" panose="02090604020004020304" pitchFamily="18" charset="77"/>
              </a:rPr>
              <a:t>Giphy</a:t>
            </a:r>
            <a:r>
              <a:rPr lang="en-US" dirty="0">
                <a:solidFill>
                  <a:schemeClr val="bg1">
                    <a:lumMod val="50000"/>
                  </a:schemeClr>
                </a:solidFill>
                <a:latin typeface="American Typewriter" panose="02090604020004020304" pitchFamily="18" charset="77"/>
              </a:rPr>
              <a:t> API. </a:t>
            </a:r>
          </a:p>
          <a:p>
            <a:pPr marL="742950" lvl="1" indent="-285750">
              <a:buFont typeface="Arial" panose="020B0604020202020204" pitchFamily="34" charset="0"/>
              <a:buChar char="•"/>
            </a:pPr>
            <a:endParaRPr lang="en-US" dirty="0">
              <a:solidFill>
                <a:schemeClr val="bg1">
                  <a:lumMod val="50000"/>
                </a:schemeClr>
              </a:solidFill>
              <a:latin typeface="American Typewriter" panose="02090604020004020304" pitchFamily="18" charset="77"/>
            </a:endParaRPr>
          </a:p>
          <a:p>
            <a:pPr marL="1200150" lvl="2" indent="-285750">
              <a:buFont typeface="Arial" panose="020B0604020202020204" pitchFamily="34" charset="0"/>
              <a:buChar char="•"/>
            </a:pPr>
            <a:endParaRPr lang="en-US" dirty="0">
              <a:solidFill>
                <a:schemeClr val="bg1">
                  <a:lumMod val="50000"/>
                </a:schemeClr>
              </a:solidFill>
              <a:latin typeface="American Typewriter" panose="02090604020004020304" pitchFamily="18" charset="77"/>
            </a:endParaRPr>
          </a:p>
          <a:p>
            <a:r>
              <a:rPr lang="en-US" dirty="0">
                <a:solidFill>
                  <a:schemeClr val="bg1">
                    <a:lumMod val="50000"/>
                  </a:schemeClr>
                </a:solidFill>
                <a:latin typeface="American Typewriter" panose="02090604020004020304" pitchFamily="18" charset="77"/>
              </a:rPr>
              <a:t> </a:t>
            </a:r>
          </a:p>
        </p:txBody>
      </p:sp>
      <p:sp>
        <p:nvSpPr>
          <p:cNvPr id="7" name="Rectangle 6">
            <a:extLst>
              <a:ext uri="{FF2B5EF4-FFF2-40B4-BE49-F238E27FC236}">
                <a16:creationId xmlns:a16="http://schemas.microsoft.com/office/drawing/2014/main" id="{0E9915E1-E66F-DD41-8439-FC3BC0543C18}"/>
              </a:ext>
            </a:extLst>
          </p:cNvPr>
          <p:cNvSpPr/>
          <p:nvPr/>
        </p:nvSpPr>
        <p:spPr>
          <a:xfrm>
            <a:off x="10021824" y="6298430"/>
            <a:ext cx="1611296" cy="369332"/>
          </a:xfrm>
          <a:prstGeom prst="rect">
            <a:avLst/>
          </a:prstGeom>
        </p:spPr>
        <p:txBody>
          <a:bodyPr wrap="square">
            <a:spAutoFit/>
          </a:bodyPr>
          <a:lstStyle/>
          <a:p>
            <a:r>
              <a:rPr lang="en-US" dirty="0" err="1">
                <a:ln w="0">
                  <a:solidFill>
                    <a:schemeClr val="accent2"/>
                  </a:solidFill>
                </a:ln>
                <a:pattFill prst="pct5">
                  <a:fgClr>
                    <a:schemeClr val="bg1"/>
                  </a:fgClr>
                  <a:bgClr>
                    <a:schemeClr val="bg1"/>
                  </a:bgClr>
                </a:pattFill>
                <a:effectLst>
                  <a:glow rad="139700">
                    <a:schemeClr val="accent6">
                      <a:lumMod val="50000"/>
                    </a:schemeClr>
                  </a:glow>
                  <a:outerShdw blurRad="38100" dist="25400" dir="5400000" algn="ctr" rotWithShape="0">
                    <a:srgbClr val="6E747A">
                      <a:alpha val="43000"/>
                    </a:srgbClr>
                  </a:outerShdw>
                </a:effectLst>
                <a:latin typeface="American Typewriter" panose="02090604020004020304" pitchFamily="18" charset="77"/>
              </a:rPr>
              <a:t>NutriSearch</a:t>
            </a:r>
            <a:endParaRPr lang="en-US" dirty="0">
              <a:ln w="0">
                <a:solidFill>
                  <a:schemeClr val="accent2"/>
                </a:solidFill>
              </a:ln>
              <a:pattFill prst="pct5">
                <a:fgClr>
                  <a:schemeClr val="bg1"/>
                </a:fgClr>
                <a:bgClr>
                  <a:schemeClr val="bg1"/>
                </a:bgClr>
              </a:pattFill>
            </a:endParaRPr>
          </a:p>
        </p:txBody>
      </p:sp>
    </p:spTree>
    <p:extLst>
      <p:ext uri="{BB962C8B-B14F-4D97-AF65-F5344CB8AC3E}">
        <p14:creationId xmlns:p14="http://schemas.microsoft.com/office/powerpoint/2010/main" val="1196589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DD477A-FE79-E648-955D-721003969E70}"/>
              </a:ext>
            </a:extLst>
          </p:cNvPr>
          <p:cNvSpPr txBox="1"/>
          <p:nvPr/>
        </p:nvSpPr>
        <p:spPr>
          <a:xfrm>
            <a:off x="902368" y="557372"/>
            <a:ext cx="8067896" cy="461665"/>
          </a:xfrm>
          <a:prstGeom prst="rect">
            <a:avLst/>
          </a:prstGeom>
          <a:noFill/>
        </p:spPr>
        <p:txBody>
          <a:bodyPr wrap="square" rtlCol="0">
            <a:spAutoFit/>
          </a:bodyPr>
          <a:lstStyle/>
          <a:p>
            <a:r>
              <a:rPr lang="en-US" sz="2400" dirty="0">
                <a:ln w="0"/>
                <a:solidFill>
                  <a:schemeClr val="accent2"/>
                </a:solidFill>
                <a:effectLst>
                  <a:outerShdw blurRad="38100" dist="25400" dir="5400000" algn="ctr" rotWithShape="0">
                    <a:srgbClr val="6E747A">
                      <a:alpha val="43000"/>
                    </a:srgbClr>
                  </a:outerShdw>
                </a:effectLst>
                <a:latin typeface="American Typewriter" panose="02090604020004020304" pitchFamily="18" charset="77"/>
              </a:rPr>
              <a:t>Demo 4 (Graph (technology we have not used) 2 Min)  </a:t>
            </a:r>
          </a:p>
        </p:txBody>
      </p:sp>
      <p:cxnSp>
        <p:nvCxnSpPr>
          <p:cNvPr id="5" name="Straight Connector 4">
            <a:extLst>
              <a:ext uri="{FF2B5EF4-FFF2-40B4-BE49-F238E27FC236}">
                <a16:creationId xmlns:a16="http://schemas.microsoft.com/office/drawing/2014/main" id="{D449BF64-2C76-4B45-9A88-3368E725F40A}"/>
              </a:ext>
            </a:extLst>
          </p:cNvPr>
          <p:cNvCxnSpPr>
            <a:cxnSpLocks/>
          </p:cNvCxnSpPr>
          <p:nvPr/>
        </p:nvCxnSpPr>
        <p:spPr>
          <a:xfrm>
            <a:off x="902368" y="1019037"/>
            <a:ext cx="5739064"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17F6BB6-B010-6D40-8C71-E6BDA7B0423E}"/>
              </a:ext>
            </a:extLst>
          </p:cNvPr>
          <p:cNvSpPr txBox="1"/>
          <p:nvPr/>
        </p:nvSpPr>
        <p:spPr>
          <a:xfrm>
            <a:off x="1656989" y="1296036"/>
            <a:ext cx="9882739" cy="4801314"/>
          </a:xfrm>
          <a:prstGeom prst="rect">
            <a:avLst/>
          </a:prstGeom>
          <a:noFill/>
        </p:spPr>
        <p:txBody>
          <a:bodyPr wrap="square" rtlCol="0">
            <a:spAutoFit/>
          </a:bodyPr>
          <a:lstStyle/>
          <a:p>
            <a:pPr marL="742950" lvl="1" indent="-285750">
              <a:buFont typeface="Arial" panose="020B0604020202020204" pitchFamily="34" charset="0"/>
              <a:buChar char="•"/>
            </a:pPr>
            <a:r>
              <a:rPr lang="en-US" dirty="0">
                <a:solidFill>
                  <a:schemeClr val="bg1">
                    <a:lumMod val="50000"/>
                  </a:schemeClr>
                </a:solidFill>
                <a:latin typeface="American Typewriter" panose="02090604020004020304" pitchFamily="18" charset="77"/>
              </a:rPr>
              <a:t>The </a:t>
            </a:r>
            <a:r>
              <a:rPr lang="en-US" dirty="0" err="1">
                <a:solidFill>
                  <a:schemeClr val="bg1">
                    <a:lumMod val="50000"/>
                  </a:schemeClr>
                </a:solidFill>
                <a:latin typeface="American Typewriter" panose="02090604020004020304" pitchFamily="18" charset="77"/>
              </a:rPr>
              <a:t>Chart.js</a:t>
            </a:r>
            <a:r>
              <a:rPr lang="en-US" dirty="0">
                <a:solidFill>
                  <a:schemeClr val="bg1">
                    <a:lumMod val="50000"/>
                  </a:schemeClr>
                </a:solidFill>
                <a:latin typeface="American Typewriter" panose="02090604020004020304" pitchFamily="18" charset="77"/>
              </a:rPr>
              <a:t> required to have a </a:t>
            </a:r>
            <a:r>
              <a:rPr lang="en-US" b="1" dirty="0">
                <a:solidFill>
                  <a:schemeClr val="bg1">
                    <a:lumMod val="50000"/>
                  </a:schemeClr>
                </a:solidFill>
                <a:latin typeface="American Typewriter" panose="02090604020004020304" pitchFamily="18" charset="77"/>
              </a:rPr>
              <a:t>canvas node </a:t>
            </a:r>
            <a:r>
              <a:rPr lang="en-US" dirty="0">
                <a:solidFill>
                  <a:schemeClr val="bg1">
                    <a:lumMod val="50000"/>
                  </a:schemeClr>
                </a:solidFill>
                <a:latin typeface="American Typewriter" panose="02090604020004020304" pitchFamily="18" charset="77"/>
              </a:rPr>
              <a:t>in order to render the chart onto the page. Think of it as a DIV.</a:t>
            </a:r>
          </a:p>
          <a:p>
            <a:pPr marL="742950" lvl="1" indent="-285750">
              <a:buFont typeface="Arial" panose="020B0604020202020204" pitchFamily="34" charset="0"/>
              <a:buChar char="•"/>
            </a:pPr>
            <a:r>
              <a:rPr lang="en-US" dirty="0">
                <a:solidFill>
                  <a:schemeClr val="bg1">
                    <a:lumMod val="50000"/>
                  </a:schemeClr>
                </a:solidFill>
                <a:latin typeface="American Typewriter" panose="02090604020004020304" pitchFamily="18" charset="77"/>
              </a:rPr>
              <a:t>We </a:t>
            </a:r>
            <a:r>
              <a:rPr lang="en-US" b="1" dirty="0">
                <a:solidFill>
                  <a:schemeClr val="bg1">
                    <a:lumMod val="50000"/>
                  </a:schemeClr>
                </a:solidFill>
                <a:latin typeface="American Typewriter" panose="02090604020004020304" pitchFamily="18" charset="77"/>
              </a:rPr>
              <a:t>store</a:t>
            </a:r>
            <a:r>
              <a:rPr lang="en-US" dirty="0">
                <a:solidFill>
                  <a:schemeClr val="bg1">
                    <a:lumMod val="50000"/>
                  </a:schemeClr>
                </a:solidFill>
                <a:latin typeface="American Typewriter" panose="02090604020004020304" pitchFamily="18" charset="77"/>
              </a:rPr>
              <a:t> the </a:t>
            </a:r>
            <a:r>
              <a:rPr lang="en-US" b="1" dirty="0">
                <a:solidFill>
                  <a:schemeClr val="bg1">
                    <a:lumMod val="50000"/>
                  </a:schemeClr>
                </a:solidFill>
                <a:latin typeface="American Typewriter" panose="02090604020004020304" pitchFamily="18" charset="77"/>
              </a:rPr>
              <a:t>canvas</a:t>
            </a:r>
            <a:r>
              <a:rPr lang="en-US" dirty="0">
                <a:solidFill>
                  <a:schemeClr val="bg1">
                    <a:lumMod val="50000"/>
                  </a:schemeClr>
                </a:solidFill>
                <a:latin typeface="American Typewriter" panose="02090604020004020304" pitchFamily="18" charset="77"/>
              </a:rPr>
              <a:t> </a:t>
            </a:r>
            <a:r>
              <a:rPr lang="en-US" b="1" dirty="0">
                <a:solidFill>
                  <a:schemeClr val="bg1">
                    <a:lumMod val="50000"/>
                  </a:schemeClr>
                </a:solidFill>
                <a:latin typeface="American Typewriter" panose="02090604020004020304" pitchFamily="18" charset="77"/>
              </a:rPr>
              <a:t>html</a:t>
            </a:r>
            <a:r>
              <a:rPr lang="en-US" dirty="0">
                <a:solidFill>
                  <a:schemeClr val="bg1">
                    <a:lumMod val="50000"/>
                  </a:schemeClr>
                </a:solidFill>
                <a:latin typeface="American Typewriter" panose="02090604020004020304" pitchFamily="18" charset="77"/>
              </a:rPr>
              <a:t> on a </a:t>
            </a:r>
            <a:r>
              <a:rPr lang="en-US" b="1" dirty="0">
                <a:solidFill>
                  <a:schemeClr val="bg1">
                    <a:lumMod val="50000"/>
                  </a:schemeClr>
                </a:solidFill>
                <a:latin typeface="American Typewriter" panose="02090604020004020304" pitchFamily="18" charset="77"/>
              </a:rPr>
              <a:t>local variable</a:t>
            </a:r>
            <a:r>
              <a:rPr lang="en-US" dirty="0">
                <a:solidFill>
                  <a:schemeClr val="bg1">
                    <a:lumMod val="50000"/>
                  </a:schemeClr>
                </a:solidFill>
                <a:latin typeface="American Typewriter" panose="02090604020004020304" pitchFamily="18" charset="77"/>
              </a:rPr>
              <a:t>.</a:t>
            </a:r>
          </a:p>
          <a:p>
            <a:pPr marL="742950" lvl="1" indent="-285750">
              <a:buFont typeface="Arial" panose="020B0604020202020204" pitchFamily="34" charset="0"/>
              <a:buChar char="•"/>
            </a:pPr>
            <a:r>
              <a:rPr lang="en-US" dirty="0">
                <a:solidFill>
                  <a:schemeClr val="bg1">
                    <a:lumMod val="50000"/>
                  </a:schemeClr>
                </a:solidFill>
                <a:latin typeface="American Typewriter" panose="02090604020004020304" pitchFamily="18" charset="77"/>
              </a:rPr>
              <a:t>Then we </a:t>
            </a:r>
            <a:r>
              <a:rPr lang="en-US" b="1" dirty="0">
                <a:solidFill>
                  <a:schemeClr val="bg1">
                    <a:lumMod val="50000"/>
                  </a:schemeClr>
                </a:solidFill>
                <a:latin typeface="American Typewriter" panose="02090604020004020304" pitchFamily="18" charset="77"/>
              </a:rPr>
              <a:t>instantiate a new chart in a global variable </a:t>
            </a:r>
            <a:r>
              <a:rPr lang="en-US" dirty="0">
                <a:solidFill>
                  <a:schemeClr val="bg1">
                    <a:lumMod val="50000"/>
                  </a:schemeClr>
                </a:solidFill>
                <a:latin typeface="American Typewriter" panose="02090604020004020304" pitchFamily="18" charset="77"/>
              </a:rPr>
              <a:t>by passing the Canvas node and some </a:t>
            </a:r>
            <a:r>
              <a:rPr lang="en-US" b="1" dirty="0">
                <a:solidFill>
                  <a:schemeClr val="bg1">
                    <a:lumMod val="50000"/>
                  </a:schemeClr>
                </a:solidFill>
                <a:latin typeface="American Typewriter" panose="02090604020004020304" pitchFamily="18" charset="77"/>
              </a:rPr>
              <a:t>settings, in form of JSON objects, that include the actual data</a:t>
            </a:r>
            <a:r>
              <a:rPr lang="en-US" dirty="0">
                <a:solidFill>
                  <a:schemeClr val="bg1">
                    <a:lumMod val="50000"/>
                  </a:schemeClr>
                </a:solidFill>
                <a:latin typeface="American Typewriter" panose="02090604020004020304" pitchFamily="18" charset="77"/>
              </a:rPr>
              <a:t>, the graph type, and its colors, as well as additional options for the graph title, the legends, and animation. </a:t>
            </a:r>
          </a:p>
          <a:p>
            <a:pPr marL="1200150" lvl="2" indent="-285750">
              <a:buFont typeface="Arial" panose="020B0604020202020204" pitchFamily="34" charset="0"/>
              <a:buChar char="•"/>
            </a:pPr>
            <a:r>
              <a:rPr lang="en-US" b="1" dirty="0">
                <a:solidFill>
                  <a:schemeClr val="bg1">
                    <a:lumMod val="50000"/>
                  </a:schemeClr>
                </a:solidFill>
                <a:latin typeface="American Typewriter" panose="02090604020004020304" pitchFamily="18" charset="77"/>
              </a:rPr>
              <a:t>Data setting </a:t>
            </a:r>
            <a:r>
              <a:rPr lang="en-US" dirty="0">
                <a:solidFill>
                  <a:schemeClr val="bg1">
                    <a:lumMod val="50000"/>
                  </a:schemeClr>
                </a:solidFill>
                <a:latin typeface="American Typewriter" panose="02090604020004020304" pitchFamily="18" charset="77"/>
              </a:rPr>
              <a:t>is an </a:t>
            </a:r>
            <a:r>
              <a:rPr lang="en-US" b="1" dirty="0">
                <a:solidFill>
                  <a:schemeClr val="bg1">
                    <a:lumMod val="50000"/>
                  </a:schemeClr>
                </a:solidFill>
                <a:latin typeface="American Typewriter" panose="02090604020004020304" pitchFamily="18" charset="77"/>
              </a:rPr>
              <a:t>array of integers </a:t>
            </a:r>
            <a:r>
              <a:rPr lang="en-US" dirty="0">
                <a:solidFill>
                  <a:schemeClr val="bg1">
                    <a:lumMod val="50000"/>
                  </a:schemeClr>
                </a:solidFill>
                <a:latin typeface="American Typewriter" panose="02090604020004020304" pitchFamily="18" charset="77"/>
              </a:rPr>
              <a:t>that </a:t>
            </a:r>
            <a:r>
              <a:rPr lang="en-US" b="1" dirty="0">
                <a:solidFill>
                  <a:schemeClr val="bg1">
                    <a:lumMod val="50000"/>
                  </a:schemeClr>
                </a:solidFill>
                <a:latin typeface="American Typewriter" panose="02090604020004020304" pitchFamily="18" charset="77"/>
              </a:rPr>
              <a:t>gets updated dynamically, by the submit AJAX call, with nutrient values.</a:t>
            </a:r>
          </a:p>
          <a:p>
            <a:pPr marL="742950" lvl="1" indent="-285750">
              <a:buFont typeface="Arial" panose="020B0604020202020204" pitchFamily="34" charset="0"/>
              <a:buChar char="•"/>
            </a:pPr>
            <a:r>
              <a:rPr lang="en-US" dirty="0">
                <a:solidFill>
                  <a:schemeClr val="bg1">
                    <a:lumMod val="50000"/>
                  </a:schemeClr>
                </a:solidFill>
                <a:latin typeface="American Typewriter" panose="02090604020004020304" pitchFamily="18" charset="77"/>
              </a:rPr>
              <a:t>We update the Data array of our graph, stored in a global variable, by using the API response of the submit AJAX call. </a:t>
            </a:r>
          </a:p>
          <a:p>
            <a:pPr marL="742950" lvl="1" indent="-285750">
              <a:buFont typeface="Arial" panose="020B0604020202020204" pitchFamily="34" charset="0"/>
              <a:buChar char="•"/>
            </a:pPr>
            <a:r>
              <a:rPr lang="en-US" dirty="0">
                <a:solidFill>
                  <a:schemeClr val="bg1">
                    <a:lumMod val="50000"/>
                  </a:schemeClr>
                </a:solidFill>
                <a:latin typeface="American Typewriter" panose="02090604020004020304" pitchFamily="18" charset="77"/>
              </a:rPr>
              <a:t>All we need to do to update the graph in real time is call the method for our graph as such:  </a:t>
            </a:r>
            <a:r>
              <a:rPr lang="en-US" dirty="0" err="1">
                <a:solidFill>
                  <a:schemeClr val="bg1">
                    <a:lumMod val="50000"/>
                  </a:schemeClr>
                </a:solidFill>
                <a:latin typeface="American Typewriter" panose="02090604020004020304" pitchFamily="18" charset="77"/>
              </a:rPr>
              <a:t>myChart.update</a:t>
            </a:r>
            <a:r>
              <a:rPr lang="en-US" dirty="0">
                <a:solidFill>
                  <a:schemeClr val="bg1">
                    <a:lumMod val="50000"/>
                  </a:schemeClr>
                </a:solidFill>
                <a:latin typeface="American Typewriter" panose="02090604020004020304" pitchFamily="18" charset="77"/>
              </a:rPr>
              <a:t>();</a:t>
            </a:r>
          </a:p>
          <a:p>
            <a:pPr marL="1200150" lvl="2" indent="-285750">
              <a:buFont typeface="Arial" panose="020B0604020202020204" pitchFamily="34" charset="0"/>
              <a:buChar char="•"/>
            </a:pPr>
            <a:endParaRPr lang="en-US" dirty="0">
              <a:solidFill>
                <a:schemeClr val="bg1">
                  <a:lumMod val="50000"/>
                </a:schemeClr>
              </a:solidFill>
              <a:latin typeface="American Typewriter" panose="02090604020004020304" pitchFamily="18" charset="77"/>
            </a:endParaRPr>
          </a:p>
          <a:p>
            <a:pPr marL="742950" lvl="1" indent="-285750">
              <a:buFont typeface="Arial" panose="020B0604020202020204" pitchFamily="34" charset="0"/>
              <a:buChar char="•"/>
            </a:pPr>
            <a:endParaRPr lang="en-US" dirty="0">
              <a:solidFill>
                <a:schemeClr val="bg1">
                  <a:lumMod val="50000"/>
                </a:schemeClr>
              </a:solidFill>
              <a:latin typeface="American Typewriter" panose="02090604020004020304" pitchFamily="18" charset="77"/>
            </a:endParaRPr>
          </a:p>
          <a:p>
            <a:pPr marL="1200150" lvl="2" indent="-285750">
              <a:buFont typeface="Arial" panose="020B0604020202020204" pitchFamily="34" charset="0"/>
              <a:buChar char="•"/>
            </a:pPr>
            <a:endParaRPr lang="en-US" dirty="0">
              <a:solidFill>
                <a:schemeClr val="bg1">
                  <a:lumMod val="50000"/>
                </a:schemeClr>
              </a:solidFill>
              <a:latin typeface="American Typewriter" panose="02090604020004020304" pitchFamily="18" charset="77"/>
            </a:endParaRPr>
          </a:p>
          <a:p>
            <a:r>
              <a:rPr lang="en-US" dirty="0">
                <a:solidFill>
                  <a:schemeClr val="bg1">
                    <a:lumMod val="50000"/>
                  </a:schemeClr>
                </a:solidFill>
                <a:latin typeface="American Typewriter" panose="02090604020004020304" pitchFamily="18" charset="77"/>
              </a:rPr>
              <a:t> </a:t>
            </a:r>
          </a:p>
        </p:txBody>
      </p:sp>
      <p:sp>
        <p:nvSpPr>
          <p:cNvPr id="7" name="Rectangle 6">
            <a:extLst>
              <a:ext uri="{FF2B5EF4-FFF2-40B4-BE49-F238E27FC236}">
                <a16:creationId xmlns:a16="http://schemas.microsoft.com/office/drawing/2014/main" id="{B0B99D7A-004E-264B-ADD2-1FB97E48D365}"/>
              </a:ext>
            </a:extLst>
          </p:cNvPr>
          <p:cNvSpPr/>
          <p:nvPr/>
        </p:nvSpPr>
        <p:spPr>
          <a:xfrm>
            <a:off x="10021824" y="6298430"/>
            <a:ext cx="1611296" cy="369332"/>
          </a:xfrm>
          <a:prstGeom prst="rect">
            <a:avLst/>
          </a:prstGeom>
        </p:spPr>
        <p:txBody>
          <a:bodyPr wrap="square">
            <a:spAutoFit/>
          </a:bodyPr>
          <a:lstStyle/>
          <a:p>
            <a:r>
              <a:rPr lang="en-US" dirty="0" err="1">
                <a:ln w="0">
                  <a:solidFill>
                    <a:schemeClr val="accent2"/>
                  </a:solidFill>
                </a:ln>
                <a:pattFill prst="pct5">
                  <a:fgClr>
                    <a:schemeClr val="bg1"/>
                  </a:fgClr>
                  <a:bgClr>
                    <a:schemeClr val="bg1"/>
                  </a:bgClr>
                </a:pattFill>
                <a:effectLst>
                  <a:glow rad="139700">
                    <a:schemeClr val="accent6">
                      <a:lumMod val="50000"/>
                    </a:schemeClr>
                  </a:glow>
                  <a:outerShdw blurRad="38100" dist="25400" dir="5400000" algn="ctr" rotWithShape="0">
                    <a:srgbClr val="6E747A">
                      <a:alpha val="43000"/>
                    </a:srgbClr>
                  </a:outerShdw>
                </a:effectLst>
                <a:latin typeface="American Typewriter" panose="02090604020004020304" pitchFamily="18" charset="77"/>
              </a:rPr>
              <a:t>NutriSearch</a:t>
            </a:r>
            <a:endParaRPr lang="en-US" dirty="0">
              <a:ln w="0">
                <a:solidFill>
                  <a:schemeClr val="accent2"/>
                </a:solidFill>
              </a:ln>
              <a:pattFill prst="pct5">
                <a:fgClr>
                  <a:schemeClr val="bg1"/>
                </a:fgClr>
                <a:bgClr>
                  <a:schemeClr val="bg1"/>
                </a:bgClr>
              </a:pattFill>
            </a:endParaRPr>
          </a:p>
        </p:txBody>
      </p:sp>
    </p:spTree>
    <p:extLst>
      <p:ext uri="{BB962C8B-B14F-4D97-AF65-F5344CB8AC3E}">
        <p14:creationId xmlns:p14="http://schemas.microsoft.com/office/powerpoint/2010/main" val="1072531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DD477A-FE79-E648-955D-721003969E70}"/>
              </a:ext>
            </a:extLst>
          </p:cNvPr>
          <p:cNvSpPr txBox="1"/>
          <p:nvPr/>
        </p:nvSpPr>
        <p:spPr>
          <a:xfrm>
            <a:off x="399448" y="49541"/>
            <a:ext cx="11624912" cy="461665"/>
          </a:xfrm>
          <a:prstGeom prst="rect">
            <a:avLst/>
          </a:prstGeom>
          <a:noFill/>
        </p:spPr>
        <p:txBody>
          <a:bodyPr wrap="square" rtlCol="0">
            <a:spAutoFit/>
          </a:bodyPr>
          <a:lstStyle/>
          <a:p>
            <a:r>
              <a:rPr lang="en-US" sz="2400" dirty="0">
                <a:ln w="0"/>
                <a:solidFill>
                  <a:schemeClr val="accent2"/>
                </a:solidFill>
                <a:effectLst>
                  <a:outerShdw blurRad="38100" dist="25400" dir="5400000" algn="ctr" rotWithShape="0">
                    <a:srgbClr val="6E747A">
                      <a:alpha val="43000"/>
                    </a:srgbClr>
                  </a:outerShdw>
                </a:effectLst>
                <a:latin typeface="American Typewriter" panose="02090604020004020304" pitchFamily="18" charset="77"/>
              </a:rPr>
              <a:t>Demo 5 (</a:t>
            </a:r>
            <a:r>
              <a:rPr lang="en-US" sz="2400" dirty="0" err="1">
                <a:ln w="0"/>
                <a:solidFill>
                  <a:schemeClr val="accent2"/>
                </a:solidFill>
                <a:effectLst>
                  <a:outerShdw blurRad="38100" dist="25400" dir="5400000" algn="ctr" rotWithShape="0">
                    <a:srgbClr val="6E747A">
                      <a:alpha val="43000"/>
                    </a:srgbClr>
                  </a:outerShdw>
                </a:effectLst>
                <a:latin typeface="American Typewriter" panose="02090604020004020304" pitchFamily="18" charset="77"/>
              </a:rPr>
              <a:t>Giphy</a:t>
            </a:r>
            <a:r>
              <a:rPr lang="en-US" sz="2400" dirty="0">
                <a:ln w="0"/>
                <a:solidFill>
                  <a:schemeClr val="accent2"/>
                </a:solidFill>
                <a:effectLst>
                  <a:outerShdw blurRad="38100" dist="25400" dir="5400000" algn="ctr" rotWithShape="0">
                    <a:srgbClr val="6E747A">
                      <a:alpha val="43000"/>
                    </a:srgbClr>
                  </a:outerShdw>
                </a:effectLst>
                <a:latin typeface="American Typewriter" panose="02090604020004020304" pitchFamily="18" charset="77"/>
              </a:rPr>
              <a:t> – 30 seconds)  </a:t>
            </a:r>
          </a:p>
        </p:txBody>
      </p:sp>
      <p:cxnSp>
        <p:nvCxnSpPr>
          <p:cNvPr id="5" name="Straight Connector 4">
            <a:extLst>
              <a:ext uri="{FF2B5EF4-FFF2-40B4-BE49-F238E27FC236}">
                <a16:creationId xmlns:a16="http://schemas.microsoft.com/office/drawing/2014/main" id="{D449BF64-2C76-4B45-9A88-3368E725F40A}"/>
              </a:ext>
            </a:extLst>
          </p:cNvPr>
          <p:cNvCxnSpPr>
            <a:cxnSpLocks/>
          </p:cNvCxnSpPr>
          <p:nvPr/>
        </p:nvCxnSpPr>
        <p:spPr>
          <a:xfrm>
            <a:off x="902368" y="1019037"/>
            <a:ext cx="5739064"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17F6BB6-B010-6D40-8C71-E6BDA7B0423E}"/>
              </a:ext>
            </a:extLst>
          </p:cNvPr>
          <p:cNvSpPr txBox="1"/>
          <p:nvPr/>
        </p:nvSpPr>
        <p:spPr>
          <a:xfrm>
            <a:off x="1656989" y="1296036"/>
            <a:ext cx="9882739" cy="2862322"/>
          </a:xfrm>
          <a:prstGeom prst="rect">
            <a:avLst/>
          </a:prstGeom>
          <a:noFill/>
        </p:spPr>
        <p:txBody>
          <a:bodyPr wrap="square" rtlCol="0">
            <a:spAutoFit/>
          </a:bodyPr>
          <a:lstStyle/>
          <a:p>
            <a:pPr marL="742950" lvl="1" indent="-285750">
              <a:buFont typeface="Arial" panose="020B0604020202020204" pitchFamily="34" charset="0"/>
              <a:buChar char="•"/>
            </a:pPr>
            <a:r>
              <a:rPr lang="en-US" dirty="0">
                <a:solidFill>
                  <a:schemeClr val="bg1">
                    <a:lumMod val="50000"/>
                  </a:schemeClr>
                </a:solidFill>
                <a:latin typeface="American Typewriter" panose="02090604020004020304" pitchFamily="18" charset="77"/>
              </a:rPr>
              <a:t>We made a function that calls the </a:t>
            </a:r>
            <a:r>
              <a:rPr lang="en-US" dirty="0" err="1">
                <a:solidFill>
                  <a:schemeClr val="bg1">
                    <a:lumMod val="50000"/>
                  </a:schemeClr>
                </a:solidFill>
                <a:latin typeface="American Typewriter" panose="02090604020004020304" pitchFamily="18" charset="77"/>
              </a:rPr>
              <a:t>Giphy</a:t>
            </a:r>
            <a:r>
              <a:rPr lang="en-US" dirty="0">
                <a:solidFill>
                  <a:schemeClr val="bg1">
                    <a:lumMod val="50000"/>
                  </a:schemeClr>
                </a:solidFill>
                <a:latin typeface="American Typewriter" panose="02090604020004020304" pitchFamily="18" charset="77"/>
              </a:rPr>
              <a:t> API and queries a random GIF with the query from the input field value selected. The GIF is presented on a Bootstrap modal only after 9 seconds by using a </a:t>
            </a:r>
            <a:r>
              <a:rPr lang="en-US" dirty="0" err="1">
                <a:solidFill>
                  <a:schemeClr val="bg1">
                    <a:lumMod val="50000"/>
                  </a:schemeClr>
                </a:solidFill>
                <a:latin typeface="American Typewriter" panose="02090604020004020304" pitchFamily="18" charset="77"/>
              </a:rPr>
              <a:t>setTimeout</a:t>
            </a:r>
            <a:r>
              <a:rPr lang="en-US" dirty="0">
                <a:solidFill>
                  <a:schemeClr val="bg1">
                    <a:lumMod val="50000"/>
                  </a:schemeClr>
                </a:solidFill>
                <a:latin typeface="American Typewriter" panose="02090604020004020304" pitchFamily="18" charset="77"/>
              </a:rPr>
              <a:t> time handler. </a:t>
            </a:r>
          </a:p>
          <a:p>
            <a:pPr marL="742950" lvl="1" indent="-285750">
              <a:buFont typeface="Arial" panose="020B0604020202020204" pitchFamily="34" charset="0"/>
              <a:buChar char="•"/>
            </a:pPr>
            <a:r>
              <a:rPr lang="en-US" dirty="0">
                <a:solidFill>
                  <a:schemeClr val="bg1">
                    <a:lumMod val="50000"/>
                  </a:schemeClr>
                </a:solidFill>
                <a:latin typeface="American Typewriter" panose="02090604020004020304" pitchFamily="18" charset="77"/>
              </a:rPr>
              <a:t>The user is forced to click the close buttons otherwise, it won’t go away, and also on closing, it will clear the input field for the user while retaining the title of the search item as well as its nutrient stats.</a:t>
            </a:r>
          </a:p>
          <a:p>
            <a:pPr marL="1200150" lvl="2" indent="-285750">
              <a:buFont typeface="Arial" panose="020B0604020202020204" pitchFamily="34" charset="0"/>
              <a:buChar char="•"/>
            </a:pPr>
            <a:endParaRPr lang="en-US" dirty="0">
              <a:solidFill>
                <a:schemeClr val="bg1">
                  <a:lumMod val="50000"/>
                </a:schemeClr>
              </a:solidFill>
              <a:latin typeface="American Typewriter" panose="02090604020004020304" pitchFamily="18" charset="77"/>
            </a:endParaRPr>
          </a:p>
          <a:p>
            <a:pPr marL="742950" lvl="1" indent="-285750">
              <a:buFont typeface="Arial" panose="020B0604020202020204" pitchFamily="34" charset="0"/>
              <a:buChar char="•"/>
            </a:pPr>
            <a:endParaRPr lang="en-US" dirty="0">
              <a:solidFill>
                <a:schemeClr val="bg1">
                  <a:lumMod val="50000"/>
                </a:schemeClr>
              </a:solidFill>
              <a:latin typeface="American Typewriter" panose="02090604020004020304" pitchFamily="18" charset="77"/>
            </a:endParaRPr>
          </a:p>
          <a:p>
            <a:pPr marL="1200150" lvl="2" indent="-285750">
              <a:buFont typeface="Arial" panose="020B0604020202020204" pitchFamily="34" charset="0"/>
              <a:buChar char="•"/>
            </a:pPr>
            <a:endParaRPr lang="en-US" dirty="0">
              <a:solidFill>
                <a:schemeClr val="bg1">
                  <a:lumMod val="50000"/>
                </a:schemeClr>
              </a:solidFill>
              <a:latin typeface="American Typewriter" panose="02090604020004020304" pitchFamily="18" charset="77"/>
            </a:endParaRPr>
          </a:p>
          <a:p>
            <a:r>
              <a:rPr lang="en-US" dirty="0">
                <a:solidFill>
                  <a:schemeClr val="bg1">
                    <a:lumMod val="50000"/>
                  </a:schemeClr>
                </a:solidFill>
                <a:latin typeface="American Typewriter" panose="02090604020004020304" pitchFamily="18" charset="77"/>
              </a:rPr>
              <a:t> </a:t>
            </a:r>
          </a:p>
        </p:txBody>
      </p:sp>
      <p:sp>
        <p:nvSpPr>
          <p:cNvPr id="7" name="Rectangle 6">
            <a:extLst>
              <a:ext uri="{FF2B5EF4-FFF2-40B4-BE49-F238E27FC236}">
                <a16:creationId xmlns:a16="http://schemas.microsoft.com/office/drawing/2014/main" id="{B0B99D7A-004E-264B-ADD2-1FB97E48D365}"/>
              </a:ext>
            </a:extLst>
          </p:cNvPr>
          <p:cNvSpPr/>
          <p:nvPr/>
        </p:nvSpPr>
        <p:spPr>
          <a:xfrm>
            <a:off x="10021824" y="6298430"/>
            <a:ext cx="1611296" cy="369332"/>
          </a:xfrm>
          <a:prstGeom prst="rect">
            <a:avLst/>
          </a:prstGeom>
        </p:spPr>
        <p:txBody>
          <a:bodyPr wrap="square">
            <a:spAutoFit/>
          </a:bodyPr>
          <a:lstStyle/>
          <a:p>
            <a:r>
              <a:rPr lang="en-US" dirty="0" err="1">
                <a:ln w="0">
                  <a:solidFill>
                    <a:schemeClr val="accent2"/>
                  </a:solidFill>
                </a:ln>
                <a:pattFill prst="pct5">
                  <a:fgClr>
                    <a:schemeClr val="bg1"/>
                  </a:fgClr>
                  <a:bgClr>
                    <a:schemeClr val="bg1"/>
                  </a:bgClr>
                </a:pattFill>
                <a:effectLst>
                  <a:glow rad="139700">
                    <a:schemeClr val="accent6">
                      <a:lumMod val="50000"/>
                    </a:schemeClr>
                  </a:glow>
                  <a:outerShdw blurRad="38100" dist="25400" dir="5400000" algn="ctr" rotWithShape="0">
                    <a:srgbClr val="6E747A">
                      <a:alpha val="43000"/>
                    </a:srgbClr>
                  </a:outerShdw>
                </a:effectLst>
                <a:latin typeface="American Typewriter" panose="02090604020004020304" pitchFamily="18" charset="77"/>
              </a:rPr>
              <a:t>NutriSearch</a:t>
            </a:r>
            <a:endParaRPr lang="en-US" dirty="0">
              <a:ln w="0">
                <a:solidFill>
                  <a:schemeClr val="accent2"/>
                </a:solidFill>
              </a:ln>
              <a:pattFill prst="pct5">
                <a:fgClr>
                  <a:schemeClr val="bg1"/>
                </a:fgClr>
                <a:bgClr>
                  <a:schemeClr val="bg1"/>
                </a:bgClr>
              </a:pattFill>
            </a:endParaRPr>
          </a:p>
        </p:txBody>
      </p:sp>
    </p:spTree>
    <p:extLst>
      <p:ext uri="{BB962C8B-B14F-4D97-AF65-F5344CB8AC3E}">
        <p14:creationId xmlns:p14="http://schemas.microsoft.com/office/powerpoint/2010/main" val="452813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0AB0D5E-827B-D249-ADFD-DBF24C102A82}"/>
              </a:ext>
            </a:extLst>
          </p:cNvPr>
          <p:cNvSpPr txBox="1"/>
          <p:nvPr/>
        </p:nvSpPr>
        <p:spPr>
          <a:xfrm>
            <a:off x="3115216" y="2367884"/>
            <a:ext cx="5739064" cy="1200329"/>
          </a:xfrm>
          <a:prstGeom prst="rect">
            <a:avLst/>
          </a:prstGeom>
          <a:noFill/>
        </p:spPr>
        <p:txBody>
          <a:bodyPr wrap="square" rtlCol="0">
            <a:spAutoFit/>
          </a:bodyPr>
          <a:lstStyle/>
          <a:p>
            <a:pPr algn="ctr"/>
            <a:r>
              <a:rPr lang="en-US" sz="2400" dirty="0">
                <a:ln w="0"/>
                <a:solidFill>
                  <a:schemeClr val="accent2"/>
                </a:solidFill>
                <a:effectLst>
                  <a:outerShdw blurRad="38100" dist="25400" dir="5400000" algn="ctr" rotWithShape="0">
                    <a:srgbClr val="6E747A">
                      <a:alpha val="43000"/>
                    </a:srgbClr>
                  </a:outerShdw>
                </a:effectLst>
                <a:latin typeface="American Typewriter" panose="02090604020004020304" pitchFamily="18" charset="77"/>
              </a:rPr>
              <a:t>Thank you</a:t>
            </a:r>
          </a:p>
          <a:p>
            <a:pPr algn="ctr"/>
            <a:endParaRPr lang="en-US" sz="2400" dirty="0">
              <a:ln w="0"/>
              <a:solidFill>
                <a:schemeClr val="accent2"/>
              </a:solidFill>
              <a:effectLst>
                <a:outerShdw blurRad="38100" dist="25400" dir="5400000" algn="ctr" rotWithShape="0">
                  <a:srgbClr val="6E747A">
                    <a:alpha val="43000"/>
                  </a:srgbClr>
                </a:outerShdw>
              </a:effectLst>
              <a:latin typeface="American Typewriter" panose="02090604020004020304" pitchFamily="18" charset="77"/>
            </a:endParaRPr>
          </a:p>
          <a:p>
            <a:pPr algn="ctr"/>
            <a:r>
              <a:rPr lang="en-US" sz="2400" dirty="0">
                <a:ln w="0"/>
                <a:solidFill>
                  <a:schemeClr val="accent2"/>
                </a:solidFill>
                <a:effectLst>
                  <a:outerShdw blurRad="38100" dist="25400" dir="5400000" algn="ctr" rotWithShape="0">
                    <a:srgbClr val="6E747A">
                      <a:alpha val="43000"/>
                    </a:srgbClr>
                  </a:outerShdw>
                </a:effectLst>
                <a:latin typeface="American Typewriter" panose="02090604020004020304" pitchFamily="18" charset="77"/>
              </a:rPr>
              <a:t>Q&amp;A</a:t>
            </a:r>
          </a:p>
        </p:txBody>
      </p:sp>
      <p:sp>
        <p:nvSpPr>
          <p:cNvPr id="11" name="Rectangle 10">
            <a:extLst>
              <a:ext uri="{FF2B5EF4-FFF2-40B4-BE49-F238E27FC236}">
                <a16:creationId xmlns:a16="http://schemas.microsoft.com/office/drawing/2014/main" id="{1BC4EB53-081C-EE4F-8EEF-B01627703DBE}"/>
              </a:ext>
            </a:extLst>
          </p:cNvPr>
          <p:cNvSpPr/>
          <p:nvPr/>
        </p:nvSpPr>
        <p:spPr>
          <a:xfrm>
            <a:off x="10021824" y="6298430"/>
            <a:ext cx="1611296" cy="369332"/>
          </a:xfrm>
          <a:prstGeom prst="rect">
            <a:avLst/>
          </a:prstGeom>
        </p:spPr>
        <p:txBody>
          <a:bodyPr wrap="square">
            <a:spAutoFit/>
          </a:bodyPr>
          <a:lstStyle/>
          <a:p>
            <a:r>
              <a:rPr lang="en-US" dirty="0" err="1">
                <a:ln w="0">
                  <a:solidFill>
                    <a:schemeClr val="accent2"/>
                  </a:solidFill>
                </a:ln>
                <a:pattFill prst="pct5">
                  <a:fgClr>
                    <a:schemeClr val="bg1"/>
                  </a:fgClr>
                  <a:bgClr>
                    <a:schemeClr val="bg1"/>
                  </a:bgClr>
                </a:pattFill>
                <a:effectLst>
                  <a:glow rad="139700">
                    <a:schemeClr val="accent6">
                      <a:lumMod val="50000"/>
                    </a:schemeClr>
                  </a:glow>
                  <a:outerShdw blurRad="38100" dist="25400" dir="5400000" algn="ctr" rotWithShape="0">
                    <a:srgbClr val="6E747A">
                      <a:alpha val="43000"/>
                    </a:srgbClr>
                  </a:outerShdw>
                </a:effectLst>
                <a:latin typeface="American Typewriter" panose="02090604020004020304" pitchFamily="18" charset="77"/>
              </a:rPr>
              <a:t>NutriSearch</a:t>
            </a:r>
            <a:endParaRPr lang="en-US" dirty="0">
              <a:ln w="0">
                <a:solidFill>
                  <a:schemeClr val="accent2"/>
                </a:solidFill>
              </a:ln>
              <a:pattFill prst="pct5">
                <a:fgClr>
                  <a:schemeClr val="bg1"/>
                </a:fgClr>
                <a:bgClr>
                  <a:schemeClr val="bg1"/>
                </a:bgClr>
              </a:pattFill>
            </a:endParaRPr>
          </a:p>
        </p:txBody>
      </p:sp>
    </p:spTree>
    <p:extLst>
      <p:ext uri="{BB962C8B-B14F-4D97-AF65-F5344CB8AC3E}">
        <p14:creationId xmlns:p14="http://schemas.microsoft.com/office/powerpoint/2010/main" val="402856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2F9C4B-477B-CD46-B968-F14101677D1F}"/>
              </a:ext>
            </a:extLst>
          </p:cNvPr>
          <p:cNvSpPr txBox="1"/>
          <p:nvPr/>
        </p:nvSpPr>
        <p:spPr>
          <a:xfrm>
            <a:off x="902368" y="557372"/>
            <a:ext cx="5739064" cy="461665"/>
          </a:xfrm>
          <a:prstGeom prst="rect">
            <a:avLst/>
          </a:prstGeom>
          <a:noFill/>
        </p:spPr>
        <p:txBody>
          <a:bodyPr wrap="square" rtlCol="0">
            <a:spAutoFit/>
          </a:bodyPr>
          <a:lstStyle/>
          <a:p>
            <a:r>
              <a:rPr lang="en-US" sz="2400" dirty="0">
                <a:ln w="0"/>
                <a:solidFill>
                  <a:schemeClr val="accent2"/>
                </a:solidFill>
                <a:effectLst>
                  <a:outerShdw blurRad="38100" dist="25400" dir="5400000" algn="ctr" rotWithShape="0">
                    <a:srgbClr val="6E747A">
                      <a:alpha val="43000"/>
                    </a:srgbClr>
                  </a:outerShdw>
                </a:effectLst>
                <a:latin typeface="American Typewriter" panose="02090604020004020304" pitchFamily="18" charset="77"/>
              </a:rPr>
              <a:t>Founding Members</a:t>
            </a:r>
            <a:r>
              <a:rPr lang="en-US" dirty="0">
                <a:solidFill>
                  <a:schemeClr val="accent2"/>
                </a:solidFill>
                <a:latin typeface="American Typewriter" panose="02090604020004020304" pitchFamily="18" charset="77"/>
              </a:rPr>
              <a:t>:</a:t>
            </a:r>
          </a:p>
        </p:txBody>
      </p:sp>
      <p:sp>
        <p:nvSpPr>
          <p:cNvPr id="6" name="TextBox 5">
            <a:extLst>
              <a:ext uri="{FF2B5EF4-FFF2-40B4-BE49-F238E27FC236}">
                <a16:creationId xmlns:a16="http://schemas.microsoft.com/office/drawing/2014/main" id="{A09E0832-20C3-5940-BE95-C15B2B3BFCD9}"/>
              </a:ext>
            </a:extLst>
          </p:cNvPr>
          <p:cNvSpPr txBox="1"/>
          <p:nvPr/>
        </p:nvSpPr>
        <p:spPr>
          <a:xfrm>
            <a:off x="2827421" y="1961147"/>
            <a:ext cx="7628021" cy="2862322"/>
          </a:xfrm>
          <a:prstGeom prst="rect">
            <a:avLst/>
          </a:prstGeom>
          <a:noFill/>
        </p:spPr>
        <p:txBody>
          <a:bodyPr wrap="square" rtlCol="0">
            <a:spAutoFit/>
          </a:bodyPr>
          <a:lstStyle/>
          <a:p>
            <a:r>
              <a:rPr lang="en-US" dirty="0">
                <a:solidFill>
                  <a:schemeClr val="bg1">
                    <a:lumMod val="50000"/>
                  </a:schemeClr>
                </a:solidFill>
                <a:latin typeface="American Typewriter" panose="02090604020004020304" pitchFamily="18" charset="77"/>
              </a:rPr>
              <a:t>Diana Duran</a:t>
            </a:r>
          </a:p>
          <a:p>
            <a:endParaRPr lang="en-US" dirty="0">
              <a:solidFill>
                <a:schemeClr val="bg1">
                  <a:lumMod val="50000"/>
                </a:schemeClr>
              </a:solidFill>
              <a:latin typeface="American Typewriter" panose="02090604020004020304" pitchFamily="18" charset="77"/>
            </a:endParaRPr>
          </a:p>
          <a:p>
            <a:r>
              <a:rPr lang="en-US" dirty="0">
                <a:solidFill>
                  <a:schemeClr val="bg1">
                    <a:lumMod val="50000"/>
                  </a:schemeClr>
                </a:solidFill>
                <a:latin typeface="American Typewriter" panose="02090604020004020304" pitchFamily="18" charset="77"/>
              </a:rPr>
              <a:t>Gonzalo </a:t>
            </a:r>
            <a:r>
              <a:rPr lang="en-US" dirty="0" err="1">
                <a:solidFill>
                  <a:schemeClr val="bg1">
                    <a:lumMod val="50000"/>
                  </a:schemeClr>
                </a:solidFill>
                <a:latin typeface="American Typewriter" panose="02090604020004020304" pitchFamily="18" charset="77"/>
              </a:rPr>
              <a:t>Espinel</a:t>
            </a:r>
            <a:endParaRPr lang="en-US" dirty="0">
              <a:solidFill>
                <a:schemeClr val="bg1">
                  <a:lumMod val="50000"/>
                </a:schemeClr>
              </a:solidFill>
              <a:latin typeface="American Typewriter" panose="02090604020004020304" pitchFamily="18" charset="77"/>
            </a:endParaRPr>
          </a:p>
          <a:p>
            <a:endParaRPr lang="en-US" dirty="0">
              <a:solidFill>
                <a:schemeClr val="bg1">
                  <a:lumMod val="50000"/>
                </a:schemeClr>
              </a:solidFill>
              <a:latin typeface="American Typewriter" panose="02090604020004020304" pitchFamily="18" charset="77"/>
            </a:endParaRPr>
          </a:p>
          <a:p>
            <a:r>
              <a:rPr lang="en-US" dirty="0" err="1">
                <a:solidFill>
                  <a:schemeClr val="bg1">
                    <a:lumMod val="50000"/>
                  </a:schemeClr>
                </a:solidFill>
                <a:latin typeface="American Typewriter" panose="02090604020004020304" pitchFamily="18" charset="77"/>
              </a:rPr>
              <a:t>Manoj</a:t>
            </a:r>
            <a:r>
              <a:rPr lang="en-US" dirty="0">
                <a:solidFill>
                  <a:schemeClr val="bg1">
                    <a:lumMod val="50000"/>
                  </a:schemeClr>
                </a:solidFill>
                <a:latin typeface="American Typewriter" panose="02090604020004020304" pitchFamily="18" charset="77"/>
              </a:rPr>
              <a:t> </a:t>
            </a:r>
            <a:r>
              <a:rPr lang="en-US" dirty="0" err="1">
                <a:solidFill>
                  <a:schemeClr val="bg1">
                    <a:lumMod val="50000"/>
                  </a:schemeClr>
                </a:solidFill>
                <a:latin typeface="American Typewriter" panose="02090604020004020304" pitchFamily="18" charset="77"/>
              </a:rPr>
              <a:t>Kutty</a:t>
            </a:r>
            <a:endParaRPr lang="en-US" dirty="0">
              <a:solidFill>
                <a:schemeClr val="bg1">
                  <a:lumMod val="50000"/>
                </a:schemeClr>
              </a:solidFill>
              <a:latin typeface="American Typewriter" panose="02090604020004020304" pitchFamily="18" charset="77"/>
            </a:endParaRPr>
          </a:p>
          <a:p>
            <a:endParaRPr lang="en-US" dirty="0">
              <a:solidFill>
                <a:schemeClr val="bg1">
                  <a:lumMod val="50000"/>
                </a:schemeClr>
              </a:solidFill>
              <a:latin typeface="American Typewriter" panose="02090604020004020304" pitchFamily="18" charset="77"/>
            </a:endParaRPr>
          </a:p>
          <a:p>
            <a:r>
              <a:rPr lang="en-US" dirty="0" err="1">
                <a:solidFill>
                  <a:schemeClr val="bg1">
                    <a:lumMod val="50000"/>
                  </a:schemeClr>
                </a:solidFill>
                <a:latin typeface="American Typewriter" panose="02090604020004020304" pitchFamily="18" charset="77"/>
              </a:rPr>
              <a:t>Romain</a:t>
            </a:r>
            <a:r>
              <a:rPr lang="en-US" dirty="0">
                <a:solidFill>
                  <a:schemeClr val="bg1">
                    <a:lumMod val="50000"/>
                  </a:schemeClr>
                </a:solidFill>
                <a:latin typeface="American Typewriter" panose="02090604020004020304" pitchFamily="18" charset="77"/>
              </a:rPr>
              <a:t> </a:t>
            </a:r>
            <a:r>
              <a:rPr lang="en-US" dirty="0" err="1">
                <a:solidFill>
                  <a:schemeClr val="bg1">
                    <a:lumMod val="50000"/>
                  </a:schemeClr>
                </a:solidFill>
                <a:latin typeface="American Typewriter" panose="02090604020004020304" pitchFamily="18" charset="77"/>
              </a:rPr>
              <a:t>Dallemand</a:t>
            </a:r>
            <a:endParaRPr lang="en-US" dirty="0">
              <a:solidFill>
                <a:schemeClr val="bg1">
                  <a:lumMod val="50000"/>
                </a:schemeClr>
              </a:solidFill>
              <a:latin typeface="American Typewriter" panose="02090604020004020304" pitchFamily="18" charset="77"/>
            </a:endParaRPr>
          </a:p>
          <a:p>
            <a:endParaRPr lang="en-US" dirty="0">
              <a:solidFill>
                <a:schemeClr val="bg1">
                  <a:lumMod val="50000"/>
                </a:schemeClr>
              </a:solidFill>
              <a:latin typeface="American Typewriter" panose="02090604020004020304" pitchFamily="18" charset="77"/>
            </a:endParaRPr>
          </a:p>
          <a:p>
            <a:r>
              <a:rPr lang="en-US" dirty="0">
                <a:solidFill>
                  <a:schemeClr val="bg1">
                    <a:lumMod val="50000"/>
                  </a:schemeClr>
                </a:solidFill>
                <a:latin typeface="American Typewriter" panose="02090604020004020304" pitchFamily="18" charset="77"/>
              </a:rPr>
              <a:t>Juan Magana</a:t>
            </a:r>
          </a:p>
          <a:p>
            <a:endParaRPr lang="en-US" dirty="0">
              <a:latin typeface="American Typewriter" panose="02090604020004020304" pitchFamily="18" charset="77"/>
            </a:endParaRPr>
          </a:p>
        </p:txBody>
      </p:sp>
      <p:cxnSp>
        <p:nvCxnSpPr>
          <p:cNvPr id="8" name="Straight Connector 7">
            <a:extLst>
              <a:ext uri="{FF2B5EF4-FFF2-40B4-BE49-F238E27FC236}">
                <a16:creationId xmlns:a16="http://schemas.microsoft.com/office/drawing/2014/main" id="{5CA8DBF4-45D3-1A4E-9FA5-FF78C7027541}"/>
              </a:ext>
            </a:extLst>
          </p:cNvPr>
          <p:cNvCxnSpPr>
            <a:cxnSpLocks/>
            <a:endCxn id="4" idx="2"/>
          </p:cNvCxnSpPr>
          <p:nvPr/>
        </p:nvCxnSpPr>
        <p:spPr>
          <a:xfrm>
            <a:off x="902369" y="1019037"/>
            <a:ext cx="286953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2652B54-B72E-D44F-8A8E-4C4F7478800A}"/>
              </a:ext>
            </a:extLst>
          </p:cNvPr>
          <p:cNvCxnSpPr>
            <a:cxnSpLocks/>
          </p:cNvCxnSpPr>
          <p:nvPr/>
        </p:nvCxnSpPr>
        <p:spPr>
          <a:xfrm>
            <a:off x="902368" y="1019037"/>
            <a:ext cx="397042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7D541EF-447E-EF4A-8DEB-3FB2005CFB37}"/>
              </a:ext>
            </a:extLst>
          </p:cNvPr>
          <p:cNvCxnSpPr>
            <a:cxnSpLocks/>
          </p:cNvCxnSpPr>
          <p:nvPr/>
        </p:nvCxnSpPr>
        <p:spPr>
          <a:xfrm>
            <a:off x="902368" y="1019037"/>
            <a:ext cx="5739064"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86ADF55-0770-CD4B-8A08-09B831F9883D}"/>
              </a:ext>
            </a:extLst>
          </p:cNvPr>
          <p:cNvSpPr/>
          <p:nvPr/>
        </p:nvSpPr>
        <p:spPr>
          <a:xfrm>
            <a:off x="10021824" y="6298430"/>
            <a:ext cx="1611296" cy="369332"/>
          </a:xfrm>
          <a:prstGeom prst="rect">
            <a:avLst/>
          </a:prstGeom>
        </p:spPr>
        <p:txBody>
          <a:bodyPr wrap="square">
            <a:spAutoFit/>
          </a:bodyPr>
          <a:lstStyle/>
          <a:p>
            <a:r>
              <a:rPr lang="en-US" dirty="0" err="1">
                <a:ln w="0">
                  <a:solidFill>
                    <a:schemeClr val="accent2"/>
                  </a:solidFill>
                </a:ln>
                <a:pattFill prst="pct5">
                  <a:fgClr>
                    <a:schemeClr val="bg1"/>
                  </a:fgClr>
                  <a:bgClr>
                    <a:schemeClr val="bg1"/>
                  </a:bgClr>
                </a:pattFill>
                <a:effectLst>
                  <a:glow rad="139700">
                    <a:schemeClr val="accent6">
                      <a:lumMod val="50000"/>
                    </a:schemeClr>
                  </a:glow>
                  <a:outerShdw blurRad="38100" dist="25400" dir="5400000" algn="ctr" rotWithShape="0">
                    <a:srgbClr val="6E747A">
                      <a:alpha val="43000"/>
                    </a:srgbClr>
                  </a:outerShdw>
                </a:effectLst>
                <a:latin typeface="American Typewriter" panose="02090604020004020304" pitchFamily="18" charset="77"/>
              </a:rPr>
              <a:t>NutriSearch</a:t>
            </a:r>
            <a:endParaRPr lang="en-US" dirty="0">
              <a:ln w="0">
                <a:solidFill>
                  <a:schemeClr val="accent2"/>
                </a:solidFill>
              </a:ln>
              <a:pattFill prst="pct5">
                <a:fgClr>
                  <a:schemeClr val="bg1"/>
                </a:fgClr>
                <a:bgClr>
                  <a:schemeClr val="bg1"/>
                </a:bgClr>
              </a:pattFill>
            </a:endParaRPr>
          </a:p>
        </p:txBody>
      </p:sp>
    </p:spTree>
    <p:extLst>
      <p:ext uri="{BB962C8B-B14F-4D97-AF65-F5344CB8AC3E}">
        <p14:creationId xmlns:p14="http://schemas.microsoft.com/office/powerpoint/2010/main" val="3952373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FA02A8-C5F7-D345-B577-F69DA34EB50C}"/>
              </a:ext>
            </a:extLst>
          </p:cNvPr>
          <p:cNvSpPr txBox="1"/>
          <p:nvPr/>
        </p:nvSpPr>
        <p:spPr>
          <a:xfrm>
            <a:off x="902368" y="526885"/>
            <a:ext cx="5739064" cy="461665"/>
          </a:xfrm>
          <a:prstGeom prst="rect">
            <a:avLst/>
          </a:prstGeom>
          <a:noFill/>
        </p:spPr>
        <p:txBody>
          <a:bodyPr wrap="square" rtlCol="0">
            <a:spAutoFit/>
          </a:bodyPr>
          <a:lstStyle/>
          <a:p>
            <a:r>
              <a:rPr lang="en-US" sz="2400" dirty="0">
                <a:ln w="0"/>
                <a:solidFill>
                  <a:schemeClr val="accent2"/>
                </a:solidFill>
                <a:effectLst>
                  <a:outerShdw blurRad="38100" dist="25400" dir="5400000" algn="ctr" rotWithShape="0">
                    <a:srgbClr val="6E747A">
                      <a:alpha val="43000"/>
                    </a:srgbClr>
                  </a:outerShdw>
                </a:effectLst>
                <a:latin typeface="American Typewriter" panose="02090604020004020304" pitchFamily="18" charset="77"/>
              </a:rPr>
              <a:t>Roles and Responsibilities</a:t>
            </a:r>
          </a:p>
        </p:txBody>
      </p:sp>
      <p:sp>
        <p:nvSpPr>
          <p:cNvPr id="6" name="TextBox 5">
            <a:extLst>
              <a:ext uri="{FF2B5EF4-FFF2-40B4-BE49-F238E27FC236}">
                <a16:creationId xmlns:a16="http://schemas.microsoft.com/office/drawing/2014/main" id="{9BF0E8E7-C2A4-8741-B6AC-D33B0FAB0805}"/>
              </a:ext>
            </a:extLst>
          </p:cNvPr>
          <p:cNvSpPr txBox="1"/>
          <p:nvPr/>
        </p:nvSpPr>
        <p:spPr>
          <a:xfrm>
            <a:off x="2646947" y="1419726"/>
            <a:ext cx="7628021" cy="3970318"/>
          </a:xfrm>
          <a:prstGeom prst="rect">
            <a:avLst/>
          </a:prstGeom>
          <a:noFill/>
        </p:spPr>
        <p:txBody>
          <a:bodyPr wrap="square" rtlCol="0">
            <a:spAutoFit/>
          </a:bodyPr>
          <a:lstStyle/>
          <a:p>
            <a:r>
              <a:rPr lang="en-US" b="1" dirty="0">
                <a:solidFill>
                  <a:schemeClr val="bg1">
                    <a:lumMod val="50000"/>
                  </a:schemeClr>
                </a:solidFill>
                <a:latin typeface="American Typewriter" panose="02090604020004020304" pitchFamily="18" charset="77"/>
              </a:rPr>
              <a:t>Front-End Team (HTML, CSS, </a:t>
            </a:r>
            <a:r>
              <a:rPr lang="en-US" b="1" dirty="0" err="1">
                <a:solidFill>
                  <a:schemeClr val="bg1">
                    <a:lumMod val="50000"/>
                  </a:schemeClr>
                </a:solidFill>
                <a:latin typeface="American Typewriter" panose="02090604020004020304" pitchFamily="18" charset="77"/>
              </a:rPr>
              <a:t>BootStrap</a:t>
            </a:r>
            <a:r>
              <a:rPr lang="en-US" b="1" dirty="0">
                <a:solidFill>
                  <a:schemeClr val="bg1">
                    <a:lumMod val="50000"/>
                  </a:schemeClr>
                </a:solidFill>
                <a:latin typeface="American Typewriter" panose="02090604020004020304" pitchFamily="18" charset="77"/>
              </a:rPr>
              <a:t>, </a:t>
            </a:r>
            <a:r>
              <a:rPr lang="en-US" b="1" dirty="0" err="1">
                <a:solidFill>
                  <a:schemeClr val="bg1">
                    <a:lumMod val="50000"/>
                  </a:schemeClr>
                </a:solidFill>
                <a:latin typeface="American Typewriter" panose="02090604020004020304" pitchFamily="18" charset="77"/>
              </a:rPr>
              <a:t>Jquery</a:t>
            </a:r>
            <a:r>
              <a:rPr lang="en-US" b="1" dirty="0">
                <a:solidFill>
                  <a:schemeClr val="bg1">
                    <a:lumMod val="50000"/>
                  </a:schemeClr>
                </a:solidFill>
                <a:latin typeface="American Typewriter" panose="02090604020004020304" pitchFamily="18" charset="77"/>
              </a:rPr>
              <a:t>): </a:t>
            </a:r>
          </a:p>
          <a:p>
            <a:endParaRPr lang="en-US" dirty="0">
              <a:solidFill>
                <a:schemeClr val="bg1">
                  <a:lumMod val="50000"/>
                </a:schemeClr>
              </a:solidFill>
              <a:latin typeface="American Typewriter" panose="02090604020004020304" pitchFamily="18" charset="77"/>
            </a:endParaRPr>
          </a:p>
          <a:p>
            <a:r>
              <a:rPr lang="en-US" dirty="0">
                <a:solidFill>
                  <a:schemeClr val="bg1">
                    <a:lumMod val="50000"/>
                  </a:schemeClr>
                </a:solidFill>
                <a:latin typeface="American Typewriter" panose="02090604020004020304" pitchFamily="18" charset="77"/>
              </a:rPr>
              <a:t>	Responsible of the aesthetics of the website. Properly plan a layout and offer hooks for the backend team. If possible, need to implement routines to add or remove objects from the HTML that can be called by the backend team.</a:t>
            </a:r>
          </a:p>
          <a:p>
            <a:endParaRPr lang="en-US" dirty="0">
              <a:solidFill>
                <a:schemeClr val="bg1">
                  <a:lumMod val="50000"/>
                </a:schemeClr>
              </a:solidFill>
              <a:latin typeface="American Typewriter" panose="02090604020004020304" pitchFamily="18" charset="77"/>
            </a:endParaRPr>
          </a:p>
          <a:p>
            <a:r>
              <a:rPr lang="en-US" b="1" dirty="0">
                <a:solidFill>
                  <a:schemeClr val="bg1">
                    <a:lumMod val="50000"/>
                  </a:schemeClr>
                </a:solidFill>
                <a:latin typeface="American Typewriter" panose="02090604020004020304" pitchFamily="18" charset="77"/>
              </a:rPr>
              <a:t>Back-End Team:</a:t>
            </a:r>
          </a:p>
          <a:p>
            <a:r>
              <a:rPr lang="en-US" dirty="0">
                <a:solidFill>
                  <a:schemeClr val="bg1">
                    <a:lumMod val="50000"/>
                  </a:schemeClr>
                </a:solidFill>
                <a:latin typeface="American Typewriter" panose="02090604020004020304" pitchFamily="18" charset="77"/>
              </a:rPr>
              <a:t>	(JavaScript, </a:t>
            </a:r>
            <a:r>
              <a:rPr lang="en-US" dirty="0" err="1">
                <a:solidFill>
                  <a:schemeClr val="bg1">
                    <a:lumMod val="50000"/>
                  </a:schemeClr>
                </a:solidFill>
                <a:latin typeface="American Typewriter" panose="02090604020004020304" pitchFamily="18" charset="77"/>
              </a:rPr>
              <a:t>Jquery</a:t>
            </a:r>
            <a:r>
              <a:rPr lang="en-US" dirty="0">
                <a:solidFill>
                  <a:schemeClr val="bg1">
                    <a:lumMod val="50000"/>
                  </a:schemeClr>
                </a:solidFill>
                <a:latin typeface="American Typewriter" panose="02090604020004020304" pitchFamily="18" charset="77"/>
              </a:rPr>
              <a:t>, and JSON)</a:t>
            </a:r>
          </a:p>
          <a:p>
            <a:r>
              <a:rPr lang="en-US" dirty="0">
                <a:solidFill>
                  <a:schemeClr val="bg1">
                    <a:lumMod val="50000"/>
                  </a:schemeClr>
                </a:solidFill>
                <a:latin typeface="American Typewriter" panose="02090604020004020304" pitchFamily="18" charset="77"/>
              </a:rPr>
              <a:t>	Responsible of connecting to the various APIs. Able to iterate thru the responses of each end point and provide the necessary data onto the HTML hooks for end user presentation. Developing the logic behind the app.</a:t>
            </a:r>
          </a:p>
          <a:p>
            <a:endParaRPr lang="en-US" dirty="0">
              <a:latin typeface="American Typewriter" panose="02090604020004020304" pitchFamily="18" charset="77"/>
            </a:endParaRPr>
          </a:p>
        </p:txBody>
      </p:sp>
      <p:cxnSp>
        <p:nvCxnSpPr>
          <p:cNvPr id="7" name="Straight Connector 6">
            <a:extLst>
              <a:ext uri="{FF2B5EF4-FFF2-40B4-BE49-F238E27FC236}">
                <a16:creationId xmlns:a16="http://schemas.microsoft.com/office/drawing/2014/main" id="{FDDF633D-3EB5-9248-BE79-D62327AC18B1}"/>
              </a:ext>
            </a:extLst>
          </p:cNvPr>
          <p:cNvCxnSpPr/>
          <p:nvPr/>
        </p:nvCxnSpPr>
        <p:spPr>
          <a:xfrm>
            <a:off x="902368" y="1019037"/>
            <a:ext cx="22619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210876F-E1D6-6D42-92AE-C3593F27E53D}"/>
              </a:ext>
            </a:extLst>
          </p:cNvPr>
          <p:cNvCxnSpPr>
            <a:cxnSpLocks/>
          </p:cNvCxnSpPr>
          <p:nvPr/>
        </p:nvCxnSpPr>
        <p:spPr>
          <a:xfrm>
            <a:off x="902368" y="1019037"/>
            <a:ext cx="286953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D909B85-C6C2-9E4C-8B78-F9305F7A0B12}"/>
              </a:ext>
            </a:extLst>
          </p:cNvPr>
          <p:cNvCxnSpPr>
            <a:cxnSpLocks/>
          </p:cNvCxnSpPr>
          <p:nvPr/>
        </p:nvCxnSpPr>
        <p:spPr>
          <a:xfrm>
            <a:off x="902368" y="1019037"/>
            <a:ext cx="397042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D83C94A-ACEE-514B-B964-F0FAEE96178C}"/>
              </a:ext>
            </a:extLst>
          </p:cNvPr>
          <p:cNvCxnSpPr>
            <a:cxnSpLocks/>
          </p:cNvCxnSpPr>
          <p:nvPr/>
        </p:nvCxnSpPr>
        <p:spPr>
          <a:xfrm>
            <a:off x="902368" y="1019037"/>
            <a:ext cx="5739064"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BFDA1A5-F762-A646-9EB4-42518623BF06}"/>
              </a:ext>
            </a:extLst>
          </p:cNvPr>
          <p:cNvSpPr/>
          <p:nvPr/>
        </p:nvSpPr>
        <p:spPr>
          <a:xfrm>
            <a:off x="10021824" y="6298430"/>
            <a:ext cx="1611296" cy="369332"/>
          </a:xfrm>
          <a:prstGeom prst="rect">
            <a:avLst/>
          </a:prstGeom>
        </p:spPr>
        <p:txBody>
          <a:bodyPr wrap="square">
            <a:spAutoFit/>
          </a:bodyPr>
          <a:lstStyle/>
          <a:p>
            <a:r>
              <a:rPr lang="en-US" dirty="0" err="1">
                <a:ln w="0">
                  <a:solidFill>
                    <a:schemeClr val="accent2"/>
                  </a:solidFill>
                </a:ln>
                <a:pattFill prst="pct5">
                  <a:fgClr>
                    <a:schemeClr val="bg1"/>
                  </a:fgClr>
                  <a:bgClr>
                    <a:schemeClr val="bg1"/>
                  </a:bgClr>
                </a:pattFill>
                <a:effectLst>
                  <a:glow rad="139700">
                    <a:schemeClr val="accent6">
                      <a:lumMod val="50000"/>
                    </a:schemeClr>
                  </a:glow>
                  <a:outerShdw blurRad="38100" dist="25400" dir="5400000" algn="ctr" rotWithShape="0">
                    <a:srgbClr val="6E747A">
                      <a:alpha val="43000"/>
                    </a:srgbClr>
                  </a:outerShdw>
                </a:effectLst>
                <a:latin typeface="American Typewriter" panose="02090604020004020304" pitchFamily="18" charset="77"/>
              </a:rPr>
              <a:t>NutriSearch</a:t>
            </a:r>
            <a:endParaRPr lang="en-US" dirty="0">
              <a:ln w="0">
                <a:solidFill>
                  <a:schemeClr val="accent2"/>
                </a:solidFill>
              </a:ln>
              <a:pattFill prst="pct5">
                <a:fgClr>
                  <a:schemeClr val="bg1"/>
                </a:fgClr>
                <a:bgClr>
                  <a:schemeClr val="bg1"/>
                </a:bgClr>
              </a:pattFill>
            </a:endParaRPr>
          </a:p>
        </p:txBody>
      </p:sp>
    </p:spTree>
    <p:extLst>
      <p:ext uri="{BB962C8B-B14F-4D97-AF65-F5344CB8AC3E}">
        <p14:creationId xmlns:p14="http://schemas.microsoft.com/office/powerpoint/2010/main" val="193713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C9FDE3-FE37-1042-A1D8-C955E2E3E45E}"/>
              </a:ext>
            </a:extLst>
          </p:cNvPr>
          <p:cNvSpPr txBox="1"/>
          <p:nvPr/>
        </p:nvSpPr>
        <p:spPr>
          <a:xfrm>
            <a:off x="902367" y="557372"/>
            <a:ext cx="5739064" cy="461665"/>
          </a:xfrm>
          <a:prstGeom prst="rect">
            <a:avLst/>
          </a:prstGeom>
          <a:noFill/>
        </p:spPr>
        <p:txBody>
          <a:bodyPr wrap="square" rtlCol="0">
            <a:spAutoFit/>
          </a:bodyPr>
          <a:lstStyle/>
          <a:p>
            <a:r>
              <a:rPr lang="en-US" sz="2400" dirty="0">
                <a:ln w="0"/>
                <a:solidFill>
                  <a:schemeClr val="accent2"/>
                </a:solidFill>
                <a:effectLst>
                  <a:outerShdw blurRad="38100" dist="25400" dir="5400000" algn="ctr" rotWithShape="0">
                    <a:srgbClr val="6E747A">
                      <a:alpha val="43000"/>
                    </a:srgbClr>
                  </a:outerShdw>
                </a:effectLst>
                <a:latin typeface="American Typewriter" panose="02090604020004020304" pitchFamily="18" charset="77"/>
              </a:rPr>
              <a:t>About the App:</a:t>
            </a:r>
          </a:p>
        </p:txBody>
      </p:sp>
      <p:sp>
        <p:nvSpPr>
          <p:cNvPr id="5" name="TextBox 4">
            <a:extLst>
              <a:ext uri="{FF2B5EF4-FFF2-40B4-BE49-F238E27FC236}">
                <a16:creationId xmlns:a16="http://schemas.microsoft.com/office/drawing/2014/main" id="{9EC21DC8-9F54-D548-8DBB-1A18F7E0B2AA}"/>
              </a:ext>
            </a:extLst>
          </p:cNvPr>
          <p:cNvSpPr txBox="1"/>
          <p:nvPr/>
        </p:nvSpPr>
        <p:spPr>
          <a:xfrm>
            <a:off x="2827421" y="1961147"/>
            <a:ext cx="7628021" cy="1477328"/>
          </a:xfrm>
          <a:prstGeom prst="rect">
            <a:avLst/>
          </a:prstGeom>
          <a:noFill/>
        </p:spPr>
        <p:txBody>
          <a:bodyPr wrap="square" rtlCol="0">
            <a:spAutoFit/>
          </a:bodyPr>
          <a:lstStyle/>
          <a:p>
            <a:r>
              <a:rPr lang="en-US" dirty="0">
                <a:solidFill>
                  <a:schemeClr val="bg1">
                    <a:lumMod val="50000"/>
                  </a:schemeClr>
                </a:solidFill>
                <a:latin typeface="American Typewriter" panose="02090604020004020304" pitchFamily="18" charset="77"/>
              </a:rPr>
              <a:t>The purpose of this app is to help people get basic nutrient information by food item, food group, or manufacturer’s name. The app will display Calories, Total Fat, Sugars, Fiber, and Protein.</a:t>
            </a:r>
          </a:p>
          <a:p>
            <a:endParaRPr lang="en-US" dirty="0">
              <a:solidFill>
                <a:schemeClr val="bg1">
                  <a:lumMod val="50000"/>
                </a:schemeClr>
              </a:solidFill>
              <a:latin typeface="American Typewriter" panose="02090604020004020304" pitchFamily="18" charset="77"/>
            </a:endParaRPr>
          </a:p>
          <a:p>
            <a:r>
              <a:rPr lang="en-US" dirty="0">
                <a:solidFill>
                  <a:schemeClr val="bg1">
                    <a:lumMod val="50000"/>
                  </a:schemeClr>
                </a:solidFill>
                <a:latin typeface="American Typewriter" panose="02090604020004020304" pitchFamily="18" charset="77"/>
              </a:rPr>
              <a:t>Are you sure you want to eat that brand of food for breakfast?</a:t>
            </a:r>
          </a:p>
        </p:txBody>
      </p:sp>
      <p:cxnSp>
        <p:nvCxnSpPr>
          <p:cNvPr id="6" name="Straight Connector 5">
            <a:extLst>
              <a:ext uri="{FF2B5EF4-FFF2-40B4-BE49-F238E27FC236}">
                <a16:creationId xmlns:a16="http://schemas.microsoft.com/office/drawing/2014/main" id="{1D40996F-9BBF-C44E-BB38-A667E3DFC9DA}"/>
              </a:ext>
            </a:extLst>
          </p:cNvPr>
          <p:cNvCxnSpPr/>
          <p:nvPr/>
        </p:nvCxnSpPr>
        <p:spPr>
          <a:xfrm>
            <a:off x="902368" y="1019037"/>
            <a:ext cx="22619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4757649-009E-AB43-BAB4-E5186C5EF471}"/>
              </a:ext>
            </a:extLst>
          </p:cNvPr>
          <p:cNvCxnSpPr>
            <a:cxnSpLocks/>
          </p:cNvCxnSpPr>
          <p:nvPr/>
        </p:nvCxnSpPr>
        <p:spPr>
          <a:xfrm>
            <a:off x="902368" y="1019037"/>
            <a:ext cx="286953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75D1C11-5551-C542-A5A2-3E0710B00874}"/>
              </a:ext>
            </a:extLst>
          </p:cNvPr>
          <p:cNvCxnSpPr>
            <a:cxnSpLocks/>
          </p:cNvCxnSpPr>
          <p:nvPr/>
        </p:nvCxnSpPr>
        <p:spPr>
          <a:xfrm>
            <a:off x="902368" y="1019037"/>
            <a:ext cx="397042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706DEFE-AE41-6E46-BE6D-90C4D96C2B8D}"/>
              </a:ext>
            </a:extLst>
          </p:cNvPr>
          <p:cNvCxnSpPr>
            <a:cxnSpLocks/>
          </p:cNvCxnSpPr>
          <p:nvPr/>
        </p:nvCxnSpPr>
        <p:spPr>
          <a:xfrm>
            <a:off x="902368" y="1019037"/>
            <a:ext cx="5739064"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CF1853D-D0B3-2442-9775-0D87386BEEA3}"/>
              </a:ext>
            </a:extLst>
          </p:cNvPr>
          <p:cNvSpPr/>
          <p:nvPr/>
        </p:nvSpPr>
        <p:spPr>
          <a:xfrm>
            <a:off x="10021824" y="6298430"/>
            <a:ext cx="1611296" cy="369332"/>
          </a:xfrm>
          <a:prstGeom prst="rect">
            <a:avLst/>
          </a:prstGeom>
        </p:spPr>
        <p:txBody>
          <a:bodyPr wrap="square">
            <a:spAutoFit/>
          </a:bodyPr>
          <a:lstStyle/>
          <a:p>
            <a:r>
              <a:rPr lang="en-US" dirty="0" err="1">
                <a:ln w="0">
                  <a:solidFill>
                    <a:schemeClr val="accent2"/>
                  </a:solidFill>
                </a:ln>
                <a:pattFill prst="pct5">
                  <a:fgClr>
                    <a:schemeClr val="bg1"/>
                  </a:fgClr>
                  <a:bgClr>
                    <a:schemeClr val="bg1"/>
                  </a:bgClr>
                </a:pattFill>
                <a:effectLst>
                  <a:glow rad="139700">
                    <a:schemeClr val="accent6">
                      <a:lumMod val="50000"/>
                    </a:schemeClr>
                  </a:glow>
                  <a:outerShdw blurRad="38100" dist="25400" dir="5400000" algn="ctr" rotWithShape="0">
                    <a:srgbClr val="6E747A">
                      <a:alpha val="43000"/>
                    </a:srgbClr>
                  </a:outerShdw>
                </a:effectLst>
                <a:latin typeface="American Typewriter" panose="02090604020004020304" pitchFamily="18" charset="77"/>
              </a:rPr>
              <a:t>NutriSearch</a:t>
            </a:r>
            <a:endParaRPr lang="en-US" dirty="0">
              <a:ln w="0">
                <a:solidFill>
                  <a:schemeClr val="accent2"/>
                </a:solidFill>
              </a:ln>
              <a:pattFill prst="pct5">
                <a:fgClr>
                  <a:schemeClr val="bg1"/>
                </a:fgClr>
                <a:bgClr>
                  <a:schemeClr val="bg1"/>
                </a:bgClr>
              </a:pattFill>
            </a:endParaRPr>
          </a:p>
        </p:txBody>
      </p:sp>
    </p:spTree>
    <p:extLst>
      <p:ext uri="{BB962C8B-B14F-4D97-AF65-F5344CB8AC3E}">
        <p14:creationId xmlns:p14="http://schemas.microsoft.com/office/powerpoint/2010/main" val="3221067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C9FDE3-FE37-1042-A1D8-C955E2E3E45E}"/>
              </a:ext>
            </a:extLst>
          </p:cNvPr>
          <p:cNvSpPr txBox="1"/>
          <p:nvPr/>
        </p:nvSpPr>
        <p:spPr>
          <a:xfrm>
            <a:off x="902368" y="557372"/>
            <a:ext cx="5739064" cy="461665"/>
          </a:xfrm>
          <a:prstGeom prst="rect">
            <a:avLst/>
          </a:prstGeom>
          <a:noFill/>
        </p:spPr>
        <p:txBody>
          <a:bodyPr wrap="square" rtlCol="0">
            <a:spAutoFit/>
          </a:bodyPr>
          <a:lstStyle/>
          <a:p>
            <a:r>
              <a:rPr lang="en-US" sz="2400" dirty="0">
                <a:ln w="0"/>
                <a:solidFill>
                  <a:schemeClr val="accent2"/>
                </a:solidFill>
                <a:effectLst>
                  <a:outerShdw blurRad="38100" dist="25400" dir="5400000" algn="ctr" rotWithShape="0">
                    <a:srgbClr val="6E747A">
                      <a:alpha val="43000"/>
                    </a:srgbClr>
                  </a:outerShdw>
                </a:effectLst>
                <a:latin typeface="American Typewriter" panose="02090604020004020304" pitchFamily="18" charset="77"/>
              </a:rPr>
              <a:t>Technical Integrations</a:t>
            </a:r>
          </a:p>
        </p:txBody>
      </p:sp>
      <p:sp>
        <p:nvSpPr>
          <p:cNvPr id="5" name="TextBox 4">
            <a:extLst>
              <a:ext uri="{FF2B5EF4-FFF2-40B4-BE49-F238E27FC236}">
                <a16:creationId xmlns:a16="http://schemas.microsoft.com/office/drawing/2014/main" id="{9EC21DC8-9F54-D548-8DBB-1A18F7E0B2AA}"/>
              </a:ext>
            </a:extLst>
          </p:cNvPr>
          <p:cNvSpPr txBox="1"/>
          <p:nvPr/>
        </p:nvSpPr>
        <p:spPr>
          <a:xfrm>
            <a:off x="2827421" y="1961147"/>
            <a:ext cx="7628021" cy="4524315"/>
          </a:xfrm>
          <a:prstGeom prst="rect">
            <a:avLst/>
          </a:prstGeom>
          <a:noFill/>
        </p:spPr>
        <p:txBody>
          <a:bodyPr wrap="square" rtlCol="0">
            <a:spAutoFit/>
          </a:bodyPr>
          <a:lstStyle/>
          <a:p>
            <a:r>
              <a:rPr lang="en-US" b="1" dirty="0">
                <a:solidFill>
                  <a:schemeClr val="bg1">
                    <a:lumMod val="50000"/>
                  </a:schemeClr>
                </a:solidFill>
                <a:latin typeface="American Typewriter" panose="02090604020004020304" pitchFamily="18" charset="77"/>
              </a:rPr>
              <a:t>USDA Food Composition Databases:</a:t>
            </a:r>
            <a:endParaRPr lang="en-US" dirty="0">
              <a:solidFill>
                <a:schemeClr val="bg1">
                  <a:lumMod val="50000"/>
                </a:schemeClr>
              </a:solidFill>
              <a:latin typeface="American Typewriter" panose="02090604020004020304" pitchFamily="18" charset="77"/>
              <a:hlinkClick r:id="rId2"/>
            </a:endParaRPr>
          </a:p>
          <a:p>
            <a:r>
              <a:rPr lang="en-US" dirty="0">
                <a:solidFill>
                  <a:schemeClr val="bg1">
                    <a:lumMod val="50000"/>
                  </a:schemeClr>
                </a:solidFill>
                <a:latin typeface="American Typewriter" panose="02090604020004020304" pitchFamily="18" charset="77"/>
                <a:hlinkClick r:id="rId2"/>
              </a:rPr>
              <a:t>https://ndb.nal.usda.gov/ndb/doc/apilist/API-FOOD-REPORTV2.md</a:t>
            </a:r>
            <a:endParaRPr lang="en-US" dirty="0">
              <a:solidFill>
                <a:schemeClr val="bg1">
                  <a:lumMod val="50000"/>
                </a:schemeClr>
              </a:solidFill>
              <a:latin typeface="American Typewriter" panose="02090604020004020304" pitchFamily="18" charset="77"/>
            </a:endParaRPr>
          </a:p>
          <a:p>
            <a:r>
              <a:rPr lang="en-US" dirty="0">
                <a:solidFill>
                  <a:schemeClr val="bg1">
                    <a:lumMod val="50000"/>
                  </a:schemeClr>
                </a:solidFill>
                <a:latin typeface="American Typewriter" panose="02090604020004020304" pitchFamily="18" charset="77"/>
                <a:hlinkClick r:id="rId3"/>
              </a:rPr>
              <a:t>https://ndb.nal.usda.gov/ndb/doc/apilist/API-SEARCH.md</a:t>
            </a:r>
            <a:endParaRPr lang="en-US" dirty="0">
              <a:solidFill>
                <a:schemeClr val="bg1">
                  <a:lumMod val="50000"/>
                </a:schemeClr>
              </a:solidFill>
              <a:latin typeface="American Typewriter" panose="02090604020004020304" pitchFamily="18" charset="77"/>
            </a:endParaRPr>
          </a:p>
          <a:p>
            <a:endParaRPr lang="en-US" dirty="0">
              <a:solidFill>
                <a:schemeClr val="bg1">
                  <a:lumMod val="50000"/>
                </a:schemeClr>
              </a:solidFill>
              <a:latin typeface="American Typewriter" panose="02090604020004020304" pitchFamily="18" charset="77"/>
            </a:endParaRPr>
          </a:p>
          <a:p>
            <a:r>
              <a:rPr lang="en-US" b="1" dirty="0" err="1">
                <a:solidFill>
                  <a:schemeClr val="bg1">
                    <a:lumMod val="50000"/>
                  </a:schemeClr>
                </a:solidFill>
                <a:latin typeface="American Typewriter" panose="02090604020004020304" pitchFamily="18" charset="77"/>
              </a:rPr>
              <a:t>Giphy</a:t>
            </a:r>
            <a:r>
              <a:rPr lang="en-US" b="1" dirty="0">
                <a:solidFill>
                  <a:schemeClr val="bg1">
                    <a:lumMod val="50000"/>
                  </a:schemeClr>
                </a:solidFill>
                <a:latin typeface="American Typewriter" panose="02090604020004020304" pitchFamily="18" charset="77"/>
              </a:rPr>
              <a:t> API:</a:t>
            </a:r>
          </a:p>
          <a:p>
            <a:r>
              <a:rPr lang="en-US" dirty="0">
                <a:solidFill>
                  <a:schemeClr val="bg1">
                    <a:lumMod val="50000"/>
                  </a:schemeClr>
                </a:solidFill>
                <a:latin typeface="American Typewriter" panose="02090604020004020304" pitchFamily="18" charset="77"/>
                <a:hlinkClick r:id="rId4"/>
              </a:rPr>
              <a:t>https://developers.giphy.com</a:t>
            </a:r>
            <a:endParaRPr lang="en-US" dirty="0">
              <a:solidFill>
                <a:schemeClr val="bg1">
                  <a:lumMod val="50000"/>
                </a:schemeClr>
              </a:solidFill>
              <a:latin typeface="American Typewriter" panose="02090604020004020304" pitchFamily="18" charset="77"/>
            </a:endParaRPr>
          </a:p>
          <a:p>
            <a:endParaRPr lang="en-US" dirty="0">
              <a:solidFill>
                <a:schemeClr val="bg1">
                  <a:lumMod val="50000"/>
                </a:schemeClr>
              </a:solidFill>
              <a:latin typeface="American Typewriter" panose="02090604020004020304" pitchFamily="18" charset="77"/>
            </a:endParaRPr>
          </a:p>
          <a:p>
            <a:r>
              <a:rPr lang="en-US" b="1" dirty="0">
                <a:solidFill>
                  <a:schemeClr val="bg1">
                    <a:lumMod val="50000"/>
                  </a:schemeClr>
                </a:solidFill>
                <a:latin typeface="American Typewriter" panose="02090604020004020304" pitchFamily="18" charset="77"/>
              </a:rPr>
              <a:t> </a:t>
            </a:r>
            <a:r>
              <a:rPr lang="en-US" b="1" dirty="0" err="1">
                <a:solidFill>
                  <a:schemeClr val="bg1">
                    <a:lumMod val="50000"/>
                  </a:schemeClr>
                </a:solidFill>
                <a:latin typeface="American Typewriter" panose="02090604020004020304" pitchFamily="18" charset="77"/>
              </a:rPr>
              <a:t>Chart.js</a:t>
            </a:r>
            <a:endParaRPr lang="en-US" b="1" dirty="0">
              <a:solidFill>
                <a:schemeClr val="bg1">
                  <a:lumMod val="50000"/>
                </a:schemeClr>
              </a:solidFill>
              <a:latin typeface="American Typewriter" panose="02090604020004020304" pitchFamily="18" charset="77"/>
            </a:endParaRPr>
          </a:p>
          <a:p>
            <a:r>
              <a:rPr lang="en-US" dirty="0">
                <a:solidFill>
                  <a:schemeClr val="bg1">
                    <a:lumMod val="50000"/>
                  </a:schemeClr>
                </a:solidFill>
                <a:latin typeface="American Typewriter" panose="02090604020004020304" pitchFamily="18" charset="77"/>
              </a:rPr>
              <a:t> </a:t>
            </a:r>
            <a:r>
              <a:rPr lang="en-US" dirty="0">
                <a:solidFill>
                  <a:schemeClr val="bg1">
                    <a:lumMod val="50000"/>
                  </a:schemeClr>
                </a:solidFill>
                <a:latin typeface="American Typewriter" panose="02090604020004020304" pitchFamily="18" charset="77"/>
                <a:hlinkClick r:id="rId5"/>
              </a:rPr>
              <a:t>http://chartjs.org/</a:t>
            </a:r>
            <a:endParaRPr lang="en-US" dirty="0">
              <a:solidFill>
                <a:schemeClr val="bg1">
                  <a:lumMod val="50000"/>
                </a:schemeClr>
              </a:solidFill>
              <a:latin typeface="American Typewriter" panose="02090604020004020304" pitchFamily="18" charset="77"/>
            </a:endParaRPr>
          </a:p>
          <a:p>
            <a:endParaRPr lang="en-US" dirty="0">
              <a:solidFill>
                <a:schemeClr val="bg1">
                  <a:lumMod val="50000"/>
                </a:schemeClr>
              </a:solidFill>
              <a:latin typeface="American Typewriter" panose="02090604020004020304" pitchFamily="18" charset="77"/>
            </a:endParaRPr>
          </a:p>
          <a:p>
            <a:r>
              <a:rPr lang="en-US" b="1" dirty="0" err="1">
                <a:solidFill>
                  <a:schemeClr val="bg1">
                    <a:lumMod val="50000"/>
                  </a:schemeClr>
                </a:solidFill>
                <a:latin typeface="American Typewriter" panose="02090604020004020304" pitchFamily="18" charset="77"/>
              </a:rPr>
              <a:t>BootStrap</a:t>
            </a:r>
            <a:r>
              <a:rPr lang="en-US" b="1" dirty="0">
                <a:solidFill>
                  <a:schemeClr val="bg1">
                    <a:lumMod val="50000"/>
                  </a:schemeClr>
                </a:solidFill>
                <a:latin typeface="American Typewriter" panose="02090604020004020304" pitchFamily="18" charset="77"/>
              </a:rPr>
              <a:t>:</a:t>
            </a:r>
          </a:p>
          <a:p>
            <a:r>
              <a:rPr lang="en-US" dirty="0">
                <a:solidFill>
                  <a:schemeClr val="bg1">
                    <a:lumMod val="50000"/>
                  </a:schemeClr>
                </a:solidFill>
                <a:latin typeface="American Typewriter" panose="02090604020004020304" pitchFamily="18" charset="77"/>
              </a:rPr>
              <a:t>4.0</a:t>
            </a:r>
          </a:p>
          <a:p>
            <a:endParaRPr lang="en-US" dirty="0">
              <a:solidFill>
                <a:schemeClr val="bg1">
                  <a:lumMod val="50000"/>
                </a:schemeClr>
              </a:solidFill>
              <a:latin typeface="American Typewriter" panose="02090604020004020304" pitchFamily="18" charset="77"/>
            </a:endParaRPr>
          </a:p>
          <a:p>
            <a:r>
              <a:rPr lang="en-US" b="1" dirty="0" err="1">
                <a:solidFill>
                  <a:schemeClr val="bg1">
                    <a:lumMod val="50000"/>
                  </a:schemeClr>
                </a:solidFill>
                <a:latin typeface="American Typewriter" panose="02090604020004020304" pitchFamily="18" charset="77"/>
              </a:rPr>
              <a:t>Jquery</a:t>
            </a:r>
            <a:r>
              <a:rPr lang="en-US" b="1" dirty="0">
                <a:solidFill>
                  <a:schemeClr val="bg1">
                    <a:lumMod val="50000"/>
                  </a:schemeClr>
                </a:solidFill>
                <a:latin typeface="American Typewriter" panose="02090604020004020304" pitchFamily="18" charset="77"/>
              </a:rPr>
              <a:t>:</a:t>
            </a:r>
          </a:p>
          <a:p>
            <a:r>
              <a:rPr lang="en-US" dirty="0">
                <a:solidFill>
                  <a:schemeClr val="bg1">
                    <a:lumMod val="50000"/>
                  </a:schemeClr>
                </a:solidFill>
                <a:latin typeface="American Typewriter" panose="02090604020004020304" pitchFamily="18" charset="77"/>
              </a:rPr>
              <a:t>3.2.1</a:t>
            </a:r>
          </a:p>
          <a:p>
            <a:endParaRPr lang="en-US" dirty="0">
              <a:latin typeface="American Typewriter" panose="02090604020004020304" pitchFamily="18" charset="77"/>
            </a:endParaRPr>
          </a:p>
        </p:txBody>
      </p:sp>
      <p:cxnSp>
        <p:nvCxnSpPr>
          <p:cNvPr id="6" name="Straight Connector 5">
            <a:extLst>
              <a:ext uri="{FF2B5EF4-FFF2-40B4-BE49-F238E27FC236}">
                <a16:creationId xmlns:a16="http://schemas.microsoft.com/office/drawing/2014/main" id="{9AC5CC94-2D8D-5149-B810-25BA6F8B8FEE}"/>
              </a:ext>
            </a:extLst>
          </p:cNvPr>
          <p:cNvCxnSpPr/>
          <p:nvPr/>
        </p:nvCxnSpPr>
        <p:spPr>
          <a:xfrm>
            <a:off x="902368" y="1019037"/>
            <a:ext cx="22619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89F9634-917C-6142-94F4-8AB20EEA8F21}"/>
              </a:ext>
            </a:extLst>
          </p:cNvPr>
          <p:cNvCxnSpPr>
            <a:cxnSpLocks/>
          </p:cNvCxnSpPr>
          <p:nvPr/>
        </p:nvCxnSpPr>
        <p:spPr>
          <a:xfrm>
            <a:off x="902368" y="1019037"/>
            <a:ext cx="286953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245D57E-521F-A048-86E5-90CF7C57730B}"/>
              </a:ext>
            </a:extLst>
          </p:cNvPr>
          <p:cNvCxnSpPr>
            <a:cxnSpLocks/>
          </p:cNvCxnSpPr>
          <p:nvPr/>
        </p:nvCxnSpPr>
        <p:spPr>
          <a:xfrm>
            <a:off x="902368" y="1019037"/>
            <a:ext cx="397042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3E92313-ABFB-8A4F-ADB8-A950610EE9D3}"/>
              </a:ext>
            </a:extLst>
          </p:cNvPr>
          <p:cNvCxnSpPr>
            <a:cxnSpLocks/>
          </p:cNvCxnSpPr>
          <p:nvPr/>
        </p:nvCxnSpPr>
        <p:spPr>
          <a:xfrm>
            <a:off x="902368" y="1019037"/>
            <a:ext cx="5739064"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AF1B7D3-76FD-EC45-A0C2-B5F2C9F85DD5}"/>
              </a:ext>
            </a:extLst>
          </p:cNvPr>
          <p:cNvSpPr/>
          <p:nvPr/>
        </p:nvSpPr>
        <p:spPr>
          <a:xfrm>
            <a:off x="10021824" y="6298430"/>
            <a:ext cx="1611296" cy="369332"/>
          </a:xfrm>
          <a:prstGeom prst="rect">
            <a:avLst/>
          </a:prstGeom>
        </p:spPr>
        <p:txBody>
          <a:bodyPr wrap="square">
            <a:spAutoFit/>
          </a:bodyPr>
          <a:lstStyle/>
          <a:p>
            <a:r>
              <a:rPr lang="en-US" dirty="0" err="1">
                <a:ln w="0">
                  <a:solidFill>
                    <a:schemeClr val="accent2"/>
                  </a:solidFill>
                </a:ln>
                <a:pattFill prst="pct5">
                  <a:fgClr>
                    <a:schemeClr val="bg1"/>
                  </a:fgClr>
                  <a:bgClr>
                    <a:schemeClr val="bg1"/>
                  </a:bgClr>
                </a:pattFill>
                <a:effectLst>
                  <a:glow rad="139700">
                    <a:schemeClr val="accent6">
                      <a:lumMod val="50000"/>
                    </a:schemeClr>
                  </a:glow>
                  <a:outerShdw blurRad="38100" dist="25400" dir="5400000" algn="ctr" rotWithShape="0">
                    <a:srgbClr val="6E747A">
                      <a:alpha val="43000"/>
                    </a:srgbClr>
                  </a:outerShdw>
                </a:effectLst>
                <a:latin typeface="American Typewriter" panose="02090604020004020304" pitchFamily="18" charset="77"/>
              </a:rPr>
              <a:t>NutriSearch</a:t>
            </a:r>
            <a:endParaRPr lang="en-US" dirty="0">
              <a:ln w="0">
                <a:solidFill>
                  <a:schemeClr val="accent2"/>
                </a:solidFill>
              </a:ln>
              <a:pattFill prst="pct5">
                <a:fgClr>
                  <a:schemeClr val="bg1"/>
                </a:fgClr>
                <a:bgClr>
                  <a:schemeClr val="bg1"/>
                </a:bgClr>
              </a:pattFill>
            </a:endParaRPr>
          </a:p>
        </p:txBody>
      </p:sp>
    </p:spTree>
    <p:extLst>
      <p:ext uri="{BB962C8B-B14F-4D97-AF65-F5344CB8AC3E}">
        <p14:creationId xmlns:p14="http://schemas.microsoft.com/office/powerpoint/2010/main" val="958023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C9FDE3-FE37-1042-A1D8-C955E2E3E45E}"/>
              </a:ext>
            </a:extLst>
          </p:cNvPr>
          <p:cNvSpPr txBox="1"/>
          <p:nvPr/>
        </p:nvSpPr>
        <p:spPr>
          <a:xfrm>
            <a:off x="902367" y="557372"/>
            <a:ext cx="5739064" cy="461665"/>
          </a:xfrm>
          <a:prstGeom prst="rect">
            <a:avLst/>
          </a:prstGeom>
          <a:noFill/>
        </p:spPr>
        <p:txBody>
          <a:bodyPr wrap="square" rtlCol="0">
            <a:spAutoFit/>
          </a:bodyPr>
          <a:lstStyle/>
          <a:p>
            <a:r>
              <a:rPr lang="en-US" sz="2400" dirty="0">
                <a:ln w="0"/>
                <a:solidFill>
                  <a:schemeClr val="accent2"/>
                </a:solidFill>
                <a:effectLst>
                  <a:outerShdw blurRad="38100" dist="25400" dir="5400000" algn="ctr" rotWithShape="0">
                    <a:srgbClr val="6E747A">
                      <a:alpha val="43000"/>
                    </a:srgbClr>
                  </a:outerShdw>
                </a:effectLst>
                <a:latin typeface="American Typewriter" panose="02090604020004020304" pitchFamily="18" charset="77"/>
              </a:rPr>
              <a:t>Web App Skills</a:t>
            </a:r>
          </a:p>
        </p:txBody>
      </p:sp>
      <p:sp>
        <p:nvSpPr>
          <p:cNvPr id="6" name="TextBox 5">
            <a:extLst>
              <a:ext uri="{FF2B5EF4-FFF2-40B4-BE49-F238E27FC236}">
                <a16:creationId xmlns:a16="http://schemas.microsoft.com/office/drawing/2014/main" id="{6B3CDB0F-1D71-394F-8D18-FDD8BFF9FD63}"/>
              </a:ext>
            </a:extLst>
          </p:cNvPr>
          <p:cNvSpPr txBox="1"/>
          <p:nvPr/>
        </p:nvSpPr>
        <p:spPr>
          <a:xfrm>
            <a:off x="2827421" y="1961147"/>
            <a:ext cx="7628021" cy="2585323"/>
          </a:xfrm>
          <a:prstGeom prst="rect">
            <a:avLst/>
          </a:prstGeom>
          <a:noFill/>
        </p:spPr>
        <p:txBody>
          <a:bodyPr wrap="square" rtlCol="0">
            <a:spAutoFit/>
          </a:bodyPr>
          <a:lstStyle/>
          <a:p>
            <a:r>
              <a:rPr lang="en-US" b="1" dirty="0">
                <a:solidFill>
                  <a:schemeClr val="bg1">
                    <a:lumMod val="50000"/>
                  </a:schemeClr>
                </a:solidFill>
                <a:latin typeface="American Typewriter" panose="02090604020004020304" pitchFamily="18" charset="77"/>
              </a:rPr>
              <a:t>AutoComplete Options: </a:t>
            </a:r>
            <a:r>
              <a:rPr lang="en-US" dirty="0">
                <a:solidFill>
                  <a:schemeClr val="bg1">
                    <a:lumMod val="50000"/>
                  </a:schemeClr>
                </a:solidFill>
                <a:latin typeface="American Typewriter" panose="02090604020004020304" pitchFamily="18" charset="77"/>
              </a:rPr>
              <a:t>Users will be able to search a food item and get a list of possible items as user types the name of the food item they are searching for.</a:t>
            </a:r>
          </a:p>
          <a:p>
            <a:endParaRPr lang="en-US" dirty="0">
              <a:solidFill>
                <a:schemeClr val="bg1">
                  <a:lumMod val="50000"/>
                </a:schemeClr>
              </a:solidFill>
              <a:latin typeface="American Typewriter" panose="02090604020004020304" pitchFamily="18" charset="77"/>
            </a:endParaRPr>
          </a:p>
          <a:p>
            <a:r>
              <a:rPr lang="en-US" b="1" dirty="0">
                <a:solidFill>
                  <a:schemeClr val="bg1">
                    <a:lumMod val="50000"/>
                  </a:schemeClr>
                </a:solidFill>
                <a:latin typeface="American Typewriter" panose="02090604020004020304" pitchFamily="18" charset="77"/>
              </a:rPr>
              <a:t>Submit Request: </a:t>
            </a:r>
            <a:r>
              <a:rPr lang="en-US" dirty="0">
                <a:solidFill>
                  <a:schemeClr val="bg1">
                    <a:lumMod val="50000"/>
                  </a:schemeClr>
                </a:solidFill>
                <a:latin typeface="American Typewriter" panose="02090604020004020304" pitchFamily="18" charset="77"/>
              </a:rPr>
              <a:t>After making a selection from the AutoComplete users will be able to search for the nutrients of the item of choice. </a:t>
            </a:r>
          </a:p>
          <a:p>
            <a:endParaRPr lang="en-US" dirty="0">
              <a:solidFill>
                <a:schemeClr val="bg1">
                  <a:lumMod val="50000"/>
                </a:schemeClr>
              </a:solidFill>
              <a:latin typeface="American Typewriter" panose="02090604020004020304" pitchFamily="18" charset="77"/>
            </a:endParaRPr>
          </a:p>
          <a:p>
            <a:r>
              <a:rPr lang="en-US" b="1" dirty="0">
                <a:solidFill>
                  <a:schemeClr val="bg1">
                    <a:lumMod val="50000"/>
                  </a:schemeClr>
                </a:solidFill>
                <a:latin typeface="American Typewriter" panose="02090604020004020304" pitchFamily="18" charset="77"/>
              </a:rPr>
              <a:t>Offer Visual Feedback: </a:t>
            </a:r>
            <a:r>
              <a:rPr lang="en-US" dirty="0">
                <a:solidFill>
                  <a:schemeClr val="bg1">
                    <a:lumMod val="50000"/>
                  </a:schemeClr>
                </a:solidFill>
                <a:latin typeface="American Typewriter" panose="02090604020004020304" pitchFamily="18" charset="77"/>
              </a:rPr>
              <a:t>It will provide a Pie Chart displaying the different levels of each nutrient for the food that was searched. </a:t>
            </a:r>
          </a:p>
        </p:txBody>
      </p:sp>
      <p:cxnSp>
        <p:nvCxnSpPr>
          <p:cNvPr id="7" name="Straight Connector 6">
            <a:extLst>
              <a:ext uri="{FF2B5EF4-FFF2-40B4-BE49-F238E27FC236}">
                <a16:creationId xmlns:a16="http://schemas.microsoft.com/office/drawing/2014/main" id="{CCDA8B69-8F3A-7048-AF67-90764B9D01AA}"/>
              </a:ext>
            </a:extLst>
          </p:cNvPr>
          <p:cNvCxnSpPr/>
          <p:nvPr/>
        </p:nvCxnSpPr>
        <p:spPr>
          <a:xfrm>
            <a:off x="902368" y="1019037"/>
            <a:ext cx="22619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5236F12-6BB7-0E4C-8DAF-5E99D3DD011E}"/>
              </a:ext>
            </a:extLst>
          </p:cNvPr>
          <p:cNvCxnSpPr>
            <a:cxnSpLocks/>
          </p:cNvCxnSpPr>
          <p:nvPr/>
        </p:nvCxnSpPr>
        <p:spPr>
          <a:xfrm>
            <a:off x="902368" y="1019037"/>
            <a:ext cx="286953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04B40C4-7C3B-A34F-9AA5-4B0CC6C7710B}"/>
              </a:ext>
            </a:extLst>
          </p:cNvPr>
          <p:cNvCxnSpPr>
            <a:cxnSpLocks/>
          </p:cNvCxnSpPr>
          <p:nvPr/>
        </p:nvCxnSpPr>
        <p:spPr>
          <a:xfrm>
            <a:off x="902368" y="1019037"/>
            <a:ext cx="397042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C764A1-7BCA-2E4F-B016-E4E758CD4FB6}"/>
              </a:ext>
            </a:extLst>
          </p:cNvPr>
          <p:cNvCxnSpPr>
            <a:cxnSpLocks/>
          </p:cNvCxnSpPr>
          <p:nvPr/>
        </p:nvCxnSpPr>
        <p:spPr>
          <a:xfrm>
            <a:off x="902368" y="1019037"/>
            <a:ext cx="5739064"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A3D8375A-40E1-BC42-972A-18C5100B6F14}"/>
              </a:ext>
            </a:extLst>
          </p:cNvPr>
          <p:cNvSpPr/>
          <p:nvPr/>
        </p:nvSpPr>
        <p:spPr>
          <a:xfrm>
            <a:off x="10021824" y="6298430"/>
            <a:ext cx="1611296" cy="369332"/>
          </a:xfrm>
          <a:prstGeom prst="rect">
            <a:avLst/>
          </a:prstGeom>
        </p:spPr>
        <p:txBody>
          <a:bodyPr wrap="square">
            <a:spAutoFit/>
          </a:bodyPr>
          <a:lstStyle/>
          <a:p>
            <a:r>
              <a:rPr lang="en-US" dirty="0" err="1">
                <a:ln w="0">
                  <a:solidFill>
                    <a:schemeClr val="accent2"/>
                  </a:solidFill>
                </a:ln>
                <a:pattFill prst="pct5">
                  <a:fgClr>
                    <a:schemeClr val="bg1"/>
                  </a:fgClr>
                  <a:bgClr>
                    <a:schemeClr val="bg1"/>
                  </a:bgClr>
                </a:pattFill>
                <a:effectLst>
                  <a:glow rad="139700">
                    <a:schemeClr val="accent6">
                      <a:lumMod val="50000"/>
                    </a:schemeClr>
                  </a:glow>
                  <a:outerShdw blurRad="38100" dist="25400" dir="5400000" algn="ctr" rotWithShape="0">
                    <a:srgbClr val="6E747A">
                      <a:alpha val="43000"/>
                    </a:srgbClr>
                  </a:outerShdw>
                </a:effectLst>
                <a:latin typeface="American Typewriter" panose="02090604020004020304" pitchFamily="18" charset="77"/>
              </a:rPr>
              <a:t>NutriSearch</a:t>
            </a:r>
            <a:endParaRPr lang="en-US" dirty="0">
              <a:ln w="0">
                <a:solidFill>
                  <a:schemeClr val="accent2"/>
                </a:solidFill>
              </a:ln>
              <a:pattFill prst="pct5">
                <a:fgClr>
                  <a:schemeClr val="bg1"/>
                </a:fgClr>
                <a:bgClr>
                  <a:schemeClr val="bg1"/>
                </a:bgClr>
              </a:pattFill>
            </a:endParaRPr>
          </a:p>
        </p:txBody>
      </p:sp>
    </p:spTree>
    <p:extLst>
      <p:ext uri="{BB962C8B-B14F-4D97-AF65-F5344CB8AC3E}">
        <p14:creationId xmlns:p14="http://schemas.microsoft.com/office/powerpoint/2010/main" val="2251204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0AB0D5E-827B-D249-ADFD-DBF24C102A82}"/>
              </a:ext>
            </a:extLst>
          </p:cNvPr>
          <p:cNvSpPr txBox="1"/>
          <p:nvPr/>
        </p:nvSpPr>
        <p:spPr>
          <a:xfrm>
            <a:off x="902368" y="557372"/>
            <a:ext cx="5739064" cy="461665"/>
          </a:xfrm>
          <a:prstGeom prst="rect">
            <a:avLst/>
          </a:prstGeom>
          <a:noFill/>
        </p:spPr>
        <p:txBody>
          <a:bodyPr wrap="square" rtlCol="0">
            <a:spAutoFit/>
          </a:bodyPr>
          <a:lstStyle/>
          <a:p>
            <a:r>
              <a:rPr lang="en-US" sz="2400" dirty="0">
                <a:ln w="0"/>
                <a:solidFill>
                  <a:schemeClr val="accent2"/>
                </a:solidFill>
                <a:effectLst>
                  <a:outerShdw blurRad="38100" dist="25400" dir="5400000" algn="ctr" rotWithShape="0">
                    <a:srgbClr val="6E747A">
                      <a:alpha val="43000"/>
                    </a:srgbClr>
                  </a:outerShdw>
                </a:effectLst>
                <a:latin typeface="American Typewriter" panose="02090604020004020304" pitchFamily="18" charset="77"/>
              </a:rPr>
              <a:t>Desktop and Mobile Views (DRAFTS):</a:t>
            </a:r>
          </a:p>
        </p:txBody>
      </p:sp>
      <p:cxnSp>
        <p:nvCxnSpPr>
          <p:cNvPr id="9" name="Straight Connector 8">
            <a:extLst>
              <a:ext uri="{FF2B5EF4-FFF2-40B4-BE49-F238E27FC236}">
                <a16:creationId xmlns:a16="http://schemas.microsoft.com/office/drawing/2014/main" id="{416F46FA-6333-7B46-B325-8F4627AE8780}"/>
              </a:ext>
            </a:extLst>
          </p:cNvPr>
          <p:cNvCxnSpPr/>
          <p:nvPr/>
        </p:nvCxnSpPr>
        <p:spPr>
          <a:xfrm>
            <a:off x="902368" y="1019037"/>
            <a:ext cx="22619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324AB97-B38E-BD4A-8DE6-299ABC89C4F3}"/>
              </a:ext>
            </a:extLst>
          </p:cNvPr>
          <p:cNvCxnSpPr>
            <a:cxnSpLocks/>
          </p:cNvCxnSpPr>
          <p:nvPr/>
        </p:nvCxnSpPr>
        <p:spPr>
          <a:xfrm>
            <a:off x="902368" y="1019037"/>
            <a:ext cx="5739064"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BC4EB53-081C-EE4F-8EEF-B01627703DBE}"/>
              </a:ext>
            </a:extLst>
          </p:cNvPr>
          <p:cNvSpPr/>
          <p:nvPr/>
        </p:nvSpPr>
        <p:spPr>
          <a:xfrm>
            <a:off x="10021824" y="6298430"/>
            <a:ext cx="1611296" cy="369332"/>
          </a:xfrm>
          <a:prstGeom prst="rect">
            <a:avLst/>
          </a:prstGeom>
        </p:spPr>
        <p:txBody>
          <a:bodyPr wrap="square">
            <a:spAutoFit/>
          </a:bodyPr>
          <a:lstStyle/>
          <a:p>
            <a:r>
              <a:rPr lang="en-US" dirty="0" err="1">
                <a:ln w="0">
                  <a:solidFill>
                    <a:schemeClr val="accent2"/>
                  </a:solidFill>
                </a:ln>
                <a:pattFill prst="pct5">
                  <a:fgClr>
                    <a:schemeClr val="bg1"/>
                  </a:fgClr>
                  <a:bgClr>
                    <a:schemeClr val="bg1"/>
                  </a:bgClr>
                </a:pattFill>
                <a:effectLst>
                  <a:glow rad="139700">
                    <a:schemeClr val="accent6">
                      <a:lumMod val="50000"/>
                    </a:schemeClr>
                  </a:glow>
                  <a:outerShdw blurRad="38100" dist="25400" dir="5400000" algn="ctr" rotWithShape="0">
                    <a:srgbClr val="6E747A">
                      <a:alpha val="43000"/>
                    </a:srgbClr>
                  </a:outerShdw>
                </a:effectLst>
                <a:latin typeface="American Typewriter" panose="02090604020004020304" pitchFamily="18" charset="77"/>
              </a:rPr>
              <a:t>NutriSearch</a:t>
            </a:r>
            <a:endParaRPr lang="en-US" dirty="0">
              <a:ln w="0">
                <a:solidFill>
                  <a:schemeClr val="accent2"/>
                </a:solidFill>
              </a:ln>
              <a:pattFill prst="pct5">
                <a:fgClr>
                  <a:schemeClr val="bg1"/>
                </a:fgClr>
                <a:bgClr>
                  <a:schemeClr val="bg1"/>
                </a:bgClr>
              </a:pattFill>
            </a:endParaRPr>
          </a:p>
        </p:txBody>
      </p:sp>
      <p:pic>
        <p:nvPicPr>
          <p:cNvPr id="3" name="Picture 2">
            <a:extLst>
              <a:ext uri="{FF2B5EF4-FFF2-40B4-BE49-F238E27FC236}">
                <a16:creationId xmlns:a16="http://schemas.microsoft.com/office/drawing/2014/main" id="{10FFBA09-0EBD-3C4A-969E-465D00B2DBFC}"/>
              </a:ext>
            </a:extLst>
          </p:cNvPr>
          <p:cNvPicPr>
            <a:picLocks noChangeAspect="1"/>
          </p:cNvPicPr>
          <p:nvPr/>
        </p:nvPicPr>
        <p:blipFill>
          <a:blip r:embed="rId3"/>
          <a:stretch>
            <a:fillRect/>
          </a:stretch>
        </p:blipFill>
        <p:spPr>
          <a:xfrm>
            <a:off x="7969437" y="1435608"/>
            <a:ext cx="2117887" cy="3776472"/>
          </a:xfrm>
          <a:prstGeom prst="roundRect">
            <a:avLst>
              <a:gd name="adj" fmla="val 8594"/>
            </a:avLst>
          </a:prstGeom>
          <a:solidFill>
            <a:srgbClr val="FFFFFF">
              <a:shade val="85000"/>
            </a:srgbClr>
          </a:solidFill>
          <a:ln>
            <a:noFill/>
          </a:ln>
          <a:effectLst>
            <a:reflection blurRad="12700" stA="38000" endPos="27000" dist="5000" dir="5400000" sy="-100000" algn="bl" rotWithShape="0"/>
          </a:effectLst>
        </p:spPr>
      </p:pic>
      <p:pic>
        <p:nvPicPr>
          <p:cNvPr id="6" name="Picture 5">
            <a:extLst>
              <a:ext uri="{FF2B5EF4-FFF2-40B4-BE49-F238E27FC236}">
                <a16:creationId xmlns:a16="http://schemas.microsoft.com/office/drawing/2014/main" id="{3E4FD39E-148B-F944-9E51-6C732EE9D892}"/>
              </a:ext>
            </a:extLst>
          </p:cNvPr>
          <p:cNvPicPr>
            <a:picLocks noChangeAspect="1"/>
          </p:cNvPicPr>
          <p:nvPr/>
        </p:nvPicPr>
        <p:blipFill>
          <a:blip r:embed="rId4"/>
          <a:stretch>
            <a:fillRect/>
          </a:stretch>
        </p:blipFill>
        <p:spPr>
          <a:xfrm>
            <a:off x="902368" y="1688728"/>
            <a:ext cx="6429735" cy="3523352"/>
          </a:xfrm>
          <a:prstGeom prst="roundRect">
            <a:avLst>
              <a:gd name="adj" fmla="val 8594"/>
            </a:avLst>
          </a:prstGeom>
          <a:solidFill>
            <a:srgbClr val="FFFFFF">
              <a:shade val="85000"/>
            </a:srgbClr>
          </a:solidFill>
          <a:ln>
            <a:noFill/>
          </a:ln>
          <a:effectLst>
            <a:reflection blurRad="12700" stA="38000" endPos="29000" dist="5000" dir="5400000" sy="-100000" algn="bl" rotWithShape="0"/>
          </a:effectLst>
        </p:spPr>
      </p:pic>
    </p:spTree>
    <p:extLst>
      <p:ext uri="{BB962C8B-B14F-4D97-AF65-F5344CB8AC3E}">
        <p14:creationId xmlns:p14="http://schemas.microsoft.com/office/powerpoint/2010/main" val="2003058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0AB0D5E-827B-D249-ADFD-DBF24C102A82}"/>
              </a:ext>
            </a:extLst>
          </p:cNvPr>
          <p:cNvSpPr txBox="1"/>
          <p:nvPr/>
        </p:nvSpPr>
        <p:spPr>
          <a:xfrm>
            <a:off x="3115216" y="2367884"/>
            <a:ext cx="5739064" cy="461665"/>
          </a:xfrm>
          <a:prstGeom prst="rect">
            <a:avLst/>
          </a:prstGeom>
          <a:noFill/>
        </p:spPr>
        <p:txBody>
          <a:bodyPr wrap="square" rtlCol="0">
            <a:spAutoFit/>
          </a:bodyPr>
          <a:lstStyle/>
          <a:p>
            <a:pPr algn="ctr"/>
            <a:r>
              <a:rPr lang="en-US" sz="2400" dirty="0">
                <a:ln w="0"/>
                <a:solidFill>
                  <a:schemeClr val="accent2"/>
                </a:solidFill>
                <a:effectLst>
                  <a:outerShdw blurRad="38100" dist="25400" dir="5400000" algn="ctr" rotWithShape="0">
                    <a:srgbClr val="6E747A">
                      <a:alpha val="43000"/>
                    </a:srgbClr>
                  </a:outerShdw>
                </a:effectLst>
                <a:latin typeface="American Typewriter" panose="02090604020004020304" pitchFamily="18" charset="77"/>
              </a:rPr>
              <a:t>DEMO….</a:t>
            </a:r>
            <a:r>
              <a:rPr lang="en-US" sz="2400" dirty="0" err="1">
                <a:ln w="0"/>
                <a:solidFill>
                  <a:schemeClr val="accent2"/>
                </a:solidFill>
                <a:effectLst>
                  <a:outerShdw blurRad="38100" dist="25400" dir="5400000" algn="ctr" rotWithShape="0">
                    <a:srgbClr val="6E747A">
                      <a:alpha val="43000"/>
                    </a:srgbClr>
                  </a:outerShdw>
                </a:effectLst>
                <a:latin typeface="American Typewriter" panose="02090604020004020304" pitchFamily="18" charset="77"/>
              </a:rPr>
              <a:t>Stration</a:t>
            </a:r>
            <a:endParaRPr lang="en-US" sz="2400" dirty="0">
              <a:ln w="0"/>
              <a:solidFill>
                <a:schemeClr val="accent2"/>
              </a:solidFill>
              <a:effectLst>
                <a:outerShdw blurRad="38100" dist="25400" dir="5400000" algn="ctr" rotWithShape="0">
                  <a:srgbClr val="6E747A">
                    <a:alpha val="43000"/>
                  </a:srgbClr>
                </a:outerShdw>
              </a:effectLst>
              <a:latin typeface="American Typewriter" panose="02090604020004020304" pitchFamily="18" charset="77"/>
            </a:endParaRPr>
          </a:p>
        </p:txBody>
      </p:sp>
      <p:sp>
        <p:nvSpPr>
          <p:cNvPr id="11" name="Rectangle 10">
            <a:extLst>
              <a:ext uri="{FF2B5EF4-FFF2-40B4-BE49-F238E27FC236}">
                <a16:creationId xmlns:a16="http://schemas.microsoft.com/office/drawing/2014/main" id="{1BC4EB53-081C-EE4F-8EEF-B01627703DBE}"/>
              </a:ext>
            </a:extLst>
          </p:cNvPr>
          <p:cNvSpPr/>
          <p:nvPr/>
        </p:nvSpPr>
        <p:spPr>
          <a:xfrm>
            <a:off x="10021824" y="6298430"/>
            <a:ext cx="1611296" cy="369332"/>
          </a:xfrm>
          <a:prstGeom prst="rect">
            <a:avLst/>
          </a:prstGeom>
        </p:spPr>
        <p:txBody>
          <a:bodyPr wrap="square">
            <a:spAutoFit/>
          </a:bodyPr>
          <a:lstStyle/>
          <a:p>
            <a:r>
              <a:rPr lang="en-US" dirty="0" err="1">
                <a:ln w="0">
                  <a:solidFill>
                    <a:schemeClr val="accent2"/>
                  </a:solidFill>
                </a:ln>
                <a:pattFill prst="pct5">
                  <a:fgClr>
                    <a:schemeClr val="bg1"/>
                  </a:fgClr>
                  <a:bgClr>
                    <a:schemeClr val="bg1"/>
                  </a:bgClr>
                </a:pattFill>
                <a:effectLst>
                  <a:glow rad="139700">
                    <a:schemeClr val="accent6">
                      <a:lumMod val="50000"/>
                    </a:schemeClr>
                  </a:glow>
                  <a:outerShdw blurRad="38100" dist="25400" dir="5400000" algn="ctr" rotWithShape="0">
                    <a:srgbClr val="6E747A">
                      <a:alpha val="43000"/>
                    </a:srgbClr>
                  </a:outerShdw>
                </a:effectLst>
                <a:latin typeface="American Typewriter" panose="02090604020004020304" pitchFamily="18" charset="77"/>
              </a:rPr>
              <a:t>NutriSearch</a:t>
            </a:r>
            <a:endParaRPr lang="en-US" dirty="0">
              <a:ln w="0">
                <a:solidFill>
                  <a:schemeClr val="accent2"/>
                </a:solidFill>
              </a:ln>
              <a:pattFill prst="pct5">
                <a:fgClr>
                  <a:schemeClr val="bg1"/>
                </a:fgClr>
                <a:bgClr>
                  <a:schemeClr val="bg1"/>
                </a:bgClr>
              </a:pattFill>
            </a:endParaRPr>
          </a:p>
        </p:txBody>
      </p:sp>
    </p:spTree>
    <p:extLst>
      <p:ext uri="{BB962C8B-B14F-4D97-AF65-F5344CB8AC3E}">
        <p14:creationId xmlns:p14="http://schemas.microsoft.com/office/powerpoint/2010/main" val="1134155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C9FDE3-FE37-1042-A1D8-C955E2E3E45E}"/>
              </a:ext>
            </a:extLst>
          </p:cNvPr>
          <p:cNvSpPr txBox="1"/>
          <p:nvPr/>
        </p:nvSpPr>
        <p:spPr>
          <a:xfrm>
            <a:off x="902367" y="557372"/>
            <a:ext cx="5739064" cy="461665"/>
          </a:xfrm>
          <a:prstGeom prst="rect">
            <a:avLst/>
          </a:prstGeom>
          <a:noFill/>
        </p:spPr>
        <p:txBody>
          <a:bodyPr wrap="square" rtlCol="0">
            <a:spAutoFit/>
          </a:bodyPr>
          <a:lstStyle/>
          <a:p>
            <a:r>
              <a:rPr lang="en-US" sz="2400" dirty="0">
                <a:ln w="0"/>
                <a:solidFill>
                  <a:schemeClr val="accent2"/>
                </a:solidFill>
                <a:effectLst>
                  <a:outerShdw blurRad="38100" dist="25400" dir="5400000" algn="ctr" rotWithShape="0">
                    <a:srgbClr val="6E747A">
                      <a:alpha val="43000"/>
                    </a:srgbClr>
                  </a:outerShdw>
                </a:effectLst>
                <a:latin typeface="American Typewriter" panose="02090604020004020304" pitchFamily="18" charset="77"/>
              </a:rPr>
              <a:t>Future Enhancements</a:t>
            </a:r>
          </a:p>
        </p:txBody>
      </p:sp>
      <p:sp>
        <p:nvSpPr>
          <p:cNvPr id="6" name="TextBox 5">
            <a:extLst>
              <a:ext uri="{FF2B5EF4-FFF2-40B4-BE49-F238E27FC236}">
                <a16:creationId xmlns:a16="http://schemas.microsoft.com/office/drawing/2014/main" id="{6B3CDB0F-1D71-394F-8D18-FDD8BFF9FD63}"/>
              </a:ext>
            </a:extLst>
          </p:cNvPr>
          <p:cNvSpPr txBox="1"/>
          <p:nvPr/>
        </p:nvSpPr>
        <p:spPr>
          <a:xfrm>
            <a:off x="2827421" y="1961147"/>
            <a:ext cx="7628021" cy="4247317"/>
          </a:xfrm>
          <a:prstGeom prst="rect">
            <a:avLst/>
          </a:prstGeom>
          <a:noFill/>
        </p:spPr>
        <p:txBody>
          <a:bodyPr wrap="square" rtlCol="0">
            <a:spAutoFit/>
          </a:bodyPr>
          <a:lstStyle/>
          <a:p>
            <a:r>
              <a:rPr lang="en-US" b="1" dirty="0">
                <a:solidFill>
                  <a:schemeClr val="bg1">
                    <a:lumMod val="50000"/>
                  </a:schemeClr>
                </a:solidFill>
                <a:latin typeface="American Typewriter" panose="02090604020004020304" pitchFamily="18" charset="77"/>
              </a:rPr>
              <a:t>Adding Tracking Tool: </a:t>
            </a:r>
            <a:r>
              <a:rPr lang="en-US" dirty="0">
                <a:solidFill>
                  <a:schemeClr val="bg1">
                    <a:lumMod val="50000"/>
                  </a:schemeClr>
                </a:solidFill>
                <a:latin typeface="American Typewriter" panose="02090604020004020304" pitchFamily="18" charset="77"/>
              </a:rPr>
              <a:t> Install a Website Analytics package such as Google Analytics to track user’s interactions. </a:t>
            </a:r>
          </a:p>
          <a:p>
            <a:endParaRPr lang="en-US" dirty="0">
              <a:solidFill>
                <a:schemeClr val="bg1">
                  <a:lumMod val="50000"/>
                </a:schemeClr>
              </a:solidFill>
              <a:latin typeface="American Typewriter" panose="02090604020004020304" pitchFamily="18" charset="77"/>
            </a:endParaRPr>
          </a:p>
          <a:p>
            <a:r>
              <a:rPr lang="en-US" b="1" dirty="0">
                <a:solidFill>
                  <a:schemeClr val="bg1">
                    <a:lumMod val="50000"/>
                  </a:schemeClr>
                </a:solidFill>
                <a:latin typeface="American Typewriter" panose="02090604020004020304" pitchFamily="18" charset="77"/>
              </a:rPr>
              <a:t>Adding a rating Tool: </a:t>
            </a:r>
            <a:r>
              <a:rPr lang="en-US" dirty="0">
                <a:solidFill>
                  <a:schemeClr val="bg1">
                    <a:lumMod val="50000"/>
                  </a:schemeClr>
                </a:solidFill>
                <a:latin typeface="American Typewriter" panose="02090604020004020304" pitchFamily="18" charset="77"/>
              </a:rPr>
              <a:t>This is in the form of a form asking users for feedback and rate us in terms of stars.</a:t>
            </a:r>
          </a:p>
          <a:p>
            <a:endParaRPr lang="en-US" dirty="0">
              <a:solidFill>
                <a:schemeClr val="bg1">
                  <a:lumMod val="50000"/>
                </a:schemeClr>
              </a:solidFill>
              <a:latin typeface="American Typewriter" panose="02090604020004020304" pitchFamily="18" charset="77"/>
            </a:endParaRPr>
          </a:p>
          <a:p>
            <a:r>
              <a:rPr lang="en-US" b="1" dirty="0">
                <a:solidFill>
                  <a:schemeClr val="bg1">
                    <a:lumMod val="50000"/>
                  </a:schemeClr>
                </a:solidFill>
                <a:latin typeface="American Typewriter" panose="02090604020004020304" pitchFamily="18" charset="77"/>
              </a:rPr>
              <a:t>Adding a new recipes Page Section: </a:t>
            </a:r>
            <a:r>
              <a:rPr lang="en-US" dirty="0">
                <a:solidFill>
                  <a:schemeClr val="bg1">
                    <a:lumMod val="50000"/>
                  </a:schemeClr>
                </a:solidFill>
                <a:latin typeface="American Typewriter" panose="02090604020004020304" pitchFamily="18" charset="77"/>
              </a:rPr>
              <a:t>Place where users  can obtain different recipes for certain food items. </a:t>
            </a:r>
          </a:p>
          <a:p>
            <a:endParaRPr lang="en-US" dirty="0">
              <a:solidFill>
                <a:schemeClr val="bg1">
                  <a:lumMod val="50000"/>
                </a:schemeClr>
              </a:solidFill>
              <a:latin typeface="American Typewriter" panose="02090604020004020304" pitchFamily="18" charset="77"/>
            </a:endParaRPr>
          </a:p>
          <a:p>
            <a:r>
              <a:rPr lang="en-US" b="1" dirty="0">
                <a:solidFill>
                  <a:schemeClr val="bg1">
                    <a:lumMod val="50000"/>
                  </a:schemeClr>
                </a:solidFill>
                <a:latin typeface="American Typewriter" panose="02090604020004020304" pitchFamily="18" charset="77"/>
              </a:rPr>
              <a:t>Allow users to customize the portions.</a:t>
            </a:r>
          </a:p>
          <a:p>
            <a:endParaRPr lang="en-US" b="1" dirty="0">
              <a:solidFill>
                <a:schemeClr val="bg1">
                  <a:lumMod val="50000"/>
                </a:schemeClr>
              </a:solidFill>
              <a:latin typeface="American Typewriter" panose="02090604020004020304" pitchFamily="18" charset="77"/>
            </a:endParaRPr>
          </a:p>
          <a:p>
            <a:r>
              <a:rPr lang="en-US" b="1" dirty="0">
                <a:solidFill>
                  <a:schemeClr val="bg1">
                    <a:lumMod val="50000"/>
                  </a:schemeClr>
                </a:solidFill>
                <a:latin typeface="American Typewriter" panose="02090604020004020304" pitchFamily="18" charset="77"/>
              </a:rPr>
              <a:t>Utilize a third party framework for auto-Complete: </a:t>
            </a:r>
            <a:r>
              <a:rPr lang="en-US" dirty="0">
                <a:solidFill>
                  <a:schemeClr val="bg1">
                    <a:lumMod val="50000"/>
                  </a:schemeClr>
                </a:solidFill>
                <a:latin typeface="American Typewriter" panose="02090604020004020304" pitchFamily="18" charset="77"/>
              </a:rPr>
              <a:t>Utilize a more browser friendly auto-Complete technique such as JQuery-UI autocomplete function. Or Select2 Framework. </a:t>
            </a:r>
            <a:endParaRPr lang="en-US" b="1" dirty="0">
              <a:solidFill>
                <a:schemeClr val="bg1">
                  <a:lumMod val="50000"/>
                </a:schemeClr>
              </a:solidFill>
              <a:latin typeface="American Typewriter" panose="02090604020004020304" pitchFamily="18" charset="77"/>
            </a:endParaRPr>
          </a:p>
          <a:p>
            <a:endParaRPr lang="en-US" b="1" dirty="0">
              <a:solidFill>
                <a:schemeClr val="bg1">
                  <a:lumMod val="50000"/>
                </a:schemeClr>
              </a:solidFill>
              <a:latin typeface="American Typewriter" panose="02090604020004020304" pitchFamily="18" charset="77"/>
            </a:endParaRPr>
          </a:p>
        </p:txBody>
      </p:sp>
      <p:cxnSp>
        <p:nvCxnSpPr>
          <p:cNvPr id="7" name="Straight Connector 6">
            <a:extLst>
              <a:ext uri="{FF2B5EF4-FFF2-40B4-BE49-F238E27FC236}">
                <a16:creationId xmlns:a16="http://schemas.microsoft.com/office/drawing/2014/main" id="{CCDA8B69-8F3A-7048-AF67-90764B9D01AA}"/>
              </a:ext>
            </a:extLst>
          </p:cNvPr>
          <p:cNvCxnSpPr/>
          <p:nvPr/>
        </p:nvCxnSpPr>
        <p:spPr>
          <a:xfrm>
            <a:off x="902368" y="1019037"/>
            <a:ext cx="22619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5236F12-6BB7-0E4C-8DAF-5E99D3DD011E}"/>
              </a:ext>
            </a:extLst>
          </p:cNvPr>
          <p:cNvCxnSpPr>
            <a:cxnSpLocks/>
          </p:cNvCxnSpPr>
          <p:nvPr/>
        </p:nvCxnSpPr>
        <p:spPr>
          <a:xfrm>
            <a:off x="902368" y="1019037"/>
            <a:ext cx="286953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04B40C4-7C3B-A34F-9AA5-4B0CC6C7710B}"/>
              </a:ext>
            </a:extLst>
          </p:cNvPr>
          <p:cNvCxnSpPr>
            <a:cxnSpLocks/>
          </p:cNvCxnSpPr>
          <p:nvPr/>
        </p:nvCxnSpPr>
        <p:spPr>
          <a:xfrm>
            <a:off x="902368" y="1019037"/>
            <a:ext cx="397042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C764A1-7BCA-2E4F-B016-E4E758CD4FB6}"/>
              </a:ext>
            </a:extLst>
          </p:cNvPr>
          <p:cNvCxnSpPr>
            <a:cxnSpLocks/>
          </p:cNvCxnSpPr>
          <p:nvPr/>
        </p:nvCxnSpPr>
        <p:spPr>
          <a:xfrm>
            <a:off x="902368" y="1019037"/>
            <a:ext cx="5739064"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A3D8375A-40E1-BC42-972A-18C5100B6F14}"/>
              </a:ext>
            </a:extLst>
          </p:cNvPr>
          <p:cNvSpPr/>
          <p:nvPr/>
        </p:nvSpPr>
        <p:spPr>
          <a:xfrm>
            <a:off x="10021824" y="6298430"/>
            <a:ext cx="1611296" cy="369332"/>
          </a:xfrm>
          <a:prstGeom prst="rect">
            <a:avLst/>
          </a:prstGeom>
        </p:spPr>
        <p:txBody>
          <a:bodyPr wrap="square">
            <a:spAutoFit/>
          </a:bodyPr>
          <a:lstStyle/>
          <a:p>
            <a:r>
              <a:rPr lang="en-US" dirty="0" err="1">
                <a:ln w="0">
                  <a:solidFill>
                    <a:schemeClr val="accent2"/>
                  </a:solidFill>
                </a:ln>
                <a:pattFill prst="pct5">
                  <a:fgClr>
                    <a:schemeClr val="bg1"/>
                  </a:fgClr>
                  <a:bgClr>
                    <a:schemeClr val="bg1"/>
                  </a:bgClr>
                </a:pattFill>
                <a:effectLst>
                  <a:glow rad="139700">
                    <a:schemeClr val="accent6">
                      <a:lumMod val="50000"/>
                    </a:schemeClr>
                  </a:glow>
                  <a:outerShdw blurRad="38100" dist="25400" dir="5400000" algn="ctr" rotWithShape="0">
                    <a:srgbClr val="6E747A">
                      <a:alpha val="43000"/>
                    </a:srgbClr>
                  </a:outerShdw>
                </a:effectLst>
                <a:latin typeface="American Typewriter" panose="02090604020004020304" pitchFamily="18" charset="77"/>
              </a:rPr>
              <a:t>NutriSearch</a:t>
            </a:r>
            <a:endParaRPr lang="en-US" dirty="0">
              <a:ln w="0">
                <a:solidFill>
                  <a:schemeClr val="accent2"/>
                </a:solidFill>
              </a:ln>
              <a:pattFill prst="pct5">
                <a:fgClr>
                  <a:schemeClr val="bg1"/>
                </a:fgClr>
                <a:bgClr>
                  <a:schemeClr val="bg1"/>
                </a:bgClr>
              </a:pattFill>
            </a:endParaRPr>
          </a:p>
        </p:txBody>
      </p:sp>
    </p:spTree>
    <p:extLst>
      <p:ext uri="{BB962C8B-B14F-4D97-AF65-F5344CB8AC3E}">
        <p14:creationId xmlns:p14="http://schemas.microsoft.com/office/powerpoint/2010/main" val="2552486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1229</Words>
  <Application>Microsoft Macintosh PowerPoint</Application>
  <PresentationFormat>Widescreen</PresentationFormat>
  <Paragraphs>139</Paragraphs>
  <Slides>16</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American Typewriter</vt:lpstr>
      <vt:lpstr>Arial</vt:lpstr>
      <vt:lpstr>Calibri</vt:lpstr>
      <vt:lpstr>Calibri Light</vt:lpstr>
      <vt:lpstr>Office Theme</vt:lpstr>
      <vt:lpstr>  Web App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B+Healthy  Web App</dc:title>
  <dc:creator>Juan Magana</dc:creator>
  <cp:lastModifiedBy>Juan Magana</cp:lastModifiedBy>
  <cp:revision>27</cp:revision>
  <dcterms:created xsi:type="dcterms:W3CDTF">2018-03-13T03:14:27Z</dcterms:created>
  <dcterms:modified xsi:type="dcterms:W3CDTF">2018-03-24T15:56:23Z</dcterms:modified>
</cp:coreProperties>
</file>