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9" r:id="rId8"/>
    <p:sldId id="270" r:id="rId9"/>
    <p:sldId id="268" r:id="rId10"/>
    <p:sldId id="271" r:id="rId11"/>
    <p:sldId id="267" r:id="rId12"/>
    <p:sldId id="261" r:id="rId13"/>
    <p:sldId id="262" r:id="rId14"/>
    <p:sldId id="263" r:id="rId15"/>
    <p:sldId id="26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UNIX and Linux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C952-90FE-54FF-8438-49FDDA67B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Special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7C14-BEDD-07AE-E672-48516E49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3930"/>
            <a:ext cx="8229600" cy="2016760"/>
          </a:xfrm>
        </p:spPr>
        <p:txBody>
          <a:bodyPr/>
          <a:lstStyle/>
          <a:p>
            <a:pPr algn="l"/>
            <a:r>
              <a:rPr lang="en-US" dirty="0"/>
              <a:t>TAB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autocompletion of the command line (ex.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long file name, type start of it then tab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Arrows up 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   ) and </a:t>
            </a:r>
            <a:r>
              <a:rPr lang="en-US" sz="2800" dirty="0">
                <a:solidFill>
                  <a:srgbClr val="000000"/>
                </a:solidFill>
                <a:latin typeface="Trebuchet MS" panose="020B0603020202020204" pitchFamily="34" charset="0"/>
              </a:rPr>
              <a:t>arrows down </a:t>
            </a:r>
            <a:r>
              <a:rPr 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   ) – you can navigate through written commands by you history;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E39EBD94-471A-7311-5C56-414C4F14874C}"/>
              </a:ext>
            </a:extLst>
          </p:cNvPr>
          <p:cNvSpPr/>
          <p:nvPr/>
        </p:nvSpPr>
        <p:spPr>
          <a:xfrm>
            <a:off x="2670193" y="3262250"/>
            <a:ext cx="188536" cy="20739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896A199-AB72-396B-96CE-F95B44117B0B}"/>
              </a:ext>
            </a:extLst>
          </p:cNvPr>
          <p:cNvSpPr/>
          <p:nvPr/>
        </p:nvSpPr>
        <p:spPr>
          <a:xfrm>
            <a:off x="5685881" y="3277125"/>
            <a:ext cx="188536" cy="20739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80B-3D1C-F49F-A0AB-16B2FCBE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7981"/>
          </a:xfrm>
        </p:spPr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r>
              <a:rPr lang="en-US" sz="3100" b="0" i="0" u="none" strike="noStrike" baseline="0" dirty="0">
                <a:solidFill>
                  <a:srgbClr val="000000"/>
                </a:solidFill>
              </a:rPr>
              <a:t>Useful key combinations: </a:t>
            </a:r>
            <a:br>
              <a:rPr lang="en-US" sz="1800" b="0" i="0" u="none" strike="noStrike" baseline="0" dirty="0">
                <a:solidFill>
                  <a:srgbClr val="000000"/>
                </a:solidFill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18E50-2519-ADE8-FE78-04E3A222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0" y="773628"/>
            <a:ext cx="7445300" cy="56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 and 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840" y="1569198"/>
            <a:ext cx="8300720" cy="4049282"/>
          </a:xfrm>
        </p:spPr>
        <p:txBody>
          <a:bodyPr>
            <a:normAutofit/>
          </a:bodyPr>
          <a:lstStyle/>
          <a:p>
            <a:r>
              <a:rPr b="1" dirty="0"/>
              <a:t>Permissions: </a:t>
            </a:r>
            <a:r>
              <a:rPr dirty="0" err="1"/>
              <a:t>rwx</a:t>
            </a:r>
            <a:r>
              <a:rPr dirty="0"/>
              <a:t> (read, write, execute)</a:t>
            </a:r>
            <a:r>
              <a:rPr lang="en-US" dirty="0"/>
              <a:t>;</a:t>
            </a:r>
          </a:p>
          <a:p>
            <a:endParaRPr dirty="0"/>
          </a:p>
          <a:p>
            <a:r>
              <a:rPr dirty="0"/>
              <a:t>Groups: owner, group, others (</a:t>
            </a:r>
            <a:r>
              <a:rPr dirty="0" err="1"/>
              <a:t>ugo</a:t>
            </a:r>
            <a:r>
              <a:rPr dirty="0"/>
              <a:t>)</a:t>
            </a:r>
          </a:p>
          <a:p>
            <a:r>
              <a:rPr dirty="0"/>
              <a:t>Change permissions: </a:t>
            </a:r>
            <a:r>
              <a:rPr dirty="0" err="1"/>
              <a:t>chmod</a:t>
            </a:r>
            <a:r>
              <a:rPr dirty="0"/>
              <a:t> +x file or </a:t>
            </a:r>
            <a:r>
              <a:rPr dirty="0" err="1"/>
              <a:t>chmod</a:t>
            </a:r>
            <a:r>
              <a:rPr dirty="0"/>
              <a:t> 755 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28" y="595150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Installing a Distribution</a:t>
            </a:r>
            <a:r>
              <a:rPr lang="en-US" dirty="0"/>
              <a:t> locally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38BFCF-C621-EE62-EBB6-75DDC1B9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08361"/>
              </p:ext>
            </p:extLst>
          </p:nvPr>
        </p:nvGraphicFramePr>
        <p:xfrm>
          <a:off x="1348033" y="2154761"/>
          <a:ext cx="6608190" cy="234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730">
                  <a:extLst>
                    <a:ext uri="{9D8B030D-6E8A-4147-A177-3AD203B41FA5}">
                      <a16:colId xmlns:a16="http://schemas.microsoft.com/office/drawing/2014/main" val="3192498667"/>
                    </a:ext>
                  </a:extLst>
                </a:gridCol>
                <a:gridCol w="2202730">
                  <a:extLst>
                    <a:ext uri="{9D8B030D-6E8A-4147-A177-3AD203B41FA5}">
                      <a16:colId xmlns:a16="http://schemas.microsoft.com/office/drawing/2014/main" val="1218922817"/>
                    </a:ext>
                  </a:extLst>
                </a:gridCol>
                <a:gridCol w="2202730">
                  <a:extLst>
                    <a:ext uri="{9D8B030D-6E8A-4147-A177-3AD203B41FA5}">
                      <a16:colId xmlns:a16="http://schemas.microsoft.com/office/drawing/2014/main" val="129352292"/>
                    </a:ext>
                  </a:extLst>
                </a:gridCol>
              </a:tblGrid>
              <a:tr h="5336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52888"/>
                  </a:ext>
                </a:extLst>
              </a:tr>
              <a:tr h="180816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</a:t>
                      </a:r>
                      <a:r>
                        <a:rPr lang="en-US" b="1" dirty="0"/>
                        <a:t>Homebrew</a:t>
                      </a:r>
                      <a:r>
                        <a:rPr lang="en-US" dirty="0"/>
                        <a:t> (https://brew.sh)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b="1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Options include Virtual Machine, </a:t>
                      </a:r>
                      <a:r>
                        <a:rPr lang="en-US" b="1" dirty="0"/>
                        <a:t>WSL</a:t>
                      </a:r>
                      <a:r>
                        <a:rPr lang="en-US" dirty="0"/>
                        <a:t>, or dual-boot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96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8589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Connecting to a Remote Server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1D53DF-2FF6-08CA-376B-6CB6EF83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83736"/>
              </p:ext>
            </p:extLst>
          </p:nvPr>
        </p:nvGraphicFramePr>
        <p:xfrm>
          <a:off x="632381" y="1974968"/>
          <a:ext cx="8229600" cy="259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1502675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2076928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161124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37063328"/>
                    </a:ext>
                  </a:extLst>
                </a:gridCol>
              </a:tblGrid>
              <a:tr h="617535">
                <a:tc>
                  <a:txBody>
                    <a:bodyPr/>
                    <a:lstStyle/>
                    <a:p>
                      <a:r>
                        <a:rPr lang="en-US" dirty="0"/>
                        <a:t>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30812"/>
                  </a:ext>
                </a:extLst>
              </a:tr>
              <a:tr h="197949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</a:t>
                      </a:r>
                      <a:r>
                        <a:rPr lang="en-US" b="1" dirty="0"/>
                        <a:t>PuTTY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(https://putty.org)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b="1" dirty="0"/>
                        <a:t>'ssh </a:t>
                      </a:r>
                      <a:r>
                        <a:rPr lang="en-US" b="1" dirty="0" err="1"/>
                        <a:t>username@server</a:t>
                      </a:r>
                      <a:r>
                        <a:rPr lang="en-US" b="1" dirty="0"/>
                        <a:t> -p port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Use</a:t>
                      </a:r>
                      <a:r>
                        <a:rPr lang="en-US" b="1" dirty="0"/>
                        <a:t> 'ssh </a:t>
                      </a:r>
                      <a:r>
                        <a:rPr lang="en-US" b="1" dirty="0" err="1"/>
                        <a:t>username@server</a:t>
                      </a:r>
                      <a:r>
                        <a:rPr lang="en-US" b="1" dirty="0"/>
                        <a:t> -p port</a:t>
                      </a:r>
                      <a:r>
                        <a:rPr lang="en-US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www.scs.ubbcluj.ro </a:t>
                      </a:r>
                      <a:r>
                        <a:rPr lang="en-US" dirty="0"/>
                        <a:t>or </a:t>
                      </a:r>
                      <a:r>
                        <a:rPr lang="en-US" b="1" dirty="0"/>
                        <a:t>linux.scs.ubbcluj.ro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53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Practice Exercises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C9352-D1B8-9D6B-2B53-6C75BD86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2027238"/>
            <a:ext cx="8649736" cy="19101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7AFA-E0B4-0BD4-E14B-6160A5C1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652396"/>
            <a:ext cx="8229600" cy="1143000"/>
          </a:xfrm>
        </p:spPr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3530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</a:t>
            </a:r>
            <a:r>
              <a:rPr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Attendance</a:t>
            </a:r>
            <a:r>
              <a:rPr lang="en-US" b="1" dirty="0"/>
              <a:t>: </a:t>
            </a:r>
            <a:r>
              <a:rPr dirty="0"/>
              <a:t>MANDATORY</a:t>
            </a:r>
          </a:p>
          <a:p>
            <a:r>
              <a:rPr b="1" dirty="0"/>
              <a:t>Minimum </a:t>
            </a:r>
            <a:r>
              <a:rPr lang="en-US" b="1" dirty="0"/>
              <a:t>attendances: </a:t>
            </a:r>
            <a:r>
              <a:rPr dirty="0"/>
              <a:t>12 attendances (10 for repeating students)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87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UNIX Commands</a:t>
            </a:r>
            <a:r>
              <a:rPr lang="en-US" sz="3600" dirty="0"/>
              <a:t> Structure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05" y="1277361"/>
            <a:ext cx="8554825" cy="580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options</a:t>
            </a:r>
            <a:r>
              <a:rPr lang="en-US" sz="2400" dirty="0"/>
              <a:t> can be: </a:t>
            </a:r>
          </a:p>
          <a:p>
            <a:pPr algn="l">
              <a:buAutoNum type="arabicPeriod"/>
            </a:pPr>
            <a:r>
              <a:rPr lang="en-US" sz="1700" b="1" dirty="0">
                <a:solidFill>
                  <a:srgbClr val="000000"/>
                </a:solidFill>
                <a:latin typeface="Trebuchet MS" panose="020B0603020202020204" pitchFamily="34" charset="0"/>
              </a:rPr>
              <a:t>a</a:t>
            </a:r>
            <a:r>
              <a:rPr lang="en-US" sz="1700" b="1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short option -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 single letter preceded by </a:t>
            </a:r>
            <a:r>
              <a:rPr lang="en-US" sz="1700" b="0" i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 single hyphen 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17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AutoNum type="arabicPeriod" startAt="2"/>
            </a:pPr>
            <a:r>
              <a:rPr lang="en-US" sz="1800" b="1" dirty="0">
                <a:solidFill>
                  <a:srgbClr val="000000"/>
                </a:solidFill>
                <a:latin typeface="Trebuchet MS" panose="020B0603020202020204" pitchFamily="34" charset="0"/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long option 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 a word preceded by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a double hyphen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can be:</a:t>
            </a:r>
          </a:p>
          <a:p>
            <a:pPr>
              <a:buAutoNum type="arabicPeriod"/>
            </a:pPr>
            <a:r>
              <a:rPr lang="en-US" sz="1800" dirty="0"/>
              <a:t>mandatory, optional or they might not exist;</a:t>
            </a:r>
          </a:p>
          <a:p>
            <a:pPr>
              <a:buAutoNum type="arabicPeriod"/>
            </a:pPr>
            <a:r>
              <a:rPr lang="en-US" sz="1800" dirty="0"/>
              <a:t>the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1800" dirty="0"/>
              <a:t> from the </a:t>
            </a:r>
            <a:r>
              <a:rPr lang="en-US" sz="1800" dirty="0">
                <a:solidFill>
                  <a:schemeClr val="accent3"/>
                </a:solidFill>
              </a:rPr>
              <a:t>command </a:t>
            </a:r>
            <a:r>
              <a:rPr lang="en-US" sz="1800" dirty="0"/>
              <a:t>line are separated by </a:t>
            </a:r>
            <a:r>
              <a:rPr lang="en-US" sz="1800" u="sng" dirty="0"/>
              <a:t>spaces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3.    the interpreter (the shell) from the </a:t>
            </a:r>
            <a:r>
              <a:rPr lang="en-US" sz="1800" dirty="0">
                <a:solidFill>
                  <a:schemeClr val="accent3"/>
                </a:solidFill>
              </a:rPr>
              <a:t>command</a:t>
            </a:r>
            <a:r>
              <a:rPr lang="en-US" sz="1800" dirty="0"/>
              <a:t> line is </a:t>
            </a:r>
            <a:r>
              <a:rPr lang="en-US" sz="1800" u="sng" dirty="0"/>
              <a:t>case-sensitive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E5DE6-B9C1-15B6-FA5E-09EDA367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23" y="2943157"/>
            <a:ext cx="5353797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38F43-3F21-5127-8F10-A6B5D8311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73" y="5331401"/>
            <a:ext cx="6258798" cy="3715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43348-39FA-0875-280A-493FF2A615BB}"/>
              </a:ext>
            </a:extLst>
          </p:cNvPr>
          <p:cNvCxnSpPr/>
          <p:nvPr/>
        </p:nvCxnSpPr>
        <p:spPr>
          <a:xfrm>
            <a:off x="3520911" y="5608948"/>
            <a:ext cx="4996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5B7FB7-689E-5E17-2C27-5B9362917B1F}"/>
              </a:ext>
            </a:extLst>
          </p:cNvPr>
          <p:cNvCxnSpPr/>
          <p:nvPr/>
        </p:nvCxnSpPr>
        <p:spPr>
          <a:xfrm>
            <a:off x="5321431" y="5608948"/>
            <a:ext cx="4996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0ECCD-8B85-DEB5-8764-F0DA8EFF4DF5}"/>
              </a:ext>
            </a:extLst>
          </p:cNvPr>
          <p:cNvCxnSpPr/>
          <p:nvPr/>
        </p:nvCxnSpPr>
        <p:spPr>
          <a:xfrm>
            <a:off x="4203570" y="5608948"/>
            <a:ext cx="7729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DA8860-E1BF-340E-7706-197EBAEF882C}"/>
              </a:ext>
            </a:extLst>
          </p:cNvPr>
          <p:cNvCxnSpPr>
            <a:cxnSpLocks/>
          </p:cNvCxnSpPr>
          <p:nvPr/>
        </p:nvCxnSpPr>
        <p:spPr>
          <a:xfrm>
            <a:off x="6013673" y="5608948"/>
            <a:ext cx="971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13B743-AD82-C3B0-AD21-09640C77CDCF}"/>
              </a:ext>
            </a:extLst>
          </p:cNvPr>
          <p:cNvCxnSpPr>
            <a:cxnSpLocks/>
          </p:cNvCxnSpPr>
          <p:nvPr/>
        </p:nvCxnSpPr>
        <p:spPr>
          <a:xfrm>
            <a:off x="3410147" y="3329232"/>
            <a:ext cx="2498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60FC5A-F1F6-C78C-CF0B-0A955D9B454F}"/>
              </a:ext>
            </a:extLst>
          </p:cNvPr>
          <p:cNvCxnSpPr>
            <a:cxnSpLocks/>
          </p:cNvCxnSpPr>
          <p:nvPr/>
        </p:nvCxnSpPr>
        <p:spPr>
          <a:xfrm>
            <a:off x="4203570" y="3329232"/>
            <a:ext cx="2498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567E4-BE5F-89A0-4928-3F1AC04F7053}"/>
              </a:ext>
            </a:extLst>
          </p:cNvPr>
          <p:cNvCxnSpPr>
            <a:cxnSpLocks/>
          </p:cNvCxnSpPr>
          <p:nvPr/>
        </p:nvCxnSpPr>
        <p:spPr>
          <a:xfrm>
            <a:off x="3784862" y="3329232"/>
            <a:ext cx="2498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7201D0-5339-20D4-D734-E53089D1AEEB}"/>
              </a:ext>
            </a:extLst>
          </p:cNvPr>
          <p:cNvCxnSpPr>
            <a:cxnSpLocks/>
          </p:cNvCxnSpPr>
          <p:nvPr/>
        </p:nvCxnSpPr>
        <p:spPr>
          <a:xfrm>
            <a:off x="4616777" y="3329232"/>
            <a:ext cx="24981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8F6915-0640-AC9B-B1E0-F1C078247495}"/>
              </a:ext>
            </a:extLst>
          </p:cNvPr>
          <p:cNvCxnSpPr>
            <a:cxnSpLocks/>
          </p:cNvCxnSpPr>
          <p:nvPr/>
        </p:nvCxnSpPr>
        <p:spPr>
          <a:xfrm>
            <a:off x="5490328" y="3329232"/>
            <a:ext cx="57079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D45BED-C147-78C9-735F-F7C299407149}"/>
              </a:ext>
            </a:extLst>
          </p:cNvPr>
          <p:cNvCxnSpPr>
            <a:cxnSpLocks/>
          </p:cNvCxnSpPr>
          <p:nvPr/>
        </p:nvCxnSpPr>
        <p:spPr>
          <a:xfrm>
            <a:off x="5071621" y="3329232"/>
            <a:ext cx="24981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E143A6FD-E726-F9C2-953B-1088802D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988" y="976881"/>
            <a:ext cx="5088024" cy="752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ft Brace 8">
            <a:extLst>
              <a:ext uri="{FF2B5EF4-FFF2-40B4-BE49-F238E27FC236}">
                <a16:creationId xmlns:a16="http://schemas.microsoft.com/office/drawing/2014/main" id="{14E99D57-46EB-476D-C647-6808DCC53364}"/>
              </a:ext>
            </a:extLst>
          </p:cNvPr>
          <p:cNvSpPr/>
          <p:nvPr/>
        </p:nvSpPr>
        <p:spPr>
          <a:xfrm rot="16200000">
            <a:off x="3189616" y="1512309"/>
            <a:ext cx="376748" cy="1102229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938940C-1BC5-0F80-76D7-0EC9EB2A0698}"/>
              </a:ext>
            </a:extLst>
          </p:cNvPr>
          <p:cNvSpPr/>
          <p:nvPr/>
        </p:nvSpPr>
        <p:spPr>
          <a:xfrm rot="16200000">
            <a:off x="4343569" y="1726589"/>
            <a:ext cx="376739" cy="6736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C00975A-1150-B4F0-E6B8-8A1CF4152D08}"/>
              </a:ext>
            </a:extLst>
          </p:cNvPr>
          <p:cNvSpPr/>
          <p:nvPr/>
        </p:nvSpPr>
        <p:spPr>
          <a:xfrm rot="16200000">
            <a:off x="5300085" y="1724143"/>
            <a:ext cx="376738" cy="594702"/>
          </a:xfrm>
          <a:prstGeom prst="lef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68FAA8-6389-88C7-3521-AAA80A62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75" y="1465862"/>
            <a:ext cx="3046191" cy="376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8A2722-0205-E8A5-045E-578BF1BF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89" y="2284238"/>
            <a:ext cx="2772262" cy="71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2C1348-EBE6-4FDF-6535-4D0F34FEE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166" y="3139210"/>
            <a:ext cx="3270538" cy="7754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F9F4DE-5B8D-2500-4FB2-F4ECE3DED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37" y="3932320"/>
            <a:ext cx="928071" cy="4454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76AC9D-DDC8-AEB0-C499-926EF8E85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8104" y="4029425"/>
            <a:ext cx="323895" cy="26673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A59A2A-A177-4457-1D44-B57697029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435" y="4000846"/>
            <a:ext cx="857370" cy="29531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EA558708-3451-CBC0-9CBC-A78E3CA44AF2}"/>
              </a:ext>
            </a:extLst>
          </p:cNvPr>
          <p:cNvSpPr/>
          <p:nvPr/>
        </p:nvSpPr>
        <p:spPr>
          <a:xfrm rot="10800000">
            <a:off x="6457444" y="2557083"/>
            <a:ext cx="566443" cy="173907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8DDF2-3E2B-028E-B51A-BBDDC52C38D8}"/>
              </a:ext>
            </a:extLst>
          </p:cNvPr>
          <p:cNvSpPr txBox="1"/>
          <p:nvPr/>
        </p:nvSpPr>
        <p:spPr>
          <a:xfrm>
            <a:off x="7235171" y="3244334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2049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35B16B1-9713-8D9F-2E1B-B16120B1F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840"/>
            <a:ext cx="9144000" cy="5425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UNIX Commands and Shortcuts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DA432-C1F8-1924-8418-7A9B9483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14" y="1943080"/>
            <a:ext cx="5753991" cy="381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FB54C-AEE0-FE66-92BF-E0004630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48" y="2997958"/>
            <a:ext cx="666843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C6E6B6-E04F-05B8-1D7F-991CC0CC9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995" y="3404838"/>
            <a:ext cx="342948" cy="32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1C4E02-74E7-4642-9377-B4CDB351F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15" y="3468352"/>
            <a:ext cx="495369" cy="323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652EC3-D76B-C1E1-C04A-BA88088CC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52" y="2978626"/>
            <a:ext cx="1057423" cy="276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396849-19F9-FB79-9C61-0AC9C29C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5863" y="3960370"/>
            <a:ext cx="257211" cy="2381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024C60-83F8-FC59-3CD0-6B0A2C5FA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5884" y="3933502"/>
            <a:ext cx="1991003" cy="2095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C94A80-BC67-30AF-19ED-475185301EB0}"/>
              </a:ext>
            </a:extLst>
          </p:cNvPr>
          <p:cNvSpPr txBox="1"/>
          <p:nvPr/>
        </p:nvSpPr>
        <p:spPr>
          <a:xfrm>
            <a:off x="1760442" y="4430165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243AE-DA99-3141-A7EE-2C5A30DF909C}"/>
              </a:ext>
            </a:extLst>
          </p:cNvPr>
          <p:cNvSpPr txBox="1"/>
          <p:nvPr/>
        </p:nvSpPr>
        <p:spPr>
          <a:xfrm>
            <a:off x="2968645" y="44313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EB5AAE-4B86-C1F2-7F6D-2913AA2F7617}"/>
              </a:ext>
            </a:extLst>
          </p:cNvPr>
          <p:cNvSpPr txBox="1"/>
          <p:nvPr/>
        </p:nvSpPr>
        <p:spPr>
          <a:xfrm>
            <a:off x="4986667" y="4431303"/>
            <a:ext cx="149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“error” log.txt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6364F7-6DDA-5929-9327-15A65263146D}"/>
              </a:ext>
            </a:extLst>
          </p:cNvPr>
          <p:cNvSpPr txBox="1"/>
          <p:nvPr/>
        </p:nvSpPr>
        <p:spPr>
          <a:xfrm>
            <a:off x="1884976" y="495303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F62F9-A963-0D02-A7E9-5BFF30228C3E}"/>
              </a:ext>
            </a:extLst>
          </p:cNvPr>
          <p:cNvSpPr txBox="1"/>
          <p:nvPr/>
        </p:nvSpPr>
        <p:spPr>
          <a:xfrm>
            <a:off x="2968645" y="49553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860A2-BB33-1848-51DD-4B9F36AB7634}"/>
              </a:ext>
            </a:extLst>
          </p:cNvPr>
          <p:cNvSpPr txBox="1"/>
          <p:nvPr/>
        </p:nvSpPr>
        <p:spPr>
          <a:xfrm>
            <a:off x="1866505" y="551589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E1022B-D3EA-C6CA-D89A-04E0E70849C1}"/>
              </a:ext>
            </a:extLst>
          </p:cNvPr>
          <p:cNvSpPr txBox="1"/>
          <p:nvPr/>
        </p:nvSpPr>
        <p:spPr>
          <a:xfrm>
            <a:off x="2968645" y="553085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C753BE-7E34-EED3-FE5E-30951A77626C}"/>
              </a:ext>
            </a:extLst>
          </p:cNvPr>
          <p:cNvSpPr txBox="1"/>
          <p:nvPr/>
        </p:nvSpPr>
        <p:spPr>
          <a:xfrm>
            <a:off x="584462" y="678730"/>
            <a:ext cx="6022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1.</a:t>
            </a:r>
            <a:r>
              <a:rPr lang="en-US" dirty="0"/>
              <a:t> </a:t>
            </a:r>
            <a:r>
              <a:rPr lang="en-US" sz="2400" dirty="0"/>
              <a:t>CMDS for navigating through the file system: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32BAD-A80F-B384-1DEC-00F8BC15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4" y="1275352"/>
            <a:ext cx="7899662" cy="16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16419-3796-943A-E59B-B562247CAEE5}"/>
              </a:ext>
            </a:extLst>
          </p:cNvPr>
          <p:cNvSpPr txBox="1"/>
          <p:nvPr/>
        </p:nvSpPr>
        <p:spPr>
          <a:xfrm>
            <a:off x="664590" y="27709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3. CMDS for directories: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E4807-83A6-9717-5644-E463E4FA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80" y="3572113"/>
            <a:ext cx="6777872" cy="138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2D8912-3D36-E178-EE17-D6D1E0D3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38" y="5005515"/>
            <a:ext cx="6947555" cy="12963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C16E26-FCAC-147C-EDC5-F89D3CF5C91D}"/>
              </a:ext>
            </a:extLst>
          </p:cNvPr>
          <p:cNvSpPr txBox="1"/>
          <p:nvPr/>
        </p:nvSpPr>
        <p:spPr>
          <a:xfrm>
            <a:off x="645736" y="532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CMDS for working with files: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E695A-034B-CEF5-8E49-4794BDC3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90" y="845932"/>
            <a:ext cx="7739406" cy="19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990E-4951-4B20-6516-093F5902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120" y="-10128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Commands: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CFAA36-8017-2667-5162-DFEFEAB5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44495"/>
            <a:ext cx="4016088" cy="3284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8D688B-552E-6C8D-7EAD-C4B9714A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56" y="795305"/>
            <a:ext cx="4016088" cy="344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FBADE4-A58C-B01A-DE9E-4E1501F62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563724"/>
            <a:ext cx="4016088" cy="18316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CDD229-8E6D-F3E7-2D82-9F70316DD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56" y="3597853"/>
            <a:ext cx="4000978" cy="313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6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6ecfacbe-31ad-493b-8038-696ca31d2afe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On-screen Show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Office Theme</vt:lpstr>
      <vt:lpstr>Introduction to UNIX and Linux Basics</vt:lpstr>
      <vt:lpstr>Laboratory Attendance</vt:lpstr>
      <vt:lpstr>UNIX Commands Structure</vt:lpstr>
      <vt:lpstr>PowerPoint Presentation</vt:lpstr>
      <vt:lpstr>PowerPoint Presentation</vt:lpstr>
      <vt:lpstr>UNIX Commands and Shortcuts</vt:lpstr>
      <vt:lpstr>PowerPoint Presentation</vt:lpstr>
      <vt:lpstr>PowerPoint Presentation</vt:lpstr>
      <vt:lpstr>Commands:</vt:lpstr>
      <vt:lpstr>Special keys</vt:lpstr>
      <vt:lpstr> Useful key combinations:  </vt:lpstr>
      <vt:lpstr>File and Directory Permissions</vt:lpstr>
      <vt:lpstr>Installing a Distribution locally</vt:lpstr>
      <vt:lpstr>Connecting to a Remote Server</vt:lpstr>
      <vt:lpstr>Practice Exercises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and Linux Basics</dc:title>
  <dc:subject/>
  <dc:creator/>
  <cp:keywords/>
  <dc:description>generated using python-pptx</dc:description>
  <cp:lastModifiedBy>Diana Horincar</cp:lastModifiedBy>
  <cp:revision>27</cp:revision>
  <dcterms:created xsi:type="dcterms:W3CDTF">2013-01-27T09:14:16Z</dcterms:created>
  <dcterms:modified xsi:type="dcterms:W3CDTF">2025-01-22T10:07:25Z</dcterms:modified>
  <cp:category/>
</cp:coreProperties>
</file>