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350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91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75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399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88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65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7614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441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23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17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88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8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71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53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C9E6-ADDB-4635-BD48-3DE90C999567}" type="datetimeFigureOut">
              <a:rPr lang="es-CO" smtClean="0"/>
              <a:t>05/02/2020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441988-FE9A-4660-97FC-9D44A4028F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13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lar-energia.net/termodinamica" TargetMode="External"/><Relationship Id="rId2" Type="http://schemas.openxmlformats.org/officeDocument/2006/relationships/hyperlink" Target="https://energia-nuclear.net/definiciones/energia-electric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ergia-nuclear.net/funcionamiento-central-nuclear/central-nuclear/generador-electrico" TargetMode="External"/><Relationship Id="rId13" Type="http://schemas.openxmlformats.org/officeDocument/2006/relationships/hyperlink" Target="https://energia-nuclear.net/funcionamiento-central-nuclear/combustible-nuclear/uranio/uranio-enriquecido" TargetMode="External"/><Relationship Id="rId3" Type="http://schemas.openxmlformats.org/officeDocument/2006/relationships/hyperlink" Target="https://energia-nuclear.net/que-es-la-energia-nuclear/atomo" TargetMode="External"/><Relationship Id="rId7" Type="http://schemas.openxmlformats.org/officeDocument/2006/relationships/hyperlink" Target="https://energia-nuclear.net/funcionamiento-central-nuclear/central-nuclear/turbina-de-vapor" TargetMode="External"/><Relationship Id="rId12" Type="http://schemas.openxmlformats.org/officeDocument/2006/relationships/hyperlink" Target="https://energia-nuclear.net/funcionamiento-central-nuclear/combustible-nuclear/uranio" TargetMode="External"/><Relationship Id="rId2" Type="http://schemas.openxmlformats.org/officeDocument/2006/relationships/hyperlink" Target="https://energia-nuclear.net/que-es-la-energia-nuclear/fision-nuclea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ergia-nuclear.net/que-es-la-energia-nuclear/radioactividad" TargetMode="External"/><Relationship Id="rId11" Type="http://schemas.openxmlformats.org/officeDocument/2006/relationships/hyperlink" Target="https://energia-nuclear.net/funcionamiento-central-nuclear/combustible-nuclear" TargetMode="External"/><Relationship Id="rId5" Type="http://schemas.openxmlformats.org/officeDocument/2006/relationships/hyperlink" Target="https://solar-energia.net/energias-no-renovables/combustibles-fosiles" TargetMode="External"/><Relationship Id="rId10" Type="http://schemas.openxmlformats.org/officeDocument/2006/relationships/hyperlink" Target="https://energia-nuclear.net/funcionamiento-central-nuclear/reactor-nuclear" TargetMode="External"/><Relationship Id="rId4" Type="http://schemas.openxmlformats.org/officeDocument/2006/relationships/hyperlink" Target="https://energia-nuclear.net/definiciones/energia-calorifica.html" TargetMode="External"/><Relationship Id="rId9" Type="http://schemas.openxmlformats.org/officeDocument/2006/relationships/hyperlink" Target="https://energia-nuclear.net/definiciones/energia-electrica.html" TargetMode="External"/><Relationship Id="rId14" Type="http://schemas.openxmlformats.org/officeDocument/2006/relationships/hyperlink" Target="https://energia-nuclear.net/que-es-la-energia-nuclear/atomo/isotop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ergia-nuclear.net/funcionamiento-central-nuclear/central-nuclear/turbina-de-vap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ergia-nuclear.net/funcionamiento-central-nuclear/reactor-nuclear/refrigerante" TargetMode="External"/><Relationship Id="rId3" Type="http://schemas.openxmlformats.org/officeDocument/2006/relationships/hyperlink" Target="https://energia-nuclear.net/que-es-la-energia-nuclear/atomo/masa-atomica" TargetMode="External"/><Relationship Id="rId7" Type="http://schemas.openxmlformats.org/officeDocument/2006/relationships/hyperlink" Target="https://energia-nuclear.net/funcionamiento-central-nuclear/reactor-nuclear#nucleo-del-reactor-nuclear" TargetMode="External"/><Relationship Id="rId2" Type="http://schemas.openxmlformats.org/officeDocument/2006/relationships/hyperlink" Target="https://energia-nuclear.net/que-es-la-energia-nuclear/fision-nuclear#reacciones-de-fision-nuclear-en-cade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ergia-nuclear.net/funcionamiento-central-nuclear/combustible-nuclear/uranio" TargetMode="External"/><Relationship Id="rId5" Type="http://schemas.openxmlformats.org/officeDocument/2006/relationships/hyperlink" Target="https://energia-nuclear.net/que-es-la-energia-nuclear/atomo/isotopo" TargetMode="External"/><Relationship Id="rId4" Type="http://schemas.openxmlformats.org/officeDocument/2006/relationships/hyperlink" Target="https://energia-nuclear.net/que-es-la-energia-nuclear/radioactividad" TargetMode="External"/><Relationship Id="rId9" Type="http://schemas.openxmlformats.org/officeDocument/2006/relationships/hyperlink" Target="https://energia-nuclear.net/definiciones/energia-calorific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ia-nuclear.net/definiciones/energia-calorifica.html" TargetMode="External"/><Relationship Id="rId7" Type="http://schemas.openxmlformats.org/officeDocument/2006/relationships/hyperlink" Target="https://energia-nuclear.net/funcionamiento-central-nuclear" TargetMode="External"/><Relationship Id="rId2" Type="http://schemas.openxmlformats.org/officeDocument/2006/relationships/hyperlink" Target="https://energia-nuclear.net/funcionamiento-central-nuclear/central-nuclear/turbina-de-vap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ergia-nuclear.net/definiciones/energia-electrica.html" TargetMode="External"/><Relationship Id="rId5" Type="http://schemas.openxmlformats.org/officeDocument/2006/relationships/hyperlink" Target="https://energia-nuclear.net/funcionamiento-central-nuclear/central-nuclear/generador-electrico" TargetMode="External"/><Relationship Id="rId4" Type="http://schemas.openxmlformats.org/officeDocument/2006/relationships/hyperlink" Target="https://energia-nuclear.net/definiciones/energia-mecanica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ergia-nuclear.net/funcionamiento-central-nuclear/reactor-nuclear/reactor-refrigerado-por-gas" TargetMode="External"/><Relationship Id="rId3" Type="http://schemas.openxmlformats.org/officeDocument/2006/relationships/hyperlink" Target="https://energia-nuclear.net/funcionamiento-central-nuclear/reactor-nuclear/tipos/reactores-nucleares-de-agua-a-presion" TargetMode="External"/><Relationship Id="rId7" Type="http://schemas.openxmlformats.org/officeDocument/2006/relationships/hyperlink" Target="https://energia-nuclear.net/funcionamiento-central-nuclear/reactor-nuclear/refrigerante" TargetMode="External"/><Relationship Id="rId2" Type="http://schemas.openxmlformats.org/officeDocument/2006/relationships/hyperlink" Target="https://energia-nuclear.net/funcionamiento-central-nuclear/reactor-nuclear/tip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ergia-nuclear.net/funcionamiento-central-nuclear/reactor-nuclear/moderador-de-neutrones" TargetMode="External"/><Relationship Id="rId5" Type="http://schemas.openxmlformats.org/officeDocument/2006/relationships/hyperlink" Target="https://energia-nuclear.net/funcionamiento-central-nuclear/reactor-nuclear#nucleo-del-reactor-nuclear" TargetMode="External"/><Relationship Id="rId4" Type="http://schemas.openxmlformats.org/officeDocument/2006/relationships/hyperlink" Target="https://energia-nuclear.net/funcionamiento-central-nuclear/reactor-nuclear/reactor-nuclear-de-agua-en-ebullicion" TargetMode="External"/><Relationship Id="rId9" Type="http://schemas.openxmlformats.org/officeDocument/2006/relationships/hyperlink" Target="https://energia-nuclear.net/que-es-la-energia-nuclear/atomo/neutr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¿CÓMO FUNCIONA UNA CENTRAL NUCLEAR?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056844" y="2274838"/>
            <a:ext cx="50871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effectLst/>
              </a:rPr>
              <a:t>Una central nuclear es una instalación para la obtención de 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2" tooltip="Energía eléctrica"/>
              </a:rPr>
              <a:t>energía eléctrica</a:t>
            </a:r>
            <a:r>
              <a:rPr lang="es-CO" dirty="0" smtClean="0">
                <a:effectLst/>
              </a:rPr>
              <a:t> utilizando energía nuclear.</a:t>
            </a:r>
          </a:p>
          <a:p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Su funcionamiento es similar al de una central térmica o el de una planta solar termoeléctrica: a partir de una fuente de energía se utiliza la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3" tooltip="termodinÃ¡mica"/>
              </a:rPr>
              <a:t>termodinámica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para obtener calor, con el calor vapor y con el vapor accionar una turbina que generará electricidad.</a:t>
            </a:r>
            <a:b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</a:br>
            <a:endParaRPr lang="es-CO" dirty="0"/>
          </a:p>
        </p:txBody>
      </p:sp>
      <p:pic>
        <p:nvPicPr>
          <p:cNvPr id="1026" name="Picture 2" descr="Central nucle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8" y="2274838"/>
            <a:ext cx="33337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3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22986" y="92255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La diferencia entre los diferentes tipos de instalaciones eléctricas está en la fuente de energía: una central nuclear aprovecha el calor liberado en las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2" tooltip="Fisión nuclear"/>
              </a:rPr>
              <a:t>reacciones de fisión nuclear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de determinados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3" tooltip="Átomo"/>
              </a:rPr>
              <a:t>átomos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, en una central térmica la fuente de calor (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4" tooltip="EnergÃ­a tÃ©rmica"/>
              </a:rPr>
              <a:t>energía térmica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) proviene de la combustión de uno o más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5" tooltip="Combustibles fÃ³siles"/>
              </a:rPr>
              <a:t>combustibles fósiles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(carbón , gas natural, fuel ...). Finalmente en las plantas solares termoeléctricas, la fuente de energía </a:t>
            </a:r>
            <a:r>
              <a:rPr lang="es-CO" dirty="0">
                <a:solidFill>
                  <a:srgbClr val="000000"/>
                </a:solidFill>
                <a:latin typeface="Roboto"/>
              </a:rPr>
              <a:t>e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s 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la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6" tooltip="Radioactividad"/>
              </a:rPr>
              <a:t>radiación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solar.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01802" y="3408385"/>
            <a:ext cx="6443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Al igual que en una central térmica convencional el calor se utiliza para generar vapor de agua que impulsa una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7" tooltip="Turbina de vapor"/>
              </a:rPr>
              <a:t>turbina de vapor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conectada a un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8" tooltip="Generador eléctrico"/>
              </a:rPr>
              <a:t>generador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que produce electricidad.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22986" y="445136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La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4" tooltip="EnergÃ­a tÃ©rmica"/>
              </a:rPr>
              <a:t>energía térmica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que utiliza la central nuclear para generar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9" tooltip="Energía eléctrica"/>
              </a:rPr>
              <a:t>energía eléctrica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es generada por un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10" tooltip="Reactor nuclear"/>
              </a:rPr>
              <a:t>reactor nuclear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. Dentro del reactor se producen, de forma controlada, reacciones de fisión en cadena. El elemento que se fisiona, el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11" tooltip="Combustible nuclear"/>
              </a:rPr>
              <a:t>combustible nuclear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, es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12" tooltip="Uranio"/>
              </a:rPr>
              <a:t>uranio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natural o de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12" tooltip="Uranio"/>
              </a:rPr>
              <a:t>uranio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enriquecido. El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13" tooltip="Uranio enriquecido"/>
              </a:rPr>
              <a:t>uranio enriquecido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es el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12" tooltip="Uranio"/>
              </a:rPr>
              <a:t>uranio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natural con una proporción del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14" tooltip="Isótopo"/>
              </a:rPr>
              <a:t>isótopo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12" tooltip="Uranio | Combustible nuclear"/>
              </a:rPr>
              <a:t>uranio-235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más alta.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25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116169" y="5380672"/>
            <a:ext cx="9392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Además del reactor, una central nuclear consta siempre de una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2" tooltip="Turbina de vapor"/>
              </a:rPr>
              <a:t>turbina de vapor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, un alternador, dos o tres circuitos -primario, secundario y terciario- y una o varias torres de refrigeración del fluido condensador, que suele ser agua. La eficiencia total es de entre el 30% y el 40%.</a:t>
            </a:r>
            <a:endParaRPr lang="es-CO" dirty="0"/>
          </a:p>
        </p:txBody>
      </p:sp>
      <p:pic>
        <p:nvPicPr>
          <p:cNvPr id="3079" name="Picture 7" descr="Esquema de Funcionamiento de una central nucl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00" y="486819"/>
            <a:ext cx="7753080" cy="465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265675" y="1975324"/>
            <a:ext cx="56684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b="0" i="0" dirty="0" smtClean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es-CO" dirty="0" smtClean="0">
                <a:solidFill>
                  <a:srgbClr val="000000"/>
                </a:solidFill>
                <a:latin typeface="Roboto"/>
              </a:rPr>
              <a:t>TURBINA DE VAPOR</a:t>
            </a:r>
          </a:p>
          <a:p>
            <a:endParaRPr lang="es-CO" dirty="0">
              <a:solidFill>
                <a:srgbClr val="000000"/>
              </a:solidFill>
              <a:latin typeface="Roboto"/>
            </a:endParaRPr>
          </a:p>
          <a:p>
            <a:endParaRPr lang="es-CO" dirty="0">
              <a:solidFill>
                <a:srgbClr val="000000"/>
              </a:solidFill>
              <a:latin typeface="Roboto"/>
            </a:endParaRPr>
          </a:p>
          <a:p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Una turbina de vapor es un aparato mecánico que transforma la energía térmica contenida en el vapor a presión en energía mecánica rotatoria. En la turbina se transforma la energía interna del vapor en energía mecánica.</a:t>
            </a:r>
            <a:endParaRPr lang="es-CO" dirty="0"/>
          </a:p>
        </p:txBody>
      </p:sp>
      <p:pic>
        <p:nvPicPr>
          <p:cNvPr id="2050" name="Picture 2" descr="Turbina de vap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07" y="2176735"/>
            <a:ext cx="4337368" cy="218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6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7278" y="819319"/>
            <a:ext cx="80750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REACCIONES NUCLEARES EN CADENA</a:t>
            </a:r>
          </a:p>
          <a:p>
            <a:endParaRPr lang="es-CO" dirty="0">
              <a:solidFill>
                <a:srgbClr val="000000"/>
              </a:solidFill>
              <a:latin typeface="Roboto"/>
            </a:endParaRPr>
          </a:p>
          <a:p>
            <a:endParaRPr lang="es-CO" b="0" i="0" dirty="0" smtClean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Para que la energía obtenida sea mayor que la energía utilizada, es necesario que las reacciones nucleares sean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2" tooltip="Reacciones de fision nuclear en cadena"/>
              </a:rPr>
              <a:t>reacciones en cadena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. Así, aunque se necesite mucha energía para poner en marcha la reacción nuclear en cadena, una vez la reacción ya está iniciada no se necesita tanta energía para mantenerla, y llega un momento en el que la energía obtenida es superior a la energía utilizada. Para lograr esto es necesario que el elemento químico grande (llamamos pesado, con una elevada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3" tooltip="Masa atómica"/>
              </a:rPr>
              <a:t>masa atómica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) sea, además,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4" tooltip="Radioactividad"/>
              </a:rPr>
              <a:t>radiactivo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. El elemento que se suele utilizar es un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5" tooltip="Isótopo"/>
              </a:rPr>
              <a:t>isótopo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poco frecuente del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6" tooltip="Uranio"/>
              </a:rPr>
              <a:t>uranio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927278" y="4235639"/>
            <a:ext cx="8075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Las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2" tooltip="Reacciones de fision nuclear en cadena"/>
              </a:rPr>
              <a:t>reacciones en cadena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tienen lugar en el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7" tooltip="NÃºcleo del reactor nuclear"/>
              </a:rPr>
              <a:t>núcleo del reactor nuclear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. Posteriormente, un circuito de tubos por los que circula un fluido llamado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8" tooltip="Refrigerante"/>
              </a:rPr>
              <a:t>refrigerante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se encargará de transportar el calor (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9" tooltip="EnergÃ­a tÃ©rmica"/>
              </a:rPr>
              <a:t>energía térmica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) fuera del depósito enfriándolo.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590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22231" y="8064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i="0" dirty="0" smtClean="0">
                <a:solidFill>
                  <a:srgbClr val="003564"/>
                </a:solidFill>
                <a:effectLst/>
                <a:latin typeface="Montserrat"/>
              </a:rPr>
              <a:t>Accionamiento de las </a:t>
            </a:r>
            <a:r>
              <a:rPr lang="es-CO" b="1" i="0" u="none" strike="noStrike" dirty="0" smtClean="0">
                <a:solidFill>
                  <a:srgbClr val="003564"/>
                </a:solidFill>
                <a:effectLst/>
                <a:latin typeface="Montserrat"/>
                <a:hlinkClick r:id="rId2" tooltip="Turbina de vapor"/>
              </a:rPr>
              <a:t>turbinas</a:t>
            </a:r>
            <a:r>
              <a:rPr lang="es-CO" b="1" i="0" dirty="0" smtClean="0">
                <a:solidFill>
                  <a:srgbClr val="003564"/>
                </a:solidFill>
                <a:effectLst/>
                <a:latin typeface="Montserrat"/>
              </a:rPr>
              <a:t> de la central nuclear</a:t>
            </a:r>
          </a:p>
          <a:p>
            <a:endParaRPr lang="es-CO" b="1" i="0" dirty="0" smtClean="0">
              <a:solidFill>
                <a:srgbClr val="003564"/>
              </a:solidFill>
              <a:effectLst/>
              <a:latin typeface="Montserrat"/>
            </a:endParaRPr>
          </a:p>
          <a:p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Con el calor obtenido de las reacciones nucleares se calienta agua hasta que hierve; el agua se convierte en vapor a una presión muy elevada. Con el vapor de agua a presión se hacen mover las aspas de una turbina. De este modo hemos transformado la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3" tooltip="EnergÃ­a tÃ©rmica"/>
              </a:rPr>
              <a:t>energía térmica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en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4" tooltip="Energía mecánica"/>
              </a:rPr>
              <a:t>energía mecánica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. La turbina va conectara a un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5" tooltip="Generador eléctrico"/>
              </a:rPr>
              <a:t>generador eléctrico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(o alternador) que nos permite transformar la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4" tooltip="Energía mecánica"/>
              </a:rPr>
              <a:t>energía mecánica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en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6" tooltip="Energía eléctrica"/>
              </a:rPr>
              <a:t>energía eléctrica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 (o electricidad).</a:t>
            </a:r>
          </a:p>
          <a:p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Este proceso se explica más detalladamente en el apartado: </a:t>
            </a:r>
            <a:r>
              <a:rPr lang="es-CO" b="0" i="0" u="none" strike="noStrike" dirty="0" smtClean="0">
                <a:solidFill>
                  <a:srgbClr val="006DCC"/>
                </a:solidFill>
                <a:effectLst/>
                <a:latin typeface="Roboto"/>
                <a:hlinkClick r:id="rId7" tooltip="Funcionamiento de una central nuclear"/>
              </a:rPr>
              <a:t>funcionamiento de una central nuclear</a:t>
            </a:r>
            <a:r>
              <a:rPr lang="es-CO" b="0" i="0" dirty="0" smtClean="0">
                <a:solidFill>
                  <a:srgbClr val="000000"/>
                </a:solidFill>
                <a:effectLst/>
                <a:latin typeface="Roboto"/>
              </a:rPr>
              <a:t>.</a:t>
            </a:r>
            <a:endParaRPr lang="es-CO" b="0" i="0" dirty="0" smtClean="0">
              <a:solidFill>
                <a:srgbClr val="00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0950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35121" y="419455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smtClean="0">
                <a:solidFill>
                  <a:srgbClr val="003564"/>
                </a:solidFill>
                <a:effectLst/>
                <a:latin typeface="Montserrat"/>
              </a:rPr>
              <a:t>Tipos de reactores nucleares</a:t>
            </a:r>
          </a:p>
          <a:p>
            <a:r>
              <a:rPr lang="es-CO" dirty="0" smtClean="0">
                <a:effectLst/>
              </a:rPr>
              <a:t>Existen diferentes 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2" tooltip="Tipos de reactores nucleares"/>
              </a:rPr>
              <a:t>tipos de reactores nucleares</a:t>
            </a:r>
            <a:r>
              <a:rPr lang="es-CO" dirty="0" smtClean="0">
                <a:effectLst/>
              </a:rPr>
              <a:t>, todos de fisión, a las diferentes centrales nucleares. La ONU los clasifica de la siguiente manera: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>
                <a:effectLst/>
              </a:rPr>
              <a:t>El 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3" tooltip="Reactores nucleares de agua a presión"/>
              </a:rPr>
              <a:t>reactor de agua a presión</a:t>
            </a:r>
            <a:r>
              <a:rPr lang="es-CO" dirty="0" smtClean="0">
                <a:effectLst/>
              </a:rPr>
              <a:t> (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3" tooltip="Reactores nucleares de agua a presión"/>
              </a:rPr>
              <a:t>PWR</a:t>
            </a:r>
            <a:r>
              <a:rPr lang="es-CO" dirty="0" smtClean="0">
                <a:effectLst/>
              </a:rPr>
              <a:t> y VVER). Utilizan agua a alta presión para producir vapor a los generadores de vapor. Tienen tres circuitos.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>
                <a:effectLst/>
              </a:rPr>
              <a:t>El 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4" tooltip="Reactor de agua en ebullición"/>
              </a:rPr>
              <a:t>reactor de agua en ebullición</a:t>
            </a:r>
            <a:r>
              <a:rPr lang="es-CO" dirty="0" smtClean="0">
                <a:effectLst/>
              </a:rPr>
              <a:t> (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4" tooltip="Reactor de agua en ebullición"/>
              </a:rPr>
              <a:t>BWR</a:t>
            </a:r>
            <a:r>
              <a:rPr lang="es-CO" dirty="0" smtClean="0">
                <a:effectLst/>
              </a:rPr>
              <a:t>): El segundo más común en el mundo. El agua hierve, generando vapor directamente en el 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5" tooltip="NÃºcleo del reactor nuclear"/>
              </a:rPr>
              <a:t>núcleo del reactor</a:t>
            </a:r>
            <a:r>
              <a:rPr lang="es-CO" dirty="0" smtClean="0">
                <a:effectLst/>
              </a:rPr>
              <a:t>. Tienen sólo dos circuitos.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>
                <a:effectLst/>
              </a:rPr>
              <a:t>El reactor de agua pesada a presión (PHWR): Utiliza agua pesada a alta presión como 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6" tooltip="Moderador de neutrones"/>
              </a:rPr>
              <a:t>moderador de neutrones</a:t>
            </a:r>
            <a:r>
              <a:rPr lang="es-CO" dirty="0" smtClean="0">
                <a:effectLst/>
              </a:rPr>
              <a:t> y como 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7" tooltip="Refrigerante"/>
              </a:rPr>
              <a:t>refrigerante</a:t>
            </a:r>
            <a:r>
              <a:rPr lang="es-CO" dirty="0" smtClean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>
                <a:effectLst/>
              </a:rPr>
              <a:t>El 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8" tooltip="Reactor refrigerado por gas"/>
              </a:rPr>
              <a:t>reactor refrigerado por gas</a:t>
            </a:r>
            <a:r>
              <a:rPr lang="es-CO" dirty="0" smtClean="0">
                <a:effectLst/>
              </a:rPr>
              <a:t> (GCR: AGR y </a:t>
            </a:r>
            <a:r>
              <a:rPr lang="es-CO" dirty="0" err="1" smtClean="0">
                <a:effectLst/>
              </a:rPr>
              <a:t>Magnox</a:t>
            </a:r>
            <a:r>
              <a:rPr lang="es-CO" dirty="0" smtClean="0">
                <a:effectLst/>
              </a:rPr>
              <a:t>): Usan grafito como moderador de los 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9" tooltip="Neutrón | Estructura del átomo"/>
              </a:rPr>
              <a:t>neutrones</a:t>
            </a:r>
            <a:r>
              <a:rPr lang="es-CO" dirty="0" smtClean="0">
                <a:effectLst/>
              </a:rPr>
              <a:t> y dióxido de carbono en estado gaseoso como 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7" tooltip="Refrigerante"/>
              </a:rPr>
              <a:t>refrigerante</a:t>
            </a:r>
            <a:r>
              <a:rPr lang="es-CO" dirty="0" smtClean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>
                <a:effectLst/>
              </a:rPr>
              <a:t>El reactor moderado por grafito y 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7" tooltip="Refrigerante | Reactor nuclear"/>
              </a:rPr>
              <a:t>refrigerado por agua ligera</a:t>
            </a:r>
            <a:r>
              <a:rPr lang="es-CO" dirty="0" smtClean="0">
                <a:effectLst/>
              </a:rPr>
              <a:t> (LGR y RBMK): Modelos de origen ruso. El "agua ligera" es agua normal.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>
                <a:effectLst/>
              </a:rPr>
              <a:t>El reactor rápido (LBR, o LMFBR): No desacelera los </a:t>
            </a:r>
            <a:r>
              <a:rPr lang="es-CO" u="none" strike="noStrike" dirty="0" smtClean="0">
                <a:solidFill>
                  <a:srgbClr val="006DCC"/>
                </a:solidFill>
                <a:effectLst/>
                <a:hlinkClick r:id="rId9" tooltip="Neutrón | Estructura del átomo"/>
              </a:rPr>
              <a:t>neutrones</a:t>
            </a:r>
            <a:r>
              <a:rPr lang="es-CO" dirty="0" smtClean="0">
                <a:effectLst/>
              </a:rPr>
              <a:t> de la reacción en cadena y refrigera con sodio líquido. Están en fase de prototipo y de investigación.</a:t>
            </a:r>
          </a:p>
          <a:p>
            <a:r>
              <a:rPr lang="es-CO" dirty="0" smtClean="0">
                <a:effectLst/>
              </a:rPr>
              <a:t/>
            </a:r>
            <a:br>
              <a:rPr lang="es-CO" dirty="0" smtClean="0">
                <a:effectLst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566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52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853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148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Montserrat</vt:lpstr>
      <vt:lpstr>Roboto</vt:lpstr>
      <vt:lpstr>Trebuchet MS</vt:lpstr>
      <vt:lpstr>Wingdings 3</vt:lpstr>
      <vt:lpstr>Faceta</vt:lpstr>
      <vt:lpstr>¿CÓMO FUNCIONA UNA CENTRAL NUCLEAR?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GOLDEN</dc:creator>
  <cp:lastModifiedBy>GOLDEN</cp:lastModifiedBy>
  <cp:revision>6</cp:revision>
  <dcterms:created xsi:type="dcterms:W3CDTF">2020-01-29T13:48:49Z</dcterms:created>
  <dcterms:modified xsi:type="dcterms:W3CDTF">2020-02-05T14:36:54Z</dcterms:modified>
</cp:coreProperties>
</file>