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1E7D0B10-18D7-45FA-B740-E1E223B52124}" type="datetimeFigureOut">
              <a:rPr lang="es-CO" smtClean="0"/>
              <a:t>04/03/2020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1097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E7D0B10-18D7-45FA-B740-E1E223B52124}" type="datetimeFigureOut">
              <a:rPr lang="es-CO" smtClean="0"/>
              <a:t>04/03/2020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11673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E7D0B10-18D7-45FA-B740-E1E223B52124}" type="datetimeFigureOut">
              <a:rPr lang="es-CO" smtClean="0"/>
              <a:t>04/03/2020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380377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1E7D0B10-18D7-45FA-B740-E1E223B52124}" type="datetimeFigureOut">
              <a:rPr lang="es-CO" smtClean="0"/>
              <a:t>04/03/2020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251840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E7D0B10-18D7-45FA-B740-E1E223B52124}" type="datetimeFigureOut">
              <a:rPr lang="es-CO" smtClean="0"/>
              <a:t>04/03/2020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255849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1E7D0B10-18D7-45FA-B740-E1E223B52124}" type="datetimeFigureOut">
              <a:rPr lang="es-CO" smtClean="0"/>
              <a:t>04/03/2020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301498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1E7D0B10-18D7-45FA-B740-E1E223B52124}" type="datetimeFigureOut">
              <a:rPr lang="es-CO" smtClean="0"/>
              <a:t>04/03/2020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330372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1E7D0B10-18D7-45FA-B740-E1E223B52124}" type="datetimeFigureOut">
              <a:rPr lang="es-CO" smtClean="0"/>
              <a:t>04/03/2020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136669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E7D0B10-18D7-45FA-B740-E1E223B52124}" type="datetimeFigureOut">
              <a:rPr lang="es-CO" smtClean="0"/>
              <a:t>04/03/2020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360735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E7D0B10-18D7-45FA-B740-E1E223B52124}" type="datetimeFigureOut">
              <a:rPr lang="es-CO" smtClean="0"/>
              <a:t>04/03/2020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290296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E7D0B10-18D7-45FA-B740-E1E223B52124}" type="datetimeFigureOut">
              <a:rPr lang="es-CO" smtClean="0"/>
              <a:t>04/03/2020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7C3773F-E7A1-4910-AE8D-60A00583FEBE}" type="slidenum">
              <a:rPr lang="es-CO" smtClean="0"/>
              <a:t>‹Nº›</a:t>
            </a:fld>
            <a:endParaRPr lang="es-CO"/>
          </a:p>
        </p:txBody>
      </p:sp>
    </p:spTree>
    <p:extLst>
      <p:ext uri="{BB962C8B-B14F-4D97-AF65-F5344CB8AC3E}">
        <p14:creationId xmlns:p14="http://schemas.microsoft.com/office/powerpoint/2010/main" val="257943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D0B10-18D7-45FA-B740-E1E223B52124}" type="datetimeFigureOut">
              <a:rPr lang="es-CO" smtClean="0"/>
              <a:t>04/03/2020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3773F-E7A1-4910-AE8D-60A00583FEBE}" type="slidenum">
              <a:rPr lang="es-CO" smtClean="0"/>
              <a:t>‹Nº›</a:t>
            </a:fld>
            <a:endParaRPr lang="es-CO"/>
          </a:p>
        </p:txBody>
      </p:sp>
    </p:spTree>
    <p:extLst>
      <p:ext uri="{BB962C8B-B14F-4D97-AF65-F5344CB8AC3E}">
        <p14:creationId xmlns:p14="http://schemas.microsoft.com/office/powerpoint/2010/main" val="17179202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twitter.com/OperadorNuclear/status/1025290348359311361/photo/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twitter.com/OperadorNuclear/status/1025290652907724801/photo/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twitter.com/OperadorNuclear/status/1025290934337122307/photo/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t.co/hq5ZaUtDv6?amp=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WANOComms" TargetMode="External"/><Relationship Id="rId2" Type="http://schemas.openxmlformats.org/officeDocument/2006/relationships/hyperlink" Target="https://twitter.com/CSN_es" TargetMode="Externa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hyperlink" Target="https://twitter.com/OperadorNuclear/status/1025291491244158976/photo/1" TargetMode="External"/><Relationship Id="rId4" Type="http://schemas.openxmlformats.org/officeDocument/2006/relationships/hyperlink" Target="https://twitter.com/iaea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VESTIMENTA Y MEDIDAS DE SEGURIDAD</a:t>
            </a:r>
            <a:endParaRPr lang="es-CO" dirty="0"/>
          </a:p>
        </p:txBody>
      </p:sp>
      <p:sp>
        <p:nvSpPr>
          <p:cNvPr id="3" name="Subtítulo 2"/>
          <p:cNvSpPr>
            <a:spLocks noGrp="1"/>
          </p:cNvSpPr>
          <p:nvPr>
            <p:ph type="subTitle" idx="1"/>
          </p:nvPr>
        </p:nvSpPr>
        <p:spPr/>
        <p:txBody>
          <a:bodyPr>
            <a:normAutofit/>
          </a:bodyPr>
          <a:lstStyle/>
          <a:p>
            <a:r>
              <a:rPr lang="es-CO" dirty="0" smtClean="0"/>
              <a:t>CENTRALES NUCLEARES</a:t>
            </a:r>
          </a:p>
          <a:p>
            <a:r>
              <a:rPr lang="es-CO" dirty="0" smtClean="0"/>
              <a:t>LECTURA CRÍTICA Y PRODUCCIÓN TEXTUAL</a:t>
            </a:r>
          </a:p>
          <a:p>
            <a:r>
              <a:rPr lang="es-CO" dirty="0" smtClean="0"/>
              <a:t>DÉCIMO-2020</a:t>
            </a:r>
            <a:endParaRPr lang="es-CO" dirty="0"/>
          </a:p>
        </p:txBody>
      </p:sp>
    </p:spTree>
    <p:extLst>
      <p:ext uri="{BB962C8B-B14F-4D97-AF65-F5344CB8AC3E}">
        <p14:creationId xmlns:p14="http://schemas.microsoft.com/office/powerpoint/2010/main" val="381647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47989" y="591079"/>
            <a:ext cx="4331594" cy="4832092"/>
          </a:xfrm>
          <a:prstGeom prst="rect">
            <a:avLst/>
          </a:prstGeom>
        </p:spPr>
        <p:txBody>
          <a:bodyPr wrap="square">
            <a:spAutoFit/>
          </a:bodyPr>
          <a:lstStyle/>
          <a:p>
            <a:r>
              <a:rPr lang="es-CO" sz="2800" b="0" i="0" dirty="0" smtClean="0">
                <a:solidFill>
                  <a:srgbClr val="14171A"/>
                </a:solidFill>
                <a:effectLst/>
                <a:latin typeface="system-ui"/>
              </a:rPr>
              <a:t>Está prohibido trabajar en espacios confinados en una central nuclear sin un permiso previo. El técnico de Prevención de Riesgos Laborales evalúa previamente la zona de trabajo y el Servicio Contra Incendios se prepara para un posible rescate. Imagen: ANAV.</a:t>
            </a:r>
            <a:endParaRPr lang="es-CO" sz="2800" dirty="0"/>
          </a:p>
        </p:txBody>
      </p:sp>
      <p:pic>
        <p:nvPicPr>
          <p:cNvPr id="9218"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524" y="1687131"/>
            <a:ext cx="5692683" cy="475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634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96473" y="516975"/>
            <a:ext cx="3082344" cy="5632311"/>
          </a:xfrm>
          <a:prstGeom prst="rect">
            <a:avLst/>
          </a:prstGeom>
        </p:spPr>
        <p:txBody>
          <a:bodyPr wrap="square">
            <a:spAutoFit/>
          </a:bodyPr>
          <a:lstStyle/>
          <a:p>
            <a:r>
              <a:rPr lang="es-CO" sz="2400" b="0" i="0" dirty="0" smtClean="0">
                <a:solidFill>
                  <a:srgbClr val="14171A"/>
                </a:solidFill>
                <a:effectLst/>
                <a:latin typeface="system-ui"/>
              </a:rPr>
              <a:t>Trabajos con riesgo eléctrico en una central nuclear: 1. Corte efectivo de todas las fuentes de tensión. 2. Enclavamiento/bloqueo de los aparatos de corte. 3. Detectar ausencia de tensión. 4. Poner a tierra en cortocircuito. 5. Señalizar la zona de trabajo. Imagen: ANAV.</a:t>
            </a:r>
            <a:endParaRPr lang="es-CO" sz="2400" dirty="0"/>
          </a:p>
        </p:txBody>
      </p:sp>
      <p:pic>
        <p:nvPicPr>
          <p:cNvPr id="10242"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21" y="386367"/>
            <a:ext cx="11024317" cy="560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52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1471" y="745627"/>
            <a:ext cx="6096000" cy="1477328"/>
          </a:xfrm>
          <a:prstGeom prst="rect">
            <a:avLst/>
          </a:prstGeom>
        </p:spPr>
        <p:txBody>
          <a:bodyPr>
            <a:spAutoFit/>
          </a:bodyPr>
          <a:lstStyle/>
          <a:p>
            <a:r>
              <a:rPr lang="es-CO" b="0" i="0" dirty="0" smtClean="0">
                <a:solidFill>
                  <a:srgbClr val="14171A"/>
                </a:solidFill>
                <a:effectLst/>
                <a:latin typeface="system-ui"/>
              </a:rPr>
              <a:t>En trabajos con productos químicos en una central nuclear se utiliza traje, botas y máscara con filtro en función de la ficha de seguridad del producto a manipular. Previamente se localizan las duchas y lavaojos de emergencia más próximos. Imagen: ANAV.</a:t>
            </a:r>
            <a:endParaRPr lang="es-CO" dirty="0"/>
          </a:p>
        </p:txBody>
      </p:sp>
      <p:pic>
        <p:nvPicPr>
          <p:cNvPr id="11266"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55" y="2352407"/>
            <a:ext cx="57531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45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93442" y="913051"/>
            <a:ext cx="6096000" cy="1477328"/>
          </a:xfrm>
          <a:prstGeom prst="rect">
            <a:avLst/>
          </a:prstGeom>
        </p:spPr>
        <p:txBody>
          <a:bodyPr>
            <a:spAutoFit/>
          </a:bodyPr>
          <a:lstStyle/>
          <a:p>
            <a:r>
              <a:rPr lang="es-CO" b="0" i="0" dirty="0" smtClean="0">
                <a:solidFill>
                  <a:srgbClr val="14171A"/>
                </a:solidFill>
                <a:effectLst/>
                <a:latin typeface="system-ui"/>
              </a:rPr>
              <a:t>En los trabajos con andamios y plataformas en una central nuclear se dispone de una tarjeta que indica que el equipo está en servicio. En caso contrario no puede ser utilizado y en ningún caso manipulado por personal ajeno a su montaje. Imagen: ANAV.</a:t>
            </a:r>
            <a:endParaRPr lang="es-CO" dirty="0"/>
          </a:p>
        </p:txBody>
      </p:sp>
      <p:pic>
        <p:nvPicPr>
          <p:cNvPr id="12290"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755" y="2390379"/>
            <a:ext cx="47529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69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1774" y="729580"/>
            <a:ext cx="6096000" cy="1200329"/>
          </a:xfrm>
          <a:prstGeom prst="rect">
            <a:avLst/>
          </a:prstGeom>
        </p:spPr>
        <p:txBody>
          <a:bodyPr>
            <a:spAutoFit/>
          </a:bodyPr>
          <a:lstStyle/>
          <a:p>
            <a:r>
              <a:rPr lang="es-CO" b="0" i="0" dirty="0" smtClean="0">
                <a:solidFill>
                  <a:srgbClr val="14171A"/>
                </a:solidFill>
                <a:effectLst/>
                <a:latin typeface="system-ui"/>
              </a:rPr>
              <a:t>En trabajos de izado de cargas en las centrales nucleares no se puede pasar por debajo de cargas suspendidas. Para ello es necesario delimitar correctamente la zona. Imagen: ANAV.</a:t>
            </a:r>
            <a:endParaRPr lang="es-CO" dirty="0"/>
          </a:p>
        </p:txBody>
      </p:sp>
      <p:pic>
        <p:nvPicPr>
          <p:cNvPr id="13314"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990" y="1929909"/>
            <a:ext cx="6353175"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768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61" y="410775"/>
            <a:ext cx="6096000" cy="1477328"/>
          </a:xfrm>
          <a:prstGeom prst="rect">
            <a:avLst/>
          </a:prstGeom>
        </p:spPr>
        <p:txBody>
          <a:bodyPr>
            <a:spAutoFit/>
          </a:bodyPr>
          <a:lstStyle/>
          <a:p>
            <a:r>
              <a:rPr lang="es-CO" b="0" i="0" dirty="0" smtClean="0">
                <a:solidFill>
                  <a:srgbClr val="14171A"/>
                </a:solidFill>
                <a:effectLst/>
                <a:latin typeface="system-ui"/>
              </a:rPr>
              <a:t>Vestuario básico para trabajar en zona radiológica de una central nuclear, además del casco y gafas de seguridad: buzo y guantes de algodón (para evitar la contaminación radiactiva), zapatos de seguridad y calcetines de zona radiológica. Imagen: ANAV.</a:t>
            </a:r>
            <a:endParaRPr lang="es-CO" dirty="0"/>
          </a:p>
        </p:txBody>
      </p:sp>
      <p:pic>
        <p:nvPicPr>
          <p:cNvPr id="14338"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26" y="2103013"/>
            <a:ext cx="51720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4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1318" y="452581"/>
            <a:ext cx="6096000" cy="1754326"/>
          </a:xfrm>
          <a:prstGeom prst="rect">
            <a:avLst/>
          </a:prstGeom>
        </p:spPr>
        <p:txBody>
          <a:bodyPr>
            <a:spAutoFit/>
          </a:bodyPr>
          <a:lstStyle/>
          <a:p>
            <a:r>
              <a:rPr lang="es-CO" b="0" i="0" dirty="0" smtClean="0">
                <a:solidFill>
                  <a:srgbClr val="14171A"/>
                </a:solidFill>
                <a:effectLst/>
                <a:latin typeface="system-ui"/>
              </a:rPr>
              <a:t>Para realizar trabajos en zonas radiológicas de una central nuclear es necesario disponer de un Permiso de Trabajo con Radiaciones (PTR), donde se indica lugar y tipo de trabajo a realizar, dosis máximas permitidas, riesgos radiológicos y protecciones específicas. Imagen: ANAV.</a:t>
            </a:r>
            <a:endParaRPr lang="es-CO" dirty="0"/>
          </a:p>
        </p:txBody>
      </p:sp>
      <p:pic>
        <p:nvPicPr>
          <p:cNvPr id="15362"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3" y="2206907"/>
            <a:ext cx="52292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577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0107" y="629716"/>
            <a:ext cx="6096000" cy="1477328"/>
          </a:xfrm>
          <a:prstGeom prst="rect">
            <a:avLst/>
          </a:prstGeom>
        </p:spPr>
        <p:txBody>
          <a:bodyPr>
            <a:spAutoFit/>
          </a:bodyPr>
          <a:lstStyle/>
          <a:p>
            <a:r>
              <a:rPr lang="es-CO" b="0" i="0" dirty="0" smtClean="0">
                <a:solidFill>
                  <a:srgbClr val="14171A"/>
                </a:solidFill>
                <a:effectLst/>
                <a:latin typeface="system-ui"/>
              </a:rPr>
              <a:t>En determinadas zonas o trabajos en los que existe mayor riesgo de radiación o contaminación de una central nuclear se utilizan equipos de protección específicos, indicados en la zona de paso o en el Permiso de Trabajo con Radiaciones (PTR). Imagen: ANAV.</a:t>
            </a:r>
            <a:endParaRPr lang="es-CO" dirty="0"/>
          </a:p>
        </p:txBody>
      </p:sp>
      <p:pic>
        <p:nvPicPr>
          <p:cNvPr id="16386"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803" y="2107044"/>
            <a:ext cx="5695950"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227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4654" y="694111"/>
            <a:ext cx="6096000" cy="1477328"/>
          </a:xfrm>
          <a:prstGeom prst="rect">
            <a:avLst/>
          </a:prstGeom>
        </p:spPr>
        <p:txBody>
          <a:bodyPr>
            <a:spAutoFit/>
          </a:bodyPr>
          <a:lstStyle/>
          <a:p>
            <a:r>
              <a:rPr lang="es-CO" b="0" i="0" dirty="0" smtClean="0">
                <a:solidFill>
                  <a:srgbClr val="14171A"/>
                </a:solidFill>
                <a:effectLst/>
                <a:latin typeface="system-ui"/>
              </a:rPr>
              <a:t>Los trabajadores expuestos de categoría A en zona radiológica de una central nuclear utilizan dos dosímetros: uno termoluminiscente que acumula la dosis mensual del trabajador y otro de lectura directa (contador </a:t>
            </a:r>
            <a:r>
              <a:rPr lang="es-CO" b="0" i="0" dirty="0" err="1" smtClean="0">
                <a:solidFill>
                  <a:srgbClr val="14171A"/>
                </a:solidFill>
                <a:effectLst/>
                <a:latin typeface="system-ui"/>
              </a:rPr>
              <a:t>Geiger</a:t>
            </a:r>
            <a:r>
              <a:rPr lang="es-CO" b="0" i="0" dirty="0" smtClean="0">
                <a:solidFill>
                  <a:srgbClr val="14171A"/>
                </a:solidFill>
                <a:effectLst/>
                <a:latin typeface="system-ui"/>
              </a:rPr>
              <a:t>-Müller) con indicación y alarmas. Imagen: ANAV.</a:t>
            </a:r>
            <a:endParaRPr lang="es-CO" dirty="0"/>
          </a:p>
        </p:txBody>
      </p:sp>
      <p:pic>
        <p:nvPicPr>
          <p:cNvPr id="17410"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25" y="2305049"/>
            <a:ext cx="5895975"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65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29047" y="742458"/>
            <a:ext cx="6096000" cy="1200329"/>
          </a:xfrm>
          <a:prstGeom prst="rect">
            <a:avLst/>
          </a:prstGeom>
        </p:spPr>
        <p:txBody>
          <a:bodyPr>
            <a:spAutoFit/>
          </a:bodyPr>
          <a:lstStyle/>
          <a:p>
            <a:r>
              <a:rPr lang="es-CO" b="0" i="0" dirty="0" smtClean="0">
                <a:solidFill>
                  <a:srgbClr val="14171A"/>
                </a:solidFill>
                <a:effectLst/>
                <a:latin typeface="system-ui"/>
              </a:rPr>
              <a:t>En las zonas radiológicas de una central nuclear está totalmente prohibido comer, beber y fumar para evitar la contaminación interna, es decir, la incorporación de sustancias radiactivas. Imagen: ANAV.</a:t>
            </a:r>
            <a:endParaRPr lang="es-CO" dirty="0"/>
          </a:p>
        </p:txBody>
      </p:sp>
      <p:pic>
        <p:nvPicPr>
          <p:cNvPr id="18434"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654" y="2124366"/>
            <a:ext cx="6048375"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173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6" name="Marcador de contenido 2"/>
          <p:cNvSpPr txBox="1">
            <a:spLocks/>
          </p:cNvSpPr>
          <p:nvPr/>
        </p:nvSpPr>
        <p:spPr>
          <a:xfrm>
            <a:off x="932645" y="2005928"/>
            <a:ext cx="5163355" cy="3516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dirty="0" smtClean="0"/>
              <a:t>OBJETIVO: Conocer la forma de trabajar en protección radiológica, contra incendios, riesgos laborales y prevención del error humano con ilustraciones amablemente cedidas por ANAV (Asociación Nuclear </a:t>
            </a:r>
            <a:r>
              <a:rPr lang="es-CO" dirty="0" err="1" smtClean="0"/>
              <a:t>Ascó-Vandellós</a:t>
            </a:r>
            <a:r>
              <a:rPr lang="es-CO" dirty="0" smtClean="0"/>
              <a:t> II).</a:t>
            </a:r>
          </a:p>
          <a:p>
            <a:endParaRPr lang="es-CO" dirty="0"/>
          </a:p>
        </p:txBody>
      </p:sp>
      <p:pic>
        <p:nvPicPr>
          <p:cNvPr id="7"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161" y="1745759"/>
            <a:ext cx="4712639" cy="328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297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0412" y="742252"/>
            <a:ext cx="6096000" cy="2031325"/>
          </a:xfrm>
          <a:prstGeom prst="rect">
            <a:avLst/>
          </a:prstGeom>
        </p:spPr>
        <p:txBody>
          <a:bodyPr>
            <a:spAutoFit/>
          </a:bodyPr>
          <a:lstStyle/>
          <a:p>
            <a:r>
              <a:rPr lang="es-CO" b="0" dirty="0" smtClean="0">
                <a:solidFill>
                  <a:srgbClr val="14171A"/>
                </a:solidFill>
                <a:effectLst/>
                <a:latin typeface="system-ui"/>
              </a:rPr>
              <a:t>El criterio ALARA (As </a:t>
            </a:r>
            <a:r>
              <a:rPr lang="es-CO" b="0" dirty="0" err="1" smtClean="0">
                <a:solidFill>
                  <a:srgbClr val="14171A"/>
                </a:solidFill>
                <a:effectLst/>
                <a:latin typeface="system-ui"/>
              </a:rPr>
              <a:t>Low</a:t>
            </a:r>
            <a:r>
              <a:rPr lang="es-CO" b="0" dirty="0" smtClean="0">
                <a:solidFill>
                  <a:srgbClr val="14171A"/>
                </a:solidFill>
                <a:effectLst/>
                <a:latin typeface="system-ui"/>
              </a:rPr>
              <a:t> As </a:t>
            </a:r>
            <a:r>
              <a:rPr lang="es-CO" b="0" dirty="0" err="1" smtClean="0">
                <a:solidFill>
                  <a:srgbClr val="14171A"/>
                </a:solidFill>
                <a:effectLst/>
                <a:latin typeface="system-ui"/>
              </a:rPr>
              <a:t>Reasonably</a:t>
            </a:r>
            <a:r>
              <a:rPr lang="es-CO" b="0" dirty="0" smtClean="0">
                <a:solidFill>
                  <a:srgbClr val="14171A"/>
                </a:solidFill>
                <a:effectLst/>
                <a:latin typeface="system-ui"/>
              </a:rPr>
              <a:t> </a:t>
            </a:r>
            <a:r>
              <a:rPr lang="es-CO" b="0" dirty="0" err="1" smtClean="0">
                <a:solidFill>
                  <a:srgbClr val="14171A"/>
                </a:solidFill>
                <a:effectLst/>
                <a:latin typeface="system-ui"/>
              </a:rPr>
              <a:t>Achiveable</a:t>
            </a:r>
            <a:r>
              <a:rPr lang="es-CO" b="0" dirty="0" smtClean="0">
                <a:solidFill>
                  <a:srgbClr val="14171A"/>
                </a:solidFill>
                <a:effectLst/>
                <a:latin typeface="system-ui"/>
              </a:rPr>
              <a:t>) establece que los niveles de radiactividad se deben mantener tan bajos como sea razonablemente alcanzable. Para ello se utilizan tres principios para minimizar la dosis: distancia, tiempo y blindaje. Imagen: ANAV.</a:t>
            </a:r>
          </a:p>
          <a:p>
            <a:endParaRPr lang="es-CO" dirty="0"/>
          </a:p>
        </p:txBody>
      </p:sp>
      <p:pic>
        <p:nvPicPr>
          <p:cNvPr id="19458"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419" y="2188223"/>
            <a:ext cx="5953125"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574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100" b="0" i="0" u="none" strike="noStrike" cap="none" normalizeH="0" baseline="0" smtClean="0">
                <a:ln>
                  <a:noFill/>
                </a:ln>
                <a:solidFill>
                  <a:srgbClr val="14171A"/>
                </a:solidFill>
                <a:effectLst/>
                <a:latin typeface="system-ui"/>
              </a:rPr>
              <a:t>Ante una alarma del dosímetro, el trabajador deja el trabajo de forma segura, se aleja de la zona y comunica el suceso al técnico de Protección Radiológica para que tome las medidas oportunas. Imagen: ANAV.</a:t>
            </a:r>
            <a:endParaRPr kumimoji="0" lang="es-ES" altLang="es-CO"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CO"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hlinkClick r:id="rId2"/>
              </a:rPr>
              <a:t>  </a:t>
            </a:r>
            <a:r>
              <a:rPr kumimoji="0" lang="es-ES" altLang="es-CO" sz="262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s-ES" altLang="es-CO" sz="11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p>
        </p:txBody>
      </p:sp>
      <p:pic>
        <p:nvPicPr>
          <p:cNvPr id="20482" name="Picture 2" descr="Image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049" y="2287164"/>
            <a:ext cx="5781675" cy="4162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283594" y="412124"/>
            <a:ext cx="6096000" cy="1754326"/>
          </a:xfrm>
          <a:prstGeom prst="rect">
            <a:avLst/>
          </a:prstGeom>
        </p:spPr>
        <p:txBody>
          <a:bodyPr>
            <a:spAutoFit/>
          </a:bodyPr>
          <a:lstStyle/>
          <a:p>
            <a:r>
              <a:rPr lang="es-CO" b="0" dirty="0" smtClean="0">
                <a:solidFill>
                  <a:srgbClr val="14171A"/>
                </a:solidFill>
                <a:effectLst/>
                <a:latin typeface="system-ui"/>
              </a:rPr>
              <a:t>Ante una alarma del dosímetro, el trabajador deja el trabajo de forma segura, se aleja de la zona y comunica el suceso al técnico de Protección Radiológica para que tome las medidas oportunas. Imagen: ANAV.</a:t>
            </a:r>
          </a:p>
          <a:p>
            <a:r>
              <a:rPr lang="es-CO" b="0" i="0" u="none" strike="noStrike" dirty="0" smtClean="0">
                <a:solidFill>
                  <a:srgbClr val="000000"/>
                </a:solidFill>
                <a:effectLst/>
                <a:latin typeface="Times New Roman" panose="02020603050405020304" pitchFamily="18" charset="0"/>
                <a:hlinkClick r:id="rId2"/>
              </a:rPr>
              <a:t/>
            </a:r>
            <a:br>
              <a:rPr lang="es-CO" b="0" i="0" u="none" strike="noStrike" dirty="0" smtClean="0">
                <a:solidFill>
                  <a:srgbClr val="000000"/>
                </a:solidFill>
                <a:effectLst/>
                <a:latin typeface="Times New Roman" panose="02020603050405020304" pitchFamily="18" charset="0"/>
                <a:hlinkClick r:id="rId2"/>
              </a:rPr>
            </a:br>
            <a:endParaRPr lang="es-CO" dirty="0"/>
          </a:p>
        </p:txBody>
      </p:sp>
    </p:spTree>
    <p:extLst>
      <p:ext uri="{BB962C8B-B14F-4D97-AF65-F5344CB8AC3E}">
        <p14:creationId xmlns:p14="http://schemas.microsoft.com/office/powerpoint/2010/main" val="342176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7532" y="317456"/>
            <a:ext cx="6096000" cy="1200329"/>
          </a:xfrm>
          <a:prstGeom prst="rect">
            <a:avLst/>
          </a:prstGeom>
        </p:spPr>
        <p:txBody>
          <a:bodyPr>
            <a:spAutoFit/>
          </a:bodyPr>
          <a:lstStyle/>
          <a:p>
            <a:r>
              <a:rPr lang="es-CO" b="0" i="0" smtClean="0">
                <a:solidFill>
                  <a:srgbClr val="14171A"/>
                </a:solidFill>
                <a:effectLst/>
                <a:latin typeface="system-ui"/>
              </a:rPr>
              <a:t>En una zona radiológica de una central nuclear, para evitar la contaminación interna, el trabajador no puede tocarse con las manos la boca ni la nariz, ni entrar en dicha zona con heridas abiertas. </a:t>
            </a:r>
            <a:r>
              <a:rPr lang="es-CO" b="0" i="0" dirty="0" smtClean="0">
                <a:solidFill>
                  <a:srgbClr val="14171A"/>
                </a:solidFill>
                <a:effectLst/>
                <a:latin typeface="system-ui"/>
              </a:rPr>
              <a:t>Imagen: ANAV.</a:t>
            </a:r>
            <a:endParaRPr lang="es-CO" dirty="0"/>
          </a:p>
        </p:txBody>
      </p:sp>
      <p:pic>
        <p:nvPicPr>
          <p:cNvPr id="21506"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757" y="2108915"/>
            <a:ext cx="47815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464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26017" y="758505"/>
            <a:ext cx="6096000" cy="1477328"/>
          </a:xfrm>
          <a:prstGeom prst="rect">
            <a:avLst/>
          </a:prstGeom>
        </p:spPr>
        <p:txBody>
          <a:bodyPr>
            <a:spAutoFit/>
          </a:bodyPr>
          <a:lstStyle/>
          <a:p>
            <a:r>
              <a:rPr lang="es-CO" b="0" i="0" dirty="0" smtClean="0">
                <a:solidFill>
                  <a:srgbClr val="14171A"/>
                </a:solidFill>
                <a:effectLst/>
                <a:latin typeface="system-ui"/>
              </a:rPr>
              <a:t>Una zona de paso sirve para separar dos áreas con distintos riesgos de contaminación radiactiva. Al entrar se requiere que el trabajador utilice vestuario adicional y equipos específicos. Al salir, el trabajador se desprende de ellos siguiendo una secuencia. Imagen: ANAV.</a:t>
            </a:r>
            <a:endParaRPr lang="es-CO" dirty="0"/>
          </a:p>
        </p:txBody>
      </p:sp>
      <p:pic>
        <p:nvPicPr>
          <p:cNvPr id="22532" name="Picture 4"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72" y="2435716"/>
            <a:ext cx="57531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05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4654" y="613464"/>
            <a:ext cx="6096000" cy="2308324"/>
          </a:xfrm>
          <a:prstGeom prst="rect">
            <a:avLst/>
          </a:prstGeom>
        </p:spPr>
        <p:txBody>
          <a:bodyPr>
            <a:spAutoFit/>
          </a:bodyPr>
          <a:lstStyle/>
          <a:p>
            <a:r>
              <a:rPr lang="es-CO" b="0" dirty="0" smtClean="0">
                <a:solidFill>
                  <a:srgbClr val="14171A"/>
                </a:solidFill>
                <a:effectLst/>
                <a:latin typeface="system-ui"/>
              </a:rPr>
              <a:t>Para salir de una zona de paso, el trabajador se desprende de la vestimenta adicional sin tocar la vestimenta interior para evitar la contaminación (partículas radiactivas adheridas). Requiere un poco de entrenamiento, pero es más sencillo de lo que parece. Imagen: ANAV.</a:t>
            </a:r>
          </a:p>
          <a:p>
            <a:r>
              <a:rPr lang="es-CO" b="0" i="0" u="none" strike="noStrike" dirty="0" smtClean="0">
                <a:solidFill>
                  <a:srgbClr val="000000"/>
                </a:solidFill>
                <a:effectLst/>
                <a:latin typeface="Times New Roman" panose="02020603050405020304" pitchFamily="18" charset="0"/>
                <a:hlinkClick r:id="rId2"/>
              </a:rPr>
              <a:t/>
            </a:r>
            <a:br>
              <a:rPr lang="es-CO" b="0" i="0" u="none" strike="noStrike" dirty="0" smtClean="0">
                <a:solidFill>
                  <a:srgbClr val="000000"/>
                </a:solidFill>
                <a:effectLst/>
                <a:latin typeface="Times New Roman" panose="02020603050405020304" pitchFamily="18" charset="0"/>
                <a:hlinkClick r:id="rId2"/>
              </a:rPr>
            </a:br>
            <a:endParaRPr lang="es-CO" dirty="0"/>
          </a:p>
        </p:txBody>
      </p:sp>
      <p:pic>
        <p:nvPicPr>
          <p:cNvPr id="23554" name="Picture 2" descr="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179" y="2150172"/>
            <a:ext cx="5961889" cy="442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6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1318" y="665186"/>
            <a:ext cx="6096000" cy="1200329"/>
          </a:xfrm>
          <a:prstGeom prst="rect">
            <a:avLst/>
          </a:prstGeom>
        </p:spPr>
        <p:txBody>
          <a:bodyPr>
            <a:spAutoFit/>
          </a:bodyPr>
          <a:lstStyle/>
          <a:p>
            <a:r>
              <a:rPr lang="es-CO" b="0" i="0" dirty="0" smtClean="0">
                <a:solidFill>
                  <a:srgbClr val="14171A"/>
                </a:solidFill>
                <a:effectLst/>
                <a:latin typeface="system-ui"/>
              </a:rPr>
              <a:t>No se permite la salida de equipos y materiales de zona radiológica de una central nuclear sin antes someterlos a varios controles de contaminación mediante detectores automáticos o manuales. Imagen: ANAV.</a:t>
            </a:r>
            <a:endParaRPr lang="es-CO" dirty="0"/>
          </a:p>
        </p:txBody>
      </p:sp>
      <p:pic>
        <p:nvPicPr>
          <p:cNvPr id="24578"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2086041"/>
            <a:ext cx="58674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24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1623" y="803479"/>
            <a:ext cx="6096000" cy="2031325"/>
          </a:xfrm>
          <a:prstGeom prst="rect">
            <a:avLst/>
          </a:prstGeom>
        </p:spPr>
        <p:txBody>
          <a:bodyPr>
            <a:spAutoFit/>
          </a:bodyPr>
          <a:lstStyle/>
          <a:p>
            <a:r>
              <a:rPr lang="es-CO" b="0" dirty="0" smtClean="0">
                <a:solidFill>
                  <a:srgbClr val="14171A"/>
                </a:solidFill>
                <a:effectLst/>
                <a:latin typeface="system-ui"/>
              </a:rPr>
              <a:t>Los trabajadores que salen de zona radiológica de una central nuclear pasan por varios pórticos (hasta cuatro). En caso de detectar contaminación, se avisa al servicio de Protección Radiológica y se siguen sus instrucciones. Imagen: ANAV.</a:t>
            </a:r>
          </a:p>
          <a:p>
            <a:r>
              <a:rPr lang="es-CO" b="0" i="0" u="none" strike="noStrike" dirty="0" smtClean="0">
                <a:solidFill>
                  <a:srgbClr val="000000"/>
                </a:solidFill>
                <a:effectLst/>
                <a:latin typeface="Times New Roman" panose="02020603050405020304" pitchFamily="18" charset="0"/>
                <a:hlinkClick r:id="rId2"/>
              </a:rPr>
              <a:t/>
            </a:r>
            <a:br>
              <a:rPr lang="es-CO" b="0" i="0" u="none" strike="noStrike" dirty="0" smtClean="0">
                <a:solidFill>
                  <a:srgbClr val="000000"/>
                </a:solidFill>
                <a:effectLst/>
                <a:latin typeface="Times New Roman" panose="02020603050405020304" pitchFamily="18" charset="0"/>
                <a:hlinkClick r:id="rId2"/>
              </a:rPr>
            </a:br>
            <a:endParaRPr lang="es-CO" dirty="0"/>
          </a:p>
        </p:txBody>
      </p:sp>
      <p:pic>
        <p:nvPicPr>
          <p:cNvPr id="25602" name="Picture 2" descr="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178" y="2054493"/>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965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83595" y="735916"/>
            <a:ext cx="6096000" cy="1754326"/>
          </a:xfrm>
          <a:prstGeom prst="rect">
            <a:avLst/>
          </a:prstGeom>
        </p:spPr>
        <p:txBody>
          <a:bodyPr>
            <a:spAutoFit/>
          </a:bodyPr>
          <a:lstStyle/>
          <a:p>
            <a:r>
              <a:rPr lang="es-CO" b="0" i="0" dirty="0" smtClean="0">
                <a:solidFill>
                  <a:srgbClr val="14171A"/>
                </a:solidFill>
                <a:effectLst/>
                <a:latin typeface="system-ui"/>
              </a:rPr>
              <a:t>En las comunicaciones verbales se utiliza la comunicación a tres vías (mensaje, repetición y confirmación) y el alfabeto fonético por palabras (Alfa, Bravo, Charlie, Delta, Eco, Foxtrot, Golf…) </a:t>
            </a:r>
            <a:r>
              <a:rPr lang="es-CO" b="0" i="0" u="none" strike="noStrike" dirty="0" smtClean="0">
                <a:solidFill>
                  <a:srgbClr val="1B95E0"/>
                </a:solidFill>
                <a:effectLst/>
                <a:latin typeface="system-ui"/>
                <a:hlinkClick r:id="rId2" tooltip="https://es.wikipedia.org/wiki/Alfabeto_por_palabras"/>
              </a:rPr>
              <a:t>https://es.wikipedia.org/wiki/</a:t>
            </a:r>
            <a:r>
              <a:rPr lang="es-CO" b="0" i="0" u="none" strike="noStrike" dirty="0" err="1" smtClean="0">
                <a:solidFill>
                  <a:srgbClr val="1B95E0"/>
                </a:solidFill>
                <a:effectLst/>
                <a:latin typeface="system-ui"/>
                <a:hlinkClick r:id="rId2" tooltip="https://es.wikipedia.org/wiki/Alfabeto_por_palabras"/>
              </a:rPr>
              <a:t>Alfabeto_por_palabras</a:t>
            </a:r>
            <a:r>
              <a:rPr lang="es-CO" b="0" i="0" u="none" strike="noStrike" dirty="0" smtClean="0">
                <a:solidFill>
                  <a:srgbClr val="1B95E0"/>
                </a:solidFill>
                <a:effectLst/>
                <a:latin typeface="system-ui"/>
                <a:hlinkClick r:id="rId2" tooltip="https://es.wikipedia.org/wiki/Alfabeto_por_palabras"/>
              </a:rPr>
              <a:t>…</a:t>
            </a:r>
            <a:r>
              <a:rPr lang="es-CO" b="0" i="0" dirty="0" smtClean="0">
                <a:solidFill>
                  <a:srgbClr val="14171A"/>
                </a:solidFill>
                <a:effectLst/>
                <a:latin typeface="system-ui"/>
              </a:rPr>
              <a:t>. Imagen: ANAV.</a:t>
            </a:r>
            <a:endParaRPr lang="es-CO" dirty="0"/>
          </a:p>
        </p:txBody>
      </p:sp>
      <p:pic>
        <p:nvPicPr>
          <p:cNvPr id="26626" name="Picture 2" descr="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9388" y="2307129"/>
            <a:ext cx="589597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97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44958" y="581370"/>
            <a:ext cx="6096000" cy="1754326"/>
          </a:xfrm>
          <a:prstGeom prst="rect">
            <a:avLst/>
          </a:prstGeom>
        </p:spPr>
        <p:txBody>
          <a:bodyPr>
            <a:spAutoFit/>
          </a:bodyPr>
          <a:lstStyle/>
          <a:p>
            <a:r>
              <a:rPr lang="es-CO" b="0" i="0" smtClean="0">
                <a:solidFill>
                  <a:srgbClr val="14171A"/>
                </a:solidFill>
                <a:effectLst/>
                <a:latin typeface="system-ui"/>
              </a:rPr>
              <a:t>Tras preparar un trabajo con riesgos para la seguridad se realiza una reunión previa en la que todos deben comprender la tarea, riesgos asociados y planes de contingencia. </a:t>
            </a:r>
            <a:r>
              <a:rPr lang="es-CO" b="0" i="0" dirty="0" smtClean="0">
                <a:solidFill>
                  <a:srgbClr val="14171A"/>
                </a:solidFill>
                <a:effectLst/>
                <a:latin typeface="system-ui"/>
              </a:rPr>
              <a:t>Tras realizar el trabajo, se realiza una reunión posterior para analizar los resultados. Imagen: ANAV.</a:t>
            </a:r>
            <a:endParaRPr lang="es-CO" dirty="0"/>
          </a:p>
        </p:txBody>
      </p:sp>
      <p:pic>
        <p:nvPicPr>
          <p:cNvPr id="27650"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867" y="2335696"/>
            <a:ext cx="61341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9955" y="1103067"/>
            <a:ext cx="6096000" cy="1200329"/>
          </a:xfrm>
          <a:prstGeom prst="rect">
            <a:avLst/>
          </a:prstGeom>
        </p:spPr>
        <p:txBody>
          <a:bodyPr>
            <a:spAutoFit/>
          </a:bodyPr>
          <a:lstStyle/>
          <a:p>
            <a:r>
              <a:rPr lang="es-CO" b="0" i="0" dirty="0" smtClean="0">
                <a:solidFill>
                  <a:srgbClr val="14171A"/>
                </a:solidFill>
                <a:effectLst/>
                <a:latin typeface="system-ui"/>
              </a:rPr>
              <a:t>En los cursos y entrenamientos de los profesionales nucleares se explican las lecciones aprendidas de sucesos que han ocurrido en otras centrales para tratar de evitar que se produzcan de nuevo. Imagen: ANAV</a:t>
            </a:r>
            <a:endParaRPr lang="es-CO" dirty="0"/>
          </a:p>
        </p:txBody>
      </p:sp>
      <p:pic>
        <p:nvPicPr>
          <p:cNvPr id="28674"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302" y="2478221"/>
            <a:ext cx="5657850"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6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039" y="1961545"/>
            <a:ext cx="5406668" cy="4648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193442" y="929099"/>
            <a:ext cx="6096000" cy="1754326"/>
          </a:xfrm>
          <a:prstGeom prst="rect">
            <a:avLst/>
          </a:prstGeom>
        </p:spPr>
        <p:txBody>
          <a:bodyPr>
            <a:spAutoFit/>
          </a:bodyPr>
          <a:lstStyle/>
          <a:p>
            <a:r>
              <a:rPr lang="es-CO" b="0" i="0" dirty="0" smtClean="0">
                <a:solidFill>
                  <a:srgbClr val="14171A"/>
                </a:solidFill>
                <a:effectLst/>
                <a:latin typeface="system-ui"/>
              </a:rPr>
              <a:t>Equipos de Protección Individual (EPI) básicos obligatorios: casco, gafas de seguridad, calzado de seguridad y guantes a disposición. Se utilizan para realizar trabajos en planta, excepto el personal administrativo en oficinas y el de Operación en Sala de Control. Imagen: ANAV.</a:t>
            </a:r>
            <a:endParaRPr lang="es-CO" dirty="0"/>
          </a:p>
        </p:txBody>
      </p:sp>
    </p:spTree>
    <p:extLst>
      <p:ext uri="{BB962C8B-B14F-4D97-AF65-F5344CB8AC3E}">
        <p14:creationId xmlns:p14="http://schemas.microsoft.com/office/powerpoint/2010/main" val="2134802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4045" y="851619"/>
            <a:ext cx="6096000" cy="2862322"/>
          </a:xfrm>
          <a:prstGeom prst="rect">
            <a:avLst/>
          </a:prstGeom>
        </p:spPr>
        <p:txBody>
          <a:bodyPr>
            <a:spAutoFit/>
          </a:bodyPr>
          <a:lstStyle/>
          <a:p>
            <a:r>
              <a:rPr lang="es-CO" b="0" dirty="0" smtClean="0">
                <a:solidFill>
                  <a:srgbClr val="14171A"/>
                </a:solidFill>
                <a:effectLst/>
                <a:latin typeface="system-ui"/>
              </a:rPr>
              <a:t>Los trabajadores de las centrales nucleares están acostumbrados a ser observados en su trabajo por supervisores y mandos, así como inspectores de organismos nacionales como el </a:t>
            </a:r>
            <a:r>
              <a:rPr lang="es-CO" b="0" u="none" strike="noStrike" dirty="0" smtClean="0">
                <a:solidFill>
                  <a:srgbClr val="1B95E0"/>
                </a:solidFill>
                <a:effectLst/>
                <a:latin typeface="system-ui"/>
                <a:hlinkClick r:id="rId2"/>
              </a:rPr>
              <a:t>@</a:t>
            </a:r>
            <a:r>
              <a:rPr lang="es-CO" b="0" u="none" strike="noStrike" dirty="0" err="1" smtClean="0">
                <a:solidFill>
                  <a:srgbClr val="1B95E0"/>
                </a:solidFill>
                <a:effectLst/>
                <a:latin typeface="system-ui"/>
                <a:hlinkClick r:id="rId2"/>
              </a:rPr>
              <a:t>CSN_es</a:t>
            </a:r>
            <a:endParaRPr lang="es-CO" b="0" dirty="0" smtClean="0">
              <a:solidFill>
                <a:srgbClr val="14171A"/>
              </a:solidFill>
              <a:effectLst/>
              <a:latin typeface="system-ui"/>
            </a:endParaRPr>
          </a:p>
          <a:p>
            <a:r>
              <a:rPr lang="es-CO" b="0" dirty="0" smtClean="0">
                <a:solidFill>
                  <a:srgbClr val="14171A"/>
                </a:solidFill>
                <a:effectLst/>
                <a:latin typeface="system-ui"/>
              </a:rPr>
              <a:t>(con varios inspectores residentes) e internacionales como </a:t>
            </a:r>
            <a:r>
              <a:rPr lang="es-CO" b="0" u="none" strike="noStrike" dirty="0" smtClean="0">
                <a:solidFill>
                  <a:srgbClr val="1B95E0"/>
                </a:solidFill>
                <a:effectLst/>
                <a:latin typeface="system-ui"/>
                <a:hlinkClick r:id="rId3"/>
              </a:rPr>
              <a:t>@</a:t>
            </a:r>
            <a:r>
              <a:rPr lang="es-CO" b="0" u="none" strike="noStrike" dirty="0" err="1" smtClean="0">
                <a:solidFill>
                  <a:srgbClr val="1B95E0"/>
                </a:solidFill>
                <a:effectLst/>
                <a:latin typeface="system-ui"/>
                <a:hlinkClick r:id="rId3"/>
              </a:rPr>
              <a:t>WANOComms</a:t>
            </a:r>
            <a:endParaRPr lang="es-CO" b="0" dirty="0" smtClean="0">
              <a:solidFill>
                <a:srgbClr val="14171A"/>
              </a:solidFill>
              <a:effectLst/>
              <a:latin typeface="system-ui"/>
            </a:endParaRPr>
          </a:p>
          <a:p>
            <a:r>
              <a:rPr lang="es-CO" b="0" dirty="0" smtClean="0">
                <a:solidFill>
                  <a:srgbClr val="14171A"/>
                </a:solidFill>
                <a:effectLst/>
                <a:latin typeface="system-ui"/>
              </a:rPr>
              <a:t>o </a:t>
            </a:r>
            <a:r>
              <a:rPr lang="es-CO" b="0" u="none" strike="noStrike" dirty="0" smtClean="0">
                <a:solidFill>
                  <a:srgbClr val="1B95E0"/>
                </a:solidFill>
                <a:effectLst/>
                <a:latin typeface="system-ui"/>
                <a:hlinkClick r:id="rId4"/>
              </a:rPr>
              <a:t>@</a:t>
            </a:r>
            <a:r>
              <a:rPr lang="es-CO" b="0" u="none" strike="noStrike" dirty="0" err="1" smtClean="0">
                <a:solidFill>
                  <a:srgbClr val="1B95E0"/>
                </a:solidFill>
                <a:effectLst/>
                <a:latin typeface="system-ui"/>
                <a:hlinkClick r:id="rId4"/>
              </a:rPr>
              <a:t>iaeaorg</a:t>
            </a:r>
            <a:endParaRPr lang="es-CO" b="0" dirty="0" smtClean="0">
              <a:solidFill>
                <a:srgbClr val="14171A"/>
              </a:solidFill>
              <a:effectLst/>
              <a:latin typeface="system-ui"/>
            </a:endParaRPr>
          </a:p>
          <a:p>
            <a:r>
              <a:rPr lang="es-CO" b="0" dirty="0" smtClean="0">
                <a:solidFill>
                  <a:srgbClr val="14171A"/>
                </a:solidFill>
                <a:effectLst/>
                <a:latin typeface="system-ui"/>
              </a:rPr>
              <a:t>. Imagen: ANAV.</a:t>
            </a:r>
          </a:p>
          <a:p>
            <a:r>
              <a:rPr lang="es-CO" b="0" i="0" u="none" strike="noStrike" dirty="0" smtClean="0">
                <a:solidFill>
                  <a:srgbClr val="000000"/>
                </a:solidFill>
                <a:effectLst/>
                <a:latin typeface="Times New Roman" panose="02020603050405020304" pitchFamily="18" charset="0"/>
                <a:hlinkClick r:id="rId5"/>
              </a:rPr>
              <a:t/>
            </a:r>
            <a:br>
              <a:rPr lang="es-CO" b="0" i="0" u="none" strike="noStrike" dirty="0" smtClean="0">
                <a:solidFill>
                  <a:srgbClr val="000000"/>
                </a:solidFill>
                <a:effectLst/>
                <a:latin typeface="Times New Roman" panose="02020603050405020304" pitchFamily="18" charset="0"/>
                <a:hlinkClick r:id="rId5"/>
              </a:rPr>
            </a:br>
            <a:endParaRPr lang="es-CO" dirty="0"/>
          </a:p>
        </p:txBody>
      </p:sp>
      <p:pic>
        <p:nvPicPr>
          <p:cNvPr id="29698" name="Picture 2" descr="Imag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3338" y="2282780"/>
            <a:ext cx="560070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4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68440" y="913051"/>
            <a:ext cx="3830454" cy="5693866"/>
          </a:xfrm>
          <a:prstGeom prst="rect">
            <a:avLst/>
          </a:prstGeom>
        </p:spPr>
        <p:txBody>
          <a:bodyPr wrap="square">
            <a:spAutoFit/>
          </a:bodyPr>
          <a:lstStyle/>
          <a:p>
            <a:r>
              <a:rPr lang="es-CO" sz="2800" b="0" i="0" dirty="0" smtClean="0">
                <a:solidFill>
                  <a:srgbClr val="14171A"/>
                </a:solidFill>
                <a:effectLst/>
                <a:latin typeface="system-ui"/>
              </a:rPr>
              <a:t>Si durante la realización de trabajos en una central nuclear ocurre alguna anomalía o situación imprevista que pueda afectar a las personas o a la instalación, se paralizan los trabajos dejando el lugar de trabajo en condiciones seguras. Imagen: ANAV.</a:t>
            </a:r>
            <a:endParaRPr lang="es-CO" sz="2800" dirty="0"/>
          </a:p>
        </p:txBody>
      </p:sp>
      <p:pic>
        <p:nvPicPr>
          <p:cNvPr id="3074"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122" y="1385047"/>
            <a:ext cx="6101840" cy="429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162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3893" y="555612"/>
            <a:ext cx="4052236" cy="4154984"/>
          </a:xfrm>
          <a:prstGeom prst="rect">
            <a:avLst/>
          </a:prstGeom>
        </p:spPr>
        <p:txBody>
          <a:bodyPr wrap="square">
            <a:spAutoFit/>
          </a:bodyPr>
          <a:lstStyle/>
          <a:p>
            <a:r>
              <a:rPr lang="es-CO" sz="2400" b="0" i="0" dirty="0" smtClean="0">
                <a:solidFill>
                  <a:srgbClr val="14171A"/>
                </a:solidFill>
                <a:effectLst/>
                <a:latin typeface="system-ui"/>
              </a:rPr>
              <a:t>Las puertas de los cubículos de una central nuclear protegen a los equipos importantes para la seguridad frente a inundaciones e incendios. Estas puertas permanecen siempre cerradas salvo que se establezca un plan de contingencia, por ejemplo un vigilante. Imagen: ANAV.</a:t>
            </a:r>
            <a:endParaRPr lang="es-CO" sz="2400" dirty="0"/>
          </a:p>
        </p:txBody>
      </p:sp>
      <p:pic>
        <p:nvPicPr>
          <p:cNvPr id="4098"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917" y="1007344"/>
            <a:ext cx="541972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28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6206" y="785020"/>
            <a:ext cx="4550535" cy="5262979"/>
          </a:xfrm>
          <a:prstGeom prst="rect">
            <a:avLst/>
          </a:prstGeom>
        </p:spPr>
        <p:txBody>
          <a:bodyPr wrap="square">
            <a:spAutoFit/>
          </a:bodyPr>
          <a:lstStyle/>
          <a:p>
            <a:r>
              <a:rPr lang="es-CO" sz="2800" b="0" i="0" dirty="0" smtClean="0">
                <a:solidFill>
                  <a:srgbClr val="14171A"/>
                </a:solidFill>
                <a:effectLst/>
                <a:latin typeface="system-ui"/>
              </a:rPr>
              <a:t>La caída de objetos en el núcleo del reactor, en la piscina de combustible o en el interior de equipos importantes puede ocasionar daños y afectar a la seguridad. Para evitarlo se establece un plan de exclusión de materiales extraños (EME, FMEZ en inglés). Imagen: ANAV.</a:t>
            </a:r>
            <a:endParaRPr lang="es-CO" sz="2800" dirty="0"/>
          </a:p>
        </p:txBody>
      </p:sp>
      <p:pic>
        <p:nvPicPr>
          <p:cNvPr id="5122"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943" y="1678641"/>
            <a:ext cx="46482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930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2986" y="716701"/>
            <a:ext cx="3823826" cy="5262979"/>
          </a:xfrm>
          <a:prstGeom prst="rect">
            <a:avLst/>
          </a:prstGeom>
        </p:spPr>
        <p:txBody>
          <a:bodyPr wrap="square">
            <a:spAutoFit/>
          </a:bodyPr>
          <a:lstStyle/>
          <a:p>
            <a:r>
              <a:rPr lang="es-CO" sz="2800" b="0" i="0" dirty="0" smtClean="0">
                <a:solidFill>
                  <a:srgbClr val="14171A"/>
                </a:solidFill>
                <a:effectLst/>
                <a:latin typeface="system-ui"/>
              </a:rPr>
              <a:t>Cuando los trabajadores de una central nuclear llegan a una zona de transición, se aseguran de disponer de los EPI (Equipos de Protección Individual) requeridos para su seguridad personal en el recinto a visitar. Imagen: ANAV.</a:t>
            </a:r>
            <a:endParaRPr lang="es-CO" sz="2800" dirty="0"/>
          </a:p>
        </p:txBody>
      </p:sp>
      <p:pic>
        <p:nvPicPr>
          <p:cNvPr id="6146"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886" y="2210448"/>
            <a:ext cx="60579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437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84349" y="539565"/>
            <a:ext cx="4669286" cy="6001643"/>
          </a:xfrm>
          <a:prstGeom prst="rect">
            <a:avLst/>
          </a:prstGeom>
        </p:spPr>
        <p:txBody>
          <a:bodyPr wrap="square">
            <a:spAutoFit/>
          </a:bodyPr>
          <a:lstStyle/>
          <a:p>
            <a:r>
              <a:rPr lang="es-CO" sz="3200" b="0" i="0" dirty="0" smtClean="0">
                <a:solidFill>
                  <a:srgbClr val="14171A"/>
                </a:solidFill>
                <a:effectLst/>
                <a:latin typeface="system-ui"/>
              </a:rPr>
              <a:t>En trabajos de corte y soldadura se utiliza una pantalla facial integrada en el casco o un casco integral de soldador, se dispone de un permiso de fuego para proteger el entorno y un plan de contingencia realizado por el Servicio Contra Incendios. Imagen: ANAV.</a:t>
            </a:r>
            <a:endParaRPr lang="es-CO" sz="3200" dirty="0"/>
          </a:p>
        </p:txBody>
      </p:sp>
      <p:pic>
        <p:nvPicPr>
          <p:cNvPr id="7170"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280" y="1131461"/>
            <a:ext cx="59055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70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93443" y="410776"/>
            <a:ext cx="4408867" cy="6001643"/>
          </a:xfrm>
          <a:prstGeom prst="rect">
            <a:avLst/>
          </a:prstGeom>
        </p:spPr>
        <p:txBody>
          <a:bodyPr wrap="square">
            <a:spAutoFit/>
          </a:bodyPr>
          <a:lstStyle/>
          <a:p>
            <a:r>
              <a:rPr lang="es-CO" sz="3200" b="0" i="0" dirty="0" smtClean="0">
                <a:solidFill>
                  <a:srgbClr val="14171A"/>
                </a:solidFill>
                <a:effectLst/>
                <a:latin typeface="system-ui"/>
              </a:rPr>
              <a:t>Los trabajos realizados en zonas con atmósferas explosivas (ATEX) se realizan con ropa de trabajo antiestática de manga larga, se utilizan herramientas adecuadas y no se usan dispositivos electrónicos. Imagen: ANAV.</a:t>
            </a:r>
            <a:endParaRPr lang="es-CO" sz="3200" dirty="0"/>
          </a:p>
        </p:txBody>
      </p:sp>
      <p:pic>
        <p:nvPicPr>
          <p:cNvPr id="8194" name="Picture 2" descr="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035" y="2115354"/>
            <a:ext cx="61245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96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1335</Words>
  <Application>Microsoft Office PowerPoint</Application>
  <PresentationFormat>Panorámica</PresentationFormat>
  <Paragraphs>42</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Calibri Light</vt:lpstr>
      <vt:lpstr>system-ui</vt:lpstr>
      <vt:lpstr>Times New Roman</vt:lpstr>
      <vt:lpstr>Tema de Office</vt:lpstr>
      <vt:lpstr>VESTIMENTA Y MEDIDAS DE SEGURIDAD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VESTIMENTA Y MEDIDAS DE SEGURIDAD</dc:title>
  <dc:creator>GOLDEN</dc:creator>
  <cp:lastModifiedBy>GOLDEN</cp:lastModifiedBy>
  <cp:revision>8</cp:revision>
  <dcterms:created xsi:type="dcterms:W3CDTF">2020-03-02T02:32:00Z</dcterms:created>
  <dcterms:modified xsi:type="dcterms:W3CDTF">2020-03-04T17:02:40Z</dcterms:modified>
</cp:coreProperties>
</file>