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Override3.xml" ContentType="application/vnd.openxmlformats-officedocument.themeOverrid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4" r:id="rId3"/>
    <p:sldMasterId id="2147483686" r:id="rId4"/>
    <p:sldMasterId id="2147483890" r:id="rId5"/>
  </p:sldMasterIdLst>
  <p:notesMasterIdLst>
    <p:notesMasterId r:id="rId38"/>
  </p:notesMasterIdLst>
  <p:sldIdLst>
    <p:sldId id="1127" r:id="rId6"/>
    <p:sldId id="1218" r:id="rId7"/>
    <p:sldId id="257" r:id="rId8"/>
    <p:sldId id="1458" r:id="rId9"/>
    <p:sldId id="1128" r:id="rId10"/>
    <p:sldId id="1225" r:id="rId11"/>
    <p:sldId id="1247" r:id="rId12"/>
    <p:sldId id="1248" r:id="rId13"/>
    <p:sldId id="1136" r:id="rId14"/>
    <p:sldId id="1249" r:id="rId15"/>
    <p:sldId id="1250" r:id="rId16"/>
    <p:sldId id="1251" r:id="rId17"/>
    <p:sldId id="1459" r:id="rId18"/>
    <p:sldId id="1254" r:id="rId19"/>
    <p:sldId id="1255" r:id="rId20"/>
    <p:sldId id="1256" r:id="rId21"/>
    <p:sldId id="1257" r:id="rId22"/>
    <p:sldId id="1258" r:id="rId23"/>
    <p:sldId id="1213" r:id="rId24"/>
    <p:sldId id="1215" r:id="rId25"/>
    <p:sldId id="1259" r:id="rId26"/>
    <p:sldId id="1244" r:id="rId27"/>
    <p:sldId id="1260" r:id="rId28"/>
    <p:sldId id="1261" r:id="rId29"/>
    <p:sldId id="1460" r:id="rId30"/>
    <p:sldId id="322" r:id="rId31"/>
    <p:sldId id="1216" r:id="rId32"/>
    <p:sldId id="1262" r:id="rId33"/>
    <p:sldId id="1263" r:id="rId34"/>
    <p:sldId id="1461" r:id="rId35"/>
    <p:sldId id="1265" r:id="rId36"/>
    <p:sldId id="126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C10D43-C853-43F1-9DA9-5F8507394F5C}">
          <p14:sldIdLst>
            <p14:sldId id="1127"/>
            <p14:sldId id="1218"/>
            <p14:sldId id="257"/>
          </p14:sldIdLst>
        </p14:section>
        <p14:section name="Stats/Metrics Refresh" id="{073703D0-94D5-4612-9002-C011682E4270}">
          <p14:sldIdLst>
            <p14:sldId id="1458"/>
            <p14:sldId id="1128"/>
            <p14:sldId id="1225"/>
            <p14:sldId id="1247"/>
            <p14:sldId id="1248"/>
            <p14:sldId id="1136"/>
            <p14:sldId id="1249"/>
            <p14:sldId id="1250"/>
            <p14:sldId id="1251"/>
          </p14:sldIdLst>
        </p14:section>
        <p14:section name="Chetty Papers" id="{173C5B67-F0AF-4143-8A59-8457B1010DE9}">
          <p14:sldIdLst>
            <p14:sldId id="1459"/>
            <p14:sldId id="1254"/>
            <p14:sldId id="1255"/>
            <p14:sldId id="1256"/>
            <p14:sldId id="1257"/>
            <p14:sldId id="1258"/>
            <p14:sldId id="1213"/>
            <p14:sldId id="1215"/>
            <p14:sldId id="1259"/>
            <p14:sldId id="1244"/>
            <p14:sldId id="1260"/>
            <p14:sldId id="1261"/>
          </p14:sldIdLst>
        </p14:section>
        <p14:section name="Stata demo" id="{F8F01B21-CDD6-4B8B-A211-802343CF71F3}">
          <p14:sldIdLst>
            <p14:sldId id="1460"/>
            <p14:sldId id="322"/>
            <p14:sldId id="1216"/>
            <p14:sldId id="1262"/>
            <p14:sldId id="1263"/>
          </p14:sldIdLst>
        </p14:section>
        <p14:section name="Policy Discussion" id="{7C0133DE-B613-4E86-A4F4-90141C337F4C}">
          <p14:sldIdLst>
            <p14:sldId id="1461"/>
            <p14:sldId id="1265"/>
            <p14:sldId id="1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5FA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7" autoAdjust="0"/>
    <p:restoredTop sz="64516" autoAdjust="0"/>
  </p:normalViewPr>
  <p:slideViewPr>
    <p:cSldViewPr>
      <p:cViewPr varScale="1">
        <p:scale>
          <a:sx n="43" d="100"/>
          <a:sy n="43" d="100"/>
        </p:scale>
        <p:origin x="2076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2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6526C-24B6-4CAB-8E8E-85A13ADA1832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F5536-7C40-4D79-8D59-3C9CBA8A0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61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trike="noStrike" baseline="0" dirty="0">
              <a:latin typeface="Arial" pitchFamily="34" charset="0"/>
              <a:cs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1421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/>
          <p:cNvSpPr txBox="1">
            <a:spLocks noGrp="1" noChangeArrowheads="1"/>
          </p:cNvSpPr>
          <p:nvPr/>
        </p:nvSpPr>
        <p:spPr bwMode="auto">
          <a:xfrm>
            <a:off x="3885903" y="8685893"/>
            <a:ext cx="2972097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9" tIns="45699" rIns="91399" bIns="45699" anchor="b"/>
          <a:lstStyle>
            <a:lvl1pPr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6623AD2F-6C88-4EE8-8864-D569AE8800B7}" type="slidenum">
              <a:rPr lang="en-US" sz="1000">
                <a:solidFill>
                  <a:srgbClr val="000000"/>
                </a:solidFill>
                <a:latin typeface="Chalkboard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sz="1000">
              <a:solidFill>
                <a:srgbClr val="000000"/>
              </a:solidFill>
              <a:latin typeface="Chalkboard"/>
            </a:endParaRPr>
          </a:p>
        </p:txBody>
      </p:sp>
      <p:sp>
        <p:nvSpPr>
          <p:cNvPr id="278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843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/>
          <p:cNvSpPr txBox="1">
            <a:spLocks noGrp="1" noChangeArrowheads="1"/>
          </p:cNvSpPr>
          <p:nvPr/>
        </p:nvSpPr>
        <p:spPr bwMode="auto">
          <a:xfrm>
            <a:off x="3885903" y="8685893"/>
            <a:ext cx="2972097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9" tIns="45699" rIns="91399" bIns="45699" anchor="b"/>
          <a:lstStyle>
            <a:lvl1pPr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6623AD2F-6C88-4EE8-8864-D569AE8800B7}" type="slidenum">
              <a:rPr lang="en-US" sz="1000">
                <a:solidFill>
                  <a:srgbClr val="000000"/>
                </a:solidFill>
                <a:latin typeface="Chalkboard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sz="1000">
              <a:solidFill>
                <a:srgbClr val="000000"/>
              </a:solidFill>
              <a:latin typeface="Chalkboard"/>
            </a:endParaRPr>
          </a:p>
        </p:txBody>
      </p:sp>
      <p:sp>
        <p:nvSpPr>
          <p:cNvPr id="278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738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/>
          <p:cNvSpPr txBox="1">
            <a:spLocks noGrp="1" noChangeArrowheads="1"/>
          </p:cNvSpPr>
          <p:nvPr/>
        </p:nvSpPr>
        <p:spPr bwMode="auto">
          <a:xfrm>
            <a:off x="3885903" y="8685893"/>
            <a:ext cx="2972097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9" tIns="45699" rIns="91399" bIns="45699" anchor="b"/>
          <a:lstStyle>
            <a:lvl1pPr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6623AD2F-6C88-4EE8-8864-D569AE8800B7}" type="slidenum">
              <a:rPr lang="en-US" sz="1000">
                <a:solidFill>
                  <a:srgbClr val="000000"/>
                </a:solidFill>
                <a:latin typeface="Chalkboard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z="1000">
              <a:solidFill>
                <a:srgbClr val="000000"/>
              </a:solidFill>
              <a:latin typeface="Chalkboard"/>
            </a:endParaRPr>
          </a:p>
        </p:txBody>
      </p:sp>
      <p:sp>
        <p:nvSpPr>
          <p:cNvPr id="278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13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trike="noStrike" dirty="0">
              <a:cs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3584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1b</a:t>
            </a:r>
          </a:p>
          <a:p>
            <a:r>
              <a:rPr lang="en-US" dirty="0"/>
              <a:t>Values: 92% in 1940 to 50% in 1984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F5536-7C40-4D79-8D59-3C9CBA8A020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2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2b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F5536-7C40-4D79-8D59-3C9CBA8A020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1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2c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F5536-7C40-4D79-8D59-3C9CBA8A02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86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F5536-7C40-4D79-8D59-3C9CBA8A020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01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/>
          <p:cNvSpPr txBox="1">
            <a:spLocks noGrp="1" noChangeArrowheads="1"/>
          </p:cNvSpPr>
          <p:nvPr/>
        </p:nvSpPr>
        <p:spPr bwMode="auto">
          <a:xfrm>
            <a:off x="3885903" y="8685893"/>
            <a:ext cx="2972097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9" tIns="45699" rIns="91399" bIns="45699" anchor="b"/>
          <a:lstStyle>
            <a:lvl1pPr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6623AD2F-6C88-4EE8-8864-D569AE8800B7}" type="slidenum">
              <a:rPr lang="en-US" sz="1000">
                <a:solidFill>
                  <a:srgbClr val="000000"/>
                </a:solidFill>
                <a:latin typeface="Chalkboard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sz="1000">
              <a:solidFill>
                <a:srgbClr val="000000"/>
              </a:solidFill>
              <a:latin typeface="Chalkboard"/>
            </a:endParaRPr>
          </a:p>
        </p:txBody>
      </p:sp>
      <p:sp>
        <p:nvSpPr>
          <p:cNvPr id="278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222222"/>
                </a:solidFill>
                <a:ea typeface="Calibri"/>
              </a:rPr>
              <a:t>Now the real US graph, from the paper.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222222"/>
                </a:solidFill>
                <a:ea typeface="Calibri"/>
              </a:rPr>
              <a:t>Note</a:t>
            </a:r>
            <a:r>
              <a:rPr lang="en-US" sz="1200" baseline="0" dirty="0">
                <a:solidFill>
                  <a:srgbClr val="222222"/>
                </a:solidFill>
                <a:ea typeface="Calibri"/>
              </a:rPr>
              <a:t> that the y-axis range is smaller.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srgbClr val="222222"/>
              </a:solidFill>
              <a:ea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srgbClr val="222222"/>
                </a:solidFill>
                <a:ea typeface="Calibri"/>
              </a:rPr>
              <a:t>Ask them to come up with measures.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srgbClr val="222222"/>
                </a:solidFill>
                <a:ea typeface="Calibri"/>
              </a:rPr>
              <a:t>Hint: in EC10 you see the Lorenz curve, based on income distribution, and calculate the Gini coefficient to translate inequality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222222"/>
              </a:solidFill>
              <a:ea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222222"/>
                </a:solidFill>
                <a:ea typeface="Calibri"/>
              </a:rPr>
              <a:t>Rank</a:t>
            </a:r>
            <a:r>
              <a:rPr lang="en-US" sz="1200" baseline="0" dirty="0">
                <a:solidFill>
                  <a:srgbClr val="222222"/>
                </a:solidFill>
                <a:ea typeface="Calibri"/>
              </a:rPr>
              <a:t>-rank slope is a great one [but not the only one]</a:t>
            </a:r>
            <a:endParaRPr lang="en-US" sz="1200" dirty="0">
              <a:solidFill>
                <a:srgbClr val="222222"/>
              </a:solidFill>
              <a:ea typeface="Calibri"/>
            </a:endParaRPr>
          </a:p>
          <a:p>
            <a:pPr marL="0" indent="0" eaLnBrk="1" hangingPunct="1">
              <a:buFontTx/>
              <a:buNone/>
            </a:pPr>
            <a:endParaRPr lang="en-US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455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/>
          <p:cNvSpPr txBox="1">
            <a:spLocks noGrp="1" noChangeArrowheads="1"/>
          </p:cNvSpPr>
          <p:nvPr/>
        </p:nvSpPr>
        <p:spPr bwMode="auto">
          <a:xfrm>
            <a:off x="3885903" y="8685893"/>
            <a:ext cx="2972097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9" tIns="45699" rIns="91399" bIns="45699" anchor="b"/>
          <a:lstStyle>
            <a:lvl1pPr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6623AD2F-6C88-4EE8-8864-D569AE8800B7}" type="slidenum">
              <a:rPr lang="en-US" sz="1000">
                <a:solidFill>
                  <a:srgbClr val="000000"/>
                </a:solidFill>
                <a:latin typeface="Chalkboard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sz="1000">
              <a:solidFill>
                <a:srgbClr val="000000"/>
              </a:solidFill>
              <a:latin typeface="Chalkboard"/>
            </a:endParaRPr>
          </a:p>
        </p:txBody>
      </p:sp>
      <p:sp>
        <p:nvSpPr>
          <p:cNvPr id="278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srgbClr val="222222"/>
                </a:solidFill>
                <a:ea typeface="Calibri"/>
              </a:rPr>
              <a:t>Hopefully you transition to this slide after someone comes up with the idea of rank-rank slope.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srgbClr val="222222"/>
              </a:solidFill>
              <a:ea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srgbClr val="222222"/>
                </a:solidFill>
                <a:ea typeface="Calibri"/>
              </a:rPr>
              <a:t>Now let’s say you want a much simpler measure of how well kids from poor parents 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srgbClr val="222222"/>
                </a:solidFill>
                <a:ea typeface="Calibri"/>
              </a:rPr>
              <a:t>Answer: the prediction for the child of parent </a:t>
            </a:r>
            <a:r>
              <a:rPr lang="en-US" sz="1200" baseline="0" dirty="0" err="1">
                <a:solidFill>
                  <a:srgbClr val="222222"/>
                </a:solidFill>
                <a:ea typeface="Calibri"/>
              </a:rPr>
              <a:t>pct</a:t>
            </a:r>
            <a:r>
              <a:rPr lang="en-US" sz="1200" baseline="0" dirty="0">
                <a:solidFill>
                  <a:srgbClr val="222222"/>
                </a:solidFill>
                <a:ea typeface="Calibri"/>
              </a:rPr>
              <a:t> 25</a:t>
            </a:r>
            <a:r>
              <a:rPr lang="en-US" sz="1200" baseline="30000" dirty="0">
                <a:solidFill>
                  <a:srgbClr val="222222"/>
                </a:solidFill>
                <a:ea typeface="Calibri"/>
              </a:rPr>
              <a:t>th</a:t>
            </a:r>
            <a:r>
              <a:rPr lang="en-US" sz="1200" baseline="0" dirty="0">
                <a:solidFill>
                  <a:srgbClr val="222222"/>
                </a:solidFill>
                <a:ea typeface="Calibri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srgbClr val="222222"/>
              </a:solidFill>
              <a:ea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srgbClr val="222222"/>
                </a:solidFill>
                <a:ea typeface="Calibri"/>
              </a:rPr>
              <a:t>Why the fitted line not the point (as explained in lecture)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srgbClr val="222222"/>
                </a:solidFill>
                <a:ea typeface="Calibri"/>
              </a:rPr>
              <a:t>Bridge to </a:t>
            </a:r>
            <a:r>
              <a:rPr lang="en-US" sz="1200" baseline="0">
                <a:solidFill>
                  <a:srgbClr val="222222"/>
                </a:solidFill>
                <a:ea typeface="Calibri"/>
              </a:rPr>
              <a:t>regression analysis</a:t>
            </a:r>
            <a:endParaRPr lang="en-US" sz="1200" baseline="0" dirty="0">
              <a:solidFill>
                <a:srgbClr val="222222"/>
              </a:solidFill>
              <a:ea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srgbClr val="222222"/>
              </a:solidFill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8137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/>
          <p:cNvSpPr txBox="1">
            <a:spLocks noGrp="1" noChangeArrowheads="1"/>
          </p:cNvSpPr>
          <p:nvPr/>
        </p:nvSpPr>
        <p:spPr bwMode="auto">
          <a:xfrm>
            <a:off x="3885903" y="8685893"/>
            <a:ext cx="2972097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9" tIns="45699" rIns="91399" bIns="45699" anchor="b"/>
          <a:lstStyle>
            <a:lvl1pPr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1066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23AD2F-6C88-4EE8-8864-D569AE8800B7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lkboard"/>
                <a:ea typeface="+mn-ea"/>
                <a:cs typeface="Arial" pitchFamily="34" charset="0"/>
              </a:rPr>
              <a:pPr marL="0" marR="0" lvl="0" indent="0" algn="r" defTabSz="1066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halkboard"/>
              <a:ea typeface="+mn-ea"/>
              <a:cs typeface="Arial" pitchFamily="34" charset="0"/>
            </a:endParaRPr>
          </a:p>
        </p:txBody>
      </p:sp>
      <p:sp>
        <p:nvSpPr>
          <p:cNvPr id="278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096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/>
          <p:cNvSpPr txBox="1">
            <a:spLocks noGrp="1" noChangeArrowheads="1"/>
          </p:cNvSpPr>
          <p:nvPr/>
        </p:nvSpPr>
        <p:spPr bwMode="auto">
          <a:xfrm>
            <a:off x="3885903" y="8685893"/>
            <a:ext cx="2972097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9" tIns="45699" rIns="91399" bIns="45699" anchor="b"/>
          <a:lstStyle>
            <a:lvl1pPr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6623AD2F-6C88-4EE8-8864-D569AE8800B7}" type="slidenum">
              <a:rPr lang="en-US" sz="1000">
                <a:solidFill>
                  <a:srgbClr val="000000"/>
                </a:solidFill>
                <a:latin typeface="Chalkboard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sz="1000">
              <a:solidFill>
                <a:srgbClr val="000000"/>
              </a:solidFill>
              <a:latin typeface="Chalkboard"/>
            </a:endParaRPr>
          </a:p>
        </p:txBody>
      </p:sp>
      <p:sp>
        <p:nvSpPr>
          <p:cNvPr id="278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3362" indent="0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/>
            </a:pPr>
            <a:endParaRPr lang="en-US" baseline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130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tell me why is this table here, what</a:t>
            </a:r>
            <a:r>
              <a:rPr lang="en-US" baseline="0" dirty="0"/>
              <a:t> is it doing, why is it important?</a:t>
            </a:r>
          </a:p>
          <a:p>
            <a:r>
              <a:rPr lang="en-US" baseline="0" dirty="0"/>
              <a:t>HINT: it’s the 1</a:t>
            </a:r>
            <a:r>
              <a:rPr lang="en-US" baseline="30000" dirty="0"/>
              <a:t>st</a:t>
            </a:r>
            <a:r>
              <a:rPr lang="en-US" baseline="0" dirty="0"/>
              <a:t> table in the paper!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F5536-7C40-4D79-8D59-3C9CBA8A020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56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about this one?</a:t>
            </a:r>
          </a:p>
          <a:p>
            <a:r>
              <a:rPr lang="en-US" dirty="0"/>
              <a:t>Can you</a:t>
            </a:r>
            <a:r>
              <a:rPr lang="en-US" baseline="0" dirty="0"/>
              <a:t> spot the most important number?</a:t>
            </a:r>
          </a:p>
          <a:p>
            <a:r>
              <a:rPr lang="en-US" baseline="0" dirty="0"/>
              <a:t>HINT: here is the graph =&gt; Find where the graph and the table are speaking the same thing.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F5536-7C40-4D79-8D59-3C9CBA8A020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34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/>
                <a:ea typeface="ＭＳ Ｐゴシック"/>
                <a:cs typeface="Arial"/>
              </a:rPr>
              <a:t>Note: Mention here that the software people use is flexible and what you will support.</a:t>
            </a:r>
            <a:endParaRPr lang="en-US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r>
              <a:rPr lang="en-US" dirty="0">
                <a:latin typeface="Arial"/>
                <a:ea typeface="ＭＳ Ｐゴシック"/>
                <a:cs typeface="Arial"/>
              </a:rPr>
              <a:t>Stata will be supported by the class, so we'll do a Stata example here.</a:t>
            </a:r>
            <a:endParaRPr lang="en-US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trike="noStrike" dirty="0">
              <a:cs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4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/>
          <p:cNvSpPr txBox="1">
            <a:spLocks noGrp="1" noChangeArrowheads="1"/>
          </p:cNvSpPr>
          <p:nvPr/>
        </p:nvSpPr>
        <p:spPr bwMode="auto">
          <a:xfrm>
            <a:off x="3885903" y="8685893"/>
            <a:ext cx="2972097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9" tIns="45699" rIns="91399" bIns="45699" anchor="b"/>
          <a:lstStyle>
            <a:lvl1pPr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6623AD2F-6C88-4EE8-8864-D569AE8800B7}" type="slidenum">
              <a:rPr lang="en-US" sz="1000">
                <a:solidFill>
                  <a:srgbClr val="000000"/>
                </a:solidFill>
                <a:latin typeface="Chalkboard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sz="1000">
              <a:solidFill>
                <a:srgbClr val="000000"/>
              </a:solidFill>
              <a:latin typeface="Chalkboard"/>
            </a:endParaRPr>
          </a:p>
        </p:txBody>
      </p:sp>
      <p:sp>
        <p:nvSpPr>
          <p:cNvPr id="278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947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/>
          <p:cNvSpPr txBox="1">
            <a:spLocks noGrp="1" noChangeArrowheads="1"/>
          </p:cNvSpPr>
          <p:nvPr/>
        </p:nvSpPr>
        <p:spPr bwMode="auto">
          <a:xfrm>
            <a:off x="3885903" y="8685893"/>
            <a:ext cx="2972097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9" tIns="45699" rIns="91399" bIns="45699" anchor="b"/>
          <a:lstStyle>
            <a:lvl1pPr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6623AD2F-6C88-4EE8-8864-D569AE8800B7}" type="slidenum">
              <a:rPr lang="en-US" sz="1000">
                <a:solidFill>
                  <a:srgbClr val="000000"/>
                </a:solidFill>
                <a:latin typeface="Chalkboard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sz="1000">
              <a:solidFill>
                <a:srgbClr val="000000"/>
              </a:solidFill>
              <a:latin typeface="Chalkboard"/>
            </a:endParaRPr>
          </a:p>
        </p:txBody>
      </p:sp>
      <p:sp>
        <p:nvSpPr>
          <p:cNvPr id="278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5333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/>
          <p:cNvSpPr txBox="1">
            <a:spLocks noGrp="1" noChangeArrowheads="1"/>
          </p:cNvSpPr>
          <p:nvPr/>
        </p:nvSpPr>
        <p:spPr bwMode="auto">
          <a:xfrm>
            <a:off x="3885903" y="8685893"/>
            <a:ext cx="2972097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9" tIns="45699" rIns="91399" bIns="45699" anchor="b"/>
          <a:lstStyle>
            <a:lvl1pPr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6623AD2F-6C88-4EE8-8864-D569AE8800B7}" type="slidenum">
              <a:rPr lang="en-US" sz="1000">
                <a:solidFill>
                  <a:srgbClr val="000000"/>
                </a:solidFill>
                <a:latin typeface="Chalkboard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sz="1000">
              <a:solidFill>
                <a:srgbClr val="000000"/>
              </a:solidFill>
              <a:latin typeface="Chalkboard"/>
            </a:endParaRPr>
          </a:p>
        </p:txBody>
      </p:sp>
      <p:sp>
        <p:nvSpPr>
          <p:cNvPr id="278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1546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Do sociology doctorates put us into space?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5536-7C40-4D79-8D59-3C9CBA8A020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66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trike="noStrike" dirty="0">
              <a:cs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31518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sz="1050" dirty="0">
              <a:ea typeface="ＭＳ Ｐゴシック"/>
              <a:cs typeface="ＭＳ Ｐゴシック"/>
            </a:endParaRPr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1225" eaLnBrk="0" hangingPunct="0"/>
            <a:fld id="{CCE1E23F-720D-44B7-B9BE-9C7137B44E82}" type="slidenum">
              <a:rPr lang="en-US">
                <a:solidFill>
                  <a:srgbClr val="000000"/>
                </a:solidFill>
                <a:latin typeface="Chalkboard"/>
                <a:ea typeface="ＭＳ Ｐゴシック"/>
                <a:cs typeface="ＭＳ Ｐゴシック"/>
              </a:rPr>
              <a:pPr defTabSz="911225" eaLnBrk="0" hangingPunct="0"/>
              <a:t>32</a:t>
            </a:fld>
            <a:endParaRPr lang="en-US">
              <a:solidFill>
                <a:srgbClr val="000000"/>
              </a:solidFill>
              <a:latin typeface="Chalkboard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40265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to spend MORE time on?
https://www.polleverywhere.com/multiple_choice_polls/ieWM6sFJSwr5I08nJUyAm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trike="noStrike" dirty="0">
              <a:cs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5488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/>
          <p:cNvSpPr txBox="1">
            <a:spLocks noGrp="1" noChangeArrowheads="1"/>
          </p:cNvSpPr>
          <p:nvPr/>
        </p:nvSpPr>
        <p:spPr bwMode="auto">
          <a:xfrm>
            <a:off x="3885903" y="8685893"/>
            <a:ext cx="2972097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9" tIns="45699" rIns="91399" bIns="45699" anchor="b"/>
          <a:lstStyle>
            <a:lvl1pPr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6623AD2F-6C88-4EE8-8864-D569AE8800B7}" type="slidenum">
              <a:rPr lang="en-US" sz="1000">
                <a:solidFill>
                  <a:srgbClr val="000000"/>
                </a:solidFill>
                <a:latin typeface="Chalkboard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1000">
              <a:solidFill>
                <a:srgbClr val="000000"/>
              </a:solidFill>
              <a:latin typeface="Chalkboard"/>
            </a:endParaRPr>
          </a:p>
        </p:txBody>
      </p:sp>
      <p:sp>
        <p:nvSpPr>
          <p:cNvPr id="278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Tell them to look</a:t>
            </a:r>
            <a:r>
              <a:rPr lang="en-US" baseline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at the intro </a:t>
            </a:r>
            <a:r>
              <a:rPr lang="en-US" baseline="0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prez</a:t>
            </a:r>
            <a:r>
              <a:rPr lang="en-US" baseline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if they want to.</a:t>
            </a:r>
            <a:endParaRPr lang="en-US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096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pdf</a:t>
            </a:r>
            <a:r>
              <a:rPr lang="en-US" baseline="0" dirty="0"/>
              <a:t> is unfortunately from 2013, not 2017, but just ignore that – probably it didn’t change much anyways.</a:t>
            </a:r>
          </a:p>
          <a:p>
            <a:endParaRPr lang="en-US" baseline="0" dirty="0"/>
          </a:p>
          <a:p>
            <a:r>
              <a:rPr lang="en-US" baseline="0" dirty="0"/>
              <a:t>Talk about: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Common choice of logarithm scale for income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Median vs average</a:t>
            </a:r>
          </a:p>
          <a:p>
            <a:endParaRPr lang="en-US" dirty="0"/>
          </a:p>
          <a:p>
            <a:pPr marL="0" indent="0">
              <a:buFontTx/>
              <a:buNone/>
            </a:pPr>
            <a:r>
              <a:rPr lang="en-US" baseline="0" dirty="0"/>
              <a:t>Ask them to answer the previous questions looking at those graphs [ballparks 5%, 35%]</a:t>
            </a:r>
          </a:p>
          <a:p>
            <a:pPr marL="0" indent="0">
              <a:buFontTx/>
              <a:buNone/>
            </a:pPr>
            <a:r>
              <a:rPr lang="en-US" baseline="0" dirty="0"/>
              <a:t>Moreover, find the 25</a:t>
            </a:r>
            <a:r>
              <a:rPr lang="en-US" baseline="30000" dirty="0"/>
              <a:t>th</a:t>
            </a:r>
            <a:r>
              <a:rPr lang="en-US" baseline="0" dirty="0"/>
              <a:t> </a:t>
            </a:r>
            <a:r>
              <a:rPr lang="en-US" baseline="0" dirty="0" err="1"/>
              <a:t>pct</a:t>
            </a:r>
            <a:r>
              <a:rPr lang="en-US" baseline="0" dirty="0"/>
              <a:t> (“low income” in the </a:t>
            </a:r>
            <a:r>
              <a:rPr lang="en-US" baseline="0" dirty="0" err="1"/>
              <a:t>Opp</a:t>
            </a:r>
            <a:r>
              <a:rPr lang="en-US" baseline="0" dirty="0"/>
              <a:t> Atlas) [ballpark $15k]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One important measure we’re not showing here?</a:t>
            </a:r>
          </a:p>
          <a:p>
            <a:pPr marL="0" indent="0">
              <a:buFontTx/>
              <a:buNone/>
            </a:pPr>
            <a:r>
              <a:rPr lang="en-US" baseline="0" dirty="0" err="1"/>
              <a:t>Stdev</a:t>
            </a:r>
            <a:r>
              <a:rPr lang="en-US" baseline="0" dirty="0"/>
              <a:t> or Var – why not?</a:t>
            </a:r>
            <a:endParaRPr lang="en-US" baseline="0" dirty="0">
              <a:cs typeface="Calibri"/>
            </a:endParaRP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F5536-7C40-4D79-8D59-3C9CBA8A02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51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/>
          <p:cNvSpPr txBox="1">
            <a:spLocks noGrp="1" noChangeArrowheads="1"/>
          </p:cNvSpPr>
          <p:nvPr/>
        </p:nvSpPr>
        <p:spPr bwMode="auto">
          <a:xfrm>
            <a:off x="3885903" y="8685893"/>
            <a:ext cx="2972097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9" tIns="45699" rIns="91399" bIns="45699" anchor="b"/>
          <a:lstStyle>
            <a:lvl1pPr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6623AD2F-6C88-4EE8-8864-D569AE8800B7}" type="slidenum">
              <a:rPr lang="en-US" sz="1000">
                <a:solidFill>
                  <a:srgbClr val="000000"/>
                </a:solidFill>
                <a:latin typeface="Chalkboard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z="1000">
              <a:solidFill>
                <a:srgbClr val="000000"/>
              </a:solidFill>
              <a:latin typeface="Chalkboard"/>
            </a:endParaRPr>
          </a:p>
        </p:txBody>
      </p:sp>
      <p:sp>
        <p:nvSpPr>
          <p:cNvPr id="278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405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/>
          <p:cNvSpPr txBox="1">
            <a:spLocks noGrp="1" noChangeArrowheads="1"/>
          </p:cNvSpPr>
          <p:nvPr/>
        </p:nvSpPr>
        <p:spPr bwMode="auto">
          <a:xfrm>
            <a:off x="3885903" y="8685893"/>
            <a:ext cx="2972097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9" tIns="45699" rIns="91399" bIns="45699" anchor="b"/>
          <a:lstStyle>
            <a:lvl1pPr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6623AD2F-6C88-4EE8-8864-D569AE8800B7}" type="slidenum">
              <a:rPr lang="en-US" sz="1000">
                <a:solidFill>
                  <a:srgbClr val="000000"/>
                </a:solidFill>
                <a:latin typeface="Chalkboard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z="1000">
              <a:solidFill>
                <a:srgbClr val="000000"/>
              </a:solidFill>
              <a:latin typeface="Chalkboard"/>
            </a:endParaRPr>
          </a:p>
        </p:txBody>
      </p:sp>
      <p:sp>
        <p:nvSpPr>
          <p:cNvPr id="278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617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/>
          <p:cNvSpPr txBox="1">
            <a:spLocks noGrp="1" noChangeArrowheads="1"/>
          </p:cNvSpPr>
          <p:nvPr/>
        </p:nvSpPr>
        <p:spPr bwMode="auto">
          <a:xfrm>
            <a:off x="3885903" y="8685893"/>
            <a:ext cx="2972097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9" tIns="45699" rIns="91399" bIns="45699" anchor="b"/>
          <a:lstStyle>
            <a:lvl1pPr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0668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6623AD2F-6C88-4EE8-8864-D569AE8800B7}" type="slidenum">
              <a:rPr lang="en-US" sz="1000">
                <a:solidFill>
                  <a:srgbClr val="000000"/>
                </a:solidFill>
                <a:latin typeface="Chalkboard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z="1000">
              <a:solidFill>
                <a:srgbClr val="000000"/>
              </a:solidFill>
              <a:latin typeface="Chalkboard"/>
            </a:endParaRPr>
          </a:p>
        </p:txBody>
      </p:sp>
      <p:sp>
        <p:nvSpPr>
          <p:cNvPr id="278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00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3216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308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316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7993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3216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0352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560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9890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30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232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672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293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09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67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0206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018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55423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143000"/>
            <a:ext cx="83216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4983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17124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74" indent="0">
              <a:buNone/>
              <a:defRPr sz="1800"/>
            </a:lvl2pPr>
            <a:lvl3pPr marL="913544" indent="0">
              <a:buNone/>
              <a:defRPr sz="1600"/>
            </a:lvl3pPr>
            <a:lvl4pPr marL="1370319" indent="0">
              <a:buNone/>
              <a:defRPr sz="1400"/>
            </a:lvl4pPr>
            <a:lvl5pPr marL="1827089" indent="0">
              <a:buNone/>
              <a:defRPr sz="1400"/>
            </a:lvl5pPr>
            <a:lvl6pPr marL="2283864" indent="0">
              <a:buNone/>
              <a:defRPr sz="1400"/>
            </a:lvl6pPr>
            <a:lvl7pPr marL="2740634" indent="0">
              <a:buNone/>
              <a:defRPr sz="1400"/>
            </a:lvl7pPr>
            <a:lvl8pPr marL="3197408" indent="0">
              <a:buNone/>
              <a:defRPr sz="1400"/>
            </a:lvl8pPr>
            <a:lvl9pPr marL="365417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39049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0373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78321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75129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62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74" indent="0">
              <a:buNone/>
              <a:defRPr sz="1800"/>
            </a:lvl2pPr>
            <a:lvl3pPr marL="913544" indent="0">
              <a:buNone/>
              <a:defRPr sz="1600"/>
            </a:lvl3pPr>
            <a:lvl4pPr marL="1370319" indent="0">
              <a:buNone/>
              <a:defRPr sz="1400"/>
            </a:lvl4pPr>
            <a:lvl5pPr marL="1827089" indent="0">
              <a:buNone/>
              <a:defRPr sz="1400"/>
            </a:lvl5pPr>
            <a:lvl6pPr marL="2283864" indent="0">
              <a:buNone/>
              <a:defRPr sz="1400"/>
            </a:lvl6pPr>
            <a:lvl7pPr marL="2740634" indent="0">
              <a:buNone/>
              <a:defRPr sz="1400"/>
            </a:lvl7pPr>
            <a:lvl8pPr marL="3197408" indent="0">
              <a:buNone/>
              <a:defRPr sz="1400"/>
            </a:lvl8pPr>
            <a:lvl9pPr marL="365417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8119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8558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74" indent="0">
              <a:buNone/>
              <a:defRPr sz="2800"/>
            </a:lvl2pPr>
            <a:lvl3pPr marL="913544" indent="0">
              <a:buNone/>
              <a:defRPr sz="2400"/>
            </a:lvl3pPr>
            <a:lvl4pPr marL="1370319" indent="0">
              <a:buNone/>
              <a:defRPr sz="2000"/>
            </a:lvl4pPr>
            <a:lvl5pPr marL="1827089" indent="0">
              <a:buNone/>
              <a:defRPr sz="2000"/>
            </a:lvl5pPr>
            <a:lvl6pPr marL="2283864" indent="0">
              <a:buNone/>
              <a:defRPr sz="2000"/>
            </a:lvl6pPr>
            <a:lvl7pPr marL="2740634" indent="0">
              <a:buNone/>
              <a:defRPr sz="2000"/>
            </a:lvl7pPr>
            <a:lvl8pPr marL="3197408" indent="0">
              <a:buNone/>
              <a:defRPr sz="2000"/>
            </a:lvl8pPr>
            <a:lvl9pPr marL="365417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53941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8742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835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F0F-F506-4C53-BF39-ED7D02AD2E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99DA-F1CE-4B5E-A1EA-17892005188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645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F0F-F506-4C53-BF39-ED7D02AD2E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99DA-F1CE-4B5E-A1EA-17892005188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2074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F0F-F506-4C53-BF39-ED7D02AD2E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99DA-F1CE-4B5E-A1EA-17892005188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0008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F0F-F506-4C53-BF39-ED7D02AD2E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99DA-F1CE-4B5E-A1EA-17892005188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58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F0F-F506-4C53-BF39-ED7D02AD2E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99DA-F1CE-4B5E-A1EA-17892005188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5658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F0F-F506-4C53-BF39-ED7D02AD2E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99DA-F1CE-4B5E-A1EA-17892005188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06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7476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F0F-F506-4C53-BF39-ED7D02AD2E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99DA-F1CE-4B5E-A1EA-17892005188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7542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F0F-F506-4C53-BF39-ED7D02AD2E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99DA-F1CE-4B5E-A1EA-17892005188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1082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F0F-F506-4C53-BF39-ED7D02AD2E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99DA-F1CE-4B5E-A1EA-17892005188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296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F0F-F506-4C53-BF39-ED7D02AD2E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99DA-F1CE-4B5E-A1EA-17892005188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1734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F0F-F506-4C53-BF39-ED7D02AD2E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99DA-F1CE-4B5E-A1EA-17892005188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3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328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82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49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789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74" indent="0">
              <a:buNone/>
              <a:defRPr sz="2800"/>
            </a:lvl2pPr>
            <a:lvl3pPr marL="913544" indent="0">
              <a:buNone/>
              <a:defRPr sz="2400"/>
            </a:lvl3pPr>
            <a:lvl4pPr marL="1370319" indent="0">
              <a:buNone/>
              <a:defRPr sz="2000"/>
            </a:lvl4pPr>
            <a:lvl5pPr marL="1827089" indent="0">
              <a:buNone/>
              <a:defRPr sz="2000"/>
            </a:lvl5pPr>
            <a:lvl6pPr marL="2283864" indent="0">
              <a:buNone/>
              <a:defRPr sz="2000"/>
            </a:lvl6pPr>
            <a:lvl7pPr marL="2740634" indent="0">
              <a:buNone/>
              <a:defRPr sz="2000"/>
            </a:lvl7pPr>
            <a:lvl8pPr marL="3197408" indent="0">
              <a:buNone/>
              <a:defRPr sz="2000"/>
            </a:lvl8pPr>
            <a:lvl9pPr marL="365417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098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  <a:extLst/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75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  <a:extLst/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8779193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Symbol" pitchFamily="18" charset="2"/>
              <a:ea typeface="ＭＳ Ｐゴシック" pitchFamily="34" charset="-128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294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  <a:extLst/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27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13F0F-F506-4C53-BF39-ED7D02AD2E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399DA-F1CE-4B5E-A1EA-17892005188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github.com/dianagold/Ec1152_dian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dianagold/Ec1152_diana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Relationship Id="rId5" Type="http://schemas.openxmlformats.org/officeDocument/2006/relationships/hyperlink" Target="https://github.com/dianagold/Ec1152_diana" TargetMode="External"/><Relationship Id="rId4" Type="http://schemas.openxmlformats.org/officeDocument/2006/relationships/hyperlink" Target="https://canvas.harvard.edu/courses/19323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veslides.com/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s://www.polleverywhere.com/multiple_choice_polls/ieWM6sFJSwr5I08nJUyAm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2170863"/>
            <a:ext cx="8305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prstClr val="white"/>
              </a:solidFill>
              <a:ea typeface="ＭＳ Ｐゴシック" pitchFamily="34" charset="-128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438400" y="3352800"/>
            <a:ext cx="4457700" cy="1219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sz="1800" b="1" dirty="0">
                <a:solidFill>
                  <a:prstClr val="black"/>
                </a:solidFill>
                <a:ea typeface="ＭＳ Ｐゴシック" pitchFamily="34" charset="-128"/>
                <a:cs typeface="ＭＳ Ｐゴシック" pitchFamily="34" charset="-128"/>
              </a:rPr>
              <a:t>Review Session #1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1800" b="1" dirty="0">
                <a:solidFill>
                  <a:prstClr val="black"/>
                </a:solidFill>
                <a:ea typeface="ＭＳ Ｐゴシック" pitchFamily="34" charset="-128"/>
                <a:cs typeface="ＭＳ Ｐゴシック" pitchFamily="34" charset="-128"/>
              </a:rPr>
              <a:t>TF: Diana Goldemberg</a:t>
            </a:r>
          </a:p>
          <a:p>
            <a:pPr marL="0" indent="0" algn="ctr">
              <a:lnSpc>
                <a:spcPct val="90000"/>
              </a:lnSpc>
              <a:buFont typeface="Arial" pitchFamily="34" charset="0"/>
              <a:buNone/>
            </a:pPr>
            <a:endParaRPr lang="en-US" sz="1800" dirty="0">
              <a:solidFill>
                <a:prstClr val="black"/>
              </a:solidFill>
              <a:ea typeface="ＭＳ Ｐゴシック" pitchFamily="34" charset="-128"/>
              <a:cs typeface="ＭＳ Ｐゴシック" pitchFamily="34" charset="-128"/>
            </a:endParaRPr>
          </a:p>
          <a:p>
            <a:pPr marL="0" indent="0" algn="ctr">
              <a:lnSpc>
                <a:spcPct val="90000"/>
              </a:lnSpc>
              <a:buFont typeface="Arial" pitchFamily="34" charset="0"/>
              <a:buNone/>
            </a:pPr>
            <a:r>
              <a:rPr lang="en-US" sz="1800" dirty="0">
                <a:solidFill>
                  <a:prstClr val="black"/>
                </a:solidFill>
                <a:ea typeface="ＭＳ Ｐゴシック" pitchFamily="34" charset="-128"/>
                <a:cs typeface="ＭＳ Ｐゴシック" pitchFamily="34" charset="-128"/>
              </a:rPr>
              <a:t>Prof: Raj Chetty</a:t>
            </a:r>
          </a:p>
          <a:p>
            <a:pPr marL="0" indent="0" algn="ctr">
              <a:lnSpc>
                <a:spcPct val="90000"/>
              </a:lnSpc>
              <a:buFont typeface="Arial" pitchFamily="34" charset="0"/>
              <a:buNone/>
            </a:pPr>
            <a:r>
              <a:rPr lang="en-US" sz="1800" dirty="0">
                <a:solidFill>
                  <a:prstClr val="black"/>
                </a:solidFill>
                <a:ea typeface="ＭＳ Ｐゴシック" pitchFamily="34" charset="-128"/>
                <a:cs typeface="ＭＳ Ｐゴシック" pitchFamily="34" charset="-128"/>
              </a:rPr>
              <a:t>Harvard University</a:t>
            </a:r>
          </a:p>
          <a:p>
            <a:pPr marL="0" indent="0" algn="ctr">
              <a:lnSpc>
                <a:spcPct val="90000"/>
              </a:lnSpc>
              <a:buFont typeface="Arial" pitchFamily="34" charset="0"/>
              <a:buNone/>
            </a:pPr>
            <a:r>
              <a:rPr lang="en-US" sz="1800" dirty="0">
                <a:solidFill>
                  <a:prstClr val="black"/>
                </a:solidFill>
                <a:ea typeface="ＭＳ Ｐゴシック" pitchFamily="34" charset="-128"/>
                <a:cs typeface="ＭＳ Ｐゴシック" pitchFamily="34" charset="-128"/>
              </a:rPr>
              <a:t>Spring 2019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828800"/>
            <a:ext cx="9144000" cy="9541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ea typeface="ＭＳ Ｐゴシック" pitchFamily="34" charset="-128"/>
              </a:rPr>
              <a:t>EC 1152 - Using Big Data to Solve</a:t>
            </a:r>
            <a:br>
              <a:rPr lang="en-US" sz="2800" b="1" dirty="0">
                <a:solidFill>
                  <a:srgbClr val="002060"/>
                </a:solidFill>
                <a:ea typeface="ＭＳ Ｐゴシック" pitchFamily="34" charset="-128"/>
              </a:rPr>
            </a:br>
            <a:r>
              <a:rPr lang="en-US" sz="2800" b="1" dirty="0">
                <a:solidFill>
                  <a:srgbClr val="002060"/>
                </a:solidFill>
                <a:ea typeface="ＭＳ Ｐゴシック" pitchFamily="34" charset="-128"/>
              </a:rPr>
              <a:t>Economic and Social Problems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A5F5757-9E1C-42AE-94FE-B5FF49426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5193"/>
            <a:ext cx="8534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 dirty="0">
                <a:solidFill>
                  <a:srgbClr val="222222"/>
                </a:solidFill>
                <a:ea typeface="Calibri"/>
              </a:rPr>
              <a:t>Disclaimer:  multiple TFs contributed to those slides. All mistakes are mine.</a:t>
            </a:r>
          </a:p>
        </p:txBody>
      </p:sp>
    </p:spTree>
    <p:extLst>
      <p:ext uri="{BB962C8B-B14F-4D97-AF65-F5344CB8AC3E}">
        <p14:creationId xmlns:p14="http://schemas.microsoft.com/office/powerpoint/2010/main" val="304735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18116" name="Text Box 7"/>
          <p:cNvSpPr txBox="1">
            <a:spLocks noChangeArrowheads="1"/>
          </p:cNvSpPr>
          <p:nvPr/>
        </p:nvSpPr>
        <p:spPr bwMode="auto">
          <a:xfrm>
            <a:off x="228600" y="76200"/>
            <a:ext cx="8915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srgbClr val="FFFFFF"/>
                </a:solidFill>
                <a:latin typeface="cmss10" pitchFamily="34" charset="0"/>
              </a:rPr>
              <a:t>Evaluating Significance of Predictors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31" y="1143000"/>
            <a:ext cx="7272338" cy="501308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B52C188-7F9A-4BF9-A85F-4C12050D2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50223"/>
            <a:ext cx="8534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 dirty="0">
                <a:solidFill>
                  <a:srgbClr val="222222"/>
                </a:solidFill>
                <a:ea typeface="Calibri"/>
              </a:rPr>
              <a:t>Note: slide shamelessly copied from CS109A</a:t>
            </a:r>
          </a:p>
        </p:txBody>
      </p:sp>
    </p:spTree>
    <p:extLst>
      <p:ext uri="{BB962C8B-B14F-4D97-AF65-F5344CB8AC3E}">
        <p14:creationId xmlns:p14="http://schemas.microsoft.com/office/powerpoint/2010/main" val="325323604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18116" name="Text Box 7"/>
          <p:cNvSpPr txBox="1">
            <a:spLocks noChangeArrowheads="1"/>
          </p:cNvSpPr>
          <p:nvPr/>
        </p:nvSpPr>
        <p:spPr bwMode="auto">
          <a:xfrm>
            <a:off x="228600" y="76200"/>
            <a:ext cx="8915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srgbClr val="FFFFFF"/>
                </a:solidFill>
                <a:latin typeface="cmss10" pitchFamily="34" charset="0"/>
              </a:rPr>
              <a:t>Evaluating Significance of Predictors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8600" y="914400"/>
            <a:ext cx="8534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/>
              <a:t>α-</a:t>
            </a:r>
            <a:r>
              <a:rPr lang="en-US" sz="2000" dirty="0">
                <a:solidFill>
                  <a:srgbClr val="222222"/>
                </a:solidFill>
                <a:ea typeface="Calibri"/>
              </a:rPr>
              <a:t>hat and </a:t>
            </a:r>
            <a:r>
              <a:rPr lang="en-US" sz="2000" dirty="0"/>
              <a:t>β-</a:t>
            </a:r>
            <a:r>
              <a:rPr lang="en-US" sz="2000" dirty="0">
                <a:solidFill>
                  <a:srgbClr val="222222"/>
                </a:solidFill>
                <a:ea typeface="Calibri"/>
              </a:rPr>
              <a:t>hat for dataset 1</a:t>
            </a:r>
            <a:endParaRPr lang="en-US" sz="2000" kern="0" dirty="0">
              <a:solidFill>
                <a:srgbClr val="222222"/>
              </a:solidFill>
              <a:ea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567935"/>
            <a:ext cx="7048500" cy="4773229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FABE342C-5576-43D1-ADF0-933BF9C29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50223"/>
            <a:ext cx="8534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 dirty="0">
                <a:solidFill>
                  <a:srgbClr val="222222"/>
                </a:solidFill>
                <a:ea typeface="Calibri"/>
              </a:rPr>
              <a:t>Note: slide shamelessly copied from CS109A</a:t>
            </a:r>
          </a:p>
        </p:txBody>
      </p:sp>
    </p:spTree>
    <p:extLst>
      <p:ext uri="{BB962C8B-B14F-4D97-AF65-F5344CB8AC3E}">
        <p14:creationId xmlns:p14="http://schemas.microsoft.com/office/powerpoint/2010/main" val="154401932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18116" name="Text Box 7"/>
          <p:cNvSpPr txBox="1">
            <a:spLocks noChangeArrowheads="1"/>
          </p:cNvSpPr>
          <p:nvPr/>
        </p:nvSpPr>
        <p:spPr bwMode="auto">
          <a:xfrm>
            <a:off x="228600" y="76200"/>
            <a:ext cx="8915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srgbClr val="FFFFFF"/>
                </a:solidFill>
                <a:latin typeface="cmss10" pitchFamily="34" charset="0"/>
              </a:rPr>
              <a:t>Evaluating Significance of Predictors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8600" y="914400"/>
            <a:ext cx="8534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/>
              <a:t>α-</a:t>
            </a:r>
            <a:r>
              <a:rPr lang="en-US" sz="2000" dirty="0">
                <a:solidFill>
                  <a:srgbClr val="222222"/>
                </a:solidFill>
                <a:ea typeface="Calibri"/>
              </a:rPr>
              <a:t>hat and </a:t>
            </a:r>
            <a:r>
              <a:rPr lang="en-US" sz="2000" dirty="0"/>
              <a:t>β-</a:t>
            </a:r>
            <a:r>
              <a:rPr lang="en-US" sz="2000" dirty="0">
                <a:solidFill>
                  <a:srgbClr val="222222"/>
                </a:solidFill>
                <a:ea typeface="Calibri"/>
              </a:rPr>
              <a:t>hat for dataset 2</a:t>
            </a:r>
            <a:endParaRPr lang="en-US" sz="2000" kern="0" dirty="0">
              <a:solidFill>
                <a:srgbClr val="222222"/>
              </a:solidFill>
              <a:ea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276" y="1529313"/>
            <a:ext cx="7176924" cy="483384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F52BCB11-066D-4242-BC8D-E697FB05D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50223"/>
            <a:ext cx="8534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 dirty="0">
                <a:solidFill>
                  <a:srgbClr val="222222"/>
                </a:solidFill>
                <a:ea typeface="Calibri"/>
              </a:rPr>
              <a:t>Note: slide shamelessly copied from CS109A</a:t>
            </a:r>
          </a:p>
        </p:txBody>
      </p:sp>
    </p:spTree>
    <p:extLst>
      <p:ext uri="{BB962C8B-B14F-4D97-AF65-F5344CB8AC3E}">
        <p14:creationId xmlns:p14="http://schemas.microsoft.com/office/powerpoint/2010/main" val="117804645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4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Closer look at Chetty’s papers discussed in lecture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4250FE-4BAA-49B7-80C6-34415911E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752600"/>
            <a:ext cx="83058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u="sng" dirty="0">
                <a:solidFill>
                  <a:schemeClr val="bg2"/>
                </a:solidFill>
              </a:rPr>
              <a:t> </a:t>
            </a:r>
            <a:endParaRPr lang="en-US" sz="1600" dirty="0">
              <a:solidFill>
                <a:schemeClr val="bg2"/>
              </a:solidFill>
            </a:endParaRP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endParaRPr lang="en-US" sz="1600" dirty="0">
              <a:solidFill>
                <a:schemeClr val="bg2"/>
              </a:solidFill>
            </a:endParaRPr>
          </a:p>
          <a:p>
            <a:pPr marL="233362" eaLnBrk="0" fontAlgn="base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endParaRPr lang="en-US" sz="1600" dirty="0">
              <a:solidFill>
                <a:schemeClr val="bg2"/>
              </a:solidFill>
              <a:ea typeface="Calibri"/>
            </a:endParaRP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r>
              <a:rPr lang="en-US" sz="1600" i="1" dirty="0">
                <a:solidFill>
                  <a:schemeClr val="bg2"/>
                </a:solidFill>
                <a:ea typeface="Calibri"/>
              </a:rPr>
              <a:t>The Fading American Dream: Trends in Absolute Income Mobility Since 1940</a:t>
            </a:r>
            <a:r>
              <a:rPr lang="en-US" sz="1600" dirty="0">
                <a:solidFill>
                  <a:schemeClr val="bg2"/>
                </a:solidFill>
                <a:ea typeface="Calibri"/>
              </a:rPr>
              <a:t>. Raj Chetty, David </a:t>
            </a:r>
            <a:r>
              <a:rPr lang="en-US" sz="1600" dirty="0" err="1">
                <a:solidFill>
                  <a:schemeClr val="bg2"/>
                </a:solidFill>
                <a:ea typeface="Calibri"/>
              </a:rPr>
              <a:t>Grusky</a:t>
            </a:r>
            <a:r>
              <a:rPr lang="en-US" sz="1600" dirty="0">
                <a:solidFill>
                  <a:schemeClr val="bg2"/>
                </a:solidFill>
                <a:ea typeface="Calibri"/>
              </a:rPr>
              <a:t>, Maximilian Hell, Nathaniel Hendren, Jimmy Narang. Science 356(6336): 398-406, 2017</a:t>
            </a:r>
            <a:br>
              <a:rPr lang="en-US" sz="1400" dirty="0">
                <a:solidFill>
                  <a:schemeClr val="bg2"/>
                </a:solidFill>
                <a:ea typeface="Calibri"/>
              </a:rPr>
            </a:br>
            <a:br>
              <a:rPr lang="en-US" sz="1400" dirty="0">
                <a:solidFill>
                  <a:schemeClr val="bg2"/>
                </a:solidFill>
                <a:ea typeface="Calibri"/>
              </a:rPr>
            </a:br>
            <a:endParaRPr lang="en-US" sz="1400" dirty="0">
              <a:solidFill>
                <a:schemeClr val="bg2"/>
              </a:solidFill>
              <a:ea typeface="Calibri"/>
            </a:endParaRP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r>
              <a:rPr lang="en-US" sz="1600" i="1" dirty="0">
                <a:solidFill>
                  <a:schemeClr val="bg2"/>
                </a:solidFill>
                <a:ea typeface="Calibri"/>
              </a:rPr>
              <a:t>The Opportunity Atlas: Mapping the Childhood Roots of Social Mobility.</a:t>
            </a:r>
            <a:r>
              <a:rPr lang="en-US" sz="1600" dirty="0">
                <a:solidFill>
                  <a:schemeClr val="bg2"/>
                </a:solidFill>
                <a:ea typeface="Calibri"/>
              </a:rPr>
              <a:t> Raj Chetty, John Friedman, Nathaniel Hendren, Maggie R. Jones, Sonya R. Porter. NBER Working Paper, 2018</a:t>
            </a:r>
            <a:br>
              <a:rPr lang="en-US" sz="1600" dirty="0">
                <a:solidFill>
                  <a:schemeClr val="bg2"/>
                </a:solidFill>
                <a:ea typeface="Calibri"/>
              </a:rPr>
            </a:br>
            <a:br>
              <a:rPr lang="en-US" sz="1600" dirty="0">
                <a:solidFill>
                  <a:schemeClr val="bg2"/>
                </a:solidFill>
                <a:ea typeface="Calibri"/>
              </a:rPr>
            </a:br>
            <a:endParaRPr lang="en-US" sz="1600" kern="0" dirty="0">
              <a:solidFill>
                <a:schemeClr val="bg2"/>
              </a:solidFill>
              <a:ea typeface="Calibri"/>
            </a:endParaRP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r>
              <a:rPr lang="en-US" sz="1600" i="1" kern="0" dirty="0">
                <a:solidFill>
                  <a:schemeClr val="bg2"/>
                </a:solidFill>
                <a:ea typeface="Calibri"/>
              </a:rPr>
              <a:t>The Effects of Exposure to Better Neighborhoods on Children: New Evidence from the Moving to Opportunity Experiment</a:t>
            </a:r>
            <a:r>
              <a:rPr lang="en-US" sz="1600" kern="0" dirty="0">
                <a:solidFill>
                  <a:schemeClr val="bg2"/>
                </a:solidFill>
                <a:ea typeface="Calibri"/>
              </a:rPr>
              <a:t>. Raj Chetty, Nathaniel Hendren, Lawrence Katz. American Economic Review 106(4): 855-902, 2016</a:t>
            </a:r>
            <a:endParaRPr lang="en-US" sz="1400" dirty="0">
              <a:solidFill>
                <a:schemeClr val="bg2"/>
              </a:solidFill>
              <a:ea typeface="Calibri"/>
            </a:endParaRPr>
          </a:p>
          <a:p>
            <a:pPr marL="233362" eaLnBrk="0" fontAlgn="base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endParaRPr lang="en-US" sz="1600" kern="0" dirty="0">
              <a:solidFill>
                <a:schemeClr val="bg2"/>
              </a:solidFill>
              <a:ea typeface="Calibri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665FE2-3CA4-451D-AD85-4A1C3F841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50223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222222"/>
                </a:solidFill>
                <a:ea typeface="Calibri"/>
              </a:rPr>
              <a:t>Disclaimer: slides in this section were copied from the corresponding ppts/papers in the Opportunity Insights website</a:t>
            </a:r>
            <a:endParaRPr lang="en-US" sz="1400" kern="0" dirty="0">
              <a:solidFill>
                <a:srgbClr val="222222"/>
              </a:solidFill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0165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1146464"/>
            <a:ext cx="7848600" cy="5711536"/>
            <a:chOff x="-4763" y="98425"/>
            <a:chExt cx="9153526" cy="6661150"/>
          </a:xfrm>
        </p:grpSpPr>
        <p:grpSp>
          <p:nvGrpSpPr>
            <p:cNvPr id="3" name="Group 4"/>
            <p:cNvGrpSpPr>
              <a:grpSpLocks noChangeAspect="1"/>
            </p:cNvGrpSpPr>
            <p:nvPr/>
          </p:nvGrpSpPr>
          <p:grpSpPr bwMode="auto">
            <a:xfrm>
              <a:off x="-4763" y="98425"/>
              <a:ext cx="9153526" cy="6661150"/>
              <a:chOff x="-3" y="62"/>
              <a:chExt cx="5766" cy="4196"/>
            </a:xfrm>
          </p:grpSpPr>
          <p:sp>
            <p:nvSpPr>
              <p:cNvPr id="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65"/>
                <a:ext cx="5760" cy="4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-3" y="62"/>
                <a:ext cx="5766" cy="41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0" y="68"/>
                <a:ext cx="5757" cy="4187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02" y="449"/>
                <a:ext cx="4929" cy="3216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>
                <a:off x="702" y="3571"/>
                <a:ext cx="4929" cy="0"/>
              </a:xfrm>
              <a:prstGeom prst="line">
                <a:avLst/>
              </a:prstGeom>
              <a:noFill/>
              <a:ln w="22225">
                <a:solidFill>
                  <a:srgbClr val="EAF2F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>
                <a:off x="702" y="2967"/>
                <a:ext cx="4929" cy="0"/>
              </a:xfrm>
              <a:prstGeom prst="line">
                <a:avLst/>
              </a:prstGeom>
              <a:noFill/>
              <a:ln w="22225">
                <a:solidFill>
                  <a:srgbClr val="EAF2F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>
                <a:off x="702" y="2359"/>
                <a:ext cx="4929" cy="0"/>
              </a:xfrm>
              <a:prstGeom prst="line">
                <a:avLst/>
              </a:prstGeom>
              <a:noFill/>
              <a:ln w="22225">
                <a:solidFill>
                  <a:srgbClr val="EAF2F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702" y="1751"/>
                <a:ext cx="4929" cy="0"/>
              </a:xfrm>
              <a:prstGeom prst="line">
                <a:avLst/>
              </a:prstGeom>
              <a:noFill/>
              <a:ln w="22225">
                <a:solidFill>
                  <a:srgbClr val="EAF2F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702" y="1147"/>
                <a:ext cx="4929" cy="0"/>
              </a:xfrm>
              <a:prstGeom prst="line">
                <a:avLst/>
              </a:prstGeom>
              <a:noFill/>
              <a:ln w="22225">
                <a:solidFill>
                  <a:srgbClr val="EAF2F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auto">
              <a:xfrm>
                <a:off x="792" y="1053"/>
                <a:ext cx="4748" cy="2518"/>
              </a:xfrm>
              <a:custGeom>
                <a:avLst/>
                <a:gdLst>
                  <a:gd name="T0" fmla="*/ 0 w 1360"/>
                  <a:gd name="T1" fmla="*/ 0 h 721"/>
                  <a:gd name="T2" fmla="*/ 31 w 1360"/>
                  <a:gd name="T3" fmla="*/ 42 h 721"/>
                  <a:gd name="T4" fmla="*/ 62 w 1360"/>
                  <a:gd name="T5" fmla="*/ 33 h 721"/>
                  <a:gd name="T6" fmla="*/ 93 w 1360"/>
                  <a:gd name="T7" fmla="*/ 47 h 721"/>
                  <a:gd name="T8" fmla="*/ 124 w 1360"/>
                  <a:gd name="T9" fmla="*/ 28 h 721"/>
                  <a:gd name="T10" fmla="*/ 154 w 1360"/>
                  <a:gd name="T11" fmla="*/ 89 h 721"/>
                  <a:gd name="T12" fmla="*/ 185 w 1360"/>
                  <a:gd name="T13" fmla="*/ 99 h 721"/>
                  <a:gd name="T14" fmla="*/ 216 w 1360"/>
                  <a:gd name="T15" fmla="*/ 131 h 721"/>
                  <a:gd name="T16" fmla="*/ 247 w 1360"/>
                  <a:gd name="T17" fmla="*/ 164 h 721"/>
                  <a:gd name="T18" fmla="*/ 278 w 1360"/>
                  <a:gd name="T19" fmla="*/ 208 h 721"/>
                  <a:gd name="T20" fmla="*/ 309 w 1360"/>
                  <a:gd name="T21" fmla="*/ 226 h 721"/>
                  <a:gd name="T22" fmla="*/ 340 w 1360"/>
                  <a:gd name="T23" fmla="*/ 228 h 721"/>
                  <a:gd name="T24" fmla="*/ 371 w 1360"/>
                  <a:gd name="T25" fmla="*/ 305 h 721"/>
                  <a:gd name="T26" fmla="*/ 402 w 1360"/>
                  <a:gd name="T27" fmla="*/ 360 h 721"/>
                  <a:gd name="T28" fmla="*/ 433 w 1360"/>
                  <a:gd name="T29" fmla="*/ 406 h 721"/>
                  <a:gd name="T30" fmla="*/ 463 w 1360"/>
                  <a:gd name="T31" fmla="*/ 380 h 721"/>
                  <a:gd name="T32" fmla="*/ 494 w 1360"/>
                  <a:gd name="T33" fmla="*/ 420 h 721"/>
                  <a:gd name="T34" fmla="*/ 525 w 1360"/>
                  <a:gd name="T35" fmla="*/ 421 h 721"/>
                  <a:gd name="T36" fmla="*/ 556 w 1360"/>
                  <a:gd name="T37" fmla="*/ 425 h 721"/>
                  <a:gd name="T38" fmla="*/ 587 w 1360"/>
                  <a:gd name="T39" fmla="*/ 456 h 721"/>
                  <a:gd name="T40" fmla="*/ 618 w 1360"/>
                  <a:gd name="T41" fmla="*/ 507 h 721"/>
                  <a:gd name="T42" fmla="*/ 649 w 1360"/>
                  <a:gd name="T43" fmla="*/ 546 h 721"/>
                  <a:gd name="T44" fmla="*/ 680 w 1360"/>
                  <a:gd name="T45" fmla="*/ 578 h 721"/>
                  <a:gd name="T46" fmla="*/ 711 w 1360"/>
                  <a:gd name="T47" fmla="*/ 590 h 721"/>
                  <a:gd name="T48" fmla="*/ 742 w 1360"/>
                  <a:gd name="T49" fmla="*/ 608 h 721"/>
                  <a:gd name="T50" fmla="*/ 772 w 1360"/>
                  <a:gd name="T51" fmla="*/ 559 h 721"/>
                  <a:gd name="T52" fmla="*/ 803 w 1360"/>
                  <a:gd name="T53" fmla="*/ 591 h 721"/>
                  <a:gd name="T54" fmla="*/ 834 w 1360"/>
                  <a:gd name="T55" fmla="*/ 586 h 721"/>
                  <a:gd name="T56" fmla="*/ 865 w 1360"/>
                  <a:gd name="T57" fmla="*/ 546 h 721"/>
                  <a:gd name="T58" fmla="*/ 896 w 1360"/>
                  <a:gd name="T59" fmla="*/ 558 h 721"/>
                  <a:gd name="T60" fmla="*/ 927 w 1360"/>
                  <a:gd name="T61" fmla="*/ 531 h 721"/>
                  <a:gd name="T62" fmla="*/ 958 w 1360"/>
                  <a:gd name="T63" fmla="*/ 527 h 721"/>
                  <a:gd name="T64" fmla="*/ 989 w 1360"/>
                  <a:gd name="T65" fmla="*/ 533 h 721"/>
                  <a:gd name="T66" fmla="*/ 1020 w 1360"/>
                  <a:gd name="T67" fmla="*/ 550 h 721"/>
                  <a:gd name="T68" fmla="*/ 1051 w 1360"/>
                  <a:gd name="T69" fmla="*/ 582 h 721"/>
                  <a:gd name="T70" fmla="*/ 1081 w 1360"/>
                  <a:gd name="T71" fmla="*/ 572 h 721"/>
                  <a:gd name="T72" fmla="*/ 1112 w 1360"/>
                  <a:gd name="T73" fmla="*/ 636 h 721"/>
                  <a:gd name="T74" fmla="*/ 1143 w 1360"/>
                  <a:gd name="T75" fmla="*/ 606 h 721"/>
                  <a:gd name="T76" fmla="*/ 1174 w 1360"/>
                  <a:gd name="T77" fmla="*/ 622 h 721"/>
                  <a:gd name="T78" fmla="*/ 1205 w 1360"/>
                  <a:gd name="T79" fmla="*/ 646 h 721"/>
                  <a:gd name="T80" fmla="*/ 1236 w 1360"/>
                  <a:gd name="T81" fmla="*/ 721 h 721"/>
                  <a:gd name="T82" fmla="*/ 1267 w 1360"/>
                  <a:gd name="T83" fmla="*/ 665 h 721"/>
                  <a:gd name="T84" fmla="*/ 1298 w 1360"/>
                  <a:gd name="T85" fmla="*/ 646 h 721"/>
                  <a:gd name="T86" fmla="*/ 1329 w 1360"/>
                  <a:gd name="T87" fmla="*/ 674 h 721"/>
                  <a:gd name="T88" fmla="*/ 1360 w 1360"/>
                  <a:gd name="T89" fmla="*/ 717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360" h="721">
                    <a:moveTo>
                      <a:pt x="0" y="0"/>
                    </a:moveTo>
                    <a:lnTo>
                      <a:pt x="31" y="42"/>
                    </a:lnTo>
                    <a:lnTo>
                      <a:pt x="62" y="33"/>
                    </a:lnTo>
                    <a:lnTo>
                      <a:pt x="93" y="47"/>
                    </a:lnTo>
                    <a:lnTo>
                      <a:pt x="124" y="28"/>
                    </a:lnTo>
                    <a:lnTo>
                      <a:pt x="154" y="89"/>
                    </a:lnTo>
                    <a:lnTo>
                      <a:pt x="185" y="99"/>
                    </a:lnTo>
                    <a:lnTo>
                      <a:pt x="216" y="131"/>
                    </a:lnTo>
                    <a:lnTo>
                      <a:pt x="247" y="164"/>
                    </a:lnTo>
                    <a:lnTo>
                      <a:pt x="278" y="208"/>
                    </a:lnTo>
                    <a:lnTo>
                      <a:pt x="309" y="226"/>
                    </a:lnTo>
                    <a:lnTo>
                      <a:pt x="340" y="228"/>
                    </a:lnTo>
                    <a:lnTo>
                      <a:pt x="371" y="305"/>
                    </a:lnTo>
                    <a:lnTo>
                      <a:pt x="402" y="360"/>
                    </a:lnTo>
                    <a:lnTo>
                      <a:pt x="433" y="406"/>
                    </a:lnTo>
                    <a:lnTo>
                      <a:pt x="463" y="380"/>
                    </a:lnTo>
                    <a:lnTo>
                      <a:pt x="494" y="420"/>
                    </a:lnTo>
                    <a:lnTo>
                      <a:pt x="525" y="421"/>
                    </a:lnTo>
                    <a:lnTo>
                      <a:pt x="556" y="425"/>
                    </a:lnTo>
                    <a:lnTo>
                      <a:pt x="587" y="456"/>
                    </a:lnTo>
                    <a:lnTo>
                      <a:pt x="618" y="507"/>
                    </a:lnTo>
                    <a:lnTo>
                      <a:pt x="649" y="546"/>
                    </a:lnTo>
                    <a:lnTo>
                      <a:pt x="680" y="578"/>
                    </a:lnTo>
                    <a:lnTo>
                      <a:pt x="711" y="590"/>
                    </a:lnTo>
                    <a:lnTo>
                      <a:pt x="742" y="608"/>
                    </a:lnTo>
                    <a:lnTo>
                      <a:pt x="772" y="559"/>
                    </a:lnTo>
                    <a:lnTo>
                      <a:pt x="803" y="591"/>
                    </a:lnTo>
                    <a:lnTo>
                      <a:pt x="834" y="586"/>
                    </a:lnTo>
                    <a:lnTo>
                      <a:pt x="865" y="546"/>
                    </a:lnTo>
                    <a:lnTo>
                      <a:pt x="896" y="558"/>
                    </a:lnTo>
                    <a:lnTo>
                      <a:pt x="927" y="531"/>
                    </a:lnTo>
                    <a:lnTo>
                      <a:pt x="958" y="527"/>
                    </a:lnTo>
                    <a:lnTo>
                      <a:pt x="989" y="533"/>
                    </a:lnTo>
                    <a:lnTo>
                      <a:pt x="1020" y="550"/>
                    </a:lnTo>
                    <a:lnTo>
                      <a:pt x="1051" y="582"/>
                    </a:lnTo>
                    <a:lnTo>
                      <a:pt x="1081" y="572"/>
                    </a:lnTo>
                    <a:lnTo>
                      <a:pt x="1112" y="636"/>
                    </a:lnTo>
                    <a:lnTo>
                      <a:pt x="1143" y="606"/>
                    </a:lnTo>
                    <a:lnTo>
                      <a:pt x="1174" y="622"/>
                    </a:lnTo>
                    <a:lnTo>
                      <a:pt x="1205" y="646"/>
                    </a:lnTo>
                    <a:lnTo>
                      <a:pt x="1236" y="721"/>
                    </a:lnTo>
                    <a:lnTo>
                      <a:pt x="1267" y="665"/>
                    </a:lnTo>
                    <a:lnTo>
                      <a:pt x="1298" y="646"/>
                    </a:lnTo>
                    <a:lnTo>
                      <a:pt x="1329" y="674"/>
                    </a:lnTo>
                    <a:lnTo>
                      <a:pt x="1360" y="717"/>
                    </a:lnTo>
                  </a:path>
                </a:pathLst>
              </a:custGeom>
              <a:noFill/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4" name="Oval 14"/>
              <p:cNvSpPr>
                <a:spLocks noChangeArrowheads="1"/>
              </p:cNvSpPr>
              <p:nvPr/>
            </p:nvSpPr>
            <p:spPr bwMode="auto">
              <a:xfrm>
                <a:off x="761" y="1022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" name="Oval 15"/>
              <p:cNvSpPr>
                <a:spLocks noChangeArrowheads="1"/>
              </p:cNvSpPr>
              <p:nvPr/>
            </p:nvSpPr>
            <p:spPr bwMode="auto">
              <a:xfrm>
                <a:off x="869" y="1168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6" name="Oval 16"/>
              <p:cNvSpPr>
                <a:spLocks noChangeArrowheads="1"/>
              </p:cNvSpPr>
              <p:nvPr/>
            </p:nvSpPr>
            <p:spPr bwMode="auto">
              <a:xfrm>
                <a:off x="977" y="1137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7" name="Oval 17"/>
              <p:cNvSpPr>
                <a:spLocks noChangeArrowheads="1"/>
              </p:cNvSpPr>
              <p:nvPr/>
            </p:nvSpPr>
            <p:spPr bwMode="auto">
              <a:xfrm>
                <a:off x="1086" y="1186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8" name="Oval 18"/>
              <p:cNvSpPr>
                <a:spLocks noChangeArrowheads="1"/>
              </p:cNvSpPr>
              <p:nvPr/>
            </p:nvSpPr>
            <p:spPr bwMode="auto">
              <a:xfrm>
                <a:off x="1194" y="1119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9" name="Oval 19"/>
              <p:cNvSpPr>
                <a:spLocks noChangeArrowheads="1"/>
              </p:cNvSpPr>
              <p:nvPr/>
            </p:nvSpPr>
            <p:spPr bwMode="auto">
              <a:xfrm>
                <a:off x="1299" y="1332"/>
                <a:ext cx="62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0" name="Oval 20"/>
              <p:cNvSpPr>
                <a:spLocks noChangeArrowheads="1"/>
              </p:cNvSpPr>
              <p:nvPr/>
            </p:nvSpPr>
            <p:spPr bwMode="auto">
              <a:xfrm>
                <a:off x="1407" y="1367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1" name="Oval 21"/>
              <p:cNvSpPr>
                <a:spLocks noChangeArrowheads="1"/>
              </p:cNvSpPr>
              <p:nvPr/>
            </p:nvSpPr>
            <p:spPr bwMode="auto">
              <a:xfrm>
                <a:off x="1515" y="1479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2" name="Oval 22"/>
              <p:cNvSpPr>
                <a:spLocks noChangeArrowheads="1"/>
              </p:cNvSpPr>
              <p:nvPr/>
            </p:nvSpPr>
            <p:spPr bwMode="auto">
              <a:xfrm>
                <a:off x="1623" y="1594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3" name="Oval 23"/>
              <p:cNvSpPr>
                <a:spLocks noChangeArrowheads="1"/>
              </p:cNvSpPr>
              <p:nvPr/>
            </p:nvSpPr>
            <p:spPr bwMode="auto">
              <a:xfrm>
                <a:off x="1731" y="1748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4" name="Oval 24"/>
              <p:cNvSpPr>
                <a:spLocks noChangeArrowheads="1"/>
              </p:cNvSpPr>
              <p:nvPr/>
            </p:nvSpPr>
            <p:spPr bwMode="auto">
              <a:xfrm>
                <a:off x="1840" y="1811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5" name="Oval 25"/>
              <p:cNvSpPr>
                <a:spLocks noChangeArrowheads="1"/>
              </p:cNvSpPr>
              <p:nvPr/>
            </p:nvSpPr>
            <p:spPr bwMode="auto">
              <a:xfrm>
                <a:off x="1948" y="1818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6" name="Oval 26"/>
              <p:cNvSpPr>
                <a:spLocks noChangeArrowheads="1"/>
              </p:cNvSpPr>
              <p:nvPr/>
            </p:nvSpPr>
            <p:spPr bwMode="auto">
              <a:xfrm>
                <a:off x="2056" y="2087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7" name="Oval 27"/>
              <p:cNvSpPr>
                <a:spLocks noChangeArrowheads="1"/>
              </p:cNvSpPr>
              <p:nvPr/>
            </p:nvSpPr>
            <p:spPr bwMode="auto">
              <a:xfrm>
                <a:off x="2164" y="2279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8" name="Oval 28"/>
              <p:cNvSpPr>
                <a:spLocks noChangeArrowheads="1"/>
              </p:cNvSpPr>
              <p:nvPr/>
            </p:nvSpPr>
            <p:spPr bwMode="auto">
              <a:xfrm>
                <a:off x="2273" y="2439"/>
                <a:ext cx="62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9" name="Oval 29"/>
              <p:cNvSpPr>
                <a:spLocks noChangeArrowheads="1"/>
              </p:cNvSpPr>
              <p:nvPr/>
            </p:nvSpPr>
            <p:spPr bwMode="auto">
              <a:xfrm>
                <a:off x="2377" y="2349"/>
                <a:ext cx="63" cy="6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30" name="Oval 30"/>
              <p:cNvSpPr>
                <a:spLocks noChangeArrowheads="1"/>
              </p:cNvSpPr>
              <p:nvPr/>
            </p:nvSpPr>
            <p:spPr bwMode="auto">
              <a:xfrm>
                <a:off x="2486" y="2488"/>
                <a:ext cx="62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31" name="Oval 31"/>
              <p:cNvSpPr>
                <a:spLocks noChangeArrowheads="1"/>
              </p:cNvSpPr>
              <p:nvPr/>
            </p:nvSpPr>
            <p:spPr bwMode="auto">
              <a:xfrm>
                <a:off x="2594" y="2492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32" name="Oval 32"/>
              <p:cNvSpPr>
                <a:spLocks noChangeArrowheads="1"/>
              </p:cNvSpPr>
              <p:nvPr/>
            </p:nvSpPr>
            <p:spPr bwMode="auto">
              <a:xfrm>
                <a:off x="2702" y="2506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33" name="Oval 33"/>
              <p:cNvSpPr>
                <a:spLocks noChangeArrowheads="1"/>
              </p:cNvSpPr>
              <p:nvPr/>
            </p:nvSpPr>
            <p:spPr bwMode="auto">
              <a:xfrm>
                <a:off x="2810" y="2614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34" name="Oval 34"/>
              <p:cNvSpPr>
                <a:spLocks noChangeArrowheads="1"/>
              </p:cNvSpPr>
              <p:nvPr/>
            </p:nvSpPr>
            <p:spPr bwMode="auto">
              <a:xfrm>
                <a:off x="2918" y="2792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35" name="Oval 35"/>
              <p:cNvSpPr>
                <a:spLocks noChangeArrowheads="1"/>
              </p:cNvSpPr>
              <p:nvPr/>
            </p:nvSpPr>
            <p:spPr bwMode="auto">
              <a:xfrm>
                <a:off x="3027" y="2928"/>
                <a:ext cx="62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36" name="Oval 36"/>
              <p:cNvSpPr>
                <a:spLocks noChangeArrowheads="1"/>
              </p:cNvSpPr>
              <p:nvPr/>
            </p:nvSpPr>
            <p:spPr bwMode="auto">
              <a:xfrm>
                <a:off x="3135" y="3040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37" name="Oval 37"/>
              <p:cNvSpPr>
                <a:spLocks noChangeArrowheads="1"/>
              </p:cNvSpPr>
              <p:nvPr/>
            </p:nvSpPr>
            <p:spPr bwMode="auto">
              <a:xfrm>
                <a:off x="3243" y="3082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38" name="Oval 38"/>
              <p:cNvSpPr>
                <a:spLocks noChangeArrowheads="1"/>
              </p:cNvSpPr>
              <p:nvPr/>
            </p:nvSpPr>
            <p:spPr bwMode="auto">
              <a:xfrm>
                <a:off x="3351" y="3145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39" name="Oval 39"/>
              <p:cNvSpPr>
                <a:spLocks noChangeArrowheads="1"/>
              </p:cNvSpPr>
              <p:nvPr/>
            </p:nvSpPr>
            <p:spPr bwMode="auto">
              <a:xfrm>
                <a:off x="3456" y="2974"/>
                <a:ext cx="63" cy="6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40" name="Oval 40"/>
              <p:cNvSpPr>
                <a:spLocks noChangeArrowheads="1"/>
              </p:cNvSpPr>
              <p:nvPr/>
            </p:nvSpPr>
            <p:spPr bwMode="auto">
              <a:xfrm>
                <a:off x="3564" y="3085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41" name="Oval 41"/>
              <p:cNvSpPr>
                <a:spLocks noChangeArrowheads="1"/>
              </p:cNvSpPr>
              <p:nvPr/>
            </p:nvSpPr>
            <p:spPr bwMode="auto">
              <a:xfrm>
                <a:off x="3672" y="3068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42" name="Oval 42"/>
              <p:cNvSpPr>
                <a:spLocks noChangeArrowheads="1"/>
              </p:cNvSpPr>
              <p:nvPr/>
            </p:nvSpPr>
            <p:spPr bwMode="auto">
              <a:xfrm>
                <a:off x="3781" y="2928"/>
                <a:ext cx="62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43" name="Oval 43"/>
              <p:cNvSpPr>
                <a:spLocks noChangeArrowheads="1"/>
              </p:cNvSpPr>
              <p:nvPr/>
            </p:nvSpPr>
            <p:spPr bwMode="auto">
              <a:xfrm>
                <a:off x="3889" y="2970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44" name="Oval 44"/>
              <p:cNvSpPr>
                <a:spLocks noChangeArrowheads="1"/>
              </p:cNvSpPr>
              <p:nvPr/>
            </p:nvSpPr>
            <p:spPr bwMode="auto">
              <a:xfrm>
                <a:off x="3997" y="2876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45" name="Oval 45"/>
              <p:cNvSpPr>
                <a:spLocks noChangeArrowheads="1"/>
              </p:cNvSpPr>
              <p:nvPr/>
            </p:nvSpPr>
            <p:spPr bwMode="auto">
              <a:xfrm>
                <a:off x="4105" y="2862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46" name="Oval 46"/>
              <p:cNvSpPr>
                <a:spLocks noChangeArrowheads="1"/>
              </p:cNvSpPr>
              <p:nvPr/>
            </p:nvSpPr>
            <p:spPr bwMode="auto">
              <a:xfrm>
                <a:off x="4214" y="2883"/>
                <a:ext cx="62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47" name="Oval 47"/>
              <p:cNvSpPr>
                <a:spLocks noChangeArrowheads="1"/>
              </p:cNvSpPr>
              <p:nvPr/>
            </p:nvSpPr>
            <p:spPr bwMode="auto">
              <a:xfrm>
                <a:off x="4322" y="2942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48" name="Oval 48"/>
              <p:cNvSpPr>
                <a:spLocks noChangeArrowheads="1"/>
              </p:cNvSpPr>
              <p:nvPr/>
            </p:nvSpPr>
            <p:spPr bwMode="auto">
              <a:xfrm>
                <a:off x="4430" y="3054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49" name="Oval 49"/>
              <p:cNvSpPr>
                <a:spLocks noChangeArrowheads="1"/>
              </p:cNvSpPr>
              <p:nvPr/>
            </p:nvSpPr>
            <p:spPr bwMode="auto">
              <a:xfrm>
                <a:off x="4535" y="3019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50" name="Oval 50"/>
              <p:cNvSpPr>
                <a:spLocks noChangeArrowheads="1"/>
              </p:cNvSpPr>
              <p:nvPr/>
            </p:nvSpPr>
            <p:spPr bwMode="auto">
              <a:xfrm>
                <a:off x="4643" y="3242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51" name="Oval 51"/>
              <p:cNvSpPr>
                <a:spLocks noChangeArrowheads="1"/>
              </p:cNvSpPr>
              <p:nvPr/>
            </p:nvSpPr>
            <p:spPr bwMode="auto">
              <a:xfrm>
                <a:off x="4751" y="3138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52" name="Oval 52"/>
              <p:cNvSpPr>
                <a:spLocks noChangeArrowheads="1"/>
              </p:cNvSpPr>
              <p:nvPr/>
            </p:nvSpPr>
            <p:spPr bwMode="auto">
              <a:xfrm>
                <a:off x="4859" y="3194"/>
                <a:ext cx="63" cy="6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53" name="Oval 53"/>
              <p:cNvSpPr>
                <a:spLocks noChangeArrowheads="1"/>
              </p:cNvSpPr>
              <p:nvPr/>
            </p:nvSpPr>
            <p:spPr bwMode="auto">
              <a:xfrm>
                <a:off x="4968" y="3277"/>
                <a:ext cx="62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54" name="Oval 54"/>
              <p:cNvSpPr>
                <a:spLocks noChangeArrowheads="1"/>
              </p:cNvSpPr>
              <p:nvPr/>
            </p:nvSpPr>
            <p:spPr bwMode="auto">
              <a:xfrm>
                <a:off x="5076" y="3539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55" name="Oval 55"/>
              <p:cNvSpPr>
                <a:spLocks noChangeArrowheads="1"/>
              </p:cNvSpPr>
              <p:nvPr/>
            </p:nvSpPr>
            <p:spPr bwMode="auto">
              <a:xfrm>
                <a:off x="5184" y="3344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56" name="Oval 56"/>
              <p:cNvSpPr>
                <a:spLocks noChangeArrowheads="1"/>
              </p:cNvSpPr>
              <p:nvPr/>
            </p:nvSpPr>
            <p:spPr bwMode="auto">
              <a:xfrm>
                <a:off x="5292" y="3277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57" name="Oval 57"/>
              <p:cNvSpPr>
                <a:spLocks noChangeArrowheads="1"/>
              </p:cNvSpPr>
              <p:nvPr/>
            </p:nvSpPr>
            <p:spPr bwMode="auto">
              <a:xfrm>
                <a:off x="5400" y="3375"/>
                <a:ext cx="63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58" name="Oval 58"/>
              <p:cNvSpPr>
                <a:spLocks noChangeArrowheads="1"/>
              </p:cNvSpPr>
              <p:nvPr/>
            </p:nvSpPr>
            <p:spPr bwMode="auto">
              <a:xfrm>
                <a:off x="5509" y="3525"/>
                <a:ext cx="62" cy="63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59" name="Line 59"/>
              <p:cNvSpPr>
                <a:spLocks noChangeShapeType="1"/>
              </p:cNvSpPr>
              <p:nvPr/>
            </p:nvSpPr>
            <p:spPr bwMode="auto">
              <a:xfrm flipV="1">
                <a:off x="702" y="449"/>
                <a:ext cx="0" cy="321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0" name="Line 60"/>
              <p:cNvSpPr>
                <a:spLocks noChangeShapeType="1"/>
              </p:cNvSpPr>
              <p:nvPr/>
            </p:nvSpPr>
            <p:spPr bwMode="auto">
              <a:xfrm flipH="1">
                <a:off x="642" y="3571"/>
                <a:ext cx="6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1" name="Rectangle 61"/>
              <p:cNvSpPr>
                <a:spLocks noChangeArrowheads="1"/>
              </p:cNvSpPr>
              <p:nvPr/>
            </p:nvSpPr>
            <p:spPr bwMode="auto">
              <a:xfrm>
                <a:off x="454" y="3497"/>
                <a:ext cx="16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en-US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Line 62"/>
              <p:cNvSpPr>
                <a:spLocks noChangeShapeType="1"/>
              </p:cNvSpPr>
              <p:nvPr/>
            </p:nvSpPr>
            <p:spPr bwMode="auto">
              <a:xfrm flipH="1">
                <a:off x="642" y="2967"/>
                <a:ext cx="6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3" name="Rectangle 63"/>
              <p:cNvSpPr>
                <a:spLocks noChangeArrowheads="1"/>
              </p:cNvSpPr>
              <p:nvPr/>
            </p:nvSpPr>
            <p:spPr bwMode="auto">
              <a:xfrm>
                <a:off x="454" y="2890"/>
                <a:ext cx="16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60</a:t>
                </a:r>
                <a:endParaRPr kumimoji="0" lang="en-US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" name="Line 64"/>
              <p:cNvSpPr>
                <a:spLocks noChangeShapeType="1"/>
              </p:cNvSpPr>
              <p:nvPr/>
            </p:nvSpPr>
            <p:spPr bwMode="auto">
              <a:xfrm flipH="1">
                <a:off x="642" y="2359"/>
                <a:ext cx="6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5" name="Rectangle 65"/>
              <p:cNvSpPr>
                <a:spLocks noChangeArrowheads="1"/>
              </p:cNvSpPr>
              <p:nvPr/>
            </p:nvSpPr>
            <p:spPr bwMode="auto">
              <a:xfrm>
                <a:off x="454" y="2286"/>
                <a:ext cx="16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70</a:t>
                </a:r>
                <a:endParaRPr kumimoji="0" lang="en-US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Line 66"/>
              <p:cNvSpPr>
                <a:spLocks noChangeShapeType="1"/>
              </p:cNvSpPr>
              <p:nvPr/>
            </p:nvSpPr>
            <p:spPr bwMode="auto">
              <a:xfrm flipH="1">
                <a:off x="642" y="1751"/>
                <a:ext cx="6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7" name="Rectangle 67"/>
              <p:cNvSpPr>
                <a:spLocks noChangeArrowheads="1"/>
              </p:cNvSpPr>
              <p:nvPr/>
            </p:nvSpPr>
            <p:spPr bwMode="auto">
              <a:xfrm>
                <a:off x="454" y="1678"/>
                <a:ext cx="16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80</a:t>
                </a:r>
                <a:endParaRPr kumimoji="0" lang="en-US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8" name="Line 68"/>
              <p:cNvSpPr>
                <a:spLocks noChangeShapeType="1"/>
              </p:cNvSpPr>
              <p:nvPr/>
            </p:nvSpPr>
            <p:spPr bwMode="auto">
              <a:xfrm flipH="1">
                <a:off x="642" y="1147"/>
                <a:ext cx="6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9" name="Rectangle 69"/>
              <p:cNvSpPr>
                <a:spLocks noChangeArrowheads="1"/>
              </p:cNvSpPr>
              <p:nvPr/>
            </p:nvSpPr>
            <p:spPr bwMode="auto">
              <a:xfrm>
                <a:off x="454" y="1071"/>
                <a:ext cx="16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90</a:t>
                </a:r>
                <a:endParaRPr kumimoji="0" lang="en-US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Line 70"/>
              <p:cNvSpPr>
                <a:spLocks noChangeShapeType="1"/>
              </p:cNvSpPr>
              <p:nvPr/>
            </p:nvSpPr>
            <p:spPr bwMode="auto">
              <a:xfrm flipH="1">
                <a:off x="642" y="540"/>
                <a:ext cx="6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71" name="Rectangle 71"/>
              <p:cNvSpPr>
                <a:spLocks noChangeArrowheads="1"/>
              </p:cNvSpPr>
              <p:nvPr/>
            </p:nvSpPr>
            <p:spPr bwMode="auto">
              <a:xfrm>
                <a:off x="374" y="467"/>
                <a:ext cx="251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100</a:t>
                </a:r>
                <a:endParaRPr kumimoji="0" lang="en-US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3" name="Line 73"/>
              <p:cNvSpPr>
                <a:spLocks noChangeShapeType="1"/>
              </p:cNvSpPr>
              <p:nvPr/>
            </p:nvSpPr>
            <p:spPr bwMode="auto">
              <a:xfrm>
                <a:off x="702" y="3665"/>
                <a:ext cx="4929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74" name="Line 74"/>
              <p:cNvSpPr>
                <a:spLocks noChangeShapeType="1"/>
              </p:cNvSpPr>
              <p:nvPr/>
            </p:nvSpPr>
            <p:spPr bwMode="auto">
              <a:xfrm>
                <a:off x="792" y="3665"/>
                <a:ext cx="0" cy="5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75" name="Rectangle 75"/>
              <p:cNvSpPr>
                <a:spLocks noChangeArrowheads="1"/>
              </p:cNvSpPr>
              <p:nvPr/>
            </p:nvSpPr>
            <p:spPr bwMode="auto">
              <a:xfrm>
                <a:off x="632" y="3752"/>
                <a:ext cx="33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1940</a:t>
                </a:r>
                <a:endParaRPr kumimoji="0" lang="en-US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6" name="Line 76"/>
              <p:cNvSpPr>
                <a:spLocks noChangeShapeType="1"/>
              </p:cNvSpPr>
              <p:nvPr/>
            </p:nvSpPr>
            <p:spPr bwMode="auto">
              <a:xfrm>
                <a:off x="1871" y="3665"/>
                <a:ext cx="0" cy="5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77" name="Rectangle 77"/>
              <p:cNvSpPr>
                <a:spLocks noChangeArrowheads="1"/>
              </p:cNvSpPr>
              <p:nvPr/>
            </p:nvSpPr>
            <p:spPr bwMode="auto">
              <a:xfrm>
                <a:off x="1711" y="3752"/>
                <a:ext cx="33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1950</a:t>
                </a:r>
                <a:endParaRPr kumimoji="0" lang="en-US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8" name="Line 78"/>
              <p:cNvSpPr>
                <a:spLocks noChangeShapeType="1"/>
              </p:cNvSpPr>
              <p:nvPr/>
            </p:nvSpPr>
            <p:spPr bwMode="auto">
              <a:xfrm>
                <a:off x="2950" y="3665"/>
                <a:ext cx="0" cy="5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79" name="Rectangle 79"/>
              <p:cNvSpPr>
                <a:spLocks noChangeArrowheads="1"/>
              </p:cNvSpPr>
              <p:nvPr/>
            </p:nvSpPr>
            <p:spPr bwMode="auto">
              <a:xfrm>
                <a:off x="2789" y="3752"/>
                <a:ext cx="33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1960</a:t>
                </a:r>
                <a:endParaRPr kumimoji="0" lang="en-US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" name="Line 80"/>
              <p:cNvSpPr>
                <a:spLocks noChangeShapeType="1"/>
              </p:cNvSpPr>
              <p:nvPr/>
            </p:nvSpPr>
            <p:spPr bwMode="auto">
              <a:xfrm>
                <a:off x="4029" y="3665"/>
                <a:ext cx="0" cy="5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81" name="Rectangle 81"/>
              <p:cNvSpPr>
                <a:spLocks noChangeArrowheads="1"/>
              </p:cNvSpPr>
              <p:nvPr/>
            </p:nvSpPr>
            <p:spPr bwMode="auto">
              <a:xfrm>
                <a:off x="3868" y="3752"/>
                <a:ext cx="33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1970</a:t>
                </a:r>
                <a:endParaRPr kumimoji="0" lang="en-US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2" name="Line 82"/>
              <p:cNvSpPr>
                <a:spLocks noChangeShapeType="1"/>
              </p:cNvSpPr>
              <p:nvPr/>
            </p:nvSpPr>
            <p:spPr bwMode="auto">
              <a:xfrm>
                <a:off x="5107" y="3665"/>
                <a:ext cx="0" cy="5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83" name="Rectangle 83"/>
              <p:cNvSpPr>
                <a:spLocks noChangeArrowheads="1"/>
              </p:cNvSpPr>
              <p:nvPr/>
            </p:nvSpPr>
            <p:spPr bwMode="auto">
              <a:xfrm>
                <a:off x="4947" y="3752"/>
                <a:ext cx="33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1980</a:t>
                </a:r>
                <a:endParaRPr kumimoji="0" lang="en-US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5" name="Rectangle 85"/>
              <p:cNvSpPr>
                <a:spLocks noChangeArrowheads="1"/>
              </p:cNvSpPr>
              <p:nvPr/>
            </p:nvSpPr>
            <p:spPr bwMode="auto">
              <a:xfrm>
                <a:off x="3138" y="191"/>
                <a:ext cx="62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rgbClr val="1E2D53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332399" y="453902"/>
              <a:ext cx="8699864" cy="394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1E2D53"/>
                  </a:solidFill>
                  <a:latin typeface="Arial" pitchFamily="34" charset="0"/>
                  <a:cs typeface="Arial" pitchFamily="34" charset="0"/>
                </a:rPr>
                <a:t>Mean Rates of Absolute Mobility by Cohort</a:t>
              </a:r>
            </a:p>
          </p:txBody>
        </p:sp>
        <p:sp>
          <p:nvSpPr>
            <p:cNvPr id="87" name="Line 12"/>
            <p:cNvSpPr>
              <a:spLocks noChangeShapeType="1"/>
            </p:cNvSpPr>
            <p:nvPr/>
          </p:nvSpPr>
          <p:spPr bwMode="auto">
            <a:xfrm>
              <a:off x="1131643" y="861646"/>
              <a:ext cx="7824788" cy="0"/>
            </a:xfrm>
            <a:prstGeom prst="line">
              <a:avLst/>
            </a:prstGeom>
            <a:noFill/>
            <a:ln w="22225">
              <a:solidFill>
                <a:srgbClr val="EAF2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8" name="Rectangle 84"/>
            <p:cNvSpPr>
              <a:spLocks noChangeArrowheads="1"/>
            </p:cNvSpPr>
            <p:nvPr/>
          </p:nvSpPr>
          <p:spPr bwMode="auto">
            <a:xfrm>
              <a:off x="3810000" y="6324600"/>
              <a:ext cx="2050866" cy="287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Child's Birth Cohort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9109"/>
            <p:cNvSpPr>
              <a:spLocks noChangeArrowheads="1"/>
            </p:cNvSpPr>
            <p:nvPr/>
          </p:nvSpPr>
          <p:spPr bwMode="auto">
            <a:xfrm rot="16200000">
              <a:off x="-2105247" y="3017926"/>
              <a:ext cx="5096317" cy="287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Pct. of Children Earning more than their Parents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90" name="Text Box 7"/>
          <p:cNvSpPr txBox="1">
            <a:spLocks noChangeArrowheads="1"/>
          </p:cNvSpPr>
          <p:nvPr/>
        </p:nvSpPr>
        <p:spPr bwMode="auto">
          <a:xfrm>
            <a:off x="228600" y="76200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srgbClr val="FFFFFF"/>
                </a:solidFill>
                <a:latin typeface="cmss10" pitchFamily="34" charset="0"/>
              </a:rPr>
              <a:t>Absolute Mobility</a:t>
            </a:r>
          </a:p>
        </p:txBody>
      </p:sp>
      <p:sp>
        <p:nvSpPr>
          <p:cNvPr id="91" name="Rectangle 2"/>
          <p:cNvSpPr>
            <a:spLocks noChangeArrowheads="1"/>
          </p:cNvSpPr>
          <p:nvPr/>
        </p:nvSpPr>
        <p:spPr bwMode="auto">
          <a:xfrm>
            <a:off x="190500" y="914400"/>
            <a:ext cx="8763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r>
              <a:rPr lang="en-US" sz="2000" dirty="0">
                <a:solidFill>
                  <a:srgbClr val="222222"/>
                </a:solidFill>
                <a:ea typeface="Calibri"/>
              </a:rPr>
              <a:t>What data is behind each of those points?</a:t>
            </a:r>
            <a:br>
              <a:rPr lang="en-US" sz="2000" dirty="0">
                <a:solidFill>
                  <a:srgbClr val="222222"/>
                </a:solidFill>
                <a:ea typeface="Calibri"/>
              </a:rPr>
            </a:br>
            <a:endParaRPr lang="en-US" sz="1400" dirty="0">
              <a:solidFill>
                <a:srgbClr val="222222"/>
              </a:solidFill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633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228600" y="76200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srgbClr val="FFFFFF"/>
                </a:solidFill>
                <a:latin typeface="cmss10" pitchFamily="34" charset="0"/>
              </a:rPr>
              <a:t>Absolute Mobility</a:t>
            </a:r>
          </a:p>
        </p:txBody>
      </p: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385205" y="966333"/>
            <a:ext cx="8073553" cy="587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962127"/>
            <a:ext cx="8081963" cy="58813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5205" y="970537"/>
            <a:ext cx="8069348" cy="5868744"/>
          </a:xfrm>
          <a:prstGeom prst="rect">
            <a:avLst/>
          </a:prstGeom>
          <a:solidFill>
            <a:srgbClr val="FFFFFF"/>
          </a:solidFill>
          <a:ln w="11113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69170" y="1504570"/>
            <a:ext cx="6908775" cy="4507733"/>
          </a:xfrm>
          <a:prstGeom prst="rect">
            <a:avLst/>
          </a:prstGeom>
          <a:solidFill>
            <a:srgbClr val="FFFFFF"/>
          </a:solidFill>
          <a:ln w="11113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1369170" y="5880547"/>
            <a:ext cx="6908775" cy="0"/>
          </a:xfrm>
          <a:prstGeom prst="line">
            <a:avLst/>
          </a:prstGeom>
          <a:noFill/>
          <a:ln w="22225">
            <a:solidFill>
              <a:srgbClr val="EAF2F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369170" y="5033945"/>
            <a:ext cx="6908775" cy="0"/>
          </a:xfrm>
          <a:prstGeom prst="line">
            <a:avLst/>
          </a:prstGeom>
          <a:noFill/>
          <a:ln w="22225">
            <a:solidFill>
              <a:srgbClr val="EAF2F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1369170" y="4181737"/>
            <a:ext cx="6908775" cy="0"/>
          </a:xfrm>
          <a:prstGeom prst="line">
            <a:avLst/>
          </a:prstGeom>
          <a:noFill/>
          <a:ln w="22225">
            <a:solidFill>
              <a:srgbClr val="EAF2F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1369170" y="3329529"/>
            <a:ext cx="6908775" cy="0"/>
          </a:xfrm>
          <a:prstGeom prst="line">
            <a:avLst/>
          </a:prstGeom>
          <a:noFill/>
          <a:ln w="22225">
            <a:solidFill>
              <a:srgbClr val="EAF2F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1369170" y="2482927"/>
            <a:ext cx="6908775" cy="0"/>
          </a:xfrm>
          <a:prstGeom prst="line">
            <a:avLst/>
          </a:prstGeom>
          <a:noFill/>
          <a:ln w="22225">
            <a:solidFill>
              <a:srgbClr val="EAF2F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1369170" y="1632120"/>
            <a:ext cx="6908775" cy="0"/>
          </a:xfrm>
          <a:prstGeom prst="line">
            <a:avLst/>
          </a:prstGeom>
          <a:noFill/>
          <a:ln w="22225">
            <a:solidFill>
              <a:srgbClr val="EAF2F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V="1">
            <a:off x="1495319" y="1504570"/>
            <a:ext cx="0" cy="4507733"/>
          </a:xfrm>
          <a:prstGeom prst="line">
            <a:avLst/>
          </a:prstGeom>
          <a:noFill/>
          <a:ln w="22225">
            <a:solidFill>
              <a:srgbClr val="EAF2F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V="1">
            <a:off x="2826894" y="1504570"/>
            <a:ext cx="0" cy="4507733"/>
          </a:xfrm>
          <a:prstGeom prst="line">
            <a:avLst/>
          </a:prstGeom>
          <a:noFill/>
          <a:ln w="22225">
            <a:solidFill>
              <a:srgbClr val="EAF2F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4157068" y="1504570"/>
            <a:ext cx="0" cy="4507733"/>
          </a:xfrm>
          <a:prstGeom prst="line">
            <a:avLst/>
          </a:prstGeom>
          <a:noFill/>
          <a:ln w="22225">
            <a:solidFill>
              <a:srgbClr val="EAF2F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V="1">
            <a:off x="5488644" y="1504570"/>
            <a:ext cx="0" cy="4507733"/>
          </a:xfrm>
          <a:prstGeom prst="line">
            <a:avLst/>
          </a:prstGeom>
          <a:noFill/>
          <a:ln w="22225">
            <a:solidFill>
              <a:srgbClr val="EAF2F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V="1">
            <a:off x="6820219" y="1504570"/>
            <a:ext cx="0" cy="4507733"/>
          </a:xfrm>
          <a:prstGeom prst="line">
            <a:avLst/>
          </a:prstGeom>
          <a:noFill/>
          <a:ln w="22225">
            <a:solidFill>
              <a:srgbClr val="EAF2F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V="1">
            <a:off x="8150393" y="1504570"/>
            <a:ext cx="0" cy="4507733"/>
          </a:xfrm>
          <a:prstGeom prst="line">
            <a:avLst/>
          </a:prstGeom>
          <a:noFill/>
          <a:ln w="22225">
            <a:solidFill>
              <a:srgbClr val="EAF2F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1600200" y="1842369"/>
            <a:ext cx="6586393" cy="2295916"/>
          </a:xfrm>
          <a:custGeom>
            <a:avLst/>
            <a:gdLst>
              <a:gd name="T0" fmla="*/ 13 w 1346"/>
              <a:gd name="T1" fmla="*/ 0 h 469"/>
              <a:gd name="T2" fmla="*/ 40 w 1346"/>
              <a:gd name="T3" fmla="*/ 8 h 469"/>
              <a:gd name="T4" fmla="*/ 68 w 1346"/>
              <a:gd name="T5" fmla="*/ 10 h 469"/>
              <a:gd name="T6" fmla="*/ 95 w 1346"/>
              <a:gd name="T7" fmla="*/ 10 h 469"/>
              <a:gd name="T8" fmla="*/ 122 w 1346"/>
              <a:gd name="T9" fmla="*/ 13 h 469"/>
              <a:gd name="T10" fmla="*/ 149 w 1346"/>
              <a:gd name="T11" fmla="*/ 13 h 469"/>
              <a:gd name="T12" fmla="*/ 176 w 1346"/>
              <a:gd name="T13" fmla="*/ 15 h 469"/>
              <a:gd name="T14" fmla="*/ 204 w 1346"/>
              <a:gd name="T15" fmla="*/ 18 h 469"/>
              <a:gd name="T16" fmla="*/ 231 w 1346"/>
              <a:gd name="T17" fmla="*/ 18 h 469"/>
              <a:gd name="T18" fmla="*/ 258 w 1346"/>
              <a:gd name="T19" fmla="*/ 17 h 469"/>
              <a:gd name="T20" fmla="*/ 285 w 1346"/>
              <a:gd name="T21" fmla="*/ 16 h 469"/>
              <a:gd name="T22" fmla="*/ 312 w 1346"/>
              <a:gd name="T23" fmla="*/ 17 h 469"/>
              <a:gd name="T24" fmla="*/ 339 w 1346"/>
              <a:gd name="T25" fmla="*/ 17 h 469"/>
              <a:gd name="T26" fmla="*/ 367 w 1346"/>
              <a:gd name="T27" fmla="*/ 18 h 469"/>
              <a:gd name="T28" fmla="*/ 394 w 1346"/>
              <a:gd name="T29" fmla="*/ 19 h 469"/>
              <a:gd name="T30" fmla="*/ 421 w 1346"/>
              <a:gd name="T31" fmla="*/ 19 h 469"/>
              <a:gd name="T32" fmla="*/ 448 w 1346"/>
              <a:gd name="T33" fmla="*/ 19 h 469"/>
              <a:gd name="T34" fmla="*/ 475 w 1346"/>
              <a:gd name="T35" fmla="*/ 21 h 469"/>
              <a:gd name="T36" fmla="*/ 503 w 1346"/>
              <a:gd name="T37" fmla="*/ 21 h 469"/>
              <a:gd name="T38" fmla="*/ 530 w 1346"/>
              <a:gd name="T39" fmla="*/ 21 h 469"/>
              <a:gd name="T40" fmla="*/ 557 w 1346"/>
              <a:gd name="T41" fmla="*/ 21 h 469"/>
              <a:gd name="T42" fmla="*/ 584 w 1346"/>
              <a:gd name="T43" fmla="*/ 20 h 469"/>
              <a:gd name="T44" fmla="*/ 611 w 1346"/>
              <a:gd name="T45" fmla="*/ 19 h 469"/>
              <a:gd name="T46" fmla="*/ 639 w 1346"/>
              <a:gd name="T47" fmla="*/ 20 h 469"/>
              <a:gd name="T48" fmla="*/ 666 w 1346"/>
              <a:gd name="T49" fmla="*/ 21 h 469"/>
              <a:gd name="T50" fmla="*/ 693 w 1346"/>
              <a:gd name="T51" fmla="*/ 20 h 469"/>
              <a:gd name="T52" fmla="*/ 720 w 1346"/>
              <a:gd name="T53" fmla="*/ 21 h 469"/>
              <a:gd name="T54" fmla="*/ 747 w 1346"/>
              <a:gd name="T55" fmla="*/ 21 h 469"/>
              <a:gd name="T56" fmla="*/ 775 w 1346"/>
              <a:gd name="T57" fmla="*/ 17 h 469"/>
              <a:gd name="T58" fmla="*/ 802 w 1346"/>
              <a:gd name="T59" fmla="*/ 17 h 469"/>
              <a:gd name="T60" fmla="*/ 829 w 1346"/>
              <a:gd name="T61" fmla="*/ 14 h 469"/>
              <a:gd name="T62" fmla="*/ 856 w 1346"/>
              <a:gd name="T63" fmla="*/ 13 h 469"/>
              <a:gd name="T64" fmla="*/ 883 w 1346"/>
              <a:gd name="T65" fmla="*/ 12 h 469"/>
              <a:gd name="T66" fmla="*/ 910 w 1346"/>
              <a:gd name="T67" fmla="*/ 12 h 469"/>
              <a:gd name="T68" fmla="*/ 938 w 1346"/>
              <a:gd name="T69" fmla="*/ 16 h 469"/>
              <a:gd name="T70" fmla="*/ 965 w 1346"/>
              <a:gd name="T71" fmla="*/ 15 h 469"/>
              <a:gd name="T72" fmla="*/ 992 w 1346"/>
              <a:gd name="T73" fmla="*/ 18 h 469"/>
              <a:gd name="T74" fmla="*/ 1019 w 1346"/>
              <a:gd name="T75" fmla="*/ 20 h 469"/>
              <a:gd name="T76" fmla="*/ 1046 w 1346"/>
              <a:gd name="T77" fmla="*/ 24 h 469"/>
              <a:gd name="T78" fmla="*/ 1074 w 1346"/>
              <a:gd name="T79" fmla="*/ 28 h 469"/>
              <a:gd name="T80" fmla="*/ 1101 w 1346"/>
              <a:gd name="T81" fmla="*/ 27 h 469"/>
              <a:gd name="T82" fmla="*/ 1128 w 1346"/>
              <a:gd name="T83" fmla="*/ 32 h 469"/>
              <a:gd name="T84" fmla="*/ 1155 w 1346"/>
              <a:gd name="T85" fmla="*/ 43 h 469"/>
              <a:gd name="T86" fmla="*/ 1182 w 1346"/>
              <a:gd name="T87" fmla="*/ 48 h 469"/>
              <a:gd name="T88" fmla="*/ 1210 w 1346"/>
              <a:gd name="T89" fmla="*/ 64 h 469"/>
              <a:gd name="T90" fmla="*/ 1237 w 1346"/>
              <a:gd name="T91" fmla="*/ 67 h 469"/>
              <a:gd name="T92" fmla="*/ 1264 w 1346"/>
              <a:gd name="T93" fmla="*/ 75 h 469"/>
              <a:gd name="T94" fmla="*/ 1291 w 1346"/>
              <a:gd name="T95" fmla="*/ 114 h 469"/>
              <a:gd name="T96" fmla="*/ 1318 w 1346"/>
              <a:gd name="T97" fmla="*/ 205 h 469"/>
              <a:gd name="T98" fmla="*/ 1346 w 1346"/>
              <a:gd name="T99" fmla="*/ 46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46" h="469">
                <a:moveTo>
                  <a:pt x="0" y="4"/>
                </a:moveTo>
                <a:lnTo>
                  <a:pt x="13" y="0"/>
                </a:lnTo>
                <a:lnTo>
                  <a:pt x="27" y="2"/>
                </a:lnTo>
                <a:lnTo>
                  <a:pt x="40" y="8"/>
                </a:lnTo>
                <a:lnTo>
                  <a:pt x="54" y="10"/>
                </a:lnTo>
                <a:lnTo>
                  <a:pt x="68" y="10"/>
                </a:lnTo>
                <a:lnTo>
                  <a:pt x="81" y="11"/>
                </a:lnTo>
                <a:lnTo>
                  <a:pt x="95" y="10"/>
                </a:lnTo>
                <a:lnTo>
                  <a:pt x="108" y="12"/>
                </a:lnTo>
                <a:lnTo>
                  <a:pt x="122" y="13"/>
                </a:lnTo>
                <a:lnTo>
                  <a:pt x="136" y="12"/>
                </a:lnTo>
                <a:lnTo>
                  <a:pt x="149" y="13"/>
                </a:lnTo>
                <a:lnTo>
                  <a:pt x="163" y="12"/>
                </a:lnTo>
                <a:lnTo>
                  <a:pt x="176" y="15"/>
                </a:lnTo>
                <a:lnTo>
                  <a:pt x="190" y="14"/>
                </a:lnTo>
                <a:lnTo>
                  <a:pt x="204" y="18"/>
                </a:lnTo>
                <a:lnTo>
                  <a:pt x="217" y="17"/>
                </a:lnTo>
                <a:lnTo>
                  <a:pt x="231" y="18"/>
                </a:lnTo>
                <a:lnTo>
                  <a:pt x="244" y="19"/>
                </a:lnTo>
                <a:lnTo>
                  <a:pt x="258" y="17"/>
                </a:lnTo>
                <a:lnTo>
                  <a:pt x="271" y="16"/>
                </a:lnTo>
                <a:lnTo>
                  <a:pt x="285" y="16"/>
                </a:lnTo>
                <a:lnTo>
                  <a:pt x="299" y="16"/>
                </a:lnTo>
                <a:lnTo>
                  <a:pt x="312" y="17"/>
                </a:lnTo>
                <a:lnTo>
                  <a:pt x="326" y="18"/>
                </a:lnTo>
                <a:lnTo>
                  <a:pt x="339" y="17"/>
                </a:lnTo>
                <a:lnTo>
                  <a:pt x="353" y="17"/>
                </a:lnTo>
                <a:lnTo>
                  <a:pt x="367" y="18"/>
                </a:lnTo>
                <a:lnTo>
                  <a:pt x="380" y="19"/>
                </a:lnTo>
                <a:lnTo>
                  <a:pt x="394" y="19"/>
                </a:lnTo>
                <a:lnTo>
                  <a:pt x="407" y="18"/>
                </a:lnTo>
                <a:lnTo>
                  <a:pt x="421" y="19"/>
                </a:lnTo>
                <a:lnTo>
                  <a:pt x="435" y="19"/>
                </a:lnTo>
                <a:lnTo>
                  <a:pt x="448" y="19"/>
                </a:lnTo>
                <a:lnTo>
                  <a:pt x="462" y="20"/>
                </a:lnTo>
                <a:lnTo>
                  <a:pt x="475" y="21"/>
                </a:lnTo>
                <a:lnTo>
                  <a:pt x="489" y="21"/>
                </a:lnTo>
                <a:lnTo>
                  <a:pt x="503" y="21"/>
                </a:lnTo>
                <a:lnTo>
                  <a:pt x="516" y="19"/>
                </a:lnTo>
                <a:lnTo>
                  <a:pt x="530" y="21"/>
                </a:lnTo>
                <a:lnTo>
                  <a:pt x="543" y="21"/>
                </a:lnTo>
                <a:lnTo>
                  <a:pt x="557" y="21"/>
                </a:lnTo>
                <a:lnTo>
                  <a:pt x="571" y="19"/>
                </a:lnTo>
                <a:lnTo>
                  <a:pt x="584" y="20"/>
                </a:lnTo>
                <a:lnTo>
                  <a:pt x="598" y="20"/>
                </a:lnTo>
                <a:lnTo>
                  <a:pt x="611" y="19"/>
                </a:lnTo>
                <a:lnTo>
                  <a:pt x="625" y="21"/>
                </a:lnTo>
                <a:lnTo>
                  <a:pt x="639" y="20"/>
                </a:lnTo>
                <a:lnTo>
                  <a:pt x="652" y="22"/>
                </a:lnTo>
                <a:lnTo>
                  <a:pt x="666" y="21"/>
                </a:lnTo>
                <a:lnTo>
                  <a:pt x="679" y="19"/>
                </a:lnTo>
                <a:lnTo>
                  <a:pt x="693" y="20"/>
                </a:lnTo>
                <a:lnTo>
                  <a:pt x="707" y="21"/>
                </a:lnTo>
                <a:lnTo>
                  <a:pt x="720" y="21"/>
                </a:lnTo>
                <a:lnTo>
                  <a:pt x="734" y="21"/>
                </a:lnTo>
                <a:lnTo>
                  <a:pt x="747" y="21"/>
                </a:lnTo>
                <a:lnTo>
                  <a:pt x="761" y="21"/>
                </a:lnTo>
                <a:lnTo>
                  <a:pt x="775" y="17"/>
                </a:lnTo>
                <a:lnTo>
                  <a:pt x="788" y="17"/>
                </a:lnTo>
                <a:lnTo>
                  <a:pt x="802" y="17"/>
                </a:lnTo>
                <a:lnTo>
                  <a:pt x="815" y="15"/>
                </a:lnTo>
                <a:lnTo>
                  <a:pt x="829" y="14"/>
                </a:lnTo>
                <a:lnTo>
                  <a:pt x="842" y="13"/>
                </a:lnTo>
                <a:lnTo>
                  <a:pt x="856" y="13"/>
                </a:lnTo>
                <a:lnTo>
                  <a:pt x="870" y="12"/>
                </a:lnTo>
                <a:lnTo>
                  <a:pt x="883" y="12"/>
                </a:lnTo>
                <a:lnTo>
                  <a:pt x="897" y="14"/>
                </a:lnTo>
                <a:lnTo>
                  <a:pt x="910" y="12"/>
                </a:lnTo>
                <a:lnTo>
                  <a:pt x="924" y="14"/>
                </a:lnTo>
                <a:lnTo>
                  <a:pt x="938" y="16"/>
                </a:lnTo>
                <a:lnTo>
                  <a:pt x="951" y="16"/>
                </a:lnTo>
                <a:lnTo>
                  <a:pt x="965" y="15"/>
                </a:lnTo>
                <a:lnTo>
                  <a:pt x="978" y="17"/>
                </a:lnTo>
                <a:lnTo>
                  <a:pt x="992" y="18"/>
                </a:lnTo>
                <a:lnTo>
                  <a:pt x="1006" y="20"/>
                </a:lnTo>
                <a:lnTo>
                  <a:pt x="1019" y="20"/>
                </a:lnTo>
                <a:lnTo>
                  <a:pt x="1033" y="23"/>
                </a:lnTo>
                <a:lnTo>
                  <a:pt x="1046" y="24"/>
                </a:lnTo>
                <a:lnTo>
                  <a:pt x="1060" y="24"/>
                </a:lnTo>
                <a:lnTo>
                  <a:pt x="1074" y="28"/>
                </a:lnTo>
                <a:lnTo>
                  <a:pt x="1087" y="28"/>
                </a:lnTo>
                <a:lnTo>
                  <a:pt x="1101" y="27"/>
                </a:lnTo>
                <a:lnTo>
                  <a:pt x="1114" y="28"/>
                </a:lnTo>
                <a:lnTo>
                  <a:pt x="1128" y="32"/>
                </a:lnTo>
                <a:lnTo>
                  <a:pt x="1142" y="40"/>
                </a:lnTo>
                <a:lnTo>
                  <a:pt x="1155" y="43"/>
                </a:lnTo>
                <a:lnTo>
                  <a:pt x="1169" y="45"/>
                </a:lnTo>
                <a:lnTo>
                  <a:pt x="1182" y="48"/>
                </a:lnTo>
                <a:lnTo>
                  <a:pt x="1196" y="54"/>
                </a:lnTo>
                <a:lnTo>
                  <a:pt x="1210" y="64"/>
                </a:lnTo>
                <a:lnTo>
                  <a:pt x="1223" y="67"/>
                </a:lnTo>
                <a:lnTo>
                  <a:pt x="1237" y="67"/>
                </a:lnTo>
                <a:lnTo>
                  <a:pt x="1250" y="70"/>
                </a:lnTo>
                <a:lnTo>
                  <a:pt x="1264" y="75"/>
                </a:lnTo>
                <a:lnTo>
                  <a:pt x="1278" y="96"/>
                </a:lnTo>
                <a:lnTo>
                  <a:pt x="1291" y="114"/>
                </a:lnTo>
                <a:lnTo>
                  <a:pt x="1305" y="151"/>
                </a:lnTo>
                <a:lnTo>
                  <a:pt x="1318" y="205"/>
                </a:lnTo>
                <a:lnTo>
                  <a:pt x="1332" y="319"/>
                </a:lnTo>
                <a:lnTo>
                  <a:pt x="1346" y="469"/>
                </a:lnTo>
              </a:path>
            </a:pathLst>
          </a:custGeom>
          <a:noFill/>
          <a:ln w="22225">
            <a:solidFill>
              <a:srgbClr val="1A47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858064" y="1740048"/>
            <a:ext cx="452736" cy="243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1940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564000" y="2052618"/>
            <a:ext cx="6586393" cy="3523769"/>
            <a:chOff x="1564000" y="2052618"/>
            <a:chExt cx="6586393" cy="3523769"/>
          </a:xfrm>
        </p:grpSpPr>
        <p:grpSp>
          <p:nvGrpSpPr>
            <p:cNvPr id="62" name="Group 61"/>
            <p:cNvGrpSpPr/>
            <p:nvPr/>
          </p:nvGrpSpPr>
          <p:grpSpPr>
            <a:xfrm>
              <a:off x="1564000" y="2052618"/>
              <a:ext cx="6586393" cy="3523769"/>
              <a:chOff x="1564000" y="2052618"/>
              <a:chExt cx="6586393" cy="3523769"/>
            </a:xfrm>
          </p:grpSpPr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1564000" y="2062430"/>
                <a:ext cx="6586393" cy="3181765"/>
              </a:xfrm>
              <a:custGeom>
                <a:avLst/>
                <a:gdLst>
                  <a:gd name="T0" fmla="*/ 13 w 1346"/>
                  <a:gd name="T1" fmla="*/ 2 h 650"/>
                  <a:gd name="T2" fmla="*/ 40 w 1346"/>
                  <a:gd name="T3" fmla="*/ 5 h 650"/>
                  <a:gd name="T4" fmla="*/ 68 w 1346"/>
                  <a:gd name="T5" fmla="*/ 8 h 650"/>
                  <a:gd name="T6" fmla="*/ 95 w 1346"/>
                  <a:gd name="T7" fmla="*/ 13 h 650"/>
                  <a:gd name="T8" fmla="*/ 122 w 1346"/>
                  <a:gd name="T9" fmla="*/ 19 h 650"/>
                  <a:gd name="T10" fmla="*/ 149 w 1346"/>
                  <a:gd name="T11" fmla="*/ 20 h 650"/>
                  <a:gd name="T12" fmla="*/ 176 w 1346"/>
                  <a:gd name="T13" fmla="*/ 23 h 650"/>
                  <a:gd name="T14" fmla="*/ 204 w 1346"/>
                  <a:gd name="T15" fmla="*/ 31 h 650"/>
                  <a:gd name="T16" fmla="*/ 231 w 1346"/>
                  <a:gd name="T17" fmla="*/ 34 h 650"/>
                  <a:gd name="T18" fmla="*/ 258 w 1346"/>
                  <a:gd name="T19" fmla="*/ 39 h 650"/>
                  <a:gd name="T20" fmla="*/ 285 w 1346"/>
                  <a:gd name="T21" fmla="*/ 41 h 650"/>
                  <a:gd name="T22" fmla="*/ 312 w 1346"/>
                  <a:gd name="T23" fmla="*/ 43 h 650"/>
                  <a:gd name="T24" fmla="*/ 339 w 1346"/>
                  <a:gd name="T25" fmla="*/ 48 h 650"/>
                  <a:gd name="T26" fmla="*/ 367 w 1346"/>
                  <a:gd name="T27" fmla="*/ 50 h 650"/>
                  <a:gd name="T28" fmla="*/ 394 w 1346"/>
                  <a:gd name="T29" fmla="*/ 56 h 650"/>
                  <a:gd name="T30" fmla="*/ 421 w 1346"/>
                  <a:gd name="T31" fmla="*/ 56 h 650"/>
                  <a:gd name="T32" fmla="*/ 448 w 1346"/>
                  <a:gd name="T33" fmla="*/ 58 h 650"/>
                  <a:gd name="T34" fmla="*/ 475 w 1346"/>
                  <a:gd name="T35" fmla="*/ 62 h 650"/>
                  <a:gd name="T36" fmla="*/ 503 w 1346"/>
                  <a:gd name="T37" fmla="*/ 63 h 650"/>
                  <a:gd name="T38" fmla="*/ 530 w 1346"/>
                  <a:gd name="T39" fmla="*/ 65 h 650"/>
                  <a:gd name="T40" fmla="*/ 557 w 1346"/>
                  <a:gd name="T41" fmla="*/ 71 h 650"/>
                  <a:gd name="T42" fmla="*/ 584 w 1346"/>
                  <a:gd name="T43" fmla="*/ 71 h 650"/>
                  <a:gd name="T44" fmla="*/ 611 w 1346"/>
                  <a:gd name="T45" fmla="*/ 69 h 650"/>
                  <a:gd name="T46" fmla="*/ 639 w 1346"/>
                  <a:gd name="T47" fmla="*/ 74 h 650"/>
                  <a:gd name="T48" fmla="*/ 666 w 1346"/>
                  <a:gd name="T49" fmla="*/ 75 h 650"/>
                  <a:gd name="T50" fmla="*/ 693 w 1346"/>
                  <a:gd name="T51" fmla="*/ 85 h 650"/>
                  <a:gd name="T52" fmla="*/ 720 w 1346"/>
                  <a:gd name="T53" fmla="*/ 92 h 650"/>
                  <a:gd name="T54" fmla="*/ 747 w 1346"/>
                  <a:gd name="T55" fmla="*/ 96 h 650"/>
                  <a:gd name="T56" fmla="*/ 775 w 1346"/>
                  <a:gd name="T57" fmla="*/ 102 h 650"/>
                  <a:gd name="T58" fmla="*/ 802 w 1346"/>
                  <a:gd name="T59" fmla="*/ 104 h 650"/>
                  <a:gd name="T60" fmla="*/ 829 w 1346"/>
                  <a:gd name="T61" fmla="*/ 98 h 650"/>
                  <a:gd name="T62" fmla="*/ 856 w 1346"/>
                  <a:gd name="T63" fmla="*/ 106 h 650"/>
                  <a:gd name="T64" fmla="*/ 883 w 1346"/>
                  <a:gd name="T65" fmla="*/ 109 h 650"/>
                  <a:gd name="T66" fmla="*/ 910 w 1346"/>
                  <a:gd name="T67" fmla="*/ 113 h 650"/>
                  <a:gd name="T68" fmla="*/ 938 w 1346"/>
                  <a:gd name="T69" fmla="*/ 116 h 650"/>
                  <a:gd name="T70" fmla="*/ 965 w 1346"/>
                  <a:gd name="T71" fmla="*/ 123 h 650"/>
                  <a:gd name="T72" fmla="*/ 992 w 1346"/>
                  <a:gd name="T73" fmla="*/ 123 h 650"/>
                  <a:gd name="T74" fmla="*/ 1019 w 1346"/>
                  <a:gd name="T75" fmla="*/ 123 h 650"/>
                  <a:gd name="T76" fmla="*/ 1046 w 1346"/>
                  <a:gd name="T77" fmla="*/ 140 h 650"/>
                  <a:gd name="T78" fmla="*/ 1074 w 1346"/>
                  <a:gd name="T79" fmla="*/ 148 h 650"/>
                  <a:gd name="T80" fmla="*/ 1101 w 1346"/>
                  <a:gd name="T81" fmla="*/ 157 h 650"/>
                  <a:gd name="T82" fmla="*/ 1128 w 1346"/>
                  <a:gd name="T83" fmla="*/ 162 h 650"/>
                  <a:gd name="T84" fmla="*/ 1155 w 1346"/>
                  <a:gd name="T85" fmla="*/ 178 h 650"/>
                  <a:gd name="T86" fmla="*/ 1182 w 1346"/>
                  <a:gd name="T87" fmla="*/ 202 h 650"/>
                  <a:gd name="T88" fmla="*/ 1210 w 1346"/>
                  <a:gd name="T89" fmla="*/ 217 h 650"/>
                  <a:gd name="T90" fmla="*/ 1237 w 1346"/>
                  <a:gd name="T91" fmla="*/ 241 h 650"/>
                  <a:gd name="T92" fmla="*/ 1264 w 1346"/>
                  <a:gd name="T93" fmla="*/ 267 h 650"/>
                  <a:gd name="T94" fmla="*/ 1291 w 1346"/>
                  <a:gd name="T95" fmla="*/ 321 h 650"/>
                  <a:gd name="T96" fmla="*/ 1318 w 1346"/>
                  <a:gd name="T97" fmla="*/ 424 h 650"/>
                  <a:gd name="T98" fmla="*/ 1346 w 1346"/>
                  <a:gd name="T99" fmla="*/ 65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46" h="650">
                    <a:moveTo>
                      <a:pt x="0" y="0"/>
                    </a:moveTo>
                    <a:lnTo>
                      <a:pt x="13" y="2"/>
                    </a:lnTo>
                    <a:lnTo>
                      <a:pt x="27" y="5"/>
                    </a:lnTo>
                    <a:lnTo>
                      <a:pt x="40" y="5"/>
                    </a:lnTo>
                    <a:lnTo>
                      <a:pt x="54" y="6"/>
                    </a:lnTo>
                    <a:lnTo>
                      <a:pt x="68" y="8"/>
                    </a:lnTo>
                    <a:lnTo>
                      <a:pt x="81" y="11"/>
                    </a:lnTo>
                    <a:lnTo>
                      <a:pt x="95" y="13"/>
                    </a:lnTo>
                    <a:lnTo>
                      <a:pt x="108" y="19"/>
                    </a:lnTo>
                    <a:lnTo>
                      <a:pt x="122" y="19"/>
                    </a:lnTo>
                    <a:lnTo>
                      <a:pt x="136" y="19"/>
                    </a:lnTo>
                    <a:lnTo>
                      <a:pt x="149" y="20"/>
                    </a:lnTo>
                    <a:lnTo>
                      <a:pt x="163" y="20"/>
                    </a:lnTo>
                    <a:lnTo>
                      <a:pt x="176" y="23"/>
                    </a:lnTo>
                    <a:lnTo>
                      <a:pt x="190" y="26"/>
                    </a:lnTo>
                    <a:lnTo>
                      <a:pt x="204" y="31"/>
                    </a:lnTo>
                    <a:lnTo>
                      <a:pt x="217" y="31"/>
                    </a:lnTo>
                    <a:lnTo>
                      <a:pt x="231" y="34"/>
                    </a:lnTo>
                    <a:lnTo>
                      <a:pt x="244" y="39"/>
                    </a:lnTo>
                    <a:lnTo>
                      <a:pt x="258" y="39"/>
                    </a:lnTo>
                    <a:lnTo>
                      <a:pt x="271" y="41"/>
                    </a:lnTo>
                    <a:lnTo>
                      <a:pt x="285" y="41"/>
                    </a:lnTo>
                    <a:lnTo>
                      <a:pt x="299" y="40"/>
                    </a:lnTo>
                    <a:lnTo>
                      <a:pt x="312" y="43"/>
                    </a:lnTo>
                    <a:lnTo>
                      <a:pt x="326" y="45"/>
                    </a:lnTo>
                    <a:lnTo>
                      <a:pt x="339" y="48"/>
                    </a:lnTo>
                    <a:lnTo>
                      <a:pt x="353" y="50"/>
                    </a:lnTo>
                    <a:lnTo>
                      <a:pt x="367" y="50"/>
                    </a:lnTo>
                    <a:lnTo>
                      <a:pt x="380" y="52"/>
                    </a:lnTo>
                    <a:lnTo>
                      <a:pt x="394" y="56"/>
                    </a:lnTo>
                    <a:lnTo>
                      <a:pt x="407" y="56"/>
                    </a:lnTo>
                    <a:lnTo>
                      <a:pt x="421" y="56"/>
                    </a:lnTo>
                    <a:lnTo>
                      <a:pt x="435" y="54"/>
                    </a:lnTo>
                    <a:lnTo>
                      <a:pt x="448" y="58"/>
                    </a:lnTo>
                    <a:lnTo>
                      <a:pt x="462" y="62"/>
                    </a:lnTo>
                    <a:lnTo>
                      <a:pt x="475" y="62"/>
                    </a:lnTo>
                    <a:lnTo>
                      <a:pt x="489" y="63"/>
                    </a:lnTo>
                    <a:lnTo>
                      <a:pt x="503" y="63"/>
                    </a:lnTo>
                    <a:lnTo>
                      <a:pt x="516" y="63"/>
                    </a:lnTo>
                    <a:lnTo>
                      <a:pt x="530" y="65"/>
                    </a:lnTo>
                    <a:lnTo>
                      <a:pt x="543" y="68"/>
                    </a:lnTo>
                    <a:lnTo>
                      <a:pt x="557" y="71"/>
                    </a:lnTo>
                    <a:lnTo>
                      <a:pt x="571" y="68"/>
                    </a:lnTo>
                    <a:lnTo>
                      <a:pt x="584" y="71"/>
                    </a:lnTo>
                    <a:lnTo>
                      <a:pt x="598" y="70"/>
                    </a:lnTo>
                    <a:lnTo>
                      <a:pt x="611" y="69"/>
                    </a:lnTo>
                    <a:lnTo>
                      <a:pt x="625" y="75"/>
                    </a:lnTo>
                    <a:lnTo>
                      <a:pt x="639" y="74"/>
                    </a:lnTo>
                    <a:lnTo>
                      <a:pt x="652" y="76"/>
                    </a:lnTo>
                    <a:lnTo>
                      <a:pt x="666" y="75"/>
                    </a:lnTo>
                    <a:lnTo>
                      <a:pt x="679" y="75"/>
                    </a:lnTo>
                    <a:lnTo>
                      <a:pt x="693" y="85"/>
                    </a:lnTo>
                    <a:lnTo>
                      <a:pt x="707" y="89"/>
                    </a:lnTo>
                    <a:lnTo>
                      <a:pt x="720" y="92"/>
                    </a:lnTo>
                    <a:lnTo>
                      <a:pt x="734" y="91"/>
                    </a:lnTo>
                    <a:lnTo>
                      <a:pt x="747" y="96"/>
                    </a:lnTo>
                    <a:lnTo>
                      <a:pt x="761" y="100"/>
                    </a:lnTo>
                    <a:lnTo>
                      <a:pt x="775" y="102"/>
                    </a:lnTo>
                    <a:lnTo>
                      <a:pt x="788" y="100"/>
                    </a:lnTo>
                    <a:lnTo>
                      <a:pt x="802" y="104"/>
                    </a:lnTo>
                    <a:lnTo>
                      <a:pt x="815" y="98"/>
                    </a:lnTo>
                    <a:lnTo>
                      <a:pt x="829" y="98"/>
                    </a:lnTo>
                    <a:lnTo>
                      <a:pt x="842" y="98"/>
                    </a:lnTo>
                    <a:lnTo>
                      <a:pt x="856" y="106"/>
                    </a:lnTo>
                    <a:lnTo>
                      <a:pt x="870" y="106"/>
                    </a:lnTo>
                    <a:lnTo>
                      <a:pt x="883" y="109"/>
                    </a:lnTo>
                    <a:lnTo>
                      <a:pt x="897" y="115"/>
                    </a:lnTo>
                    <a:lnTo>
                      <a:pt x="910" y="113"/>
                    </a:lnTo>
                    <a:lnTo>
                      <a:pt x="924" y="118"/>
                    </a:lnTo>
                    <a:lnTo>
                      <a:pt x="938" y="116"/>
                    </a:lnTo>
                    <a:lnTo>
                      <a:pt x="951" y="122"/>
                    </a:lnTo>
                    <a:lnTo>
                      <a:pt x="965" y="123"/>
                    </a:lnTo>
                    <a:lnTo>
                      <a:pt x="978" y="121"/>
                    </a:lnTo>
                    <a:lnTo>
                      <a:pt x="992" y="123"/>
                    </a:lnTo>
                    <a:lnTo>
                      <a:pt x="1006" y="124"/>
                    </a:lnTo>
                    <a:lnTo>
                      <a:pt x="1019" y="123"/>
                    </a:lnTo>
                    <a:lnTo>
                      <a:pt x="1033" y="127"/>
                    </a:lnTo>
                    <a:lnTo>
                      <a:pt x="1046" y="140"/>
                    </a:lnTo>
                    <a:lnTo>
                      <a:pt x="1060" y="141"/>
                    </a:lnTo>
                    <a:lnTo>
                      <a:pt x="1074" y="148"/>
                    </a:lnTo>
                    <a:lnTo>
                      <a:pt x="1087" y="156"/>
                    </a:lnTo>
                    <a:lnTo>
                      <a:pt x="1101" y="157"/>
                    </a:lnTo>
                    <a:lnTo>
                      <a:pt x="1114" y="157"/>
                    </a:lnTo>
                    <a:lnTo>
                      <a:pt x="1128" y="162"/>
                    </a:lnTo>
                    <a:lnTo>
                      <a:pt x="1142" y="171"/>
                    </a:lnTo>
                    <a:lnTo>
                      <a:pt x="1155" y="178"/>
                    </a:lnTo>
                    <a:lnTo>
                      <a:pt x="1169" y="185"/>
                    </a:lnTo>
                    <a:lnTo>
                      <a:pt x="1182" y="202"/>
                    </a:lnTo>
                    <a:lnTo>
                      <a:pt x="1196" y="206"/>
                    </a:lnTo>
                    <a:lnTo>
                      <a:pt x="1210" y="217"/>
                    </a:lnTo>
                    <a:lnTo>
                      <a:pt x="1223" y="226"/>
                    </a:lnTo>
                    <a:lnTo>
                      <a:pt x="1237" y="241"/>
                    </a:lnTo>
                    <a:lnTo>
                      <a:pt x="1250" y="255"/>
                    </a:lnTo>
                    <a:lnTo>
                      <a:pt x="1264" y="267"/>
                    </a:lnTo>
                    <a:lnTo>
                      <a:pt x="1278" y="288"/>
                    </a:lnTo>
                    <a:lnTo>
                      <a:pt x="1291" y="321"/>
                    </a:lnTo>
                    <a:lnTo>
                      <a:pt x="1305" y="361"/>
                    </a:lnTo>
                    <a:lnTo>
                      <a:pt x="1318" y="424"/>
                    </a:lnTo>
                    <a:lnTo>
                      <a:pt x="1332" y="499"/>
                    </a:lnTo>
                    <a:lnTo>
                      <a:pt x="1346" y="650"/>
                    </a:lnTo>
                  </a:path>
                </a:pathLst>
              </a:custGeom>
              <a:noFill/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1564000" y="2052618"/>
                <a:ext cx="6586393" cy="3523769"/>
                <a:chOff x="1564000" y="2052618"/>
                <a:chExt cx="6586393" cy="3523769"/>
              </a:xfrm>
            </p:grpSpPr>
            <p:sp>
              <p:nvSpPr>
                <p:cNvPr id="21" name="Freeform 20"/>
                <p:cNvSpPr>
                  <a:spLocks/>
                </p:cNvSpPr>
                <p:nvPr/>
              </p:nvSpPr>
              <p:spPr bwMode="auto">
                <a:xfrm>
                  <a:off x="1564000" y="2223620"/>
                  <a:ext cx="6586393" cy="3352767"/>
                </a:xfrm>
                <a:custGeom>
                  <a:avLst/>
                  <a:gdLst>
                    <a:gd name="T0" fmla="*/ 13 w 1346"/>
                    <a:gd name="T1" fmla="*/ 15 h 685"/>
                    <a:gd name="T2" fmla="*/ 40 w 1346"/>
                    <a:gd name="T3" fmla="*/ 28 h 685"/>
                    <a:gd name="T4" fmla="*/ 68 w 1346"/>
                    <a:gd name="T5" fmla="*/ 40 h 685"/>
                    <a:gd name="T6" fmla="*/ 95 w 1346"/>
                    <a:gd name="T7" fmla="*/ 57 h 685"/>
                    <a:gd name="T8" fmla="*/ 122 w 1346"/>
                    <a:gd name="T9" fmla="*/ 75 h 685"/>
                    <a:gd name="T10" fmla="*/ 149 w 1346"/>
                    <a:gd name="T11" fmla="*/ 91 h 685"/>
                    <a:gd name="T12" fmla="*/ 176 w 1346"/>
                    <a:gd name="T13" fmla="*/ 103 h 685"/>
                    <a:gd name="T14" fmla="*/ 204 w 1346"/>
                    <a:gd name="T15" fmla="*/ 118 h 685"/>
                    <a:gd name="T16" fmla="*/ 231 w 1346"/>
                    <a:gd name="T17" fmla="*/ 128 h 685"/>
                    <a:gd name="T18" fmla="*/ 258 w 1346"/>
                    <a:gd name="T19" fmla="*/ 139 h 685"/>
                    <a:gd name="T20" fmla="*/ 285 w 1346"/>
                    <a:gd name="T21" fmla="*/ 143 h 685"/>
                    <a:gd name="T22" fmla="*/ 312 w 1346"/>
                    <a:gd name="T23" fmla="*/ 158 h 685"/>
                    <a:gd name="T24" fmla="*/ 339 w 1346"/>
                    <a:gd name="T25" fmla="*/ 165 h 685"/>
                    <a:gd name="T26" fmla="*/ 367 w 1346"/>
                    <a:gd name="T27" fmla="*/ 172 h 685"/>
                    <a:gd name="T28" fmla="*/ 394 w 1346"/>
                    <a:gd name="T29" fmla="*/ 169 h 685"/>
                    <a:gd name="T30" fmla="*/ 421 w 1346"/>
                    <a:gd name="T31" fmla="*/ 171 h 685"/>
                    <a:gd name="T32" fmla="*/ 448 w 1346"/>
                    <a:gd name="T33" fmla="*/ 179 h 685"/>
                    <a:gd name="T34" fmla="*/ 475 w 1346"/>
                    <a:gd name="T35" fmla="*/ 178 h 685"/>
                    <a:gd name="T36" fmla="*/ 503 w 1346"/>
                    <a:gd name="T37" fmla="*/ 193 h 685"/>
                    <a:gd name="T38" fmla="*/ 530 w 1346"/>
                    <a:gd name="T39" fmla="*/ 189 h 685"/>
                    <a:gd name="T40" fmla="*/ 557 w 1346"/>
                    <a:gd name="T41" fmla="*/ 188 h 685"/>
                    <a:gd name="T42" fmla="*/ 584 w 1346"/>
                    <a:gd name="T43" fmla="*/ 191 h 685"/>
                    <a:gd name="T44" fmla="*/ 611 w 1346"/>
                    <a:gd name="T45" fmla="*/ 203 h 685"/>
                    <a:gd name="T46" fmla="*/ 639 w 1346"/>
                    <a:gd name="T47" fmla="*/ 206 h 685"/>
                    <a:gd name="T48" fmla="*/ 666 w 1346"/>
                    <a:gd name="T49" fmla="*/ 205 h 685"/>
                    <a:gd name="T50" fmla="*/ 693 w 1346"/>
                    <a:gd name="T51" fmla="*/ 210 h 685"/>
                    <a:gd name="T52" fmla="*/ 720 w 1346"/>
                    <a:gd name="T53" fmla="*/ 215 h 685"/>
                    <a:gd name="T54" fmla="*/ 747 w 1346"/>
                    <a:gd name="T55" fmla="*/ 213 h 685"/>
                    <a:gd name="T56" fmla="*/ 775 w 1346"/>
                    <a:gd name="T57" fmla="*/ 213 h 685"/>
                    <a:gd name="T58" fmla="*/ 802 w 1346"/>
                    <a:gd name="T59" fmla="*/ 214 h 685"/>
                    <a:gd name="T60" fmla="*/ 829 w 1346"/>
                    <a:gd name="T61" fmla="*/ 221 h 685"/>
                    <a:gd name="T62" fmla="*/ 856 w 1346"/>
                    <a:gd name="T63" fmla="*/ 224 h 685"/>
                    <a:gd name="T64" fmla="*/ 883 w 1346"/>
                    <a:gd name="T65" fmla="*/ 231 h 685"/>
                    <a:gd name="T66" fmla="*/ 910 w 1346"/>
                    <a:gd name="T67" fmla="*/ 232 h 685"/>
                    <a:gd name="T68" fmla="*/ 938 w 1346"/>
                    <a:gd name="T69" fmla="*/ 237 h 685"/>
                    <a:gd name="T70" fmla="*/ 965 w 1346"/>
                    <a:gd name="T71" fmla="*/ 237 h 685"/>
                    <a:gd name="T72" fmla="*/ 992 w 1346"/>
                    <a:gd name="T73" fmla="*/ 247 h 685"/>
                    <a:gd name="T74" fmla="*/ 1019 w 1346"/>
                    <a:gd name="T75" fmla="*/ 268 h 685"/>
                    <a:gd name="T76" fmla="*/ 1046 w 1346"/>
                    <a:gd name="T77" fmla="*/ 269 h 685"/>
                    <a:gd name="T78" fmla="*/ 1074 w 1346"/>
                    <a:gd name="T79" fmla="*/ 280 h 685"/>
                    <a:gd name="T80" fmla="*/ 1101 w 1346"/>
                    <a:gd name="T81" fmla="*/ 292 h 685"/>
                    <a:gd name="T82" fmla="*/ 1128 w 1346"/>
                    <a:gd name="T83" fmla="*/ 301 h 685"/>
                    <a:gd name="T84" fmla="*/ 1155 w 1346"/>
                    <a:gd name="T85" fmla="*/ 325 h 685"/>
                    <a:gd name="T86" fmla="*/ 1182 w 1346"/>
                    <a:gd name="T87" fmla="*/ 336 h 685"/>
                    <a:gd name="T88" fmla="*/ 1210 w 1346"/>
                    <a:gd name="T89" fmla="*/ 371 h 685"/>
                    <a:gd name="T90" fmla="*/ 1237 w 1346"/>
                    <a:gd name="T91" fmla="*/ 384 h 685"/>
                    <a:gd name="T92" fmla="*/ 1264 w 1346"/>
                    <a:gd name="T93" fmla="*/ 414 h 685"/>
                    <a:gd name="T94" fmla="*/ 1291 w 1346"/>
                    <a:gd name="T95" fmla="*/ 444 h 685"/>
                    <a:gd name="T96" fmla="*/ 1318 w 1346"/>
                    <a:gd name="T97" fmla="*/ 513 h 685"/>
                    <a:gd name="T98" fmla="*/ 1346 w 1346"/>
                    <a:gd name="T99" fmla="*/ 685 h 6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346" h="685">
                      <a:moveTo>
                        <a:pt x="0" y="0"/>
                      </a:moveTo>
                      <a:lnTo>
                        <a:pt x="13" y="15"/>
                      </a:lnTo>
                      <a:lnTo>
                        <a:pt x="27" y="23"/>
                      </a:lnTo>
                      <a:lnTo>
                        <a:pt x="40" y="28"/>
                      </a:lnTo>
                      <a:lnTo>
                        <a:pt x="54" y="34"/>
                      </a:lnTo>
                      <a:lnTo>
                        <a:pt x="68" y="40"/>
                      </a:lnTo>
                      <a:lnTo>
                        <a:pt x="81" y="49"/>
                      </a:lnTo>
                      <a:lnTo>
                        <a:pt x="95" y="57"/>
                      </a:lnTo>
                      <a:lnTo>
                        <a:pt x="108" y="63"/>
                      </a:lnTo>
                      <a:lnTo>
                        <a:pt x="122" y="75"/>
                      </a:lnTo>
                      <a:lnTo>
                        <a:pt x="136" y="85"/>
                      </a:lnTo>
                      <a:lnTo>
                        <a:pt x="149" y="91"/>
                      </a:lnTo>
                      <a:lnTo>
                        <a:pt x="163" y="98"/>
                      </a:lnTo>
                      <a:lnTo>
                        <a:pt x="176" y="103"/>
                      </a:lnTo>
                      <a:lnTo>
                        <a:pt x="190" y="109"/>
                      </a:lnTo>
                      <a:lnTo>
                        <a:pt x="204" y="118"/>
                      </a:lnTo>
                      <a:lnTo>
                        <a:pt x="217" y="121"/>
                      </a:lnTo>
                      <a:lnTo>
                        <a:pt x="231" y="128"/>
                      </a:lnTo>
                      <a:lnTo>
                        <a:pt x="244" y="135"/>
                      </a:lnTo>
                      <a:lnTo>
                        <a:pt x="258" y="139"/>
                      </a:lnTo>
                      <a:lnTo>
                        <a:pt x="271" y="141"/>
                      </a:lnTo>
                      <a:lnTo>
                        <a:pt x="285" y="143"/>
                      </a:lnTo>
                      <a:lnTo>
                        <a:pt x="299" y="150"/>
                      </a:lnTo>
                      <a:lnTo>
                        <a:pt x="312" y="158"/>
                      </a:lnTo>
                      <a:lnTo>
                        <a:pt x="326" y="162"/>
                      </a:lnTo>
                      <a:lnTo>
                        <a:pt x="339" y="165"/>
                      </a:lnTo>
                      <a:lnTo>
                        <a:pt x="353" y="166"/>
                      </a:lnTo>
                      <a:lnTo>
                        <a:pt x="367" y="172"/>
                      </a:lnTo>
                      <a:lnTo>
                        <a:pt x="380" y="168"/>
                      </a:lnTo>
                      <a:lnTo>
                        <a:pt x="394" y="169"/>
                      </a:lnTo>
                      <a:lnTo>
                        <a:pt x="407" y="171"/>
                      </a:lnTo>
                      <a:lnTo>
                        <a:pt x="421" y="171"/>
                      </a:lnTo>
                      <a:lnTo>
                        <a:pt x="435" y="172"/>
                      </a:lnTo>
                      <a:lnTo>
                        <a:pt x="448" y="179"/>
                      </a:lnTo>
                      <a:lnTo>
                        <a:pt x="462" y="180"/>
                      </a:lnTo>
                      <a:lnTo>
                        <a:pt x="475" y="178"/>
                      </a:lnTo>
                      <a:lnTo>
                        <a:pt x="489" y="186"/>
                      </a:lnTo>
                      <a:lnTo>
                        <a:pt x="503" y="193"/>
                      </a:lnTo>
                      <a:lnTo>
                        <a:pt x="516" y="189"/>
                      </a:lnTo>
                      <a:lnTo>
                        <a:pt x="530" y="189"/>
                      </a:lnTo>
                      <a:lnTo>
                        <a:pt x="543" y="191"/>
                      </a:lnTo>
                      <a:lnTo>
                        <a:pt x="557" y="188"/>
                      </a:lnTo>
                      <a:lnTo>
                        <a:pt x="571" y="189"/>
                      </a:lnTo>
                      <a:lnTo>
                        <a:pt x="584" y="191"/>
                      </a:lnTo>
                      <a:lnTo>
                        <a:pt x="598" y="200"/>
                      </a:lnTo>
                      <a:lnTo>
                        <a:pt x="611" y="203"/>
                      </a:lnTo>
                      <a:lnTo>
                        <a:pt x="625" y="204"/>
                      </a:lnTo>
                      <a:lnTo>
                        <a:pt x="639" y="206"/>
                      </a:lnTo>
                      <a:lnTo>
                        <a:pt x="652" y="206"/>
                      </a:lnTo>
                      <a:lnTo>
                        <a:pt x="666" y="205"/>
                      </a:lnTo>
                      <a:lnTo>
                        <a:pt x="679" y="208"/>
                      </a:lnTo>
                      <a:lnTo>
                        <a:pt x="693" y="210"/>
                      </a:lnTo>
                      <a:lnTo>
                        <a:pt x="707" y="213"/>
                      </a:lnTo>
                      <a:lnTo>
                        <a:pt x="720" y="215"/>
                      </a:lnTo>
                      <a:lnTo>
                        <a:pt x="734" y="216"/>
                      </a:lnTo>
                      <a:lnTo>
                        <a:pt x="747" y="213"/>
                      </a:lnTo>
                      <a:lnTo>
                        <a:pt x="761" y="210"/>
                      </a:lnTo>
                      <a:lnTo>
                        <a:pt x="775" y="213"/>
                      </a:lnTo>
                      <a:lnTo>
                        <a:pt x="788" y="211"/>
                      </a:lnTo>
                      <a:lnTo>
                        <a:pt x="802" y="214"/>
                      </a:lnTo>
                      <a:lnTo>
                        <a:pt x="815" y="215"/>
                      </a:lnTo>
                      <a:lnTo>
                        <a:pt x="829" y="221"/>
                      </a:lnTo>
                      <a:lnTo>
                        <a:pt x="842" y="221"/>
                      </a:lnTo>
                      <a:lnTo>
                        <a:pt x="856" y="224"/>
                      </a:lnTo>
                      <a:lnTo>
                        <a:pt x="870" y="229"/>
                      </a:lnTo>
                      <a:lnTo>
                        <a:pt x="883" y="231"/>
                      </a:lnTo>
                      <a:lnTo>
                        <a:pt x="897" y="235"/>
                      </a:lnTo>
                      <a:lnTo>
                        <a:pt x="910" y="232"/>
                      </a:lnTo>
                      <a:lnTo>
                        <a:pt x="924" y="237"/>
                      </a:lnTo>
                      <a:lnTo>
                        <a:pt x="938" y="237"/>
                      </a:lnTo>
                      <a:lnTo>
                        <a:pt x="951" y="238"/>
                      </a:lnTo>
                      <a:lnTo>
                        <a:pt x="965" y="237"/>
                      </a:lnTo>
                      <a:lnTo>
                        <a:pt x="978" y="242"/>
                      </a:lnTo>
                      <a:lnTo>
                        <a:pt x="992" y="247"/>
                      </a:lnTo>
                      <a:lnTo>
                        <a:pt x="1006" y="253"/>
                      </a:lnTo>
                      <a:lnTo>
                        <a:pt x="1019" y="268"/>
                      </a:lnTo>
                      <a:lnTo>
                        <a:pt x="1033" y="268"/>
                      </a:lnTo>
                      <a:lnTo>
                        <a:pt x="1046" y="269"/>
                      </a:lnTo>
                      <a:lnTo>
                        <a:pt x="1060" y="270"/>
                      </a:lnTo>
                      <a:lnTo>
                        <a:pt x="1074" y="280"/>
                      </a:lnTo>
                      <a:lnTo>
                        <a:pt x="1087" y="288"/>
                      </a:lnTo>
                      <a:lnTo>
                        <a:pt x="1101" y="292"/>
                      </a:lnTo>
                      <a:lnTo>
                        <a:pt x="1114" y="300"/>
                      </a:lnTo>
                      <a:lnTo>
                        <a:pt x="1128" y="301"/>
                      </a:lnTo>
                      <a:lnTo>
                        <a:pt x="1142" y="318"/>
                      </a:lnTo>
                      <a:lnTo>
                        <a:pt x="1155" y="325"/>
                      </a:lnTo>
                      <a:lnTo>
                        <a:pt x="1169" y="332"/>
                      </a:lnTo>
                      <a:lnTo>
                        <a:pt x="1182" y="336"/>
                      </a:lnTo>
                      <a:lnTo>
                        <a:pt x="1196" y="352"/>
                      </a:lnTo>
                      <a:lnTo>
                        <a:pt x="1210" y="371"/>
                      </a:lnTo>
                      <a:lnTo>
                        <a:pt x="1223" y="371"/>
                      </a:lnTo>
                      <a:lnTo>
                        <a:pt x="1237" y="384"/>
                      </a:lnTo>
                      <a:lnTo>
                        <a:pt x="1250" y="397"/>
                      </a:lnTo>
                      <a:lnTo>
                        <a:pt x="1264" y="414"/>
                      </a:lnTo>
                      <a:lnTo>
                        <a:pt x="1278" y="424"/>
                      </a:lnTo>
                      <a:lnTo>
                        <a:pt x="1291" y="444"/>
                      </a:lnTo>
                      <a:lnTo>
                        <a:pt x="1305" y="477"/>
                      </a:lnTo>
                      <a:lnTo>
                        <a:pt x="1318" y="513"/>
                      </a:lnTo>
                      <a:lnTo>
                        <a:pt x="1332" y="570"/>
                      </a:lnTo>
                      <a:lnTo>
                        <a:pt x="1346" y="685"/>
                      </a:lnTo>
                    </a:path>
                  </a:pathLst>
                </a:custGeom>
                <a:noFill/>
                <a:ln w="22225">
                  <a:solidFill>
                    <a:srgbClr val="55752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2" name="Freeform 21"/>
                <p:cNvSpPr>
                  <a:spLocks/>
                </p:cNvSpPr>
                <p:nvPr/>
              </p:nvSpPr>
              <p:spPr bwMode="auto">
                <a:xfrm>
                  <a:off x="1564000" y="2052618"/>
                  <a:ext cx="6586393" cy="3152330"/>
                </a:xfrm>
                <a:custGeom>
                  <a:avLst/>
                  <a:gdLst>
                    <a:gd name="T0" fmla="*/ 13 w 1346"/>
                    <a:gd name="T1" fmla="*/ 11 h 644"/>
                    <a:gd name="T2" fmla="*/ 40 w 1346"/>
                    <a:gd name="T3" fmla="*/ 18 h 644"/>
                    <a:gd name="T4" fmla="*/ 68 w 1346"/>
                    <a:gd name="T5" fmla="*/ 36 h 644"/>
                    <a:gd name="T6" fmla="*/ 95 w 1346"/>
                    <a:gd name="T7" fmla="*/ 62 h 644"/>
                    <a:gd name="T8" fmla="*/ 122 w 1346"/>
                    <a:gd name="T9" fmla="*/ 86 h 644"/>
                    <a:gd name="T10" fmla="*/ 149 w 1346"/>
                    <a:gd name="T11" fmla="*/ 103 h 644"/>
                    <a:gd name="T12" fmla="*/ 176 w 1346"/>
                    <a:gd name="T13" fmla="*/ 127 h 644"/>
                    <a:gd name="T14" fmla="*/ 204 w 1346"/>
                    <a:gd name="T15" fmla="*/ 151 h 644"/>
                    <a:gd name="T16" fmla="*/ 231 w 1346"/>
                    <a:gd name="T17" fmla="*/ 163 h 644"/>
                    <a:gd name="T18" fmla="*/ 258 w 1346"/>
                    <a:gd name="T19" fmla="*/ 172 h 644"/>
                    <a:gd name="T20" fmla="*/ 285 w 1346"/>
                    <a:gd name="T21" fmla="*/ 193 h 644"/>
                    <a:gd name="T22" fmla="*/ 312 w 1346"/>
                    <a:gd name="T23" fmla="*/ 202 h 644"/>
                    <a:gd name="T24" fmla="*/ 339 w 1346"/>
                    <a:gd name="T25" fmla="*/ 209 h 644"/>
                    <a:gd name="T26" fmla="*/ 367 w 1346"/>
                    <a:gd name="T27" fmla="*/ 224 h 644"/>
                    <a:gd name="T28" fmla="*/ 394 w 1346"/>
                    <a:gd name="T29" fmla="*/ 221 h 644"/>
                    <a:gd name="T30" fmla="*/ 421 w 1346"/>
                    <a:gd name="T31" fmla="*/ 227 h 644"/>
                    <a:gd name="T32" fmla="*/ 448 w 1346"/>
                    <a:gd name="T33" fmla="*/ 232 h 644"/>
                    <a:gd name="T34" fmla="*/ 475 w 1346"/>
                    <a:gd name="T35" fmla="*/ 238 h 644"/>
                    <a:gd name="T36" fmla="*/ 503 w 1346"/>
                    <a:gd name="T37" fmla="*/ 238 h 644"/>
                    <a:gd name="T38" fmla="*/ 530 w 1346"/>
                    <a:gd name="T39" fmla="*/ 243 h 644"/>
                    <a:gd name="T40" fmla="*/ 557 w 1346"/>
                    <a:gd name="T41" fmla="*/ 257 h 644"/>
                    <a:gd name="T42" fmla="*/ 584 w 1346"/>
                    <a:gd name="T43" fmla="*/ 263 h 644"/>
                    <a:gd name="T44" fmla="*/ 611 w 1346"/>
                    <a:gd name="T45" fmla="*/ 265 h 644"/>
                    <a:gd name="T46" fmla="*/ 639 w 1346"/>
                    <a:gd name="T47" fmla="*/ 271 h 644"/>
                    <a:gd name="T48" fmla="*/ 666 w 1346"/>
                    <a:gd name="T49" fmla="*/ 275 h 644"/>
                    <a:gd name="T50" fmla="*/ 693 w 1346"/>
                    <a:gd name="T51" fmla="*/ 287 h 644"/>
                    <a:gd name="T52" fmla="*/ 720 w 1346"/>
                    <a:gd name="T53" fmla="*/ 292 h 644"/>
                    <a:gd name="T54" fmla="*/ 747 w 1346"/>
                    <a:gd name="T55" fmla="*/ 294 h 644"/>
                    <a:gd name="T56" fmla="*/ 775 w 1346"/>
                    <a:gd name="T57" fmla="*/ 293 h 644"/>
                    <a:gd name="T58" fmla="*/ 802 w 1346"/>
                    <a:gd name="T59" fmla="*/ 296 h 644"/>
                    <a:gd name="T60" fmla="*/ 829 w 1346"/>
                    <a:gd name="T61" fmla="*/ 300 h 644"/>
                    <a:gd name="T62" fmla="*/ 856 w 1346"/>
                    <a:gd name="T63" fmla="*/ 302 h 644"/>
                    <a:gd name="T64" fmla="*/ 883 w 1346"/>
                    <a:gd name="T65" fmla="*/ 305 h 644"/>
                    <a:gd name="T66" fmla="*/ 910 w 1346"/>
                    <a:gd name="T67" fmla="*/ 304 h 644"/>
                    <a:gd name="T68" fmla="*/ 938 w 1346"/>
                    <a:gd name="T69" fmla="*/ 308 h 644"/>
                    <a:gd name="T70" fmla="*/ 965 w 1346"/>
                    <a:gd name="T71" fmla="*/ 323 h 644"/>
                    <a:gd name="T72" fmla="*/ 992 w 1346"/>
                    <a:gd name="T73" fmla="*/ 333 h 644"/>
                    <a:gd name="T74" fmla="*/ 1019 w 1346"/>
                    <a:gd name="T75" fmla="*/ 333 h 644"/>
                    <a:gd name="T76" fmla="*/ 1046 w 1346"/>
                    <a:gd name="T77" fmla="*/ 338 h 644"/>
                    <a:gd name="T78" fmla="*/ 1074 w 1346"/>
                    <a:gd name="T79" fmla="*/ 363 h 644"/>
                    <a:gd name="T80" fmla="*/ 1101 w 1346"/>
                    <a:gd name="T81" fmla="*/ 367 h 644"/>
                    <a:gd name="T82" fmla="*/ 1128 w 1346"/>
                    <a:gd name="T83" fmla="*/ 374 h 644"/>
                    <a:gd name="T84" fmla="*/ 1155 w 1346"/>
                    <a:gd name="T85" fmla="*/ 390 h 644"/>
                    <a:gd name="T86" fmla="*/ 1182 w 1346"/>
                    <a:gd name="T87" fmla="*/ 398 h 644"/>
                    <a:gd name="T88" fmla="*/ 1210 w 1346"/>
                    <a:gd name="T89" fmla="*/ 409 h 644"/>
                    <a:gd name="T90" fmla="*/ 1237 w 1346"/>
                    <a:gd name="T91" fmla="*/ 431 h 644"/>
                    <a:gd name="T92" fmla="*/ 1264 w 1346"/>
                    <a:gd name="T93" fmla="*/ 463 h 644"/>
                    <a:gd name="T94" fmla="*/ 1291 w 1346"/>
                    <a:gd name="T95" fmla="*/ 485 h 644"/>
                    <a:gd name="T96" fmla="*/ 1318 w 1346"/>
                    <a:gd name="T97" fmla="*/ 537 h 644"/>
                    <a:gd name="T98" fmla="*/ 1346 w 1346"/>
                    <a:gd name="T99" fmla="*/ 644 h 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346" h="644">
                      <a:moveTo>
                        <a:pt x="0" y="0"/>
                      </a:moveTo>
                      <a:lnTo>
                        <a:pt x="13" y="11"/>
                      </a:lnTo>
                      <a:lnTo>
                        <a:pt x="27" y="15"/>
                      </a:lnTo>
                      <a:lnTo>
                        <a:pt x="40" y="18"/>
                      </a:lnTo>
                      <a:lnTo>
                        <a:pt x="54" y="25"/>
                      </a:lnTo>
                      <a:lnTo>
                        <a:pt x="68" y="36"/>
                      </a:lnTo>
                      <a:lnTo>
                        <a:pt x="81" y="50"/>
                      </a:lnTo>
                      <a:lnTo>
                        <a:pt x="95" y="62"/>
                      </a:lnTo>
                      <a:lnTo>
                        <a:pt x="108" y="75"/>
                      </a:lnTo>
                      <a:lnTo>
                        <a:pt x="122" y="86"/>
                      </a:lnTo>
                      <a:lnTo>
                        <a:pt x="136" y="94"/>
                      </a:lnTo>
                      <a:lnTo>
                        <a:pt x="149" y="103"/>
                      </a:lnTo>
                      <a:lnTo>
                        <a:pt x="163" y="113"/>
                      </a:lnTo>
                      <a:lnTo>
                        <a:pt x="176" y="127"/>
                      </a:lnTo>
                      <a:lnTo>
                        <a:pt x="190" y="139"/>
                      </a:lnTo>
                      <a:lnTo>
                        <a:pt x="204" y="151"/>
                      </a:lnTo>
                      <a:lnTo>
                        <a:pt x="217" y="156"/>
                      </a:lnTo>
                      <a:lnTo>
                        <a:pt x="231" y="163"/>
                      </a:lnTo>
                      <a:lnTo>
                        <a:pt x="244" y="170"/>
                      </a:lnTo>
                      <a:lnTo>
                        <a:pt x="258" y="172"/>
                      </a:lnTo>
                      <a:lnTo>
                        <a:pt x="271" y="195"/>
                      </a:lnTo>
                      <a:lnTo>
                        <a:pt x="285" y="193"/>
                      </a:lnTo>
                      <a:lnTo>
                        <a:pt x="299" y="196"/>
                      </a:lnTo>
                      <a:lnTo>
                        <a:pt x="312" y="202"/>
                      </a:lnTo>
                      <a:lnTo>
                        <a:pt x="326" y="203"/>
                      </a:lnTo>
                      <a:lnTo>
                        <a:pt x="339" y="209"/>
                      </a:lnTo>
                      <a:lnTo>
                        <a:pt x="353" y="217"/>
                      </a:lnTo>
                      <a:lnTo>
                        <a:pt x="367" y="224"/>
                      </a:lnTo>
                      <a:lnTo>
                        <a:pt x="380" y="224"/>
                      </a:lnTo>
                      <a:lnTo>
                        <a:pt x="394" y="221"/>
                      </a:lnTo>
                      <a:lnTo>
                        <a:pt x="407" y="223"/>
                      </a:lnTo>
                      <a:lnTo>
                        <a:pt x="421" y="227"/>
                      </a:lnTo>
                      <a:lnTo>
                        <a:pt x="435" y="229"/>
                      </a:lnTo>
                      <a:lnTo>
                        <a:pt x="448" y="232"/>
                      </a:lnTo>
                      <a:lnTo>
                        <a:pt x="462" y="236"/>
                      </a:lnTo>
                      <a:lnTo>
                        <a:pt x="475" y="238"/>
                      </a:lnTo>
                      <a:lnTo>
                        <a:pt x="489" y="237"/>
                      </a:lnTo>
                      <a:lnTo>
                        <a:pt x="503" y="238"/>
                      </a:lnTo>
                      <a:lnTo>
                        <a:pt x="516" y="239"/>
                      </a:lnTo>
                      <a:lnTo>
                        <a:pt x="530" y="243"/>
                      </a:lnTo>
                      <a:lnTo>
                        <a:pt x="543" y="254"/>
                      </a:lnTo>
                      <a:lnTo>
                        <a:pt x="557" y="257"/>
                      </a:lnTo>
                      <a:lnTo>
                        <a:pt x="571" y="258"/>
                      </a:lnTo>
                      <a:lnTo>
                        <a:pt x="584" y="263"/>
                      </a:lnTo>
                      <a:lnTo>
                        <a:pt x="598" y="265"/>
                      </a:lnTo>
                      <a:lnTo>
                        <a:pt x="611" y="265"/>
                      </a:lnTo>
                      <a:lnTo>
                        <a:pt x="625" y="266"/>
                      </a:lnTo>
                      <a:lnTo>
                        <a:pt x="639" y="271"/>
                      </a:lnTo>
                      <a:lnTo>
                        <a:pt x="652" y="272"/>
                      </a:lnTo>
                      <a:lnTo>
                        <a:pt x="666" y="275"/>
                      </a:lnTo>
                      <a:lnTo>
                        <a:pt x="679" y="282"/>
                      </a:lnTo>
                      <a:lnTo>
                        <a:pt x="693" y="287"/>
                      </a:lnTo>
                      <a:lnTo>
                        <a:pt x="707" y="292"/>
                      </a:lnTo>
                      <a:lnTo>
                        <a:pt x="720" y="292"/>
                      </a:lnTo>
                      <a:lnTo>
                        <a:pt x="734" y="292"/>
                      </a:lnTo>
                      <a:lnTo>
                        <a:pt x="747" y="294"/>
                      </a:lnTo>
                      <a:lnTo>
                        <a:pt x="761" y="293"/>
                      </a:lnTo>
                      <a:lnTo>
                        <a:pt x="775" y="293"/>
                      </a:lnTo>
                      <a:lnTo>
                        <a:pt x="788" y="293"/>
                      </a:lnTo>
                      <a:lnTo>
                        <a:pt x="802" y="296"/>
                      </a:lnTo>
                      <a:lnTo>
                        <a:pt x="815" y="304"/>
                      </a:lnTo>
                      <a:lnTo>
                        <a:pt x="829" y="300"/>
                      </a:lnTo>
                      <a:lnTo>
                        <a:pt x="842" y="301"/>
                      </a:lnTo>
                      <a:lnTo>
                        <a:pt x="856" y="302"/>
                      </a:lnTo>
                      <a:lnTo>
                        <a:pt x="870" y="304"/>
                      </a:lnTo>
                      <a:lnTo>
                        <a:pt x="883" y="305"/>
                      </a:lnTo>
                      <a:lnTo>
                        <a:pt x="897" y="307"/>
                      </a:lnTo>
                      <a:lnTo>
                        <a:pt x="910" y="304"/>
                      </a:lnTo>
                      <a:lnTo>
                        <a:pt x="924" y="307"/>
                      </a:lnTo>
                      <a:lnTo>
                        <a:pt x="938" y="308"/>
                      </a:lnTo>
                      <a:lnTo>
                        <a:pt x="951" y="321"/>
                      </a:lnTo>
                      <a:lnTo>
                        <a:pt x="965" y="323"/>
                      </a:lnTo>
                      <a:lnTo>
                        <a:pt x="978" y="329"/>
                      </a:lnTo>
                      <a:lnTo>
                        <a:pt x="992" y="333"/>
                      </a:lnTo>
                      <a:lnTo>
                        <a:pt x="1006" y="332"/>
                      </a:lnTo>
                      <a:lnTo>
                        <a:pt x="1019" y="333"/>
                      </a:lnTo>
                      <a:lnTo>
                        <a:pt x="1033" y="331"/>
                      </a:lnTo>
                      <a:lnTo>
                        <a:pt x="1046" y="338"/>
                      </a:lnTo>
                      <a:lnTo>
                        <a:pt x="1060" y="354"/>
                      </a:lnTo>
                      <a:lnTo>
                        <a:pt x="1074" y="363"/>
                      </a:lnTo>
                      <a:lnTo>
                        <a:pt x="1087" y="366"/>
                      </a:lnTo>
                      <a:lnTo>
                        <a:pt x="1101" y="367"/>
                      </a:lnTo>
                      <a:lnTo>
                        <a:pt x="1114" y="372"/>
                      </a:lnTo>
                      <a:lnTo>
                        <a:pt x="1128" y="374"/>
                      </a:lnTo>
                      <a:lnTo>
                        <a:pt x="1142" y="385"/>
                      </a:lnTo>
                      <a:lnTo>
                        <a:pt x="1155" y="390"/>
                      </a:lnTo>
                      <a:lnTo>
                        <a:pt x="1169" y="394"/>
                      </a:lnTo>
                      <a:lnTo>
                        <a:pt x="1182" y="398"/>
                      </a:lnTo>
                      <a:lnTo>
                        <a:pt x="1196" y="402"/>
                      </a:lnTo>
                      <a:lnTo>
                        <a:pt x="1210" y="409"/>
                      </a:lnTo>
                      <a:lnTo>
                        <a:pt x="1223" y="423"/>
                      </a:lnTo>
                      <a:lnTo>
                        <a:pt x="1237" y="431"/>
                      </a:lnTo>
                      <a:lnTo>
                        <a:pt x="1250" y="443"/>
                      </a:lnTo>
                      <a:lnTo>
                        <a:pt x="1264" y="463"/>
                      </a:lnTo>
                      <a:lnTo>
                        <a:pt x="1278" y="472"/>
                      </a:lnTo>
                      <a:lnTo>
                        <a:pt x="1291" y="485"/>
                      </a:lnTo>
                      <a:lnTo>
                        <a:pt x="1305" y="510"/>
                      </a:lnTo>
                      <a:lnTo>
                        <a:pt x="1318" y="537"/>
                      </a:lnTo>
                      <a:lnTo>
                        <a:pt x="1332" y="591"/>
                      </a:lnTo>
                      <a:lnTo>
                        <a:pt x="1346" y="644"/>
                      </a:lnTo>
                    </a:path>
                  </a:pathLst>
                </a:custGeom>
                <a:noFill/>
                <a:ln w="22225">
                  <a:solidFill>
                    <a:srgbClr val="E37E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auto">
                <a:xfrm>
                  <a:off x="1564000" y="2492738"/>
                  <a:ext cx="6586393" cy="3030385"/>
                </a:xfrm>
                <a:custGeom>
                  <a:avLst/>
                  <a:gdLst>
                    <a:gd name="T0" fmla="*/ 13 w 1346"/>
                    <a:gd name="T1" fmla="*/ 1 h 619"/>
                    <a:gd name="T2" fmla="*/ 40 w 1346"/>
                    <a:gd name="T3" fmla="*/ 3 h 619"/>
                    <a:gd name="T4" fmla="*/ 68 w 1346"/>
                    <a:gd name="T5" fmla="*/ 20 h 619"/>
                    <a:gd name="T6" fmla="*/ 95 w 1346"/>
                    <a:gd name="T7" fmla="*/ 52 h 619"/>
                    <a:gd name="T8" fmla="*/ 122 w 1346"/>
                    <a:gd name="T9" fmla="*/ 85 h 619"/>
                    <a:gd name="T10" fmla="*/ 149 w 1346"/>
                    <a:gd name="T11" fmla="*/ 113 h 619"/>
                    <a:gd name="T12" fmla="*/ 176 w 1346"/>
                    <a:gd name="T13" fmla="*/ 140 h 619"/>
                    <a:gd name="T14" fmla="*/ 204 w 1346"/>
                    <a:gd name="T15" fmla="*/ 173 h 619"/>
                    <a:gd name="T16" fmla="*/ 231 w 1346"/>
                    <a:gd name="T17" fmla="*/ 185 h 619"/>
                    <a:gd name="T18" fmla="*/ 258 w 1346"/>
                    <a:gd name="T19" fmla="*/ 201 h 619"/>
                    <a:gd name="T20" fmla="*/ 285 w 1346"/>
                    <a:gd name="T21" fmla="*/ 219 h 619"/>
                    <a:gd name="T22" fmla="*/ 312 w 1346"/>
                    <a:gd name="T23" fmla="*/ 224 h 619"/>
                    <a:gd name="T24" fmla="*/ 339 w 1346"/>
                    <a:gd name="T25" fmla="*/ 233 h 619"/>
                    <a:gd name="T26" fmla="*/ 367 w 1346"/>
                    <a:gd name="T27" fmla="*/ 252 h 619"/>
                    <a:gd name="T28" fmla="*/ 394 w 1346"/>
                    <a:gd name="T29" fmla="*/ 260 h 619"/>
                    <a:gd name="T30" fmla="*/ 421 w 1346"/>
                    <a:gd name="T31" fmla="*/ 258 h 619"/>
                    <a:gd name="T32" fmla="*/ 448 w 1346"/>
                    <a:gd name="T33" fmla="*/ 267 h 619"/>
                    <a:gd name="T34" fmla="*/ 475 w 1346"/>
                    <a:gd name="T35" fmla="*/ 271 h 619"/>
                    <a:gd name="T36" fmla="*/ 503 w 1346"/>
                    <a:gd name="T37" fmla="*/ 273 h 619"/>
                    <a:gd name="T38" fmla="*/ 530 w 1346"/>
                    <a:gd name="T39" fmla="*/ 287 h 619"/>
                    <a:gd name="T40" fmla="*/ 557 w 1346"/>
                    <a:gd name="T41" fmla="*/ 287 h 619"/>
                    <a:gd name="T42" fmla="*/ 584 w 1346"/>
                    <a:gd name="T43" fmla="*/ 290 h 619"/>
                    <a:gd name="T44" fmla="*/ 611 w 1346"/>
                    <a:gd name="T45" fmla="*/ 297 h 619"/>
                    <a:gd name="T46" fmla="*/ 639 w 1346"/>
                    <a:gd name="T47" fmla="*/ 302 h 619"/>
                    <a:gd name="T48" fmla="*/ 666 w 1346"/>
                    <a:gd name="T49" fmla="*/ 300 h 619"/>
                    <a:gd name="T50" fmla="*/ 693 w 1346"/>
                    <a:gd name="T51" fmla="*/ 304 h 619"/>
                    <a:gd name="T52" fmla="*/ 720 w 1346"/>
                    <a:gd name="T53" fmla="*/ 320 h 619"/>
                    <a:gd name="T54" fmla="*/ 747 w 1346"/>
                    <a:gd name="T55" fmla="*/ 325 h 619"/>
                    <a:gd name="T56" fmla="*/ 775 w 1346"/>
                    <a:gd name="T57" fmla="*/ 325 h 619"/>
                    <a:gd name="T58" fmla="*/ 802 w 1346"/>
                    <a:gd name="T59" fmla="*/ 328 h 619"/>
                    <a:gd name="T60" fmla="*/ 829 w 1346"/>
                    <a:gd name="T61" fmla="*/ 328 h 619"/>
                    <a:gd name="T62" fmla="*/ 856 w 1346"/>
                    <a:gd name="T63" fmla="*/ 327 h 619"/>
                    <a:gd name="T64" fmla="*/ 883 w 1346"/>
                    <a:gd name="T65" fmla="*/ 330 h 619"/>
                    <a:gd name="T66" fmla="*/ 910 w 1346"/>
                    <a:gd name="T67" fmla="*/ 343 h 619"/>
                    <a:gd name="T68" fmla="*/ 938 w 1346"/>
                    <a:gd name="T69" fmla="*/ 344 h 619"/>
                    <a:gd name="T70" fmla="*/ 965 w 1346"/>
                    <a:gd name="T71" fmla="*/ 344 h 619"/>
                    <a:gd name="T72" fmla="*/ 992 w 1346"/>
                    <a:gd name="T73" fmla="*/ 350 h 619"/>
                    <a:gd name="T74" fmla="*/ 1019 w 1346"/>
                    <a:gd name="T75" fmla="*/ 351 h 619"/>
                    <a:gd name="T76" fmla="*/ 1046 w 1346"/>
                    <a:gd name="T77" fmla="*/ 352 h 619"/>
                    <a:gd name="T78" fmla="*/ 1074 w 1346"/>
                    <a:gd name="T79" fmla="*/ 366 h 619"/>
                    <a:gd name="T80" fmla="*/ 1101 w 1346"/>
                    <a:gd name="T81" fmla="*/ 373 h 619"/>
                    <a:gd name="T82" fmla="*/ 1128 w 1346"/>
                    <a:gd name="T83" fmla="*/ 382 h 619"/>
                    <a:gd name="T84" fmla="*/ 1155 w 1346"/>
                    <a:gd name="T85" fmla="*/ 391 h 619"/>
                    <a:gd name="T86" fmla="*/ 1182 w 1346"/>
                    <a:gd name="T87" fmla="*/ 393 h 619"/>
                    <a:gd name="T88" fmla="*/ 1210 w 1346"/>
                    <a:gd name="T89" fmla="*/ 406 h 619"/>
                    <a:gd name="T90" fmla="*/ 1237 w 1346"/>
                    <a:gd name="T91" fmla="*/ 418 h 619"/>
                    <a:gd name="T92" fmla="*/ 1264 w 1346"/>
                    <a:gd name="T93" fmla="*/ 435 h 619"/>
                    <a:gd name="T94" fmla="*/ 1291 w 1346"/>
                    <a:gd name="T95" fmla="*/ 460 h 619"/>
                    <a:gd name="T96" fmla="*/ 1318 w 1346"/>
                    <a:gd name="T97" fmla="*/ 513 h 619"/>
                    <a:gd name="T98" fmla="*/ 1346 w 1346"/>
                    <a:gd name="T99" fmla="*/ 619 h 6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346" h="619">
                      <a:moveTo>
                        <a:pt x="0" y="5"/>
                      </a:moveTo>
                      <a:lnTo>
                        <a:pt x="13" y="1"/>
                      </a:lnTo>
                      <a:lnTo>
                        <a:pt x="27" y="0"/>
                      </a:lnTo>
                      <a:lnTo>
                        <a:pt x="40" y="3"/>
                      </a:lnTo>
                      <a:lnTo>
                        <a:pt x="54" y="8"/>
                      </a:lnTo>
                      <a:lnTo>
                        <a:pt x="68" y="20"/>
                      </a:lnTo>
                      <a:lnTo>
                        <a:pt x="81" y="37"/>
                      </a:lnTo>
                      <a:lnTo>
                        <a:pt x="95" y="52"/>
                      </a:lnTo>
                      <a:lnTo>
                        <a:pt x="108" y="75"/>
                      </a:lnTo>
                      <a:lnTo>
                        <a:pt x="122" y="85"/>
                      </a:lnTo>
                      <a:lnTo>
                        <a:pt x="136" y="106"/>
                      </a:lnTo>
                      <a:lnTo>
                        <a:pt x="149" y="113"/>
                      </a:lnTo>
                      <a:lnTo>
                        <a:pt x="163" y="121"/>
                      </a:lnTo>
                      <a:lnTo>
                        <a:pt x="176" y="140"/>
                      </a:lnTo>
                      <a:lnTo>
                        <a:pt x="190" y="152"/>
                      </a:lnTo>
                      <a:lnTo>
                        <a:pt x="204" y="173"/>
                      </a:lnTo>
                      <a:lnTo>
                        <a:pt x="217" y="177"/>
                      </a:lnTo>
                      <a:lnTo>
                        <a:pt x="231" y="185"/>
                      </a:lnTo>
                      <a:lnTo>
                        <a:pt x="244" y="191"/>
                      </a:lnTo>
                      <a:lnTo>
                        <a:pt x="258" y="201"/>
                      </a:lnTo>
                      <a:lnTo>
                        <a:pt x="271" y="222"/>
                      </a:lnTo>
                      <a:lnTo>
                        <a:pt x="285" y="219"/>
                      </a:lnTo>
                      <a:lnTo>
                        <a:pt x="299" y="219"/>
                      </a:lnTo>
                      <a:lnTo>
                        <a:pt x="312" y="224"/>
                      </a:lnTo>
                      <a:lnTo>
                        <a:pt x="326" y="227"/>
                      </a:lnTo>
                      <a:lnTo>
                        <a:pt x="339" y="233"/>
                      </a:lnTo>
                      <a:lnTo>
                        <a:pt x="353" y="248"/>
                      </a:lnTo>
                      <a:lnTo>
                        <a:pt x="367" y="252"/>
                      </a:lnTo>
                      <a:lnTo>
                        <a:pt x="380" y="254"/>
                      </a:lnTo>
                      <a:lnTo>
                        <a:pt x="394" y="260"/>
                      </a:lnTo>
                      <a:lnTo>
                        <a:pt x="407" y="257"/>
                      </a:lnTo>
                      <a:lnTo>
                        <a:pt x="421" y="258"/>
                      </a:lnTo>
                      <a:lnTo>
                        <a:pt x="435" y="264"/>
                      </a:lnTo>
                      <a:lnTo>
                        <a:pt x="448" y="267"/>
                      </a:lnTo>
                      <a:lnTo>
                        <a:pt x="462" y="269"/>
                      </a:lnTo>
                      <a:lnTo>
                        <a:pt x="475" y="271"/>
                      </a:lnTo>
                      <a:lnTo>
                        <a:pt x="489" y="271"/>
                      </a:lnTo>
                      <a:lnTo>
                        <a:pt x="503" y="273"/>
                      </a:lnTo>
                      <a:lnTo>
                        <a:pt x="516" y="273"/>
                      </a:lnTo>
                      <a:lnTo>
                        <a:pt x="530" y="287"/>
                      </a:lnTo>
                      <a:lnTo>
                        <a:pt x="543" y="289"/>
                      </a:lnTo>
                      <a:lnTo>
                        <a:pt x="557" y="287"/>
                      </a:lnTo>
                      <a:lnTo>
                        <a:pt x="571" y="288"/>
                      </a:lnTo>
                      <a:lnTo>
                        <a:pt x="584" y="290"/>
                      </a:lnTo>
                      <a:lnTo>
                        <a:pt x="598" y="285"/>
                      </a:lnTo>
                      <a:lnTo>
                        <a:pt x="611" y="297"/>
                      </a:lnTo>
                      <a:lnTo>
                        <a:pt x="625" y="299"/>
                      </a:lnTo>
                      <a:lnTo>
                        <a:pt x="639" y="302"/>
                      </a:lnTo>
                      <a:lnTo>
                        <a:pt x="652" y="298"/>
                      </a:lnTo>
                      <a:lnTo>
                        <a:pt x="666" y="300"/>
                      </a:lnTo>
                      <a:lnTo>
                        <a:pt x="679" y="301"/>
                      </a:lnTo>
                      <a:lnTo>
                        <a:pt x="693" y="304"/>
                      </a:lnTo>
                      <a:lnTo>
                        <a:pt x="707" y="307"/>
                      </a:lnTo>
                      <a:lnTo>
                        <a:pt x="720" y="320"/>
                      </a:lnTo>
                      <a:lnTo>
                        <a:pt x="734" y="321"/>
                      </a:lnTo>
                      <a:lnTo>
                        <a:pt x="747" y="325"/>
                      </a:lnTo>
                      <a:lnTo>
                        <a:pt x="761" y="322"/>
                      </a:lnTo>
                      <a:lnTo>
                        <a:pt x="775" y="325"/>
                      </a:lnTo>
                      <a:lnTo>
                        <a:pt x="788" y="327"/>
                      </a:lnTo>
                      <a:lnTo>
                        <a:pt x="802" y="328"/>
                      </a:lnTo>
                      <a:lnTo>
                        <a:pt x="815" y="328"/>
                      </a:lnTo>
                      <a:lnTo>
                        <a:pt x="829" y="328"/>
                      </a:lnTo>
                      <a:lnTo>
                        <a:pt x="842" y="327"/>
                      </a:lnTo>
                      <a:lnTo>
                        <a:pt x="856" y="327"/>
                      </a:lnTo>
                      <a:lnTo>
                        <a:pt x="870" y="328"/>
                      </a:lnTo>
                      <a:lnTo>
                        <a:pt x="883" y="330"/>
                      </a:lnTo>
                      <a:lnTo>
                        <a:pt x="897" y="335"/>
                      </a:lnTo>
                      <a:lnTo>
                        <a:pt x="910" y="343"/>
                      </a:lnTo>
                      <a:lnTo>
                        <a:pt x="924" y="345"/>
                      </a:lnTo>
                      <a:lnTo>
                        <a:pt x="938" y="344"/>
                      </a:lnTo>
                      <a:lnTo>
                        <a:pt x="951" y="348"/>
                      </a:lnTo>
                      <a:lnTo>
                        <a:pt x="965" y="344"/>
                      </a:lnTo>
                      <a:lnTo>
                        <a:pt x="978" y="348"/>
                      </a:lnTo>
                      <a:lnTo>
                        <a:pt x="992" y="350"/>
                      </a:lnTo>
                      <a:lnTo>
                        <a:pt x="1006" y="348"/>
                      </a:lnTo>
                      <a:lnTo>
                        <a:pt x="1019" y="351"/>
                      </a:lnTo>
                      <a:lnTo>
                        <a:pt x="1033" y="349"/>
                      </a:lnTo>
                      <a:lnTo>
                        <a:pt x="1046" y="352"/>
                      </a:lnTo>
                      <a:lnTo>
                        <a:pt x="1060" y="359"/>
                      </a:lnTo>
                      <a:lnTo>
                        <a:pt x="1074" y="366"/>
                      </a:lnTo>
                      <a:lnTo>
                        <a:pt x="1087" y="369"/>
                      </a:lnTo>
                      <a:lnTo>
                        <a:pt x="1101" y="373"/>
                      </a:lnTo>
                      <a:lnTo>
                        <a:pt x="1114" y="381"/>
                      </a:lnTo>
                      <a:lnTo>
                        <a:pt x="1128" y="382"/>
                      </a:lnTo>
                      <a:lnTo>
                        <a:pt x="1142" y="387"/>
                      </a:lnTo>
                      <a:lnTo>
                        <a:pt x="1155" y="391"/>
                      </a:lnTo>
                      <a:lnTo>
                        <a:pt x="1169" y="393"/>
                      </a:lnTo>
                      <a:lnTo>
                        <a:pt x="1182" y="393"/>
                      </a:lnTo>
                      <a:lnTo>
                        <a:pt x="1196" y="401"/>
                      </a:lnTo>
                      <a:lnTo>
                        <a:pt x="1210" y="406"/>
                      </a:lnTo>
                      <a:lnTo>
                        <a:pt x="1223" y="416"/>
                      </a:lnTo>
                      <a:lnTo>
                        <a:pt x="1237" y="418"/>
                      </a:lnTo>
                      <a:lnTo>
                        <a:pt x="1250" y="424"/>
                      </a:lnTo>
                      <a:lnTo>
                        <a:pt x="1264" y="435"/>
                      </a:lnTo>
                      <a:lnTo>
                        <a:pt x="1278" y="448"/>
                      </a:lnTo>
                      <a:lnTo>
                        <a:pt x="1291" y="460"/>
                      </a:lnTo>
                      <a:lnTo>
                        <a:pt x="1305" y="485"/>
                      </a:lnTo>
                      <a:lnTo>
                        <a:pt x="1318" y="513"/>
                      </a:lnTo>
                      <a:lnTo>
                        <a:pt x="1332" y="559"/>
                      </a:lnTo>
                      <a:lnTo>
                        <a:pt x="1346" y="619"/>
                      </a:lnTo>
                    </a:path>
                  </a:pathLst>
                </a:custGeom>
                <a:noFill/>
                <a:ln w="22225">
                  <a:solidFill>
                    <a:srgbClr val="6E8E84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63" name="Group 62"/>
            <p:cNvGrpSpPr/>
            <p:nvPr/>
          </p:nvGrpSpPr>
          <p:grpSpPr>
            <a:xfrm>
              <a:off x="6858064" y="2547403"/>
              <a:ext cx="452736" cy="2157153"/>
              <a:chOff x="6858064" y="2547403"/>
              <a:chExt cx="452736" cy="2157153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6858064" y="2547403"/>
                <a:ext cx="452736" cy="2438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1950</a:t>
                </a:r>
                <a:endPara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6858064" y="3354759"/>
                <a:ext cx="452736" cy="2438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1960</a:t>
                </a:r>
                <a:endParaRPr kumimoji="0" lang="en-US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6858064" y="3991112"/>
                <a:ext cx="452736" cy="2438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1970</a:t>
                </a:r>
                <a:endParaRPr kumimoji="0" lang="en-US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6858064" y="4460667"/>
                <a:ext cx="452736" cy="2438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1980</a:t>
                </a:r>
                <a:endPara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9" name="Line 30"/>
          <p:cNvSpPr>
            <a:spLocks noChangeShapeType="1"/>
          </p:cNvSpPr>
          <p:nvPr/>
        </p:nvSpPr>
        <p:spPr bwMode="auto">
          <a:xfrm flipV="1">
            <a:off x="1369170" y="1504570"/>
            <a:ext cx="0" cy="4507733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 flipH="1">
            <a:off x="1285070" y="5880547"/>
            <a:ext cx="84100" cy="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133691" y="5776824"/>
            <a:ext cx="210249" cy="29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 flipH="1">
            <a:off x="1285070" y="5033945"/>
            <a:ext cx="84100" cy="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021558" y="4926017"/>
            <a:ext cx="327988" cy="29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 flipH="1">
            <a:off x="1285070" y="4181737"/>
            <a:ext cx="84100" cy="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021558" y="4079416"/>
            <a:ext cx="327988" cy="29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 flipH="1">
            <a:off x="1285070" y="3329529"/>
            <a:ext cx="84100" cy="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021558" y="3227207"/>
            <a:ext cx="327988" cy="29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 flipH="1">
            <a:off x="1285070" y="2482927"/>
            <a:ext cx="84100" cy="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021558" y="2376401"/>
            <a:ext cx="327988" cy="29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 flipH="1">
            <a:off x="1285070" y="1632120"/>
            <a:ext cx="84100" cy="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909426" y="1529799"/>
            <a:ext cx="445727" cy="29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Line 44"/>
          <p:cNvSpPr>
            <a:spLocks noChangeShapeType="1"/>
          </p:cNvSpPr>
          <p:nvPr/>
        </p:nvSpPr>
        <p:spPr bwMode="auto">
          <a:xfrm>
            <a:off x="1369170" y="6012303"/>
            <a:ext cx="6908775" cy="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3" name="Line 45"/>
          <p:cNvSpPr>
            <a:spLocks noChangeShapeType="1"/>
          </p:cNvSpPr>
          <p:nvPr/>
        </p:nvSpPr>
        <p:spPr bwMode="auto">
          <a:xfrm>
            <a:off x="1495319" y="6012303"/>
            <a:ext cx="0" cy="78493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442056" y="6134247"/>
            <a:ext cx="210249" cy="29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>
            <a:off x="2826894" y="6012303"/>
            <a:ext cx="0" cy="78493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714762" y="6134247"/>
            <a:ext cx="327988" cy="29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Line 49"/>
          <p:cNvSpPr>
            <a:spLocks noChangeShapeType="1"/>
          </p:cNvSpPr>
          <p:nvPr/>
        </p:nvSpPr>
        <p:spPr bwMode="auto">
          <a:xfrm>
            <a:off x="4157068" y="6012303"/>
            <a:ext cx="0" cy="78493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044935" y="6134247"/>
            <a:ext cx="327988" cy="29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>
            <a:off x="5488644" y="6012303"/>
            <a:ext cx="0" cy="78493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376511" y="6134247"/>
            <a:ext cx="327988" cy="29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Line 53"/>
          <p:cNvSpPr>
            <a:spLocks noChangeShapeType="1"/>
          </p:cNvSpPr>
          <p:nvPr/>
        </p:nvSpPr>
        <p:spPr bwMode="auto">
          <a:xfrm>
            <a:off x="6820219" y="6012303"/>
            <a:ext cx="0" cy="78493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706685" y="6134247"/>
            <a:ext cx="327988" cy="29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Line 55"/>
          <p:cNvSpPr>
            <a:spLocks noChangeShapeType="1"/>
          </p:cNvSpPr>
          <p:nvPr/>
        </p:nvSpPr>
        <p:spPr bwMode="auto">
          <a:xfrm>
            <a:off x="8150393" y="6012303"/>
            <a:ext cx="0" cy="78493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7983596" y="6134247"/>
            <a:ext cx="445727" cy="29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2196148" y="6393554"/>
            <a:ext cx="5553371" cy="29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Parent Income Percentile (conditional on positive income)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4783609" y="1142942"/>
            <a:ext cx="210249" cy="3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>
                <a:ln>
                  <a:noFill/>
                </a:ln>
                <a:solidFill>
                  <a:srgbClr val="1E2D53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TextBox 63"/>
          <p:cNvSpPr txBox="1"/>
          <p:nvPr/>
        </p:nvSpPr>
        <p:spPr>
          <a:xfrm>
            <a:off x="642789" y="910073"/>
            <a:ext cx="7681409" cy="57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1E2D53"/>
                </a:solidFill>
                <a:latin typeface="Arial" pitchFamily="34" charset="0"/>
                <a:cs typeface="Arial" pitchFamily="34" charset="0"/>
              </a:rPr>
              <a:t>Percent of Children Earning More than their Parents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1E2D53"/>
                </a:solidFill>
                <a:latin typeface="Arial" pitchFamily="34" charset="0"/>
                <a:cs typeface="Arial" pitchFamily="34" charset="0"/>
              </a:rPr>
              <a:t>By Parent Income Percentile</a:t>
            </a: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 rot="16200000">
            <a:off x="-1545580" y="3519452"/>
            <a:ext cx="4643695" cy="29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Pct. of Children Earning more than their Parents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29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AutoShape 67"/>
          <p:cNvSpPr>
            <a:spLocks noChangeAspect="1" noChangeArrowheads="1" noTextEdit="1"/>
          </p:cNvSpPr>
          <p:nvPr/>
        </p:nvSpPr>
        <p:spPr bwMode="auto">
          <a:xfrm>
            <a:off x="0" y="103188"/>
            <a:ext cx="9144001" cy="665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69"/>
          <p:cNvSpPr>
            <a:spLocks noChangeArrowheads="1"/>
          </p:cNvSpPr>
          <p:nvPr/>
        </p:nvSpPr>
        <p:spPr bwMode="auto">
          <a:xfrm>
            <a:off x="-4763" y="98425"/>
            <a:ext cx="9153526" cy="6661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70"/>
          <p:cNvSpPr>
            <a:spLocks noChangeArrowheads="1"/>
          </p:cNvSpPr>
          <p:nvPr/>
        </p:nvSpPr>
        <p:spPr bwMode="auto">
          <a:xfrm>
            <a:off x="0" y="107950"/>
            <a:ext cx="9139238" cy="6646863"/>
          </a:xfrm>
          <a:prstGeom prst="rect">
            <a:avLst/>
          </a:prstGeom>
          <a:solidFill>
            <a:srgbClr val="FFFFFF"/>
          </a:solidFill>
          <a:ln w="11113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71"/>
          <p:cNvSpPr>
            <a:spLocks noChangeArrowheads="1"/>
          </p:cNvSpPr>
          <p:nvPr/>
        </p:nvSpPr>
        <p:spPr bwMode="auto">
          <a:xfrm>
            <a:off x="504825" y="712788"/>
            <a:ext cx="8434388" cy="5105400"/>
          </a:xfrm>
          <a:prstGeom prst="rect">
            <a:avLst/>
          </a:prstGeom>
          <a:solidFill>
            <a:srgbClr val="FFFFFF"/>
          </a:solidFill>
          <a:ln w="11113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Line 72"/>
          <p:cNvSpPr>
            <a:spLocks noChangeShapeType="1"/>
          </p:cNvSpPr>
          <p:nvPr/>
        </p:nvSpPr>
        <p:spPr bwMode="auto">
          <a:xfrm flipV="1">
            <a:off x="2128837" y="5724525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73"/>
          <p:cNvSpPr>
            <a:spLocks noChangeShapeType="1"/>
          </p:cNvSpPr>
          <p:nvPr/>
        </p:nvSpPr>
        <p:spPr bwMode="auto">
          <a:xfrm flipV="1">
            <a:off x="2128837" y="5591175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Line 74"/>
          <p:cNvSpPr>
            <a:spLocks noChangeShapeType="1"/>
          </p:cNvSpPr>
          <p:nvPr/>
        </p:nvSpPr>
        <p:spPr bwMode="auto">
          <a:xfrm flipV="1">
            <a:off x="2128837" y="5457825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75"/>
          <p:cNvSpPr>
            <a:spLocks noChangeShapeType="1"/>
          </p:cNvSpPr>
          <p:nvPr/>
        </p:nvSpPr>
        <p:spPr bwMode="auto">
          <a:xfrm flipV="1">
            <a:off x="2128837" y="5324475"/>
            <a:ext cx="0" cy="95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Line 76"/>
          <p:cNvSpPr>
            <a:spLocks noChangeShapeType="1"/>
          </p:cNvSpPr>
          <p:nvPr/>
        </p:nvSpPr>
        <p:spPr bwMode="auto">
          <a:xfrm flipV="1">
            <a:off x="2128837" y="5191125"/>
            <a:ext cx="0" cy="95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Line 77"/>
          <p:cNvSpPr>
            <a:spLocks noChangeShapeType="1"/>
          </p:cNvSpPr>
          <p:nvPr/>
        </p:nvSpPr>
        <p:spPr bwMode="auto">
          <a:xfrm flipV="1">
            <a:off x="2128837" y="5059363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Line 78"/>
          <p:cNvSpPr>
            <a:spLocks noChangeShapeType="1"/>
          </p:cNvSpPr>
          <p:nvPr/>
        </p:nvSpPr>
        <p:spPr bwMode="auto">
          <a:xfrm flipV="1">
            <a:off x="2128837" y="4926013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Line 79"/>
          <p:cNvSpPr>
            <a:spLocks noChangeShapeType="1"/>
          </p:cNvSpPr>
          <p:nvPr/>
        </p:nvSpPr>
        <p:spPr bwMode="auto">
          <a:xfrm flipV="1">
            <a:off x="2128837" y="4792663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80"/>
          <p:cNvSpPr>
            <a:spLocks noChangeShapeType="1"/>
          </p:cNvSpPr>
          <p:nvPr/>
        </p:nvSpPr>
        <p:spPr bwMode="auto">
          <a:xfrm flipV="1">
            <a:off x="2128837" y="4659313"/>
            <a:ext cx="0" cy="95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81"/>
          <p:cNvSpPr>
            <a:spLocks noChangeShapeType="1"/>
          </p:cNvSpPr>
          <p:nvPr/>
        </p:nvSpPr>
        <p:spPr bwMode="auto">
          <a:xfrm flipV="1">
            <a:off x="2128837" y="4525963"/>
            <a:ext cx="0" cy="95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82"/>
          <p:cNvSpPr>
            <a:spLocks noChangeShapeType="1"/>
          </p:cNvSpPr>
          <p:nvPr/>
        </p:nvSpPr>
        <p:spPr bwMode="auto">
          <a:xfrm flipV="1">
            <a:off x="2128837" y="4394200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Line 83"/>
          <p:cNvSpPr>
            <a:spLocks noChangeShapeType="1"/>
          </p:cNvSpPr>
          <p:nvPr/>
        </p:nvSpPr>
        <p:spPr bwMode="auto">
          <a:xfrm flipV="1">
            <a:off x="2128837" y="4260850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84"/>
          <p:cNvSpPr>
            <a:spLocks noChangeShapeType="1"/>
          </p:cNvSpPr>
          <p:nvPr/>
        </p:nvSpPr>
        <p:spPr bwMode="auto">
          <a:xfrm flipV="1">
            <a:off x="2128837" y="4127500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85"/>
          <p:cNvSpPr>
            <a:spLocks noChangeShapeType="1"/>
          </p:cNvSpPr>
          <p:nvPr/>
        </p:nvSpPr>
        <p:spPr bwMode="auto">
          <a:xfrm flipV="1">
            <a:off x="2128837" y="3994150"/>
            <a:ext cx="0" cy="95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86"/>
          <p:cNvSpPr>
            <a:spLocks noChangeShapeType="1"/>
          </p:cNvSpPr>
          <p:nvPr/>
        </p:nvSpPr>
        <p:spPr bwMode="auto">
          <a:xfrm flipV="1">
            <a:off x="2128837" y="3860800"/>
            <a:ext cx="0" cy="95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87"/>
          <p:cNvSpPr>
            <a:spLocks noChangeShapeType="1"/>
          </p:cNvSpPr>
          <p:nvPr/>
        </p:nvSpPr>
        <p:spPr bwMode="auto">
          <a:xfrm flipV="1">
            <a:off x="2128837" y="3729038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88"/>
          <p:cNvSpPr>
            <a:spLocks noChangeShapeType="1"/>
          </p:cNvSpPr>
          <p:nvPr/>
        </p:nvSpPr>
        <p:spPr bwMode="auto">
          <a:xfrm flipV="1">
            <a:off x="2128837" y="3595688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Line 89"/>
          <p:cNvSpPr>
            <a:spLocks noChangeShapeType="1"/>
          </p:cNvSpPr>
          <p:nvPr/>
        </p:nvSpPr>
        <p:spPr bwMode="auto">
          <a:xfrm flipV="1">
            <a:off x="2128837" y="3467100"/>
            <a:ext cx="0" cy="8890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90"/>
          <p:cNvSpPr>
            <a:spLocks noChangeShapeType="1"/>
          </p:cNvSpPr>
          <p:nvPr/>
        </p:nvSpPr>
        <p:spPr bwMode="auto">
          <a:xfrm flipV="1">
            <a:off x="2128837" y="3335338"/>
            <a:ext cx="0" cy="8890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91"/>
          <p:cNvSpPr>
            <a:spLocks noChangeShapeType="1"/>
          </p:cNvSpPr>
          <p:nvPr/>
        </p:nvSpPr>
        <p:spPr bwMode="auto">
          <a:xfrm flipV="1">
            <a:off x="2128837" y="3201988"/>
            <a:ext cx="0" cy="8890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92"/>
          <p:cNvSpPr>
            <a:spLocks noChangeShapeType="1"/>
          </p:cNvSpPr>
          <p:nvPr/>
        </p:nvSpPr>
        <p:spPr bwMode="auto">
          <a:xfrm flipV="1">
            <a:off x="2128837" y="3068638"/>
            <a:ext cx="0" cy="8890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93"/>
          <p:cNvSpPr>
            <a:spLocks noChangeShapeType="1"/>
          </p:cNvSpPr>
          <p:nvPr/>
        </p:nvSpPr>
        <p:spPr bwMode="auto">
          <a:xfrm flipV="1">
            <a:off x="2128837" y="2935288"/>
            <a:ext cx="0" cy="8890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Line 94"/>
          <p:cNvSpPr>
            <a:spLocks noChangeShapeType="1"/>
          </p:cNvSpPr>
          <p:nvPr/>
        </p:nvSpPr>
        <p:spPr bwMode="auto">
          <a:xfrm flipV="1">
            <a:off x="2128837" y="2801938"/>
            <a:ext cx="0" cy="8890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Line 95"/>
          <p:cNvSpPr>
            <a:spLocks noChangeShapeType="1"/>
          </p:cNvSpPr>
          <p:nvPr/>
        </p:nvSpPr>
        <p:spPr bwMode="auto">
          <a:xfrm flipV="1">
            <a:off x="2128837" y="2670175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96"/>
          <p:cNvSpPr>
            <a:spLocks noChangeShapeType="1"/>
          </p:cNvSpPr>
          <p:nvPr/>
        </p:nvSpPr>
        <p:spPr bwMode="auto">
          <a:xfrm flipV="1">
            <a:off x="2128837" y="2536825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97"/>
          <p:cNvSpPr>
            <a:spLocks noChangeShapeType="1"/>
          </p:cNvSpPr>
          <p:nvPr/>
        </p:nvSpPr>
        <p:spPr bwMode="auto">
          <a:xfrm flipV="1">
            <a:off x="2128837" y="2403475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98"/>
          <p:cNvSpPr>
            <a:spLocks noChangeShapeType="1"/>
          </p:cNvSpPr>
          <p:nvPr/>
        </p:nvSpPr>
        <p:spPr bwMode="auto">
          <a:xfrm flipV="1">
            <a:off x="2128837" y="2270125"/>
            <a:ext cx="0" cy="95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Line 99"/>
          <p:cNvSpPr>
            <a:spLocks noChangeShapeType="1"/>
          </p:cNvSpPr>
          <p:nvPr/>
        </p:nvSpPr>
        <p:spPr bwMode="auto">
          <a:xfrm flipV="1">
            <a:off x="2128837" y="2136775"/>
            <a:ext cx="0" cy="95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100"/>
          <p:cNvSpPr>
            <a:spLocks noChangeShapeType="1"/>
          </p:cNvSpPr>
          <p:nvPr/>
        </p:nvSpPr>
        <p:spPr bwMode="auto">
          <a:xfrm flipV="1">
            <a:off x="2128837" y="2005013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Line 101"/>
          <p:cNvSpPr>
            <a:spLocks noChangeShapeType="1"/>
          </p:cNvSpPr>
          <p:nvPr/>
        </p:nvSpPr>
        <p:spPr bwMode="auto">
          <a:xfrm flipV="1">
            <a:off x="2128837" y="1871663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Line 102"/>
          <p:cNvSpPr>
            <a:spLocks noChangeShapeType="1"/>
          </p:cNvSpPr>
          <p:nvPr/>
        </p:nvSpPr>
        <p:spPr bwMode="auto">
          <a:xfrm flipV="1">
            <a:off x="2128837" y="1738313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Line 103"/>
          <p:cNvSpPr>
            <a:spLocks noChangeShapeType="1"/>
          </p:cNvSpPr>
          <p:nvPr/>
        </p:nvSpPr>
        <p:spPr bwMode="auto">
          <a:xfrm flipV="1">
            <a:off x="2128837" y="1604963"/>
            <a:ext cx="0" cy="95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Line 104"/>
          <p:cNvSpPr>
            <a:spLocks noChangeShapeType="1"/>
          </p:cNvSpPr>
          <p:nvPr/>
        </p:nvSpPr>
        <p:spPr bwMode="auto">
          <a:xfrm flipV="1">
            <a:off x="2128837" y="1471613"/>
            <a:ext cx="0" cy="95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Line 105"/>
          <p:cNvSpPr>
            <a:spLocks noChangeShapeType="1"/>
          </p:cNvSpPr>
          <p:nvPr/>
        </p:nvSpPr>
        <p:spPr bwMode="auto">
          <a:xfrm flipV="1">
            <a:off x="2128837" y="1339850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Line 106"/>
          <p:cNvSpPr>
            <a:spLocks noChangeShapeType="1"/>
          </p:cNvSpPr>
          <p:nvPr/>
        </p:nvSpPr>
        <p:spPr bwMode="auto">
          <a:xfrm flipV="1">
            <a:off x="2128837" y="1206500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Line 107"/>
          <p:cNvSpPr>
            <a:spLocks noChangeShapeType="1"/>
          </p:cNvSpPr>
          <p:nvPr/>
        </p:nvSpPr>
        <p:spPr bwMode="auto">
          <a:xfrm flipV="1">
            <a:off x="2128837" y="1073150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Line 108"/>
          <p:cNvSpPr>
            <a:spLocks noChangeShapeType="1"/>
          </p:cNvSpPr>
          <p:nvPr/>
        </p:nvSpPr>
        <p:spPr bwMode="auto">
          <a:xfrm flipV="1">
            <a:off x="2128837" y="939800"/>
            <a:ext cx="0" cy="95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Line 109"/>
          <p:cNvSpPr>
            <a:spLocks noChangeShapeType="1"/>
          </p:cNvSpPr>
          <p:nvPr/>
        </p:nvSpPr>
        <p:spPr bwMode="auto">
          <a:xfrm flipV="1">
            <a:off x="2128837" y="806450"/>
            <a:ext cx="0" cy="95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Line 110"/>
          <p:cNvSpPr>
            <a:spLocks noChangeShapeType="1"/>
          </p:cNvSpPr>
          <p:nvPr/>
        </p:nvSpPr>
        <p:spPr bwMode="auto">
          <a:xfrm flipV="1">
            <a:off x="2128837" y="712788"/>
            <a:ext cx="0" cy="555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111"/>
          <p:cNvSpPr>
            <a:spLocks/>
          </p:cNvSpPr>
          <p:nvPr/>
        </p:nvSpPr>
        <p:spPr bwMode="auto">
          <a:xfrm>
            <a:off x="665162" y="857250"/>
            <a:ext cx="3446463" cy="4760913"/>
          </a:xfrm>
          <a:custGeom>
            <a:avLst/>
            <a:gdLst>
              <a:gd name="T0" fmla="*/ 8 w 622"/>
              <a:gd name="T1" fmla="*/ 472 h 859"/>
              <a:gd name="T2" fmla="*/ 18 w 622"/>
              <a:gd name="T3" fmla="*/ 425 h 859"/>
              <a:gd name="T4" fmla="*/ 29 w 622"/>
              <a:gd name="T5" fmla="*/ 379 h 859"/>
              <a:gd name="T6" fmla="*/ 39 w 622"/>
              <a:gd name="T7" fmla="*/ 335 h 859"/>
              <a:gd name="T8" fmla="*/ 50 w 622"/>
              <a:gd name="T9" fmla="*/ 293 h 859"/>
              <a:gd name="T10" fmla="*/ 60 w 622"/>
              <a:gd name="T11" fmla="*/ 254 h 859"/>
              <a:gd name="T12" fmla="*/ 70 w 622"/>
              <a:gd name="T13" fmla="*/ 201 h 859"/>
              <a:gd name="T14" fmla="*/ 81 w 622"/>
              <a:gd name="T15" fmla="*/ 149 h 859"/>
              <a:gd name="T16" fmla="*/ 91 w 622"/>
              <a:gd name="T17" fmla="*/ 104 h 859"/>
              <a:gd name="T18" fmla="*/ 102 w 622"/>
              <a:gd name="T19" fmla="*/ 66 h 859"/>
              <a:gd name="T20" fmla="*/ 112 w 622"/>
              <a:gd name="T21" fmla="*/ 36 h 859"/>
              <a:gd name="T22" fmla="*/ 123 w 622"/>
              <a:gd name="T23" fmla="*/ 16 h 859"/>
              <a:gd name="T24" fmla="*/ 133 w 622"/>
              <a:gd name="T25" fmla="*/ 6 h 859"/>
              <a:gd name="T26" fmla="*/ 143 w 622"/>
              <a:gd name="T27" fmla="*/ 0 h 859"/>
              <a:gd name="T28" fmla="*/ 154 w 622"/>
              <a:gd name="T29" fmla="*/ 3 h 859"/>
              <a:gd name="T30" fmla="*/ 164 w 622"/>
              <a:gd name="T31" fmla="*/ 12 h 859"/>
              <a:gd name="T32" fmla="*/ 175 w 622"/>
              <a:gd name="T33" fmla="*/ 26 h 859"/>
              <a:gd name="T34" fmla="*/ 185 w 622"/>
              <a:gd name="T35" fmla="*/ 44 h 859"/>
              <a:gd name="T36" fmla="*/ 195 w 622"/>
              <a:gd name="T37" fmla="*/ 70 h 859"/>
              <a:gd name="T38" fmla="*/ 206 w 622"/>
              <a:gd name="T39" fmla="*/ 101 h 859"/>
              <a:gd name="T40" fmla="*/ 216 w 622"/>
              <a:gd name="T41" fmla="*/ 130 h 859"/>
              <a:gd name="T42" fmla="*/ 227 w 622"/>
              <a:gd name="T43" fmla="*/ 162 h 859"/>
              <a:gd name="T44" fmla="*/ 237 w 622"/>
              <a:gd name="T45" fmla="*/ 193 h 859"/>
              <a:gd name="T46" fmla="*/ 247 w 622"/>
              <a:gd name="T47" fmla="*/ 230 h 859"/>
              <a:gd name="T48" fmla="*/ 258 w 622"/>
              <a:gd name="T49" fmla="*/ 268 h 859"/>
              <a:gd name="T50" fmla="*/ 268 w 622"/>
              <a:gd name="T51" fmla="*/ 311 h 859"/>
              <a:gd name="T52" fmla="*/ 279 w 622"/>
              <a:gd name="T53" fmla="*/ 356 h 859"/>
              <a:gd name="T54" fmla="*/ 289 w 622"/>
              <a:gd name="T55" fmla="*/ 402 h 859"/>
              <a:gd name="T56" fmla="*/ 299 w 622"/>
              <a:gd name="T57" fmla="*/ 451 h 859"/>
              <a:gd name="T58" fmla="*/ 310 w 622"/>
              <a:gd name="T59" fmla="*/ 501 h 859"/>
              <a:gd name="T60" fmla="*/ 320 w 622"/>
              <a:gd name="T61" fmla="*/ 552 h 859"/>
              <a:gd name="T62" fmla="*/ 331 w 622"/>
              <a:gd name="T63" fmla="*/ 590 h 859"/>
              <a:gd name="T64" fmla="*/ 341 w 622"/>
              <a:gd name="T65" fmla="*/ 617 h 859"/>
              <a:gd name="T66" fmla="*/ 352 w 622"/>
              <a:gd name="T67" fmla="*/ 642 h 859"/>
              <a:gd name="T68" fmla="*/ 362 w 622"/>
              <a:gd name="T69" fmla="*/ 664 h 859"/>
              <a:gd name="T70" fmla="*/ 372 w 622"/>
              <a:gd name="T71" fmla="*/ 684 h 859"/>
              <a:gd name="T72" fmla="*/ 383 w 622"/>
              <a:gd name="T73" fmla="*/ 703 h 859"/>
              <a:gd name="T74" fmla="*/ 393 w 622"/>
              <a:gd name="T75" fmla="*/ 721 h 859"/>
              <a:gd name="T76" fmla="*/ 404 w 622"/>
              <a:gd name="T77" fmla="*/ 736 h 859"/>
              <a:gd name="T78" fmla="*/ 414 w 622"/>
              <a:gd name="T79" fmla="*/ 748 h 859"/>
              <a:gd name="T80" fmla="*/ 424 w 622"/>
              <a:gd name="T81" fmla="*/ 761 h 859"/>
              <a:gd name="T82" fmla="*/ 435 w 622"/>
              <a:gd name="T83" fmla="*/ 772 h 859"/>
              <a:gd name="T84" fmla="*/ 445 w 622"/>
              <a:gd name="T85" fmla="*/ 783 h 859"/>
              <a:gd name="T86" fmla="*/ 456 w 622"/>
              <a:gd name="T87" fmla="*/ 793 h 859"/>
              <a:gd name="T88" fmla="*/ 466 w 622"/>
              <a:gd name="T89" fmla="*/ 804 h 859"/>
              <a:gd name="T90" fmla="*/ 476 w 622"/>
              <a:gd name="T91" fmla="*/ 816 h 859"/>
              <a:gd name="T92" fmla="*/ 487 w 622"/>
              <a:gd name="T93" fmla="*/ 826 h 859"/>
              <a:gd name="T94" fmla="*/ 497 w 622"/>
              <a:gd name="T95" fmla="*/ 830 h 859"/>
              <a:gd name="T96" fmla="*/ 508 w 622"/>
              <a:gd name="T97" fmla="*/ 833 h 859"/>
              <a:gd name="T98" fmla="*/ 518 w 622"/>
              <a:gd name="T99" fmla="*/ 836 h 859"/>
              <a:gd name="T100" fmla="*/ 528 w 622"/>
              <a:gd name="T101" fmla="*/ 838 h 859"/>
              <a:gd name="T102" fmla="*/ 539 w 622"/>
              <a:gd name="T103" fmla="*/ 842 h 859"/>
              <a:gd name="T104" fmla="*/ 549 w 622"/>
              <a:gd name="T105" fmla="*/ 844 h 859"/>
              <a:gd name="T106" fmla="*/ 560 w 622"/>
              <a:gd name="T107" fmla="*/ 847 h 859"/>
              <a:gd name="T108" fmla="*/ 570 w 622"/>
              <a:gd name="T109" fmla="*/ 849 h 859"/>
              <a:gd name="T110" fmla="*/ 581 w 622"/>
              <a:gd name="T111" fmla="*/ 850 h 859"/>
              <a:gd name="T112" fmla="*/ 591 w 622"/>
              <a:gd name="T113" fmla="*/ 853 h 859"/>
              <a:gd name="T114" fmla="*/ 601 w 622"/>
              <a:gd name="T115" fmla="*/ 856 h 859"/>
              <a:gd name="T116" fmla="*/ 612 w 622"/>
              <a:gd name="T117" fmla="*/ 857 h 859"/>
              <a:gd name="T118" fmla="*/ 622 w 622"/>
              <a:gd name="T119" fmla="*/ 859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2" h="859">
                <a:moveTo>
                  <a:pt x="0" y="509"/>
                </a:moveTo>
                <a:lnTo>
                  <a:pt x="2" y="500"/>
                </a:lnTo>
                <a:lnTo>
                  <a:pt x="4" y="490"/>
                </a:lnTo>
                <a:lnTo>
                  <a:pt x="6" y="481"/>
                </a:lnTo>
                <a:lnTo>
                  <a:pt x="8" y="472"/>
                </a:lnTo>
                <a:lnTo>
                  <a:pt x="10" y="462"/>
                </a:lnTo>
                <a:lnTo>
                  <a:pt x="12" y="453"/>
                </a:lnTo>
                <a:lnTo>
                  <a:pt x="14" y="444"/>
                </a:lnTo>
                <a:lnTo>
                  <a:pt x="16" y="434"/>
                </a:lnTo>
                <a:lnTo>
                  <a:pt x="18" y="425"/>
                </a:lnTo>
                <a:lnTo>
                  <a:pt x="21" y="416"/>
                </a:lnTo>
                <a:lnTo>
                  <a:pt x="23" y="406"/>
                </a:lnTo>
                <a:lnTo>
                  <a:pt x="25" y="397"/>
                </a:lnTo>
                <a:lnTo>
                  <a:pt x="27" y="388"/>
                </a:lnTo>
                <a:lnTo>
                  <a:pt x="29" y="379"/>
                </a:lnTo>
                <a:lnTo>
                  <a:pt x="31" y="369"/>
                </a:lnTo>
                <a:lnTo>
                  <a:pt x="33" y="361"/>
                </a:lnTo>
                <a:lnTo>
                  <a:pt x="35" y="352"/>
                </a:lnTo>
                <a:lnTo>
                  <a:pt x="37" y="343"/>
                </a:lnTo>
                <a:lnTo>
                  <a:pt x="39" y="335"/>
                </a:lnTo>
                <a:lnTo>
                  <a:pt x="41" y="327"/>
                </a:lnTo>
                <a:lnTo>
                  <a:pt x="43" y="319"/>
                </a:lnTo>
                <a:lnTo>
                  <a:pt x="45" y="310"/>
                </a:lnTo>
                <a:lnTo>
                  <a:pt x="48" y="302"/>
                </a:lnTo>
                <a:lnTo>
                  <a:pt x="50" y="293"/>
                </a:lnTo>
                <a:lnTo>
                  <a:pt x="52" y="285"/>
                </a:lnTo>
                <a:lnTo>
                  <a:pt x="54" y="277"/>
                </a:lnTo>
                <a:lnTo>
                  <a:pt x="56" y="270"/>
                </a:lnTo>
                <a:lnTo>
                  <a:pt x="58" y="262"/>
                </a:lnTo>
                <a:lnTo>
                  <a:pt x="60" y="254"/>
                </a:lnTo>
                <a:lnTo>
                  <a:pt x="62" y="247"/>
                </a:lnTo>
                <a:lnTo>
                  <a:pt x="64" y="235"/>
                </a:lnTo>
                <a:lnTo>
                  <a:pt x="66" y="224"/>
                </a:lnTo>
                <a:lnTo>
                  <a:pt x="68" y="212"/>
                </a:lnTo>
                <a:lnTo>
                  <a:pt x="70" y="201"/>
                </a:lnTo>
                <a:lnTo>
                  <a:pt x="73" y="190"/>
                </a:lnTo>
                <a:lnTo>
                  <a:pt x="75" y="179"/>
                </a:lnTo>
                <a:lnTo>
                  <a:pt x="77" y="169"/>
                </a:lnTo>
                <a:lnTo>
                  <a:pt x="79" y="159"/>
                </a:lnTo>
                <a:lnTo>
                  <a:pt x="81" y="149"/>
                </a:lnTo>
                <a:lnTo>
                  <a:pt x="83" y="140"/>
                </a:lnTo>
                <a:lnTo>
                  <a:pt x="85" y="131"/>
                </a:lnTo>
                <a:lnTo>
                  <a:pt x="87" y="122"/>
                </a:lnTo>
                <a:lnTo>
                  <a:pt x="89" y="113"/>
                </a:lnTo>
                <a:lnTo>
                  <a:pt x="91" y="104"/>
                </a:lnTo>
                <a:lnTo>
                  <a:pt x="93" y="96"/>
                </a:lnTo>
                <a:lnTo>
                  <a:pt x="95" y="88"/>
                </a:lnTo>
                <a:lnTo>
                  <a:pt x="98" y="80"/>
                </a:lnTo>
                <a:lnTo>
                  <a:pt x="100" y="73"/>
                </a:lnTo>
                <a:lnTo>
                  <a:pt x="102" y="66"/>
                </a:lnTo>
                <a:lnTo>
                  <a:pt x="104" y="59"/>
                </a:lnTo>
                <a:lnTo>
                  <a:pt x="106" y="53"/>
                </a:lnTo>
                <a:lnTo>
                  <a:pt x="108" y="47"/>
                </a:lnTo>
                <a:lnTo>
                  <a:pt x="110" y="41"/>
                </a:lnTo>
                <a:lnTo>
                  <a:pt x="112" y="36"/>
                </a:lnTo>
                <a:lnTo>
                  <a:pt x="114" y="31"/>
                </a:lnTo>
                <a:lnTo>
                  <a:pt x="116" y="27"/>
                </a:lnTo>
                <a:lnTo>
                  <a:pt x="118" y="23"/>
                </a:lnTo>
                <a:lnTo>
                  <a:pt x="120" y="19"/>
                </a:lnTo>
                <a:lnTo>
                  <a:pt x="123" y="16"/>
                </a:lnTo>
                <a:lnTo>
                  <a:pt x="125" y="13"/>
                </a:lnTo>
                <a:lnTo>
                  <a:pt x="127" y="11"/>
                </a:lnTo>
                <a:lnTo>
                  <a:pt x="129" y="10"/>
                </a:lnTo>
                <a:lnTo>
                  <a:pt x="131" y="8"/>
                </a:lnTo>
                <a:lnTo>
                  <a:pt x="133" y="6"/>
                </a:lnTo>
                <a:lnTo>
                  <a:pt x="135" y="4"/>
                </a:lnTo>
                <a:lnTo>
                  <a:pt x="137" y="3"/>
                </a:lnTo>
                <a:lnTo>
                  <a:pt x="139" y="1"/>
                </a:lnTo>
                <a:lnTo>
                  <a:pt x="141" y="1"/>
                </a:lnTo>
                <a:lnTo>
                  <a:pt x="143" y="0"/>
                </a:lnTo>
                <a:lnTo>
                  <a:pt x="145" y="0"/>
                </a:lnTo>
                <a:lnTo>
                  <a:pt x="147" y="0"/>
                </a:lnTo>
                <a:lnTo>
                  <a:pt x="150" y="1"/>
                </a:lnTo>
                <a:lnTo>
                  <a:pt x="152" y="2"/>
                </a:lnTo>
                <a:lnTo>
                  <a:pt x="154" y="3"/>
                </a:lnTo>
                <a:lnTo>
                  <a:pt x="156" y="4"/>
                </a:lnTo>
                <a:lnTo>
                  <a:pt x="158" y="6"/>
                </a:lnTo>
                <a:lnTo>
                  <a:pt x="160" y="8"/>
                </a:lnTo>
                <a:lnTo>
                  <a:pt x="162" y="9"/>
                </a:lnTo>
                <a:lnTo>
                  <a:pt x="164" y="12"/>
                </a:lnTo>
                <a:lnTo>
                  <a:pt x="166" y="14"/>
                </a:lnTo>
                <a:lnTo>
                  <a:pt x="168" y="17"/>
                </a:lnTo>
                <a:lnTo>
                  <a:pt x="170" y="20"/>
                </a:lnTo>
                <a:lnTo>
                  <a:pt x="172" y="23"/>
                </a:lnTo>
                <a:lnTo>
                  <a:pt x="175" y="26"/>
                </a:lnTo>
                <a:lnTo>
                  <a:pt x="177" y="29"/>
                </a:lnTo>
                <a:lnTo>
                  <a:pt x="179" y="32"/>
                </a:lnTo>
                <a:lnTo>
                  <a:pt x="181" y="36"/>
                </a:lnTo>
                <a:lnTo>
                  <a:pt x="183" y="40"/>
                </a:lnTo>
                <a:lnTo>
                  <a:pt x="185" y="44"/>
                </a:lnTo>
                <a:lnTo>
                  <a:pt x="187" y="49"/>
                </a:lnTo>
                <a:lnTo>
                  <a:pt x="189" y="54"/>
                </a:lnTo>
                <a:lnTo>
                  <a:pt x="191" y="59"/>
                </a:lnTo>
                <a:lnTo>
                  <a:pt x="193" y="64"/>
                </a:lnTo>
                <a:lnTo>
                  <a:pt x="195" y="70"/>
                </a:lnTo>
                <a:lnTo>
                  <a:pt x="197" y="76"/>
                </a:lnTo>
                <a:lnTo>
                  <a:pt x="200" y="83"/>
                </a:lnTo>
                <a:lnTo>
                  <a:pt x="202" y="89"/>
                </a:lnTo>
                <a:lnTo>
                  <a:pt x="204" y="95"/>
                </a:lnTo>
                <a:lnTo>
                  <a:pt x="206" y="101"/>
                </a:lnTo>
                <a:lnTo>
                  <a:pt x="208" y="106"/>
                </a:lnTo>
                <a:lnTo>
                  <a:pt x="210" y="112"/>
                </a:lnTo>
                <a:lnTo>
                  <a:pt x="212" y="118"/>
                </a:lnTo>
                <a:lnTo>
                  <a:pt x="214" y="125"/>
                </a:lnTo>
                <a:lnTo>
                  <a:pt x="216" y="130"/>
                </a:lnTo>
                <a:lnTo>
                  <a:pt x="218" y="137"/>
                </a:lnTo>
                <a:lnTo>
                  <a:pt x="220" y="143"/>
                </a:lnTo>
                <a:lnTo>
                  <a:pt x="222" y="150"/>
                </a:lnTo>
                <a:lnTo>
                  <a:pt x="225" y="156"/>
                </a:lnTo>
                <a:lnTo>
                  <a:pt x="227" y="162"/>
                </a:lnTo>
                <a:lnTo>
                  <a:pt x="229" y="168"/>
                </a:lnTo>
                <a:lnTo>
                  <a:pt x="231" y="174"/>
                </a:lnTo>
                <a:lnTo>
                  <a:pt x="233" y="180"/>
                </a:lnTo>
                <a:lnTo>
                  <a:pt x="235" y="187"/>
                </a:lnTo>
                <a:lnTo>
                  <a:pt x="237" y="193"/>
                </a:lnTo>
                <a:lnTo>
                  <a:pt x="239" y="200"/>
                </a:lnTo>
                <a:lnTo>
                  <a:pt x="241" y="207"/>
                </a:lnTo>
                <a:lnTo>
                  <a:pt x="243" y="215"/>
                </a:lnTo>
                <a:lnTo>
                  <a:pt x="245" y="222"/>
                </a:lnTo>
                <a:lnTo>
                  <a:pt x="247" y="230"/>
                </a:lnTo>
                <a:lnTo>
                  <a:pt x="250" y="237"/>
                </a:lnTo>
                <a:lnTo>
                  <a:pt x="252" y="244"/>
                </a:lnTo>
                <a:lnTo>
                  <a:pt x="254" y="252"/>
                </a:lnTo>
                <a:lnTo>
                  <a:pt x="256" y="260"/>
                </a:lnTo>
                <a:lnTo>
                  <a:pt x="258" y="268"/>
                </a:lnTo>
                <a:lnTo>
                  <a:pt x="260" y="277"/>
                </a:lnTo>
                <a:lnTo>
                  <a:pt x="262" y="285"/>
                </a:lnTo>
                <a:lnTo>
                  <a:pt x="264" y="294"/>
                </a:lnTo>
                <a:lnTo>
                  <a:pt x="266" y="302"/>
                </a:lnTo>
                <a:lnTo>
                  <a:pt x="268" y="311"/>
                </a:lnTo>
                <a:lnTo>
                  <a:pt x="270" y="320"/>
                </a:lnTo>
                <a:lnTo>
                  <a:pt x="272" y="329"/>
                </a:lnTo>
                <a:lnTo>
                  <a:pt x="274" y="338"/>
                </a:lnTo>
                <a:lnTo>
                  <a:pt x="277" y="347"/>
                </a:lnTo>
                <a:lnTo>
                  <a:pt x="279" y="356"/>
                </a:lnTo>
                <a:lnTo>
                  <a:pt x="281" y="365"/>
                </a:lnTo>
                <a:lnTo>
                  <a:pt x="283" y="374"/>
                </a:lnTo>
                <a:lnTo>
                  <a:pt x="285" y="384"/>
                </a:lnTo>
                <a:lnTo>
                  <a:pt x="287" y="393"/>
                </a:lnTo>
                <a:lnTo>
                  <a:pt x="289" y="402"/>
                </a:lnTo>
                <a:lnTo>
                  <a:pt x="291" y="412"/>
                </a:lnTo>
                <a:lnTo>
                  <a:pt x="293" y="421"/>
                </a:lnTo>
                <a:lnTo>
                  <a:pt x="295" y="431"/>
                </a:lnTo>
                <a:lnTo>
                  <a:pt x="297" y="441"/>
                </a:lnTo>
                <a:lnTo>
                  <a:pt x="299" y="451"/>
                </a:lnTo>
                <a:lnTo>
                  <a:pt x="302" y="461"/>
                </a:lnTo>
                <a:lnTo>
                  <a:pt x="304" y="472"/>
                </a:lnTo>
                <a:lnTo>
                  <a:pt x="306" y="482"/>
                </a:lnTo>
                <a:lnTo>
                  <a:pt x="308" y="491"/>
                </a:lnTo>
                <a:lnTo>
                  <a:pt x="310" y="501"/>
                </a:lnTo>
                <a:lnTo>
                  <a:pt x="312" y="511"/>
                </a:lnTo>
                <a:lnTo>
                  <a:pt x="314" y="521"/>
                </a:lnTo>
                <a:lnTo>
                  <a:pt x="316" y="531"/>
                </a:lnTo>
                <a:lnTo>
                  <a:pt x="318" y="542"/>
                </a:lnTo>
                <a:lnTo>
                  <a:pt x="320" y="552"/>
                </a:lnTo>
                <a:lnTo>
                  <a:pt x="322" y="562"/>
                </a:lnTo>
                <a:lnTo>
                  <a:pt x="324" y="572"/>
                </a:lnTo>
                <a:lnTo>
                  <a:pt x="327" y="578"/>
                </a:lnTo>
                <a:lnTo>
                  <a:pt x="329" y="584"/>
                </a:lnTo>
                <a:lnTo>
                  <a:pt x="331" y="590"/>
                </a:lnTo>
                <a:lnTo>
                  <a:pt x="333" y="595"/>
                </a:lnTo>
                <a:lnTo>
                  <a:pt x="335" y="601"/>
                </a:lnTo>
                <a:lnTo>
                  <a:pt x="337" y="606"/>
                </a:lnTo>
                <a:lnTo>
                  <a:pt x="339" y="612"/>
                </a:lnTo>
                <a:lnTo>
                  <a:pt x="341" y="617"/>
                </a:lnTo>
                <a:lnTo>
                  <a:pt x="343" y="622"/>
                </a:lnTo>
                <a:lnTo>
                  <a:pt x="345" y="627"/>
                </a:lnTo>
                <a:lnTo>
                  <a:pt x="347" y="633"/>
                </a:lnTo>
                <a:lnTo>
                  <a:pt x="349" y="638"/>
                </a:lnTo>
                <a:lnTo>
                  <a:pt x="352" y="642"/>
                </a:lnTo>
                <a:lnTo>
                  <a:pt x="354" y="646"/>
                </a:lnTo>
                <a:lnTo>
                  <a:pt x="356" y="651"/>
                </a:lnTo>
                <a:lnTo>
                  <a:pt x="358" y="655"/>
                </a:lnTo>
                <a:lnTo>
                  <a:pt x="360" y="660"/>
                </a:lnTo>
                <a:lnTo>
                  <a:pt x="362" y="664"/>
                </a:lnTo>
                <a:lnTo>
                  <a:pt x="364" y="668"/>
                </a:lnTo>
                <a:lnTo>
                  <a:pt x="366" y="672"/>
                </a:lnTo>
                <a:lnTo>
                  <a:pt x="368" y="676"/>
                </a:lnTo>
                <a:lnTo>
                  <a:pt x="370" y="680"/>
                </a:lnTo>
                <a:lnTo>
                  <a:pt x="372" y="684"/>
                </a:lnTo>
                <a:lnTo>
                  <a:pt x="374" y="688"/>
                </a:lnTo>
                <a:lnTo>
                  <a:pt x="377" y="692"/>
                </a:lnTo>
                <a:lnTo>
                  <a:pt x="379" y="695"/>
                </a:lnTo>
                <a:lnTo>
                  <a:pt x="381" y="699"/>
                </a:lnTo>
                <a:lnTo>
                  <a:pt x="383" y="703"/>
                </a:lnTo>
                <a:lnTo>
                  <a:pt x="385" y="707"/>
                </a:lnTo>
                <a:lnTo>
                  <a:pt x="387" y="710"/>
                </a:lnTo>
                <a:lnTo>
                  <a:pt x="389" y="714"/>
                </a:lnTo>
                <a:lnTo>
                  <a:pt x="391" y="718"/>
                </a:lnTo>
                <a:lnTo>
                  <a:pt x="393" y="721"/>
                </a:lnTo>
                <a:lnTo>
                  <a:pt x="395" y="725"/>
                </a:lnTo>
                <a:lnTo>
                  <a:pt x="397" y="728"/>
                </a:lnTo>
                <a:lnTo>
                  <a:pt x="399" y="731"/>
                </a:lnTo>
                <a:lnTo>
                  <a:pt x="401" y="733"/>
                </a:lnTo>
                <a:lnTo>
                  <a:pt x="404" y="736"/>
                </a:lnTo>
                <a:lnTo>
                  <a:pt x="406" y="738"/>
                </a:lnTo>
                <a:lnTo>
                  <a:pt x="408" y="741"/>
                </a:lnTo>
                <a:lnTo>
                  <a:pt x="410" y="743"/>
                </a:lnTo>
                <a:lnTo>
                  <a:pt x="412" y="746"/>
                </a:lnTo>
                <a:lnTo>
                  <a:pt x="414" y="748"/>
                </a:lnTo>
                <a:lnTo>
                  <a:pt x="416" y="751"/>
                </a:lnTo>
                <a:lnTo>
                  <a:pt x="418" y="753"/>
                </a:lnTo>
                <a:lnTo>
                  <a:pt x="420" y="756"/>
                </a:lnTo>
                <a:lnTo>
                  <a:pt x="422" y="758"/>
                </a:lnTo>
                <a:lnTo>
                  <a:pt x="424" y="761"/>
                </a:lnTo>
                <a:lnTo>
                  <a:pt x="426" y="763"/>
                </a:lnTo>
                <a:lnTo>
                  <a:pt x="429" y="766"/>
                </a:lnTo>
                <a:lnTo>
                  <a:pt x="431" y="768"/>
                </a:lnTo>
                <a:lnTo>
                  <a:pt x="433" y="770"/>
                </a:lnTo>
                <a:lnTo>
                  <a:pt x="435" y="772"/>
                </a:lnTo>
                <a:lnTo>
                  <a:pt x="437" y="774"/>
                </a:lnTo>
                <a:lnTo>
                  <a:pt x="439" y="776"/>
                </a:lnTo>
                <a:lnTo>
                  <a:pt x="441" y="778"/>
                </a:lnTo>
                <a:lnTo>
                  <a:pt x="443" y="781"/>
                </a:lnTo>
                <a:lnTo>
                  <a:pt x="445" y="783"/>
                </a:lnTo>
                <a:lnTo>
                  <a:pt x="447" y="785"/>
                </a:lnTo>
                <a:lnTo>
                  <a:pt x="449" y="787"/>
                </a:lnTo>
                <a:lnTo>
                  <a:pt x="451" y="789"/>
                </a:lnTo>
                <a:lnTo>
                  <a:pt x="454" y="791"/>
                </a:lnTo>
                <a:lnTo>
                  <a:pt x="456" y="793"/>
                </a:lnTo>
                <a:lnTo>
                  <a:pt x="458" y="795"/>
                </a:lnTo>
                <a:lnTo>
                  <a:pt x="460" y="798"/>
                </a:lnTo>
                <a:lnTo>
                  <a:pt x="462" y="800"/>
                </a:lnTo>
                <a:lnTo>
                  <a:pt x="464" y="802"/>
                </a:lnTo>
                <a:lnTo>
                  <a:pt x="466" y="804"/>
                </a:lnTo>
                <a:lnTo>
                  <a:pt x="468" y="806"/>
                </a:lnTo>
                <a:lnTo>
                  <a:pt x="470" y="809"/>
                </a:lnTo>
                <a:lnTo>
                  <a:pt x="472" y="811"/>
                </a:lnTo>
                <a:lnTo>
                  <a:pt x="474" y="813"/>
                </a:lnTo>
                <a:lnTo>
                  <a:pt x="476" y="816"/>
                </a:lnTo>
                <a:lnTo>
                  <a:pt x="479" y="818"/>
                </a:lnTo>
                <a:lnTo>
                  <a:pt x="481" y="820"/>
                </a:lnTo>
                <a:lnTo>
                  <a:pt x="483" y="822"/>
                </a:lnTo>
                <a:lnTo>
                  <a:pt x="485" y="824"/>
                </a:lnTo>
                <a:lnTo>
                  <a:pt x="487" y="826"/>
                </a:lnTo>
                <a:lnTo>
                  <a:pt x="489" y="827"/>
                </a:lnTo>
                <a:lnTo>
                  <a:pt x="491" y="828"/>
                </a:lnTo>
                <a:lnTo>
                  <a:pt x="493" y="829"/>
                </a:lnTo>
                <a:lnTo>
                  <a:pt x="495" y="829"/>
                </a:lnTo>
                <a:lnTo>
                  <a:pt x="497" y="830"/>
                </a:lnTo>
                <a:lnTo>
                  <a:pt x="499" y="831"/>
                </a:lnTo>
                <a:lnTo>
                  <a:pt x="501" y="831"/>
                </a:lnTo>
                <a:lnTo>
                  <a:pt x="503" y="832"/>
                </a:lnTo>
                <a:lnTo>
                  <a:pt x="506" y="833"/>
                </a:lnTo>
                <a:lnTo>
                  <a:pt x="508" y="833"/>
                </a:lnTo>
                <a:lnTo>
                  <a:pt x="510" y="834"/>
                </a:lnTo>
                <a:lnTo>
                  <a:pt x="512" y="834"/>
                </a:lnTo>
                <a:lnTo>
                  <a:pt x="514" y="835"/>
                </a:lnTo>
                <a:lnTo>
                  <a:pt x="516" y="835"/>
                </a:lnTo>
                <a:lnTo>
                  <a:pt x="518" y="836"/>
                </a:lnTo>
                <a:lnTo>
                  <a:pt x="520" y="836"/>
                </a:lnTo>
                <a:lnTo>
                  <a:pt x="522" y="837"/>
                </a:lnTo>
                <a:lnTo>
                  <a:pt x="524" y="837"/>
                </a:lnTo>
                <a:lnTo>
                  <a:pt x="526" y="838"/>
                </a:lnTo>
                <a:lnTo>
                  <a:pt x="528" y="838"/>
                </a:lnTo>
                <a:lnTo>
                  <a:pt x="531" y="839"/>
                </a:lnTo>
                <a:lnTo>
                  <a:pt x="533" y="840"/>
                </a:lnTo>
                <a:lnTo>
                  <a:pt x="535" y="841"/>
                </a:lnTo>
                <a:lnTo>
                  <a:pt x="537" y="841"/>
                </a:lnTo>
                <a:lnTo>
                  <a:pt x="539" y="842"/>
                </a:lnTo>
                <a:lnTo>
                  <a:pt x="541" y="842"/>
                </a:lnTo>
                <a:lnTo>
                  <a:pt x="543" y="843"/>
                </a:lnTo>
                <a:lnTo>
                  <a:pt x="545" y="843"/>
                </a:lnTo>
                <a:lnTo>
                  <a:pt x="547" y="843"/>
                </a:lnTo>
                <a:lnTo>
                  <a:pt x="549" y="844"/>
                </a:lnTo>
                <a:lnTo>
                  <a:pt x="551" y="845"/>
                </a:lnTo>
                <a:lnTo>
                  <a:pt x="553" y="845"/>
                </a:lnTo>
                <a:lnTo>
                  <a:pt x="556" y="846"/>
                </a:lnTo>
                <a:lnTo>
                  <a:pt x="558" y="846"/>
                </a:lnTo>
                <a:lnTo>
                  <a:pt x="560" y="847"/>
                </a:lnTo>
                <a:lnTo>
                  <a:pt x="562" y="847"/>
                </a:lnTo>
                <a:lnTo>
                  <a:pt x="564" y="848"/>
                </a:lnTo>
                <a:lnTo>
                  <a:pt x="566" y="848"/>
                </a:lnTo>
                <a:lnTo>
                  <a:pt x="568" y="848"/>
                </a:lnTo>
                <a:lnTo>
                  <a:pt x="570" y="849"/>
                </a:lnTo>
                <a:lnTo>
                  <a:pt x="572" y="849"/>
                </a:lnTo>
                <a:lnTo>
                  <a:pt x="574" y="849"/>
                </a:lnTo>
                <a:lnTo>
                  <a:pt x="576" y="850"/>
                </a:lnTo>
                <a:lnTo>
                  <a:pt x="578" y="850"/>
                </a:lnTo>
                <a:lnTo>
                  <a:pt x="581" y="850"/>
                </a:lnTo>
                <a:lnTo>
                  <a:pt x="583" y="851"/>
                </a:lnTo>
                <a:lnTo>
                  <a:pt x="585" y="851"/>
                </a:lnTo>
                <a:lnTo>
                  <a:pt x="587" y="852"/>
                </a:lnTo>
                <a:lnTo>
                  <a:pt x="589" y="852"/>
                </a:lnTo>
                <a:lnTo>
                  <a:pt x="591" y="853"/>
                </a:lnTo>
                <a:lnTo>
                  <a:pt x="593" y="853"/>
                </a:lnTo>
                <a:lnTo>
                  <a:pt x="595" y="854"/>
                </a:lnTo>
                <a:lnTo>
                  <a:pt x="597" y="855"/>
                </a:lnTo>
                <a:lnTo>
                  <a:pt x="599" y="855"/>
                </a:lnTo>
                <a:lnTo>
                  <a:pt x="601" y="856"/>
                </a:lnTo>
                <a:lnTo>
                  <a:pt x="603" y="857"/>
                </a:lnTo>
                <a:lnTo>
                  <a:pt x="606" y="857"/>
                </a:lnTo>
                <a:lnTo>
                  <a:pt x="608" y="857"/>
                </a:lnTo>
                <a:lnTo>
                  <a:pt x="610" y="857"/>
                </a:lnTo>
                <a:lnTo>
                  <a:pt x="612" y="857"/>
                </a:lnTo>
                <a:lnTo>
                  <a:pt x="614" y="858"/>
                </a:lnTo>
                <a:lnTo>
                  <a:pt x="616" y="858"/>
                </a:lnTo>
                <a:lnTo>
                  <a:pt x="618" y="858"/>
                </a:lnTo>
                <a:lnTo>
                  <a:pt x="620" y="859"/>
                </a:lnTo>
                <a:lnTo>
                  <a:pt x="622" y="859"/>
                </a:lnTo>
              </a:path>
            </a:pathLst>
          </a:custGeom>
          <a:noFill/>
          <a:ln w="55563">
            <a:solidFill>
              <a:srgbClr val="1A47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12"/>
          <p:cNvSpPr>
            <a:spLocks/>
          </p:cNvSpPr>
          <p:nvPr/>
        </p:nvSpPr>
        <p:spPr bwMode="auto">
          <a:xfrm>
            <a:off x="647700" y="3379788"/>
            <a:ext cx="7870826" cy="2289175"/>
          </a:xfrm>
          <a:custGeom>
            <a:avLst/>
            <a:gdLst>
              <a:gd name="T0" fmla="*/ 19 w 1420"/>
              <a:gd name="T1" fmla="*/ 354 h 413"/>
              <a:gd name="T2" fmla="*/ 43 w 1420"/>
              <a:gd name="T3" fmla="*/ 345 h 413"/>
              <a:gd name="T4" fmla="*/ 66 w 1420"/>
              <a:gd name="T5" fmla="*/ 334 h 413"/>
              <a:gd name="T6" fmla="*/ 90 w 1420"/>
              <a:gd name="T7" fmla="*/ 323 h 413"/>
              <a:gd name="T8" fmla="*/ 114 w 1420"/>
              <a:gd name="T9" fmla="*/ 310 h 413"/>
              <a:gd name="T10" fmla="*/ 138 w 1420"/>
              <a:gd name="T11" fmla="*/ 297 h 413"/>
              <a:gd name="T12" fmla="*/ 161 w 1420"/>
              <a:gd name="T13" fmla="*/ 283 h 413"/>
              <a:gd name="T14" fmla="*/ 185 w 1420"/>
              <a:gd name="T15" fmla="*/ 269 h 413"/>
              <a:gd name="T16" fmla="*/ 209 w 1420"/>
              <a:gd name="T17" fmla="*/ 251 h 413"/>
              <a:gd name="T18" fmla="*/ 233 w 1420"/>
              <a:gd name="T19" fmla="*/ 228 h 413"/>
              <a:gd name="T20" fmla="*/ 256 w 1420"/>
              <a:gd name="T21" fmla="*/ 204 h 413"/>
              <a:gd name="T22" fmla="*/ 280 w 1420"/>
              <a:gd name="T23" fmla="*/ 176 h 413"/>
              <a:gd name="T24" fmla="*/ 304 w 1420"/>
              <a:gd name="T25" fmla="*/ 149 h 413"/>
              <a:gd name="T26" fmla="*/ 328 w 1420"/>
              <a:gd name="T27" fmla="*/ 121 h 413"/>
              <a:gd name="T28" fmla="*/ 351 w 1420"/>
              <a:gd name="T29" fmla="*/ 96 h 413"/>
              <a:gd name="T30" fmla="*/ 375 w 1420"/>
              <a:gd name="T31" fmla="*/ 74 h 413"/>
              <a:gd name="T32" fmla="*/ 399 w 1420"/>
              <a:gd name="T33" fmla="*/ 50 h 413"/>
              <a:gd name="T34" fmla="*/ 423 w 1420"/>
              <a:gd name="T35" fmla="*/ 31 h 413"/>
              <a:gd name="T36" fmla="*/ 446 w 1420"/>
              <a:gd name="T37" fmla="*/ 15 h 413"/>
              <a:gd name="T38" fmla="*/ 470 w 1420"/>
              <a:gd name="T39" fmla="*/ 7 h 413"/>
              <a:gd name="T40" fmla="*/ 494 w 1420"/>
              <a:gd name="T41" fmla="*/ 2 h 413"/>
              <a:gd name="T42" fmla="*/ 518 w 1420"/>
              <a:gd name="T43" fmla="*/ 0 h 413"/>
              <a:gd name="T44" fmla="*/ 541 w 1420"/>
              <a:gd name="T45" fmla="*/ 6 h 413"/>
              <a:gd name="T46" fmla="*/ 565 w 1420"/>
              <a:gd name="T47" fmla="*/ 18 h 413"/>
              <a:gd name="T48" fmla="*/ 589 w 1420"/>
              <a:gd name="T49" fmla="*/ 36 h 413"/>
              <a:gd name="T50" fmla="*/ 612 w 1420"/>
              <a:gd name="T51" fmla="*/ 55 h 413"/>
              <a:gd name="T52" fmla="*/ 636 w 1420"/>
              <a:gd name="T53" fmla="*/ 77 h 413"/>
              <a:gd name="T54" fmla="*/ 660 w 1420"/>
              <a:gd name="T55" fmla="*/ 99 h 413"/>
              <a:gd name="T56" fmla="*/ 684 w 1420"/>
              <a:gd name="T57" fmla="*/ 121 h 413"/>
              <a:gd name="T58" fmla="*/ 707 w 1420"/>
              <a:gd name="T59" fmla="*/ 144 h 413"/>
              <a:gd name="T60" fmla="*/ 731 w 1420"/>
              <a:gd name="T61" fmla="*/ 169 h 413"/>
              <a:gd name="T62" fmla="*/ 755 w 1420"/>
              <a:gd name="T63" fmla="*/ 194 h 413"/>
              <a:gd name="T64" fmla="*/ 779 w 1420"/>
              <a:gd name="T65" fmla="*/ 214 h 413"/>
              <a:gd name="T66" fmla="*/ 802 w 1420"/>
              <a:gd name="T67" fmla="*/ 231 h 413"/>
              <a:gd name="T68" fmla="*/ 826 w 1420"/>
              <a:gd name="T69" fmla="*/ 248 h 413"/>
              <a:gd name="T70" fmla="*/ 850 w 1420"/>
              <a:gd name="T71" fmla="*/ 264 h 413"/>
              <a:gd name="T72" fmla="*/ 874 w 1420"/>
              <a:gd name="T73" fmla="*/ 280 h 413"/>
              <a:gd name="T74" fmla="*/ 897 w 1420"/>
              <a:gd name="T75" fmla="*/ 292 h 413"/>
              <a:gd name="T76" fmla="*/ 921 w 1420"/>
              <a:gd name="T77" fmla="*/ 303 h 413"/>
              <a:gd name="T78" fmla="*/ 945 w 1420"/>
              <a:gd name="T79" fmla="*/ 315 h 413"/>
              <a:gd name="T80" fmla="*/ 969 w 1420"/>
              <a:gd name="T81" fmla="*/ 329 h 413"/>
              <a:gd name="T82" fmla="*/ 992 w 1420"/>
              <a:gd name="T83" fmla="*/ 339 h 413"/>
              <a:gd name="T84" fmla="*/ 1016 w 1420"/>
              <a:gd name="T85" fmla="*/ 348 h 413"/>
              <a:gd name="T86" fmla="*/ 1040 w 1420"/>
              <a:gd name="T87" fmla="*/ 358 h 413"/>
              <a:gd name="T88" fmla="*/ 1063 w 1420"/>
              <a:gd name="T89" fmla="*/ 366 h 413"/>
              <a:gd name="T90" fmla="*/ 1087 w 1420"/>
              <a:gd name="T91" fmla="*/ 372 h 413"/>
              <a:gd name="T92" fmla="*/ 1111 w 1420"/>
              <a:gd name="T93" fmla="*/ 377 h 413"/>
              <a:gd name="T94" fmla="*/ 1135 w 1420"/>
              <a:gd name="T95" fmla="*/ 382 h 413"/>
              <a:gd name="T96" fmla="*/ 1158 w 1420"/>
              <a:gd name="T97" fmla="*/ 387 h 413"/>
              <a:gd name="T98" fmla="*/ 1182 w 1420"/>
              <a:gd name="T99" fmla="*/ 391 h 413"/>
              <a:gd name="T100" fmla="*/ 1206 w 1420"/>
              <a:gd name="T101" fmla="*/ 396 h 413"/>
              <a:gd name="T102" fmla="*/ 1230 w 1420"/>
              <a:gd name="T103" fmla="*/ 400 h 413"/>
              <a:gd name="T104" fmla="*/ 1253 w 1420"/>
              <a:gd name="T105" fmla="*/ 403 h 413"/>
              <a:gd name="T106" fmla="*/ 1277 w 1420"/>
              <a:gd name="T107" fmla="*/ 405 h 413"/>
              <a:gd name="T108" fmla="*/ 1301 w 1420"/>
              <a:gd name="T109" fmla="*/ 406 h 413"/>
              <a:gd name="T110" fmla="*/ 1325 w 1420"/>
              <a:gd name="T111" fmla="*/ 408 h 413"/>
              <a:gd name="T112" fmla="*/ 1348 w 1420"/>
              <a:gd name="T113" fmla="*/ 410 h 413"/>
              <a:gd name="T114" fmla="*/ 1372 w 1420"/>
              <a:gd name="T115" fmla="*/ 410 h 413"/>
              <a:gd name="T116" fmla="*/ 1396 w 1420"/>
              <a:gd name="T117" fmla="*/ 412 h 413"/>
              <a:gd name="T118" fmla="*/ 1420 w 1420"/>
              <a:gd name="T119" fmla="*/ 413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20" h="413">
                <a:moveTo>
                  <a:pt x="0" y="362"/>
                </a:moveTo>
                <a:lnTo>
                  <a:pt x="5" y="360"/>
                </a:lnTo>
                <a:lnTo>
                  <a:pt x="9" y="358"/>
                </a:lnTo>
                <a:lnTo>
                  <a:pt x="14" y="356"/>
                </a:lnTo>
                <a:lnTo>
                  <a:pt x="19" y="354"/>
                </a:lnTo>
                <a:lnTo>
                  <a:pt x="24" y="353"/>
                </a:lnTo>
                <a:lnTo>
                  <a:pt x="28" y="351"/>
                </a:lnTo>
                <a:lnTo>
                  <a:pt x="33" y="349"/>
                </a:lnTo>
                <a:lnTo>
                  <a:pt x="38" y="347"/>
                </a:lnTo>
                <a:lnTo>
                  <a:pt x="43" y="345"/>
                </a:lnTo>
                <a:lnTo>
                  <a:pt x="47" y="343"/>
                </a:lnTo>
                <a:lnTo>
                  <a:pt x="52" y="341"/>
                </a:lnTo>
                <a:lnTo>
                  <a:pt x="57" y="339"/>
                </a:lnTo>
                <a:lnTo>
                  <a:pt x="62" y="336"/>
                </a:lnTo>
                <a:lnTo>
                  <a:pt x="66" y="334"/>
                </a:lnTo>
                <a:lnTo>
                  <a:pt x="71" y="332"/>
                </a:lnTo>
                <a:lnTo>
                  <a:pt x="76" y="330"/>
                </a:lnTo>
                <a:lnTo>
                  <a:pt x="81" y="327"/>
                </a:lnTo>
                <a:lnTo>
                  <a:pt x="85" y="325"/>
                </a:lnTo>
                <a:lnTo>
                  <a:pt x="90" y="323"/>
                </a:lnTo>
                <a:lnTo>
                  <a:pt x="95" y="321"/>
                </a:lnTo>
                <a:lnTo>
                  <a:pt x="100" y="318"/>
                </a:lnTo>
                <a:lnTo>
                  <a:pt x="104" y="316"/>
                </a:lnTo>
                <a:lnTo>
                  <a:pt x="109" y="313"/>
                </a:lnTo>
                <a:lnTo>
                  <a:pt x="114" y="310"/>
                </a:lnTo>
                <a:lnTo>
                  <a:pt x="119" y="307"/>
                </a:lnTo>
                <a:lnTo>
                  <a:pt x="123" y="305"/>
                </a:lnTo>
                <a:lnTo>
                  <a:pt x="128" y="302"/>
                </a:lnTo>
                <a:lnTo>
                  <a:pt x="133" y="299"/>
                </a:lnTo>
                <a:lnTo>
                  <a:pt x="138" y="297"/>
                </a:lnTo>
                <a:lnTo>
                  <a:pt x="142" y="294"/>
                </a:lnTo>
                <a:lnTo>
                  <a:pt x="147" y="292"/>
                </a:lnTo>
                <a:lnTo>
                  <a:pt x="152" y="289"/>
                </a:lnTo>
                <a:lnTo>
                  <a:pt x="157" y="286"/>
                </a:lnTo>
                <a:lnTo>
                  <a:pt x="161" y="283"/>
                </a:lnTo>
                <a:lnTo>
                  <a:pt x="166" y="280"/>
                </a:lnTo>
                <a:lnTo>
                  <a:pt x="171" y="277"/>
                </a:lnTo>
                <a:lnTo>
                  <a:pt x="176" y="274"/>
                </a:lnTo>
                <a:lnTo>
                  <a:pt x="180" y="271"/>
                </a:lnTo>
                <a:lnTo>
                  <a:pt x="185" y="269"/>
                </a:lnTo>
                <a:lnTo>
                  <a:pt x="190" y="266"/>
                </a:lnTo>
                <a:lnTo>
                  <a:pt x="195" y="263"/>
                </a:lnTo>
                <a:lnTo>
                  <a:pt x="199" y="259"/>
                </a:lnTo>
                <a:lnTo>
                  <a:pt x="204" y="255"/>
                </a:lnTo>
                <a:lnTo>
                  <a:pt x="209" y="251"/>
                </a:lnTo>
                <a:lnTo>
                  <a:pt x="214" y="247"/>
                </a:lnTo>
                <a:lnTo>
                  <a:pt x="218" y="242"/>
                </a:lnTo>
                <a:lnTo>
                  <a:pt x="223" y="237"/>
                </a:lnTo>
                <a:lnTo>
                  <a:pt x="228" y="233"/>
                </a:lnTo>
                <a:lnTo>
                  <a:pt x="233" y="228"/>
                </a:lnTo>
                <a:lnTo>
                  <a:pt x="237" y="223"/>
                </a:lnTo>
                <a:lnTo>
                  <a:pt x="242" y="219"/>
                </a:lnTo>
                <a:lnTo>
                  <a:pt x="247" y="214"/>
                </a:lnTo>
                <a:lnTo>
                  <a:pt x="252" y="209"/>
                </a:lnTo>
                <a:lnTo>
                  <a:pt x="256" y="204"/>
                </a:lnTo>
                <a:lnTo>
                  <a:pt x="261" y="199"/>
                </a:lnTo>
                <a:lnTo>
                  <a:pt x="266" y="194"/>
                </a:lnTo>
                <a:lnTo>
                  <a:pt x="271" y="188"/>
                </a:lnTo>
                <a:lnTo>
                  <a:pt x="275" y="182"/>
                </a:lnTo>
                <a:lnTo>
                  <a:pt x="280" y="176"/>
                </a:lnTo>
                <a:lnTo>
                  <a:pt x="285" y="171"/>
                </a:lnTo>
                <a:lnTo>
                  <a:pt x="290" y="165"/>
                </a:lnTo>
                <a:lnTo>
                  <a:pt x="294" y="160"/>
                </a:lnTo>
                <a:lnTo>
                  <a:pt x="299" y="154"/>
                </a:lnTo>
                <a:lnTo>
                  <a:pt x="304" y="149"/>
                </a:lnTo>
                <a:lnTo>
                  <a:pt x="309" y="143"/>
                </a:lnTo>
                <a:lnTo>
                  <a:pt x="313" y="138"/>
                </a:lnTo>
                <a:lnTo>
                  <a:pt x="318" y="132"/>
                </a:lnTo>
                <a:lnTo>
                  <a:pt x="323" y="127"/>
                </a:lnTo>
                <a:lnTo>
                  <a:pt x="328" y="121"/>
                </a:lnTo>
                <a:lnTo>
                  <a:pt x="332" y="116"/>
                </a:lnTo>
                <a:lnTo>
                  <a:pt x="337" y="110"/>
                </a:lnTo>
                <a:lnTo>
                  <a:pt x="342" y="105"/>
                </a:lnTo>
                <a:lnTo>
                  <a:pt x="347" y="101"/>
                </a:lnTo>
                <a:lnTo>
                  <a:pt x="351" y="96"/>
                </a:lnTo>
                <a:lnTo>
                  <a:pt x="356" y="92"/>
                </a:lnTo>
                <a:lnTo>
                  <a:pt x="361" y="87"/>
                </a:lnTo>
                <a:lnTo>
                  <a:pt x="366" y="82"/>
                </a:lnTo>
                <a:lnTo>
                  <a:pt x="370" y="78"/>
                </a:lnTo>
                <a:lnTo>
                  <a:pt x="375" y="74"/>
                </a:lnTo>
                <a:lnTo>
                  <a:pt x="380" y="69"/>
                </a:lnTo>
                <a:lnTo>
                  <a:pt x="385" y="64"/>
                </a:lnTo>
                <a:lnTo>
                  <a:pt x="389" y="59"/>
                </a:lnTo>
                <a:lnTo>
                  <a:pt x="394" y="55"/>
                </a:lnTo>
                <a:lnTo>
                  <a:pt x="399" y="50"/>
                </a:lnTo>
                <a:lnTo>
                  <a:pt x="404" y="46"/>
                </a:lnTo>
                <a:lnTo>
                  <a:pt x="408" y="42"/>
                </a:lnTo>
                <a:lnTo>
                  <a:pt x="413" y="38"/>
                </a:lnTo>
                <a:lnTo>
                  <a:pt x="418" y="34"/>
                </a:lnTo>
                <a:lnTo>
                  <a:pt x="423" y="31"/>
                </a:lnTo>
                <a:lnTo>
                  <a:pt x="427" y="28"/>
                </a:lnTo>
                <a:lnTo>
                  <a:pt x="432" y="24"/>
                </a:lnTo>
                <a:lnTo>
                  <a:pt x="437" y="21"/>
                </a:lnTo>
                <a:lnTo>
                  <a:pt x="441" y="18"/>
                </a:lnTo>
                <a:lnTo>
                  <a:pt x="446" y="15"/>
                </a:lnTo>
                <a:lnTo>
                  <a:pt x="451" y="13"/>
                </a:lnTo>
                <a:lnTo>
                  <a:pt x="456" y="11"/>
                </a:lnTo>
                <a:lnTo>
                  <a:pt x="461" y="9"/>
                </a:lnTo>
                <a:lnTo>
                  <a:pt x="465" y="8"/>
                </a:lnTo>
                <a:lnTo>
                  <a:pt x="470" y="7"/>
                </a:lnTo>
                <a:lnTo>
                  <a:pt x="475" y="6"/>
                </a:lnTo>
                <a:lnTo>
                  <a:pt x="480" y="5"/>
                </a:lnTo>
                <a:lnTo>
                  <a:pt x="484" y="4"/>
                </a:lnTo>
                <a:lnTo>
                  <a:pt x="489" y="3"/>
                </a:lnTo>
                <a:lnTo>
                  <a:pt x="494" y="2"/>
                </a:lnTo>
                <a:lnTo>
                  <a:pt x="498" y="1"/>
                </a:lnTo>
                <a:lnTo>
                  <a:pt x="503" y="0"/>
                </a:lnTo>
                <a:lnTo>
                  <a:pt x="508" y="0"/>
                </a:lnTo>
                <a:lnTo>
                  <a:pt x="513" y="0"/>
                </a:lnTo>
                <a:lnTo>
                  <a:pt x="518" y="0"/>
                </a:lnTo>
                <a:lnTo>
                  <a:pt x="522" y="1"/>
                </a:lnTo>
                <a:lnTo>
                  <a:pt x="527" y="2"/>
                </a:lnTo>
                <a:lnTo>
                  <a:pt x="532" y="3"/>
                </a:lnTo>
                <a:lnTo>
                  <a:pt x="536" y="5"/>
                </a:lnTo>
                <a:lnTo>
                  <a:pt x="541" y="6"/>
                </a:lnTo>
                <a:lnTo>
                  <a:pt x="546" y="8"/>
                </a:lnTo>
                <a:lnTo>
                  <a:pt x="551" y="10"/>
                </a:lnTo>
                <a:lnTo>
                  <a:pt x="555" y="12"/>
                </a:lnTo>
                <a:lnTo>
                  <a:pt x="560" y="15"/>
                </a:lnTo>
                <a:lnTo>
                  <a:pt x="565" y="18"/>
                </a:lnTo>
                <a:lnTo>
                  <a:pt x="570" y="21"/>
                </a:lnTo>
                <a:lnTo>
                  <a:pt x="574" y="24"/>
                </a:lnTo>
                <a:lnTo>
                  <a:pt x="579" y="28"/>
                </a:lnTo>
                <a:lnTo>
                  <a:pt x="584" y="32"/>
                </a:lnTo>
                <a:lnTo>
                  <a:pt x="589" y="36"/>
                </a:lnTo>
                <a:lnTo>
                  <a:pt x="593" y="40"/>
                </a:lnTo>
                <a:lnTo>
                  <a:pt x="598" y="44"/>
                </a:lnTo>
                <a:lnTo>
                  <a:pt x="603" y="48"/>
                </a:lnTo>
                <a:lnTo>
                  <a:pt x="608" y="51"/>
                </a:lnTo>
                <a:lnTo>
                  <a:pt x="612" y="55"/>
                </a:lnTo>
                <a:lnTo>
                  <a:pt x="617" y="59"/>
                </a:lnTo>
                <a:lnTo>
                  <a:pt x="622" y="63"/>
                </a:lnTo>
                <a:lnTo>
                  <a:pt x="627" y="68"/>
                </a:lnTo>
                <a:lnTo>
                  <a:pt x="631" y="72"/>
                </a:lnTo>
                <a:lnTo>
                  <a:pt x="636" y="77"/>
                </a:lnTo>
                <a:lnTo>
                  <a:pt x="641" y="82"/>
                </a:lnTo>
                <a:lnTo>
                  <a:pt x="646" y="87"/>
                </a:lnTo>
                <a:lnTo>
                  <a:pt x="650" y="91"/>
                </a:lnTo>
                <a:lnTo>
                  <a:pt x="655" y="95"/>
                </a:lnTo>
                <a:lnTo>
                  <a:pt x="660" y="99"/>
                </a:lnTo>
                <a:lnTo>
                  <a:pt x="665" y="104"/>
                </a:lnTo>
                <a:lnTo>
                  <a:pt x="669" y="108"/>
                </a:lnTo>
                <a:lnTo>
                  <a:pt x="674" y="112"/>
                </a:lnTo>
                <a:lnTo>
                  <a:pt x="679" y="117"/>
                </a:lnTo>
                <a:lnTo>
                  <a:pt x="684" y="121"/>
                </a:lnTo>
                <a:lnTo>
                  <a:pt x="688" y="126"/>
                </a:lnTo>
                <a:lnTo>
                  <a:pt x="693" y="130"/>
                </a:lnTo>
                <a:lnTo>
                  <a:pt x="698" y="135"/>
                </a:lnTo>
                <a:lnTo>
                  <a:pt x="703" y="140"/>
                </a:lnTo>
                <a:lnTo>
                  <a:pt x="707" y="144"/>
                </a:lnTo>
                <a:lnTo>
                  <a:pt x="712" y="149"/>
                </a:lnTo>
                <a:lnTo>
                  <a:pt x="717" y="153"/>
                </a:lnTo>
                <a:lnTo>
                  <a:pt x="722" y="158"/>
                </a:lnTo>
                <a:lnTo>
                  <a:pt x="726" y="163"/>
                </a:lnTo>
                <a:lnTo>
                  <a:pt x="731" y="169"/>
                </a:lnTo>
                <a:lnTo>
                  <a:pt x="736" y="174"/>
                </a:lnTo>
                <a:lnTo>
                  <a:pt x="741" y="179"/>
                </a:lnTo>
                <a:lnTo>
                  <a:pt x="745" y="184"/>
                </a:lnTo>
                <a:lnTo>
                  <a:pt x="750" y="189"/>
                </a:lnTo>
                <a:lnTo>
                  <a:pt x="755" y="194"/>
                </a:lnTo>
                <a:lnTo>
                  <a:pt x="760" y="198"/>
                </a:lnTo>
                <a:lnTo>
                  <a:pt x="764" y="202"/>
                </a:lnTo>
                <a:lnTo>
                  <a:pt x="769" y="206"/>
                </a:lnTo>
                <a:lnTo>
                  <a:pt x="774" y="210"/>
                </a:lnTo>
                <a:lnTo>
                  <a:pt x="779" y="214"/>
                </a:lnTo>
                <a:lnTo>
                  <a:pt x="783" y="217"/>
                </a:lnTo>
                <a:lnTo>
                  <a:pt x="788" y="220"/>
                </a:lnTo>
                <a:lnTo>
                  <a:pt x="793" y="224"/>
                </a:lnTo>
                <a:lnTo>
                  <a:pt x="798" y="227"/>
                </a:lnTo>
                <a:lnTo>
                  <a:pt x="802" y="231"/>
                </a:lnTo>
                <a:lnTo>
                  <a:pt x="807" y="234"/>
                </a:lnTo>
                <a:lnTo>
                  <a:pt x="812" y="238"/>
                </a:lnTo>
                <a:lnTo>
                  <a:pt x="817" y="241"/>
                </a:lnTo>
                <a:lnTo>
                  <a:pt x="821" y="245"/>
                </a:lnTo>
                <a:lnTo>
                  <a:pt x="826" y="248"/>
                </a:lnTo>
                <a:lnTo>
                  <a:pt x="831" y="251"/>
                </a:lnTo>
                <a:lnTo>
                  <a:pt x="836" y="254"/>
                </a:lnTo>
                <a:lnTo>
                  <a:pt x="840" y="257"/>
                </a:lnTo>
                <a:lnTo>
                  <a:pt x="845" y="261"/>
                </a:lnTo>
                <a:lnTo>
                  <a:pt x="850" y="264"/>
                </a:lnTo>
                <a:lnTo>
                  <a:pt x="855" y="268"/>
                </a:lnTo>
                <a:lnTo>
                  <a:pt x="859" y="271"/>
                </a:lnTo>
                <a:lnTo>
                  <a:pt x="864" y="274"/>
                </a:lnTo>
                <a:lnTo>
                  <a:pt x="869" y="278"/>
                </a:lnTo>
                <a:lnTo>
                  <a:pt x="874" y="280"/>
                </a:lnTo>
                <a:lnTo>
                  <a:pt x="878" y="282"/>
                </a:lnTo>
                <a:lnTo>
                  <a:pt x="883" y="285"/>
                </a:lnTo>
                <a:lnTo>
                  <a:pt x="888" y="287"/>
                </a:lnTo>
                <a:lnTo>
                  <a:pt x="893" y="290"/>
                </a:lnTo>
                <a:lnTo>
                  <a:pt x="897" y="292"/>
                </a:lnTo>
                <a:lnTo>
                  <a:pt x="902" y="294"/>
                </a:lnTo>
                <a:lnTo>
                  <a:pt x="907" y="296"/>
                </a:lnTo>
                <a:lnTo>
                  <a:pt x="912" y="299"/>
                </a:lnTo>
                <a:lnTo>
                  <a:pt x="916" y="301"/>
                </a:lnTo>
                <a:lnTo>
                  <a:pt x="921" y="303"/>
                </a:lnTo>
                <a:lnTo>
                  <a:pt x="926" y="306"/>
                </a:lnTo>
                <a:lnTo>
                  <a:pt x="931" y="308"/>
                </a:lnTo>
                <a:lnTo>
                  <a:pt x="935" y="310"/>
                </a:lnTo>
                <a:lnTo>
                  <a:pt x="940" y="313"/>
                </a:lnTo>
                <a:lnTo>
                  <a:pt x="945" y="315"/>
                </a:lnTo>
                <a:lnTo>
                  <a:pt x="950" y="318"/>
                </a:lnTo>
                <a:lnTo>
                  <a:pt x="954" y="321"/>
                </a:lnTo>
                <a:lnTo>
                  <a:pt x="959" y="323"/>
                </a:lnTo>
                <a:lnTo>
                  <a:pt x="964" y="326"/>
                </a:lnTo>
                <a:lnTo>
                  <a:pt x="969" y="329"/>
                </a:lnTo>
                <a:lnTo>
                  <a:pt x="973" y="331"/>
                </a:lnTo>
                <a:lnTo>
                  <a:pt x="978" y="333"/>
                </a:lnTo>
                <a:lnTo>
                  <a:pt x="983" y="335"/>
                </a:lnTo>
                <a:lnTo>
                  <a:pt x="988" y="337"/>
                </a:lnTo>
                <a:lnTo>
                  <a:pt x="992" y="339"/>
                </a:lnTo>
                <a:lnTo>
                  <a:pt x="997" y="341"/>
                </a:lnTo>
                <a:lnTo>
                  <a:pt x="1002" y="342"/>
                </a:lnTo>
                <a:lnTo>
                  <a:pt x="1007" y="344"/>
                </a:lnTo>
                <a:lnTo>
                  <a:pt x="1011" y="346"/>
                </a:lnTo>
                <a:lnTo>
                  <a:pt x="1016" y="348"/>
                </a:lnTo>
                <a:lnTo>
                  <a:pt x="1021" y="350"/>
                </a:lnTo>
                <a:lnTo>
                  <a:pt x="1025" y="352"/>
                </a:lnTo>
                <a:lnTo>
                  <a:pt x="1030" y="354"/>
                </a:lnTo>
                <a:lnTo>
                  <a:pt x="1035" y="356"/>
                </a:lnTo>
                <a:lnTo>
                  <a:pt x="1040" y="358"/>
                </a:lnTo>
                <a:lnTo>
                  <a:pt x="1045" y="360"/>
                </a:lnTo>
                <a:lnTo>
                  <a:pt x="1049" y="361"/>
                </a:lnTo>
                <a:lnTo>
                  <a:pt x="1054" y="363"/>
                </a:lnTo>
                <a:lnTo>
                  <a:pt x="1059" y="364"/>
                </a:lnTo>
                <a:lnTo>
                  <a:pt x="1063" y="366"/>
                </a:lnTo>
                <a:lnTo>
                  <a:pt x="1068" y="367"/>
                </a:lnTo>
                <a:lnTo>
                  <a:pt x="1073" y="368"/>
                </a:lnTo>
                <a:lnTo>
                  <a:pt x="1078" y="370"/>
                </a:lnTo>
                <a:lnTo>
                  <a:pt x="1082" y="371"/>
                </a:lnTo>
                <a:lnTo>
                  <a:pt x="1087" y="372"/>
                </a:lnTo>
                <a:lnTo>
                  <a:pt x="1092" y="373"/>
                </a:lnTo>
                <a:lnTo>
                  <a:pt x="1097" y="374"/>
                </a:lnTo>
                <a:lnTo>
                  <a:pt x="1101" y="375"/>
                </a:lnTo>
                <a:lnTo>
                  <a:pt x="1106" y="376"/>
                </a:lnTo>
                <a:lnTo>
                  <a:pt x="1111" y="377"/>
                </a:lnTo>
                <a:lnTo>
                  <a:pt x="1116" y="378"/>
                </a:lnTo>
                <a:lnTo>
                  <a:pt x="1120" y="379"/>
                </a:lnTo>
                <a:lnTo>
                  <a:pt x="1125" y="380"/>
                </a:lnTo>
                <a:lnTo>
                  <a:pt x="1130" y="381"/>
                </a:lnTo>
                <a:lnTo>
                  <a:pt x="1135" y="382"/>
                </a:lnTo>
                <a:lnTo>
                  <a:pt x="1139" y="383"/>
                </a:lnTo>
                <a:lnTo>
                  <a:pt x="1144" y="384"/>
                </a:lnTo>
                <a:lnTo>
                  <a:pt x="1149" y="385"/>
                </a:lnTo>
                <a:lnTo>
                  <a:pt x="1154" y="386"/>
                </a:lnTo>
                <a:lnTo>
                  <a:pt x="1158" y="387"/>
                </a:lnTo>
                <a:lnTo>
                  <a:pt x="1163" y="388"/>
                </a:lnTo>
                <a:lnTo>
                  <a:pt x="1168" y="389"/>
                </a:lnTo>
                <a:lnTo>
                  <a:pt x="1173" y="390"/>
                </a:lnTo>
                <a:lnTo>
                  <a:pt x="1177" y="390"/>
                </a:lnTo>
                <a:lnTo>
                  <a:pt x="1182" y="391"/>
                </a:lnTo>
                <a:lnTo>
                  <a:pt x="1187" y="392"/>
                </a:lnTo>
                <a:lnTo>
                  <a:pt x="1192" y="393"/>
                </a:lnTo>
                <a:lnTo>
                  <a:pt x="1196" y="394"/>
                </a:lnTo>
                <a:lnTo>
                  <a:pt x="1201" y="395"/>
                </a:lnTo>
                <a:lnTo>
                  <a:pt x="1206" y="396"/>
                </a:lnTo>
                <a:lnTo>
                  <a:pt x="1211" y="397"/>
                </a:lnTo>
                <a:lnTo>
                  <a:pt x="1215" y="398"/>
                </a:lnTo>
                <a:lnTo>
                  <a:pt x="1220" y="399"/>
                </a:lnTo>
                <a:lnTo>
                  <a:pt x="1225" y="400"/>
                </a:lnTo>
                <a:lnTo>
                  <a:pt x="1230" y="400"/>
                </a:lnTo>
                <a:lnTo>
                  <a:pt x="1234" y="401"/>
                </a:lnTo>
                <a:lnTo>
                  <a:pt x="1239" y="401"/>
                </a:lnTo>
                <a:lnTo>
                  <a:pt x="1244" y="402"/>
                </a:lnTo>
                <a:lnTo>
                  <a:pt x="1249" y="403"/>
                </a:lnTo>
                <a:lnTo>
                  <a:pt x="1253" y="403"/>
                </a:lnTo>
                <a:lnTo>
                  <a:pt x="1258" y="404"/>
                </a:lnTo>
                <a:lnTo>
                  <a:pt x="1263" y="404"/>
                </a:lnTo>
                <a:lnTo>
                  <a:pt x="1268" y="404"/>
                </a:lnTo>
                <a:lnTo>
                  <a:pt x="1272" y="405"/>
                </a:lnTo>
                <a:lnTo>
                  <a:pt x="1277" y="405"/>
                </a:lnTo>
                <a:lnTo>
                  <a:pt x="1282" y="406"/>
                </a:lnTo>
                <a:lnTo>
                  <a:pt x="1287" y="406"/>
                </a:lnTo>
                <a:lnTo>
                  <a:pt x="1291" y="406"/>
                </a:lnTo>
                <a:lnTo>
                  <a:pt x="1296" y="406"/>
                </a:lnTo>
                <a:lnTo>
                  <a:pt x="1301" y="406"/>
                </a:lnTo>
                <a:lnTo>
                  <a:pt x="1306" y="406"/>
                </a:lnTo>
                <a:lnTo>
                  <a:pt x="1310" y="407"/>
                </a:lnTo>
                <a:lnTo>
                  <a:pt x="1315" y="407"/>
                </a:lnTo>
                <a:lnTo>
                  <a:pt x="1320" y="407"/>
                </a:lnTo>
                <a:lnTo>
                  <a:pt x="1325" y="408"/>
                </a:lnTo>
                <a:lnTo>
                  <a:pt x="1329" y="408"/>
                </a:lnTo>
                <a:lnTo>
                  <a:pt x="1334" y="408"/>
                </a:lnTo>
                <a:lnTo>
                  <a:pt x="1339" y="409"/>
                </a:lnTo>
                <a:lnTo>
                  <a:pt x="1344" y="409"/>
                </a:lnTo>
                <a:lnTo>
                  <a:pt x="1348" y="410"/>
                </a:lnTo>
                <a:lnTo>
                  <a:pt x="1353" y="410"/>
                </a:lnTo>
                <a:lnTo>
                  <a:pt x="1358" y="410"/>
                </a:lnTo>
                <a:lnTo>
                  <a:pt x="1363" y="410"/>
                </a:lnTo>
                <a:lnTo>
                  <a:pt x="1367" y="410"/>
                </a:lnTo>
                <a:lnTo>
                  <a:pt x="1372" y="410"/>
                </a:lnTo>
                <a:lnTo>
                  <a:pt x="1377" y="411"/>
                </a:lnTo>
                <a:lnTo>
                  <a:pt x="1382" y="411"/>
                </a:lnTo>
                <a:lnTo>
                  <a:pt x="1386" y="411"/>
                </a:lnTo>
                <a:lnTo>
                  <a:pt x="1391" y="411"/>
                </a:lnTo>
                <a:lnTo>
                  <a:pt x="1396" y="412"/>
                </a:lnTo>
                <a:lnTo>
                  <a:pt x="1401" y="412"/>
                </a:lnTo>
                <a:lnTo>
                  <a:pt x="1405" y="412"/>
                </a:lnTo>
                <a:lnTo>
                  <a:pt x="1410" y="413"/>
                </a:lnTo>
                <a:lnTo>
                  <a:pt x="1415" y="413"/>
                </a:lnTo>
                <a:lnTo>
                  <a:pt x="1420" y="413"/>
                </a:lnTo>
              </a:path>
            </a:pathLst>
          </a:custGeom>
          <a:noFill/>
          <a:ln w="55563">
            <a:solidFill>
              <a:srgbClr val="90353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13"/>
          <p:cNvSpPr>
            <a:spLocks noChangeArrowheads="1"/>
          </p:cNvSpPr>
          <p:nvPr/>
        </p:nvSpPr>
        <p:spPr bwMode="auto">
          <a:xfrm>
            <a:off x="533400" y="3733800"/>
            <a:ext cx="15938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14th percentile of children's distribution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114"/>
          <p:cNvSpPr>
            <a:spLocks noChangeArrowheads="1"/>
          </p:cNvSpPr>
          <p:nvPr/>
        </p:nvSpPr>
        <p:spPr bwMode="auto">
          <a:xfrm>
            <a:off x="2667000" y="2057400"/>
            <a:ext cx="40782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80th percentile of parents distribution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115"/>
          <p:cNvSpPr>
            <a:spLocks noChangeArrowheads="1"/>
          </p:cNvSpPr>
          <p:nvPr/>
        </p:nvSpPr>
        <p:spPr bwMode="auto">
          <a:xfrm>
            <a:off x="3519487" y="5175250"/>
            <a:ext cx="8461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Parents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16"/>
          <p:cNvSpPr>
            <a:spLocks noChangeArrowheads="1"/>
          </p:cNvSpPr>
          <p:nvPr/>
        </p:nvSpPr>
        <p:spPr bwMode="auto">
          <a:xfrm>
            <a:off x="7277100" y="5175250"/>
            <a:ext cx="936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Children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Line 117"/>
          <p:cNvSpPr>
            <a:spLocks noChangeShapeType="1"/>
          </p:cNvSpPr>
          <p:nvPr/>
        </p:nvSpPr>
        <p:spPr bwMode="auto">
          <a:xfrm flipV="1">
            <a:off x="504825" y="712788"/>
            <a:ext cx="0" cy="510540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ectangle 118"/>
          <p:cNvSpPr>
            <a:spLocks noChangeArrowheads="1"/>
          </p:cNvSpPr>
          <p:nvPr/>
        </p:nvSpPr>
        <p:spPr bwMode="auto">
          <a:xfrm rot="16200000">
            <a:off x="-150813" y="3022600"/>
            <a:ext cx="9096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Density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Line 119"/>
          <p:cNvSpPr>
            <a:spLocks noChangeShapeType="1"/>
          </p:cNvSpPr>
          <p:nvPr/>
        </p:nvSpPr>
        <p:spPr bwMode="auto">
          <a:xfrm>
            <a:off x="504825" y="5818188"/>
            <a:ext cx="8434388" cy="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Line 120"/>
          <p:cNvSpPr>
            <a:spLocks noChangeShapeType="1"/>
          </p:cNvSpPr>
          <p:nvPr/>
        </p:nvSpPr>
        <p:spPr bwMode="auto">
          <a:xfrm>
            <a:off x="658812" y="5818188"/>
            <a:ext cx="0" cy="8890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121"/>
          <p:cNvSpPr>
            <a:spLocks noChangeArrowheads="1"/>
          </p:cNvSpPr>
          <p:nvPr/>
        </p:nvSpPr>
        <p:spPr bwMode="auto">
          <a:xfrm>
            <a:off x="598487" y="5956300"/>
            <a:ext cx="238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Line 122"/>
          <p:cNvSpPr>
            <a:spLocks noChangeShapeType="1"/>
          </p:cNvSpPr>
          <p:nvPr/>
        </p:nvSpPr>
        <p:spPr bwMode="auto">
          <a:xfrm>
            <a:off x="2128837" y="5818188"/>
            <a:ext cx="0" cy="8890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123"/>
          <p:cNvSpPr>
            <a:spLocks noChangeArrowheads="1"/>
          </p:cNvSpPr>
          <p:nvPr/>
        </p:nvSpPr>
        <p:spPr bwMode="auto">
          <a:xfrm>
            <a:off x="1944687" y="5956300"/>
            <a:ext cx="4937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27k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Line 124"/>
          <p:cNvSpPr>
            <a:spLocks noChangeShapeType="1"/>
          </p:cNvSpPr>
          <p:nvPr/>
        </p:nvSpPr>
        <p:spPr bwMode="auto">
          <a:xfrm>
            <a:off x="3368675" y="5818188"/>
            <a:ext cx="0" cy="8890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125"/>
          <p:cNvSpPr>
            <a:spLocks noChangeArrowheads="1"/>
          </p:cNvSpPr>
          <p:nvPr/>
        </p:nvSpPr>
        <p:spPr bwMode="auto">
          <a:xfrm>
            <a:off x="3186112" y="5956300"/>
            <a:ext cx="4937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50k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Line 126"/>
          <p:cNvSpPr>
            <a:spLocks noChangeShapeType="1"/>
          </p:cNvSpPr>
          <p:nvPr/>
        </p:nvSpPr>
        <p:spPr bwMode="auto">
          <a:xfrm>
            <a:off x="6084888" y="5818188"/>
            <a:ext cx="0" cy="8890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Rectangle 127"/>
          <p:cNvSpPr>
            <a:spLocks noChangeArrowheads="1"/>
          </p:cNvSpPr>
          <p:nvPr/>
        </p:nvSpPr>
        <p:spPr bwMode="auto">
          <a:xfrm>
            <a:off x="5835650" y="5956300"/>
            <a:ext cx="625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100k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Line 128"/>
          <p:cNvSpPr>
            <a:spLocks noChangeShapeType="1"/>
          </p:cNvSpPr>
          <p:nvPr/>
        </p:nvSpPr>
        <p:spPr bwMode="auto">
          <a:xfrm>
            <a:off x="8794750" y="5818188"/>
            <a:ext cx="0" cy="8890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Rectangle 129"/>
          <p:cNvSpPr>
            <a:spLocks noChangeArrowheads="1"/>
          </p:cNvSpPr>
          <p:nvPr/>
        </p:nvSpPr>
        <p:spPr bwMode="auto">
          <a:xfrm>
            <a:off x="8545513" y="5956300"/>
            <a:ext cx="625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150k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Rectangle 130"/>
          <p:cNvSpPr>
            <a:spLocks noChangeArrowheads="1"/>
          </p:cNvSpPr>
          <p:nvPr/>
        </p:nvSpPr>
        <p:spPr bwMode="auto">
          <a:xfrm>
            <a:off x="2970212" y="6249988"/>
            <a:ext cx="3762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Income (Measured in Real 2014$)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131"/>
          <p:cNvSpPr>
            <a:spLocks noChangeArrowheads="1"/>
          </p:cNvSpPr>
          <p:nvPr/>
        </p:nvSpPr>
        <p:spPr bwMode="auto">
          <a:xfrm>
            <a:off x="4676775" y="303213"/>
            <a:ext cx="2381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>
                <a:ln>
                  <a:noFill/>
                </a:ln>
                <a:solidFill>
                  <a:srgbClr val="1E2D53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65"/>
          <p:cNvSpPr>
            <a:spLocks noChangeArrowheads="1"/>
          </p:cNvSpPr>
          <p:nvPr/>
        </p:nvSpPr>
        <p:spPr bwMode="auto">
          <a:xfrm>
            <a:off x="0" y="152400"/>
            <a:ext cx="9067801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 dirty="0">
                <a:solidFill>
                  <a:srgbClr val="1E2D53"/>
                </a:solidFill>
              </a:rPr>
              <a:t>Household Income Distributions of Parents and Children at Age 30</a:t>
            </a:r>
          </a:p>
          <a:p>
            <a:pPr algn="ctr"/>
            <a:r>
              <a:rPr lang="en-US" altLang="en-US" sz="2000" dirty="0">
                <a:solidFill>
                  <a:srgbClr val="000000"/>
                </a:solidFill>
              </a:rPr>
              <a:t>For Children in 1940 Birth Cohort</a:t>
            </a:r>
            <a:endParaRPr lang="en-US" altLang="en-US" dirty="0">
              <a:solidFill>
                <a:prstClr val="black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209800" y="2286000"/>
            <a:ext cx="3810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1828800" y="4191000"/>
            <a:ext cx="2286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70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3" grpId="0"/>
      <p:bldP spid="114" grpId="0"/>
      <p:bldP spid="1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0" y="103188"/>
            <a:ext cx="9144001" cy="665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4763" y="98425"/>
            <a:ext cx="9153526" cy="6661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07950"/>
            <a:ext cx="9139238" cy="6646863"/>
          </a:xfrm>
          <a:prstGeom prst="rect">
            <a:avLst/>
          </a:prstGeom>
          <a:solidFill>
            <a:srgbClr val="FFFFFF"/>
          </a:solidFill>
          <a:ln w="11113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04825" y="712788"/>
            <a:ext cx="8434388" cy="5105400"/>
          </a:xfrm>
          <a:prstGeom prst="rect">
            <a:avLst/>
          </a:prstGeom>
          <a:solidFill>
            <a:srgbClr val="FFFFFF"/>
          </a:solidFill>
          <a:ln w="11113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3984625" y="5724525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3984625" y="5591175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3984625" y="5457825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3984625" y="5324475"/>
            <a:ext cx="0" cy="95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3984625" y="5191125"/>
            <a:ext cx="0" cy="95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3984625" y="5059363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3984625" y="4926013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3984625" y="4792663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3984625" y="4659313"/>
            <a:ext cx="0" cy="95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3984625" y="4525963"/>
            <a:ext cx="0" cy="95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3984625" y="4394200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3984625" y="4260850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V="1">
            <a:off x="3984625" y="4127500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3984625" y="3994150"/>
            <a:ext cx="0" cy="95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3984625" y="3860800"/>
            <a:ext cx="0" cy="95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V="1">
            <a:off x="3984625" y="3729038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V="1">
            <a:off x="3984625" y="3595688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V="1">
            <a:off x="3984625" y="3467100"/>
            <a:ext cx="0" cy="8890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V="1">
            <a:off x="3984625" y="3335338"/>
            <a:ext cx="0" cy="8890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3984625" y="3201988"/>
            <a:ext cx="0" cy="8890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3984625" y="3068638"/>
            <a:ext cx="0" cy="8890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V="1">
            <a:off x="3984625" y="2935288"/>
            <a:ext cx="0" cy="8890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V="1">
            <a:off x="3984625" y="2801938"/>
            <a:ext cx="0" cy="8890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3984625" y="2670175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V="1">
            <a:off x="3984625" y="2536825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V="1">
            <a:off x="3984625" y="2403475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V="1">
            <a:off x="3984625" y="2270125"/>
            <a:ext cx="0" cy="95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 flipV="1">
            <a:off x="3984625" y="2136775"/>
            <a:ext cx="0" cy="95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V="1">
            <a:off x="3984625" y="2005013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3984625" y="1871663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3984625" y="1738313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 flipV="1">
            <a:off x="3984625" y="1604963"/>
            <a:ext cx="0" cy="95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 flipV="1">
            <a:off x="3984625" y="1471613"/>
            <a:ext cx="0" cy="95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 flipV="1">
            <a:off x="3984625" y="1339850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 flipV="1">
            <a:off x="3984625" y="1206500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3984625" y="1073150"/>
            <a:ext cx="0" cy="93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 flipV="1">
            <a:off x="3984625" y="939800"/>
            <a:ext cx="0" cy="95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7"/>
          <p:cNvSpPr>
            <a:spLocks/>
          </p:cNvSpPr>
          <p:nvPr/>
        </p:nvSpPr>
        <p:spPr bwMode="auto">
          <a:xfrm>
            <a:off x="676275" y="857250"/>
            <a:ext cx="5907088" cy="4727575"/>
          </a:xfrm>
          <a:custGeom>
            <a:avLst/>
            <a:gdLst>
              <a:gd name="T0" fmla="*/ 14 w 1066"/>
              <a:gd name="T1" fmla="*/ 622 h 853"/>
              <a:gd name="T2" fmla="*/ 32 w 1066"/>
              <a:gd name="T3" fmla="*/ 573 h 853"/>
              <a:gd name="T4" fmla="*/ 50 w 1066"/>
              <a:gd name="T5" fmla="*/ 524 h 853"/>
              <a:gd name="T6" fmla="*/ 68 w 1066"/>
              <a:gd name="T7" fmla="*/ 476 h 853"/>
              <a:gd name="T8" fmla="*/ 85 w 1066"/>
              <a:gd name="T9" fmla="*/ 429 h 853"/>
              <a:gd name="T10" fmla="*/ 103 w 1066"/>
              <a:gd name="T11" fmla="*/ 385 h 853"/>
              <a:gd name="T12" fmla="*/ 121 w 1066"/>
              <a:gd name="T13" fmla="*/ 346 h 853"/>
              <a:gd name="T14" fmla="*/ 139 w 1066"/>
              <a:gd name="T15" fmla="*/ 314 h 853"/>
              <a:gd name="T16" fmla="*/ 157 w 1066"/>
              <a:gd name="T17" fmla="*/ 279 h 853"/>
              <a:gd name="T18" fmla="*/ 175 w 1066"/>
              <a:gd name="T19" fmla="*/ 242 h 853"/>
              <a:gd name="T20" fmla="*/ 192 w 1066"/>
              <a:gd name="T21" fmla="*/ 207 h 853"/>
              <a:gd name="T22" fmla="*/ 210 w 1066"/>
              <a:gd name="T23" fmla="*/ 173 h 853"/>
              <a:gd name="T24" fmla="*/ 228 w 1066"/>
              <a:gd name="T25" fmla="*/ 138 h 853"/>
              <a:gd name="T26" fmla="*/ 246 w 1066"/>
              <a:gd name="T27" fmla="*/ 112 h 853"/>
              <a:gd name="T28" fmla="*/ 264 w 1066"/>
              <a:gd name="T29" fmla="*/ 87 h 853"/>
              <a:gd name="T30" fmla="*/ 282 w 1066"/>
              <a:gd name="T31" fmla="*/ 65 h 853"/>
              <a:gd name="T32" fmla="*/ 299 w 1066"/>
              <a:gd name="T33" fmla="*/ 46 h 853"/>
              <a:gd name="T34" fmla="*/ 317 w 1066"/>
              <a:gd name="T35" fmla="*/ 30 h 853"/>
              <a:gd name="T36" fmla="*/ 335 w 1066"/>
              <a:gd name="T37" fmla="*/ 16 h 853"/>
              <a:gd name="T38" fmla="*/ 353 w 1066"/>
              <a:gd name="T39" fmla="*/ 6 h 853"/>
              <a:gd name="T40" fmla="*/ 371 w 1066"/>
              <a:gd name="T41" fmla="*/ 1 h 853"/>
              <a:gd name="T42" fmla="*/ 389 w 1066"/>
              <a:gd name="T43" fmla="*/ 1 h 853"/>
              <a:gd name="T44" fmla="*/ 406 w 1066"/>
              <a:gd name="T45" fmla="*/ 8 h 853"/>
              <a:gd name="T46" fmla="*/ 424 w 1066"/>
              <a:gd name="T47" fmla="*/ 18 h 853"/>
              <a:gd name="T48" fmla="*/ 442 w 1066"/>
              <a:gd name="T49" fmla="*/ 32 h 853"/>
              <a:gd name="T50" fmla="*/ 460 w 1066"/>
              <a:gd name="T51" fmla="*/ 53 h 853"/>
              <a:gd name="T52" fmla="*/ 478 w 1066"/>
              <a:gd name="T53" fmla="*/ 78 h 853"/>
              <a:gd name="T54" fmla="*/ 496 w 1066"/>
              <a:gd name="T55" fmla="*/ 105 h 853"/>
              <a:gd name="T56" fmla="*/ 513 w 1066"/>
              <a:gd name="T57" fmla="*/ 138 h 853"/>
              <a:gd name="T58" fmla="*/ 531 w 1066"/>
              <a:gd name="T59" fmla="*/ 176 h 853"/>
              <a:gd name="T60" fmla="*/ 549 w 1066"/>
              <a:gd name="T61" fmla="*/ 219 h 853"/>
              <a:gd name="T62" fmla="*/ 567 w 1066"/>
              <a:gd name="T63" fmla="*/ 262 h 853"/>
              <a:gd name="T64" fmla="*/ 585 w 1066"/>
              <a:gd name="T65" fmla="*/ 305 h 853"/>
              <a:gd name="T66" fmla="*/ 603 w 1066"/>
              <a:gd name="T67" fmla="*/ 346 h 853"/>
              <a:gd name="T68" fmla="*/ 620 w 1066"/>
              <a:gd name="T69" fmla="*/ 386 h 853"/>
              <a:gd name="T70" fmla="*/ 638 w 1066"/>
              <a:gd name="T71" fmla="*/ 427 h 853"/>
              <a:gd name="T72" fmla="*/ 656 w 1066"/>
              <a:gd name="T73" fmla="*/ 467 h 853"/>
              <a:gd name="T74" fmla="*/ 674 w 1066"/>
              <a:gd name="T75" fmla="*/ 505 h 853"/>
              <a:gd name="T76" fmla="*/ 692 w 1066"/>
              <a:gd name="T77" fmla="*/ 543 h 853"/>
              <a:gd name="T78" fmla="*/ 710 w 1066"/>
              <a:gd name="T79" fmla="*/ 575 h 853"/>
              <a:gd name="T80" fmla="*/ 727 w 1066"/>
              <a:gd name="T81" fmla="*/ 605 h 853"/>
              <a:gd name="T82" fmla="*/ 745 w 1066"/>
              <a:gd name="T83" fmla="*/ 630 h 853"/>
              <a:gd name="T84" fmla="*/ 763 w 1066"/>
              <a:gd name="T85" fmla="*/ 656 h 853"/>
              <a:gd name="T86" fmla="*/ 781 w 1066"/>
              <a:gd name="T87" fmla="*/ 677 h 853"/>
              <a:gd name="T88" fmla="*/ 799 w 1066"/>
              <a:gd name="T89" fmla="*/ 696 h 853"/>
              <a:gd name="T90" fmla="*/ 817 w 1066"/>
              <a:gd name="T91" fmla="*/ 715 h 853"/>
              <a:gd name="T92" fmla="*/ 834 w 1066"/>
              <a:gd name="T93" fmla="*/ 733 h 853"/>
              <a:gd name="T94" fmla="*/ 852 w 1066"/>
              <a:gd name="T95" fmla="*/ 746 h 853"/>
              <a:gd name="T96" fmla="*/ 870 w 1066"/>
              <a:gd name="T97" fmla="*/ 759 h 853"/>
              <a:gd name="T98" fmla="*/ 888 w 1066"/>
              <a:gd name="T99" fmla="*/ 772 h 853"/>
              <a:gd name="T100" fmla="*/ 906 w 1066"/>
              <a:gd name="T101" fmla="*/ 787 h 853"/>
              <a:gd name="T102" fmla="*/ 924 w 1066"/>
              <a:gd name="T103" fmla="*/ 800 h 853"/>
              <a:gd name="T104" fmla="*/ 941 w 1066"/>
              <a:gd name="T105" fmla="*/ 809 h 853"/>
              <a:gd name="T106" fmla="*/ 959 w 1066"/>
              <a:gd name="T107" fmla="*/ 817 h 853"/>
              <a:gd name="T108" fmla="*/ 977 w 1066"/>
              <a:gd name="T109" fmla="*/ 822 h 853"/>
              <a:gd name="T110" fmla="*/ 995 w 1066"/>
              <a:gd name="T111" fmla="*/ 830 h 853"/>
              <a:gd name="T112" fmla="*/ 1013 w 1066"/>
              <a:gd name="T113" fmla="*/ 834 h 853"/>
              <a:gd name="T114" fmla="*/ 1031 w 1066"/>
              <a:gd name="T115" fmla="*/ 842 h 853"/>
              <a:gd name="T116" fmla="*/ 1048 w 1066"/>
              <a:gd name="T117" fmla="*/ 848 h 853"/>
              <a:gd name="T118" fmla="*/ 1066 w 1066"/>
              <a:gd name="T119" fmla="*/ 853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66" h="853">
                <a:moveTo>
                  <a:pt x="0" y="660"/>
                </a:moveTo>
                <a:lnTo>
                  <a:pt x="3" y="651"/>
                </a:lnTo>
                <a:lnTo>
                  <a:pt x="7" y="641"/>
                </a:lnTo>
                <a:lnTo>
                  <a:pt x="11" y="631"/>
                </a:lnTo>
                <a:lnTo>
                  <a:pt x="14" y="622"/>
                </a:lnTo>
                <a:lnTo>
                  <a:pt x="18" y="612"/>
                </a:lnTo>
                <a:lnTo>
                  <a:pt x="21" y="602"/>
                </a:lnTo>
                <a:lnTo>
                  <a:pt x="25" y="593"/>
                </a:lnTo>
                <a:lnTo>
                  <a:pt x="28" y="583"/>
                </a:lnTo>
                <a:lnTo>
                  <a:pt x="32" y="573"/>
                </a:lnTo>
                <a:lnTo>
                  <a:pt x="35" y="563"/>
                </a:lnTo>
                <a:lnTo>
                  <a:pt x="39" y="554"/>
                </a:lnTo>
                <a:lnTo>
                  <a:pt x="43" y="544"/>
                </a:lnTo>
                <a:lnTo>
                  <a:pt x="46" y="534"/>
                </a:lnTo>
                <a:lnTo>
                  <a:pt x="50" y="524"/>
                </a:lnTo>
                <a:lnTo>
                  <a:pt x="53" y="514"/>
                </a:lnTo>
                <a:lnTo>
                  <a:pt x="57" y="505"/>
                </a:lnTo>
                <a:lnTo>
                  <a:pt x="60" y="495"/>
                </a:lnTo>
                <a:lnTo>
                  <a:pt x="64" y="485"/>
                </a:lnTo>
                <a:lnTo>
                  <a:pt x="68" y="476"/>
                </a:lnTo>
                <a:lnTo>
                  <a:pt x="71" y="467"/>
                </a:lnTo>
                <a:lnTo>
                  <a:pt x="75" y="457"/>
                </a:lnTo>
                <a:lnTo>
                  <a:pt x="78" y="447"/>
                </a:lnTo>
                <a:lnTo>
                  <a:pt x="82" y="438"/>
                </a:lnTo>
                <a:lnTo>
                  <a:pt x="85" y="429"/>
                </a:lnTo>
                <a:lnTo>
                  <a:pt x="89" y="420"/>
                </a:lnTo>
                <a:lnTo>
                  <a:pt x="93" y="411"/>
                </a:lnTo>
                <a:lnTo>
                  <a:pt x="96" y="402"/>
                </a:lnTo>
                <a:lnTo>
                  <a:pt x="100" y="393"/>
                </a:lnTo>
                <a:lnTo>
                  <a:pt x="103" y="385"/>
                </a:lnTo>
                <a:lnTo>
                  <a:pt x="107" y="376"/>
                </a:lnTo>
                <a:lnTo>
                  <a:pt x="110" y="368"/>
                </a:lnTo>
                <a:lnTo>
                  <a:pt x="114" y="361"/>
                </a:lnTo>
                <a:lnTo>
                  <a:pt x="118" y="353"/>
                </a:lnTo>
                <a:lnTo>
                  <a:pt x="121" y="346"/>
                </a:lnTo>
                <a:lnTo>
                  <a:pt x="125" y="340"/>
                </a:lnTo>
                <a:lnTo>
                  <a:pt x="128" y="334"/>
                </a:lnTo>
                <a:lnTo>
                  <a:pt x="132" y="328"/>
                </a:lnTo>
                <a:lnTo>
                  <a:pt x="135" y="322"/>
                </a:lnTo>
                <a:lnTo>
                  <a:pt x="139" y="314"/>
                </a:lnTo>
                <a:lnTo>
                  <a:pt x="143" y="307"/>
                </a:lnTo>
                <a:lnTo>
                  <a:pt x="146" y="300"/>
                </a:lnTo>
                <a:lnTo>
                  <a:pt x="150" y="292"/>
                </a:lnTo>
                <a:lnTo>
                  <a:pt x="153" y="286"/>
                </a:lnTo>
                <a:lnTo>
                  <a:pt x="157" y="279"/>
                </a:lnTo>
                <a:lnTo>
                  <a:pt x="160" y="271"/>
                </a:lnTo>
                <a:lnTo>
                  <a:pt x="164" y="264"/>
                </a:lnTo>
                <a:lnTo>
                  <a:pt x="167" y="257"/>
                </a:lnTo>
                <a:lnTo>
                  <a:pt x="171" y="250"/>
                </a:lnTo>
                <a:lnTo>
                  <a:pt x="175" y="242"/>
                </a:lnTo>
                <a:lnTo>
                  <a:pt x="178" y="235"/>
                </a:lnTo>
                <a:lnTo>
                  <a:pt x="182" y="229"/>
                </a:lnTo>
                <a:lnTo>
                  <a:pt x="185" y="222"/>
                </a:lnTo>
                <a:lnTo>
                  <a:pt x="189" y="214"/>
                </a:lnTo>
                <a:lnTo>
                  <a:pt x="192" y="207"/>
                </a:lnTo>
                <a:lnTo>
                  <a:pt x="196" y="201"/>
                </a:lnTo>
                <a:lnTo>
                  <a:pt x="200" y="194"/>
                </a:lnTo>
                <a:lnTo>
                  <a:pt x="203" y="187"/>
                </a:lnTo>
                <a:lnTo>
                  <a:pt x="207" y="180"/>
                </a:lnTo>
                <a:lnTo>
                  <a:pt x="210" y="173"/>
                </a:lnTo>
                <a:lnTo>
                  <a:pt x="214" y="165"/>
                </a:lnTo>
                <a:lnTo>
                  <a:pt x="217" y="159"/>
                </a:lnTo>
                <a:lnTo>
                  <a:pt x="221" y="152"/>
                </a:lnTo>
                <a:lnTo>
                  <a:pt x="224" y="145"/>
                </a:lnTo>
                <a:lnTo>
                  <a:pt x="228" y="138"/>
                </a:lnTo>
                <a:lnTo>
                  <a:pt x="232" y="132"/>
                </a:lnTo>
                <a:lnTo>
                  <a:pt x="235" y="127"/>
                </a:lnTo>
                <a:lnTo>
                  <a:pt x="239" y="122"/>
                </a:lnTo>
                <a:lnTo>
                  <a:pt x="242" y="116"/>
                </a:lnTo>
                <a:lnTo>
                  <a:pt x="246" y="112"/>
                </a:lnTo>
                <a:lnTo>
                  <a:pt x="249" y="106"/>
                </a:lnTo>
                <a:lnTo>
                  <a:pt x="253" y="101"/>
                </a:lnTo>
                <a:lnTo>
                  <a:pt x="257" y="96"/>
                </a:lnTo>
                <a:lnTo>
                  <a:pt x="260" y="91"/>
                </a:lnTo>
                <a:lnTo>
                  <a:pt x="264" y="87"/>
                </a:lnTo>
                <a:lnTo>
                  <a:pt x="267" y="82"/>
                </a:lnTo>
                <a:lnTo>
                  <a:pt x="271" y="78"/>
                </a:lnTo>
                <a:lnTo>
                  <a:pt x="274" y="75"/>
                </a:lnTo>
                <a:lnTo>
                  <a:pt x="278" y="70"/>
                </a:lnTo>
                <a:lnTo>
                  <a:pt x="282" y="65"/>
                </a:lnTo>
                <a:lnTo>
                  <a:pt x="285" y="62"/>
                </a:lnTo>
                <a:lnTo>
                  <a:pt x="289" y="57"/>
                </a:lnTo>
                <a:lnTo>
                  <a:pt x="292" y="54"/>
                </a:lnTo>
                <a:lnTo>
                  <a:pt x="296" y="50"/>
                </a:lnTo>
                <a:lnTo>
                  <a:pt x="299" y="46"/>
                </a:lnTo>
                <a:lnTo>
                  <a:pt x="303" y="43"/>
                </a:lnTo>
                <a:lnTo>
                  <a:pt x="307" y="39"/>
                </a:lnTo>
                <a:lnTo>
                  <a:pt x="310" y="36"/>
                </a:lnTo>
                <a:lnTo>
                  <a:pt x="314" y="33"/>
                </a:lnTo>
                <a:lnTo>
                  <a:pt x="317" y="30"/>
                </a:lnTo>
                <a:lnTo>
                  <a:pt x="321" y="27"/>
                </a:lnTo>
                <a:lnTo>
                  <a:pt x="324" y="23"/>
                </a:lnTo>
                <a:lnTo>
                  <a:pt x="328" y="20"/>
                </a:lnTo>
                <a:lnTo>
                  <a:pt x="332" y="18"/>
                </a:lnTo>
                <a:lnTo>
                  <a:pt x="335" y="16"/>
                </a:lnTo>
                <a:lnTo>
                  <a:pt x="339" y="13"/>
                </a:lnTo>
                <a:lnTo>
                  <a:pt x="342" y="11"/>
                </a:lnTo>
                <a:lnTo>
                  <a:pt x="346" y="9"/>
                </a:lnTo>
                <a:lnTo>
                  <a:pt x="349" y="8"/>
                </a:lnTo>
                <a:lnTo>
                  <a:pt x="353" y="6"/>
                </a:lnTo>
                <a:lnTo>
                  <a:pt x="356" y="5"/>
                </a:lnTo>
                <a:lnTo>
                  <a:pt x="360" y="4"/>
                </a:lnTo>
                <a:lnTo>
                  <a:pt x="364" y="3"/>
                </a:lnTo>
                <a:lnTo>
                  <a:pt x="367" y="2"/>
                </a:lnTo>
                <a:lnTo>
                  <a:pt x="371" y="1"/>
                </a:lnTo>
                <a:lnTo>
                  <a:pt x="374" y="0"/>
                </a:lnTo>
                <a:lnTo>
                  <a:pt x="378" y="0"/>
                </a:lnTo>
                <a:lnTo>
                  <a:pt x="381" y="0"/>
                </a:lnTo>
                <a:lnTo>
                  <a:pt x="385" y="1"/>
                </a:lnTo>
                <a:lnTo>
                  <a:pt x="389" y="1"/>
                </a:lnTo>
                <a:lnTo>
                  <a:pt x="392" y="2"/>
                </a:lnTo>
                <a:lnTo>
                  <a:pt x="396" y="3"/>
                </a:lnTo>
                <a:lnTo>
                  <a:pt x="399" y="4"/>
                </a:lnTo>
                <a:lnTo>
                  <a:pt x="403" y="7"/>
                </a:lnTo>
                <a:lnTo>
                  <a:pt x="406" y="8"/>
                </a:lnTo>
                <a:lnTo>
                  <a:pt x="410" y="10"/>
                </a:lnTo>
                <a:lnTo>
                  <a:pt x="414" y="12"/>
                </a:lnTo>
                <a:lnTo>
                  <a:pt x="417" y="13"/>
                </a:lnTo>
                <a:lnTo>
                  <a:pt x="421" y="15"/>
                </a:lnTo>
                <a:lnTo>
                  <a:pt x="424" y="18"/>
                </a:lnTo>
                <a:lnTo>
                  <a:pt x="428" y="21"/>
                </a:lnTo>
                <a:lnTo>
                  <a:pt x="431" y="24"/>
                </a:lnTo>
                <a:lnTo>
                  <a:pt x="435" y="26"/>
                </a:lnTo>
                <a:lnTo>
                  <a:pt x="439" y="29"/>
                </a:lnTo>
                <a:lnTo>
                  <a:pt x="442" y="32"/>
                </a:lnTo>
                <a:lnTo>
                  <a:pt x="446" y="35"/>
                </a:lnTo>
                <a:lnTo>
                  <a:pt x="449" y="40"/>
                </a:lnTo>
                <a:lnTo>
                  <a:pt x="453" y="44"/>
                </a:lnTo>
                <a:lnTo>
                  <a:pt x="456" y="48"/>
                </a:lnTo>
                <a:lnTo>
                  <a:pt x="460" y="53"/>
                </a:lnTo>
                <a:lnTo>
                  <a:pt x="463" y="57"/>
                </a:lnTo>
                <a:lnTo>
                  <a:pt x="467" y="63"/>
                </a:lnTo>
                <a:lnTo>
                  <a:pt x="471" y="67"/>
                </a:lnTo>
                <a:lnTo>
                  <a:pt x="474" y="73"/>
                </a:lnTo>
                <a:lnTo>
                  <a:pt x="478" y="78"/>
                </a:lnTo>
                <a:lnTo>
                  <a:pt x="481" y="83"/>
                </a:lnTo>
                <a:lnTo>
                  <a:pt x="485" y="88"/>
                </a:lnTo>
                <a:lnTo>
                  <a:pt x="488" y="94"/>
                </a:lnTo>
                <a:lnTo>
                  <a:pt x="492" y="99"/>
                </a:lnTo>
                <a:lnTo>
                  <a:pt x="496" y="105"/>
                </a:lnTo>
                <a:lnTo>
                  <a:pt x="499" y="112"/>
                </a:lnTo>
                <a:lnTo>
                  <a:pt x="503" y="117"/>
                </a:lnTo>
                <a:lnTo>
                  <a:pt x="506" y="124"/>
                </a:lnTo>
                <a:lnTo>
                  <a:pt x="510" y="132"/>
                </a:lnTo>
                <a:lnTo>
                  <a:pt x="513" y="138"/>
                </a:lnTo>
                <a:lnTo>
                  <a:pt x="517" y="146"/>
                </a:lnTo>
                <a:lnTo>
                  <a:pt x="521" y="153"/>
                </a:lnTo>
                <a:lnTo>
                  <a:pt x="524" y="161"/>
                </a:lnTo>
                <a:lnTo>
                  <a:pt x="528" y="168"/>
                </a:lnTo>
                <a:lnTo>
                  <a:pt x="531" y="176"/>
                </a:lnTo>
                <a:lnTo>
                  <a:pt x="535" y="184"/>
                </a:lnTo>
                <a:lnTo>
                  <a:pt x="538" y="194"/>
                </a:lnTo>
                <a:lnTo>
                  <a:pt x="542" y="203"/>
                </a:lnTo>
                <a:lnTo>
                  <a:pt x="545" y="211"/>
                </a:lnTo>
                <a:lnTo>
                  <a:pt x="549" y="219"/>
                </a:lnTo>
                <a:lnTo>
                  <a:pt x="553" y="228"/>
                </a:lnTo>
                <a:lnTo>
                  <a:pt x="556" y="236"/>
                </a:lnTo>
                <a:lnTo>
                  <a:pt x="560" y="244"/>
                </a:lnTo>
                <a:lnTo>
                  <a:pt x="563" y="253"/>
                </a:lnTo>
                <a:lnTo>
                  <a:pt x="567" y="262"/>
                </a:lnTo>
                <a:lnTo>
                  <a:pt x="570" y="271"/>
                </a:lnTo>
                <a:lnTo>
                  <a:pt x="574" y="279"/>
                </a:lnTo>
                <a:lnTo>
                  <a:pt x="578" y="287"/>
                </a:lnTo>
                <a:lnTo>
                  <a:pt x="581" y="296"/>
                </a:lnTo>
                <a:lnTo>
                  <a:pt x="585" y="305"/>
                </a:lnTo>
                <a:lnTo>
                  <a:pt x="588" y="314"/>
                </a:lnTo>
                <a:lnTo>
                  <a:pt x="592" y="322"/>
                </a:lnTo>
                <a:lnTo>
                  <a:pt x="595" y="329"/>
                </a:lnTo>
                <a:lnTo>
                  <a:pt x="599" y="338"/>
                </a:lnTo>
                <a:lnTo>
                  <a:pt x="603" y="346"/>
                </a:lnTo>
                <a:lnTo>
                  <a:pt x="606" y="355"/>
                </a:lnTo>
                <a:lnTo>
                  <a:pt x="610" y="362"/>
                </a:lnTo>
                <a:lnTo>
                  <a:pt x="613" y="370"/>
                </a:lnTo>
                <a:lnTo>
                  <a:pt x="617" y="378"/>
                </a:lnTo>
                <a:lnTo>
                  <a:pt x="620" y="386"/>
                </a:lnTo>
                <a:lnTo>
                  <a:pt x="624" y="394"/>
                </a:lnTo>
                <a:lnTo>
                  <a:pt x="628" y="403"/>
                </a:lnTo>
                <a:lnTo>
                  <a:pt x="631" y="411"/>
                </a:lnTo>
                <a:lnTo>
                  <a:pt x="635" y="420"/>
                </a:lnTo>
                <a:lnTo>
                  <a:pt x="638" y="427"/>
                </a:lnTo>
                <a:lnTo>
                  <a:pt x="642" y="434"/>
                </a:lnTo>
                <a:lnTo>
                  <a:pt x="645" y="442"/>
                </a:lnTo>
                <a:lnTo>
                  <a:pt x="649" y="450"/>
                </a:lnTo>
                <a:lnTo>
                  <a:pt x="652" y="458"/>
                </a:lnTo>
                <a:lnTo>
                  <a:pt x="656" y="467"/>
                </a:lnTo>
                <a:lnTo>
                  <a:pt x="660" y="475"/>
                </a:lnTo>
                <a:lnTo>
                  <a:pt x="663" y="483"/>
                </a:lnTo>
                <a:lnTo>
                  <a:pt x="667" y="489"/>
                </a:lnTo>
                <a:lnTo>
                  <a:pt x="670" y="497"/>
                </a:lnTo>
                <a:lnTo>
                  <a:pt x="674" y="505"/>
                </a:lnTo>
                <a:lnTo>
                  <a:pt x="677" y="513"/>
                </a:lnTo>
                <a:lnTo>
                  <a:pt x="681" y="521"/>
                </a:lnTo>
                <a:lnTo>
                  <a:pt x="685" y="529"/>
                </a:lnTo>
                <a:lnTo>
                  <a:pt x="688" y="537"/>
                </a:lnTo>
                <a:lnTo>
                  <a:pt x="692" y="543"/>
                </a:lnTo>
                <a:lnTo>
                  <a:pt x="695" y="550"/>
                </a:lnTo>
                <a:lnTo>
                  <a:pt x="699" y="556"/>
                </a:lnTo>
                <a:lnTo>
                  <a:pt x="702" y="562"/>
                </a:lnTo>
                <a:lnTo>
                  <a:pt x="706" y="568"/>
                </a:lnTo>
                <a:lnTo>
                  <a:pt x="710" y="575"/>
                </a:lnTo>
                <a:lnTo>
                  <a:pt x="713" y="581"/>
                </a:lnTo>
                <a:lnTo>
                  <a:pt x="717" y="587"/>
                </a:lnTo>
                <a:lnTo>
                  <a:pt x="720" y="594"/>
                </a:lnTo>
                <a:lnTo>
                  <a:pt x="724" y="600"/>
                </a:lnTo>
                <a:lnTo>
                  <a:pt x="727" y="605"/>
                </a:lnTo>
                <a:lnTo>
                  <a:pt x="731" y="610"/>
                </a:lnTo>
                <a:lnTo>
                  <a:pt x="735" y="615"/>
                </a:lnTo>
                <a:lnTo>
                  <a:pt x="738" y="620"/>
                </a:lnTo>
                <a:lnTo>
                  <a:pt x="742" y="625"/>
                </a:lnTo>
                <a:lnTo>
                  <a:pt x="745" y="630"/>
                </a:lnTo>
                <a:lnTo>
                  <a:pt x="749" y="636"/>
                </a:lnTo>
                <a:lnTo>
                  <a:pt x="752" y="640"/>
                </a:lnTo>
                <a:lnTo>
                  <a:pt x="756" y="646"/>
                </a:lnTo>
                <a:lnTo>
                  <a:pt x="759" y="651"/>
                </a:lnTo>
                <a:lnTo>
                  <a:pt x="763" y="656"/>
                </a:lnTo>
                <a:lnTo>
                  <a:pt x="767" y="661"/>
                </a:lnTo>
                <a:lnTo>
                  <a:pt x="770" y="666"/>
                </a:lnTo>
                <a:lnTo>
                  <a:pt x="774" y="669"/>
                </a:lnTo>
                <a:lnTo>
                  <a:pt x="777" y="673"/>
                </a:lnTo>
                <a:lnTo>
                  <a:pt x="781" y="677"/>
                </a:lnTo>
                <a:lnTo>
                  <a:pt x="784" y="680"/>
                </a:lnTo>
                <a:lnTo>
                  <a:pt x="788" y="683"/>
                </a:lnTo>
                <a:lnTo>
                  <a:pt x="792" y="687"/>
                </a:lnTo>
                <a:lnTo>
                  <a:pt x="795" y="692"/>
                </a:lnTo>
                <a:lnTo>
                  <a:pt x="799" y="696"/>
                </a:lnTo>
                <a:lnTo>
                  <a:pt x="802" y="699"/>
                </a:lnTo>
                <a:lnTo>
                  <a:pt x="806" y="703"/>
                </a:lnTo>
                <a:lnTo>
                  <a:pt x="809" y="708"/>
                </a:lnTo>
                <a:lnTo>
                  <a:pt x="813" y="712"/>
                </a:lnTo>
                <a:lnTo>
                  <a:pt x="817" y="715"/>
                </a:lnTo>
                <a:lnTo>
                  <a:pt x="820" y="720"/>
                </a:lnTo>
                <a:lnTo>
                  <a:pt x="824" y="724"/>
                </a:lnTo>
                <a:lnTo>
                  <a:pt x="827" y="727"/>
                </a:lnTo>
                <a:lnTo>
                  <a:pt x="831" y="731"/>
                </a:lnTo>
                <a:lnTo>
                  <a:pt x="834" y="733"/>
                </a:lnTo>
                <a:lnTo>
                  <a:pt x="838" y="736"/>
                </a:lnTo>
                <a:lnTo>
                  <a:pt x="842" y="739"/>
                </a:lnTo>
                <a:lnTo>
                  <a:pt x="845" y="741"/>
                </a:lnTo>
                <a:lnTo>
                  <a:pt x="849" y="743"/>
                </a:lnTo>
                <a:lnTo>
                  <a:pt x="852" y="746"/>
                </a:lnTo>
                <a:lnTo>
                  <a:pt x="856" y="749"/>
                </a:lnTo>
                <a:lnTo>
                  <a:pt x="859" y="752"/>
                </a:lnTo>
                <a:lnTo>
                  <a:pt x="863" y="755"/>
                </a:lnTo>
                <a:lnTo>
                  <a:pt x="866" y="757"/>
                </a:lnTo>
                <a:lnTo>
                  <a:pt x="870" y="759"/>
                </a:lnTo>
                <a:lnTo>
                  <a:pt x="874" y="762"/>
                </a:lnTo>
                <a:lnTo>
                  <a:pt x="877" y="766"/>
                </a:lnTo>
                <a:lnTo>
                  <a:pt x="881" y="768"/>
                </a:lnTo>
                <a:lnTo>
                  <a:pt x="884" y="770"/>
                </a:lnTo>
                <a:lnTo>
                  <a:pt x="888" y="772"/>
                </a:lnTo>
                <a:lnTo>
                  <a:pt x="891" y="775"/>
                </a:lnTo>
                <a:lnTo>
                  <a:pt x="895" y="778"/>
                </a:lnTo>
                <a:lnTo>
                  <a:pt x="899" y="781"/>
                </a:lnTo>
                <a:lnTo>
                  <a:pt x="902" y="784"/>
                </a:lnTo>
                <a:lnTo>
                  <a:pt x="906" y="787"/>
                </a:lnTo>
                <a:lnTo>
                  <a:pt x="909" y="789"/>
                </a:lnTo>
                <a:lnTo>
                  <a:pt x="913" y="792"/>
                </a:lnTo>
                <a:lnTo>
                  <a:pt x="916" y="794"/>
                </a:lnTo>
                <a:lnTo>
                  <a:pt x="920" y="797"/>
                </a:lnTo>
                <a:lnTo>
                  <a:pt x="924" y="800"/>
                </a:lnTo>
                <a:lnTo>
                  <a:pt x="927" y="804"/>
                </a:lnTo>
                <a:lnTo>
                  <a:pt x="931" y="807"/>
                </a:lnTo>
                <a:lnTo>
                  <a:pt x="934" y="808"/>
                </a:lnTo>
                <a:lnTo>
                  <a:pt x="938" y="808"/>
                </a:lnTo>
                <a:lnTo>
                  <a:pt x="941" y="809"/>
                </a:lnTo>
                <a:lnTo>
                  <a:pt x="945" y="810"/>
                </a:lnTo>
                <a:lnTo>
                  <a:pt x="949" y="812"/>
                </a:lnTo>
                <a:lnTo>
                  <a:pt x="952" y="813"/>
                </a:lnTo>
                <a:lnTo>
                  <a:pt x="956" y="815"/>
                </a:lnTo>
                <a:lnTo>
                  <a:pt x="959" y="817"/>
                </a:lnTo>
                <a:lnTo>
                  <a:pt x="963" y="818"/>
                </a:lnTo>
                <a:lnTo>
                  <a:pt x="966" y="818"/>
                </a:lnTo>
                <a:lnTo>
                  <a:pt x="970" y="819"/>
                </a:lnTo>
                <a:lnTo>
                  <a:pt x="973" y="820"/>
                </a:lnTo>
                <a:lnTo>
                  <a:pt x="977" y="822"/>
                </a:lnTo>
                <a:lnTo>
                  <a:pt x="981" y="823"/>
                </a:lnTo>
                <a:lnTo>
                  <a:pt x="984" y="825"/>
                </a:lnTo>
                <a:lnTo>
                  <a:pt x="988" y="826"/>
                </a:lnTo>
                <a:lnTo>
                  <a:pt x="991" y="828"/>
                </a:lnTo>
                <a:lnTo>
                  <a:pt x="995" y="830"/>
                </a:lnTo>
                <a:lnTo>
                  <a:pt x="998" y="830"/>
                </a:lnTo>
                <a:lnTo>
                  <a:pt x="1002" y="831"/>
                </a:lnTo>
                <a:lnTo>
                  <a:pt x="1006" y="832"/>
                </a:lnTo>
                <a:lnTo>
                  <a:pt x="1009" y="833"/>
                </a:lnTo>
                <a:lnTo>
                  <a:pt x="1013" y="834"/>
                </a:lnTo>
                <a:lnTo>
                  <a:pt x="1016" y="835"/>
                </a:lnTo>
                <a:lnTo>
                  <a:pt x="1020" y="837"/>
                </a:lnTo>
                <a:lnTo>
                  <a:pt x="1023" y="838"/>
                </a:lnTo>
                <a:lnTo>
                  <a:pt x="1027" y="840"/>
                </a:lnTo>
                <a:lnTo>
                  <a:pt x="1031" y="842"/>
                </a:lnTo>
                <a:lnTo>
                  <a:pt x="1034" y="844"/>
                </a:lnTo>
                <a:lnTo>
                  <a:pt x="1038" y="846"/>
                </a:lnTo>
                <a:lnTo>
                  <a:pt x="1041" y="847"/>
                </a:lnTo>
                <a:lnTo>
                  <a:pt x="1045" y="847"/>
                </a:lnTo>
                <a:lnTo>
                  <a:pt x="1048" y="848"/>
                </a:lnTo>
                <a:lnTo>
                  <a:pt x="1052" y="849"/>
                </a:lnTo>
                <a:lnTo>
                  <a:pt x="1055" y="850"/>
                </a:lnTo>
                <a:lnTo>
                  <a:pt x="1059" y="851"/>
                </a:lnTo>
                <a:lnTo>
                  <a:pt x="1063" y="852"/>
                </a:lnTo>
                <a:lnTo>
                  <a:pt x="1066" y="853"/>
                </a:lnTo>
              </a:path>
            </a:pathLst>
          </a:custGeom>
          <a:noFill/>
          <a:ln w="55563">
            <a:solidFill>
              <a:srgbClr val="1A47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8"/>
          <p:cNvSpPr>
            <a:spLocks/>
          </p:cNvSpPr>
          <p:nvPr/>
        </p:nvSpPr>
        <p:spPr bwMode="auto">
          <a:xfrm>
            <a:off x="647700" y="1920875"/>
            <a:ext cx="8147051" cy="3748088"/>
          </a:xfrm>
          <a:custGeom>
            <a:avLst/>
            <a:gdLst>
              <a:gd name="T0" fmla="*/ 20 w 1470"/>
              <a:gd name="T1" fmla="*/ 252 h 676"/>
              <a:gd name="T2" fmla="*/ 44 w 1470"/>
              <a:gd name="T3" fmla="*/ 202 h 676"/>
              <a:gd name="T4" fmla="*/ 69 w 1470"/>
              <a:gd name="T5" fmla="*/ 156 h 676"/>
              <a:gd name="T6" fmla="*/ 93 w 1470"/>
              <a:gd name="T7" fmla="*/ 113 h 676"/>
              <a:gd name="T8" fmla="*/ 118 w 1470"/>
              <a:gd name="T9" fmla="*/ 76 h 676"/>
              <a:gd name="T10" fmla="*/ 143 w 1470"/>
              <a:gd name="T11" fmla="*/ 46 h 676"/>
              <a:gd name="T12" fmla="*/ 167 w 1470"/>
              <a:gd name="T13" fmla="*/ 22 h 676"/>
              <a:gd name="T14" fmla="*/ 192 w 1470"/>
              <a:gd name="T15" fmla="*/ 5 h 676"/>
              <a:gd name="T16" fmla="*/ 216 w 1470"/>
              <a:gd name="T17" fmla="*/ 0 h 676"/>
              <a:gd name="T18" fmla="*/ 241 w 1470"/>
              <a:gd name="T19" fmla="*/ 7 h 676"/>
              <a:gd name="T20" fmla="*/ 265 w 1470"/>
              <a:gd name="T21" fmla="*/ 21 h 676"/>
              <a:gd name="T22" fmla="*/ 290 w 1470"/>
              <a:gd name="T23" fmla="*/ 26 h 676"/>
              <a:gd name="T24" fmla="*/ 315 w 1470"/>
              <a:gd name="T25" fmla="*/ 40 h 676"/>
              <a:gd name="T26" fmla="*/ 339 w 1470"/>
              <a:gd name="T27" fmla="*/ 59 h 676"/>
              <a:gd name="T28" fmla="*/ 364 w 1470"/>
              <a:gd name="T29" fmla="*/ 80 h 676"/>
              <a:gd name="T30" fmla="*/ 388 w 1470"/>
              <a:gd name="T31" fmla="*/ 102 h 676"/>
              <a:gd name="T32" fmla="*/ 413 w 1470"/>
              <a:gd name="T33" fmla="*/ 127 h 676"/>
              <a:gd name="T34" fmla="*/ 437 w 1470"/>
              <a:gd name="T35" fmla="*/ 153 h 676"/>
              <a:gd name="T36" fmla="*/ 462 w 1470"/>
              <a:gd name="T37" fmla="*/ 179 h 676"/>
              <a:gd name="T38" fmla="*/ 487 w 1470"/>
              <a:gd name="T39" fmla="*/ 205 h 676"/>
              <a:gd name="T40" fmla="*/ 511 w 1470"/>
              <a:gd name="T41" fmla="*/ 231 h 676"/>
              <a:gd name="T42" fmla="*/ 536 w 1470"/>
              <a:gd name="T43" fmla="*/ 254 h 676"/>
              <a:gd name="T44" fmla="*/ 560 w 1470"/>
              <a:gd name="T45" fmla="*/ 279 h 676"/>
              <a:gd name="T46" fmla="*/ 585 w 1470"/>
              <a:gd name="T47" fmla="*/ 302 h 676"/>
              <a:gd name="T48" fmla="*/ 609 w 1470"/>
              <a:gd name="T49" fmla="*/ 324 h 676"/>
              <a:gd name="T50" fmla="*/ 634 w 1470"/>
              <a:gd name="T51" fmla="*/ 346 h 676"/>
              <a:gd name="T52" fmla="*/ 659 w 1470"/>
              <a:gd name="T53" fmla="*/ 367 h 676"/>
              <a:gd name="T54" fmla="*/ 683 w 1470"/>
              <a:gd name="T55" fmla="*/ 386 h 676"/>
              <a:gd name="T56" fmla="*/ 708 w 1470"/>
              <a:gd name="T57" fmla="*/ 401 h 676"/>
              <a:gd name="T58" fmla="*/ 732 w 1470"/>
              <a:gd name="T59" fmla="*/ 416 h 676"/>
              <a:gd name="T60" fmla="*/ 757 w 1470"/>
              <a:gd name="T61" fmla="*/ 432 h 676"/>
              <a:gd name="T62" fmla="*/ 781 w 1470"/>
              <a:gd name="T63" fmla="*/ 447 h 676"/>
              <a:gd name="T64" fmla="*/ 806 w 1470"/>
              <a:gd name="T65" fmla="*/ 461 h 676"/>
              <a:gd name="T66" fmla="*/ 831 w 1470"/>
              <a:gd name="T67" fmla="*/ 477 h 676"/>
              <a:gd name="T68" fmla="*/ 855 w 1470"/>
              <a:gd name="T69" fmla="*/ 492 h 676"/>
              <a:gd name="T70" fmla="*/ 880 w 1470"/>
              <a:gd name="T71" fmla="*/ 506 h 676"/>
              <a:gd name="T72" fmla="*/ 904 w 1470"/>
              <a:gd name="T73" fmla="*/ 517 h 676"/>
              <a:gd name="T74" fmla="*/ 929 w 1470"/>
              <a:gd name="T75" fmla="*/ 528 h 676"/>
              <a:gd name="T76" fmla="*/ 953 w 1470"/>
              <a:gd name="T77" fmla="*/ 540 h 676"/>
              <a:gd name="T78" fmla="*/ 978 w 1470"/>
              <a:gd name="T79" fmla="*/ 551 h 676"/>
              <a:gd name="T80" fmla="*/ 1003 w 1470"/>
              <a:gd name="T81" fmla="*/ 561 h 676"/>
              <a:gd name="T82" fmla="*/ 1027 w 1470"/>
              <a:gd name="T83" fmla="*/ 571 h 676"/>
              <a:gd name="T84" fmla="*/ 1052 w 1470"/>
              <a:gd name="T85" fmla="*/ 582 h 676"/>
              <a:gd name="T86" fmla="*/ 1076 w 1470"/>
              <a:gd name="T87" fmla="*/ 591 h 676"/>
              <a:gd name="T88" fmla="*/ 1101 w 1470"/>
              <a:gd name="T89" fmla="*/ 600 h 676"/>
              <a:gd name="T90" fmla="*/ 1126 w 1470"/>
              <a:gd name="T91" fmla="*/ 608 h 676"/>
              <a:gd name="T92" fmla="*/ 1150 w 1470"/>
              <a:gd name="T93" fmla="*/ 616 h 676"/>
              <a:gd name="T94" fmla="*/ 1175 w 1470"/>
              <a:gd name="T95" fmla="*/ 624 h 676"/>
              <a:gd name="T96" fmla="*/ 1199 w 1470"/>
              <a:gd name="T97" fmla="*/ 632 h 676"/>
              <a:gd name="T98" fmla="*/ 1224 w 1470"/>
              <a:gd name="T99" fmla="*/ 637 h 676"/>
              <a:gd name="T100" fmla="*/ 1248 w 1470"/>
              <a:gd name="T101" fmla="*/ 642 h 676"/>
              <a:gd name="T102" fmla="*/ 1273 w 1470"/>
              <a:gd name="T103" fmla="*/ 645 h 676"/>
              <a:gd name="T104" fmla="*/ 1298 w 1470"/>
              <a:gd name="T105" fmla="*/ 650 h 676"/>
              <a:gd name="T106" fmla="*/ 1322 w 1470"/>
              <a:gd name="T107" fmla="*/ 653 h 676"/>
              <a:gd name="T108" fmla="*/ 1347 w 1470"/>
              <a:gd name="T109" fmla="*/ 658 h 676"/>
              <a:gd name="T110" fmla="*/ 1371 w 1470"/>
              <a:gd name="T111" fmla="*/ 662 h 676"/>
              <a:gd name="T112" fmla="*/ 1396 w 1470"/>
              <a:gd name="T113" fmla="*/ 666 h 676"/>
              <a:gd name="T114" fmla="*/ 1420 w 1470"/>
              <a:gd name="T115" fmla="*/ 669 h 676"/>
              <a:gd name="T116" fmla="*/ 1445 w 1470"/>
              <a:gd name="T117" fmla="*/ 672 h 676"/>
              <a:gd name="T118" fmla="*/ 1470 w 1470"/>
              <a:gd name="T119" fmla="*/ 676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70" h="676">
                <a:moveTo>
                  <a:pt x="0" y="294"/>
                </a:moveTo>
                <a:lnTo>
                  <a:pt x="5" y="284"/>
                </a:lnTo>
                <a:lnTo>
                  <a:pt x="10" y="273"/>
                </a:lnTo>
                <a:lnTo>
                  <a:pt x="15" y="263"/>
                </a:lnTo>
                <a:lnTo>
                  <a:pt x="20" y="252"/>
                </a:lnTo>
                <a:lnTo>
                  <a:pt x="25" y="242"/>
                </a:lnTo>
                <a:lnTo>
                  <a:pt x="29" y="232"/>
                </a:lnTo>
                <a:lnTo>
                  <a:pt x="34" y="222"/>
                </a:lnTo>
                <a:lnTo>
                  <a:pt x="39" y="212"/>
                </a:lnTo>
                <a:lnTo>
                  <a:pt x="44" y="202"/>
                </a:lnTo>
                <a:lnTo>
                  <a:pt x="49" y="193"/>
                </a:lnTo>
                <a:lnTo>
                  <a:pt x="54" y="183"/>
                </a:lnTo>
                <a:lnTo>
                  <a:pt x="59" y="174"/>
                </a:lnTo>
                <a:lnTo>
                  <a:pt x="64" y="165"/>
                </a:lnTo>
                <a:lnTo>
                  <a:pt x="69" y="156"/>
                </a:lnTo>
                <a:lnTo>
                  <a:pt x="74" y="148"/>
                </a:lnTo>
                <a:lnTo>
                  <a:pt x="79" y="138"/>
                </a:lnTo>
                <a:lnTo>
                  <a:pt x="84" y="130"/>
                </a:lnTo>
                <a:lnTo>
                  <a:pt x="88" y="121"/>
                </a:lnTo>
                <a:lnTo>
                  <a:pt x="93" y="113"/>
                </a:lnTo>
                <a:lnTo>
                  <a:pt x="98" y="105"/>
                </a:lnTo>
                <a:lnTo>
                  <a:pt x="103" y="97"/>
                </a:lnTo>
                <a:lnTo>
                  <a:pt x="108" y="91"/>
                </a:lnTo>
                <a:lnTo>
                  <a:pt x="113" y="83"/>
                </a:lnTo>
                <a:lnTo>
                  <a:pt x="118" y="76"/>
                </a:lnTo>
                <a:lnTo>
                  <a:pt x="123" y="69"/>
                </a:lnTo>
                <a:lnTo>
                  <a:pt x="128" y="63"/>
                </a:lnTo>
                <a:lnTo>
                  <a:pt x="133" y="57"/>
                </a:lnTo>
                <a:lnTo>
                  <a:pt x="138" y="51"/>
                </a:lnTo>
                <a:lnTo>
                  <a:pt x="143" y="46"/>
                </a:lnTo>
                <a:lnTo>
                  <a:pt x="147" y="41"/>
                </a:lnTo>
                <a:lnTo>
                  <a:pt x="152" y="36"/>
                </a:lnTo>
                <a:lnTo>
                  <a:pt x="157" y="31"/>
                </a:lnTo>
                <a:lnTo>
                  <a:pt x="162" y="27"/>
                </a:lnTo>
                <a:lnTo>
                  <a:pt x="167" y="22"/>
                </a:lnTo>
                <a:lnTo>
                  <a:pt x="172" y="18"/>
                </a:lnTo>
                <a:lnTo>
                  <a:pt x="177" y="14"/>
                </a:lnTo>
                <a:lnTo>
                  <a:pt x="182" y="11"/>
                </a:lnTo>
                <a:lnTo>
                  <a:pt x="187" y="8"/>
                </a:lnTo>
                <a:lnTo>
                  <a:pt x="192" y="5"/>
                </a:lnTo>
                <a:lnTo>
                  <a:pt x="197" y="3"/>
                </a:lnTo>
                <a:lnTo>
                  <a:pt x="201" y="2"/>
                </a:lnTo>
                <a:lnTo>
                  <a:pt x="206" y="1"/>
                </a:lnTo>
                <a:lnTo>
                  <a:pt x="211" y="0"/>
                </a:lnTo>
                <a:lnTo>
                  <a:pt x="216" y="0"/>
                </a:lnTo>
                <a:lnTo>
                  <a:pt x="221" y="1"/>
                </a:lnTo>
                <a:lnTo>
                  <a:pt x="226" y="2"/>
                </a:lnTo>
                <a:lnTo>
                  <a:pt x="231" y="3"/>
                </a:lnTo>
                <a:lnTo>
                  <a:pt x="236" y="5"/>
                </a:lnTo>
                <a:lnTo>
                  <a:pt x="241" y="7"/>
                </a:lnTo>
                <a:lnTo>
                  <a:pt x="246" y="9"/>
                </a:lnTo>
                <a:lnTo>
                  <a:pt x="251" y="12"/>
                </a:lnTo>
                <a:lnTo>
                  <a:pt x="256" y="16"/>
                </a:lnTo>
                <a:lnTo>
                  <a:pt x="260" y="20"/>
                </a:lnTo>
                <a:lnTo>
                  <a:pt x="265" y="21"/>
                </a:lnTo>
                <a:lnTo>
                  <a:pt x="270" y="21"/>
                </a:lnTo>
                <a:lnTo>
                  <a:pt x="275" y="22"/>
                </a:lnTo>
                <a:lnTo>
                  <a:pt x="280" y="23"/>
                </a:lnTo>
                <a:lnTo>
                  <a:pt x="285" y="25"/>
                </a:lnTo>
                <a:lnTo>
                  <a:pt x="290" y="26"/>
                </a:lnTo>
                <a:lnTo>
                  <a:pt x="295" y="28"/>
                </a:lnTo>
                <a:lnTo>
                  <a:pt x="300" y="31"/>
                </a:lnTo>
                <a:lnTo>
                  <a:pt x="305" y="34"/>
                </a:lnTo>
                <a:lnTo>
                  <a:pt x="310" y="37"/>
                </a:lnTo>
                <a:lnTo>
                  <a:pt x="315" y="40"/>
                </a:lnTo>
                <a:lnTo>
                  <a:pt x="319" y="44"/>
                </a:lnTo>
                <a:lnTo>
                  <a:pt x="324" y="47"/>
                </a:lnTo>
                <a:lnTo>
                  <a:pt x="329" y="51"/>
                </a:lnTo>
                <a:lnTo>
                  <a:pt x="334" y="55"/>
                </a:lnTo>
                <a:lnTo>
                  <a:pt x="339" y="59"/>
                </a:lnTo>
                <a:lnTo>
                  <a:pt x="344" y="63"/>
                </a:lnTo>
                <a:lnTo>
                  <a:pt x="349" y="67"/>
                </a:lnTo>
                <a:lnTo>
                  <a:pt x="354" y="71"/>
                </a:lnTo>
                <a:lnTo>
                  <a:pt x="359" y="76"/>
                </a:lnTo>
                <a:lnTo>
                  <a:pt x="364" y="80"/>
                </a:lnTo>
                <a:lnTo>
                  <a:pt x="369" y="84"/>
                </a:lnTo>
                <a:lnTo>
                  <a:pt x="374" y="89"/>
                </a:lnTo>
                <a:lnTo>
                  <a:pt x="378" y="93"/>
                </a:lnTo>
                <a:lnTo>
                  <a:pt x="383" y="98"/>
                </a:lnTo>
                <a:lnTo>
                  <a:pt x="388" y="102"/>
                </a:lnTo>
                <a:lnTo>
                  <a:pt x="393" y="107"/>
                </a:lnTo>
                <a:lnTo>
                  <a:pt x="398" y="112"/>
                </a:lnTo>
                <a:lnTo>
                  <a:pt x="403" y="117"/>
                </a:lnTo>
                <a:lnTo>
                  <a:pt x="408" y="122"/>
                </a:lnTo>
                <a:lnTo>
                  <a:pt x="413" y="127"/>
                </a:lnTo>
                <a:lnTo>
                  <a:pt x="418" y="132"/>
                </a:lnTo>
                <a:lnTo>
                  <a:pt x="423" y="137"/>
                </a:lnTo>
                <a:lnTo>
                  <a:pt x="428" y="142"/>
                </a:lnTo>
                <a:lnTo>
                  <a:pt x="432" y="147"/>
                </a:lnTo>
                <a:lnTo>
                  <a:pt x="437" y="153"/>
                </a:lnTo>
                <a:lnTo>
                  <a:pt x="442" y="158"/>
                </a:lnTo>
                <a:lnTo>
                  <a:pt x="447" y="163"/>
                </a:lnTo>
                <a:lnTo>
                  <a:pt x="452" y="168"/>
                </a:lnTo>
                <a:lnTo>
                  <a:pt x="457" y="174"/>
                </a:lnTo>
                <a:lnTo>
                  <a:pt x="462" y="179"/>
                </a:lnTo>
                <a:lnTo>
                  <a:pt x="467" y="185"/>
                </a:lnTo>
                <a:lnTo>
                  <a:pt x="472" y="190"/>
                </a:lnTo>
                <a:lnTo>
                  <a:pt x="477" y="195"/>
                </a:lnTo>
                <a:lnTo>
                  <a:pt x="482" y="199"/>
                </a:lnTo>
                <a:lnTo>
                  <a:pt x="487" y="205"/>
                </a:lnTo>
                <a:lnTo>
                  <a:pt x="491" y="210"/>
                </a:lnTo>
                <a:lnTo>
                  <a:pt x="496" y="215"/>
                </a:lnTo>
                <a:lnTo>
                  <a:pt x="501" y="220"/>
                </a:lnTo>
                <a:lnTo>
                  <a:pt x="506" y="225"/>
                </a:lnTo>
                <a:lnTo>
                  <a:pt x="511" y="231"/>
                </a:lnTo>
                <a:lnTo>
                  <a:pt x="516" y="235"/>
                </a:lnTo>
                <a:lnTo>
                  <a:pt x="521" y="240"/>
                </a:lnTo>
                <a:lnTo>
                  <a:pt x="526" y="245"/>
                </a:lnTo>
                <a:lnTo>
                  <a:pt x="531" y="249"/>
                </a:lnTo>
                <a:lnTo>
                  <a:pt x="536" y="254"/>
                </a:lnTo>
                <a:lnTo>
                  <a:pt x="541" y="259"/>
                </a:lnTo>
                <a:lnTo>
                  <a:pt x="546" y="264"/>
                </a:lnTo>
                <a:lnTo>
                  <a:pt x="550" y="269"/>
                </a:lnTo>
                <a:lnTo>
                  <a:pt x="555" y="274"/>
                </a:lnTo>
                <a:lnTo>
                  <a:pt x="560" y="279"/>
                </a:lnTo>
                <a:lnTo>
                  <a:pt x="565" y="284"/>
                </a:lnTo>
                <a:lnTo>
                  <a:pt x="570" y="288"/>
                </a:lnTo>
                <a:lnTo>
                  <a:pt x="575" y="293"/>
                </a:lnTo>
                <a:lnTo>
                  <a:pt x="580" y="298"/>
                </a:lnTo>
                <a:lnTo>
                  <a:pt x="585" y="302"/>
                </a:lnTo>
                <a:lnTo>
                  <a:pt x="590" y="307"/>
                </a:lnTo>
                <a:lnTo>
                  <a:pt x="595" y="312"/>
                </a:lnTo>
                <a:lnTo>
                  <a:pt x="600" y="316"/>
                </a:lnTo>
                <a:lnTo>
                  <a:pt x="604" y="320"/>
                </a:lnTo>
                <a:lnTo>
                  <a:pt x="609" y="324"/>
                </a:lnTo>
                <a:lnTo>
                  <a:pt x="614" y="328"/>
                </a:lnTo>
                <a:lnTo>
                  <a:pt x="619" y="332"/>
                </a:lnTo>
                <a:lnTo>
                  <a:pt x="624" y="337"/>
                </a:lnTo>
                <a:lnTo>
                  <a:pt x="629" y="342"/>
                </a:lnTo>
                <a:lnTo>
                  <a:pt x="634" y="346"/>
                </a:lnTo>
                <a:lnTo>
                  <a:pt x="639" y="350"/>
                </a:lnTo>
                <a:lnTo>
                  <a:pt x="644" y="355"/>
                </a:lnTo>
                <a:lnTo>
                  <a:pt x="649" y="359"/>
                </a:lnTo>
                <a:lnTo>
                  <a:pt x="654" y="363"/>
                </a:lnTo>
                <a:lnTo>
                  <a:pt x="659" y="367"/>
                </a:lnTo>
                <a:lnTo>
                  <a:pt x="663" y="371"/>
                </a:lnTo>
                <a:lnTo>
                  <a:pt x="668" y="375"/>
                </a:lnTo>
                <a:lnTo>
                  <a:pt x="673" y="379"/>
                </a:lnTo>
                <a:lnTo>
                  <a:pt x="678" y="383"/>
                </a:lnTo>
                <a:lnTo>
                  <a:pt x="683" y="386"/>
                </a:lnTo>
                <a:lnTo>
                  <a:pt x="688" y="390"/>
                </a:lnTo>
                <a:lnTo>
                  <a:pt x="693" y="393"/>
                </a:lnTo>
                <a:lnTo>
                  <a:pt x="698" y="396"/>
                </a:lnTo>
                <a:lnTo>
                  <a:pt x="703" y="398"/>
                </a:lnTo>
                <a:lnTo>
                  <a:pt x="708" y="401"/>
                </a:lnTo>
                <a:lnTo>
                  <a:pt x="713" y="404"/>
                </a:lnTo>
                <a:lnTo>
                  <a:pt x="718" y="407"/>
                </a:lnTo>
                <a:lnTo>
                  <a:pt x="722" y="411"/>
                </a:lnTo>
                <a:lnTo>
                  <a:pt x="727" y="414"/>
                </a:lnTo>
                <a:lnTo>
                  <a:pt x="732" y="416"/>
                </a:lnTo>
                <a:lnTo>
                  <a:pt x="737" y="420"/>
                </a:lnTo>
                <a:lnTo>
                  <a:pt x="742" y="423"/>
                </a:lnTo>
                <a:lnTo>
                  <a:pt x="747" y="426"/>
                </a:lnTo>
                <a:lnTo>
                  <a:pt x="752" y="429"/>
                </a:lnTo>
                <a:lnTo>
                  <a:pt x="757" y="432"/>
                </a:lnTo>
                <a:lnTo>
                  <a:pt x="762" y="436"/>
                </a:lnTo>
                <a:lnTo>
                  <a:pt x="767" y="438"/>
                </a:lnTo>
                <a:lnTo>
                  <a:pt x="772" y="441"/>
                </a:lnTo>
                <a:lnTo>
                  <a:pt x="777" y="444"/>
                </a:lnTo>
                <a:lnTo>
                  <a:pt x="781" y="447"/>
                </a:lnTo>
                <a:lnTo>
                  <a:pt x="786" y="450"/>
                </a:lnTo>
                <a:lnTo>
                  <a:pt x="791" y="453"/>
                </a:lnTo>
                <a:lnTo>
                  <a:pt x="796" y="455"/>
                </a:lnTo>
                <a:lnTo>
                  <a:pt x="801" y="458"/>
                </a:lnTo>
                <a:lnTo>
                  <a:pt x="806" y="461"/>
                </a:lnTo>
                <a:lnTo>
                  <a:pt x="811" y="465"/>
                </a:lnTo>
                <a:lnTo>
                  <a:pt x="816" y="468"/>
                </a:lnTo>
                <a:lnTo>
                  <a:pt x="821" y="471"/>
                </a:lnTo>
                <a:lnTo>
                  <a:pt x="826" y="474"/>
                </a:lnTo>
                <a:lnTo>
                  <a:pt x="831" y="477"/>
                </a:lnTo>
                <a:lnTo>
                  <a:pt x="836" y="480"/>
                </a:lnTo>
                <a:lnTo>
                  <a:pt x="840" y="483"/>
                </a:lnTo>
                <a:lnTo>
                  <a:pt x="845" y="486"/>
                </a:lnTo>
                <a:lnTo>
                  <a:pt x="850" y="489"/>
                </a:lnTo>
                <a:lnTo>
                  <a:pt x="855" y="492"/>
                </a:lnTo>
                <a:lnTo>
                  <a:pt x="860" y="495"/>
                </a:lnTo>
                <a:lnTo>
                  <a:pt x="865" y="497"/>
                </a:lnTo>
                <a:lnTo>
                  <a:pt x="870" y="500"/>
                </a:lnTo>
                <a:lnTo>
                  <a:pt x="875" y="503"/>
                </a:lnTo>
                <a:lnTo>
                  <a:pt x="880" y="506"/>
                </a:lnTo>
                <a:lnTo>
                  <a:pt x="885" y="508"/>
                </a:lnTo>
                <a:lnTo>
                  <a:pt x="890" y="510"/>
                </a:lnTo>
                <a:lnTo>
                  <a:pt x="895" y="512"/>
                </a:lnTo>
                <a:lnTo>
                  <a:pt x="899" y="515"/>
                </a:lnTo>
                <a:lnTo>
                  <a:pt x="904" y="517"/>
                </a:lnTo>
                <a:lnTo>
                  <a:pt x="909" y="519"/>
                </a:lnTo>
                <a:lnTo>
                  <a:pt x="914" y="521"/>
                </a:lnTo>
                <a:lnTo>
                  <a:pt x="919" y="524"/>
                </a:lnTo>
                <a:lnTo>
                  <a:pt x="924" y="526"/>
                </a:lnTo>
                <a:lnTo>
                  <a:pt x="929" y="528"/>
                </a:lnTo>
                <a:lnTo>
                  <a:pt x="934" y="531"/>
                </a:lnTo>
                <a:lnTo>
                  <a:pt x="939" y="533"/>
                </a:lnTo>
                <a:lnTo>
                  <a:pt x="944" y="535"/>
                </a:lnTo>
                <a:lnTo>
                  <a:pt x="949" y="537"/>
                </a:lnTo>
                <a:lnTo>
                  <a:pt x="953" y="540"/>
                </a:lnTo>
                <a:lnTo>
                  <a:pt x="958" y="543"/>
                </a:lnTo>
                <a:lnTo>
                  <a:pt x="963" y="545"/>
                </a:lnTo>
                <a:lnTo>
                  <a:pt x="968" y="547"/>
                </a:lnTo>
                <a:lnTo>
                  <a:pt x="973" y="549"/>
                </a:lnTo>
                <a:lnTo>
                  <a:pt x="978" y="551"/>
                </a:lnTo>
                <a:lnTo>
                  <a:pt x="983" y="553"/>
                </a:lnTo>
                <a:lnTo>
                  <a:pt x="988" y="555"/>
                </a:lnTo>
                <a:lnTo>
                  <a:pt x="993" y="558"/>
                </a:lnTo>
                <a:lnTo>
                  <a:pt x="998" y="560"/>
                </a:lnTo>
                <a:lnTo>
                  <a:pt x="1003" y="561"/>
                </a:lnTo>
                <a:lnTo>
                  <a:pt x="1008" y="564"/>
                </a:lnTo>
                <a:lnTo>
                  <a:pt x="1012" y="565"/>
                </a:lnTo>
                <a:lnTo>
                  <a:pt x="1017" y="567"/>
                </a:lnTo>
                <a:lnTo>
                  <a:pt x="1022" y="569"/>
                </a:lnTo>
                <a:lnTo>
                  <a:pt x="1027" y="571"/>
                </a:lnTo>
                <a:lnTo>
                  <a:pt x="1032" y="573"/>
                </a:lnTo>
                <a:lnTo>
                  <a:pt x="1037" y="576"/>
                </a:lnTo>
                <a:lnTo>
                  <a:pt x="1042" y="578"/>
                </a:lnTo>
                <a:lnTo>
                  <a:pt x="1047" y="580"/>
                </a:lnTo>
                <a:lnTo>
                  <a:pt x="1052" y="582"/>
                </a:lnTo>
                <a:lnTo>
                  <a:pt x="1057" y="584"/>
                </a:lnTo>
                <a:lnTo>
                  <a:pt x="1062" y="586"/>
                </a:lnTo>
                <a:lnTo>
                  <a:pt x="1067" y="588"/>
                </a:lnTo>
                <a:lnTo>
                  <a:pt x="1071" y="589"/>
                </a:lnTo>
                <a:lnTo>
                  <a:pt x="1076" y="591"/>
                </a:lnTo>
                <a:lnTo>
                  <a:pt x="1081" y="593"/>
                </a:lnTo>
                <a:lnTo>
                  <a:pt x="1086" y="595"/>
                </a:lnTo>
                <a:lnTo>
                  <a:pt x="1091" y="597"/>
                </a:lnTo>
                <a:lnTo>
                  <a:pt x="1096" y="598"/>
                </a:lnTo>
                <a:lnTo>
                  <a:pt x="1101" y="600"/>
                </a:lnTo>
                <a:lnTo>
                  <a:pt x="1106" y="602"/>
                </a:lnTo>
                <a:lnTo>
                  <a:pt x="1111" y="603"/>
                </a:lnTo>
                <a:lnTo>
                  <a:pt x="1116" y="605"/>
                </a:lnTo>
                <a:lnTo>
                  <a:pt x="1121" y="606"/>
                </a:lnTo>
                <a:lnTo>
                  <a:pt x="1126" y="608"/>
                </a:lnTo>
                <a:lnTo>
                  <a:pt x="1130" y="610"/>
                </a:lnTo>
                <a:lnTo>
                  <a:pt x="1135" y="611"/>
                </a:lnTo>
                <a:lnTo>
                  <a:pt x="1140" y="613"/>
                </a:lnTo>
                <a:lnTo>
                  <a:pt x="1145" y="614"/>
                </a:lnTo>
                <a:lnTo>
                  <a:pt x="1150" y="616"/>
                </a:lnTo>
                <a:lnTo>
                  <a:pt x="1155" y="617"/>
                </a:lnTo>
                <a:lnTo>
                  <a:pt x="1160" y="619"/>
                </a:lnTo>
                <a:lnTo>
                  <a:pt x="1165" y="621"/>
                </a:lnTo>
                <a:lnTo>
                  <a:pt x="1170" y="623"/>
                </a:lnTo>
                <a:lnTo>
                  <a:pt x="1175" y="624"/>
                </a:lnTo>
                <a:lnTo>
                  <a:pt x="1180" y="626"/>
                </a:lnTo>
                <a:lnTo>
                  <a:pt x="1184" y="628"/>
                </a:lnTo>
                <a:lnTo>
                  <a:pt x="1189" y="629"/>
                </a:lnTo>
                <a:lnTo>
                  <a:pt x="1194" y="631"/>
                </a:lnTo>
                <a:lnTo>
                  <a:pt x="1199" y="632"/>
                </a:lnTo>
                <a:lnTo>
                  <a:pt x="1204" y="634"/>
                </a:lnTo>
                <a:lnTo>
                  <a:pt x="1209" y="635"/>
                </a:lnTo>
                <a:lnTo>
                  <a:pt x="1214" y="636"/>
                </a:lnTo>
                <a:lnTo>
                  <a:pt x="1219" y="637"/>
                </a:lnTo>
                <a:lnTo>
                  <a:pt x="1224" y="637"/>
                </a:lnTo>
                <a:lnTo>
                  <a:pt x="1229" y="638"/>
                </a:lnTo>
                <a:lnTo>
                  <a:pt x="1234" y="639"/>
                </a:lnTo>
                <a:lnTo>
                  <a:pt x="1239" y="640"/>
                </a:lnTo>
                <a:lnTo>
                  <a:pt x="1243" y="641"/>
                </a:lnTo>
                <a:lnTo>
                  <a:pt x="1248" y="642"/>
                </a:lnTo>
                <a:lnTo>
                  <a:pt x="1253" y="642"/>
                </a:lnTo>
                <a:lnTo>
                  <a:pt x="1258" y="643"/>
                </a:lnTo>
                <a:lnTo>
                  <a:pt x="1263" y="643"/>
                </a:lnTo>
                <a:lnTo>
                  <a:pt x="1268" y="644"/>
                </a:lnTo>
                <a:lnTo>
                  <a:pt x="1273" y="645"/>
                </a:lnTo>
                <a:lnTo>
                  <a:pt x="1278" y="646"/>
                </a:lnTo>
                <a:lnTo>
                  <a:pt x="1283" y="646"/>
                </a:lnTo>
                <a:lnTo>
                  <a:pt x="1288" y="647"/>
                </a:lnTo>
                <a:lnTo>
                  <a:pt x="1293" y="648"/>
                </a:lnTo>
                <a:lnTo>
                  <a:pt x="1298" y="650"/>
                </a:lnTo>
                <a:lnTo>
                  <a:pt x="1302" y="651"/>
                </a:lnTo>
                <a:lnTo>
                  <a:pt x="1307" y="651"/>
                </a:lnTo>
                <a:lnTo>
                  <a:pt x="1312" y="652"/>
                </a:lnTo>
                <a:lnTo>
                  <a:pt x="1317" y="653"/>
                </a:lnTo>
                <a:lnTo>
                  <a:pt x="1322" y="653"/>
                </a:lnTo>
                <a:lnTo>
                  <a:pt x="1327" y="654"/>
                </a:lnTo>
                <a:lnTo>
                  <a:pt x="1332" y="655"/>
                </a:lnTo>
                <a:lnTo>
                  <a:pt x="1337" y="656"/>
                </a:lnTo>
                <a:lnTo>
                  <a:pt x="1342" y="657"/>
                </a:lnTo>
                <a:lnTo>
                  <a:pt x="1347" y="658"/>
                </a:lnTo>
                <a:lnTo>
                  <a:pt x="1352" y="659"/>
                </a:lnTo>
                <a:lnTo>
                  <a:pt x="1357" y="660"/>
                </a:lnTo>
                <a:lnTo>
                  <a:pt x="1361" y="660"/>
                </a:lnTo>
                <a:lnTo>
                  <a:pt x="1366" y="661"/>
                </a:lnTo>
                <a:lnTo>
                  <a:pt x="1371" y="662"/>
                </a:lnTo>
                <a:lnTo>
                  <a:pt x="1376" y="662"/>
                </a:lnTo>
                <a:lnTo>
                  <a:pt x="1381" y="663"/>
                </a:lnTo>
                <a:lnTo>
                  <a:pt x="1386" y="664"/>
                </a:lnTo>
                <a:lnTo>
                  <a:pt x="1391" y="665"/>
                </a:lnTo>
                <a:lnTo>
                  <a:pt x="1396" y="666"/>
                </a:lnTo>
                <a:lnTo>
                  <a:pt x="1401" y="667"/>
                </a:lnTo>
                <a:lnTo>
                  <a:pt x="1406" y="668"/>
                </a:lnTo>
                <a:lnTo>
                  <a:pt x="1411" y="668"/>
                </a:lnTo>
                <a:lnTo>
                  <a:pt x="1415" y="669"/>
                </a:lnTo>
                <a:lnTo>
                  <a:pt x="1420" y="669"/>
                </a:lnTo>
                <a:lnTo>
                  <a:pt x="1425" y="670"/>
                </a:lnTo>
                <a:lnTo>
                  <a:pt x="1430" y="670"/>
                </a:lnTo>
                <a:lnTo>
                  <a:pt x="1435" y="671"/>
                </a:lnTo>
                <a:lnTo>
                  <a:pt x="1440" y="672"/>
                </a:lnTo>
                <a:lnTo>
                  <a:pt x="1445" y="672"/>
                </a:lnTo>
                <a:lnTo>
                  <a:pt x="1450" y="673"/>
                </a:lnTo>
                <a:lnTo>
                  <a:pt x="1455" y="674"/>
                </a:lnTo>
                <a:lnTo>
                  <a:pt x="1460" y="675"/>
                </a:lnTo>
                <a:lnTo>
                  <a:pt x="1465" y="676"/>
                </a:lnTo>
                <a:lnTo>
                  <a:pt x="1470" y="676"/>
                </a:lnTo>
              </a:path>
            </a:pathLst>
          </a:custGeom>
          <a:noFill/>
          <a:ln w="55563">
            <a:solidFill>
              <a:srgbClr val="90353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1295400" y="4038600"/>
            <a:ext cx="2514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74th percentile of children's distribution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4724400" y="2209800"/>
            <a:ext cx="40782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80th percentile of parents distribution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4427537" y="5119688"/>
            <a:ext cx="8461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Parents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7935913" y="5119688"/>
            <a:ext cx="936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Children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Line 53"/>
          <p:cNvSpPr>
            <a:spLocks noChangeShapeType="1"/>
          </p:cNvSpPr>
          <p:nvPr/>
        </p:nvSpPr>
        <p:spPr bwMode="auto">
          <a:xfrm flipV="1">
            <a:off x="504825" y="712788"/>
            <a:ext cx="0" cy="510540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54"/>
          <p:cNvSpPr>
            <a:spLocks noChangeArrowheads="1"/>
          </p:cNvSpPr>
          <p:nvPr/>
        </p:nvSpPr>
        <p:spPr bwMode="auto">
          <a:xfrm rot="16200000">
            <a:off x="-150813" y="3022600"/>
            <a:ext cx="9096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Density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Line 55"/>
          <p:cNvSpPr>
            <a:spLocks noChangeShapeType="1"/>
          </p:cNvSpPr>
          <p:nvPr/>
        </p:nvSpPr>
        <p:spPr bwMode="auto">
          <a:xfrm>
            <a:off x="504825" y="5818188"/>
            <a:ext cx="8434388" cy="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56"/>
          <p:cNvSpPr>
            <a:spLocks noChangeShapeType="1"/>
          </p:cNvSpPr>
          <p:nvPr/>
        </p:nvSpPr>
        <p:spPr bwMode="auto">
          <a:xfrm>
            <a:off x="647700" y="5818188"/>
            <a:ext cx="0" cy="8890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57"/>
          <p:cNvSpPr>
            <a:spLocks noChangeArrowheads="1"/>
          </p:cNvSpPr>
          <p:nvPr/>
        </p:nvSpPr>
        <p:spPr bwMode="auto">
          <a:xfrm>
            <a:off x="587375" y="5956300"/>
            <a:ext cx="238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Line 58"/>
          <p:cNvSpPr>
            <a:spLocks noChangeShapeType="1"/>
          </p:cNvSpPr>
          <p:nvPr/>
        </p:nvSpPr>
        <p:spPr bwMode="auto">
          <a:xfrm>
            <a:off x="2732087" y="5818188"/>
            <a:ext cx="0" cy="8890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59"/>
          <p:cNvSpPr>
            <a:spLocks noChangeArrowheads="1"/>
          </p:cNvSpPr>
          <p:nvPr/>
        </p:nvSpPr>
        <p:spPr bwMode="auto">
          <a:xfrm>
            <a:off x="2549525" y="5956300"/>
            <a:ext cx="4937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50k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Line 60"/>
          <p:cNvSpPr>
            <a:spLocks noChangeShapeType="1"/>
          </p:cNvSpPr>
          <p:nvPr/>
        </p:nvSpPr>
        <p:spPr bwMode="auto">
          <a:xfrm>
            <a:off x="3984625" y="5818188"/>
            <a:ext cx="0" cy="8890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61"/>
          <p:cNvSpPr>
            <a:spLocks noChangeArrowheads="1"/>
          </p:cNvSpPr>
          <p:nvPr/>
        </p:nvSpPr>
        <p:spPr bwMode="auto">
          <a:xfrm>
            <a:off x="3802062" y="5956300"/>
            <a:ext cx="4937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80k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Line 62"/>
          <p:cNvSpPr>
            <a:spLocks noChangeShapeType="1"/>
          </p:cNvSpPr>
          <p:nvPr/>
        </p:nvSpPr>
        <p:spPr bwMode="auto">
          <a:xfrm>
            <a:off x="4821238" y="5818188"/>
            <a:ext cx="0" cy="8890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63"/>
          <p:cNvSpPr>
            <a:spLocks noChangeArrowheads="1"/>
          </p:cNvSpPr>
          <p:nvPr/>
        </p:nvSpPr>
        <p:spPr bwMode="auto">
          <a:xfrm>
            <a:off x="4572000" y="5956300"/>
            <a:ext cx="625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100k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Line 64"/>
          <p:cNvSpPr>
            <a:spLocks noChangeShapeType="1"/>
          </p:cNvSpPr>
          <p:nvPr/>
        </p:nvSpPr>
        <p:spPr bwMode="auto">
          <a:xfrm>
            <a:off x="6905625" y="5818188"/>
            <a:ext cx="0" cy="8890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6656388" y="5956300"/>
            <a:ext cx="625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150k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2970212" y="6249988"/>
            <a:ext cx="3762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Income (Measured in Real 2014$)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4676775" y="303213"/>
            <a:ext cx="2381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>
                <a:ln>
                  <a:noFill/>
                </a:ln>
                <a:solidFill>
                  <a:srgbClr val="1E2D53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4114800" y="2438400"/>
            <a:ext cx="4572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3505200" y="3886200"/>
            <a:ext cx="381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0" y="152400"/>
            <a:ext cx="9067801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 dirty="0">
                <a:solidFill>
                  <a:srgbClr val="1E2D53"/>
                </a:solidFill>
              </a:rPr>
              <a:t>Household Income Distributions of Parents and Children at Age 30</a:t>
            </a:r>
          </a:p>
          <a:p>
            <a:pPr algn="ctr"/>
            <a:r>
              <a:rPr lang="en-US" altLang="en-US" sz="2000" dirty="0">
                <a:solidFill>
                  <a:srgbClr val="000000"/>
                </a:solidFill>
              </a:rPr>
              <a:t>For Children in 1980 Birth Cohort</a:t>
            </a:r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566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-4763" y="98425"/>
            <a:ext cx="9153526" cy="6661150"/>
            <a:chOff x="-3" y="62"/>
            <a:chExt cx="5766" cy="4196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65"/>
              <a:ext cx="5760" cy="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-3" y="62"/>
              <a:ext cx="5766" cy="41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0" y="68"/>
              <a:ext cx="5757" cy="4187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702" y="449"/>
              <a:ext cx="4929" cy="3216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702" y="3571"/>
              <a:ext cx="4929" cy="0"/>
            </a:xfrm>
            <a:prstGeom prst="line">
              <a:avLst/>
            </a:prstGeom>
            <a:noFill/>
            <a:ln w="22225">
              <a:solidFill>
                <a:srgbClr val="EAF2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702" y="2967"/>
              <a:ext cx="4929" cy="0"/>
            </a:xfrm>
            <a:prstGeom prst="line">
              <a:avLst/>
            </a:prstGeom>
            <a:noFill/>
            <a:ln w="22225">
              <a:solidFill>
                <a:srgbClr val="EAF2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702" y="2359"/>
              <a:ext cx="4929" cy="0"/>
            </a:xfrm>
            <a:prstGeom prst="line">
              <a:avLst/>
            </a:prstGeom>
            <a:noFill/>
            <a:ln w="22225">
              <a:solidFill>
                <a:srgbClr val="EAF2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702" y="1751"/>
              <a:ext cx="4929" cy="0"/>
            </a:xfrm>
            <a:prstGeom prst="line">
              <a:avLst/>
            </a:prstGeom>
            <a:noFill/>
            <a:ln w="22225">
              <a:solidFill>
                <a:srgbClr val="EAF2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702" y="1147"/>
              <a:ext cx="4929" cy="0"/>
            </a:xfrm>
            <a:prstGeom prst="line">
              <a:avLst/>
            </a:prstGeom>
            <a:noFill/>
            <a:ln w="22225">
              <a:solidFill>
                <a:srgbClr val="EAF2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702" y="540"/>
              <a:ext cx="4929" cy="0"/>
            </a:xfrm>
            <a:prstGeom prst="line">
              <a:avLst/>
            </a:prstGeom>
            <a:noFill/>
            <a:ln w="22225">
              <a:solidFill>
                <a:srgbClr val="EAF2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792" y="449"/>
              <a:ext cx="0" cy="3216"/>
            </a:xfrm>
            <a:prstGeom prst="line">
              <a:avLst/>
            </a:prstGeom>
            <a:noFill/>
            <a:ln w="22225">
              <a:solidFill>
                <a:srgbClr val="EAF2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1742" y="449"/>
              <a:ext cx="0" cy="3216"/>
            </a:xfrm>
            <a:prstGeom prst="line">
              <a:avLst/>
            </a:prstGeom>
            <a:noFill/>
            <a:ln w="22225">
              <a:solidFill>
                <a:srgbClr val="EAF2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2691" y="449"/>
              <a:ext cx="0" cy="3216"/>
            </a:xfrm>
            <a:prstGeom prst="line">
              <a:avLst/>
            </a:prstGeom>
            <a:noFill/>
            <a:ln w="22225">
              <a:solidFill>
                <a:srgbClr val="EAF2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3641" y="449"/>
              <a:ext cx="0" cy="3216"/>
            </a:xfrm>
            <a:prstGeom prst="line">
              <a:avLst/>
            </a:prstGeom>
            <a:noFill/>
            <a:ln w="22225">
              <a:solidFill>
                <a:srgbClr val="EAF2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4591" y="449"/>
              <a:ext cx="0" cy="3216"/>
            </a:xfrm>
            <a:prstGeom prst="line">
              <a:avLst/>
            </a:prstGeom>
            <a:noFill/>
            <a:ln w="22225">
              <a:solidFill>
                <a:srgbClr val="EAF2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5540" y="449"/>
              <a:ext cx="0" cy="3216"/>
            </a:xfrm>
            <a:prstGeom prst="line">
              <a:avLst/>
            </a:prstGeom>
            <a:noFill/>
            <a:ln w="22225">
              <a:solidFill>
                <a:srgbClr val="EAF2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841" y="997"/>
              <a:ext cx="4699" cy="2511"/>
            </a:xfrm>
            <a:custGeom>
              <a:avLst/>
              <a:gdLst>
                <a:gd name="T0" fmla="*/ 13 w 1346"/>
                <a:gd name="T1" fmla="*/ 718 h 719"/>
                <a:gd name="T2" fmla="*/ 40 w 1346"/>
                <a:gd name="T3" fmla="*/ 712 h 719"/>
                <a:gd name="T4" fmla="*/ 68 w 1346"/>
                <a:gd name="T5" fmla="*/ 709 h 719"/>
                <a:gd name="T6" fmla="*/ 95 w 1346"/>
                <a:gd name="T7" fmla="*/ 707 h 719"/>
                <a:gd name="T8" fmla="*/ 122 w 1346"/>
                <a:gd name="T9" fmla="*/ 704 h 719"/>
                <a:gd name="T10" fmla="*/ 149 w 1346"/>
                <a:gd name="T11" fmla="*/ 703 h 719"/>
                <a:gd name="T12" fmla="*/ 176 w 1346"/>
                <a:gd name="T13" fmla="*/ 700 h 719"/>
                <a:gd name="T14" fmla="*/ 204 w 1346"/>
                <a:gd name="T15" fmla="*/ 698 h 719"/>
                <a:gd name="T16" fmla="*/ 231 w 1346"/>
                <a:gd name="T17" fmla="*/ 695 h 719"/>
                <a:gd name="T18" fmla="*/ 258 w 1346"/>
                <a:gd name="T19" fmla="*/ 695 h 719"/>
                <a:gd name="T20" fmla="*/ 285 w 1346"/>
                <a:gd name="T21" fmla="*/ 694 h 719"/>
                <a:gd name="T22" fmla="*/ 312 w 1346"/>
                <a:gd name="T23" fmla="*/ 692 h 719"/>
                <a:gd name="T24" fmla="*/ 339 w 1346"/>
                <a:gd name="T25" fmla="*/ 690 h 719"/>
                <a:gd name="T26" fmla="*/ 367 w 1346"/>
                <a:gd name="T27" fmla="*/ 689 h 719"/>
                <a:gd name="T28" fmla="*/ 394 w 1346"/>
                <a:gd name="T29" fmla="*/ 687 h 719"/>
                <a:gd name="T30" fmla="*/ 421 w 1346"/>
                <a:gd name="T31" fmla="*/ 684 h 719"/>
                <a:gd name="T32" fmla="*/ 448 w 1346"/>
                <a:gd name="T33" fmla="*/ 682 h 719"/>
                <a:gd name="T34" fmla="*/ 475 w 1346"/>
                <a:gd name="T35" fmla="*/ 679 h 719"/>
                <a:gd name="T36" fmla="*/ 503 w 1346"/>
                <a:gd name="T37" fmla="*/ 677 h 719"/>
                <a:gd name="T38" fmla="*/ 530 w 1346"/>
                <a:gd name="T39" fmla="*/ 675 h 719"/>
                <a:gd name="T40" fmla="*/ 557 w 1346"/>
                <a:gd name="T41" fmla="*/ 673 h 719"/>
                <a:gd name="T42" fmla="*/ 584 w 1346"/>
                <a:gd name="T43" fmla="*/ 671 h 719"/>
                <a:gd name="T44" fmla="*/ 611 w 1346"/>
                <a:gd name="T45" fmla="*/ 669 h 719"/>
                <a:gd name="T46" fmla="*/ 639 w 1346"/>
                <a:gd name="T47" fmla="*/ 664 h 719"/>
                <a:gd name="T48" fmla="*/ 666 w 1346"/>
                <a:gd name="T49" fmla="*/ 664 h 719"/>
                <a:gd name="T50" fmla="*/ 693 w 1346"/>
                <a:gd name="T51" fmla="*/ 661 h 719"/>
                <a:gd name="T52" fmla="*/ 720 w 1346"/>
                <a:gd name="T53" fmla="*/ 659 h 719"/>
                <a:gd name="T54" fmla="*/ 747 w 1346"/>
                <a:gd name="T55" fmla="*/ 657 h 719"/>
                <a:gd name="T56" fmla="*/ 775 w 1346"/>
                <a:gd name="T57" fmla="*/ 657 h 719"/>
                <a:gd name="T58" fmla="*/ 802 w 1346"/>
                <a:gd name="T59" fmla="*/ 657 h 719"/>
                <a:gd name="T60" fmla="*/ 829 w 1346"/>
                <a:gd name="T61" fmla="*/ 657 h 719"/>
                <a:gd name="T62" fmla="*/ 856 w 1346"/>
                <a:gd name="T63" fmla="*/ 657 h 719"/>
                <a:gd name="T64" fmla="*/ 883 w 1346"/>
                <a:gd name="T65" fmla="*/ 655 h 719"/>
                <a:gd name="T66" fmla="*/ 910 w 1346"/>
                <a:gd name="T67" fmla="*/ 652 h 719"/>
                <a:gd name="T68" fmla="*/ 938 w 1346"/>
                <a:gd name="T69" fmla="*/ 647 h 719"/>
                <a:gd name="T70" fmla="*/ 965 w 1346"/>
                <a:gd name="T71" fmla="*/ 645 h 719"/>
                <a:gd name="T72" fmla="*/ 992 w 1346"/>
                <a:gd name="T73" fmla="*/ 638 h 719"/>
                <a:gd name="T74" fmla="*/ 1019 w 1346"/>
                <a:gd name="T75" fmla="*/ 632 h 719"/>
                <a:gd name="T76" fmla="*/ 1046 w 1346"/>
                <a:gd name="T77" fmla="*/ 625 h 719"/>
                <a:gd name="T78" fmla="*/ 1074 w 1346"/>
                <a:gd name="T79" fmla="*/ 617 h 719"/>
                <a:gd name="T80" fmla="*/ 1101 w 1346"/>
                <a:gd name="T81" fmla="*/ 614 h 719"/>
                <a:gd name="T82" fmla="*/ 1128 w 1346"/>
                <a:gd name="T83" fmla="*/ 602 h 719"/>
                <a:gd name="T84" fmla="*/ 1155 w 1346"/>
                <a:gd name="T85" fmla="*/ 583 h 719"/>
                <a:gd name="T86" fmla="*/ 1182 w 1346"/>
                <a:gd name="T87" fmla="*/ 569 h 719"/>
                <a:gd name="T88" fmla="*/ 1210 w 1346"/>
                <a:gd name="T89" fmla="*/ 538 h 719"/>
                <a:gd name="T90" fmla="*/ 1237 w 1346"/>
                <a:gd name="T91" fmla="*/ 527 h 719"/>
                <a:gd name="T92" fmla="*/ 1264 w 1346"/>
                <a:gd name="T93" fmla="*/ 507 h 719"/>
                <a:gd name="T94" fmla="*/ 1291 w 1346"/>
                <a:gd name="T95" fmla="*/ 438 h 719"/>
                <a:gd name="T96" fmla="*/ 1318 w 1346"/>
                <a:gd name="T97" fmla="*/ 292 h 719"/>
                <a:gd name="T98" fmla="*/ 1346 w 1346"/>
                <a:gd name="T99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46" h="719">
                  <a:moveTo>
                    <a:pt x="0" y="719"/>
                  </a:moveTo>
                  <a:lnTo>
                    <a:pt x="13" y="718"/>
                  </a:lnTo>
                  <a:lnTo>
                    <a:pt x="27" y="716"/>
                  </a:lnTo>
                  <a:lnTo>
                    <a:pt x="40" y="712"/>
                  </a:lnTo>
                  <a:lnTo>
                    <a:pt x="54" y="710"/>
                  </a:lnTo>
                  <a:lnTo>
                    <a:pt x="68" y="709"/>
                  </a:lnTo>
                  <a:lnTo>
                    <a:pt x="81" y="707"/>
                  </a:lnTo>
                  <a:lnTo>
                    <a:pt x="95" y="707"/>
                  </a:lnTo>
                  <a:lnTo>
                    <a:pt x="108" y="705"/>
                  </a:lnTo>
                  <a:lnTo>
                    <a:pt x="122" y="704"/>
                  </a:lnTo>
                  <a:lnTo>
                    <a:pt x="136" y="704"/>
                  </a:lnTo>
                  <a:lnTo>
                    <a:pt x="149" y="703"/>
                  </a:lnTo>
                  <a:lnTo>
                    <a:pt x="163" y="701"/>
                  </a:lnTo>
                  <a:lnTo>
                    <a:pt x="176" y="700"/>
                  </a:lnTo>
                  <a:lnTo>
                    <a:pt x="190" y="699"/>
                  </a:lnTo>
                  <a:lnTo>
                    <a:pt x="204" y="698"/>
                  </a:lnTo>
                  <a:lnTo>
                    <a:pt x="217" y="696"/>
                  </a:lnTo>
                  <a:lnTo>
                    <a:pt x="231" y="695"/>
                  </a:lnTo>
                  <a:lnTo>
                    <a:pt x="244" y="695"/>
                  </a:lnTo>
                  <a:lnTo>
                    <a:pt x="258" y="695"/>
                  </a:lnTo>
                  <a:lnTo>
                    <a:pt x="271" y="695"/>
                  </a:lnTo>
                  <a:lnTo>
                    <a:pt x="285" y="694"/>
                  </a:lnTo>
                  <a:lnTo>
                    <a:pt x="299" y="693"/>
                  </a:lnTo>
                  <a:lnTo>
                    <a:pt x="312" y="692"/>
                  </a:lnTo>
                  <a:lnTo>
                    <a:pt x="326" y="691"/>
                  </a:lnTo>
                  <a:lnTo>
                    <a:pt x="339" y="690"/>
                  </a:lnTo>
                  <a:lnTo>
                    <a:pt x="353" y="690"/>
                  </a:lnTo>
                  <a:lnTo>
                    <a:pt x="367" y="689"/>
                  </a:lnTo>
                  <a:lnTo>
                    <a:pt x="380" y="688"/>
                  </a:lnTo>
                  <a:lnTo>
                    <a:pt x="394" y="687"/>
                  </a:lnTo>
                  <a:lnTo>
                    <a:pt x="407" y="686"/>
                  </a:lnTo>
                  <a:lnTo>
                    <a:pt x="421" y="684"/>
                  </a:lnTo>
                  <a:lnTo>
                    <a:pt x="435" y="683"/>
                  </a:lnTo>
                  <a:lnTo>
                    <a:pt x="448" y="682"/>
                  </a:lnTo>
                  <a:lnTo>
                    <a:pt x="462" y="681"/>
                  </a:lnTo>
                  <a:lnTo>
                    <a:pt x="475" y="679"/>
                  </a:lnTo>
                  <a:lnTo>
                    <a:pt x="489" y="678"/>
                  </a:lnTo>
                  <a:lnTo>
                    <a:pt x="503" y="677"/>
                  </a:lnTo>
                  <a:lnTo>
                    <a:pt x="516" y="676"/>
                  </a:lnTo>
                  <a:lnTo>
                    <a:pt x="530" y="675"/>
                  </a:lnTo>
                  <a:lnTo>
                    <a:pt x="543" y="673"/>
                  </a:lnTo>
                  <a:lnTo>
                    <a:pt x="557" y="673"/>
                  </a:lnTo>
                  <a:lnTo>
                    <a:pt x="571" y="672"/>
                  </a:lnTo>
                  <a:lnTo>
                    <a:pt x="584" y="671"/>
                  </a:lnTo>
                  <a:lnTo>
                    <a:pt x="598" y="670"/>
                  </a:lnTo>
                  <a:lnTo>
                    <a:pt x="611" y="669"/>
                  </a:lnTo>
                  <a:lnTo>
                    <a:pt x="625" y="667"/>
                  </a:lnTo>
                  <a:lnTo>
                    <a:pt x="639" y="664"/>
                  </a:lnTo>
                  <a:lnTo>
                    <a:pt x="652" y="664"/>
                  </a:lnTo>
                  <a:lnTo>
                    <a:pt x="666" y="664"/>
                  </a:lnTo>
                  <a:lnTo>
                    <a:pt x="679" y="663"/>
                  </a:lnTo>
                  <a:lnTo>
                    <a:pt x="693" y="661"/>
                  </a:lnTo>
                  <a:lnTo>
                    <a:pt x="707" y="659"/>
                  </a:lnTo>
                  <a:lnTo>
                    <a:pt x="720" y="659"/>
                  </a:lnTo>
                  <a:lnTo>
                    <a:pt x="734" y="657"/>
                  </a:lnTo>
                  <a:lnTo>
                    <a:pt x="747" y="657"/>
                  </a:lnTo>
                  <a:lnTo>
                    <a:pt x="761" y="657"/>
                  </a:lnTo>
                  <a:lnTo>
                    <a:pt x="775" y="657"/>
                  </a:lnTo>
                  <a:lnTo>
                    <a:pt x="788" y="657"/>
                  </a:lnTo>
                  <a:lnTo>
                    <a:pt x="802" y="657"/>
                  </a:lnTo>
                  <a:lnTo>
                    <a:pt x="815" y="657"/>
                  </a:lnTo>
                  <a:lnTo>
                    <a:pt x="829" y="657"/>
                  </a:lnTo>
                  <a:lnTo>
                    <a:pt x="842" y="657"/>
                  </a:lnTo>
                  <a:lnTo>
                    <a:pt x="856" y="657"/>
                  </a:lnTo>
                  <a:lnTo>
                    <a:pt x="870" y="657"/>
                  </a:lnTo>
                  <a:lnTo>
                    <a:pt x="883" y="655"/>
                  </a:lnTo>
                  <a:lnTo>
                    <a:pt x="897" y="653"/>
                  </a:lnTo>
                  <a:lnTo>
                    <a:pt x="910" y="652"/>
                  </a:lnTo>
                  <a:lnTo>
                    <a:pt x="924" y="650"/>
                  </a:lnTo>
                  <a:lnTo>
                    <a:pt x="938" y="647"/>
                  </a:lnTo>
                  <a:lnTo>
                    <a:pt x="951" y="647"/>
                  </a:lnTo>
                  <a:lnTo>
                    <a:pt x="965" y="645"/>
                  </a:lnTo>
                  <a:lnTo>
                    <a:pt x="978" y="641"/>
                  </a:lnTo>
                  <a:lnTo>
                    <a:pt x="992" y="638"/>
                  </a:lnTo>
                  <a:lnTo>
                    <a:pt x="1006" y="635"/>
                  </a:lnTo>
                  <a:lnTo>
                    <a:pt x="1019" y="632"/>
                  </a:lnTo>
                  <a:lnTo>
                    <a:pt x="1033" y="628"/>
                  </a:lnTo>
                  <a:lnTo>
                    <a:pt x="1046" y="625"/>
                  </a:lnTo>
                  <a:lnTo>
                    <a:pt x="1060" y="621"/>
                  </a:lnTo>
                  <a:lnTo>
                    <a:pt x="1074" y="617"/>
                  </a:lnTo>
                  <a:lnTo>
                    <a:pt x="1087" y="616"/>
                  </a:lnTo>
                  <a:lnTo>
                    <a:pt x="1101" y="614"/>
                  </a:lnTo>
                  <a:lnTo>
                    <a:pt x="1114" y="609"/>
                  </a:lnTo>
                  <a:lnTo>
                    <a:pt x="1128" y="602"/>
                  </a:lnTo>
                  <a:lnTo>
                    <a:pt x="1142" y="590"/>
                  </a:lnTo>
                  <a:lnTo>
                    <a:pt x="1155" y="583"/>
                  </a:lnTo>
                  <a:lnTo>
                    <a:pt x="1169" y="578"/>
                  </a:lnTo>
                  <a:lnTo>
                    <a:pt x="1182" y="569"/>
                  </a:lnTo>
                  <a:lnTo>
                    <a:pt x="1196" y="558"/>
                  </a:lnTo>
                  <a:lnTo>
                    <a:pt x="1210" y="538"/>
                  </a:lnTo>
                  <a:lnTo>
                    <a:pt x="1223" y="527"/>
                  </a:lnTo>
                  <a:lnTo>
                    <a:pt x="1237" y="527"/>
                  </a:lnTo>
                  <a:lnTo>
                    <a:pt x="1250" y="520"/>
                  </a:lnTo>
                  <a:lnTo>
                    <a:pt x="1264" y="507"/>
                  </a:lnTo>
                  <a:lnTo>
                    <a:pt x="1278" y="466"/>
                  </a:lnTo>
                  <a:lnTo>
                    <a:pt x="1291" y="438"/>
                  </a:lnTo>
                  <a:lnTo>
                    <a:pt x="1305" y="373"/>
                  </a:lnTo>
                  <a:lnTo>
                    <a:pt x="1318" y="292"/>
                  </a:lnTo>
                  <a:lnTo>
                    <a:pt x="1332" y="154"/>
                  </a:lnTo>
                  <a:lnTo>
                    <a:pt x="1346" y="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841" y="568"/>
              <a:ext cx="4699" cy="2765"/>
            </a:xfrm>
            <a:custGeom>
              <a:avLst/>
              <a:gdLst>
                <a:gd name="T0" fmla="*/ 13 w 1346"/>
                <a:gd name="T1" fmla="*/ 785 h 792"/>
                <a:gd name="T2" fmla="*/ 40 w 1346"/>
                <a:gd name="T3" fmla="*/ 770 h 792"/>
                <a:gd name="T4" fmla="*/ 68 w 1346"/>
                <a:gd name="T5" fmla="*/ 754 h 792"/>
                <a:gd name="T6" fmla="*/ 95 w 1346"/>
                <a:gd name="T7" fmla="*/ 728 h 792"/>
                <a:gd name="T8" fmla="*/ 122 w 1346"/>
                <a:gd name="T9" fmla="*/ 703 h 792"/>
                <a:gd name="T10" fmla="*/ 149 w 1346"/>
                <a:gd name="T11" fmla="*/ 677 h 792"/>
                <a:gd name="T12" fmla="*/ 176 w 1346"/>
                <a:gd name="T13" fmla="*/ 654 h 792"/>
                <a:gd name="T14" fmla="*/ 204 w 1346"/>
                <a:gd name="T15" fmla="*/ 629 h 792"/>
                <a:gd name="T16" fmla="*/ 231 w 1346"/>
                <a:gd name="T17" fmla="*/ 613 h 792"/>
                <a:gd name="T18" fmla="*/ 258 w 1346"/>
                <a:gd name="T19" fmla="*/ 594 h 792"/>
                <a:gd name="T20" fmla="*/ 285 w 1346"/>
                <a:gd name="T21" fmla="*/ 571 h 792"/>
                <a:gd name="T22" fmla="*/ 312 w 1346"/>
                <a:gd name="T23" fmla="*/ 560 h 792"/>
                <a:gd name="T24" fmla="*/ 339 w 1346"/>
                <a:gd name="T25" fmla="*/ 543 h 792"/>
                <a:gd name="T26" fmla="*/ 367 w 1346"/>
                <a:gd name="T27" fmla="*/ 518 h 792"/>
                <a:gd name="T28" fmla="*/ 394 w 1346"/>
                <a:gd name="T29" fmla="*/ 503 h 792"/>
                <a:gd name="T30" fmla="*/ 421 w 1346"/>
                <a:gd name="T31" fmla="*/ 495 h 792"/>
                <a:gd name="T32" fmla="*/ 448 w 1346"/>
                <a:gd name="T33" fmla="*/ 476 h 792"/>
                <a:gd name="T34" fmla="*/ 475 w 1346"/>
                <a:gd name="T35" fmla="*/ 464 h 792"/>
                <a:gd name="T36" fmla="*/ 503 w 1346"/>
                <a:gd name="T37" fmla="*/ 454 h 792"/>
                <a:gd name="T38" fmla="*/ 530 w 1346"/>
                <a:gd name="T39" fmla="*/ 431 h 792"/>
                <a:gd name="T40" fmla="*/ 557 w 1346"/>
                <a:gd name="T41" fmla="*/ 423 h 792"/>
                <a:gd name="T42" fmla="*/ 584 w 1346"/>
                <a:gd name="T43" fmla="*/ 414 h 792"/>
                <a:gd name="T44" fmla="*/ 611 w 1346"/>
                <a:gd name="T45" fmla="*/ 399 h 792"/>
                <a:gd name="T46" fmla="*/ 639 w 1346"/>
                <a:gd name="T47" fmla="*/ 386 h 792"/>
                <a:gd name="T48" fmla="*/ 666 w 1346"/>
                <a:gd name="T49" fmla="*/ 379 h 792"/>
                <a:gd name="T50" fmla="*/ 693 w 1346"/>
                <a:gd name="T51" fmla="*/ 368 h 792"/>
                <a:gd name="T52" fmla="*/ 720 w 1346"/>
                <a:gd name="T53" fmla="*/ 347 h 792"/>
                <a:gd name="T54" fmla="*/ 747 w 1346"/>
                <a:gd name="T55" fmla="*/ 335 h 792"/>
                <a:gd name="T56" fmla="*/ 775 w 1346"/>
                <a:gd name="T57" fmla="*/ 327 h 792"/>
                <a:gd name="T58" fmla="*/ 802 w 1346"/>
                <a:gd name="T59" fmla="*/ 317 h 792"/>
                <a:gd name="T60" fmla="*/ 829 w 1346"/>
                <a:gd name="T61" fmla="*/ 312 h 792"/>
                <a:gd name="T62" fmla="*/ 856 w 1346"/>
                <a:gd name="T63" fmla="*/ 305 h 792"/>
                <a:gd name="T64" fmla="*/ 883 w 1346"/>
                <a:gd name="T65" fmla="*/ 294 h 792"/>
                <a:gd name="T66" fmla="*/ 910 w 1346"/>
                <a:gd name="T67" fmla="*/ 277 h 792"/>
                <a:gd name="T68" fmla="*/ 938 w 1346"/>
                <a:gd name="T69" fmla="*/ 268 h 792"/>
                <a:gd name="T70" fmla="*/ 965 w 1346"/>
                <a:gd name="T71" fmla="*/ 261 h 792"/>
                <a:gd name="T72" fmla="*/ 992 w 1346"/>
                <a:gd name="T73" fmla="*/ 253 h 792"/>
                <a:gd name="T74" fmla="*/ 1019 w 1346"/>
                <a:gd name="T75" fmla="*/ 245 h 792"/>
                <a:gd name="T76" fmla="*/ 1046 w 1346"/>
                <a:gd name="T77" fmla="*/ 236 h 792"/>
                <a:gd name="T78" fmla="*/ 1074 w 1346"/>
                <a:gd name="T79" fmla="*/ 220 h 792"/>
                <a:gd name="T80" fmla="*/ 1101 w 1346"/>
                <a:gd name="T81" fmla="*/ 206 h 792"/>
                <a:gd name="T82" fmla="*/ 1128 w 1346"/>
                <a:gd name="T83" fmla="*/ 191 h 792"/>
                <a:gd name="T84" fmla="*/ 1155 w 1346"/>
                <a:gd name="T85" fmla="*/ 179 h 792"/>
                <a:gd name="T86" fmla="*/ 1182 w 1346"/>
                <a:gd name="T87" fmla="*/ 167 h 792"/>
                <a:gd name="T88" fmla="*/ 1210 w 1346"/>
                <a:gd name="T89" fmla="*/ 150 h 792"/>
                <a:gd name="T90" fmla="*/ 1237 w 1346"/>
                <a:gd name="T91" fmla="*/ 132 h 792"/>
                <a:gd name="T92" fmla="*/ 1264 w 1346"/>
                <a:gd name="T93" fmla="*/ 112 h 792"/>
                <a:gd name="T94" fmla="*/ 1291 w 1346"/>
                <a:gd name="T95" fmla="*/ 86 h 792"/>
                <a:gd name="T96" fmla="*/ 1318 w 1346"/>
                <a:gd name="T97" fmla="*/ 47 h 792"/>
                <a:gd name="T98" fmla="*/ 1346 w 1346"/>
                <a:gd name="T99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46" h="792">
                  <a:moveTo>
                    <a:pt x="0" y="792"/>
                  </a:moveTo>
                  <a:lnTo>
                    <a:pt x="13" y="785"/>
                  </a:lnTo>
                  <a:lnTo>
                    <a:pt x="27" y="778"/>
                  </a:lnTo>
                  <a:lnTo>
                    <a:pt x="40" y="770"/>
                  </a:lnTo>
                  <a:lnTo>
                    <a:pt x="54" y="763"/>
                  </a:lnTo>
                  <a:lnTo>
                    <a:pt x="68" y="754"/>
                  </a:lnTo>
                  <a:lnTo>
                    <a:pt x="81" y="741"/>
                  </a:lnTo>
                  <a:lnTo>
                    <a:pt x="95" y="728"/>
                  </a:lnTo>
                  <a:lnTo>
                    <a:pt x="108" y="712"/>
                  </a:lnTo>
                  <a:lnTo>
                    <a:pt x="122" y="703"/>
                  </a:lnTo>
                  <a:lnTo>
                    <a:pt x="136" y="685"/>
                  </a:lnTo>
                  <a:lnTo>
                    <a:pt x="149" y="677"/>
                  </a:lnTo>
                  <a:lnTo>
                    <a:pt x="163" y="670"/>
                  </a:lnTo>
                  <a:lnTo>
                    <a:pt x="176" y="654"/>
                  </a:lnTo>
                  <a:lnTo>
                    <a:pt x="190" y="643"/>
                  </a:lnTo>
                  <a:lnTo>
                    <a:pt x="204" y="629"/>
                  </a:lnTo>
                  <a:lnTo>
                    <a:pt x="217" y="621"/>
                  </a:lnTo>
                  <a:lnTo>
                    <a:pt x="231" y="613"/>
                  </a:lnTo>
                  <a:lnTo>
                    <a:pt x="244" y="606"/>
                  </a:lnTo>
                  <a:lnTo>
                    <a:pt x="258" y="594"/>
                  </a:lnTo>
                  <a:lnTo>
                    <a:pt x="271" y="575"/>
                  </a:lnTo>
                  <a:lnTo>
                    <a:pt x="285" y="571"/>
                  </a:lnTo>
                  <a:lnTo>
                    <a:pt x="299" y="567"/>
                  </a:lnTo>
                  <a:lnTo>
                    <a:pt x="312" y="560"/>
                  </a:lnTo>
                  <a:lnTo>
                    <a:pt x="326" y="551"/>
                  </a:lnTo>
                  <a:lnTo>
                    <a:pt x="339" y="543"/>
                  </a:lnTo>
                  <a:lnTo>
                    <a:pt x="353" y="526"/>
                  </a:lnTo>
                  <a:lnTo>
                    <a:pt x="367" y="518"/>
                  </a:lnTo>
                  <a:lnTo>
                    <a:pt x="380" y="511"/>
                  </a:lnTo>
                  <a:lnTo>
                    <a:pt x="394" y="503"/>
                  </a:lnTo>
                  <a:lnTo>
                    <a:pt x="407" y="500"/>
                  </a:lnTo>
                  <a:lnTo>
                    <a:pt x="421" y="495"/>
                  </a:lnTo>
                  <a:lnTo>
                    <a:pt x="435" y="485"/>
                  </a:lnTo>
                  <a:lnTo>
                    <a:pt x="448" y="476"/>
                  </a:lnTo>
                  <a:lnTo>
                    <a:pt x="462" y="471"/>
                  </a:lnTo>
                  <a:lnTo>
                    <a:pt x="475" y="464"/>
                  </a:lnTo>
                  <a:lnTo>
                    <a:pt x="489" y="458"/>
                  </a:lnTo>
                  <a:lnTo>
                    <a:pt x="503" y="454"/>
                  </a:lnTo>
                  <a:lnTo>
                    <a:pt x="516" y="448"/>
                  </a:lnTo>
                  <a:lnTo>
                    <a:pt x="530" y="431"/>
                  </a:lnTo>
                  <a:lnTo>
                    <a:pt x="543" y="425"/>
                  </a:lnTo>
                  <a:lnTo>
                    <a:pt x="557" y="423"/>
                  </a:lnTo>
                  <a:lnTo>
                    <a:pt x="571" y="419"/>
                  </a:lnTo>
                  <a:lnTo>
                    <a:pt x="584" y="414"/>
                  </a:lnTo>
                  <a:lnTo>
                    <a:pt x="598" y="411"/>
                  </a:lnTo>
                  <a:lnTo>
                    <a:pt x="611" y="399"/>
                  </a:lnTo>
                  <a:lnTo>
                    <a:pt x="625" y="392"/>
                  </a:lnTo>
                  <a:lnTo>
                    <a:pt x="639" y="386"/>
                  </a:lnTo>
                  <a:lnTo>
                    <a:pt x="652" y="383"/>
                  </a:lnTo>
                  <a:lnTo>
                    <a:pt x="666" y="379"/>
                  </a:lnTo>
                  <a:lnTo>
                    <a:pt x="679" y="372"/>
                  </a:lnTo>
                  <a:lnTo>
                    <a:pt x="693" y="368"/>
                  </a:lnTo>
                  <a:lnTo>
                    <a:pt x="707" y="361"/>
                  </a:lnTo>
                  <a:lnTo>
                    <a:pt x="720" y="347"/>
                  </a:lnTo>
                  <a:lnTo>
                    <a:pt x="734" y="341"/>
                  </a:lnTo>
                  <a:lnTo>
                    <a:pt x="747" y="335"/>
                  </a:lnTo>
                  <a:lnTo>
                    <a:pt x="761" y="333"/>
                  </a:lnTo>
                  <a:lnTo>
                    <a:pt x="775" y="327"/>
                  </a:lnTo>
                  <a:lnTo>
                    <a:pt x="788" y="322"/>
                  </a:lnTo>
                  <a:lnTo>
                    <a:pt x="802" y="317"/>
                  </a:lnTo>
                  <a:lnTo>
                    <a:pt x="815" y="315"/>
                  </a:lnTo>
                  <a:lnTo>
                    <a:pt x="829" y="312"/>
                  </a:lnTo>
                  <a:lnTo>
                    <a:pt x="842" y="308"/>
                  </a:lnTo>
                  <a:lnTo>
                    <a:pt x="856" y="305"/>
                  </a:lnTo>
                  <a:lnTo>
                    <a:pt x="870" y="299"/>
                  </a:lnTo>
                  <a:lnTo>
                    <a:pt x="883" y="294"/>
                  </a:lnTo>
                  <a:lnTo>
                    <a:pt x="897" y="288"/>
                  </a:lnTo>
                  <a:lnTo>
                    <a:pt x="910" y="277"/>
                  </a:lnTo>
                  <a:lnTo>
                    <a:pt x="924" y="273"/>
                  </a:lnTo>
                  <a:lnTo>
                    <a:pt x="938" y="268"/>
                  </a:lnTo>
                  <a:lnTo>
                    <a:pt x="951" y="264"/>
                  </a:lnTo>
                  <a:lnTo>
                    <a:pt x="965" y="261"/>
                  </a:lnTo>
                  <a:lnTo>
                    <a:pt x="978" y="256"/>
                  </a:lnTo>
                  <a:lnTo>
                    <a:pt x="992" y="253"/>
                  </a:lnTo>
                  <a:lnTo>
                    <a:pt x="1006" y="249"/>
                  </a:lnTo>
                  <a:lnTo>
                    <a:pt x="1019" y="245"/>
                  </a:lnTo>
                  <a:lnTo>
                    <a:pt x="1033" y="241"/>
                  </a:lnTo>
                  <a:lnTo>
                    <a:pt x="1046" y="236"/>
                  </a:lnTo>
                  <a:lnTo>
                    <a:pt x="1060" y="227"/>
                  </a:lnTo>
                  <a:lnTo>
                    <a:pt x="1074" y="220"/>
                  </a:lnTo>
                  <a:lnTo>
                    <a:pt x="1087" y="214"/>
                  </a:lnTo>
                  <a:lnTo>
                    <a:pt x="1101" y="206"/>
                  </a:lnTo>
                  <a:lnTo>
                    <a:pt x="1114" y="198"/>
                  </a:lnTo>
                  <a:lnTo>
                    <a:pt x="1128" y="191"/>
                  </a:lnTo>
                  <a:lnTo>
                    <a:pt x="1142" y="187"/>
                  </a:lnTo>
                  <a:lnTo>
                    <a:pt x="1155" y="179"/>
                  </a:lnTo>
                  <a:lnTo>
                    <a:pt x="1169" y="172"/>
                  </a:lnTo>
                  <a:lnTo>
                    <a:pt x="1182" y="167"/>
                  </a:lnTo>
                  <a:lnTo>
                    <a:pt x="1196" y="159"/>
                  </a:lnTo>
                  <a:lnTo>
                    <a:pt x="1210" y="150"/>
                  </a:lnTo>
                  <a:lnTo>
                    <a:pt x="1223" y="139"/>
                  </a:lnTo>
                  <a:lnTo>
                    <a:pt x="1237" y="132"/>
                  </a:lnTo>
                  <a:lnTo>
                    <a:pt x="1250" y="123"/>
                  </a:lnTo>
                  <a:lnTo>
                    <a:pt x="1264" y="112"/>
                  </a:lnTo>
                  <a:lnTo>
                    <a:pt x="1278" y="98"/>
                  </a:lnTo>
                  <a:lnTo>
                    <a:pt x="1291" y="86"/>
                  </a:lnTo>
                  <a:lnTo>
                    <a:pt x="1305" y="66"/>
                  </a:lnTo>
                  <a:lnTo>
                    <a:pt x="1318" y="47"/>
                  </a:lnTo>
                  <a:lnTo>
                    <a:pt x="1332" y="22"/>
                  </a:lnTo>
                  <a:lnTo>
                    <a:pt x="1346" y="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4559" y="3120"/>
              <a:ext cx="63" cy="63"/>
            </a:xfrm>
            <a:prstGeom prst="ellipse">
              <a:avLst/>
            </a:pr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4032" y="2924"/>
              <a:ext cx="60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(80,14)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4559" y="1305"/>
              <a:ext cx="63" cy="62"/>
            </a:xfrm>
            <a:prstGeom prst="ellipse">
              <a:avLst/>
            </a:pr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032" y="1109"/>
              <a:ext cx="60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(80,74)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784" y="2174"/>
              <a:ext cx="3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1980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784" y="3208"/>
              <a:ext cx="3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1940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V="1">
              <a:off x="702" y="449"/>
              <a:ext cx="0" cy="321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H="1">
              <a:off x="642" y="3571"/>
              <a:ext cx="60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534" y="3497"/>
              <a:ext cx="15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642" y="2967"/>
              <a:ext cx="60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454" y="2890"/>
              <a:ext cx="23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H="1">
              <a:off x="642" y="2359"/>
              <a:ext cx="60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454" y="2286"/>
              <a:ext cx="23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 flipH="1">
              <a:off x="642" y="1751"/>
              <a:ext cx="60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454" y="1678"/>
              <a:ext cx="23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642" y="1147"/>
              <a:ext cx="60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454" y="1071"/>
              <a:ext cx="23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 flipH="1">
              <a:off x="642" y="540"/>
              <a:ext cx="60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374" y="467"/>
              <a:ext cx="31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702" y="3665"/>
              <a:ext cx="4929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792" y="3665"/>
              <a:ext cx="0" cy="5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754" y="3752"/>
              <a:ext cx="15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1742" y="3665"/>
              <a:ext cx="0" cy="5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1662" y="3752"/>
              <a:ext cx="23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2691" y="3665"/>
              <a:ext cx="0" cy="5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2611" y="3752"/>
              <a:ext cx="23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3641" y="3665"/>
              <a:ext cx="0" cy="5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561" y="3752"/>
              <a:ext cx="23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4591" y="3665"/>
              <a:ext cx="0" cy="5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4510" y="3752"/>
              <a:ext cx="23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5540" y="3665"/>
              <a:ext cx="0" cy="5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5421" y="3752"/>
              <a:ext cx="31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342" y="3937"/>
              <a:ext cx="17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Parent Income Percentile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138" y="191"/>
              <a:ext cx="15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>
                  <a:ln>
                    <a:noFill/>
                  </a:ln>
                  <a:solidFill>
                    <a:srgbClr val="1E2D53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7" name="Rectangle 47"/>
          <p:cNvSpPr>
            <a:spLocks noChangeArrowheads="1"/>
          </p:cNvSpPr>
          <p:nvPr/>
        </p:nvSpPr>
        <p:spPr bwMode="auto">
          <a:xfrm rot="16200000">
            <a:off x="-813594" y="2981325"/>
            <a:ext cx="26654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Child Income Percentile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7936" y="154369"/>
            <a:ext cx="869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1E2D53"/>
                </a:solidFill>
                <a:latin typeface="Arial" pitchFamily="34" charset="0"/>
                <a:cs typeface="Arial" pitchFamily="34" charset="0"/>
              </a:rPr>
              <a:t>Child Rank Required to Earn More Than Parents</a:t>
            </a:r>
          </a:p>
        </p:txBody>
      </p:sp>
    </p:spTree>
    <p:extLst>
      <p:ext uri="{BB962C8B-B14F-4D97-AF65-F5344CB8AC3E}">
        <p14:creationId xmlns:p14="http://schemas.microsoft.com/office/powerpoint/2010/main" val="2071670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18116" name="Text Box 7"/>
          <p:cNvSpPr txBox="1">
            <a:spLocks noChangeArrowheads="1"/>
          </p:cNvSpPr>
          <p:nvPr/>
        </p:nvSpPr>
        <p:spPr bwMode="auto">
          <a:xfrm>
            <a:off x="228600" y="76200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srgbClr val="FFFFFF"/>
                </a:solidFill>
                <a:latin typeface="cmss10" pitchFamily="34" charset="0"/>
              </a:rPr>
              <a:t>Intergenerational Mobility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1458258" y="5881762"/>
            <a:ext cx="6168433" cy="0"/>
          </a:xfrm>
          <a:prstGeom prst="line">
            <a:avLst/>
          </a:prstGeom>
          <a:noFill/>
          <a:ln w="22225">
            <a:solidFill>
              <a:srgbClr val="EAF2F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458258" y="5139004"/>
            <a:ext cx="6168433" cy="0"/>
          </a:xfrm>
          <a:prstGeom prst="line">
            <a:avLst/>
          </a:prstGeom>
          <a:noFill/>
          <a:ln w="22225">
            <a:solidFill>
              <a:srgbClr val="EAF2F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1458258" y="4395024"/>
            <a:ext cx="6168433" cy="0"/>
          </a:xfrm>
          <a:prstGeom prst="line">
            <a:avLst/>
          </a:prstGeom>
          <a:noFill/>
          <a:ln w="22225">
            <a:solidFill>
              <a:srgbClr val="EAF2F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1458258" y="3655937"/>
            <a:ext cx="6168433" cy="0"/>
          </a:xfrm>
          <a:prstGeom prst="line">
            <a:avLst/>
          </a:prstGeom>
          <a:noFill/>
          <a:ln w="22225">
            <a:solidFill>
              <a:srgbClr val="EAF2F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1458258" y="2911956"/>
            <a:ext cx="6168433" cy="0"/>
          </a:xfrm>
          <a:prstGeom prst="line">
            <a:avLst/>
          </a:prstGeom>
          <a:noFill/>
          <a:ln w="22225">
            <a:solidFill>
              <a:srgbClr val="EAF2F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1458258" y="2169199"/>
            <a:ext cx="6168433" cy="0"/>
          </a:xfrm>
          <a:prstGeom prst="line">
            <a:avLst/>
          </a:prstGeom>
          <a:noFill/>
          <a:ln w="22225">
            <a:solidFill>
              <a:srgbClr val="EAF2F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73281" y="2306248"/>
            <a:ext cx="5938386" cy="2887820"/>
            <a:chOff x="1573281" y="2306248"/>
            <a:chExt cx="5938386" cy="2887820"/>
          </a:xfrm>
        </p:grpSpPr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598978" y="2331945"/>
              <a:ext cx="5886992" cy="2836427"/>
            </a:xfrm>
            <a:custGeom>
              <a:avLst/>
              <a:gdLst>
                <a:gd name="T0" fmla="*/ 14 w 1378"/>
                <a:gd name="T1" fmla="*/ 636 h 664"/>
                <a:gd name="T2" fmla="*/ 42 w 1378"/>
                <a:gd name="T3" fmla="*/ 603 h 664"/>
                <a:gd name="T4" fmla="*/ 70 w 1378"/>
                <a:gd name="T5" fmla="*/ 583 h 664"/>
                <a:gd name="T6" fmla="*/ 97 w 1378"/>
                <a:gd name="T7" fmla="*/ 564 h 664"/>
                <a:gd name="T8" fmla="*/ 125 w 1378"/>
                <a:gd name="T9" fmla="*/ 554 h 664"/>
                <a:gd name="T10" fmla="*/ 153 w 1378"/>
                <a:gd name="T11" fmla="*/ 538 h 664"/>
                <a:gd name="T12" fmla="*/ 181 w 1378"/>
                <a:gd name="T13" fmla="*/ 524 h 664"/>
                <a:gd name="T14" fmla="*/ 209 w 1378"/>
                <a:gd name="T15" fmla="*/ 515 h 664"/>
                <a:gd name="T16" fmla="*/ 237 w 1378"/>
                <a:gd name="T17" fmla="*/ 501 h 664"/>
                <a:gd name="T18" fmla="*/ 264 w 1378"/>
                <a:gd name="T19" fmla="*/ 490 h 664"/>
                <a:gd name="T20" fmla="*/ 292 w 1378"/>
                <a:gd name="T21" fmla="*/ 475 h 664"/>
                <a:gd name="T22" fmla="*/ 320 w 1378"/>
                <a:gd name="T23" fmla="*/ 465 h 664"/>
                <a:gd name="T24" fmla="*/ 348 w 1378"/>
                <a:gd name="T25" fmla="*/ 449 h 664"/>
                <a:gd name="T26" fmla="*/ 376 w 1378"/>
                <a:gd name="T27" fmla="*/ 438 h 664"/>
                <a:gd name="T28" fmla="*/ 404 w 1378"/>
                <a:gd name="T29" fmla="*/ 424 h 664"/>
                <a:gd name="T30" fmla="*/ 431 w 1378"/>
                <a:gd name="T31" fmla="*/ 412 h 664"/>
                <a:gd name="T32" fmla="*/ 459 w 1378"/>
                <a:gd name="T33" fmla="*/ 396 h 664"/>
                <a:gd name="T34" fmla="*/ 487 w 1378"/>
                <a:gd name="T35" fmla="*/ 385 h 664"/>
                <a:gd name="T36" fmla="*/ 515 w 1378"/>
                <a:gd name="T37" fmla="*/ 370 h 664"/>
                <a:gd name="T38" fmla="*/ 543 w 1378"/>
                <a:gd name="T39" fmla="*/ 358 h 664"/>
                <a:gd name="T40" fmla="*/ 571 w 1378"/>
                <a:gd name="T41" fmla="*/ 346 h 664"/>
                <a:gd name="T42" fmla="*/ 598 w 1378"/>
                <a:gd name="T43" fmla="*/ 337 h 664"/>
                <a:gd name="T44" fmla="*/ 626 w 1378"/>
                <a:gd name="T45" fmla="*/ 325 h 664"/>
                <a:gd name="T46" fmla="*/ 654 w 1378"/>
                <a:gd name="T47" fmla="*/ 313 h 664"/>
                <a:gd name="T48" fmla="*/ 682 w 1378"/>
                <a:gd name="T49" fmla="*/ 302 h 664"/>
                <a:gd name="T50" fmla="*/ 710 w 1378"/>
                <a:gd name="T51" fmla="*/ 290 h 664"/>
                <a:gd name="T52" fmla="*/ 738 w 1378"/>
                <a:gd name="T53" fmla="*/ 281 h 664"/>
                <a:gd name="T54" fmla="*/ 765 w 1378"/>
                <a:gd name="T55" fmla="*/ 270 h 664"/>
                <a:gd name="T56" fmla="*/ 793 w 1378"/>
                <a:gd name="T57" fmla="*/ 260 h 664"/>
                <a:gd name="T58" fmla="*/ 821 w 1378"/>
                <a:gd name="T59" fmla="*/ 250 h 664"/>
                <a:gd name="T60" fmla="*/ 849 w 1378"/>
                <a:gd name="T61" fmla="*/ 239 h 664"/>
                <a:gd name="T62" fmla="*/ 877 w 1378"/>
                <a:gd name="T63" fmla="*/ 229 h 664"/>
                <a:gd name="T64" fmla="*/ 905 w 1378"/>
                <a:gd name="T65" fmla="*/ 216 h 664"/>
                <a:gd name="T66" fmla="*/ 932 w 1378"/>
                <a:gd name="T67" fmla="*/ 205 h 664"/>
                <a:gd name="T68" fmla="*/ 960 w 1378"/>
                <a:gd name="T69" fmla="*/ 194 h 664"/>
                <a:gd name="T70" fmla="*/ 988 w 1378"/>
                <a:gd name="T71" fmla="*/ 184 h 664"/>
                <a:gd name="T72" fmla="*/ 1016 w 1378"/>
                <a:gd name="T73" fmla="*/ 177 h 664"/>
                <a:gd name="T74" fmla="*/ 1044 w 1378"/>
                <a:gd name="T75" fmla="*/ 166 h 664"/>
                <a:gd name="T76" fmla="*/ 1071 w 1378"/>
                <a:gd name="T77" fmla="*/ 156 h 664"/>
                <a:gd name="T78" fmla="*/ 1099 w 1378"/>
                <a:gd name="T79" fmla="*/ 147 h 664"/>
                <a:gd name="T80" fmla="*/ 1127 w 1378"/>
                <a:gd name="T81" fmla="*/ 134 h 664"/>
                <a:gd name="T82" fmla="*/ 1155 w 1378"/>
                <a:gd name="T83" fmla="*/ 122 h 664"/>
                <a:gd name="T84" fmla="*/ 1183 w 1378"/>
                <a:gd name="T85" fmla="*/ 114 h 664"/>
                <a:gd name="T86" fmla="*/ 1211 w 1378"/>
                <a:gd name="T87" fmla="*/ 97 h 664"/>
                <a:gd name="T88" fmla="*/ 1238 w 1378"/>
                <a:gd name="T89" fmla="*/ 87 h 664"/>
                <a:gd name="T90" fmla="*/ 1266 w 1378"/>
                <a:gd name="T91" fmla="*/ 68 h 664"/>
                <a:gd name="T92" fmla="*/ 1294 w 1378"/>
                <a:gd name="T93" fmla="*/ 54 h 664"/>
                <a:gd name="T94" fmla="*/ 1322 w 1378"/>
                <a:gd name="T95" fmla="*/ 43 h 664"/>
                <a:gd name="T96" fmla="*/ 1350 w 1378"/>
                <a:gd name="T97" fmla="*/ 29 h 664"/>
                <a:gd name="T98" fmla="*/ 1378 w 1378"/>
                <a:gd name="T9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8" h="664">
                  <a:moveTo>
                    <a:pt x="0" y="664"/>
                  </a:moveTo>
                  <a:lnTo>
                    <a:pt x="14" y="636"/>
                  </a:lnTo>
                  <a:lnTo>
                    <a:pt x="28" y="620"/>
                  </a:lnTo>
                  <a:lnTo>
                    <a:pt x="42" y="603"/>
                  </a:lnTo>
                  <a:lnTo>
                    <a:pt x="56" y="591"/>
                  </a:lnTo>
                  <a:lnTo>
                    <a:pt x="70" y="583"/>
                  </a:lnTo>
                  <a:lnTo>
                    <a:pt x="84" y="573"/>
                  </a:lnTo>
                  <a:lnTo>
                    <a:pt x="97" y="564"/>
                  </a:lnTo>
                  <a:lnTo>
                    <a:pt x="111" y="557"/>
                  </a:lnTo>
                  <a:lnTo>
                    <a:pt x="125" y="554"/>
                  </a:lnTo>
                  <a:lnTo>
                    <a:pt x="139" y="544"/>
                  </a:lnTo>
                  <a:lnTo>
                    <a:pt x="153" y="538"/>
                  </a:lnTo>
                  <a:lnTo>
                    <a:pt x="167" y="531"/>
                  </a:lnTo>
                  <a:lnTo>
                    <a:pt x="181" y="524"/>
                  </a:lnTo>
                  <a:lnTo>
                    <a:pt x="195" y="518"/>
                  </a:lnTo>
                  <a:lnTo>
                    <a:pt x="209" y="515"/>
                  </a:lnTo>
                  <a:lnTo>
                    <a:pt x="223" y="505"/>
                  </a:lnTo>
                  <a:lnTo>
                    <a:pt x="237" y="501"/>
                  </a:lnTo>
                  <a:lnTo>
                    <a:pt x="251" y="496"/>
                  </a:lnTo>
                  <a:lnTo>
                    <a:pt x="264" y="490"/>
                  </a:lnTo>
                  <a:lnTo>
                    <a:pt x="278" y="485"/>
                  </a:lnTo>
                  <a:lnTo>
                    <a:pt x="292" y="475"/>
                  </a:lnTo>
                  <a:lnTo>
                    <a:pt x="306" y="469"/>
                  </a:lnTo>
                  <a:lnTo>
                    <a:pt x="320" y="465"/>
                  </a:lnTo>
                  <a:lnTo>
                    <a:pt x="334" y="456"/>
                  </a:lnTo>
                  <a:lnTo>
                    <a:pt x="348" y="449"/>
                  </a:lnTo>
                  <a:lnTo>
                    <a:pt x="362" y="443"/>
                  </a:lnTo>
                  <a:lnTo>
                    <a:pt x="376" y="438"/>
                  </a:lnTo>
                  <a:lnTo>
                    <a:pt x="390" y="430"/>
                  </a:lnTo>
                  <a:lnTo>
                    <a:pt x="404" y="424"/>
                  </a:lnTo>
                  <a:lnTo>
                    <a:pt x="417" y="416"/>
                  </a:lnTo>
                  <a:lnTo>
                    <a:pt x="431" y="412"/>
                  </a:lnTo>
                  <a:lnTo>
                    <a:pt x="445" y="402"/>
                  </a:lnTo>
                  <a:lnTo>
                    <a:pt x="459" y="396"/>
                  </a:lnTo>
                  <a:lnTo>
                    <a:pt x="473" y="390"/>
                  </a:lnTo>
                  <a:lnTo>
                    <a:pt x="487" y="385"/>
                  </a:lnTo>
                  <a:lnTo>
                    <a:pt x="501" y="374"/>
                  </a:lnTo>
                  <a:lnTo>
                    <a:pt x="515" y="370"/>
                  </a:lnTo>
                  <a:lnTo>
                    <a:pt x="529" y="364"/>
                  </a:lnTo>
                  <a:lnTo>
                    <a:pt x="543" y="358"/>
                  </a:lnTo>
                  <a:lnTo>
                    <a:pt x="557" y="352"/>
                  </a:lnTo>
                  <a:lnTo>
                    <a:pt x="571" y="346"/>
                  </a:lnTo>
                  <a:lnTo>
                    <a:pt x="584" y="341"/>
                  </a:lnTo>
                  <a:lnTo>
                    <a:pt x="598" y="337"/>
                  </a:lnTo>
                  <a:lnTo>
                    <a:pt x="612" y="329"/>
                  </a:lnTo>
                  <a:lnTo>
                    <a:pt x="626" y="325"/>
                  </a:lnTo>
                  <a:lnTo>
                    <a:pt x="640" y="320"/>
                  </a:lnTo>
                  <a:lnTo>
                    <a:pt x="654" y="313"/>
                  </a:lnTo>
                  <a:lnTo>
                    <a:pt x="668" y="306"/>
                  </a:lnTo>
                  <a:lnTo>
                    <a:pt x="682" y="302"/>
                  </a:lnTo>
                  <a:lnTo>
                    <a:pt x="696" y="294"/>
                  </a:lnTo>
                  <a:lnTo>
                    <a:pt x="710" y="290"/>
                  </a:lnTo>
                  <a:lnTo>
                    <a:pt x="724" y="285"/>
                  </a:lnTo>
                  <a:lnTo>
                    <a:pt x="738" y="281"/>
                  </a:lnTo>
                  <a:lnTo>
                    <a:pt x="751" y="274"/>
                  </a:lnTo>
                  <a:lnTo>
                    <a:pt x="765" y="270"/>
                  </a:lnTo>
                  <a:lnTo>
                    <a:pt x="779" y="266"/>
                  </a:lnTo>
                  <a:lnTo>
                    <a:pt x="793" y="260"/>
                  </a:lnTo>
                  <a:lnTo>
                    <a:pt x="807" y="252"/>
                  </a:lnTo>
                  <a:lnTo>
                    <a:pt x="821" y="250"/>
                  </a:lnTo>
                  <a:lnTo>
                    <a:pt x="835" y="242"/>
                  </a:lnTo>
                  <a:lnTo>
                    <a:pt x="849" y="239"/>
                  </a:lnTo>
                  <a:lnTo>
                    <a:pt x="863" y="231"/>
                  </a:lnTo>
                  <a:lnTo>
                    <a:pt x="877" y="229"/>
                  </a:lnTo>
                  <a:lnTo>
                    <a:pt x="891" y="222"/>
                  </a:lnTo>
                  <a:lnTo>
                    <a:pt x="905" y="216"/>
                  </a:lnTo>
                  <a:lnTo>
                    <a:pt x="918" y="215"/>
                  </a:lnTo>
                  <a:lnTo>
                    <a:pt x="932" y="205"/>
                  </a:lnTo>
                  <a:lnTo>
                    <a:pt x="946" y="203"/>
                  </a:lnTo>
                  <a:lnTo>
                    <a:pt x="960" y="194"/>
                  </a:lnTo>
                  <a:lnTo>
                    <a:pt x="974" y="195"/>
                  </a:lnTo>
                  <a:lnTo>
                    <a:pt x="988" y="184"/>
                  </a:lnTo>
                  <a:lnTo>
                    <a:pt x="1002" y="181"/>
                  </a:lnTo>
                  <a:lnTo>
                    <a:pt x="1016" y="177"/>
                  </a:lnTo>
                  <a:lnTo>
                    <a:pt x="1030" y="171"/>
                  </a:lnTo>
                  <a:lnTo>
                    <a:pt x="1044" y="166"/>
                  </a:lnTo>
                  <a:lnTo>
                    <a:pt x="1058" y="159"/>
                  </a:lnTo>
                  <a:lnTo>
                    <a:pt x="1071" y="156"/>
                  </a:lnTo>
                  <a:lnTo>
                    <a:pt x="1085" y="147"/>
                  </a:lnTo>
                  <a:lnTo>
                    <a:pt x="1099" y="147"/>
                  </a:lnTo>
                  <a:lnTo>
                    <a:pt x="1113" y="142"/>
                  </a:lnTo>
                  <a:lnTo>
                    <a:pt x="1127" y="134"/>
                  </a:lnTo>
                  <a:lnTo>
                    <a:pt x="1141" y="129"/>
                  </a:lnTo>
                  <a:lnTo>
                    <a:pt x="1155" y="122"/>
                  </a:lnTo>
                  <a:lnTo>
                    <a:pt x="1169" y="120"/>
                  </a:lnTo>
                  <a:lnTo>
                    <a:pt x="1183" y="114"/>
                  </a:lnTo>
                  <a:lnTo>
                    <a:pt x="1197" y="105"/>
                  </a:lnTo>
                  <a:lnTo>
                    <a:pt x="1211" y="97"/>
                  </a:lnTo>
                  <a:lnTo>
                    <a:pt x="1225" y="91"/>
                  </a:lnTo>
                  <a:lnTo>
                    <a:pt x="1238" y="87"/>
                  </a:lnTo>
                  <a:lnTo>
                    <a:pt x="1252" y="77"/>
                  </a:lnTo>
                  <a:lnTo>
                    <a:pt x="1266" y="68"/>
                  </a:lnTo>
                  <a:lnTo>
                    <a:pt x="1280" y="62"/>
                  </a:lnTo>
                  <a:lnTo>
                    <a:pt x="1294" y="54"/>
                  </a:lnTo>
                  <a:lnTo>
                    <a:pt x="1308" y="46"/>
                  </a:lnTo>
                  <a:lnTo>
                    <a:pt x="1322" y="43"/>
                  </a:lnTo>
                  <a:lnTo>
                    <a:pt x="1336" y="35"/>
                  </a:lnTo>
                  <a:lnTo>
                    <a:pt x="1350" y="29"/>
                  </a:lnTo>
                  <a:lnTo>
                    <a:pt x="1364" y="19"/>
                  </a:lnTo>
                  <a:lnTo>
                    <a:pt x="1378" y="0"/>
                  </a:lnTo>
                </a:path>
              </a:pathLst>
            </a:custGeom>
            <a:noFill/>
            <a:ln w="22225">
              <a:solidFill>
                <a:srgbClr val="1A47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1573281" y="5142675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1633240" y="5022757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1693199" y="4954233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1753158" y="4882037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1813117" y="4830644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auto">
            <a:xfrm>
              <a:off x="1873076" y="4796382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1"/>
            <p:cNvSpPr>
              <a:spLocks noChangeArrowheads="1"/>
            </p:cNvSpPr>
            <p:nvPr/>
          </p:nvSpPr>
          <p:spPr bwMode="auto">
            <a:xfrm>
              <a:off x="1933035" y="4753554"/>
              <a:ext cx="50170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1988100" y="4715621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2048059" y="4685029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4"/>
            <p:cNvSpPr>
              <a:spLocks noChangeArrowheads="1"/>
            </p:cNvSpPr>
            <p:nvPr/>
          </p:nvSpPr>
          <p:spPr bwMode="auto">
            <a:xfrm>
              <a:off x="2108018" y="4672793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5"/>
            <p:cNvSpPr>
              <a:spLocks noChangeArrowheads="1"/>
            </p:cNvSpPr>
            <p:nvPr/>
          </p:nvSpPr>
          <p:spPr bwMode="auto">
            <a:xfrm>
              <a:off x="2167976" y="4629965"/>
              <a:ext cx="50170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6"/>
            <p:cNvSpPr>
              <a:spLocks noChangeArrowheads="1"/>
            </p:cNvSpPr>
            <p:nvPr/>
          </p:nvSpPr>
          <p:spPr bwMode="auto">
            <a:xfrm>
              <a:off x="2226712" y="4604268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27"/>
            <p:cNvSpPr>
              <a:spLocks noChangeArrowheads="1"/>
            </p:cNvSpPr>
            <p:nvPr/>
          </p:nvSpPr>
          <p:spPr bwMode="auto">
            <a:xfrm>
              <a:off x="2286671" y="4574901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28"/>
            <p:cNvSpPr>
              <a:spLocks noChangeArrowheads="1"/>
            </p:cNvSpPr>
            <p:nvPr/>
          </p:nvSpPr>
          <p:spPr bwMode="auto">
            <a:xfrm>
              <a:off x="2346630" y="4544309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29"/>
            <p:cNvSpPr>
              <a:spLocks noChangeArrowheads="1"/>
            </p:cNvSpPr>
            <p:nvPr/>
          </p:nvSpPr>
          <p:spPr bwMode="auto">
            <a:xfrm>
              <a:off x="2406589" y="4518613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0"/>
            <p:cNvSpPr>
              <a:spLocks noChangeArrowheads="1"/>
            </p:cNvSpPr>
            <p:nvPr/>
          </p:nvSpPr>
          <p:spPr bwMode="auto">
            <a:xfrm>
              <a:off x="2466548" y="4506376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1"/>
            <p:cNvSpPr>
              <a:spLocks noChangeArrowheads="1"/>
            </p:cNvSpPr>
            <p:nvPr/>
          </p:nvSpPr>
          <p:spPr bwMode="auto">
            <a:xfrm>
              <a:off x="2526507" y="4463548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2"/>
            <p:cNvSpPr>
              <a:spLocks noChangeArrowheads="1"/>
            </p:cNvSpPr>
            <p:nvPr/>
          </p:nvSpPr>
          <p:spPr bwMode="auto">
            <a:xfrm>
              <a:off x="2586466" y="4446417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3"/>
            <p:cNvSpPr>
              <a:spLocks noChangeArrowheads="1"/>
            </p:cNvSpPr>
            <p:nvPr/>
          </p:nvSpPr>
          <p:spPr bwMode="auto">
            <a:xfrm>
              <a:off x="2645201" y="4424391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2701489" y="4398695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2761448" y="4377892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2821407" y="4335065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2880142" y="4309368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38"/>
            <p:cNvSpPr>
              <a:spLocks noChangeArrowheads="1"/>
            </p:cNvSpPr>
            <p:nvPr/>
          </p:nvSpPr>
          <p:spPr bwMode="auto">
            <a:xfrm>
              <a:off x="2940101" y="4292237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3000060" y="4254304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40"/>
            <p:cNvSpPr>
              <a:spLocks noChangeArrowheads="1"/>
            </p:cNvSpPr>
            <p:nvPr/>
          </p:nvSpPr>
          <p:spPr bwMode="auto">
            <a:xfrm>
              <a:off x="3060019" y="4223712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3119978" y="4198015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42"/>
            <p:cNvSpPr>
              <a:spLocks noChangeArrowheads="1"/>
            </p:cNvSpPr>
            <p:nvPr/>
          </p:nvSpPr>
          <p:spPr bwMode="auto">
            <a:xfrm>
              <a:off x="3179937" y="4177213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3239896" y="4142951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44"/>
            <p:cNvSpPr>
              <a:spLocks noChangeArrowheads="1"/>
            </p:cNvSpPr>
            <p:nvPr/>
          </p:nvSpPr>
          <p:spPr bwMode="auto">
            <a:xfrm>
              <a:off x="3299855" y="4117254"/>
              <a:ext cx="50170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45"/>
            <p:cNvSpPr>
              <a:spLocks noChangeArrowheads="1"/>
            </p:cNvSpPr>
            <p:nvPr/>
          </p:nvSpPr>
          <p:spPr bwMode="auto">
            <a:xfrm>
              <a:off x="3354919" y="4082992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46"/>
            <p:cNvSpPr>
              <a:spLocks noChangeArrowheads="1"/>
            </p:cNvSpPr>
            <p:nvPr/>
          </p:nvSpPr>
          <p:spPr bwMode="auto">
            <a:xfrm>
              <a:off x="3414878" y="4065861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47"/>
            <p:cNvSpPr>
              <a:spLocks noChangeArrowheads="1"/>
            </p:cNvSpPr>
            <p:nvPr/>
          </p:nvSpPr>
          <p:spPr bwMode="auto">
            <a:xfrm>
              <a:off x="3474837" y="4023033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3534796" y="3997336"/>
              <a:ext cx="50170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49"/>
            <p:cNvSpPr>
              <a:spLocks noChangeArrowheads="1"/>
            </p:cNvSpPr>
            <p:nvPr/>
          </p:nvSpPr>
          <p:spPr bwMode="auto">
            <a:xfrm>
              <a:off x="3593532" y="3971640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0"/>
            <p:cNvSpPr>
              <a:spLocks noChangeArrowheads="1"/>
            </p:cNvSpPr>
            <p:nvPr/>
          </p:nvSpPr>
          <p:spPr bwMode="auto">
            <a:xfrm>
              <a:off x="3653491" y="3950838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1"/>
            <p:cNvSpPr>
              <a:spLocks noChangeArrowheads="1"/>
            </p:cNvSpPr>
            <p:nvPr/>
          </p:nvSpPr>
          <p:spPr bwMode="auto">
            <a:xfrm>
              <a:off x="3713450" y="3903115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52"/>
            <p:cNvSpPr>
              <a:spLocks noChangeArrowheads="1"/>
            </p:cNvSpPr>
            <p:nvPr/>
          </p:nvSpPr>
          <p:spPr bwMode="auto">
            <a:xfrm>
              <a:off x="3773409" y="3885984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53"/>
            <p:cNvSpPr>
              <a:spLocks noChangeArrowheads="1"/>
            </p:cNvSpPr>
            <p:nvPr/>
          </p:nvSpPr>
          <p:spPr bwMode="auto">
            <a:xfrm>
              <a:off x="3833368" y="3861511"/>
              <a:ext cx="51393" cy="50170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54"/>
            <p:cNvSpPr>
              <a:spLocks noChangeArrowheads="1"/>
            </p:cNvSpPr>
            <p:nvPr/>
          </p:nvSpPr>
          <p:spPr bwMode="auto">
            <a:xfrm>
              <a:off x="3893327" y="3835814"/>
              <a:ext cx="51393" cy="50170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55"/>
            <p:cNvSpPr>
              <a:spLocks noChangeArrowheads="1"/>
            </p:cNvSpPr>
            <p:nvPr/>
          </p:nvSpPr>
          <p:spPr bwMode="auto">
            <a:xfrm>
              <a:off x="3953286" y="3810118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56"/>
            <p:cNvSpPr>
              <a:spLocks noChangeArrowheads="1"/>
            </p:cNvSpPr>
            <p:nvPr/>
          </p:nvSpPr>
          <p:spPr bwMode="auto">
            <a:xfrm>
              <a:off x="4013245" y="3784421"/>
              <a:ext cx="50170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57"/>
            <p:cNvSpPr>
              <a:spLocks noChangeArrowheads="1"/>
            </p:cNvSpPr>
            <p:nvPr/>
          </p:nvSpPr>
          <p:spPr bwMode="auto">
            <a:xfrm>
              <a:off x="4068309" y="3762395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58"/>
            <p:cNvSpPr>
              <a:spLocks noChangeArrowheads="1"/>
            </p:cNvSpPr>
            <p:nvPr/>
          </p:nvSpPr>
          <p:spPr bwMode="auto">
            <a:xfrm>
              <a:off x="4128268" y="3745264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59"/>
            <p:cNvSpPr>
              <a:spLocks noChangeArrowheads="1"/>
            </p:cNvSpPr>
            <p:nvPr/>
          </p:nvSpPr>
          <p:spPr bwMode="auto">
            <a:xfrm>
              <a:off x="4188227" y="3711002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60"/>
            <p:cNvSpPr>
              <a:spLocks noChangeArrowheads="1"/>
            </p:cNvSpPr>
            <p:nvPr/>
          </p:nvSpPr>
          <p:spPr bwMode="auto">
            <a:xfrm>
              <a:off x="4248186" y="3693871"/>
              <a:ext cx="50170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61"/>
            <p:cNvSpPr>
              <a:spLocks noChangeArrowheads="1"/>
            </p:cNvSpPr>
            <p:nvPr/>
          </p:nvSpPr>
          <p:spPr bwMode="auto">
            <a:xfrm>
              <a:off x="4306921" y="3673068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62"/>
            <p:cNvSpPr>
              <a:spLocks noChangeArrowheads="1"/>
            </p:cNvSpPr>
            <p:nvPr/>
          </p:nvSpPr>
          <p:spPr bwMode="auto">
            <a:xfrm>
              <a:off x="4366880" y="3642477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63"/>
            <p:cNvSpPr>
              <a:spLocks noChangeArrowheads="1"/>
            </p:cNvSpPr>
            <p:nvPr/>
          </p:nvSpPr>
          <p:spPr bwMode="auto">
            <a:xfrm>
              <a:off x="4426839" y="3613109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64"/>
            <p:cNvSpPr>
              <a:spLocks noChangeArrowheads="1"/>
            </p:cNvSpPr>
            <p:nvPr/>
          </p:nvSpPr>
          <p:spPr bwMode="auto">
            <a:xfrm>
              <a:off x="4486798" y="3595978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65"/>
            <p:cNvSpPr>
              <a:spLocks noChangeArrowheads="1"/>
            </p:cNvSpPr>
            <p:nvPr/>
          </p:nvSpPr>
          <p:spPr bwMode="auto">
            <a:xfrm>
              <a:off x="4546757" y="3561716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66"/>
            <p:cNvSpPr>
              <a:spLocks noChangeArrowheads="1"/>
            </p:cNvSpPr>
            <p:nvPr/>
          </p:nvSpPr>
          <p:spPr bwMode="auto">
            <a:xfrm>
              <a:off x="4606716" y="3544585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67"/>
            <p:cNvSpPr>
              <a:spLocks noChangeArrowheads="1"/>
            </p:cNvSpPr>
            <p:nvPr/>
          </p:nvSpPr>
          <p:spPr bwMode="auto">
            <a:xfrm>
              <a:off x="4666675" y="3523783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68"/>
            <p:cNvSpPr>
              <a:spLocks noChangeArrowheads="1"/>
            </p:cNvSpPr>
            <p:nvPr/>
          </p:nvSpPr>
          <p:spPr bwMode="auto">
            <a:xfrm>
              <a:off x="4726634" y="3506652"/>
              <a:ext cx="50170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69"/>
            <p:cNvSpPr>
              <a:spLocks noChangeArrowheads="1"/>
            </p:cNvSpPr>
            <p:nvPr/>
          </p:nvSpPr>
          <p:spPr bwMode="auto">
            <a:xfrm>
              <a:off x="4781698" y="3476060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70"/>
            <p:cNvSpPr>
              <a:spLocks noChangeArrowheads="1"/>
            </p:cNvSpPr>
            <p:nvPr/>
          </p:nvSpPr>
          <p:spPr bwMode="auto">
            <a:xfrm>
              <a:off x="4841657" y="3458929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71"/>
            <p:cNvSpPr>
              <a:spLocks noChangeArrowheads="1"/>
            </p:cNvSpPr>
            <p:nvPr/>
          </p:nvSpPr>
          <p:spPr bwMode="auto">
            <a:xfrm>
              <a:off x="4901616" y="3441798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72"/>
            <p:cNvSpPr>
              <a:spLocks noChangeArrowheads="1"/>
            </p:cNvSpPr>
            <p:nvPr/>
          </p:nvSpPr>
          <p:spPr bwMode="auto">
            <a:xfrm>
              <a:off x="4961575" y="3416101"/>
              <a:ext cx="50170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73"/>
            <p:cNvSpPr>
              <a:spLocks noChangeArrowheads="1"/>
            </p:cNvSpPr>
            <p:nvPr/>
          </p:nvSpPr>
          <p:spPr bwMode="auto">
            <a:xfrm>
              <a:off x="5020311" y="3381839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74"/>
            <p:cNvSpPr>
              <a:spLocks noChangeArrowheads="1"/>
            </p:cNvSpPr>
            <p:nvPr/>
          </p:nvSpPr>
          <p:spPr bwMode="auto">
            <a:xfrm>
              <a:off x="5080270" y="3373274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75"/>
            <p:cNvSpPr>
              <a:spLocks noChangeArrowheads="1"/>
            </p:cNvSpPr>
            <p:nvPr/>
          </p:nvSpPr>
          <p:spPr bwMode="auto">
            <a:xfrm>
              <a:off x="5140229" y="3340235"/>
              <a:ext cx="51393" cy="50170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76"/>
            <p:cNvSpPr>
              <a:spLocks noChangeArrowheads="1"/>
            </p:cNvSpPr>
            <p:nvPr/>
          </p:nvSpPr>
          <p:spPr bwMode="auto">
            <a:xfrm>
              <a:off x="5200188" y="3326775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77"/>
            <p:cNvSpPr>
              <a:spLocks noChangeArrowheads="1"/>
            </p:cNvSpPr>
            <p:nvPr/>
          </p:nvSpPr>
          <p:spPr bwMode="auto">
            <a:xfrm>
              <a:off x="5260146" y="3292512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78"/>
            <p:cNvSpPr>
              <a:spLocks noChangeArrowheads="1"/>
            </p:cNvSpPr>
            <p:nvPr/>
          </p:nvSpPr>
          <p:spPr bwMode="auto">
            <a:xfrm>
              <a:off x="5320105" y="3283947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79"/>
            <p:cNvSpPr>
              <a:spLocks noChangeArrowheads="1"/>
            </p:cNvSpPr>
            <p:nvPr/>
          </p:nvSpPr>
          <p:spPr bwMode="auto">
            <a:xfrm>
              <a:off x="5380064" y="3254579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80"/>
            <p:cNvSpPr>
              <a:spLocks noChangeArrowheads="1"/>
            </p:cNvSpPr>
            <p:nvPr/>
          </p:nvSpPr>
          <p:spPr bwMode="auto">
            <a:xfrm>
              <a:off x="5440023" y="3228882"/>
              <a:ext cx="50170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81"/>
            <p:cNvSpPr>
              <a:spLocks noChangeArrowheads="1"/>
            </p:cNvSpPr>
            <p:nvPr/>
          </p:nvSpPr>
          <p:spPr bwMode="auto">
            <a:xfrm>
              <a:off x="5495088" y="3223988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82"/>
            <p:cNvSpPr>
              <a:spLocks noChangeArrowheads="1"/>
            </p:cNvSpPr>
            <p:nvPr/>
          </p:nvSpPr>
          <p:spPr bwMode="auto">
            <a:xfrm>
              <a:off x="5555047" y="3181160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83"/>
            <p:cNvSpPr>
              <a:spLocks noChangeArrowheads="1"/>
            </p:cNvSpPr>
            <p:nvPr/>
          </p:nvSpPr>
          <p:spPr bwMode="auto">
            <a:xfrm>
              <a:off x="5615006" y="3172594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84"/>
            <p:cNvSpPr>
              <a:spLocks noChangeArrowheads="1"/>
            </p:cNvSpPr>
            <p:nvPr/>
          </p:nvSpPr>
          <p:spPr bwMode="auto">
            <a:xfrm>
              <a:off x="5674965" y="3134661"/>
              <a:ext cx="50170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85"/>
            <p:cNvSpPr>
              <a:spLocks noChangeArrowheads="1"/>
            </p:cNvSpPr>
            <p:nvPr/>
          </p:nvSpPr>
          <p:spPr bwMode="auto">
            <a:xfrm>
              <a:off x="5733700" y="3138332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86"/>
            <p:cNvSpPr>
              <a:spLocks noChangeArrowheads="1"/>
            </p:cNvSpPr>
            <p:nvPr/>
          </p:nvSpPr>
          <p:spPr bwMode="auto">
            <a:xfrm>
              <a:off x="5793659" y="3091833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87"/>
            <p:cNvSpPr>
              <a:spLocks noChangeArrowheads="1"/>
            </p:cNvSpPr>
            <p:nvPr/>
          </p:nvSpPr>
          <p:spPr bwMode="auto">
            <a:xfrm>
              <a:off x="5853618" y="3079597"/>
              <a:ext cx="51393" cy="50170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88"/>
            <p:cNvSpPr>
              <a:spLocks noChangeArrowheads="1"/>
            </p:cNvSpPr>
            <p:nvPr/>
          </p:nvSpPr>
          <p:spPr bwMode="auto">
            <a:xfrm>
              <a:off x="5913577" y="3062466"/>
              <a:ext cx="51393" cy="50170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89"/>
            <p:cNvSpPr>
              <a:spLocks noChangeArrowheads="1"/>
            </p:cNvSpPr>
            <p:nvPr/>
          </p:nvSpPr>
          <p:spPr bwMode="auto">
            <a:xfrm>
              <a:off x="5973536" y="3036769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90"/>
            <p:cNvSpPr>
              <a:spLocks noChangeArrowheads="1"/>
            </p:cNvSpPr>
            <p:nvPr/>
          </p:nvSpPr>
          <p:spPr bwMode="auto">
            <a:xfrm>
              <a:off x="6033495" y="3014743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91"/>
            <p:cNvSpPr>
              <a:spLocks noChangeArrowheads="1"/>
            </p:cNvSpPr>
            <p:nvPr/>
          </p:nvSpPr>
          <p:spPr bwMode="auto">
            <a:xfrm>
              <a:off x="6093454" y="2985376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92"/>
            <p:cNvSpPr>
              <a:spLocks noChangeArrowheads="1"/>
            </p:cNvSpPr>
            <p:nvPr/>
          </p:nvSpPr>
          <p:spPr bwMode="auto">
            <a:xfrm>
              <a:off x="6148518" y="2971915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93"/>
            <p:cNvSpPr>
              <a:spLocks noChangeArrowheads="1"/>
            </p:cNvSpPr>
            <p:nvPr/>
          </p:nvSpPr>
          <p:spPr bwMode="auto">
            <a:xfrm>
              <a:off x="6208477" y="2933982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94"/>
            <p:cNvSpPr>
              <a:spLocks noChangeArrowheads="1"/>
            </p:cNvSpPr>
            <p:nvPr/>
          </p:nvSpPr>
          <p:spPr bwMode="auto">
            <a:xfrm>
              <a:off x="6268436" y="2933982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95"/>
            <p:cNvSpPr>
              <a:spLocks noChangeArrowheads="1"/>
            </p:cNvSpPr>
            <p:nvPr/>
          </p:nvSpPr>
          <p:spPr bwMode="auto">
            <a:xfrm>
              <a:off x="6328395" y="2911956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96"/>
            <p:cNvSpPr>
              <a:spLocks noChangeArrowheads="1"/>
            </p:cNvSpPr>
            <p:nvPr/>
          </p:nvSpPr>
          <p:spPr bwMode="auto">
            <a:xfrm>
              <a:off x="6388354" y="2877694"/>
              <a:ext cx="50170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97"/>
            <p:cNvSpPr>
              <a:spLocks noChangeArrowheads="1"/>
            </p:cNvSpPr>
            <p:nvPr/>
          </p:nvSpPr>
          <p:spPr bwMode="auto">
            <a:xfrm>
              <a:off x="6447089" y="2856892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98"/>
            <p:cNvSpPr>
              <a:spLocks noChangeArrowheads="1"/>
            </p:cNvSpPr>
            <p:nvPr/>
          </p:nvSpPr>
          <p:spPr bwMode="auto">
            <a:xfrm>
              <a:off x="6507048" y="2827524"/>
              <a:ext cx="51393" cy="50170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99"/>
            <p:cNvSpPr>
              <a:spLocks noChangeArrowheads="1"/>
            </p:cNvSpPr>
            <p:nvPr/>
          </p:nvSpPr>
          <p:spPr bwMode="auto">
            <a:xfrm>
              <a:off x="6567007" y="2818959"/>
              <a:ext cx="51393" cy="50170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00"/>
            <p:cNvSpPr>
              <a:spLocks noChangeArrowheads="1"/>
            </p:cNvSpPr>
            <p:nvPr/>
          </p:nvSpPr>
          <p:spPr bwMode="auto">
            <a:xfrm>
              <a:off x="6626966" y="2793262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01"/>
            <p:cNvSpPr>
              <a:spLocks noChangeArrowheads="1"/>
            </p:cNvSpPr>
            <p:nvPr/>
          </p:nvSpPr>
          <p:spPr bwMode="auto">
            <a:xfrm>
              <a:off x="6686925" y="2754105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02"/>
            <p:cNvSpPr>
              <a:spLocks noChangeArrowheads="1"/>
            </p:cNvSpPr>
            <p:nvPr/>
          </p:nvSpPr>
          <p:spPr bwMode="auto">
            <a:xfrm>
              <a:off x="6746884" y="2719843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03"/>
            <p:cNvSpPr>
              <a:spLocks noChangeArrowheads="1"/>
            </p:cNvSpPr>
            <p:nvPr/>
          </p:nvSpPr>
          <p:spPr bwMode="auto">
            <a:xfrm>
              <a:off x="6806843" y="2694146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104"/>
            <p:cNvSpPr>
              <a:spLocks noChangeArrowheads="1"/>
            </p:cNvSpPr>
            <p:nvPr/>
          </p:nvSpPr>
          <p:spPr bwMode="auto">
            <a:xfrm>
              <a:off x="6861908" y="2677015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105"/>
            <p:cNvSpPr>
              <a:spLocks noChangeArrowheads="1"/>
            </p:cNvSpPr>
            <p:nvPr/>
          </p:nvSpPr>
          <p:spPr bwMode="auto">
            <a:xfrm>
              <a:off x="6921867" y="2634187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06"/>
            <p:cNvSpPr>
              <a:spLocks noChangeArrowheads="1"/>
            </p:cNvSpPr>
            <p:nvPr/>
          </p:nvSpPr>
          <p:spPr bwMode="auto">
            <a:xfrm>
              <a:off x="6981826" y="2596254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107"/>
            <p:cNvSpPr>
              <a:spLocks noChangeArrowheads="1"/>
            </p:cNvSpPr>
            <p:nvPr/>
          </p:nvSpPr>
          <p:spPr bwMode="auto">
            <a:xfrm>
              <a:off x="7041785" y="2570557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108"/>
            <p:cNvSpPr>
              <a:spLocks noChangeArrowheads="1"/>
            </p:cNvSpPr>
            <p:nvPr/>
          </p:nvSpPr>
          <p:spPr bwMode="auto">
            <a:xfrm>
              <a:off x="7101744" y="2536295"/>
              <a:ext cx="50170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109"/>
            <p:cNvSpPr>
              <a:spLocks noChangeArrowheads="1"/>
            </p:cNvSpPr>
            <p:nvPr/>
          </p:nvSpPr>
          <p:spPr bwMode="auto">
            <a:xfrm>
              <a:off x="7160479" y="2502033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10"/>
            <p:cNvSpPr>
              <a:spLocks noChangeArrowheads="1"/>
            </p:cNvSpPr>
            <p:nvPr/>
          </p:nvSpPr>
          <p:spPr bwMode="auto">
            <a:xfrm>
              <a:off x="7220438" y="2489796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111"/>
            <p:cNvSpPr>
              <a:spLocks noChangeArrowheads="1"/>
            </p:cNvSpPr>
            <p:nvPr/>
          </p:nvSpPr>
          <p:spPr bwMode="auto">
            <a:xfrm>
              <a:off x="7280397" y="2455534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112"/>
            <p:cNvSpPr>
              <a:spLocks noChangeArrowheads="1"/>
            </p:cNvSpPr>
            <p:nvPr/>
          </p:nvSpPr>
          <p:spPr bwMode="auto">
            <a:xfrm>
              <a:off x="7340356" y="2429837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113"/>
            <p:cNvSpPr>
              <a:spLocks noChangeArrowheads="1"/>
            </p:cNvSpPr>
            <p:nvPr/>
          </p:nvSpPr>
          <p:spPr bwMode="auto">
            <a:xfrm>
              <a:off x="7400315" y="2387009"/>
              <a:ext cx="51393" cy="51393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114"/>
            <p:cNvSpPr>
              <a:spLocks noChangeArrowheads="1"/>
            </p:cNvSpPr>
            <p:nvPr/>
          </p:nvSpPr>
          <p:spPr bwMode="auto">
            <a:xfrm>
              <a:off x="7460274" y="2306248"/>
              <a:ext cx="51393" cy="50170"/>
            </a:xfrm>
            <a:prstGeom prst="ellipse">
              <a:avLst/>
            </a:prstGeom>
            <a:solidFill>
              <a:srgbClr val="1A476F"/>
            </a:solidFill>
            <a:ln w="22225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9" name="Line 117"/>
          <p:cNvSpPr>
            <a:spLocks noChangeShapeType="1"/>
          </p:cNvSpPr>
          <p:nvPr/>
        </p:nvSpPr>
        <p:spPr bwMode="auto">
          <a:xfrm flipV="1">
            <a:off x="1458258" y="2057847"/>
            <a:ext cx="0" cy="3935267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Line 118"/>
          <p:cNvSpPr>
            <a:spLocks noChangeShapeType="1"/>
          </p:cNvSpPr>
          <p:nvPr/>
        </p:nvSpPr>
        <p:spPr bwMode="auto">
          <a:xfrm flipH="1">
            <a:off x="1386063" y="5881762"/>
            <a:ext cx="72196" cy="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119"/>
          <p:cNvSpPr>
            <a:spLocks noChangeArrowheads="1"/>
          </p:cNvSpPr>
          <p:nvPr/>
        </p:nvSpPr>
        <p:spPr bwMode="auto">
          <a:xfrm rot="16200000">
            <a:off x="1126648" y="5708003"/>
            <a:ext cx="286335" cy="25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Line 120"/>
          <p:cNvSpPr>
            <a:spLocks noChangeShapeType="1"/>
          </p:cNvSpPr>
          <p:nvPr/>
        </p:nvSpPr>
        <p:spPr bwMode="auto">
          <a:xfrm flipH="1">
            <a:off x="1386063" y="5139004"/>
            <a:ext cx="72196" cy="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121"/>
          <p:cNvSpPr>
            <a:spLocks noChangeArrowheads="1"/>
          </p:cNvSpPr>
          <p:nvPr/>
        </p:nvSpPr>
        <p:spPr bwMode="auto">
          <a:xfrm rot="16200000">
            <a:off x="1126648" y="4965246"/>
            <a:ext cx="286335" cy="25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30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Line 122"/>
          <p:cNvSpPr>
            <a:spLocks noChangeShapeType="1"/>
          </p:cNvSpPr>
          <p:nvPr/>
        </p:nvSpPr>
        <p:spPr bwMode="auto">
          <a:xfrm flipH="1">
            <a:off x="1386063" y="4395024"/>
            <a:ext cx="72196" cy="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123"/>
          <p:cNvSpPr>
            <a:spLocks noChangeArrowheads="1"/>
          </p:cNvSpPr>
          <p:nvPr/>
        </p:nvSpPr>
        <p:spPr bwMode="auto">
          <a:xfrm rot="16200000">
            <a:off x="1126648" y="4221265"/>
            <a:ext cx="286335" cy="25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40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Line 124"/>
          <p:cNvSpPr>
            <a:spLocks noChangeShapeType="1"/>
          </p:cNvSpPr>
          <p:nvPr/>
        </p:nvSpPr>
        <p:spPr bwMode="auto">
          <a:xfrm flipH="1">
            <a:off x="1386063" y="3655937"/>
            <a:ext cx="72196" cy="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Rectangle 125"/>
          <p:cNvSpPr>
            <a:spLocks noChangeArrowheads="1"/>
          </p:cNvSpPr>
          <p:nvPr/>
        </p:nvSpPr>
        <p:spPr bwMode="auto">
          <a:xfrm rot="16200000">
            <a:off x="1126648" y="3482179"/>
            <a:ext cx="286335" cy="25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Line 126"/>
          <p:cNvSpPr>
            <a:spLocks noChangeShapeType="1"/>
          </p:cNvSpPr>
          <p:nvPr/>
        </p:nvSpPr>
        <p:spPr bwMode="auto">
          <a:xfrm flipH="1">
            <a:off x="1386063" y="2911956"/>
            <a:ext cx="72196" cy="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Rectangle 127"/>
          <p:cNvSpPr>
            <a:spLocks noChangeArrowheads="1"/>
          </p:cNvSpPr>
          <p:nvPr/>
        </p:nvSpPr>
        <p:spPr bwMode="auto">
          <a:xfrm rot="16200000">
            <a:off x="1126648" y="2739421"/>
            <a:ext cx="286335" cy="25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60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Line 128"/>
          <p:cNvSpPr>
            <a:spLocks noChangeShapeType="1"/>
          </p:cNvSpPr>
          <p:nvPr/>
        </p:nvSpPr>
        <p:spPr bwMode="auto">
          <a:xfrm flipH="1">
            <a:off x="1386063" y="2169199"/>
            <a:ext cx="72196" cy="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ectangle 129"/>
          <p:cNvSpPr>
            <a:spLocks noChangeArrowheads="1"/>
          </p:cNvSpPr>
          <p:nvPr/>
        </p:nvSpPr>
        <p:spPr bwMode="auto">
          <a:xfrm rot="16200000">
            <a:off x="1127872" y="1994217"/>
            <a:ext cx="286335" cy="25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70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Line 131"/>
          <p:cNvSpPr>
            <a:spLocks noChangeShapeType="1"/>
          </p:cNvSpPr>
          <p:nvPr/>
        </p:nvSpPr>
        <p:spPr bwMode="auto">
          <a:xfrm>
            <a:off x="1458258" y="5993114"/>
            <a:ext cx="6168433" cy="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Line 132"/>
          <p:cNvSpPr>
            <a:spLocks noChangeShapeType="1"/>
          </p:cNvSpPr>
          <p:nvPr/>
        </p:nvSpPr>
        <p:spPr bwMode="auto">
          <a:xfrm>
            <a:off x="1569610" y="5993114"/>
            <a:ext cx="0" cy="72196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Rectangle 133"/>
          <p:cNvSpPr>
            <a:spLocks noChangeArrowheads="1"/>
          </p:cNvSpPr>
          <p:nvPr/>
        </p:nvSpPr>
        <p:spPr bwMode="auto">
          <a:xfrm>
            <a:off x="1521888" y="6099572"/>
            <a:ext cx="183548" cy="25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Line 134"/>
          <p:cNvSpPr>
            <a:spLocks noChangeShapeType="1"/>
          </p:cNvSpPr>
          <p:nvPr/>
        </p:nvSpPr>
        <p:spPr bwMode="auto">
          <a:xfrm>
            <a:off x="2163082" y="5993114"/>
            <a:ext cx="0" cy="72196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2065190" y="6099572"/>
            <a:ext cx="286335" cy="25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Line 136"/>
          <p:cNvSpPr>
            <a:spLocks noChangeShapeType="1"/>
          </p:cNvSpPr>
          <p:nvPr/>
        </p:nvSpPr>
        <p:spPr bwMode="auto">
          <a:xfrm>
            <a:off x="2756553" y="5993114"/>
            <a:ext cx="0" cy="72196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2658661" y="6099572"/>
            <a:ext cx="286335" cy="25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Line 138"/>
          <p:cNvSpPr>
            <a:spLocks noChangeShapeType="1"/>
          </p:cNvSpPr>
          <p:nvPr/>
        </p:nvSpPr>
        <p:spPr bwMode="auto">
          <a:xfrm>
            <a:off x="3354919" y="5993114"/>
            <a:ext cx="0" cy="72196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Rectangle 139"/>
          <p:cNvSpPr>
            <a:spLocks noChangeArrowheads="1"/>
          </p:cNvSpPr>
          <p:nvPr/>
        </p:nvSpPr>
        <p:spPr bwMode="auto">
          <a:xfrm>
            <a:off x="3257027" y="6099572"/>
            <a:ext cx="286335" cy="25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30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Line 140"/>
          <p:cNvSpPr>
            <a:spLocks noChangeShapeType="1"/>
          </p:cNvSpPr>
          <p:nvPr/>
        </p:nvSpPr>
        <p:spPr bwMode="auto">
          <a:xfrm>
            <a:off x="3948391" y="5993114"/>
            <a:ext cx="0" cy="72196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3850499" y="6099572"/>
            <a:ext cx="286335" cy="25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40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" name="Line 142"/>
          <p:cNvSpPr>
            <a:spLocks noChangeShapeType="1"/>
          </p:cNvSpPr>
          <p:nvPr/>
        </p:nvSpPr>
        <p:spPr bwMode="auto">
          <a:xfrm>
            <a:off x="4541862" y="5993114"/>
            <a:ext cx="0" cy="72196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Rectangle 143"/>
          <p:cNvSpPr>
            <a:spLocks noChangeArrowheads="1"/>
          </p:cNvSpPr>
          <p:nvPr/>
        </p:nvSpPr>
        <p:spPr bwMode="auto">
          <a:xfrm>
            <a:off x="4443970" y="6099572"/>
            <a:ext cx="286335" cy="25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5" name="Line 144"/>
          <p:cNvSpPr>
            <a:spLocks noChangeShapeType="1"/>
          </p:cNvSpPr>
          <p:nvPr/>
        </p:nvSpPr>
        <p:spPr bwMode="auto">
          <a:xfrm>
            <a:off x="5136558" y="5993114"/>
            <a:ext cx="0" cy="72196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5037442" y="6099572"/>
            <a:ext cx="286335" cy="25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60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7" name="Line 146"/>
          <p:cNvSpPr>
            <a:spLocks noChangeShapeType="1"/>
          </p:cNvSpPr>
          <p:nvPr/>
        </p:nvSpPr>
        <p:spPr bwMode="auto">
          <a:xfrm>
            <a:off x="5730029" y="5993114"/>
            <a:ext cx="0" cy="72196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ectangle 147"/>
          <p:cNvSpPr>
            <a:spLocks noChangeArrowheads="1"/>
          </p:cNvSpPr>
          <p:nvPr/>
        </p:nvSpPr>
        <p:spPr bwMode="auto">
          <a:xfrm>
            <a:off x="5632137" y="6099572"/>
            <a:ext cx="286335" cy="25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70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9" name="Line 148"/>
          <p:cNvSpPr>
            <a:spLocks noChangeShapeType="1"/>
          </p:cNvSpPr>
          <p:nvPr/>
        </p:nvSpPr>
        <p:spPr bwMode="auto">
          <a:xfrm>
            <a:off x="6323501" y="5993114"/>
            <a:ext cx="0" cy="72196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Rectangle 149"/>
          <p:cNvSpPr>
            <a:spLocks noChangeArrowheads="1"/>
          </p:cNvSpPr>
          <p:nvPr/>
        </p:nvSpPr>
        <p:spPr bwMode="auto">
          <a:xfrm>
            <a:off x="6225608" y="6099572"/>
            <a:ext cx="286335" cy="25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80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1" name="Line 150"/>
          <p:cNvSpPr>
            <a:spLocks noChangeShapeType="1"/>
          </p:cNvSpPr>
          <p:nvPr/>
        </p:nvSpPr>
        <p:spPr bwMode="auto">
          <a:xfrm>
            <a:off x="6916972" y="5993114"/>
            <a:ext cx="0" cy="72196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Rectangle 151"/>
          <p:cNvSpPr>
            <a:spLocks noChangeArrowheads="1"/>
          </p:cNvSpPr>
          <p:nvPr/>
        </p:nvSpPr>
        <p:spPr bwMode="auto">
          <a:xfrm>
            <a:off x="6819080" y="6099572"/>
            <a:ext cx="286335" cy="25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90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Line 152"/>
          <p:cNvSpPr>
            <a:spLocks noChangeShapeType="1"/>
          </p:cNvSpPr>
          <p:nvPr/>
        </p:nvSpPr>
        <p:spPr bwMode="auto">
          <a:xfrm>
            <a:off x="7515338" y="5993114"/>
            <a:ext cx="0" cy="72196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Rectangle 153"/>
          <p:cNvSpPr>
            <a:spLocks noChangeArrowheads="1"/>
          </p:cNvSpPr>
          <p:nvPr/>
        </p:nvSpPr>
        <p:spPr bwMode="auto">
          <a:xfrm>
            <a:off x="7369723" y="6099572"/>
            <a:ext cx="389122" cy="25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30"/>
          <p:cNvSpPr>
            <a:spLocks noChangeArrowheads="1"/>
          </p:cNvSpPr>
          <p:nvPr/>
        </p:nvSpPr>
        <p:spPr bwMode="auto">
          <a:xfrm rot="16200000">
            <a:off x="-139832" y="3805223"/>
            <a:ext cx="2178102" cy="25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Mean Child Income Rank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54"/>
          <p:cNvSpPr>
            <a:spLocks noChangeArrowheads="1"/>
          </p:cNvSpPr>
          <p:nvPr/>
        </p:nvSpPr>
        <p:spPr bwMode="auto">
          <a:xfrm>
            <a:off x="3701213" y="6394471"/>
            <a:ext cx="1833031" cy="25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Parent Income Rank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61"/>
          <p:cNvSpPr>
            <a:spLocks noChangeArrowheads="1"/>
          </p:cNvSpPr>
          <p:nvPr/>
        </p:nvSpPr>
        <p:spPr bwMode="auto">
          <a:xfrm>
            <a:off x="762000" y="1600200"/>
            <a:ext cx="7044568" cy="21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1E2D53"/>
                </a:solidFill>
                <a:latin typeface="Arial"/>
                <a:cs typeface="Arial"/>
              </a:rPr>
              <a:t>Mean Child Percentile Rank vs. Parent Percentile Rank</a:t>
            </a: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5" name="Rectangle 2"/>
          <p:cNvSpPr>
            <a:spLocks noChangeArrowheads="1"/>
          </p:cNvSpPr>
          <p:nvPr/>
        </p:nvSpPr>
        <p:spPr bwMode="auto">
          <a:xfrm>
            <a:off x="190500" y="914400"/>
            <a:ext cx="8763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r>
              <a:rPr lang="en-US" sz="2000" dirty="0">
                <a:solidFill>
                  <a:srgbClr val="222222"/>
                </a:solidFill>
                <a:ea typeface="Calibri"/>
              </a:rPr>
              <a:t>Think of measures that translate mobility</a:t>
            </a:r>
            <a:br>
              <a:rPr lang="en-US" sz="2000" dirty="0">
                <a:solidFill>
                  <a:srgbClr val="222222"/>
                </a:solidFill>
                <a:ea typeface="Calibri"/>
              </a:rPr>
            </a:br>
            <a:endParaRPr lang="en-US" sz="1400" dirty="0">
              <a:solidFill>
                <a:srgbClr val="222222"/>
              </a:solidFill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142262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3" name="Rectangle 2"/>
          <p:cNvSpPr>
            <a:spLocks noChangeArrowheads="1"/>
          </p:cNvSpPr>
          <p:nvPr/>
        </p:nvSpPr>
        <p:spPr bwMode="auto">
          <a:xfrm>
            <a:off x="228600" y="228600"/>
            <a:ext cx="8534400" cy="658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marR="0" lvl="0" indent="-376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10"/>
                <a:ea typeface="+mn-ea"/>
                <a:cs typeface="Arial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mss10"/>
              <a:ea typeface="+mn-ea"/>
              <a:cs typeface="Arial"/>
            </a:endParaRPr>
          </a:p>
          <a:p>
            <a:pPr marL="609600" marR="0" lvl="0" indent="-376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Blip>
                <a:blip r:embed="rId3"/>
              </a:buBlip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mss10"/>
              <a:ea typeface="+mn-ea"/>
              <a:cs typeface="Arial"/>
            </a:endParaRPr>
          </a:p>
          <a:p>
            <a:pPr marL="233362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mss10"/>
              <a:ea typeface="Calibri"/>
              <a:cs typeface="Arial"/>
            </a:endParaRPr>
          </a:p>
          <a:p>
            <a:pPr marL="609600" lvl="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Blip>
                <a:blip r:embed="rId3"/>
              </a:buBlip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mss10"/>
                <a:ea typeface="Calibri"/>
                <a:cs typeface="Arial"/>
              </a:rPr>
              <a:t>I’m Diana.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mss10"/>
              <a:ea typeface="Calibri"/>
              <a:cs typeface="Arial"/>
            </a:endParaRPr>
          </a:p>
          <a:p>
            <a:pPr marL="609600" marR="0" lvl="0" indent="-376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Blip>
                <a:blip r:embed="rId3"/>
              </a:buBlip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mss10"/>
              <a:ea typeface="Calibri"/>
              <a:cs typeface="Arial"/>
            </a:endParaRP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Blip>
                <a:blip r:embed="rId3"/>
              </a:buBlip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mss10"/>
                <a:ea typeface="Calibri"/>
                <a:cs typeface="Arial"/>
              </a:rPr>
              <a:t>Take 2 min to fill out this survey please [ </a:t>
            </a:r>
            <a:r>
              <a:rPr lang="en-US" sz="2400" dirty="0">
                <a:solidFill>
                  <a:srgbClr val="222222"/>
                </a:solidFill>
                <a:ea typeface="Calibri"/>
              </a:rPr>
              <a:t>bit.ly/ec1152d998</a:t>
            </a:r>
            <a:r>
              <a:rPr lang="en-US" sz="2000" dirty="0">
                <a:solidFill>
                  <a:srgbClr val="222222"/>
                </a:solidFill>
                <a:ea typeface="Calibri"/>
              </a:rPr>
              <a:t> ]</a:t>
            </a:r>
            <a:br>
              <a:rPr lang="en-US" sz="2000" dirty="0">
                <a:solidFill>
                  <a:srgbClr val="222222"/>
                </a:solidFill>
                <a:ea typeface="Calibri"/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Find this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prez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at: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hlinkClick r:id="rId4"/>
              </a:rPr>
              <a:t>https://github.com/dianagold/Ec1152_diana</a:t>
            </a:r>
            <a:br>
              <a:rPr lang="en-US" sz="2000" dirty="0">
                <a:ea typeface="Calibri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mss10"/>
              <a:ea typeface="Calibri"/>
              <a:cs typeface="Arial"/>
            </a:endParaRPr>
          </a:p>
          <a:p>
            <a:pPr marL="609600" marR="0" lvl="0" indent="-376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Blip>
                <a:blip r:embed="rId3"/>
              </a:buBlip>
              <a:tabLst/>
              <a:defRPr/>
            </a:pPr>
            <a:r>
              <a:rPr kumimoji="0" lang="en-US" sz="2000" b="0" i="0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mss10"/>
                <a:ea typeface="Calibri"/>
                <a:cs typeface="Arial"/>
              </a:rPr>
              <a:t>We’ll meet every Frida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mss10"/>
                <a:ea typeface="Calibri"/>
                <a:cs typeface="Arial"/>
              </a:rPr>
              <a:t>y @ 10.30-11.30am (Sever 201)</a:t>
            </a:r>
          </a:p>
          <a:p>
            <a:pPr marL="1066800" marR="0" lvl="1" indent="-376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Blip>
                <a:blip r:embed="rId3"/>
              </a:buBlip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mss10"/>
                <a:ea typeface="Calibri"/>
                <a:cs typeface="Arial"/>
              </a:rPr>
              <a:t>Advanced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mss10"/>
                <a:ea typeface="Calibri"/>
                <a:cs typeface="Arial"/>
              </a:rPr>
              <a:t> section, primarily for </a:t>
            </a:r>
            <a:r>
              <a:rPr lang="en-US" kern="0" dirty="0">
                <a:solidFill>
                  <a:srgbClr val="222222"/>
                </a:solidFill>
                <a:latin typeface="cmss10"/>
                <a:ea typeface="Calibri"/>
                <a:cs typeface="Arial"/>
              </a:rPr>
              <a:t>grad students but undergrads welcome!</a:t>
            </a:r>
            <a:b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mss10"/>
                <a:ea typeface="Calibri"/>
                <a:cs typeface="Arial"/>
              </a:rPr>
            </a:b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mss10"/>
              <a:ea typeface="Calibri"/>
              <a:cs typeface="Arial"/>
            </a:endParaRPr>
          </a:p>
          <a:p>
            <a:pPr marL="609600" marR="0" lvl="0" indent="-376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Blip>
                <a:blip r:embed="rId3"/>
              </a:buBlip>
              <a:tabLst/>
              <a:defRPr/>
            </a:pP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mss10"/>
                <a:ea typeface="Calibri"/>
                <a:cs typeface="Arial"/>
              </a:rPr>
              <a:t>Office Hours:</a:t>
            </a:r>
            <a:endParaRPr lang="en-US" sz="2000" kern="0" dirty="0">
              <a:solidFill>
                <a:srgbClr val="222222"/>
              </a:solidFill>
              <a:latin typeface="cmss10"/>
              <a:ea typeface="Calibri"/>
              <a:cs typeface="Arial"/>
            </a:endParaRPr>
          </a:p>
          <a:p>
            <a:pPr marL="1066800" lvl="1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Blip>
                <a:blip r:embed="rId3"/>
              </a:buBlip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mss10"/>
                <a:ea typeface="Calibri"/>
                <a:cs typeface="Arial"/>
              </a:rPr>
              <a:t>Wednesdays @ </a:t>
            </a:r>
            <a:r>
              <a:rPr lang="en-US" sz="2000" kern="0" dirty="0">
                <a:solidFill>
                  <a:srgbClr val="222222"/>
                </a:solidFill>
                <a:latin typeface="cmss10"/>
                <a:ea typeface="Calibri"/>
                <a:cs typeface="Arial"/>
              </a:rPr>
              <a:t>4.30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mss10"/>
                <a:ea typeface="Calibri"/>
                <a:cs typeface="Arial"/>
              </a:rPr>
              <a:t>-6.30pm (Barker 103)</a:t>
            </a:r>
          </a:p>
          <a:p>
            <a:pPr marL="1066800" lvl="1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Blip>
                <a:blip r:embed="rId3"/>
              </a:buBlip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mss10"/>
                <a:ea typeface="Calibri"/>
                <a:cs typeface="Arial"/>
              </a:rPr>
              <a:t>I’m also available by appointment and after sections.</a:t>
            </a:r>
          </a:p>
          <a:p>
            <a:pPr marL="690562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mss10"/>
              <a:ea typeface="Calibri"/>
              <a:cs typeface="Arial"/>
            </a:endParaRPr>
          </a:p>
          <a:p>
            <a:pPr marL="609600" marR="0" lvl="0" indent="-376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Blip>
                <a:blip r:embed="rId3"/>
              </a:buBlip>
              <a:tabLst/>
              <a:defRPr/>
            </a:pP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mss10"/>
                <a:ea typeface="Calibri"/>
                <a:cs typeface="Arial"/>
              </a:rPr>
              <a:t>Expectations: </a:t>
            </a:r>
          </a:p>
          <a:p>
            <a:pPr marL="1066800" lvl="1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Blip>
                <a:blip r:embed="rId3"/>
              </a:buBlip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mss10"/>
                <a:ea typeface="Calibri"/>
                <a:cs typeface="Arial"/>
              </a:rPr>
              <a:t>Email (</a:t>
            </a:r>
            <a:r>
              <a:rPr lang="en-US" sz="2000" b="1" kern="0" dirty="0">
                <a:solidFill>
                  <a:srgbClr val="222222"/>
                </a:solidFill>
                <a:ea typeface="Calibri"/>
              </a:rPr>
              <a:t>diana_goldemberg@g.harvard.edu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mss10"/>
                <a:ea typeface="Calibri"/>
                <a:cs typeface="Arial"/>
              </a:rPr>
              <a:t>) response times: within 24 hours M-F; 48 hours on the weekend 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mss10"/>
              <a:ea typeface="Calibri"/>
              <a:cs typeface="Arial"/>
            </a:endParaRPr>
          </a:p>
          <a:p>
            <a:pPr marL="1066800" marR="0" lvl="1" indent="-376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mss10"/>
                <a:ea typeface="Calibri"/>
                <a:cs typeface="Arial"/>
              </a:rPr>
              <a:t>Google form to submit questions before section </a:t>
            </a:r>
          </a:p>
          <a:p>
            <a:pPr marL="233362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mss10"/>
              <a:ea typeface="Calibri"/>
              <a:cs typeface="Arial"/>
            </a:endParaRPr>
          </a:p>
          <a:p>
            <a:pPr marL="609600" marR="0" lvl="0" indent="-376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Blip>
                <a:blip r:embed="rId3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mss10"/>
              <a:ea typeface="Calibri"/>
              <a:cs typeface="Arial"/>
            </a:endParaRPr>
          </a:p>
        </p:txBody>
      </p:sp>
      <p:sp>
        <p:nvSpPr>
          <p:cNvPr id="218115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/>
            </a:endParaRPr>
          </a:p>
        </p:txBody>
      </p:sp>
      <p:sp>
        <p:nvSpPr>
          <p:cNvPr id="218116" name="Text Box 7"/>
          <p:cNvSpPr txBox="1">
            <a:spLocks noChangeArrowheads="1"/>
          </p:cNvSpPr>
          <p:nvPr/>
        </p:nvSpPr>
        <p:spPr bwMode="auto">
          <a:xfrm>
            <a:off x="228600" y="76200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mss10" pitchFamily="34" charset="0"/>
                <a:ea typeface="+mn-ea"/>
                <a:cs typeface="Arial" pitchFamily="34" charset="0"/>
              </a:rPr>
              <a:t>Logistics</a:t>
            </a:r>
          </a:p>
        </p:txBody>
      </p:sp>
    </p:spTree>
    <p:extLst>
      <p:ext uri="{BB962C8B-B14F-4D97-AF65-F5344CB8AC3E}">
        <p14:creationId xmlns:p14="http://schemas.microsoft.com/office/powerpoint/2010/main" val="100028643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6" name="Text Box 7"/>
          <p:cNvSpPr txBox="1">
            <a:spLocks noChangeArrowheads="1"/>
          </p:cNvSpPr>
          <p:nvPr/>
        </p:nvSpPr>
        <p:spPr bwMode="auto">
          <a:xfrm>
            <a:off x="228600" y="76200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srgbClr val="FFFFFF"/>
                </a:solidFill>
                <a:latin typeface="cmss10" pitchFamily="34" charset="0"/>
              </a:rPr>
              <a:t>Intergenerational Mobility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13B42A-8DCC-4148-9116-1298E635C555}"/>
              </a:ext>
            </a:extLst>
          </p:cNvPr>
          <p:cNvSpPr/>
          <p:nvPr/>
        </p:nvSpPr>
        <p:spPr>
          <a:xfrm>
            <a:off x="838200" y="1447800"/>
            <a:ext cx="533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9" descr="Cover">
            <a:extLst>
              <a:ext uri="{FF2B5EF4-FFF2-40B4-BE49-F238E27FC236}">
                <a16:creationId xmlns:a16="http://schemas.microsoft.com/office/drawing/2014/main" id="{61D1CDC4-F80E-4569-B4D5-E7765D7B24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9"/>
          <a:stretch/>
        </p:blipFill>
        <p:spPr bwMode="auto">
          <a:xfrm>
            <a:off x="1094679" y="1729840"/>
            <a:ext cx="7057081" cy="50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15">
            <a:extLst>
              <a:ext uri="{FF2B5EF4-FFF2-40B4-BE49-F238E27FC236}">
                <a16:creationId xmlns:a16="http://schemas.microsoft.com/office/drawing/2014/main" id="{D87970FC-C77E-4416-8E4E-673FEE7D8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4724400"/>
            <a:ext cx="34575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Rank-Rank Slope (U.S)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 0.341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6">
            <a:extLst>
              <a:ext uri="{FF2B5EF4-FFF2-40B4-BE49-F238E27FC236}">
                <a16:creationId xmlns:a16="http://schemas.microsoft.com/office/drawing/2014/main" id="{98B8952B-465C-44C7-B011-9A2267322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927" y="4889956"/>
            <a:ext cx="5931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(0.003)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2C35C83-F473-49DE-A508-A0B9B86FC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1123890"/>
            <a:ext cx="876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4"/>
              </a:buBlip>
              <a:defRPr/>
            </a:pP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In simple terms: how well do kids from poor parents do?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D451BB-1709-4F7B-BB56-650FDBA0810A}"/>
              </a:ext>
            </a:extLst>
          </p:cNvPr>
          <p:cNvCxnSpPr/>
          <p:nvPr/>
        </p:nvCxnSpPr>
        <p:spPr>
          <a:xfrm>
            <a:off x="3505200" y="2133600"/>
            <a:ext cx="0" cy="40386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FD36E11-D1BE-4373-95C5-EF8D9F77730B}"/>
              </a:ext>
            </a:extLst>
          </p:cNvPr>
          <p:cNvSpPr/>
          <p:nvPr/>
        </p:nvSpPr>
        <p:spPr>
          <a:xfrm>
            <a:off x="990600" y="1600200"/>
            <a:ext cx="533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253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3" name="Rectangle 2"/>
          <p:cNvSpPr>
            <a:spLocks noChangeArrowheads="1"/>
          </p:cNvSpPr>
          <p:nvPr/>
        </p:nvSpPr>
        <p:spPr bwMode="auto">
          <a:xfrm>
            <a:off x="76200" y="1008995"/>
            <a:ext cx="87757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ＭＳ Ｐゴシック"/>
              </a:rPr>
              <a:t>Regression specifications:</a:t>
            </a:r>
            <a:endParaRPr lang="en-US" sz="1600" kern="0" dirty="0">
              <a:solidFill>
                <a:srgbClr val="000000"/>
              </a:solidFill>
              <a:latin typeface="Arial" panose="020B0604020202020204" pitchFamily="34" charset="0"/>
              <a:ea typeface="ＭＳ Ｐゴシック"/>
              <a:cs typeface="ＭＳ Ｐゴシック"/>
            </a:endParaRP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endParaRPr lang="en-US" kern="0" dirty="0">
              <a:solidFill>
                <a:srgbClr val="000000"/>
              </a:solidFill>
              <a:latin typeface="Arial" panose="020B0604020202020204" pitchFamily="34" charset="0"/>
              <a:ea typeface="ＭＳ Ｐゴシック"/>
              <a:cs typeface="ＭＳ Ｐゴシック"/>
            </a:endParaRP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endParaRPr lang="en-US" kern="0" dirty="0">
              <a:solidFill>
                <a:srgbClr val="000000"/>
              </a:solidFill>
              <a:latin typeface="Arial" panose="020B0604020202020204" pitchFamily="34" charset="0"/>
              <a:ea typeface="ＭＳ Ｐゴシック"/>
              <a:cs typeface="ＭＳ Ｐゴシック"/>
            </a:endParaRP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endParaRPr lang="en-US" kern="0" dirty="0">
              <a:solidFill>
                <a:srgbClr val="000000"/>
              </a:solidFill>
              <a:latin typeface="Arial" panose="020B0604020202020204" pitchFamily="34" charset="0"/>
              <a:ea typeface="ＭＳ Ｐゴシック"/>
              <a:cs typeface="ＭＳ Ｐゴシック"/>
            </a:endParaRP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endParaRPr lang="en-US" kern="0" dirty="0">
              <a:solidFill>
                <a:srgbClr val="000000"/>
              </a:solidFill>
              <a:latin typeface="Arial" panose="020B0604020202020204" pitchFamily="34" charset="0"/>
              <a:ea typeface="ＭＳ Ｐゴシック"/>
              <a:cs typeface="ＭＳ Ｐゴシック"/>
            </a:endParaRP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endParaRPr lang="en-US" kern="0" dirty="0">
              <a:solidFill>
                <a:srgbClr val="000000"/>
              </a:solidFill>
              <a:latin typeface="Arial" panose="020B0604020202020204" pitchFamily="34" charset="0"/>
              <a:ea typeface="ＭＳ Ｐゴシック"/>
              <a:cs typeface="ＭＳ Ｐゴシック"/>
            </a:endParaRP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endParaRPr lang="en-US" kern="0" dirty="0">
              <a:solidFill>
                <a:srgbClr val="000000"/>
              </a:solidFill>
              <a:latin typeface="Arial" panose="020B0604020202020204" pitchFamily="34" charset="0"/>
              <a:ea typeface="ＭＳ Ｐゴシック"/>
              <a:cs typeface="ＭＳ Ｐゴシック"/>
            </a:endParaRP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endParaRPr lang="en-US" kern="0" dirty="0">
              <a:solidFill>
                <a:srgbClr val="000000"/>
              </a:solidFill>
              <a:latin typeface="Arial" panose="020B0604020202020204" pitchFamily="34" charset="0"/>
              <a:ea typeface="ＭＳ Ｐゴシック"/>
              <a:cs typeface="ＭＳ Ｐゴシック"/>
            </a:endParaRP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endParaRPr lang="en-US" sz="1000" kern="0" dirty="0">
              <a:solidFill>
                <a:srgbClr val="000000"/>
              </a:solidFill>
              <a:latin typeface="Arial" panose="020B060402020202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8115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1300" y="2863194"/>
            <a:ext cx="1090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Treatment 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Indicators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13500" y="2847974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Site 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Indicators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28600" y="76200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MTO: Estimating Treatment Effects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900" y="1923395"/>
            <a:ext cx="5326856" cy="397669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4051300" y="2418694"/>
            <a:ext cx="412750" cy="4572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737100" y="2418694"/>
            <a:ext cx="501650" cy="4572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457950" y="2380594"/>
            <a:ext cx="412750" cy="4572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6200" y="4000768"/>
            <a:ext cx="8601529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endParaRPr lang="en-US" sz="1000" kern="0" dirty="0">
              <a:solidFill>
                <a:srgbClr val="000000"/>
              </a:solidFill>
              <a:latin typeface="Arial" panose="020B0604020202020204" pitchFamily="34" charset="0"/>
              <a:ea typeface="ＭＳ Ｐゴシック"/>
              <a:cs typeface="ＭＳ Ｐゴシック"/>
            </a:endParaRP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ＭＳ Ｐゴシック"/>
              </a:rPr>
              <a:t>These intent-to-treat (ITT) estimates identify effect of being </a:t>
            </a:r>
            <a:r>
              <a:rPr lang="en-US" i="1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ＭＳ Ｐゴシック"/>
              </a:rPr>
              <a:t>offered 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ＭＳ Ｐゴシック"/>
              </a:rPr>
              <a:t>a voucher to move through MTO</a:t>
            </a: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endParaRPr lang="en-US" kern="0" dirty="0">
              <a:solidFill>
                <a:srgbClr val="000000"/>
              </a:solidFill>
              <a:latin typeface="Arial" panose="020B0604020202020204" pitchFamily="34" charset="0"/>
              <a:ea typeface="ＭＳ Ｐゴシック"/>
              <a:cs typeface="ＭＳ Ｐゴシック"/>
            </a:endParaRP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endParaRPr lang="en-US" kern="0" dirty="0">
              <a:solidFill>
                <a:srgbClr val="000000"/>
              </a:solidFill>
              <a:latin typeface="Arial" panose="020B0604020202020204" pitchFamily="34" charset="0"/>
              <a:ea typeface="ＭＳ Ｐゴシック"/>
              <a:cs typeface="ＭＳ Ｐゴシック"/>
            </a:endParaRP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ＭＳ Ｐゴシック"/>
              </a:rPr>
              <a:t>From ITT to treatment-on-treated (TOT) estimates, needs to take into account voucher take-up (for young children: 48% for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ＭＳ Ｐゴシック"/>
              </a:rPr>
              <a:t>Exp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ＭＳ Ｐゴシック"/>
              </a:rPr>
              <a:t> and 66% for S8)</a:t>
            </a:r>
          </a:p>
        </p:txBody>
      </p:sp>
    </p:spTree>
    <p:extLst>
      <p:ext uri="{BB962C8B-B14F-4D97-AF65-F5344CB8AC3E}">
        <p14:creationId xmlns:p14="http://schemas.microsoft.com/office/powerpoint/2010/main" val="918522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>
            <a:extLst>
              <a:ext uri="{FF2B5EF4-FFF2-40B4-BE49-F238E27FC236}">
                <a16:creationId xmlns:a16="http://schemas.microsoft.com/office/drawing/2014/main" id="{46689C2A-931C-4562-9A17-3117176B3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srgbClr val="FFFFFF"/>
                </a:solidFill>
                <a:latin typeface="cmss10" pitchFamily="34" charset="0"/>
              </a:rPr>
              <a:t>MTO: p-value is your friend!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072ECE-60E7-468D-9C94-0A0857469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30" y="2028507"/>
            <a:ext cx="2792540" cy="37626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067C3E-AA1B-43E4-BC3C-5F440BA68FE6}"/>
              </a:ext>
            </a:extLst>
          </p:cNvPr>
          <p:cNvSpPr/>
          <p:nvPr/>
        </p:nvSpPr>
        <p:spPr>
          <a:xfrm>
            <a:off x="457200" y="1598543"/>
            <a:ext cx="3886200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R="42520" algn="ctr"/>
            <a:r>
              <a:rPr lang="en-US" sz="1400" b="1" dirty="0">
                <a:latin typeface="Arial" panose="020B0604020202020204" pitchFamily="34" charset="0"/>
              </a:rPr>
              <a:t>Impacts of MTO on Children Below 13</a:t>
            </a:r>
            <a:endParaRPr lang="pt-BR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522433-2F9A-40E4-B2BE-81A693A10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028507"/>
            <a:ext cx="2819400" cy="37626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DE6366-7723-49CE-9115-8D4821635947}"/>
              </a:ext>
            </a:extLst>
          </p:cNvPr>
          <p:cNvSpPr/>
          <p:nvPr/>
        </p:nvSpPr>
        <p:spPr>
          <a:xfrm>
            <a:off x="4724400" y="1598543"/>
            <a:ext cx="3886200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R="42520" algn="ctr"/>
            <a:r>
              <a:rPr lang="en-US" sz="1400" b="1" dirty="0">
                <a:latin typeface="Arial" panose="020B0604020202020204" pitchFamily="34" charset="0"/>
              </a:rPr>
              <a:t>Impacts of MTO on Children Age 13-18 </a:t>
            </a:r>
            <a:endParaRPr lang="pt-BR" sz="14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90500" y="914400"/>
            <a:ext cx="8763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4"/>
              </a:buBlip>
              <a:defRPr/>
            </a:pPr>
            <a:r>
              <a:rPr lang="en-US" sz="2000" dirty="0">
                <a:solidFill>
                  <a:srgbClr val="222222"/>
                </a:solidFill>
                <a:ea typeface="Calibri"/>
              </a:rPr>
              <a:t>Explain as simply as possible what is the p-value translating</a:t>
            </a:r>
            <a:br>
              <a:rPr lang="en-US" sz="2000" dirty="0">
                <a:solidFill>
                  <a:srgbClr val="222222"/>
                </a:solidFill>
                <a:ea typeface="Calibri"/>
              </a:rPr>
            </a:br>
            <a:endParaRPr lang="en-US" sz="1400" dirty="0">
              <a:solidFill>
                <a:srgbClr val="222222"/>
              </a:solidFill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8862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" y="3733799"/>
            <a:ext cx="8153400" cy="804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46689C2A-931C-4562-9A17-3117176B3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8915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srgbClr val="FFFFFF"/>
                </a:solidFill>
                <a:latin typeface="cmss10" pitchFamily="34" charset="0"/>
              </a:rPr>
              <a:t>MTO: Can you read the tables?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53196"/>
          <a:stretch/>
        </p:blipFill>
        <p:spPr>
          <a:xfrm>
            <a:off x="1385661" y="76200"/>
            <a:ext cx="6677025" cy="411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70206" b="-1"/>
          <a:stretch/>
        </p:blipFill>
        <p:spPr>
          <a:xfrm>
            <a:off x="1400175" y="4238623"/>
            <a:ext cx="6677025" cy="2619376"/>
          </a:xfrm>
          <a:prstGeom prst="rect">
            <a:avLst/>
          </a:prstGeom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6200" y="3810000"/>
            <a:ext cx="8763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3362" eaLnBrk="0" fontAlgn="base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lang="en-US" sz="1200" i="1" dirty="0">
                <a:solidFill>
                  <a:srgbClr val="222222"/>
                </a:solidFill>
                <a:ea typeface="Calibri"/>
              </a:rPr>
              <a:t>[there were</a:t>
            </a:r>
            <a:br>
              <a:rPr lang="en-US" sz="1200" i="1" dirty="0">
                <a:solidFill>
                  <a:srgbClr val="222222"/>
                </a:solidFill>
                <a:ea typeface="Calibri"/>
              </a:rPr>
            </a:br>
            <a:r>
              <a:rPr lang="en-US" sz="1200" i="1" dirty="0">
                <a:solidFill>
                  <a:srgbClr val="222222"/>
                </a:solidFill>
                <a:ea typeface="Calibri"/>
              </a:rPr>
              <a:t>more lines</a:t>
            </a:r>
            <a:br>
              <a:rPr lang="en-US" sz="1200" i="1" dirty="0">
                <a:solidFill>
                  <a:srgbClr val="222222"/>
                </a:solidFill>
                <a:ea typeface="Calibri"/>
              </a:rPr>
            </a:br>
            <a:r>
              <a:rPr lang="en-US" sz="1200" i="1" dirty="0">
                <a:solidFill>
                  <a:srgbClr val="222222"/>
                </a:solidFill>
                <a:ea typeface="Calibri"/>
              </a:rPr>
              <a:t>in here]</a:t>
            </a:r>
            <a:endParaRPr lang="en-US" sz="1000" i="1" dirty="0">
              <a:solidFill>
                <a:srgbClr val="222222"/>
              </a:solidFill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3620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>
            <a:extLst>
              <a:ext uri="{FF2B5EF4-FFF2-40B4-BE49-F238E27FC236}">
                <a16:creationId xmlns:a16="http://schemas.microsoft.com/office/drawing/2014/main" id="{46689C2A-931C-4562-9A17-3117176B3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8915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srgbClr val="FFFFFF"/>
                </a:solidFill>
                <a:latin typeface="cmss10" pitchFamily="34" charset="0"/>
              </a:rPr>
              <a:t>MTO: Can you read the tables?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152400"/>
            <a:ext cx="8896350" cy="64389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105400" y="533400"/>
            <a:ext cx="2819400" cy="3785776"/>
            <a:chOff x="6248400" y="1581090"/>
            <a:chExt cx="2895600" cy="416677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072ECE-60E7-468D-9C94-0A0857469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5260" y="1985173"/>
              <a:ext cx="2792540" cy="376269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067C3E-AA1B-43E4-BC3C-5F440BA68FE6}"/>
                </a:ext>
              </a:extLst>
            </p:cNvPr>
            <p:cNvSpPr/>
            <p:nvPr/>
          </p:nvSpPr>
          <p:spPr>
            <a:xfrm>
              <a:off x="6248400" y="1581090"/>
              <a:ext cx="28956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endParaRPr lang="pt-BR" sz="9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marR="42520" algn="ctr"/>
              <a:r>
                <a:rPr lang="en-US" sz="1100" b="1" dirty="0">
                  <a:latin typeface="Arial" panose="020B0604020202020204" pitchFamily="34" charset="0"/>
                </a:rPr>
                <a:t>Impacts of MTO on Children &lt;13</a:t>
              </a:r>
              <a:endParaRPr lang="pt-B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573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4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Stata hands-on demo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ED72A3-1909-4888-A3DF-3830C7433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752600"/>
            <a:ext cx="8534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u="sng" dirty="0">
                <a:solidFill>
                  <a:schemeClr val="bg2"/>
                </a:solidFill>
              </a:rPr>
              <a:t> </a:t>
            </a:r>
            <a:endParaRPr lang="en-US" dirty="0">
              <a:solidFill>
                <a:schemeClr val="bg2"/>
              </a:solidFill>
            </a:endParaRP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endParaRPr lang="en-US" dirty="0">
              <a:solidFill>
                <a:schemeClr val="bg2"/>
              </a:solidFill>
            </a:endParaRPr>
          </a:p>
          <a:p>
            <a:pPr marL="233362" eaLnBrk="0" fontAlgn="base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endParaRPr lang="en-US" dirty="0">
              <a:solidFill>
                <a:schemeClr val="bg2"/>
              </a:solidFill>
              <a:ea typeface="Calibri"/>
            </a:endParaRP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r>
              <a:rPr lang="en-US" i="1" dirty="0">
                <a:solidFill>
                  <a:schemeClr val="bg2"/>
                </a:solidFill>
                <a:ea typeface="Calibri"/>
              </a:rPr>
              <a:t>Stata will be used in section</a:t>
            </a: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endParaRPr lang="en-US" i="1" dirty="0">
              <a:solidFill>
                <a:schemeClr val="bg2"/>
              </a:solidFill>
              <a:ea typeface="Calibri"/>
            </a:endParaRP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r>
              <a:rPr lang="en-US" i="1" dirty="0">
                <a:solidFill>
                  <a:schemeClr val="bg2"/>
                </a:solidFill>
                <a:ea typeface="Calibri"/>
              </a:rPr>
              <a:t>But you’re very welcomed to follow the </a:t>
            </a:r>
            <a:r>
              <a:rPr lang="en-US" i="1" dirty="0" err="1">
                <a:solidFill>
                  <a:schemeClr val="bg2"/>
                </a:solidFill>
                <a:ea typeface="Calibri"/>
              </a:rPr>
              <a:t>Jupyter</a:t>
            </a:r>
            <a:r>
              <a:rPr lang="en-US" i="1" dirty="0">
                <a:solidFill>
                  <a:schemeClr val="bg2"/>
                </a:solidFill>
                <a:ea typeface="Calibri"/>
              </a:rPr>
              <a:t> notebooks for:</a:t>
            </a: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endParaRPr lang="en-US" i="1" dirty="0">
              <a:solidFill>
                <a:schemeClr val="bg2"/>
              </a:solidFill>
              <a:ea typeface="Calibri"/>
            </a:endParaRPr>
          </a:p>
          <a:p>
            <a:pPr marL="1066800" lvl="1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Blip>
                <a:blip r:embed="rId3"/>
              </a:buBlip>
              <a:defRPr/>
            </a:pPr>
            <a:r>
              <a:rPr lang="en-US" i="1" dirty="0">
                <a:solidFill>
                  <a:schemeClr val="bg2"/>
                </a:solidFill>
                <a:ea typeface="Calibri"/>
              </a:rPr>
              <a:t>R</a:t>
            </a:r>
          </a:p>
          <a:p>
            <a:pPr marL="1066800" lvl="1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Blip>
                <a:blip r:embed="rId3"/>
              </a:buBlip>
              <a:defRPr/>
            </a:pPr>
            <a:r>
              <a:rPr lang="en-US" i="1" dirty="0">
                <a:solidFill>
                  <a:schemeClr val="bg2"/>
                </a:solidFill>
                <a:ea typeface="Calibri"/>
              </a:rPr>
              <a:t>Python</a:t>
            </a:r>
          </a:p>
          <a:p>
            <a:pPr marL="1066800" lvl="1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Blip>
                <a:blip r:embed="rId3"/>
              </a:buBlip>
              <a:defRPr/>
            </a:pPr>
            <a:endParaRPr lang="en-US" i="1" dirty="0">
              <a:solidFill>
                <a:schemeClr val="bg2"/>
              </a:solidFill>
              <a:ea typeface="Calibri"/>
            </a:endParaRP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Blip>
                <a:blip r:embed="rId3"/>
              </a:buBlip>
              <a:defRPr/>
            </a:pPr>
            <a:r>
              <a:rPr lang="en-US" i="1" dirty="0">
                <a:solidFill>
                  <a:schemeClr val="bg2"/>
                </a:solidFill>
                <a:ea typeface="Calibri"/>
              </a:rPr>
              <a:t>All files at: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hlinkClick r:id="rId4"/>
              </a:rPr>
              <a:t>https://github.com/dianagold/Ec1152_diana</a:t>
            </a:r>
            <a:endParaRPr lang="en-US" i="1" dirty="0">
              <a:solidFill>
                <a:schemeClr val="bg2"/>
              </a:solidFill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5525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18116" name="Text Box 7"/>
          <p:cNvSpPr txBox="1">
            <a:spLocks noChangeArrowheads="1"/>
          </p:cNvSpPr>
          <p:nvPr/>
        </p:nvSpPr>
        <p:spPr bwMode="auto">
          <a:xfrm>
            <a:off x="228600" y="76200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srgbClr val="FFFFFF"/>
                </a:solidFill>
                <a:latin typeface="cmss10" pitchFamily="34" charset="0"/>
              </a:rPr>
              <a:t>Stata demo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0500" y="1586329"/>
            <a:ext cx="89154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r>
              <a:rPr lang="en-US" sz="2000" dirty="0">
                <a:solidFill>
                  <a:srgbClr val="222222"/>
                </a:solidFill>
                <a:ea typeface="Calibri"/>
              </a:rPr>
              <a:t>If you have Stata in your computer, you may want to do it along</a:t>
            </a:r>
          </a:p>
          <a:p>
            <a:pPr marL="1066800" lvl="1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Blip>
                <a:blip r:embed="rId3"/>
              </a:buBlip>
              <a:defRPr/>
            </a:pPr>
            <a:r>
              <a:rPr lang="en-US" sz="2000" dirty="0">
                <a:solidFill>
                  <a:srgbClr val="222222"/>
                </a:solidFill>
                <a:ea typeface="Calibri"/>
              </a:rPr>
              <a:t>How to install &amp; hints: </a:t>
            </a:r>
            <a:r>
              <a:rPr lang="en-US" sz="2000" dirty="0">
                <a:solidFill>
                  <a:srgbClr val="222222"/>
                </a:solidFill>
                <a:ea typeface="Calibri"/>
                <a:hlinkClick r:id="rId4"/>
              </a:rPr>
              <a:t>https://canvas.harvard.edu/courses/19323</a:t>
            </a:r>
            <a:endParaRPr lang="en-US" sz="2000" dirty="0">
              <a:solidFill>
                <a:srgbClr val="222222"/>
              </a:solidFill>
              <a:ea typeface="Calibri"/>
            </a:endParaRPr>
          </a:p>
          <a:p>
            <a:pPr marL="1066800" lvl="1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Blip>
                <a:blip r:embed="rId3"/>
              </a:buBlip>
              <a:defRPr/>
            </a:pPr>
            <a:r>
              <a:rPr lang="en-US" sz="2000" dirty="0">
                <a:solidFill>
                  <a:srgbClr val="222222"/>
                </a:solidFill>
                <a:ea typeface="Calibri"/>
              </a:rPr>
              <a:t>Optional workshop: Monday at 5:30 pm in Emerson Hall 105</a:t>
            </a:r>
          </a:p>
          <a:p>
            <a:pPr marL="690562" lvl="1" eaLnBrk="0" fontAlgn="base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endParaRPr lang="en-US" sz="2000" dirty="0">
              <a:solidFill>
                <a:srgbClr val="222222"/>
              </a:solidFill>
              <a:ea typeface="Calibri"/>
            </a:endParaRP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r>
              <a:rPr lang="en-US" sz="2000" dirty="0">
                <a:solidFill>
                  <a:srgbClr val="222222"/>
                </a:solidFill>
                <a:ea typeface="Calibri"/>
              </a:rPr>
              <a:t>Why are we using Stata?</a:t>
            </a:r>
          </a:p>
          <a:p>
            <a:pPr marL="1066800" lvl="1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Blip>
                <a:blip r:embed="rId3"/>
              </a:buBlip>
              <a:defRPr/>
            </a:pPr>
            <a:r>
              <a:rPr lang="en-US" dirty="0">
                <a:solidFill>
                  <a:srgbClr val="222222"/>
                </a:solidFill>
                <a:ea typeface="Calibri"/>
              </a:rPr>
              <a:t>The most popular software used by economists for applied econometrics</a:t>
            </a:r>
          </a:p>
          <a:p>
            <a:pPr marL="1066800" lvl="1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Blip>
                <a:blip r:embed="rId3"/>
              </a:buBlip>
              <a:defRPr/>
            </a:pPr>
            <a:r>
              <a:rPr lang="en-US" dirty="0">
                <a:solidFill>
                  <a:srgbClr val="222222"/>
                </a:solidFill>
                <a:ea typeface="Calibri"/>
              </a:rPr>
              <a:t>Works for “big data”: up to 20 billion observations and 32 thousand variables (contingent on RAM)</a:t>
            </a:r>
            <a:br>
              <a:rPr lang="en-US" dirty="0">
                <a:solidFill>
                  <a:srgbClr val="222222"/>
                </a:solidFill>
                <a:ea typeface="Calibri"/>
              </a:rPr>
            </a:br>
            <a:endParaRPr lang="en-US" dirty="0">
              <a:solidFill>
                <a:srgbClr val="222222"/>
              </a:solidFill>
              <a:ea typeface="Calibri"/>
            </a:endParaRP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r>
              <a:rPr lang="en-US" sz="2000" dirty="0">
                <a:solidFill>
                  <a:srgbClr val="222222"/>
                </a:solidFill>
                <a:ea typeface="Calibri"/>
              </a:rPr>
              <a:t>Upward mobility (Y) as a linear regression of Bowling Alleys per capita (X)</a:t>
            </a: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endParaRPr lang="en-US" sz="2000" dirty="0">
              <a:solidFill>
                <a:srgbClr val="222222"/>
              </a:solidFill>
              <a:ea typeface="Calibri"/>
            </a:endParaRP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r>
              <a:rPr lang="en-US" sz="2000" dirty="0">
                <a:solidFill>
                  <a:srgbClr val="222222"/>
                </a:solidFill>
                <a:ea typeface="Calibri"/>
              </a:rPr>
              <a:t>Tasks:</a:t>
            </a:r>
          </a:p>
          <a:p>
            <a:pPr marL="1066800" lvl="1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r>
              <a:rPr lang="en-US" sz="2000" dirty="0">
                <a:solidFill>
                  <a:srgbClr val="222222"/>
                </a:solidFill>
                <a:ea typeface="Calibri"/>
              </a:rPr>
              <a:t>Get means and </a:t>
            </a:r>
            <a:r>
              <a:rPr lang="en-US" sz="2000" dirty="0" err="1">
                <a:solidFill>
                  <a:srgbClr val="222222"/>
                </a:solidFill>
                <a:ea typeface="Calibri"/>
              </a:rPr>
              <a:t>stdevs</a:t>
            </a:r>
            <a:endParaRPr lang="en-US" sz="2000" dirty="0">
              <a:solidFill>
                <a:srgbClr val="222222"/>
              </a:solidFill>
              <a:ea typeface="Calibri"/>
            </a:endParaRPr>
          </a:p>
          <a:p>
            <a:pPr marL="1066800" lvl="1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r>
              <a:rPr lang="en-US" sz="2000" dirty="0">
                <a:solidFill>
                  <a:srgbClr val="222222"/>
                </a:solidFill>
                <a:ea typeface="Calibri"/>
              </a:rPr>
              <a:t>Standardize Y and X</a:t>
            </a:r>
          </a:p>
          <a:p>
            <a:pPr marL="1066800" lvl="1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r>
              <a:rPr lang="en-US" sz="2000" dirty="0">
                <a:solidFill>
                  <a:srgbClr val="222222"/>
                </a:solidFill>
                <a:ea typeface="Calibri"/>
              </a:rPr>
              <a:t>Use OLS to estimate correlation coefficients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055E88-BF18-471F-A5C5-806C49FE7E01}"/>
              </a:ext>
            </a:extLst>
          </p:cNvPr>
          <p:cNvSpPr/>
          <p:nvPr/>
        </p:nvSpPr>
        <p:spPr>
          <a:xfrm>
            <a:off x="381000" y="1078468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Required files at: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https://github.com/dianagold/Ec1152_diana</a:t>
            </a:r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71203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18116" name="Text Box 7"/>
          <p:cNvSpPr txBox="1">
            <a:spLocks noChangeArrowheads="1"/>
          </p:cNvSpPr>
          <p:nvPr/>
        </p:nvSpPr>
        <p:spPr bwMode="auto">
          <a:xfrm>
            <a:off x="228600" y="76200"/>
            <a:ext cx="8915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srgbClr val="FFFFFF"/>
                </a:solidFill>
                <a:latin typeface="cmss10" pitchFamily="34" charset="0"/>
              </a:rPr>
              <a:t>Stata demo [output today]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01035"/>
            <a:ext cx="6626225" cy="491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6059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18116" name="Text Box 7"/>
          <p:cNvSpPr txBox="1">
            <a:spLocks noChangeArrowheads="1"/>
          </p:cNvSpPr>
          <p:nvPr/>
        </p:nvSpPr>
        <p:spPr bwMode="auto">
          <a:xfrm>
            <a:off x="228600" y="76200"/>
            <a:ext cx="8915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srgbClr val="FFFFFF"/>
                </a:solidFill>
                <a:latin typeface="cmss10" pitchFamily="34" charset="0"/>
              </a:rPr>
              <a:t>Correlation is not causation!</a:t>
            </a:r>
          </a:p>
        </p:txBody>
      </p:sp>
      <p:pic>
        <p:nvPicPr>
          <p:cNvPr id="2050" name="Picture 2" descr="Image result for correlation is not causation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3200"/>
            <a:ext cx="7184214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500" y="1219200"/>
            <a:ext cx="8763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4"/>
              </a:buBlip>
              <a:defRPr/>
            </a:pPr>
            <a:r>
              <a:rPr lang="en-US" sz="2000" dirty="0">
                <a:solidFill>
                  <a:srgbClr val="222222"/>
                </a:solidFill>
                <a:ea typeface="Calibri"/>
              </a:rPr>
              <a:t>Have you seen this meme before?</a:t>
            </a: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4"/>
              </a:buBlip>
              <a:defRPr/>
            </a:pPr>
            <a:r>
              <a:rPr lang="en-US" sz="2000" dirty="0">
                <a:solidFill>
                  <a:srgbClr val="222222"/>
                </a:solidFill>
                <a:ea typeface="Calibri"/>
              </a:rPr>
              <a:t>Have you take a Stats class before?</a:t>
            </a: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4"/>
              </a:buBlip>
              <a:defRPr/>
            </a:pPr>
            <a:r>
              <a:rPr lang="en-US" sz="2000" dirty="0">
                <a:solidFill>
                  <a:srgbClr val="222222"/>
                </a:solidFill>
                <a:ea typeface="Calibri"/>
              </a:rPr>
              <a:t>Correlation or causation?</a:t>
            </a:r>
          </a:p>
        </p:txBody>
      </p:sp>
    </p:spTree>
    <p:extLst>
      <p:ext uri="{BB962C8B-B14F-4D97-AF65-F5344CB8AC3E}">
        <p14:creationId xmlns:p14="http://schemas.microsoft.com/office/powerpoint/2010/main" val="101313963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8E84-F956-47A6-90F2-EEA9A1CE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533400"/>
          </a:xfrm>
        </p:spPr>
        <p:txBody>
          <a:bodyPr/>
          <a:lstStyle/>
          <a:p>
            <a:r>
              <a:rPr lang="en-US" dirty="0"/>
              <a:t>Correlation is not causation!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D6A832A2-F723-4873-906E-2A8C89A79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87" y="1709330"/>
            <a:ext cx="8752935" cy="34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0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359001-9D9F-4B8D-8CCF-5885050AD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7200"/>
            <a:ext cx="9144000" cy="554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4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Policy Discussion</a:t>
            </a:r>
          </a:p>
        </p:txBody>
      </p:sp>
    </p:spTree>
    <p:extLst>
      <p:ext uri="{BB962C8B-B14F-4D97-AF65-F5344CB8AC3E}">
        <p14:creationId xmlns:p14="http://schemas.microsoft.com/office/powerpoint/2010/main" val="2075475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discussion (starters)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Shaun Donovan on “the politics of getting it done”: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Can we spend money while actually saving money?</a:t>
            </a:r>
            <a:br>
              <a:rPr lang="en-US" dirty="0"/>
            </a:br>
            <a:r>
              <a:rPr lang="en-US" dirty="0"/>
              <a:t>The selling point for </a:t>
            </a:r>
            <a:r>
              <a:rPr lang="en-US" dirty="0" err="1"/>
              <a:t>Culhane’s</a:t>
            </a:r>
            <a:r>
              <a:rPr lang="en-US" dirty="0"/>
              <a:t> research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Mayors competing (what role for media &amp; public attention?)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Chetty’s</a:t>
            </a:r>
            <a:r>
              <a:rPr lang="en-US" dirty="0"/>
              <a:t> lecture on MTO:</a:t>
            </a:r>
          </a:p>
          <a:p>
            <a:endParaRPr lang="en-US" dirty="0"/>
          </a:p>
          <a:p>
            <a:pPr lvl="1"/>
            <a:r>
              <a:rPr lang="en-US" dirty="0"/>
              <a:t>Experimental vouchers as “investment in the future generation”</a:t>
            </a:r>
            <a:br>
              <a:rPr lang="en-US" dirty="0"/>
            </a:br>
            <a:r>
              <a:rPr lang="en-US" dirty="0"/>
              <a:t>Intertemporal compromises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 “Opportunity bargains”: information and transaction costs</a:t>
            </a:r>
            <a:br>
              <a:rPr lang="en-US" dirty="0"/>
            </a:br>
            <a:r>
              <a:rPr lang="en-US" dirty="0"/>
              <a:t>(making the process seamless)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86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MTO Conclusion slide: Policy Lessons</a:t>
            </a:r>
          </a:p>
        </p:txBody>
      </p:sp>
      <p:sp>
        <p:nvSpPr>
          <p:cNvPr id="125954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791200"/>
          </a:xfrm>
        </p:spPr>
        <p:txBody>
          <a:bodyPr/>
          <a:lstStyle/>
          <a:p>
            <a:r>
              <a:rPr lang="en-US" sz="1800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How can we improve neighborhood environments for disadvantaged youth?</a:t>
            </a:r>
          </a:p>
          <a:p>
            <a:endParaRPr lang="en-US" sz="1800" dirty="0"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Short-term solution: Provide targeted housing vouchers at birth conditional on moving to better (e.g. mixed-income) areas</a:t>
            </a:r>
          </a:p>
          <a:p>
            <a:pPr lvl="1"/>
            <a:endParaRPr lang="en-US" sz="1800" dirty="0"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lvl="2"/>
            <a:r>
              <a:rPr lang="en-US" sz="1800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</a:t>
            </a:r>
            <a:r>
              <a:rPr lang="en-US" sz="1800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Wingdings" panose="05000000000000000000" pitchFamily="2" charset="2"/>
              </a:rPr>
              <a:t>axpayers may ultimately gain from this investment</a:t>
            </a:r>
            <a:br>
              <a:rPr lang="en-US" sz="1800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1800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Wingdings" panose="05000000000000000000" pitchFamily="2" charset="2"/>
              </a:rPr>
              <a:t>[</a:t>
            </a:r>
            <a:r>
              <a:rPr lang="en-US" sz="1800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MTO experimental vouchers increased PDV of earnings by $100K for children who moved at young ages</a:t>
            </a:r>
            <a:r>
              <a:rPr lang="en-US" sz="1800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Wingdings" panose="05000000000000000000" pitchFamily="2" charset="2"/>
              </a:rPr>
              <a:t>]</a:t>
            </a:r>
            <a:endParaRPr lang="en-US" sz="1800" dirty="0"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 startAt="2"/>
            </a:pPr>
            <a:r>
              <a:rPr lang="en-US" sz="1800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Long-term solution: improve neighborhoods with poor outcomes, concentrating on factors that affect children</a:t>
            </a:r>
          </a:p>
          <a:p>
            <a:pPr lvl="1"/>
            <a:endParaRPr lang="en-US" sz="1800" dirty="0">
              <a:solidFill>
                <a:srgbClr val="000000"/>
              </a:solidFill>
              <a:latin typeface="Arial" panose="020B0604020202020204" pitchFamily="34" charset="0"/>
              <a:ea typeface="ＭＳ Ｐゴシック"/>
              <a:cs typeface="ＭＳ Ｐゴシック"/>
            </a:endParaRPr>
          </a:p>
          <a:p>
            <a:pPr lvl="2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ＭＳ Ｐゴシック"/>
              </a:rPr>
              <a:t>Estimates here tell us which areas need improvement, but further work needed to determine which policies can make a difference </a:t>
            </a: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441035-1FF8-4400-9313-35E7EE1AD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50223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222222"/>
                </a:solidFill>
                <a:ea typeface="Calibri"/>
              </a:rPr>
              <a:t>Disclaimer: slide copied from the corresponding ppt in the Opportunity Insights website</a:t>
            </a:r>
            <a:endParaRPr lang="en-US" sz="1400" kern="0" dirty="0">
              <a:solidFill>
                <a:srgbClr val="222222"/>
              </a:solidFill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215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4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Stats Refresh</a:t>
            </a:r>
          </a:p>
        </p:txBody>
      </p:sp>
    </p:spTree>
    <p:extLst>
      <p:ext uri="{BB962C8B-B14F-4D97-AF65-F5344CB8AC3E}">
        <p14:creationId xmlns:p14="http://schemas.microsoft.com/office/powerpoint/2010/main" val="350901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3" name="Rectangle 2"/>
          <p:cNvSpPr>
            <a:spLocks noChangeArrowheads="1"/>
          </p:cNvSpPr>
          <p:nvPr/>
        </p:nvSpPr>
        <p:spPr bwMode="auto">
          <a:xfrm>
            <a:off x="228600" y="990600"/>
            <a:ext cx="8534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u="sng" dirty="0">
                <a:solidFill>
                  <a:srgbClr val="000000"/>
                </a:solidFill>
              </a:rPr>
              <a:t> </a:t>
            </a:r>
            <a:endParaRPr lang="en-US" sz="2000" dirty="0">
              <a:solidFill>
                <a:srgbClr val="000000"/>
              </a:solidFill>
            </a:endParaRP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 marL="233362" eaLnBrk="0" fontAlgn="base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endParaRPr lang="en-US" sz="2000" dirty="0">
              <a:solidFill>
                <a:srgbClr val="222222"/>
              </a:solidFill>
              <a:ea typeface="Calibri"/>
            </a:endParaRP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r>
              <a:rPr lang="en-US" sz="2000" dirty="0">
                <a:solidFill>
                  <a:srgbClr val="222222"/>
                </a:solidFill>
                <a:ea typeface="Calibri"/>
              </a:rPr>
              <a:t>Summary Stats: </a:t>
            </a:r>
            <a:r>
              <a:rPr lang="en-US" dirty="0">
                <a:solidFill>
                  <a:srgbClr val="222222"/>
                </a:solidFill>
                <a:ea typeface="Calibri"/>
              </a:rPr>
              <a:t>mean, median, mode, percentile, </a:t>
            </a:r>
            <a:r>
              <a:rPr lang="en-US" dirty="0" err="1">
                <a:solidFill>
                  <a:srgbClr val="222222"/>
                </a:solidFill>
                <a:ea typeface="Calibri"/>
              </a:rPr>
              <a:t>st</a:t>
            </a:r>
            <a:r>
              <a:rPr lang="en-US" dirty="0">
                <a:solidFill>
                  <a:srgbClr val="222222"/>
                </a:solidFill>
                <a:ea typeface="Calibri"/>
              </a:rPr>
              <a:t> deviation, variance, probability distribution function (pdf), cumulative distribution function (</a:t>
            </a:r>
            <a:r>
              <a:rPr lang="en-US" dirty="0" err="1">
                <a:solidFill>
                  <a:srgbClr val="222222"/>
                </a:solidFill>
                <a:ea typeface="Calibri"/>
              </a:rPr>
              <a:t>cdf</a:t>
            </a:r>
            <a:r>
              <a:rPr lang="en-US" dirty="0">
                <a:solidFill>
                  <a:srgbClr val="222222"/>
                </a:solidFill>
                <a:ea typeface="Calibri"/>
              </a:rPr>
              <a:t>)</a:t>
            </a:r>
            <a:br>
              <a:rPr lang="en-US" dirty="0">
                <a:solidFill>
                  <a:srgbClr val="222222"/>
                </a:solidFill>
                <a:ea typeface="Calibri"/>
              </a:rPr>
            </a:br>
            <a:br>
              <a:rPr lang="en-US" dirty="0">
                <a:solidFill>
                  <a:srgbClr val="222222"/>
                </a:solidFill>
                <a:ea typeface="Calibri"/>
              </a:rPr>
            </a:br>
            <a:endParaRPr lang="en-US" dirty="0">
              <a:solidFill>
                <a:srgbClr val="222222"/>
              </a:solidFill>
              <a:ea typeface="Calibri"/>
            </a:endParaRP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r>
              <a:rPr lang="en-US" sz="2000" dirty="0">
                <a:solidFill>
                  <a:srgbClr val="222222"/>
                </a:solidFill>
                <a:ea typeface="Calibri"/>
              </a:rPr>
              <a:t>Statistical Inference: </a:t>
            </a:r>
            <a:r>
              <a:rPr lang="en-US" dirty="0">
                <a:solidFill>
                  <a:srgbClr val="222222"/>
                </a:solidFill>
                <a:ea typeface="Calibri"/>
              </a:rPr>
              <a:t>sample and population, estimate and </a:t>
            </a:r>
            <a:r>
              <a:rPr lang="en-US" dirty="0" err="1">
                <a:solidFill>
                  <a:srgbClr val="222222"/>
                </a:solidFill>
                <a:ea typeface="Calibri"/>
              </a:rPr>
              <a:t>st</a:t>
            </a:r>
            <a:r>
              <a:rPr lang="en-US" dirty="0">
                <a:solidFill>
                  <a:srgbClr val="222222"/>
                </a:solidFill>
                <a:ea typeface="Calibri"/>
              </a:rPr>
              <a:t> error, confidence intervals, hypothesis testing, p-values</a:t>
            </a:r>
            <a:br>
              <a:rPr lang="en-US" sz="2000" dirty="0">
                <a:solidFill>
                  <a:srgbClr val="222222"/>
                </a:solidFill>
                <a:ea typeface="Calibri"/>
              </a:rPr>
            </a:br>
            <a:br>
              <a:rPr lang="en-US" sz="2000" dirty="0">
                <a:solidFill>
                  <a:srgbClr val="222222"/>
                </a:solidFill>
                <a:ea typeface="Calibri"/>
              </a:rPr>
            </a:br>
            <a:endParaRPr lang="en-US" sz="2000" kern="0" dirty="0">
              <a:solidFill>
                <a:srgbClr val="222222"/>
              </a:solidFill>
              <a:ea typeface="Calibri"/>
            </a:endParaRPr>
          </a:p>
          <a:p>
            <a:pPr marL="609600" indent="-376238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/>
            </a:pPr>
            <a:r>
              <a:rPr lang="en-US" sz="2000" kern="0" dirty="0">
                <a:solidFill>
                  <a:srgbClr val="222222"/>
                </a:solidFill>
                <a:ea typeface="Calibri"/>
              </a:rPr>
              <a:t>Regression Analysis: </a:t>
            </a:r>
            <a:r>
              <a:rPr lang="en-US" dirty="0">
                <a:solidFill>
                  <a:srgbClr val="222222"/>
                </a:solidFill>
                <a:ea typeface="Calibri"/>
              </a:rPr>
              <a:t>motivation, interpreting coefficients (with/without standardizing variables), correlation is not causation</a:t>
            </a:r>
          </a:p>
          <a:p>
            <a:pPr marL="233362" eaLnBrk="0" fontAlgn="base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endParaRPr lang="en-US" sz="2000" kern="0" dirty="0">
              <a:solidFill>
                <a:srgbClr val="222222"/>
              </a:solidFill>
              <a:ea typeface="Calibri"/>
            </a:endParaRPr>
          </a:p>
        </p:txBody>
      </p:sp>
      <p:sp>
        <p:nvSpPr>
          <p:cNvPr id="218115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18116" name="Text Box 7"/>
          <p:cNvSpPr txBox="1">
            <a:spLocks noChangeArrowheads="1"/>
          </p:cNvSpPr>
          <p:nvPr/>
        </p:nvSpPr>
        <p:spPr bwMode="auto">
          <a:xfrm>
            <a:off x="228600" y="76200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srgbClr val="FFFFFF"/>
                </a:solidFill>
                <a:latin typeface="cmss10" pitchFamily="34" charset="0"/>
              </a:rPr>
              <a:t>Statistical concepts to refresh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3DAC175-5CFD-4456-B123-3FE487B8D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5193"/>
            <a:ext cx="8534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 dirty="0">
                <a:solidFill>
                  <a:srgbClr val="222222"/>
                </a:solidFill>
                <a:ea typeface="Calibri"/>
              </a:rPr>
              <a:t>Note:  look through the slides from the introductory section if you want a more basic (and spelled out) version</a:t>
            </a:r>
          </a:p>
        </p:txBody>
      </p:sp>
    </p:spTree>
    <p:extLst>
      <p:ext uri="{BB962C8B-B14F-4D97-AF65-F5344CB8AC3E}">
        <p14:creationId xmlns:p14="http://schemas.microsoft.com/office/powerpoint/2010/main" val="205418305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487" y="1627413"/>
            <a:ext cx="4430616" cy="3218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2" y="1568992"/>
            <a:ext cx="4618006" cy="3335125"/>
          </a:xfrm>
          <a:prstGeom prst="rect">
            <a:avLst/>
          </a:prstGeom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D2341316-F8EB-4617-B666-6B7906629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srgbClr val="FFFFFF"/>
                </a:solidFill>
                <a:latin typeface="cmss10" pitchFamily="34" charset="0"/>
              </a:rPr>
              <a:t>Summary Statistics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DD921-3D97-4CA0-996F-EE162A3B947A}"/>
              </a:ext>
            </a:extLst>
          </p:cNvPr>
          <p:cNvSpPr txBox="1"/>
          <p:nvPr/>
        </p:nvSpPr>
        <p:spPr>
          <a:xfrm>
            <a:off x="569344" y="5040701"/>
            <a:ext cx="349082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Probability Distribution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810299-8155-4D65-83CC-6713DF33599A}"/>
              </a:ext>
            </a:extLst>
          </p:cNvPr>
          <p:cNvSpPr txBox="1"/>
          <p:nvPr/>
        </p:nvSpPr>
        <p:spPr>
          <a:xfrm>
            <a:off x="4968815" y="5040700"/>
            <a:ext cx="349082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Cumulative Distribution Function</a:t>
            </a:r>
          </a:p>
        </p:txBody>
      </p:sp>
    </p:spTree>
    <p:extLst>
      <p:ext uri="{BB962C8B-B14F-4D97-AF65-F5344CB8AC3E}">
        <p14:creationId xmlns:p14="http://schemas.microsoft.com/office/powerpoint/2010/main" val="419402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3" name="Rectangle 2"/>
          <p:cNvSpPr>
            <a:spLocks noChangeArrowheads="1"/>
          </p:cNvSpPr>
          <p:nvPr/>
        </p:nvSpPr>
        <p:spPr bwMode="auto">
          <a:xfrm>
            <a:off x="228600" y="914400"/>
            <a:ext cx="8534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222222"/>
                </a:solidFill>
                <a:ea typeface="Calibri"/>
              </a:rPr>
              <a:t>The following four datasets comprise the </a:t>
            </a:r>
            <a:r>
              <a:rPr lang="en-US" sz="2000" dirty="0" err="1">
                <a:solidFill>
                  <a:srgbClr val="222222"/>
                </a:solidFill>
                <a:ea typeface="Calibri"/>
              </a:rPr>
              <a:t>Anscombes</a:t>
            </a:r>
            <a:r>
              <a:rPr lang="en-US" sz="2000" dirty="0">
                <a:solidFill>
                  <a:srgbClr val="222222"/>
                </a:solidFill>
                <a:ea typeface="Calibri"/>
              </a:rPr>
              <a:t> Quartet (1973); all four sets of data have identical simple summary statistics</a:t>
            </a:r>
            <a:endParaRPr lang="en-US" sz="2000" kern="0" dirty="0">
              <a:solidFill>
                <a:srgbClr val="222222"/>
              </a:solidFill>
              <a:ea typeface="Calibri"/>
            </a:endParaRPr>
          </a:p>
        </p:txBody>
      </p:sp>
      <p:sp>
        <p:nvSpPr>
          <p:cNvPr id="218115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18116" name="Text Box 7"/>
          <p:cNvSpPr txBox="1">
            <a:spLocks noChangeArrowheads="1"/>
          </p:cNvSpPr>
          <p:nvPr/>
        </p:nvSpPr>
        <p:spPr bwMode="auto">
          <a:xfrm>
            <a:off x="228600" y="76200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dirty="0" err="1">
                <a:solidFill>
                  <a:srgbClr val="FFFFFF"/>
                </a:solidFill>
                <a:latin typeface="cmss10" pitchFamily="34" charset="0"/>
              </a:rPr>
              <a:t>Anscombe’s</a:t>
            </a:r>
            <a:r>
              <a:rPr lang="en-US" sz="3200" dirty="0">
                <a:solidFill>
                  <a:srgbClr val="FFFFFF"/>
                </a:solidFill>
                <a:latin typeface="cmss10" pitchFamily="34" charset="0"/>
              </a:rPr>
              <a:t> Data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52600"/>
            <a:ext cx="7560785" cy="411480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2DC43A9C-DFD5-41CB-9FEF-B84A8274D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50223"/>
            <a:ext cx="8534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 dirty="0">
                <a:solidFill>
                  <a:srgbClr val="222222"/>
                </a:solidFill>
                <a:ea typeface="Calibri"/>
              </a:rPr>
              <a:t>Note: slide shamelessly copied from CS109A</a:t>
            </a:r>
          </a:p>
        </p:txBody>
      </p:sp>
    </p:spTree>
    <p:extLst>
      <p:ext uri="{BB962C8B-B14F-4D97-AF65-F5344CB8AC3E}">
        <p14:creationId xmlns:p14="http://schemas.microsoft.com/office/powerpoint/2010/main" val="314758118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18116" name="Text Box 7"/>
          <p:cNvSpPr txBox="1">
            <a:spLocks noChangeArrowheads="1"/>
          </p:cNvSpPr>
          <p:nvPr/>
        </p:nvSpPr>
        <p:spPr bwMode="auto">
          <a:xfrm>
            <a:off x="228600" y="76200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dirty="0" err="1">
                <a:solidFill>
                  <a:srgbClr val="FFFFFF"/>
                </a:solidFill>
                <a:latin typeface="cmss10" pitchFamily="34" charset="0"/>
              </a:rPr>
              <a:t>Anscombe’s</a:t>
            </a:r>
            <a:r>
              <a:rPr lang="en-US" sz="3200" dirty="0">
                <a:solidFill>
                  <a:srgbClr val="FFFFFF"/>
                </a:solidFill>
                <a:latin typeface="cmss10" pitchFamily="34" charset="0"/>
              </a:rPr>
              <a:t> Data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8600" y="914400"/>
            <a:ext cx="8534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222222"/>
                </a:solidFill>
                <a:ea typeface="Calibri"/>
              </a:rPr>
              <a:t>Same summary statistics also mean you fit the same regression line.</a:t>
            </a:r>
            <a:br>
              <a:rPr lang="en-US" sz="2000" dirty="0">
                <a:solidFill>
                  <a:srgbClr val="222222"/>
                </a:solidFill>
                <a:ea typeface="Calibri"/>
              </a:rPr>
            </a:br>
            <a:r>
              <a:rPr lang="en-US" sz="2000" dirty="0">
                <a:solidFill>
                  <a:srgbClr val="222222"/>
                </a:solidFill>
                <a:ea typeface="Calibri"/>
              </a:rPr>
              <a:t>But a picture can be worth a thousand words:</a:t>
            </a:r>
            <a:endParaRPr lang="en-US" sz="2000" kern="0" dirty="0">
              <a:solidFill>
                <a:srgbClr val="222222"/>
              </a:solidFill>
              <a:ea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22286"/>
            <a:ext cx="6715125" cy="475421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10EABEE-1D77-4C6B-9601-33C2B14B2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50223"/>
            <a:ext cx="8534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 dirty="0">
                <a:solidFill>
                  <a:srgbClr val="222222"/>
                </a:solidFill>
                <a:ea typeface="Calibri"/>
              </a:rPr>
              <a:t>Note: slide shamelessly copied from CS109A</a:t>
            </a:r>
          </a:p>
        </p:txBody>
      </p:sp>
    </p:spTree>
    <p:extLst>
      <p:ext uri="{BB962C8B-B14F-4D97-AF65-F5344CB8AC3E}">
        <p14:creationId xmlns:p14="http://schemas.microsoft.com/office/powerpoint/2010/main" val="75662326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18116" name="Text Box 7"/>
          <p:cNvSpPr txBox="1">
            <a:spLocks noChangeArrowheads="1"/>
          </p:cNvSpPr>
          <p:nvPr/>
        </p:nvSpPr>
        <p:spPr bwMode="auto">
          <a:xfrm>
            <a:off x="228600" y="76200"/>
            <a:ext cx="8915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srgbClr val="FFFFFF"/>
                </a:solidFill>
                <a:latin typeface="cmss10" pitchFamily="34" charset="0"/>
              </a:rPr>
              <a:t>Regression Analysis</a:t>
            </a:r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25399"/>
            <a:ext cx="6248400" cy="46896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CF1D7C-881E-4AE3-81C1-C36EDD6DFF11}"/>
              </a:ext>
            </a:extLst>
          </p:cNvPr>
          <p:cNvSpPr txBox="1"/>
          <p:nvPr/>
        </p:nvSpPr>
        <p:spPr>
          <a:xfrm>
            <a:off x="457200" y="5917168"/>
            <a:ext cx="789029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What's an interpretation of α and of β?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Inference for linear regression? (how well do we know α and β?)</a:t>
            </a:r>
          </a:p>
        </p:txBody>
      </p:sp>
    </p:spTree>
    <p:extLst>
      <p:ext uri="{BB962C8B-B14F-4D97-AF65-F5344CB8AC3E}">
        <p14:creationId xmlns:p14="http://schemas.microsoft.com/office/powerpoint/2010/main" val="137008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Beamer Slides - Title and Outlines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23804</TotalTime>
  <Words>1310</Words>
  <Application>Microsoft Office PowerPoint</Application>
  <PresentationFormat>On-screen Show (4:3)</PresentationFormat>
  <Paragraphs>323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Chalkboard</vt:lpstr>
      <vt:lpstr>cmss10</vt:lpstr>
      <vt:lpstr>Symbol</vt:lpstr>
      <vt:lpstr>Beamer Template</vt:lpstr>
      <vt:lpstr>1_Beamer Template</vt:lpstr>
      <vt:lpstr>8_Beamer Slides - Title and Outlines</vt:lpstr>
      <vt:lpstr>2_Beamer Template</vt:lpstr>
      <vt:lpstr>2_Office Theme</vt:lpstr>
      <vt:lpstr>PowerPoint Presentation</vt:lpstr>
      <vt:lpstr>PowerPoint Presentation</vt:lpstr>
      <vt:lpstr>PowerPoint Presentation</vt:lpstr>
      <vt:lpstr>Stats Refresh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Closer look at Chetty’s papers discussed in lecture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Stata hands-on demo</vt:lpstr>
      <vt:lpstr>PowerPoint Presentation</vt:lpstr>
      <vt:lpstr>PowerPoint Presentation</vt:lpstr>
      <vt:lpstr>PowerPoint Presentation</vt:lpstr>
      <vt:lpstr>Correlation is not causation!</vt:lpstr>
      <vt:lpstr>Policy Discussion</vt:lpstr>
      <vt:lpstr>Policy discussion (starters)</vt:lpstr>
      <vt:lpstr>MTO Conclusion slide: Policy Lessons</vt:lpstr>
    </vt:vector>
  </TitlesOfParts>
  <Company>Harvard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 Goldemberg</dc:creator>
  <cp:lastModifiedBy>Diana Goldemberg</cp:lastModifiedBy>
  <cp:revision>1359</cp:revision>
  <dcterms:created xsi:type="dcterms:W3CDTF">2013-04-11T00:11:29Z</dcterms:created>
  <dcterms:modified xsi:type="dcterms:W3CDTF">2019-02-09T18:24:07Z</dcterms:modified>
</cp:coreProperties>
</file>