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 id="2147483686" r:id="rId4"/>
    <p:sldMasterId id="2147483890" r:id="rId5"/>
  </p:sldMasterIdLst>
  <p:notesMasterIdLst>
    <p:notesMasterId r:id="rId31"/>
  </p:notesMasterIdLst>
  <p:sldIdLst>
    <p:sldId id="1127" r:id="rId6"/>
    <p:sldId id="1128" r:id="rId7"/>
    <p:sldId id="2903" r:id="rId8"/>
    <p:sldId id="2905" r:id="rId9"/>
    <p:sldId id="2907" r:id="rId10"/>
    <p:sldId id="2910" r:id="rId11"/>
    <p:sldId id="2899" r:id="rId12"/>
    <p:sldId id="2904" r:id="rId13"/>
    <p:sldId id="2912" r:id="rId14"/>
    <p:sldId id="2909" r:id="rId15"/>
    <p:sldId id="1134" r:id="rId16"/>
    <p:sldId id="2901" r:id="rId17"/>
    <p:sldId id="2908" r:id="rId18"/>
    <p:sldId id="2902" r:id="rId19"/>
    <p:sldId id="2906" r:id="rId20"/>
    <p:sldId id="2898" r:id="rId21"/>
    <p:sldId id="1131" r:id="rId22"/>
    <p:sldId id="1135" r:id="rId23"/>
    <p:sldId id="1132" r:id="rId24"/>
    <p:sldId id="1136" r:id="rId25"/>
    <p:sldId id="1137" r:id="rId26"/>
    <p:sldId id="1133" r:id="rId27"/>
    <p:sldId id="1140" r:id="rId28"/>
    <p:sldId id="1147" r:id="rId29"/>
    <p:sldId id="1142" r:id="rId30"/>
  </p:sldIdLst>
  <p:sldSz cx="9144000" cy="6858000" type="screen4x3"/>
  <p:notesSz cx="6858000" cy="1314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FF"/>
    <a:srgbClr val="008000"/>
    <a:srgbClr val="5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5"/>
    <p:restoredTop sz="83085" autoAdjust="0"/>
  </p:normalViewPr>
  <p:slideViewPr>
    <p:cSldViewPr snapToGrid="0">
      <p:cViewPr varScale="1">
        <p:scale>
          <a:sx n="54" d="100"/>
          <a:sy n="54" d="100"/>
        </p:scale>
        <p:origin x="1112" y="4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0766526C-24B6-4CAB-8E8E-85A13ADA1832}" type="datetimeFigureOut">
              <a:rPr lang="en-US" smtClean="0"/>
              <a:pPr/>
              <a:t>2/26/2019</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963F5536-7C40-4D79-8D59-3C9CBA8A0204}" type="slidenum">
              <a:rPr lang="en-US" smtClean="0"/>
              <a:pPr/>
              <a:t>‹#›</a:t>
            </a:fld>
            <a:endParaRPr lang="en-US"/>
          </a:p>
        </p:txBody>
      </p:sp>
    </p:spTree>
    <p:extLst>
      <p:ext uri="{BB962C8B-B14F-4D97-AF65-F5344CB8AC3E}">
        <p14:creationId xmlns:p14="http://schemas.microsoft.com/office/powerpoint/2010/main" val="39179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2"/>
          <p:cNvSpPr>
            <a:spLocks noGrp="1" noRot="1" noChangeAspect="1" noChangeArrowheads="1" noTextEdit="1"/>
          </p:cNvSpPr>
          <p:nvPr>
            <p:ph type="sldImg"/>
          </p:nvPr>
        </p:nvSpPr>
        <p:spPr>
          <a:ln/>
        </p:spPr>
      </p:sp>
      <p:sp>
        <p:nvSpPr>
          <p:cNvPr id="401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trike="noStrike" baseline="0" dirty="0">
              <a:latin typeface="Arial" pitchFamily="34" charset="0"/>
              <a:cs typeface="ＭＳ Ｐゴシック" pitchFamily="34" charset="-128"/>
            </a:endParaRPr>
          </a:p>
        </p:txBody>
      </p:sp>
    </p:spTree>
    <p:extLst>
      <p:ext uri="{BB962C8B-B14F-4D97-AF65-F5344CB8AC3E}">
        <p14:creationId xmlns:p14="http://schemas.microsoft.com/office/powerpoint/2010/main" val="398142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11</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n-US">
                <a:latin typeface="Arial" pitchFamily="34" charset="0"/>
                <a:ea typeface="ＭＳ Ｐゴシック" pitchFamily="34" charset="-128"/>
                <a:cs typeface="Arial" pitchFamily="34" charset="0"/>
              </a:rPr>
              <a:t>TF team: Alternatively, feel free to move this slide up before</a:t>
            </a:r>
            <a:r>
              <a:rPr lang="en-US" baseline="0">
                <a:latin typeface="Arial" pitchFamily="34" charset="0"/>
                <a:ea typeface="ＭＳ Ｐゴシック" pitchFamily="34" charset="-128"/>
                <a:cs typeface="Arial" pitchFamily="34" charset="0"/>
              </a:rPr>
              <a:t> discussing assumptions. You could </a:t>
            </a:r>
            <a:r>
              <a:rPr lang="en-US">
                <a:latin typeface="Arial" pitchFamily="34" charset="0"/>
                <a:ea typeface="ＭＳ Ｐゴシック" pitchFamily="34" charset="-128"/>
                <a:cs typeface="Arial" pitchFamily="34" charset="0"/>
              </a:rPr>
              <a:t>replace these bullets with examples that students come up with – and use them to discuss how they might hold or not under the 3 assumptions</a:t>
            </a:r>
          </a:p>
        </p:txBody>
      </p:sp>
    </p:spTree>
    <p:extLst>
      <p:ext uri="{BB962C8B-B14F-4D97-AF65-F5344CB8AC3E}">
        <p14:creationId xmlns:p14="http://schemas.microsoft.com/office/powerpoint/2010/main" val="299376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Arial" pitchFamily="34" charset="0"/>
              </a:rPr>
              <a:t>Can walk them through how we get an RD estimate in practice (will provide code later) (can flip back to graph to explain intuitively was B1 is estimating)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we do not care about the slope of the line away from the threshold, just the jump at the threshold.  This is something students often struggle with: they want to interpret the slope causally, so it is important to emphasize that it is only the jump at the threshold that can be given a causal interpretation.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74263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14</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a:solidFill>
                  <a:srgbClr val="222222"/>
                </a:solidFill>
                <a:ea typeface="Calibri"/>
              </a:rPr>
              <a:t>*Results may not apply to people with GPA at the extremes (1.0 vs. 4.0)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2266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16</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34" charset="0"/>
                <a:ea typeface="ＭＳ Ｐゴシック" pitchFamily="34" charset="-128"/>
                <a:cs typeface="Arial" pitchFamily="34" charset="0"/>
              </a:rPr>
              <a:t>Can briefly introduce assumptions that we will go over in the next few slides</a:t>
            </a:r>
          </a:p>
        </p:txBody>
      </p:sp>
    </p:spTree>
    <p:extLst>
      <p:ext uri="{BB962C8B-B14F-4D97-AF65-F5344CB8AC3E}">
        <p14:creationId xmlns:p14="http://schemas.microsoft.com/office/powerpoint/2010/main" val="158479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17</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623391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itchFamily="34" charset="0"/>
                <a:ea typeface="ＭＳ Ｐゴシック" pitchFamily="34" charset="-128"/>
                <a:cs typeface="Arial" pitchFamily="34" charset="0"/>
              </a:rPr>
              <a:t>If there’s manipulation, you can try a donut hole RD </a:t>
            </a:r>
          </a:p>
          <a:p>
            <a:pPr eaLnBrk="1" hangingPunct="1"/>
            <a:r>
              <a:rPr lang="en-US" dirty="0">
                <a:latin typeface="Arial" pitchFamily="34" charset="0"/>
                <a:ea typeface="ＭＳ Ｐゴシック" pitchFamily="34" charset="-128"/>
                <a:cs typeface="Arial" pitchFamily="34" charset="0"/>
              </a:rPr>
              <a:t>Do a bounding exercise: see how much trouble this gives you</a:t>
            </a:r>
          </a:p>
          <a:p>
            <a:pPr eaLnBrk="1" hangingPunct="1"/>
            <a:endParaRPr lang="en-US" dirty="0">
              <a:latin typeface="Arial" pitchFamily="34" charset="0"/>
              <a:ea typeface="ＭＳ Ｐゴシック" pitchFamily="34" charset="-128"/>
              <a:cs typeface="Arial" pitchFamily="34" charset="0"/>
            </a:endParaRPr>
          </a:p>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446464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19</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157221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20</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This makes groups above and below the cutoff comparable </a:t>
            </a:r>
          </a:p>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54016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21</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itchFamily="34" charset="0"/>
                <a:ea typeface="ＭＳ Ｐゴシック" pitchFamily="34" charset="-128"/>
                <a:cs typeface="Arial" pitchFamily="34" charset="0"/>
              </a:rPr>
              <a:t>Recall these are the B1’s</a:t>
            </a:r>
          </a:p>
          <a:p>
            <a:pPr eaLnBrk="1" hangingPunct="1"/>
            <a:r>
              <a:rPr lang="en-US">
                <a:latin typeface="Arial" pitchFamily="34" charset="0"/>
                <a:ea typeface="ＭＳ Ｐゴシック" pitchFamily="34" charset="-128"/>
                <a:cs typeface="Arial" pitchFamily="34" charset="0"/>
              </a:rPr>
              <a:t>OK if 1 is statistically significant (expected when doing many tests)</a:t>
            </a:r>
          </a:p>
        </p:txBody>
      </p:sp>
    </p:spTree>
    <p:extLst>
      <p:ext uri="{BB962C8B-B14F-4D97-AF65-F5344CB8AC3E}">
        <p14:creationId xmlns:p14="http://schemas.microsoft.com/office/powerpoint/2010/main" val="2323182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n-US" sz="1200" b="0" i="0" kern="1200">
                <a:solidFill>
                  <a:schemeClr val="tx1"/>
                </a:solidFill>
                <a:effectLst/>
                <a:latin typeface="+mn-lt"/>
                <a:ea typeface="+mn-ea"/>
                <a:cs typeface="+mn-cs"/>
              </a:rPr>
              <a:t>Any difference in outcome at the threshold must be due to the </a:t>
            </a:r>
          </a:p>
          <a:p>
            <a:pPr rtl="0"/>
            <a:r>
              <a:rPr lang="en-US" sz="1200" b="0" i="0" kern="1200">
                <a:solidFill>
                  <a:schemeClr val="tx1"/>
                </a:solidFill>
                <a:effectLst/>
                <a:latin typeface="+mn-lt"/>
                <a:ea typeface="+mn-ea"/>
                <a:cs typeface="+mn-cs"/>
              </a:rPr>
              <a:t>discrete change in treatment</a:t>
            </a:r>
          </a:p>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56735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34" charset="0"/>
                <a:ea typeface="ＭＳ Ｐゴシック" pitchFamily="34" charset="-128"/>
                <a:cs typeface="Arial" pitchFamily="34" charset="0"/>
              </a:rPr>
              <a:t>Last section, we discussed how it’s not always possible to randomize treatment to treatment and control groups, due to ethical and logistical constraints</a:t>
            </a:r>
          </a:p>
          <a:p>
            <a:pPr eaLnBrk="1" hangingPunct="1"/>
            <a:endParaRPr lang="en-US">
              <a:latin typeface="Arial" pitchFamily="34" charset="0"/>
              <a:ea typeface="ＭＳ Ｐゴシック" pitchFamily="34" charset="-128"/>
              <a:cs typeface="Arial" pitchFamily="34" charset="0"/>
            </a:endParaRPr>
          </a:p>
          <a:p>
            <a:pPr eaLnBrk="1" hangingPunct="1"/>
            <a:r>
              <a:rPr lang="en-US">
                <a:latin typeface="Arial" pitchFamily="34" charset="0"/>
                <a:ea typeface="ＭＳ Ｐゴシック" pitchFamily="34" charset="-128"/>
                <a:cs typeface="Arial" pitchFamily="34" charset="0"/>
              </a:rPr>
              <a:t>RD methods as a type of quasi-experiment / observational study</a:t>
            </a:r>
          </a:p>
          <a:p>
            <a:pPr eaLnBrk="1" hangingPunct="1"/>
            <a:endParaRPr lang="en-US">
              <a:latin typeface="Arial" pitchFamily="34" charset="0"/>
              <a:ea typeface="ＭＳ Ｐゴシック" pitchFamily="34" charset="-128"/>
              <a:cs typeface="Arial" pitchFamily="34" charset="0"/>
            </a:endParaRPr>
          </a:p>
          <a:p>
            <a:pPr eaLnBrk="1" hangingPunct="1"/>
            <a:r>
              <a:rPr lang="en-US">
                <a:latin typeface="Arial" pitchFamily="34" charset="0"/>
                <a:ea typeface="ＭＳ Ｐゴシック" pitchFamily="34" charset="-128"/>
                <a:cs typeface="Arial" pitchFamily="34" charset="0"/>
              </a:rPr>
              <a:t>Can be common in policy because it uses the financial/resource constraints to study outcomes</a:t>
            </a:r>
          </a:p>
        </p:txBody>
      </p:sp>
    </p:spTree>
    <p:extLst>
      <p:ext uri="{BB962C8B-B14F-4D97-AF65-F5344CB8AC3E}">
        <p14:creationId xmlns:p14="http://schemas.microsoft.com/office/powerpoint/2010/main" val="240009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857456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24</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071083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25</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272998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963F5536-7C40-4D79-8D59-3C9CBA8A0204}" type="slidenum">
              <a:rPr lang="en-US" smtClean="0"/>
              <a:pPr/>
              <a:t>3</a:t>
            </a:fld>
            <a:endParaRPr lang="en-US"/>
          </a:p>
        </p:txBody>
      </p:sp>
    </p:spTree>
    <p:extLst>
      <p:ext uri="{BB962C8B-B14F-4D97-AF65-F5344CB8AC3E}">
        <p14:creationId xmlns:p14="http://schemas.microsoft.com/office/powerpoint/2010/main" val="384095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a:t>
            </a:r>
          </a:p>
          <a:p>
            <a:r>
              <a:rPr lang="en-US" dirty="0"/>
              <a:t>Y = Income</a:t>
            </a:r>
          </a:p>
          <a:p>
            <a:r>
              <a:rPr lang="en-US" dirty="0"/>
              <a:t>Running variable = Score</a:t>
            </a:r>
          </a:p>
          <a:p>
            <a:r>
              <a:rPr lang="en-US" dirty="0"/>
              <a:t>Treatment = get a scholarship</a:t>
            </a:r>
            <a:endParaRPr lang="pt-BR" dirty="0"/>
          </a:p>
        </p:txBody>
      </p:sp>
      <p:sp>
        <p:nvSpPr>
          <p:cNvPr id="4" name="Slide Number Placeholder 3"/>
          <p:cNvSpPr>
            <a:spLocks noGrp="1"/>
          </p:cNvSpPr>
          <p:nvPr>
            <p:ph type="sldNum" sz="quarter" idx="5"/>
          </p:nvPr>
        </p:nvSpPr>
        <p:spPr/>
        <p:txBody>
          <a:bodyPr/>
          <a:lstStyle/>
          <a:p>
            <a:fld id="{963F5536-7C40-4D79-8D59-3C9CBA8A0204}" type="slidenum">
              <a:rPr lang="en-US" smtClean="0"/>
              <a:pPr/>
              <a:t>4</a:t>
            </a:fld>
            <a:endParaRPr lang="en-US"/>
          </a:p>
        </p:txBody>
      </p:sp>
    </p:spTree>
    <p:extLst>
      <p:ext uri="{BB962C8B-B14F-4D97-AF65-F5344CB8AC3E}">
        <p14:creationId xmlns:p14="http://schemas.microsoft.com/office/powerpoint/2010/main" val="3547172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Applicable when treatment is assigned according to a rule based on another variable (called the forcing or running variable)</a:t>
            </a:r>
          </a:p>
          <a:p>
            <a:r>
              <a:rPr lang="en-US" sz="2400" dirty="0"/>
              <a:t>Often useful for analysis in a “rule-based” world (administrative programs, elections, etc.) </a:t>
            </a:r>
            <a:endParaRPr lang="pt-BR" sz="2400" dirty="0"/>
          </a:p>
          <a:p>
            <a:endParaRPr lang="en-US" sz="2100" dirty="0"/>
          </a:p>
          <a:p>
            <a:endParaRPr lang="en-US" sz="2100" dirty="0"/>
          </a:p>
          <a:p>
            <a:r>
              <a:rPr lang="en-US" sz="2100" dirty="0"/>
              <a:t>Recall that any quasi-experimental approach requires “identification assumptions” to make it as good as an experiment</a:t>
            </a:r>
          </a:p>
          <a:p>
            <a:endParaRPr lang="en-US" sz="2100" dirty="0"/>
          </a:p>
          <a:p>
            <a:r>
              <a:rPr lang="en-US" sz="2100" dirty="0"/>
              <a:t>RDs use the fact that sometimes a treatment is determined by whether an individual’s value of a variable crosses a certain threshold </a:t>
            </a:r>
          </a:p>
          <a:p>
            <a:pPr lvl="1"/>
            <a:r>
              <a:rPr lang="en-US" sz="2100" dirty="0"/>
              <a:t>If the value of the variable is on one side of the threshold, the person is in the treated group</a:t>
            </a:r>
          </a:p>
          <a:p>
            <a:pPr lvl="1"/>
            <a:r>
              <a:rPr lang="en-US" sz="2100" dirty="0"/>
              <a:t>If the value of the variable is on the other side of the threshold, the person is in the control group</a:t>
            </a:r>
          </a:p>
          <a:p>
            <a:pPr marL="0" indent="0">
              <a:buNone/>
            </a:pPr>
            <a:endParaRPr lang="en-US" sz="2100" dirty="0"/>
          </a:p>
          <a:p>
            <a:r>
              <a:rPr lang="en-US" sz="2100" dirty="0"/>
              <a:t>Thresholds often arise due to administrative decisions or ‘arbitrary’ rules</a:t>
            </a:r>
          </a:p>
          <a:p>
            <a:pPr marL="0" indent="0">
              <a:buNone/>
            </a:pPr>
            <a:endParaRPr lang="en-US" sz="2100" dirty="0"/>
          </a:p>
          <a:p>
            <a:endParaRPr lang="pt-BR" dirty="0"/>
          </a:p>
          <a:p>
            <a:endParaRPr lang="pt-BR" dirty="0"/>
          </a:p>
        </p:txBody>
      </p:sp>
      <p:sp>
        <p:nvSpPr>
          <p:cNvPr id="4" name="Slide Number Placeholder 3"/>
          <p:cNvSpPr>
            <a:spLocks noGrp="1"/>
          </p:cNvSpPr>
          <p:nvPr>
            <p:ph type="sldNum" sz="quarter" idx="5"/>
          </p:nvPr>
        </p:nvSpPr>
        <p:spPr/>
        <p:txBody>
          <a:bodyPr/>
          <a:lstStyle/>
          <a:p>
            <a:fld id="{963F5536-7C40-4D79-8D59-3C9CBA8A0204}" type="slidenum">
              <a:rPr lang="en-US" smtClean="0"/>
              <a:pPr/>
              <a:t>6</a:t>
            </a:fld>
            <a:endParaRPr lang="en-US"/>
          </a:p>
        </p:txBody>
      </p:sp>
    </p:spTree>
    <p:extLst>
      <p:ext uri="{BB962C8B-B14F-4D97-AF65-F5344CB8AC3E}">
        <p14:creationId xmlns:p14="http://schemas.microsoft.com/office/powerpoint/2010/main" val="1597306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7</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8 cohorts of students</a:t>
            </a:r>
          </a:p>
          <a:p>
            <a:r>
              <a:rPr lang="en-US" sz="1200" b="0" i="0" u="none" strike="noStrike" kern="1200" baseline="0" dirty="0">
                <a:solidFill>
                  <a:schemeClr val="tx1"/>
                </a:solidFill>
                <a:latin typeface="+mn-lt"/>
                <a:ea typeface="+mn-ea"/>
                <a:cs typeface="+mn-cs"/>
              </a:rPr>
              <a:t>Cutoff is 1.5 or 1.6 depending on campus</a:t>
            </a:r>
          </a:p>
        </p:txBody>
      </p:sp>
    </p:spTree>
    <p:extLst>
      <p:ext uri="{BB962C8B-B14F-4D97-AF65-F5344CB8AC3E}">
        <p14:creationId xmlns:p14="http://schemas.microsoft.com/office/powerpoint/2010/main" val="1075126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84445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9</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78462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977654" y="8839706"/>
            <a:ext cx="3042272" cy="46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45" tIns="46622" rIns="93245" bIns="46622"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10</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Arial" pitchFamily="34" charset="0"/>
              </a:rPr>
              <a:t>Can briefly introduce the example / what we will go over in the next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Arial" pitchFamily="34" charset="0"/>
              </a:rPr>
              <a:t>Not</a:t>
            </a:r>
            <a:r>
              <a:rPr lang="en-US" baseline="0" dirty="0">
                <a:latin typeface="Arial" pitchFamily="34" charset="0"/>
                <a:ea typeface="ＭＳ Ｐゴシック" pitchFamily="34" charset="-128"/>
                <a:cs typeface="Arial" pitchFamily="34" charset="0"/>
              </a:rPr>
              <a:t> sure if the threshold/cut-off is actually published</a:t>
            </a: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Zimmerman finds that students just above the admissions threshold at FIU are 23.4 percentage points more likely to be admitted to FIU and 11.9 percentage points more likely to attend any SUS campus than students just below the admissions threshold. On average, students induced to attend college by “threshold-crossing” attend a SUS campus for an additional 3.8 years, and they graduate at rates similar to those in the broader student population. Threshold-crossing produces a $372 gain in quarterly earnings between 8 and 14 years after high school completion, corresponding to a $1,593 increase in quarterly earnings per marginal admission. This is equal to 22% of expected earnings just below the threshold. Driving earnings gains are large effects for male students ð$4,191 per marginal </a:t>
            </a:r>
            <a:r>
              <a:rPr lang="en-US" dirty="0" err="1"/>
              <a:t>admissionÞ</a:t>
            </a:r>
            <a:r>
              <a:rPr lang="en-US" dirty="0"/>
              <a:t> and free-lunch recipients ð$2,695 per marginal </a:t>
            </a:r>
            <a:r>
              <a:rPr lang="en-US" dirty="0" err="1"/>
              <a:t>admissionÞ</a:t>
            </a:r>
            <a:r>
              <a:rPr lang="en-US" dirty="0"/>
              <a:t>. Gains for female students and students who do not receive free lunch are close to zero.</a:t>
            </a: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879339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8263083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16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993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FB00-E8B3-4398-A85B-3E316BF5FF6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BC4F6-B76A-49BA-8968-E321057933B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44308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168035261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56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9890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30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232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72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29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67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090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0206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01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542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381000" y="1143000"/>
            <a:ext cx="8321675" cy="847725"/>
          </a:xfrm>
          <a:prstGeom prst="rect">
            <a:avLst/>
          </a:prstGeom>
          <a:noFill/>
          <a:ln w="9525">
            <a:noFill/>
            <a:miter lim="800000"/>
            <a:headEnd/>
            <a:tailEnd/>
          </a:ln>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498397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1712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2583904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373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7832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751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1908119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6272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08685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995394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7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3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4645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2074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10008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8758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656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476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0621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67542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108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34296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1734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33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328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82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9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64789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347098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779757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128779193"/>
      </p:ext>
    </p:extLst>
  </p:cSld>
  <p:clrMap bg1="lt1" tx1="dk1" bg2="lt2" tx2="dk2" accent1="accent1" accent2="accent2" accent3="accent3" accent4="accent4" accent5="accent5" accent6="accent6" hlink="hlink" folHlink="folHlink"/>
  <p:sldLayoutIdLst>
    <p:sldLayoutId id="2147483902" r:id="rId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59" name="Rectangle 5"/>
          <p:cNvSpPr>
            <a:spLocks noChangeArrowheads="1"/>
          </p:cNvSpPr>
          <p:nvPr/>
        </p:nvSpPr>
        <p:spPr bwMode="auto">
          <a:xfrm>
            <a:off x="0" y="0"/>
            <a:ext cx="9144000" cy="762000"/>
          </a:xfrm>
          <a:prstGeom prst="rect">
            <a:avLst/>
          </a:prstGeom>
          <a:solidFill>
            <a:srgbClr val="2E249E"/>
          </a:solidFill>
          <a:ln>
            <a:noFill/>
          </a:ln>
          <a:extLst/>
        </p:spPr>
        <p:txBody>
          <a:bodyPr wrap="none" anchor="ctr"/>
          <a:lstStyle/>
          <a:p>
            <a:pPr algn="ctr" fontAlgn="base">
              <a:spcBef>
                <a:spcPct val="0"/>
              </a:spcBef>
              <a:spcAft>
                <a:spcPct val="0"/>
              </a:spcAft>
              <a:defRPr/>
            </a:pPr>
            <a:endParaRPr lang="en-US">
              <a:solidFill>
                <a:srgbClr val="000000"/>
              </a:solidFill>
              <a:latin typeface="Symbol" pitchFamily="18" charset="2"/>
              <a:ea typeface="ＭＳ Ｐゴシック" pitchFamily="34" charset="-128"/>
            </a:endParaRPr>
          </a:p>
        </p:txBody>
      </p:sp>
      <p:sp>
        <p:nvSpPr>
          <p:cNvPr id="27652"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40529419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3200">
          <a:solidFill>
            <a:schemeClr val="bg1"/>
          </a:solidFill>
          <a:latin typeface="+mj-lt"/>
          <a:ea typeface="Arial" charset="0"/>
          <a:cs typeface="+mj-cs"/>
        </a:defRPr>
      </a:lvl1pPr>
      <a:lvl2pPr algn="l" rtl="0" eaLnBrk="0" fontAlgn="base" hangingPunct="0">
        <a:spcBef>
          <a:spcPct val="0"/>
        </a:spcBef>
        <a:spcAft>
          <a:spcPct val="0"/>
        </a:spcAft>
        <a:defRPr sz="3200">
          <a:solidFill>
            <a:schemeClr val="bg1"/>
          </a:solidFill>
          <a:latin typeface="cmss10" pitchFamily="34" charset="0"/>
          <a:ea typeface="Arial" charset="0"/>
          <a:cs typeface="Arial" charset="0"/>
        </a:defRPr>
      </a:lvl2pPr>
      <a:lvl3pPr algn="l" rtl="0" eaLnBrk="0" fontAlgn="base" hangingPunct="0">
        <a:spcBef>
          <a:spcPct val="0"/>
        </a:spcBef>
        <a:spcAft>
          <a:spcPct val="0"/>
        </a:spcAft>
        <a:defRPr sz="3200">
          <a:solidFill>
            <a:schemeClr val="bg1"/>
          </a:solidFill>
          <a:latin typeface="cmss10" pitchFamily="34" charset="0"/>
          <a:ea typeface="Arial" charset="0"/>
          <a:cs typeface="Arial" charset="0"/>
        </a:defRPr>
      </a:lvl3pPr>
      <a:lvl4pPr algn="l" rtl="0" eaLnBrk="0" fontAlgn="base" hangingPunct="0">
        <a:spcBef>
          <a:spcPct val="0"/>
        </a:spcBef>
        <a:spcAft>
          <a:spcPct val="0"/>
        </a:spcAft>
        <a:defRPr sz="3200">
          <a:solidFill>
            <a:schemeClr val="bg1"/>
          </a:solidFill>
          <a:latin typeface="cmss10" pitchFamily="34" charset="0"/>
          <a:ea typeface="Arial" charset="0"/>
          <a:cs typeface="Arial" charset="0"/>
        </a:defRPr>
      </a:lvl4pPr>
      <a:lvl5pPr algn="l" rtl="0" eaLnBrk="0" fontAlgn="base" hangingPunct="0">
        <a:spcBef>
          <a:spcPct val="0"/>
        </a:spcBef>
        <a:spcAft>
          <a:spcPct val="0"/>
        </a:spcAft>
        <a:defRPr sz="3200">
          <a:solidFill>
            <a:schemeClr val="bg1"/>
          </a:solidFill>
          <a:latin typeface="cmss10" pitchFamily="34" charset="0"/>
          <a:ea typeface="Arial" charset="0"/>
          <a:cs typeface="Arial" charset="0"/>
        </a:defRPr>
      </a:lvl5pPr>
      <a:lvl6pPr marL="457200" algn="l" rtl="0" eaLnBrk="1" fontAlgn="base" hangingPunct="1">
        <a:spcBef>
          <a:spcPct val="0"/>
        </a:spcBef>
        <a:spcAft>
          <a:spcPct val="0"/>
        </a:spcAft>
        <a:defRPr sz="3200">
          <a:solidFill>
            <a:schemeClr val="bg1"/>
          </a:solidFill>
          <a:latin typeface="cmss10" pitchFamily="34" charset="0"/>
          <a:cs typeface="Arial" charset="0"/>
        </a:defRPr>
      </a:lvl6pPr>
      <a:lvl7pPr marL="914400" algn="l" rtl="0" eaLnBrk="1" fontAlgn="base" hangingPunct="1">
        <a:spcBef>
          <a:spcPct val="0"/>
        </a:spcBef>
        <a:spcAft>
          <a:spcPct val="0"/>
        </a:spcAft>
        <a:defRPr sz="3200">
          <a:solidFill>
            <a:schemeClr val="bg1"/>
          </a:solidFill>
          <a:latin typeface="cmss10" pitchFamily="34" charset="0"/>
          <a:cs typeface="Arial" charset="0"/>
        </a:defRPr>
      </a:lvl7pPr>
      <a:lvl8pPr marL="1371600" algn="l" rtl="0" eaLnBrk="1" fontAlgn="base" hangingPunct="1">
        <a:spcBef>
          <a:spcPct val="0"/>
        </a:spcBef>
        <a:spcAft>
          <a:spcPct val="0"/>
        </a:spcAft>
        <a:defRPr sz="3200">
          <a:solidFill>
            <a:schemeClr val="bg1"/>
          </a:solidFill>
          <a:latin typeface="cmss10" pitchFamily="34" charset="0"/>
          <a:cs typeface="Arial" charset="0"/>
        </a:defRPr>
      </a:lvl8pPr>
      <a:lvl9pPr marL="1828800"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2900" indent="-3429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1pPr>
      <a:lvl2pPr marL="742950" indent="-28575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30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718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90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62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8427100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13F0F-F506-4C53-BF39-ED7D02AD2E57}" type="datetimeFigureOut">
              <a:rPr lang="en-US" smtClean="0">
                <a:solidFill>
                  <a:prstClr val="black">
                    <a:tint val="75000"/>
                  </a:prstClr>
                </a:solidFill>
              </a:rPr>
              <a:pPr/>
              <a:t>2/26/2019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3654463"/>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2"/>
          <p:cNvSpPr txBox="1">
            <a:spLocks noChangeArrowheads="1"/>
          </p:cNvSpPr>
          <p:nvPr/>
        </p:nvSpPr>
        <p:spPr>
          <a:xfrm>
            <a:off x="457200" y="2170863"/>
            <a:ext cx="8305800" cy="685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a:solidFill>
                <a:prstClr val="white"/>
              </a:solidFill>
              <a:latin typeface="cmss10" panose="020B0500000000000000" charset="0"/>
              <a:ea typeface="ＭＳ Ｐゴシック" pitchFamily="34" charset="-128"/>
            </a:endParaRPr>
          </a:p>
        </p:txBody>
      </p:sp>
      <p:sp>
        <p:nvSpPr>
          <p:cNvPr id="2" name="Rectangle 1"/>
          <p:cNvSpPr/>
          <p:nvPr/>
        </p:nvSpPr>
        <p:spPr>
          <a:xfrm>
            <a:off x="0" y="1828800"/>
            <a:ext cx="9144000" cy="954107"/>
          </a:xfrm>
          <a:prstGeom prst="rect">
            <a:avLst/>
          </a:prstGeom>
          <a:effectLst/>
        </p:spPr>
        <p:txBody>
          <a:bodyPr wrap="square">
            <a:spAutoFit/>
          </a:bodyPr>
          <a:lstStyle/>
          <a:p>
            <a:pPr algn="ctr"/>
            <a:r>
              <a:rPr lang="en-US" sz="2800" b="1" dirty="0">
                <a:solidFill>
                  <a:srgbClr val="002060"/>
                </a:solidFill>
                <a:latin typeface="cmss10" panose="020B0500000000000000" charset="0"/>
                <a:ea typeface="ＭＳ Ｐゴシック" pitchFamily="34" charset="-128"/>
              </a:rPr>
              <a:t>EC 1152 - Using Big Data to Solve</a:t>
            </a:r>
            <a:br>
              <a:rPr lang="en-US" sz="2800" b="1" dirty="0">
                <a:solidFill>
                  <a:srgbClr val="002060"/>
                </a:solidFill>
                <a:latin typeface="cmss10" panose="020B0500000000000000" charset="0"/>
                <a:ea typeface="ＭＳ Ｐゴシック" pitchFamily="34" charset="-128"/>
              </a:rPr>
            </a:br>
            <a:r>
              <a:rPr lang="en-US" sz="2800" b="1" dirty="0">
                <a:solidFill>
                  <a:srgbClr val="002060"/>
                </a:solidFill>
                <a:latin typeface="cmss10" panose="020B0500000000000000" charset="0"/>
                <a:ea typeface="ＭＳ Ｐゴシック" pitchFamily="34" charset="-128"/>
              </a:rPr>
              <a:t>Economic and Social Problems</a:t>
            </a:r>
          </a:p>
        </p:txBody>
      </p:sp>
      <p:sp>
        <p:nvSpPr>
          <p:cNvPr id="5" name="Rectangle 3">
            <a:extLst>
              <a:ext uri="{FF2B5EF4-FFF2-40B4-BE49-F238E27FC236}">
                <a16:creationId xmlns:a16="http://schemas.microsoft.com/office/drawing/2014/main" id="{170EBEBC-57A8-422B-966E-8370E3E57F08}"/>
              </a:ext>
            </a:extLst>
          </p:cNvPr>
          <p:cNvSpPr txBox="1">
            <a:spLocks noChangeArrowheads="1"/>
          </p:cNvSpPr>
          <p:nvPr/>
        </p:nvSpPr>
        <p:spPr>
          <a:xfrm>
            <a:off x="2438400" y="3352800"/>
            <a:ext cx="4457700" cy="1219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1800" b="1" dirty="0">
                <a:solidFill>
                  <a:prstClr val="black"/>
                </a:solidFill>
                <a:latin typeface="cmss10" panose="020B0500000000000000" charset="0"/>
                <a:ea typeface="ＭＳ Ｐゴシック" pitchFamily="34" charset="-128"/>
                <a:cs typeface="ＭＳ Ｐゴシック" pitchFamily="34" charset="-128"/>
              </a:rPr>
              <a:t>Review Session #3: Regression Discontinuity</a:t>
            </a:r>
          </a:p>
          <a:p>
            <a:pPr marL="0" indent="0" algn="ctr">
              <a:lnSpc>
                <a:spcPct val="90000"/>
              </a:lnSpc>
              <a:buNone/>
            </a:pPr>
            <a:r>
              <a:rPr lang="en-US" sz="1800" b="1" dirty="0">
                <a:solidFill>
                  <a:prstClr val="black"/>
                </a:solidFill>
                <a:latin typeface="cmss10" panose="020B0500000000000000" charset="0"/>
                <a:ea typeface="ＭＳ Ｐゴシック" pitchFamily="34" charset="-128"/>
                <a:cs typeface="ＭＳ Ｐゴシック" pitchFamily="34" charset="-128"/>
              </a:rPr>
              <a:t>TF: Diana Goldemberg</a:t>
            </a:r>
          </a:p>
          <a:p>
            <a:pPr marL="0" indent="0" algn="ctr">
              <a:lnSpc>
                <a:spcPct val="90000"/>
              </a:lnSpc>
              <a:buFont typeface="Arial" pitchFamily="34" charset="0"/>
              <a:buNone/>
            </a:pPr>
            <a:endParaRPr lang="en-US" sz="1800" dirty="0">
              <a:solidFill>
                <a:prstClr val="black"/>
              </a:solidFill>
              <a:latin typeface="cmss10" panose="020B0500000000000000" charset="0"/>
              <a:ea typeface="ＭＳ Ｐゴシック" pitchFamily="34" charset="-128"/>
              <a:cs typeface="ＭＳ Ｐゴシック" pitchFamily="34" charset="-128"/>
            </a:endParaRPr>
          </a:p>
          <a:p>
            <a:pPr marL="0" indent="0" algn="ctr">
              <a:lnSpc>
                <a:spcPct val="90000"/>
              </a:lnSpc>
              <a:buFont typeface="Arial" pitchFamily="34" charset="0"/>
              <a:buNone/>
            </a:pPr>
            <a:r>
              <a:rPr lang="en-US" sz="1800" dirty="0">
                <a:solidFill>
                  <a:prstClr val="black"/>
                </a:solidFill>
                <a:latin typeface="cmss10" panose="020B0500000000000000" charset="0"/>
                <a:ea typeface="ＭＳ Ｐゴシック" pitchFamily="34" charset="-128"/>
                <a:cs typeface="ＭＳ Ｐゴシック" pitchFamily="34" charset="-128"/>
              </a:rPr>
              <a:t>Prof: Raj Chetty</a:t>
            </a:r>
          </a:p>
          <a:p>
            <a:pPr marL="0" indent="0" algn="ctr">
              <a:lnSpc>
                <a:spcPct val="90000"/>
              </a:lnSpc>
              <a:buFont typeface="Arial" pitchFamily="34" charset="0"/>
              <a:buNone/>
            </a:pPr>
            <a:r>
              <a:rPr lang="en-US" sz="1800" dirty="0">
                <a:solidFill>
                  <a:prstClr val="black"/>
                </a:solidFill>
                <a:latin typeface="cmss10" panose="020B0500000000000000" charset="0"/>
                <a:ea typeface="ＭＳ Ｐゴシック" pitchFamily="34" charset="-128"/>
                <a:cs typeface="ＭＳ Ｐゴシック" pitchFamily="34" charset="-128"/>
              </a:rPr>
              <a:t>Harvard University</a:t>
            </a:r>
          </a:p>
          <a:p>
            <a:pPr marL="0" indent="0" algn="ctr">
              <a:lnSpc>
                <a:spcPct val="90000"/>
              </a:lnSpc>
              <a:buFont typeface="Arial" pitchFamily="34" charset="0"/>
              <a:buNone/>
            </a:pPr>
            <a:r>
              <a:rPr lang="en-US" sz="1800" dirty="0">
                <a:solidFill>
                  <a:prstClr val="black"/>
                </a:solidFill>
                <a:latin typeface="cmss10" panose="020B0500000000000000" charset="0"/>
                <a:ea typeface="ＭＳ Ｐゴシック" pitchFamily="34" charset="-128"/>
                <a:cs typeface="ＭＳ Ｐゴシック" pitchFamily="34" charset="-128"/>
              </a:rPr>
              <a:t>Spring 2019</a:t>
            </a:r>
          </a:p>
        </p:txBody>
      </p:sp>
      <p:sp>
        <p:nvSpPr>
          <p:cNvPr id="6" name="Rectangle 2">
            <a:extLst>
              <a:ext uri="{FF2B5EF4-FFF2-40B4-BE49-F238E27FC236}">
                <a16:creationId xmlns:a16="http://schemas.microsoft.com/office/drawing/2014/main" id="{93D0AE7F-0306-46BD-8E1F-0E1E22EEC795}"/>
              </a:ext>
            </a:extLst>
          </p:cNvPr>
          <p:cNvSpPr>
            <a:spLocks noChangeArrowheads="1"/>
          </p:cNvSpPr>
          <p:nvPr/>
        </p:nvSpPr>
        <p:spPr bwMode="auto">
          <a:xfrm>
            <a:off x="0" y="6595193"/>
            <a:ext cx="8534400" cy="307777"/>
          </a:xfrm>
          <a:prstGeom prst="rect">
            <a:avLst/>
          </a:prstGeom>
          <a:noFill/>
          <a:ln w="9525">
            <a:noFill/>
            <a:miter lim="800000"/>
            <a:headEnd/>
            <a:tailEnd/>
          </a:ln>
        </p:spPr>
        <p:txBody>
          <a:bodyPr wrap="square">
            <a:spAutoFit/>
          </a:bodyPr>
          <a:lstStyle/>
          <a:p>
            <a:pPr algn="l" eaLnBrk="0" fontAlgn="base" hangingPunct="0">
              <a:spcBef>
                <a:spcPct val="0"/>
              </a:spcBef>
              <a:spcAft>
                <a:spcPct val="0"/>
              </a:spcAft>
              <a:defRPr/>
            </a:pPr>
            <a:r>
              <a:rPr lang="en-US" sz="1400" kern="0" dirty="0">
                <a:solidFill>
                  <a:srgbClr val="222222"/>
                </a:solidFill>
                <a:latin typeface="cmss10" panose="020B0500000000000000" charset="0"/>
                <a:ea typeface="Calibri"/>
              </a:rPr>
              <a:t>Disclaimer:  multiple TFs contributed to those slides. All mistakes are mine.</a:t>
            </a:r>
          </a:p>
        </p:txBody>
      </p:sp>
    </p:spTree>
    <p:extLst>
      <p:ext uri="{BB962C8B-B14F-4D97-AF65-F5344CB8AC3E}">
        <p14:creationId xmlns:p14="http://schemas.microsoft.com/office/powerpoint/2010/main" val="304735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304800" y="378538"/>
            <a:ext cx="8534400" cy="4093428"/>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r>
              <a:rPr lang="en-US" sz="2000" dirty="0"/>
              <a:t>To estimate returns to a college education, Zimmerman compares students just above and just below state-level GPA cutoff for admission to the Florida State University System:</a:t>
            </a:r>
          </a:p>
          <a:p>
            <a:pPr marL="800100" lvl="1" indent="-342900">
              <a:buFont typeface="Arial" panose="020B0604020202020204" pitchFamily="34" charset="0"/>
              <a:buChar char="•"/>
            </a:pPr>
            <a:r>
              <a:rPr lang="en-US" sz="2000" dirty="0"/>
              <a:t>You will see this example in next Chetty’s lecture!!!</a:t>
            </a:r>
          </a:p>
          <a:p>
            <a:pPr marL="690880" lvl="1" eaLnBrk="0" fontAlgn="base" hangingPunct="0">
              <a:spcBef>
                <a:spcPct val="0"/>
              </a:spcBef>
              <a:spcAft>
                <a:spcPct val="0"/>
              </a:spcAft>
              <a:buSzPct val="80000"/>
              <a:defRPr/>
            </a:pPr>
            <a:endParaRPr lang="en-US" sz="2000" dirty="0">
              <a:solidFill>
                <a:srgbClr val="222222"/>
              </a:solidFill>
              <a:ea typeface="Calibri"/>
            </a:endParaRPr>
          </a:p>
          <a:p>
            <a:pPr marL="690880" lvl="1" eaLnBrk="0" fontAlgn="base" hangingPunct="0">
              <a:spcBef>
                <a:spcPct val="0"/>
              </a:spcBef>
              <a:spcAft>
                <a:spcPct val="0"/>
              </a:spcAft>
              <a:buSzPct val="80000"/>
              <a:defRPr/>
            </a:pPr>
            <a:endParaRPr lang="en-US" sz="200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114300" y="75406"/>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Example: Zimmerman (2014)</a:t>
            </a:r>
          </a:p>
        </p:txBody>
      </p:sp>
      <p:pic>
        <p:nvPicPr>
          <p:cNvPr id="5" name="Picture 2">
            <a:extLst>
              <a:ext uri="{FF2B5EF4-FFF2-40B4-BE49-F238E27FC236}">
                <a16:creationId xmlns:a16="http://schemas.microsoft.com/office/drawing/2014/main" id="{D2F43DC9-D5A8-45E5-8062-9837BC9EA32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197817" y="3264345"/>
            <a:ext cx="4562090" cy="310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3499907D-C310-4E73-BDED-7FDC108DE2A6}"/>
              </a:ext>
            </a:extLst>
          </p:cNvPr>
          <p:cNvSpPr txBox="1"/>
          <p:nvPr/>
        </p:nvSpPr>
        <p:spPr>
          <a:xfrm>
            <a:off x="4793656" y="4472357"/>
            <a:ext cx="1348128" cy="892552"/>
          </a:xfrm>
          <a:prstGeom prst="rect">
            <a:avLst/>
          </a:prstGeom>
          <a:noFill/>
        </p:spPr>
        <p:txBody>
          <a:bodyPr wrap="square" rtlCol="0">
            <a:spAutoFit/>
          </a:bodyPr>
          <a:lstStyle/>
          <a:p>
            <a:r>
              <a:rPr lang="en-US" dirty="0">
                <a:solidFill>
                  <a:srgbClr val="008000"/>
                </a:solidFill>
              </a:rPr>
              <a:t>Treatment effect</a:t>
            </a:r>
            <a:br>
              <a:rPr lang="en-US" dirty="0">
                <a:solidFill>
                  <a:srgbClr val="FF0000"/>
                </a:solidFill>
              </a:rPr>
            </a:br>
            <a:r>
              <a:rPr lang="pt-BR" sz="1600" dirty="0"/>
              <a:t>$372 or 5.1%</a:t>
            </a:r>
          </a:p>
        </p:txBody>
      </p:sp>
      <p:sp>
        <p:nvSpPr>
          <p:cNvPr id="9" name="Right Brace 8">
            <a:extLst>
              <a:ext uri="{FF2B5EF4-FFF2-40B4-BE49-F238E27FC236}">
                <a16:creationId xmlns:a16="http://schemas.microsoft.com/office/drawing/2014/main" id="{DB99EAB0-634D-4807-ACF8-0FA976B9C37E}"/>
              </a:ext>
            </a:extLst>
          </p:cNvPr>
          <p:cNvSpPr/>
          <p:nvPr/>
        </p:nvSpPr>
        <p:spPr>
          <a:xfrm>
            <a:off x="4620661" y="4337224"/>
            <a:ext cx="133580" cy="643106"/>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775DF1C-1D83-4BA0-A3FF-0D1112D94A9D}"/>
              </a:ext>
            </a:extLst>
          </p:cNvPr>
          <p:cNvSpPr/>
          <p:nvPr/>
        </p:nvSpPr>
        <p:spPr>
          <a:xfrm>
            <a:off x="2498145" y="2430011"/>
            <a:ext cx="4301177" cy="461665"/>
          </a:xfrm>
          <a:prstGeom prst="rect">
            <a:avLst/>
          </a:prstGeom>
        </p:spPr>
        <p:txBody>
          <a:bodyPr wrap="none">
            <a:spAutoFit/>
          </a:bodyPr>
          <a:lstStyle/>
          <a:p>
            <a:pPr algn="ctr"/>
            <a:r>
              <a:rPr lang="en-US" sz="1200" b="1" dirty="0">
                <a:solidFill>
                  <a:srgbClr val="000000"/>
                </a:solidFill>
                <a:latin typeface="Arial" panose="020B0604020202020204" pitchFamily="34" charset="0"/>
                <a:cs typeface="Arial" panose="020B0604020202020204" pitchFamily="34" charset="0"/>
              </a:rPr>
              <a:t>Mean Quarterly Earnings 8-14 Years after HS Graduation</a:t>
            </a:r>
          </a:p>
          <a:p>
            <a:pPr algn="ctr"/>
            <a:r>
              <a:rPr lang="en-US" sz="1200" b="1" dirty="0">
                <a:solidFill>
                  <a:srgbClr val="000000"/>
                </a:solidFill>
                <a:latin typeface="Arial" panose="020B0604020202020204" pitchFamily="34" charset="0"/>
                <a:cs typeface="Arial" panose="020B0604020202020204" pitchFamily="34" charset="0"/>
              </a:rPr>
              <a:t>Around FIU GPA Admissions Cutoffs</a:t>
            </a:r>
          </a:p>
        </p:txBody>
      </p:sp>
      <p:sp>
        <p:nvSpPr>
          <p:cNvPr id="11" name="TextBox 10">
            <a:extLst>
              <a:ext uri="{FF2B5EF4-FFF2-40B4-BE49-F238E27FC236}">
                <a16:creationId xmlns:a16="http://schemas.microsoft.com/office/drawing/2014/main" id="{2BA45FC1-E804-4210-85CA-02C3738AAD29}"/>
              </a:ext>
            </a:extLst>
          </p:cNvPr>
          <p:cNvSpPr txBox="1"/>
          <p:nvPr/>
        </p:nvSpPr>
        <p:spPr>
          <a:xfrm>
            <a:off x="109435" y="6512760"/>
            <a:ext cx="1891223" cy="276999"/>
          </a:xfrm>
          <a:prstGeom prst="rect">
            <a:avLst/>
          </a:prstGeom>
          <a:noFill/>
        </p:spPr>
        <p:txBody>
          <a:bodyPr wrap="none" rtlCol="0">
            <a:spAutoFit/>
          </a:bodyPr>
          <a:lstStyle/>
          <a:p>
            <a:r>
              <a:rPr lang="en-US" sz="1200" dirty="0"/>
              <a:t>Source: Zimmerman (2014)</a:t>
            </a:r>
          </a:p>
        </p:txBody>
      </p:sp>
      <p:sp>
        <p:nvSpPr>
          <p:cNvPr id="12" name="TextBox 11">
            <a:extLst>
              <a:ext uri="{FF2B5EF4-FFF2-40B4-BE49-F238E27FC236}">
                <a16:creationId xmlns:a16="http://schemas.microsoft.com/office/drawing/2014/main" id="{528F00B1-A996-4663-A081-E55FA448957B}"/>
              </a:ext>
            </a:extLst>
          </p:cNvPr>
          <p:cNvSpPr txBox="1"/>
          <p:nvPr/>
        </p:nvSpPr>
        <p:spPr>
          <a:xfrm>
            <a:off x="4793656" y="2984743"/>
            <a:ext cx="1540933" cy="369332"/>
          </a:xfrm>
          <a:prstGeom prst="rect">
            <a:avLst/>
          </a:prstGeom>
          <a:noFill/>
        </p:spPr>
        <p:txBody>
          <a:bodyPr wrap="square" rtlCol="0">
            <a:spAutoFit/>
          </a:bodyPr>
          <a:lstStyle/>
          <a:p>
            <a:r>
              <a:rPr lang="en-US" dirty="0">
                <a:solidFill>
                  <a:srgbClr val="2222FF"/>
                </a:solidFill>
              </a:rPr>
              <a:t>Treatment = 1</a:t>
            </a:r>
          </a:p>
        </p:txBody>
      </p:sp>
      <p:sp>
        <p:nvSpPr>
          <p:cNvPr id="13" name="TextBox 12">
            <a:extLst>
              <a:ext uri="{FF2B5EF4-FFF2-40B4-BE49-F238E27FC236}">
                <a16:creationId xmlns:a16="http://schemas.microsoft.com/office/drawing/2014/main" id="{D41B4822-78E3-4822-9A04-13BE68E0F052}"/>
              </a:ext>
            </a:extLst>
          </p:cNvPr>
          <p:cNvSpPr txBox="1"/>
          <p:nvPr/>
        </p:nvSpPr>
        <p:spPr>
          <a:xfrm>
            <a:off x="2738551" y="2983010"/>
            <a:ext cx="1540933" cy="369332"/>
          </a:xfrm>
          <a:prstGeom prst="rect">
            <a:avLst/>
          </a:prstGeom>
          <a:noFill/>
        </p:spPr>
        <p:txBody>
          <a:bodyPr wrap="square" rtlCol="0">
            <a:spAutoFit/>
          </a:bodyPr>
          <a:lstStyle/>
          <a:p>
            <a:r>
              <a:rPr lang="en-US" dirty="0">
                <a:solidFill>
                  <a:srgbClr val="FF0000"/>
                </a:solidFill>
              </a:rPr>
              <a:t>Treatment = 0</a:t>
            </a:r>
          </a:p>
        </p:txBody>
      </p:sp>
    </p:spTree>
    <p:extLst>
      <p:ext uri="{BB962C8B-B14F-4D97-AF65-F5344CB8AC3E}">
        <p14:creationId xmlns:p14="http://schemas.microsoft.com/office/powerpoint/2010/main" val="13364428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424392"/>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Can you think of other RD examples? </a:t>
            </a:r>
          </a:p>
        </p:txBody>
      </p:sp>
      <p:sp>
        <p:nvSpPr>
          <p:cNvPr id="6" name="Rectangle 2">
            <a:extLst>
              <a:ext uri="{FF2B5EF4-FFF2-40B4-BE49-F238E27FC236}">
                <a16:creationId xmlns:a16="http://schemas.microsoft.com/office/drawing/2014/main" id="{AF7DF499-FA98-8848-A1B0-DC5732A189D3}"/>
              </a:ext>
            </a:extLst>
          </p:cNvPr>
          <p:cNvSpPr>
            <a:spLocks noChangeArrowheads="1"/>
          </p:cNvSpPr>
          <p:nvPr/>
        </p:nvSpPr>
        <p:spPr bwMode="auto">
          <a:xfrm>
            <a:off x="228600" y="365125"/>
            <a:ext cx="8534400" cy="1785104"/>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3000" b="1" dirty="0">
                <a:solidFill>
                  <a:srgbClr val="222222"/>
                </a:solidFill>
                <a:ea typeface="Calibri"/>
              </a:rPr>
              <a:t>Discuss with a partner or two!</a:t>
            </a:r>
            <a:endParaRPr lang="en-US" sz="3000" b="1" kern="0" dirty="0">
              <a:solidFill>
                <a:srgbClr val="222222"/>
              </a:solidFill>
              <a:ea typeface="Calibri"/>
            </a:endParaRPr>
          </a:p>
          <a:p>
            <a:pPr marL="233680" eaLnBrk="0" fontAlgn="base" hangingPunct="0">
              <a:spcBef>
                <a:spcPct val="0"/>
              </a:spcBef>
              <a:spcAft>
                <a:spcPct val="0"/>
              </a:spcAft>
              <a:buSzPct val="80000"/>
              <a:defRPr/>
            </a:pPr>
            <a:endParaRPr lang="en-US" sz="2000" kern="0" dirty="0">
              <a:solidFill>
                <a:srgbClr val="222222"/>
              </a:solidFill>
              <a:ea typeface="Calibri"/>
            </a:endParaRPr>
          </a:p>
        </p:txBody>
      </p:sp>
      <p:sp>
        <p:nvSpPr>
          <p:cNvPr id="8" name="Rectangle 2">
            <a:extLst>
              <a:ext uri="{FF2B5EF4-FFF2-40B4-BE49-F238E27FC236}">
                <a16:creationId xmlns:a16="http://schemas.microsoft.com/office/drawing/2014/main" id="{7FE0D069-C984-0C4E-95C0-F3D0303B8FE1}"/>
              </a:ext>
            </a:extLst>
          </p:cNvPr>
          <p:cNvSpPr>
            <a:spLocks noChangeArrowheads="1"/>
          </p:cNvSpPr>
          <p:nvPr/>
        </p:nvSpPr>
        <p:spPr bwMode="auto">
          <a:xfrm>
            <a:off x="228603" y="1956858"/>
            <a:ext cx="8534400" cy="3170099"/>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endParaRPr lang="en-US" sz="2000" u="sng" kern="0">
              <a:solidFill>
                <a:srgbClr val="000000"/>
              </a:solidFill>
              <a:ea typeface="Calibri"/>
            </a:endParaRPr>
          </a:p>
          <a:p>
            <a:pPr marL="609600" indent="-376238" eaLnBrk="0" fontAlgn="base" hangingPunct="0">
              <a:spcBef>
                <a:spcPct val="0"/>
              </a:spcBef>
              <a:spcAft>
                <a:spcPct val="0"/>
              </a:spcAft>
              <a:defRPr/>
            </a:pPr>
            <a:endParaRPr lang="en-US" sz="2000" u="sng" kern="0">
              <a:solidFill>
                <a:srgbClr val="000000"/>
              </a:solidFill>
              <a:ea typeface="Calibri"/>
            </a:endParaRP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Close elections</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Social program eligibility cut-off</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Scholarships </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Education admissions</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Tax brackets</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Pregnancy induction</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Birth weight</a:t>
            </a:r>
          </a:p>
          <a:p>
            <a:pPr marL="609600" indent="-376238" eaLnBrk="0" fontAlgn="base" hangingPunct="0">
              <a:spcBef>
                <a:spcPct val="0"/>
              </a:spcBef>
              <a:spcAft>
                <a:spcPct val="0"/>
              </a:spcAft>
              <a:buFont typeface="Arial" panose="020B0604020202020204" pitchFamily="34" charset="0"/>
              <a:buChar char="•"/>
              <a:defRPr/>
            </a:pPr>
            <a:r>
              <a:rPr lang="en-US" sz="2000" kern="0">
                <a:solidFill>
                  <a:srgbClr val="000000"/>
                </a:solidFill>
                <a:ea typeface="Calibri"/>
              </a:rPr>
              <a:t>Address determining school district assignment</a:t>
            </a:r>
          </a:p>
        </p:txBody>
      </p:sp>
    </p:spTree>
    <p:extLst>
      <p:ext uri="{BB962C8B-B14F-4D97-AF65-F5344CB8AC3E}">
        <p14:creationId xmlns:p14="http://schemas.microsoft.com/office/powerpoint/2010/main" val="32686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54818" y="564893"/>
            <a:ext cx="8534400" cy="4893647"/>
          </a:xfrm>
          <a:prstGeom prst="rect">
            <a:avLst/>
          </a:prstGeom>
          <a:noFill/>
          <a:ln w="9525">
            <a:noFill/>
            <a:miter lim="800000"/>
            <a:headEnd/>
            <a:tailEnd/>
          </a:ln>
        </p:spPr>
        <p:txBody>
          <a:bodyPr wrap="square" anchor="t">
            <a:spAutoFit/>
          </a:bodyPr>
          <a:lstStyle/>
          <a:p>
            <a:pPr>
              <a:spcBef>
                <a:spcPts val="0"/>
              </a:spcBef>
              <a:spcAft>
                <a:spcPts val="1200"/>
              </a:spcAft>
            </a:pPr>
            <a:endParaRPr lang="en-US" sz="3200" kern="0" dirty="0">
              <a:solidFill>
                <a:srgbClr val="222222"/>
              </a:solidFill>
              <a:ea typeface="Calibri"/>
            </a:endParaRPr>
          </a:p>
          <a:p>
            <a:pPr>
              <a:spcBef>
                <a:spcPts val="0"/>
              </a:spcBef>
              <a:spcAft>
                <a:spcPts val="1200"/>
              </a:spcAft>
            </a:pPr>
            <a:r>
              <a:rPr lang="en-US" sz="2000" kern="0" dirty="0">
                <a:solidFill>
                  <a:srgbClr val="222222"/>
                </a:solidFill>
                <a:ea typeface="Calibri"/>
              </a:rPr>
              <a:t>Typical steps:</a:t>
            </a:r>
          </a:p>
          <a:p>
            <a:pPr marL="800100" lvl="1" indent="-342900">
              <a:spcAft>
                <a:spcPts val="1200"/>
              </a:spcAft>
              <a:buFont typeface="Arial" panose="020B0604020202020204" pitchFamily="34" charset="0"/>
              <a:buChar char="•"/>
            </a:pPr>
            <a:r>
              <a:rPr lang="en-US" sz="2000" kern="0" dirty="0">
                <a:solidFill>
                  <a:srgbClr val="222222"/>
                </a:solidFill>
                <a:ea typeface="Calibri"/>
              </a:rPr>
              <a:t>Re-center running variable: </a:t>
            </a:r>
            <a:r>
              <a:rPr lang="en-US" sz="2000" kern="0" dirty="0">
                <a:solidFill>
                  <a:srgbClr val="FF0000"/>
                </a:solidFill>
                <a:ea typeface="Calibri"/>
              </a:rPr>
              <a:t>X</a:t>
            </a:r>
            <a:r>
              <a:rPr lang="en-US" sz="2000" kern="0" dirty="0">
                <a:solidFill>
                  <a:srgbClr val="222222"/>
                </a:solidFill>
                <a:ea typeface="Calibri"/>
              </a:rPr>
              <a:t> = GPA – cutoff C</a:t>
            </a:r>
          </a:p>
          <a:p>
            <a:pPr marL="800100" lvl="1" indent="-342900">
              <a:spcAft>
                <a:spcPts val="1200"/>
              </a:spcAft>
              <a:buFont typeface="Arial" panose="020B0604020202020204" pitchFamily="34" charset="0"/>
              <a:buChar char="•"/>
            </a:pPr>
            <a:r>
              <a:rPr lang="en-US" sz="2000" kern="0" dirty="0">
                <a:solidFill>
                  <a:srgbClr val="222222"/>
                </a:solidFill>
                <a:ea typeface="Calibri"/>
              </a:rPr>
              <a:t>Treatment dummy: </a:t>
            </a:r>
            <a:r>
              <a:rPr lang="en-US" sz="2000" kern="0" dirty="0">
                <a:solidFill>
                  <a:srgbClr val="FF0000"/>
                </a:solidFill>
                <a:ea typeface="Calibri"/>
              </a:rPr>
              <a:t>T</a:t>
            </a:r>
            <a:r>
              <a:rPr lang="en-US" sz="2000" kern="0" dirty="0">
                <a:solidFill>
                  <a:srgbClr val="222222"/>
                </a:solidFill>
                <a:ea typeface="Calibri"/>
              </a:rPr>
              <a:t> = 1 if GPA&lt; cutoff (probation)</a:t>
            </a:r>
            <a:br>
              <a:rPr lang="en-US" sz="2000" kern="0" dirty="0">
                <a:solidFill>
                  <a:srgbClr val="222222"/>
                </a:solidFill>
                <a:ea typeface="Calibri"/>
              </a:rPr>
            </a:br>
            <a:r>
              <a:rPr lang="en-US" sz="2000" kern="0" dirty="0">
                <a:solidFill>
                  <a:srgbClr val="222222"/>
                </a:solidFill>
                <a:ea typeface="Calibri"/>
              </a:rPr>
              <a:t>and </a:t>
            </a:r>
            <a:r>
              <a:rPr lang="en-US" sz="2000" kern="0" dirty="0">
                <a:solidFill>
                  <a:srgbClr val="FF0000"/>
                </a:solidFill>
                <a:ea typeface="Calibri"/>
              </a:rPr>
              <a:t>T</a:t>
            </a:r>
            <a:r>
              <a:rPr lang="en-US" sz="2000" kern="0" dirty="0">
                <a:solidFill>
                  <a:srgbClr val="222222"/>
                </a:solidFill>
                <a:ea typeface="Calibri"/>
              </a:rPr>
              <a:t> = 0 if GPA &gt; cutoff (</a:t>
            </a:r>
            <a:r>
              <a:rPr lang="en-US" sz="2000" kern="0">
                <a:solidFill>
                  <a:srgbClr val="222222"/>
                </a:solidFill>
                <a:ea typeface="Calibri"/>
              </a:rPr>
              <a:t>no probation)</a:t>
            </a:r>
            <a:endParaRPr lang="en-US" sz="2000" kern="0" dirty="0">
              <a:solidFill>
                <a:srgbClr val="222222"/>
              </a:solidFill>
              <a:ea typeface="Calibri"/>
            </a:endParaRPr>
          </a:p>
          <a:p>
            <a:pPr marL="800100" lvl="1" indent="-342900">
              <a:spcAft>
                <a:spcPts val="1200"/>
              </a:spcAft>
              <a:buFont typeface="Arial" panose="020B0604020202020204" pitchFamily="34" charset="0"/>
              <a:buChar char="•"/>
            </a:pPr>
            <a:r>
              <a:rPr lang="en-US" sz="2000" kern="0" dirty="0">
                <a:solidFill>
                  <a:srgbClr val="222222"/>
                </a:solidFill>
                <a:ea typeface="Calibri"/>
              </a:rPr>
              <a:t>Regress:</a:t>
            </a:r>
          </a:p>
          <a:p>
            <a:pPr>
              <a:spcBef>
                <a:spcPts val="0"/>
              </a:spcBef>
              <a:spcAft>
                <a:spcPts val="1200"/>
              </a:spcAft>
            </a:pPr>
            <a:endParaRPr lang="en-US" sz="1000" dirty="0"/>
          </a:p>
          <a:p>
            <a:pPr>
              <a:spcBef>
                <a:spcPts val="0"/>
              </a:spcBef>
              <a:spcAft>
                <a:spcPts val="1200"/>
              </a:spcAft>
            </a:pPr>
            <a:r>
              <a:rPr lang="en-US" sz="2000" dirty="0"/>
              <a:t>	Linear:   Y = </a:t>
            </a:r>
            <a:r>
              <a:rPr lang="el-GR" sz="2000" dirty="0"/>
              <a:t>β</a:t>
            </a:r>
            <a:r>
              <a:rPr lang="en-US" sz="2000" baseline="-25000" dirty="0"/>
              <a:t>0 </a:t>
            </a:r>
            <a:r>
              <a:rPr lang="en-US" sz="2000" dirty="0"/>
              <a:t>+ </a:t>
            </a:r>
            <a:r>
              <a:rPr lang="el-GR" sz="2000" dirty="0"/>
              <a:t>β</a:t>
            </a:r>
            <a:r>
              <a:rPr lang="en-US" sz="2000" baseline="-25000" dirty="0"/>
              <a:t>1</a:t>
            </a:r>
            <a:r>
              <a:rPr lang="en-US" sz="2000" dirty="0"/>
              <a:t>T + </a:t>
            </a:r>
            <a:r>
              <a:rPr lang="el-GR" sz="2000" dirty="0"/>
              <a:t>β</a:t>
            </a:r>
            <a:r>
              <a:rPr lang="en-US" sz="2000" baseline="-25000" dirty="0"/>
              <a:t>2</a:t>
            </a:r>
            <a:r>
              <a:rPr lang="en-US" sz="2000" dirty="0"/>
              <a:t>X + </a:t>
            </a:r>
            <a:r>
              <a:rPr lang="el-GR" sz="2000" dirty="0"/>
              <a:t>β</a:t>
            </a:r>
            <a:r>
              <a:rPr lang="en-US" sz="2000" baseline="-25000" dirty="0"/>
              <a:t>3</a:t>
            </a:r>
            <a:r>
              <a:rPr lang="en-US" sz="2000" dirty="0"/>
              <a:t>T∙X  + </a:t>
            </a:r>
            <a:r>
              <a:rPr lang="el-GR" sz="2000" dirty="0"/>
              <a:t>ε</a:t>
            </a:r>
            <a:endParaRPr lang="en-US" sz="2000" dirty="0"/>
          </a:p>
          <a:p>
            <a:pPr>
              <a:spcBef>
                <a:spcPts val="0"/>
              </a:spcBef>
              <a:spcAft>
                <a:spcPts val="1200"/>
              </a:spcAft>
            </a:pPr>
            <a:endParaRPr lang="en-US" sz="2000" dirty="0"/>
          </a:p>
          <a:p>
            <a:pPr>
              <a:spcAft>
                <a:spcPts val="1200"/>
              </a:spcAft>
            </a:pPr>
            <a:r>
              <a:rPr lang="en-US" sz="2000" dirty="0"/>
              <a:t>	</a:t>
            </a:r>
          </a:p>
          <a:p>
            <a:pPr>
              <a:spcBef>
                <a:spcPts val="0"/>
              </a:spcBef>
              <a:spcAft>
                <a:spcPts val="1200"/>
              </a:spcAft>
            </a:pPr>
            <a:endParaRPr lang="en-US" sz="2000" dirty="0"/>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Regression Discontinuity Estimation</a:t>
            </a:r>
          </a:p>
        </p:txBody>
      </p:sp>
      <p:sp>
        <p:nvSpPr>
          <p:cNvPr id="2" name="TextBox 1"/>
          <p:cNvSpPr txBox="1"/>
          <p:nvPr/>
        </p:nvSpPr>
        <p:spPr>
          <a:xfrm>
            <a:off x="2123838" y="5408107"/>
            <a:ext cx="836762" cy="369332"/>
          </a:xfrm>
          <a:prstGeom prst="rect">
            <a:avLst/>
          </a:prstGeom>
          <a:noFill/>
        </p:spPr>
        <p:txBody>
          <a:bodyPr wrap="square" rtlCol="0">
            <a:spAutoFit/>
          </a:bodyPr>
          <a:lstStyle/>
          <a:p>
            <a:r>
              <a:rPr lang="el-GR" dirty="0">
                <a:solidFill>
                  <a:srgbClr val="FF0000"/>
                </a:solidFill>
              </a:rPr>
              <a:t>β</a:t>
            </a:r>
            <a:r>
              <a:rPr lang="en-US" baseline="-25000" dirty="0">
                <a:solidFill>
                  <a:srgbClr val="FF0000"/>
                </a:solidFill>
              </a:rPr>
              <a:t>1</a:t>
            </a:r>
            <a:endParaRPr lang="en-US" dirty="0">
              <a:solidFill>
                <a:srgbClr val="FF0000"/>
              </a:solidFill>
            </a:endParaRPr>
          </a:p>
        </p:txBody>
      </p:sp>
      <p:sp>
        <p:nvSpPr>
          <p:cNvPr id="12" name="TextBox 11">
            <a:extLst>
              <a:ext uri="{FF2B5EF4-FFF2-40B4-BE49-F238E27FC236}">
                <a16:creationId xmlns:a16="http://schemas.microsoft.com/office/drawing/2014/main" id="{DAF589E2-3CF2-5240-B117-7A0615F4B04D}"/>
              </a:ext>
            </a:extLst>
          </p:cNvPr>
          <p:cNvSpPr txBox="1"/>
          <p:nvPr/>
        </p:nvSpPr>
        <p:spPr>
          <a:xfrm>
            <a:off x="1901421" y="3111032"/>
            <a:ext cx="2437521" cy="369332"/>
          </a:xfrm>
          <a:prstGeom prst="rect">
            <a:avLst/>
          </a:prstGeom>
          <a:noFill/>
        </p:spPr>
        <p:txBody>
          <a:bodyPr wrap="square" rtlCol="0">
            <a:spAutoFit/>
          </a:bodyPr>
          <a:lstStyle/>
          <a:p>
            <a:r>
              <a:rPr lang="en-US" dirty="0">
                <a:solidFill>
                  <a:srgbClr val="FF0000"/>
                </a:solidFill>
              </a:rPr>
              <a:t>treatment dummy</a:t>
            </a:r>
          </a:p>
        </p:txBody>
      </p:sp>
      <p:sp>
        <p:nvSpPr>
          <p:cNvPr id="13" name="TextBox 12">
            <a:extLst>
              <a:ext uri="{FF2B5EF4-FFF2-40B4-BE49-F238E27FC236}">
                <a16:creationId xmlns:a16="http://schemas.microsoft.com/office/drawing/2014/main" id="{7DCAEFE3-C772-E941-8CCD-3B579C22FF2A}"/>
              </a:ext>
            </a:extLst>
          </p:cNvPr>
          <p:cNvSpPr txBox="1"/>
          <p:nvPr/>
        </p:nvSpPr>
        <p:spPr>
          <a:xfrm>
            <a:off x="3959858" y="3090784"/>
            <a:ext cx="2842404" cy="369332"/>
          </a:xfrm>
          <a:prstGeom prst="rect">
            <a:avLst/>
          </a:prstGeom>
          <a:noFill/>
        </p:spPr>
        <p:txBody>
          <a:bodyPr wrap="square" rtlCol="0">
            <a:spAutoFit/>
          </a:bodyPr>
          <a:lstStyle/>
          <a:p>
            <a:r>
              <a:rPr lang="en-US" dirty="0">
                <a:solidFill>
                  <a:srgbClr val="FF0000"/>
                </a:solidFill>
              </a:rPr>
              <a:t>re-centered running variable</a:t>
            </a:r>
          </a:p>
        </p:txBody>
      </p:sp>
      <p:sp>
        <p:nvSpPr>
          <p:cNvPr id="16" name="TextBox 15">
            <a:extLst>
              <a:ext uri="{FF2B5EF4-FFF2-40B4-BE49-F238E27FC236}">
                <a16:creationId xmlns:a16="http://schemas.microsoft.com/office/drawing/2014/main" id="{7DCAEFE3-C772-E941-8CCD-3B579C22FF2A}"/>
              </a:ext>
            </a:extLst>
          </p:cNvPr>
          <p:cNvSpPr txBox="1"/>
          <p:nvPr/>
        </p:nvSpPr>
        <p:spPr>
          <a:xfrm>
            <a:off x="2885121" y="4082598"/>
            <a:ext cx="1724418" cy="400110"/>
          </a:xfrm>
          <a:prstGeom prst="rect">
            <a:avLst/>
          </a:prstGeom>
          <a:noFill/>
        </p:spPr>
        <p:txBody>
          <a:bodyPr wrap="square" rtlCol="0">
            <a:spAutoFit/>
          </a:bodyPr>
          <a:lstStyle/>
          <a:p>
            <a:r>
              <a:rPr lang="en-US" sz="1000" dirty="0">
                <a:solidFill>
                  <a:srgbClr val="FF0000"/>
                </a:solidFill>
              </a:rPr>
              <a:t>Controls for Slope</a:t>
            </a:r>
            <a:br>
              <a:rPr lang="en-US" sz="1000" dirty="0">
                <a:solidFill>
                  <a:srgbClr val="FF0000"/>
                </a:solidFill>
              </a:rPr>
            </a:br>
            <a:r>
              <a:rPr lang="en-US" sz="1000" dirty="0">
                <a:solidFill>
                  <a:srgbClr val="FF0000"/>
                </a:solidFill>
              </a:rPr>
              <a:t>WITHOUT treatment</a:t>
            </a:r>
          </a:p>
        </p:txBody>
      </p:sp>
      <p:sp>
        <p:nvSpPr>
          <p:cNvPr id="17" name="TextBox 16">
            <a:extLst>
              <a:ext uri="{FF2B5EF4-FFF2-40B4-BE49-F238E27FC236}">
                <a16:creationId xmlns:a16="http://schemas.microsoft.com/office/drawing/2014/main" id="{7DCAEFE3-C772-E941-8CCD-3B579C22FF2A}"/>
              </a:ext>
            </a:extLst>
          </p:cNvPr>
          <p:cNvSpPr txBox="1"/>
          <p:nvPr/>
        </p:nvSpPr>
        <p:spPr>
          <a:xfrm>
            <a:off x="4017953" y="4095937"/>
            <a:ext cx="2842404" cy="400110"/>
          </a:xfrm>
          <a:prstGeom prst="rect">
            <a:avLst/>
          </a:prstGeom>
          <a:noFill/>
        </p:spPr>
        <p:txBody>
          <a:bodyPr wrap="square" rtlCol="0">
            <a:spAutoFit/>
          </a:bodyPr>
          <a:lstStyle/>
          <a:p>
            <a:r>
              <a:rPr lang="en-US" sz="1000" dirty="0">
                <a:solidFill>
                  <a:srgbClr val="FF0000"/>
                </a:solidFill>
              </a:rPr>
              <a:t>Controls for Slope</a:t>
            </a:r>
            <a:br>
              <a:rPr lang="en-US" sz="1000" dirty="0">
                <a:solidFill>
                  <a:srgbClr val="FF0000"/>
                </a:solidFill>
              </a:rPr>
            </a:br>
            <a:r>
              <a:rPr lang="en-US" sz="1000" dirty="0">
                <a:solidFill>
                  <a:srgbClr val="FF0000"/>
                </a:solidFill>
              </a:rPr>
              <a:t>WITH treatment</a:t>
            </a:r>
          </a:p>
        </p:txBody>
      </p:sp>
      <p:cxnSp>
        <p:nvCxnSpPr>
          <p:cNvPr id="4" name="Straight Arrow Connector 3"/>
          <p:cNvCxnSpPr>
            <a:cxnSpLocks/>
          </p:cNvCxnSpPr>
          <p:nvPr/>
        </p:nvCxnSpPr>
        <p:spPr>
          <a:xfrm>
            <a:off x="2835789" y="3411356"/>
            <a:ext cx="338555" cy="3243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3818467" y="3385478"/>
            <a:ext cx="546353" cy="3502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5400000">
            <a:off x="3670227" y="3763695"/>
            <a:ext cx="154207" cy="49664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rot="-5400000">
            <a:off x="4348059" y="3729291"/>
            <a:ext cx="170635" cy="59709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0A3ECC78-DCAE-44DB-AE35-6D47D7BEBB09}"/>
              </a:ext>
            </a:extLst>
          </p:cNvPr>
          <p:cNvSpPr/>
          <p:nvPr/>
        </p:nvSpPr>
        <p:spPr>
          <a:xfrm>
            <a:off x="478165" y="5462645"/>
            <a:ext cx="7851229" cy="369332"/>
          </a:xfrm>
          <a:prstGeom prst="rect">
            <a:avLst/>
          </a:prstGeom>
        </p:spPr>
        <p:txBody>
          <a:bodyPr wrap="square">
            <a:spAutoFit/>
          </a:bodyPr>
          <a:lstStyle/>
          <a:p>
            <a:pPr>
              <a:spcAft>
                <a:spcPts val="1200"/>
              </a:spcAft>
            </a:pPr>
            <a:r>
              <a:rPr lang="en-US" dirty="0"/>
              <a:t>In these cases, ______ estimates the discontinuity of interest.</a:t>
            </a:r>
          </a:p>
        </p:txBody>
      </p:sp>
      <p:sp>
        <p:nvSpPr>
          <p:cNvPr id="15" name="Rectangle 14">
            <a:extLst>
              <a:ext uri="{FF2B5EF4-FFF2-40B4-BE49-F238E27FC236}">
                <a16:creationId xmlns:a16="http://schemas.microsoft.com/office/drawing/2014/main" id="{EC86FC63-EE46-4094-9151-49AAA07EE9D7}"/>
              </a:ext>
            </a:extLst>
          </p:cNvPr>
          <p:cNvSpPr/>
          <p:nvPr/>
        </p:nvSpPr>
        <p:spPr>
          <a:xfrm>
            <a:off x="478165" y="5874516"/>
            <a:ext cx="7851229" cy="369332"/>
          </a:xfrm>
          <a:prstGeom prst="rect">
            <a:avLst/>
          </a:prstGeom>
        </p:spPr>
        <p:txBody>
          <a:bodyPr wrap="square">
            <a:spAutoFit/>
          </a:bodyPr>
          <a:lstStyle/>
          <a:p>
            <a:pPr>
              <a:spcAft>
                <a:spcPts val="1200"/>
              </a:spcAft>
            </a:pPr>
            <a:r>
              <a:rPr lang="en-US" dirty="0"/>
              <a:t>We estimate </a:t>
            </a:r>
            <a:r>
              <a:rPr lang="el-GR" dirty="0">
                <a:solidFill>
                  <a:srgbClr val="FF0000"/>
                </a:solidFill>
              </a:rPr>
              <a:t>β</a:t>
            </a:r>
            <a:r>
              <a:rPr lang="en-US" baseline="-25000" dirty="0">
                <a:solidFill>
                  <a:srgbClr val="FF0000"/>
                </a:solidFill>
              </a:rPr>
              <a:t>2 </a:t>
            </a:r>
            <a:r>
              <a:rPr lang="en-US" dirty="0"/>
              <a:t>and </a:t>
            </a:r>
            <a:r>
              <a:rPr lang="el-GR" dirty="0">
                <a:solidFill>
                  <a:srgbClr val="FF0000"/>
                </a:solidFill>
              </a:rPr>
              <a:t>β</a:t>
            </a:r>
            <a:r>
              <a:rPr lang="en-US" baseline="-25000" dirty="0">
                <a:solidFill>
                  <a:srgbClr val="FF0000"/>
                </a:solidFill>
              </a:rPr>
              <a:t>3 </a:t>
            </a:r>
            <a:r>
              <a:rPr lang="en-US" dirty="0"/>
              <a:t>separately because __________________________.</a:t>
            </a:r>
          </a:p>
        </p:txBody>
      </p:sp>
      <p:sp>
        <p:nvSpPr>
          <p:cNvPr id="5" name="Rectangle 4">
            <a:extLst>
              <a:ext uri="{FF2B5EF4-FFF2-40B4-BE49-F238E27FC236}">
                <a16:creationId xmlns:a16="http://schemas.microsoft.com/office/drawing/2014/main" id="{B7161BAE-9633-473F-B0CD-7410B3472B65}"/>
              </a:ext>
            </a:extLst>
          </p:cNvPr>
          <p:cNvSpPr/>
          <p:nvPr/>
        </p:nvSpPr>
        <p:spPr>
          <a:xfrm>
            <a:off x="4424909" y="5905731"/>
            <a:ext cx="3137397" cy="523220"/>
          </a:xfrm>
          <a:prstGeom prst="rect">
            <a:avLst/>
          </a:prstGeom>
        </p:spPr>
        <p:txBody>
          <a:bodyPr wrap="none">
            <a:spAutoFit/>
          </a:bodyPr>
          <a:lstStyle/>
          <a:p>
            <a:pPr algn="ctr"/>
            <a:r>
              <a:rPr lang="en-US" sz="1400" dirty="0"/>
              <a:t>we don’t presume the same relationship</a:t>
            </a:r>
            <a:br>
              <a:rPr lang="en-US" sz="1400" dirty="0"/>
            </a:br>
            <a:r>
              <a:rPr lang="en-US" sz="1400" dirty="0"/>
              <a:t>at both sides of the cutoff</a:t>
            </a:r>
            <a:endParaRPr lang="pt-BR" sz="1400" dirty="0"/>
          </a:p>
        </p:txBody>
      </p:sp>
      <p:sp>
        <p:nvSpPr>
          <p:cNvPr id="6" name="Rectangle 5">
            <a:extLst>
              <a:ext uri="{FF2B5EF4-FFF2-40B4-BE49-F238E27FC236}">
                <a16:creationId xmlns:a16="http://schemas.microsoft.com/office/drawing/2014/main" id="{EA7277CF-E750-4994-8364-7611005CC014}"/>
              </a:ext>
            </a:extLst>
          </p:cNvPr>
          <p:cNvSpPr/>
          <p:nvPr/>
        </p:nvSpPr>
        <p:spPr>
          <a:xfrm>
            <a:off x="1213009" y="4525327"/>
            <a:ext cx="6449323" cy="369332"/>
          </a:xfrm>
          <a:prstGeom prst="rect">
            <a:avLst/>
          </a:prstGeom>
        </p:spPr>
        <p:txBody>
          <a:bodyPr wrap="square">
            <a:spAutoFit/>
          </a:bodyPr>
          <a:lstStyle/>
          <a:p>
            <a:pPr>
              <a:spcAft>
                <a:spcPts val="1200"/>
              </a:spcAft>
            </a:pPr>
            <a:r>
              <a:rPr lang="en-US" dirty="0"/>
              <a:t>Quadratic: Y = </a:t>
            </a:r>
            <a:r>
              <a:rPr lang="el-GR" dirty="0"/>
              <a:t>β</a:t>
            </a:r>
            <a:r>
              <a:rPr lang="en-US" baseline="-25000" dirty="0"/>
              <a:t>0 </a:t>
            </a:r>
            <a:r>
              <a:rPr lang="en-US" dirty="0"/>
              <a:t>+ </a:t>
            </a:r>
            <a:r>
              <a:rPr lang="el-GR" dirty="0"/>
              <a:t>β</a:t>
            </a:r>
            <a:r>
              <a:rPr lang="en-US" baseline="-25000" dirty="0"/>
              <a:t>1</a:t>
            </a:r>
            <a:r>
              <a:rPr lang="en-US" dirty="0"/>
              <a:t>T + </a:t>
            </a:r>
            <a:r>
              <a:rPr lang="el-GR" dirty="0"/>
              <a:t>β</a:t>
            </a:r>
            <a:r>
              <a:rPr lang="en-US" baseline="-25000" dirty="0"/>
              <a:t>2</a:t>
            </a:r>
            <a:r>
              <a:rPr lang="en-US" dirty="0"/>
              <a:t>X + </a:t>
            </a:r>
            <a:r>
              <a:rPr lang="el-GR" dirty="0"/>
              <a:t>β</a:t>
            </a:r>
            <a:r>
              <a:rPr lang="en-US" baseline="-25000" dirty="0"/>
              <a:t>3</a:t>
            </a:r>
            <a:r>
              <a:rPr lang="en-US" dirty="0"/>
              <a:t>T∙X + </a:t>
            </a:r>
            <a:r>
              <a:rPr lang="el-GR" dirty="0"/>
              <a:t>β</a:t>
            </a:r>
            <a:r>
              <a:rPr lang="en-US" baseline="-25000" dirty="0"/>
              <a:t>4</a:t>
            </a:r>
            <a:r>
              <a:rPr lang="en-US" dirty="0"/>
              <a:t>X</a:t>
            </a:r>
            <a:r>
              <a:rPr lang="en-US" baseline="30000" dirty="0"/>
              <a:t>2</a:t>
            </a:r>
            <a:r>
              <a:rPr lang="en-US" dirty="0"/>
              <a:t> + </a:t>
            </a:r>
            <a:r>
              <a:rPr lang="el-GR" dirty="0"/>
              <a:t>β</a:t>
            </a:r>
            <a:r>
              <a:rPr lang="en-US" baseline="-25000" dirty="0"/>
              <a:t>5</a:t>
            </a:r>
            <a:r>
              <a:rPr lang="en-US" dirty="0"/>
              <a:t>T*X</a:t>
            </a:r>
            <a:r>
              <a:rPr lang="en-US" baseline="30000" dirty="0"/>
              <a:t>2 </a:t>
            </a:r>
            <a:r>
              <a:rPr lang="en-US" dirty="0"/>
              <a:t> + </a:t>
            </a:r>
            <a:r>
              <a:rPr lang="el-GR" dirty="0"/>
              <a:t>ε</a:t>
            </a:r>
            <a:endParaRPr lang="en-US" dirty="0"/>
          </a:p>
        </p:txBody>
      </p:sp>
      <p:sp>
        <p:nvSpPr>
          <p:cNvPr id="19" name="TextBox 18">
            <a:extLst>
              <a:ext uri="{FF2B5EF4-FFF2-40B4-BE49-F238E27FC236}">
                <a16:creationId xmlns:a16="http://schemas.microsoft.com/office/drawing/2014/main" id="{07858D72-B5D7-49FF-9723-BC9488955EBE}"/>
              </a:ext>
            </a:extLst>
          </p:cNvPr>
          <p:cNvSpPr txBox="1"/>
          <p:nvPr/>
        </p:nvSpPr>
        <p:spPr>
          <a:xfrm>
            <a:off x="525587" y="3111032"/>
            <a:ext cx="1375834" cy="369332"/>
          </a:xfrm>
          <a:prstGeom prst="rect">
            <a:avLst/>
          </a:prstGeom>
          <a:noFill/>
        </p:spPr>
        <p:txBody>
          <a:bodyPr wrap="square" rtlCol="0">
            <a:spAutoFit/>
          </a:bodyPr>
          <a:lstStyle/>
          <a:p>
            <a:r>
              <a:rPr lang="en-US" dirty="0">
                <a:solidFill>
                  <a:srgbClr val="FF0000"/>
                </a:solidFill>
              </a:rPr>
              <a:t>Outcome</a:t>
            </a:r>
          </a:p>
        </p:txBody>
      </p:sp>
      <p:cxnSp>
        <p:nvCxnSpPr>
          <p:cNvPr id="21" name="Straight Arrow Connector 20">
            <a:extLst>
              <a:ext uri="{FF2B5EF4-FFF2-40B4-BE49-F238E27FC236}">
                <a16:creationId xmlns:a16="http://schemas.microsoft.com/office/drawing/2014/main" id="{A97A5687-CB57-46DE-BDDE-4681E19346F7}"/>
              </a:ext>
            </a:extLst>
          </p:cNvPr>
          <p:cNvCxnSpPr>
            <a:cxnSpLocks/>
          </p:cNvCxnSpPr>
          <p:nvPr/>
        </p:nvCxnSpPr>
        <p:spPr>
          <a:xfrm>
            <a:off x="1485274" y="3444710"/>
            <a:ext cx="638564" cy="3229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C42683B-6756-4484-9822-8FA2D9EFEC55}"/>
              </a:ext>
            </a:extLst>
          </p:cNvPr>
          <p:cNvSpPr/>
          <p:nvPr/>
        </p:nvSpPr>
        <p:spPr>
          <a:xfrm>
            <a:off x="478164" y="6381096"/>
            <a:ext cx="7851229" cy="369332"/>
          </a:xfrm>
          <a:prstGeom prst="rect">
            <a:avLst/>
          </a:prstGeom>
        </p:spPr>
        <p:txBody>
          <a:bodyPr wrap="square">
            <a:spAutoFit/>
          </a:bodyPr>
          <a:lstStyle/>
          <a:p>
            <a:pPr>
              <a:spcAft>
                <a:spcPts val="1200"/>
              </a:spcAft>
            </a:pPr>
            <a:r>
              <a:rPr lang="en-US" dirty="0"/>
              <a:t>We include </a:t>
            </a:r>
            <a:r>
              <a:rPr lang="el-GR" dirty="0">
                <a:solidFill>
                  <a:srgbClr val="FF0000"/>
                </a:solidFill>
              </a:rPr>
              <a:t>β</a:t>
            </a:r>
            <a:r>
              <a:rPr lang="en-US" baseline="-25000" dirty="0">
                <a:solidFill>
                  <a:srgbClr val="FF0000"/>
                </a:solidFill>
              </a:rPr>
              <a:t>4 </a:t>
            </a:r>
            <a:r>
              <a:rPr lang="en-US" dirty="0"/>
              <a:t>and </a:t>
            </a:r>
            <a:r>
              <a:rPr lang="el-GR" dirty="0">
                <a:solidFill>
                  <a:srgbClr val="FF0000"/>
                </a:solidFill>
              </a:rPr>
              <a:t>β</a:t>
            </a:r>
            <a:r>
              <a:rPr lang="en-US" baseline="-25000" dirty="0">
                <a:solidFill>
                  <a:srgbClr val="FF0000"/>
                </a:solidFill>
              </a:rPr>
              <a:t>5 </a:t>
            </a:r>
            <a:r>
              <a:rPr lang="en-US" dirty="0"/>
              <a:t>to allow for a quadratic form (more terms for cubic, </a:t>
            </a:r>
            <a:r>
              <a:rPr lang="en-US" dirty="0" err="1"/>
              <a:t>etc</a:t>
            </a:r>
            <a:r>
              <a:rPr lang="en-US" dirty="0"/>
              <a:t>).</a:t>
            </a:r>
          </a:p>
        </p:txBody>
      </p:sp>
      <p:grpSp>
        <p:nvGrpSpPr>
          <p:cNvPr id="8" name="Group 7">
            <a:extLst>
              <a:ext uri="{FF2B5EF4-FFF2-40B4-BE49-F238E27FC236}">
                <a16:creationId xmlns:a16="http://schemas.microsoft.com/office/drawing/2014/main" id="{B48AEFC7-0C96-4BDD-9CAF-9ECB1D7E2F36}"/>
              </a:ext>
            </a:extLst>
          </p:cNvPr>
          <p:cNvGrpSpPr/>
          <p:nvPr/>
        </p:nvGrpSpPr>
        <p:grpSpPr>
          <a:xfrm>
            <a:off x="7795872" y="5396336"/>
            <a:ext cx="1517927" cy="1302169"/>
            <a:chOff x="7795872" y="5396336"/>
            <a:chExt cx="1517927" cy="1302169"/>
          </a:xfrm>
        </p:grpSpPr>
        <p:grpSp>
          <p:nvGrpSpPr>
            <p:cNvPr id="7" name="Group 6">
              <a:extLst>
                <a:ext uri="{FF2B5EF4-FFF2-40B4-BE49-F238E27FC236}">
                  <a16:creationId xmlns:a16="http://schemas.microsoft.com/office/drawing/2014/main" id="{4FCFD882-376C-45E0-8876-91A9E1F7B6A8}"/>
                </a:ext>
              </a:extLst>
            </p:cNvPr>
            <p:cNvGrpSpPr/>
            <p:nvPr/>
          </p:nvGrpSpPr>
          <p:grpSpPr>
            <a:xfrm>
              <a:off x="7795872" y="5947801"/>
              <a:ext cx="1517927" cy="750704"/>
              <a:chOff x="7795872" y="5947801"/>
              <a:chExt cx="1517927" cy="750704"/>
            </a:xfrm>
          </p:grpSpPr>
          <p:sp>
            <p:nvSpPr>
              <p:cNvPr id="23" name="TextBox 22">
                <a:extLst>
                  <a:ext uri="{FF2B5EF4-FFF2-40B4-BE49-F238E27FC236}">
                    <a16:creationId xmlns:a16="http://schemas.microsoft.com/office/drawing/2014/main" id="{41E05607-FE09-4ADF-AA43-F24D3DCE222A}"/>
                  </a:ext>
                </a:extLst>
              </p:cNvPr>
              <p:cNvSpPr txBox="1"/>
              <p:nvPr/>
            </p:nvSpPr>
            <p:spPr>
              <a:xfrm>
                <a:off x="7965671" y="6059182"/>
                <a:ext cx="1348128" cy="523220"/>
              </a:xfrm>
              <a:prstGeom prst="rect">
                <a:avLst/>
              </a:prstGeom>
              <a:noFill/>
            </p:spPr>
            <p:txBody>
              <a:bodyPr wrap="square" rtlCol="0">
                <a:spAutoFit/>
              </a:bodyPr>
              <a:lstStyle/>
              <a:p>
                <a:r>
                  <a:rPr lang="en-US" sz="1400" dirty="0">
                    <a:solidFill>
                      <a:srgbClr val="008000"/>
                    </a:solidFill>
                  </a:rPr>
                  <a:t>NO causal interpretation</a:t>
                </a:r>
              </a:p>
            </p:txBody>
          </p:sp>
          <p:sp>
            <p:nvSpPr>
              <p:cNvPr id="24" name="Right Brace 23">
                <a:extLst>
                  <a:ext uri="{FF2B5EF4-FFF2-40B4-BE49-F238E27FC236}">
                    <a16:creationId xmlns:a16="http://schemas.microsoft.com/office/drawing/2014/main" id="{307ECF8A-181B-47C3-80AF-C14ED8A02375}"/>
                  </a:ext>
                </a:extLst>
              </p:cNvPr>
              <p:cNvSpPr/>
              <p:nvPr/>
            </p:nvSpPr>
            <p:spPr>
              <a:xfrm>
                <a:off x="7795872" y="5947801"/>
                <a:ext cx="172995" cy="750704"/>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6" name="TextBox 25">
              <a:extLst>
                <a:ext uri="{FF2B5EF4-FFF2-40B4-BE49-F238E27FC236}">
                  <a16:creationId xmlns:a16="http://schemas.microsoft.com/office/drawing/2014/main" id="{52E4B3AA-7A3D-4FFE-BECA-E8B59E775642}"/>
                </a:ext>
              </a:extLst>
            </p:cNvPr>
            <p:cNvSpPr txBox="1"/>
            <p:nvPr/>
          </p:nvSpPr>
          <p:spPr>
            <a:xfrm>
              <a:off x="7919255" y="5396336"/>
              <a:ext cx="1348128" cy="523220"/>
            </a:xfrm>
            <a:prstGeom prst="rect">
              <a:avLst/>
            </a:prstGeom>
            <a:noFill/>
          </p:spPr>
          <p:txBody>
            <a:bodyPr wrap="square" rtlCol="0">
              <a:spAutoFit/>
            </a:bodyPr>
            <a:lstStyle/>
            <a:p>
              <a:r>
                <a:rPr lang="en-US" sz="1400" dirty="0">
                  <a:solidFill>
                    <a:srgbClr val="008000"/>
                  </a:solidFill>
                </a:rPr>
                <a:t>HAS causal interpretation</a:t>
              </a:r>
            </a:p>
          </p:txBody>
        </p:sp>
      </p:grpSp>
    </p:spTree>
    <p:extLst>
      <p:ext uri="{BB962C8B-B14F-4D97-AF65-F5344CB8AC3E}">
        <p14:creationId xmlns:p14="http://schemas.microsoft.com/office/powerpoint/2010/main" val="3352224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5" grpId="0"/>
      <p:bldP spid="6"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C92AF7A2-28C7-43A3-8547-803844238E7C}"/>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Common slope vs different slope RD</a:t>
            </a:r>
          </a:p>
        </p:txBody>
      </p:sp>
      <p:pic>
        <p:nvPicPr>
          <p:cNvPr id="2" name="Picture 1">
            <a:extLst>
              <a:ext uri="{FF2B5EF4-FFF2-40B4-BE49-F238E27FC236}">
                <a16:creationId xmlns:a16="http://schemas.microsoft.com/office/drawing/2014/main" id="{A88D3979-B328-4263-AAFE-D13A37D15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3371" y="2028313"/>
            <a:ext cx="4344851" cy="3569300"/>
          </a:xfrm>
          <a:prstGeom prst="rect">
            <a:avLst/>
          </a:prstGeom>
        </p:spPr>
      </p:pic>
      <p:pic>
        <p:nvPicPr>
          <p:cNvPr id="3" name="Picture 2">
            <a:extLst>
              <a:ext uri="{FF2B5EF4-FFF2-40B4-BE49-F238E27FC236}">
                <a16:creationId xmlns:a16="http://schemas.microsoft.com/office/drawing/2014/main" id="{C2A1067A-F542-44D2-B8EF-24BAE7F95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0" y="2028313"/>
            <a:ext cx="4443414" cy="3569300"/>
          </a:xfrm>
          <a:prstGeom prst="rect">
            <a:avLst/>
          </a:prstGeom>
        </p:spPr>
      </p:pic>
      <p:sp>
        <p:nvSpPr>
          <p:cNvPr id="5" name="Rectangle 2">
            <a:extLst>
              <a:ext uri="{FF2B5EF4-FFF2-40B4-BE49-F238E27FC236}">
                <a16:creationId xmlns:a16="http://schemas.microsoft.com/office/drawing/2014/main" id="{A51BB2BB-5824-4218-A659-915AF13502F9}"/>
              </a:ext>
            </a:extLst>
          </p:cNvPr>
          <p:cNvSpPr>
            <a:spLocks noChangeArrowheads="1"/>
          </p:cNvSpPr>
          <p:nvPr/>
        </p:nvSpPr>
        <p:spPr bwMode="auto">
          <a:xfrm>
            <a:off x="304800" y="953058"/>
            <a:ext cx="8534400" cy="1200329"/>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2400" kern="0" dirty="0">
                <a:solidFill>
                  <a:srgbClr val="222222"/>
                </a:solidFill>
                <a:ea typeface="Calibri"/>
              </a:rPr>
              <a:t>Estimated considering slope to be, around the cut-off:</a:t>
            </a: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r>
              <a:rPr lang="en-US" sz="2400" kern="0" dirty="0">
                <a:solidFill>
                  <a:srgbClr val="222222"/>
                </a:solidFill>
                <a:ea typeface="Calibri"/>
              </a:rPr>
              <a:t>	        Common				       Different</a:t>
            </a:r>
          </a:p>
        </p:txBody>
      </p:sp>
      <p:sp>
        <p:nvSpPr>
          <p:cNvPr id="6" name="Rectangle 2">
            <a:extLst>
              <a:ext uri="{FF2B5EF4-FFF2-40B4-BE49-F238E27FC236}">
                <a16:creationId xmlns:a16="http://schemas.microsoft.com/office/drawing/2014/main" id="{5AC5D999-6C1B-4A31-8087-E84FA4CC8780}"/>
              </a:ext>
            </a:extLst>
          </p:cNvPr>
          <p:cNvSpPr>
            <a:spLocks noChangeArrowheads="1"/>
          </p:cNvSpPr>
          <p:nvPr/>
        </p:nvSpPr>
        <p:spPr bwMode="auto">
          <a:xfrm>
            <a:off x="433822" y="5764622"/>
            <a:ext cx="8534400" cy="461665"/>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2400" kern="0" dirty="0">
                <a:solidFill>
                  <a:srgbClr val="222222"/>
                </a:solidFill>
                <a:ea typeface="Calibri"/>
              </a:rPr>
              <a:t>But only the </a:t>
            </a:r>
            <a:r>
              <a:rPr lang="en-US" sz="2400" b="1" kern="0" dirty="0">
                <a:solidFill>
                  <a:srgbClr val="222222"/>
                </a:solidFill>
                <a:ea typeface="Calibri"/>
              </a:rPr>
              <a:t>jump</a:t>
            </a:r>
            <a:r>
              <a:rPr lang="en-US" sz="2400" kern="0" dirty="0">
                <a:solidFill>
                  <a:srgbClr val="222222"/>
                </a:solidFill>
                <a:ea typeface="Calibri"/>
              </a:rPr>
              <a:t> has causal interpretation!!!</a:t>
            </a:r>
          </a:p>
        </p:txBody>
      </p:sp>
      <p:sp>
        <p:nvSpPr>
          <p:cNvPr id="7" name="Rectangle 2">
            <a:extLst>
              <a:ext uri="{FF2B5EF4-FFF2-40B4-BE49-F238E27FC236}">
                <a16:creationId xmlns:a16="http://schemas.microsoft.com/office/drawing/2014/main" id="{674DBFC8-A1C0-49DA-B3BF-D78F2337A962}"/>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Yamamoto (2016)</a:t>
            </a:r>
          </a:p>
        </p:txBody>
      </p:sp>
    </p:spTree>
    <p:extLst>
      <p:ext uri="{BB962C8B-B14F-4D97-AF65-F5344CB8AC3E}">
        <p14:creationId xmlns:p14="http://schemas.microsoft.com/office/powerpoint/2010/main" val="167400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599" y="1012516"/>
            <a:ext cx="8855015" cy="4555093"/>
          </a:xfrm>
          <a:prstGeom prst="rect">
            <a:avLst/>
          </a:prstGeom>
          <a:noFill/>
          <a:ln w="9525">
            <a:noFill/>
            <a:miter lim="800000"/>
            <a:headEnd/>
            <a:tailEnd/>
          </a:ln>
        </p:spPr>
        <p:txBody>
          <a:bodyPr wrap="square" anchor="t">
            <a:spAutoFit/>
          </a:bodyPr>
          <a:lstStyle/>
          <a:p>
            <a:pPr>
              <a:spcBef>
                <a:spcPts val="0"/>
              </a:spcBef>
              <a:spcAft>
                <a:spcPts val="1200"/>
              </a:spcAft>
            </a:pPr>
            <a:r>
              <a:rPr lang="en-US" sz="2000" kern="0" dirty="0">
                <a:solidFill>
                  <a:srgbClr val="222222"/>
                </a:solidFill>
                <a:ea typeface="Calibri"/>
              </a:rPr>
              <a:t>To what population does this estimate apply?</a:t>
            </a:r>
          </a:p>
          <a:p>
            <a:pPr>
              <a:spcBef>
                <a:spcPts val="0"/>
              </a:spcBef>
              <a:spcAft>
                <a:spcPts val="1200"/>
              </a:spcAft>
            </a:pPr>
            <a:endParaRPr lang="en-US" sz="2000" kern="0" dirty="0">
              <a:solidFill>
                <a:srgbClr val="222222"/>
              </a:solidFill>
              <a:ea typeface="Calibri"/>
            </a:endParaRPr>
          </a:p>
          <a:p>
            <a:pPr>
              <a:spcBef>
                <a:spcPts val="0"/>
              </a:spcBef>
              <a:spcAft>
                <a:spcPts val="1200"/>
              </a:spcAft>
            </a:pPr>
            <a:r>
              <a:rPr lang="en-US" sz="2000" kern="0" dirty="0">
                <a:solidFill>
                  <a:srgbClr val="222222"/>
                </a:solidFill>
                <a:ea typeface="Calibri"/>
              </a:rPr>
              <a:t>RD is a local estimate </a:t>
            </a:r>
          </a:p>
          <a:p>
            <a:pPr>
              <a:spcBef>
                <a:spcPts val="0"/>
              </a:spcBef>
              <a:spcAft>
                <a:spcPts val="1200"/>
              </a:spcAft>
            </a:pPr>
            <a:r>
              <a:rPr lang="en-US" sz="2000" kern="0" dirty="0">
                <a:solidFill>
                  <a:srgbClr val="222222"/>
                </a:solidFill>
                <a:ea typeface="Calibri"/>
              </a:rPr>
              <a:t>	- The results are based on observations right above and below C</a:t>
            </a:r>
          </a:p>
          <a:p>
            <a:pPr>
              <a:spcBef>
                <a:spcPts val="0"/>
              </a:spcBef>
              <a:spcAft>
                <a:spcPts val="1200"/>
              </a:spcAft>
            </a:pPr>
            <a:r>
              <a:rPr lang="en-US" sz="2000" kern="0" dirty="0">
                <a:solidFill>
                  <a:srgbClr val="222222"/>
                </a:solidFill>
                <a:ea typeface="Calibri"/>
              </a:rPr>
              <a:t>	- Local average treatment effect (LATE)</a:t>
            </a:r>
          </a:p>
          <a:p>
            <a:pPr>
              <a:spcBef>
                <a:spcPts val="0"/>
              </a:spcBef>
              <a:spcAft>
                <a:spcPts val="1200"/>
              </a:spcAft>
            </a:pPr>
            <a:endParaRPr lang="en-US" sz="2000" kern="0" dirty="0">
              <a:solidFill>
                <a:srgbClr val="222222"/>
              </a:solidFill>
              <a:ea typeface="Calibri"/>
            </a:endParaRPr>
          </a:p>
          <a:p>
            <a:pPr>
              <a:spcBef>
                <a:spcPts val="0"/>
              </a:spcBef>
              <a:spcAft>
                <a:spcPts val="1200"/>
              </a:spcAft>
            </a:pPr>
            <a:r>
              <a:rPr lang="en-US" sz="2000" kern="0" dirty="0">
                <a:solidFill>
                  <a:srgbClr val="222222"/>
                </a:solidFill>
                <a:ea typeface="Calibri"/>
              </a:rPr>
              <a:t>For external validity, we would need additional data to make generalizations:</a:t>
            </a:r>
          </a:p>
          <a:p>
            <a:pPr>
              <a:spcBef>
                <a:spcPts val="0"/>
              </a:spcBef>
              <a:spcAft>
                <a:spcPts val="1200"/>
              </a:spcAft>
            </a:pPr>
            <a:r>
              <a:rPr lang="en-US" sz="2000" kern="0" dirty="0">
                <a:solidFill>
                  <a:srgbClr val="222222"/>
                </a:solidFill>
                <a:ea typeface="Calibri"/>
              </a:rPr>
              <a:t>	-Are people farther from the cut-off different than those closer?</a:t>
            </a:r>
          </a:p>
          <a:p>
            <a:pPr>
              <a:spcBef>
                <a:spcPts val="0"/>
              </a:spcBef>
              <a:spcAft>
                <a:spcPts val="1200"/>
              </a:spcAft>
            </a:pPr>
            <a:r>
              <a:rPr lang="en-US" sz="2000" kern="0" dirty="0">
                <a:solidFill>
                  <a:srgbClr val="222222"/>
                </a:solidFill>
                <a:ea typeface="Calibri"/>
              </a:rPr>
              <a:t>	-Other methods that ensure identifying assumptions remain satisfied</a:t>
            </a:r>
          </a:p>
          <a:p>
            <a:pPr>
              <a:spcBef>
                <a:spcPts val="0"/>
              </a:spcBef>
              <a:spcAft>
                <a:spcPts val="1200"/>
              </a:spcAft>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Regression Discontinuity Estimation Continued </a:t>
            </a:r>
          </a:p>
        </p:txBody>
      </p:sp>
    </p:spTree>
    <p:extLst>
      <p:ext uri="{BB962C8B-B14F-4D97-AF65-F5344CB8AC3E}">
        <p14:creationId xmlns:p14="http://schemas.microsoft.com/office/powerpoint/2010/main" val="39914497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C92AF7A2-28C7-43A3-8547-803844238E7C}"/>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Sharp vs Fuzzy RD</a:t>
            </a:r>
          </a:p>
        </p:txBody>
      </p:sp>
      <p:pic>
        <p:nvPicPr>
          <p:cNvPr id="2" name="Picture 1">
            <a:extLst>
              <a:ext uri="{FF2B5EF4-FFF2-40B4-BE49-F238E27FC236}">
                <a16:creationId xmlns:a16="http://schemas.microsoft.com/office/drawing/2014/main" id="{A88D3979-B328-4263-AAFE-D13A37D15022}"/>
              </a:ext>
            </a:extLst>
          </p:cNvPr>
          <p:cNvPicPr>
            <a:picLocks noChangeAspect="1"/>
          </p:cNvPicPr>
          <p:nvPr/>
        </p:nvPicPr>
        <p:blipFill>
          <a:blip r:embed="rId2"/>
          <a:stretch>
            <a:fillRect/>
          </a:stretch>
        </p:blipFill>
        <p:spPr>
          <a:xfrm>
            <a:off x="4526626" y="2028313"/>
            <a:ext cx="4538341" cy="3569300"/>
          </a:xfrm>
          <a:prstGeom prst="rect">
            <a:avLst/>
          </a:prstGeom>
        </p:spPr>
      </p:pic>
      <p:pic>
        <p:nvPicPr>
          <p:cNvPr id="3" name="Picture 2">
            <a:extLst>
              <a:ext uri="{FF2B5EF4-FFF2-40B4-BE49-F238E27FC236}">
                <a16:creationId xmlns:a16="http://schemas.microsoft.com/office/drawing/2014/main" id="{C2A1067A-F542-44D2-B8EF-24BAE7F95EBF}"/>
              </a:ext>
            </a:extLst>
          </p:cNvPr>
          <p:cNvPicPr>
            <a:picLocks noChangeAspect="1"/>
          </p:cNvPicPr>
          <p:nvPr/>
        </p:nvPicPr>
        <p:blipFill>
          <a:blip r:embed="rId3"/>
          <a:stretch>
            <a:fillRect/>
          </a:stretch>
        </p:blipFill>
        <p:spPr>
          <a:xfrm>
            <a:off x="49428" y="2028313"/>
            <a:ext cx="4473738" cy="3569300"/>
          </a:xfrm>
          <a:prstGeom prst="rect">
            <a:avLst/>
          </a:prstGeom>
        </p:spPr>
      </p:pic>
      <p:sp>
        <p:nvSpPr>
          <p:cNvPr id="5" name="Rectangle 2">
            <a:extLst>
              <a:ext uri="{FF2B5EF4-FFF2-40B4-BE49-F238E27FC236}">
                <a16:creationId xmlns:a16="http://schemas.microsoft.com/office/drawing/2014/main" id="{A51BB2BB-5824-4218-A659-915AF13502F9}"/>
              </a:ext>
            </a:extLst>
          </p:cNvPr>
          <p:cNvSpPr>
            <a:spLocks noChangeArrowheads="1"/>
          </p:cNvSpPr>
          <p:nvPr/>
        </p:nvSpPr>
        <p:spPr bwMode="auto">
          <a:xfrm>
            <a:off x="304800" y="953058"/>
            <a:ext cx="8534400" cy="5632311"/>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2400" kern="0" dirty="0">
                <a:solidFill>
                  <a:srgbClr val="222222"/>
                </a:solidFill>
                <a:ea typeface="Calibri"/>
              </a:rPr>
              <a:t>Probability of Treatment in:</a:t>
            </a: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r>
              <a:rPr lang="en-US" sz="2400" kern="0" dirty="0">
                <a:solidFill>
                  <a:srgbClr val="222222"/>
                </a:solidFill>
                <a:ea typeface="Calibri"/>
              </a:rPr>
              <a:t>	     Sharp RDD 				     Fuzzy RDD</a:t>
            </a: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endParaRPr lang="en-US" sz="2400" kern="0" dirty="0">
              <a:solidFill>
                <a:srgbClr val="222222"/>
              </a:solidFill>
              <a:ea typeface="Calibri"/>
            </a:endParaRPr>
          </a:p>
          <a:p>
            <a:pPr eaLnBrk="0" fontAlgn="base" hangingPunct="0">
              <a:spcBef>
                <a:spcPct val="0"/>
              </a:spcBef>
              <a:spcAft>
                <a:spcPct val="0"/>
              </a:spcAft>
              <a:defRPr/>
            </a:pPr>
            <a:r>
              <a:rPr lang="en-US" sz="2000" kern="0" dirty="0">
                <a:solidFill>
                  <a:srgbClr val="222222"/>
                </a:solidFill>
                <a:ea typeface="Calibri"/>
              </a:rPr>
              <a:t>Corresponding example:</a:t>
            </a:r>
          </a:p>
          <a:p>
            <a:pPr eaLnBrk="0" fontAlgn="base" hangingPunct="0">
              <a:spcBef>
                <a:spcPct val="0"/>
              </a:spcBef>
              <a:spcAft>
                <a:spcPct val="0"/>
              </a:spcAft>
              <a:defRPr/>
            </a:pPr>
            <a:r>
              <a:rPr lang="en-US" sz="2000" kern="0" dirty="0">
                <a:solidFill>
                  <a:srgbClr val="222222"/>
                </a:solidFill>
                <a:ea typeface="Calibri"/>
              </a:rPr>
              <a:t>Lindo Sanders </a:t>
            </a:r>
            <a:r>
              <a:rPr lang="en-US" sz="2000" kern="0" dirty="0" err="1">
                <a:solidFill>
                  <a:srgbClr val="222222"/>
                </a:solidFill>
                <a:ea typeface="Calibri"/>
              </a:rPr>
              <a:t>Oreopoulos</a:t>
            </a:r>
            <a:r>
              <a:rPr lang="en-US" sz="2000" kern="0" dirty="0">
                <a:solidFill>
                  <a:srgbClr val="222222"/>
                </a:solidFill>
                <a:ea typeface="Calibri"/>
              </a:rPr>
              <a:t> 2010			Zimmerman 2014</a:t>
            </a:r>
          </a:p>
        </p:txBody>
      </p:sp>
    </p:spTree>
    <p:extLst>
      <p:ext uri="{BB962C8B-B14F-4D97-AF65-F5344CB8AC3E}">
        <p14:creationId xmlns:p14="http://schemas.microsoft.com/office/powerpoint/2010/main" val="2386365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940663"/>
            <a:ext cx="8534400" cy="575542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What is necessary to interpret a RD as causal?</a:t>
            </a:r>
          </a:p>
          <a:p>
            <a:pPr marL="233680"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Key Assumptions </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1148080" lvl="1" indent="-457200" eaLnBrk="0" fontAlgn="base" hangingPunct="0">
              <a:spcBef>
                <a:spcPct val="0"/>
              </a:spcBef>
              <a:spcAft>
                <a:spcPct val="0"/>
              </a:spcAft>
              <a:buSzPct val="80000"/>
              <a:buFont typeface="+mj-lt"/>
              <a:buAutoNum type="arabicPeriod"/>
              <a:defRPr/>
            </a:pPr>
            <a:r>
              <a:rPr lang="en-US" dirty="0">
                <a:solidFill>
                  <a:srgbClr val="222222"/>
                </a:solidFill>
                <a:ea typeface="Calibri"/>
              </a:rPr>
              <a:t>No manipulation of the running variable</a:t>
            </a:r>
          </a:p>
          <a:p>
            <a:pPr marL="1148080" lvl="1" indent="-457200" eaLnBrk="0" fontAlgn="base" hangingPunct="0">
              <a:spcBef>
                <a:spcPct val="0"/>
              </a:spcBef>
              <a:spcAft>
                <a:spcPct val="0"/>
              </a:spcAft>
              <a:buSzPct val="80000"/>
              <a:buFont typeface="+mj-lt"/>
              <a:buAutoNum type="arabicPeriod"/>
              <a:defRPr/>
            </a:pPr>
            <a:endParaRPr lang="en-US" dirty="0">
              <a:solidFill>
                <a:srgbClr val="222222"/>
              </a:solidFill>
              <a:ea typeface="Calibri"/>
            </a:endParaRPr>
          </a:p>
          <a:p>
            <a:pPr marL="1148080" lvl="1" indent="-457200" eaLnBrk="0" fontAlgn="base" hangingPunct="0">
              <a:spcBef>
                <a:spcPct val="0"/>
              </a:spcBef>
              <a:spcAft>
                <a:spcPct val="0"/>
              </a:spcAft>
              <a:buSzPct val="80000"/>
              <a:buFont typeface="+mj-lt"/>
              <a:buAutoNum type="arabicPeriod"/>
              <a:defRPr/>
            </a:pPr>
            <a:r>
              <a:rPr lang="en-US" dirty="0">
                <a:solidFill>
                  <a:srgbClr val="222222"/>
                </a:solidFill>
                <a:ea typeface="Calibri"/>
              </a:rPr>
              <a:t>No other discontinuities: other determinants of the outcome</a:t>
            </a:r>
            <a:br>
              <a:rPr lang="en-US" dirty="0">
                <a:solidFill>
                  <a:srgbClr val="222222"/>
                </a:solidFill>
                <a:ea typeface="Calibri"/>
              </a:rPr>
            </a:br>
            <a:r>
              <a:rPr lang="en-US" dirty="0">
                <a:solidFill>
                  <a:srgbClr val="222222"/>
                </a:solidFill>
                <a:ea typeface="Calibri"/>
              </a:rPr>
              <a:t>(covariates) evolve smoothly across the cut-off</a:t>
            </a:r>
          </a:p>
          <a:p>
            <a:pPr marL="1148080" lvl="1" indent="-457200" eaLnBrk="0" fontAlgn="base" hangingPunct="0">
              <a:spcBef>
                <a:spcPct val="0"/>
              </a:spcBef>
              <a:spcAft>
                <a:spcPct val="0"/>
              </a:spcAft>
              <a:buSzPct val="80000"/>
              <a:buFont typeface="+mj-lt"/>
              <a:buAutoNum type="arabicPeriod"/>
              <a:defRPr/>
            </a:pPr>
            <a:endParaRPr lang="en-US" dirty="0">
              <a:solidFill>
                <a:srgbClr val="222222"/>
              </a:solidFill>
              <a:ea typeface="Calibri"/>
            </a:endParaRPr>
          </a:p>
          <a:p>
            <a:pPr marL="1148080" lvl="1" indent="-457200" eaLnBrk="0" fontAlgn="base" hangingPunct="0">
              <a:spcBef>
                <a:spcPct val="0"/>
              </a:spcBef>
              <a:spcAft>
                <a:spcPct val="0"/>
              </a:spcAft>
              <a:buSzPct val="80000"/>
              <a:buFont typeface="+mj-lt"/>
              <a:buAutoNum type="arabicPeriod"/>
              <a:defRPr/>
            </a:pPr>
            <a:r>
              <a:rPr lang="en-US" dirty="0">
                <a:solidFill>
                  <a:srgbClr val="222222"/>
                </a:solidFill>
                <a:ea typeface="Calibri"/>
              </a:rPr>
              <a:t>No other treatments occur at the cut-off</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90880" lvl="1" eaLnBrk="0" fontAlgn="base" hangingPunct="0">
              <a:spcBef>
                <a:spcPct val="0"/>
              </a:spcBef>
              <a:spcAft>
                <a:spcPct val="0"/>
              </a:spcAft>
              <a:buSzPct val="80000"/>
              <a:defRPr/>
            </a:pPr>
            <a:endParaRPr lang="en-US" sz="200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Regression Discontinuity Assumptions</a:t>
            </a:r>
          </a:p>
        </p:txBody>
      </p:sp>
    </p:spTree>
    <p:extLst>
      <p:ext uri="{BB962C8B-B14F-4D97-AF65-F5344CB8AC3E}">
        <p14:creationId xmlns:p14="http://schemas.microsoft.com/office/powerpoint/2010/main" val="30300034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3170099"/>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609600" indent="-376238" eaLnBrk="0" fontAlgn="base" hangingPunct="0">
              <a:spcBef>
                <a:spcPct val="0"/>
              </a:spcBef>
              <a:spcAft>
                <a:spcPct val="0"/>
              </a:spcAft>
              <a:buSzPct val="80000"/>
              <a:buFontTx/>
              <a:buBlip>
                <a:blip r:embed="rId3">
                  <a:extLst/>
                </a:blip>
              </a:buBlip>
              <a:defRPr/>
            </a:pPr>
            <a:endParaRPr lang="en-US" sz="2000">
              <a:solidFill>
                <a:srgbClr val="000000"/>
              </a:solidFill>
            </a:endParaRPr>
          </a:p>
          <a:p>
            <a:pPr marL="233680" eaLnBrk="0" fontAlgn="base" hangingPunct="0">
              <a:spcBef>
                <a:spcPct val="0"/>
              </a:spcBef>
              <a:spcAft>
                <a:spcPct val="0"/>
              </a:spcAft>
              <a:buSzPct val="80000"/>
              <a:defRPr/>
            </a:pPr>
            <a:endParaRPr lang="en-US" sz="2000">
              <a:solidFill>
                <a:srgbClr val="222222"/>
              </a:solidFill>
              <a:ea typeface="Calibri"/>
            </a:endParaRPr>
          </a:p>
          <a:p>
            <a:pPr marL="233680" eaLnBrk="0" fontAlgn="base" hangingPunct="0">
              <a:spcBef>
                <a:spcPct val="0"/>
              </a:spcBef>
              <a:spcAft>
                <a:spcPct val="0"/>
              </a:spcAft>
              <a:buSzPct val="80000"/>
              <a:defRPr/>
            </a:pPr>
            <a:r>
              <a:rPr lang="en-US" sz="2000" b="1" kern="0">
                <a:solidFill>
                  <a:srgbClr val="222222"/>
                </a:solidFill>
                <a:ea typeface="Calibri"/>
              </a:rPr>
              <a:t>No manipulation (or imperfect control) of the running variable</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222222"/>
                </a:solidFill>
                <a:ea typeface="Calibri"/>
              </a:rPr>
              <a:t>Imagine if people could control whether they get the pill or a placebo </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222222"/>
                </a:solidFill>
                <a:ea typeface="Calibri"/>
              </a:rPr>
              <a:t>Manipulation introduces selection bias and differences in </a:t>
            </a:r>
            <a:r>
              <a:rPr lang="en-US" sz="2000" kern="0" err="1">
                <a:solidFill>
                  <a:srgbClr val="222222"/>
                </a:solidFill>
                <a:ea typeface="Calibri"/>
              </a:rPr>
              <a:t>unobservables</a:t>
            </a:r>
            <a:endParaRPr lang="en-US" sz="2000" kern="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Assumption 1: No Manipulation</a:t>
            </a:r>
          </a:p>
        </p:txBody>
      </p:sp>
      <p:sp>
        <p:nvSpPr>
          <p:cNvPr id="5" name="Rectangle 2">
            <a:extLst>
              <a:ext uri="{FF2B5EF4-FFF2-40B4-BE49-F238E27FC236}">
                <a16:creationId xmlns:a16="http://schemas.microsoft.com/office/drawing/2014/main" id="{F4B681A8-86AF-2343-9D40-D730512D6B68}"/>
              </a:ext>
            </a:extLst>
          </p:cNvPr>
          <p:cNvSpPr>
            <a:spLocks noChangeArrowheads="1"/>
          </p:cNvSpPr>
          <p:nvPr/>
        </p:nvSpPr>
        <p:spPr bwMode="auto">
          <a:xfrm>
            <a:off x="228600" y="2151727"/>
            <a:ext cx="8534400" cy="378565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2000" b="1" dirty="0">
                <a:solidFill>
                  <a:srgbClr val="222222"/>
                </a:solidFill>
                <a:ea typeface="Calibri"/>
              </a:rPr>
              <a:t>How do we test if this assumption is violated?</a:t>
            </a:r>
            <a:endParaRPr lang="en-US" sz="2000" b="1" kern="0" dirty="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dirty="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222222"/>
                </a:solidFill>
                <a:ea typeface="Calibri"/>
              </a:rPr>
              <a:t>Consider the setting &amp; treatment: Is the cut-off published? How can individuals change their X, if at all?</a:t>
            </a:r>
          </a:p>
          <a:p>
            <a:pPr marL="233680" eaLnBrk="0" fontAlgn="base" hangingPunct="0">
              <a:spcBef>
                <a:spcPct val="0"/>
              </a:spcBef>
              <a:spcAft>
                <a:spcPct val="0"/>
              </a:spcAft>
              <a:buSzPct val="80000"/>
              <a:defRPr/>
            </a:pPr>
            <a:endParaRPr lang="en-US" sz="2000" kern="0" dirty="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222222"/>
                </a:solidFill>
                <a:ea typeface="Calibri"/>
              </a:rPr>
              <a:t>McCrary Test – Can look at Density of Observations around the cutoff</a:t>
            </a:r>
          </a:p>
          <a:p>
            <a:pPr marL="1033780" lvl="1"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222222"/>
                </a:solidFill>
                <a:ea typeface="Calibri"/>
              </a:rPr>
              <a:t>It was figure 1 in the Lindo Sanders </a:t>
            </a:r>
            <a:r>
              <a:rPr lang="en-US" sz="2000" kern="0" dirty="0" err="1">
                <a:solidFill>
                  <a:srgbClr val="222222"/>
                </a:solidFill>
                <a:ea typeface="Calibri"/>
              </a:rPr>
              <a:t>Oreoupoulos</a:t>
            </a:r>
            <a:r>
              <a:rPr lang="en-US" sz="2000" kern="0" dirty="0">
                <a:solidFill>
                  <a:srgbClr val="222222"/>
                </a:solidFill>
                <a:ea typeface="Calibri"/>
              </a:rPr>
              <a:t> 2010 example</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dirty="0">
              <a:solidFill>
                <a:srgbClr val="222222"/>
              </a:solidFill>
              <a:ea typeface="Calibri"/>
            </a:endParaRPr>
          </a:p>
        </p:txBody>
      </p:sp>
    </p:spTree>
    <p:extLst>
      <p:ext uri="{BB962C8B-B14F-4D97-AF65-F5344CB8AC3E}">
        <p14:creationId xmlns:p14="http://schemas.microsoft.com/office/powerpoint/2010/main" val="15365059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304800" y="1124250"/>
            <a:ext cx="8534400" cy="707886"/>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b="1" kern="0" dirty="0">
                <a:solidFill>
                  <a:srgbClr val="222222"/>
                </a:solidFill>
                <a:ea typeface="Calibri"/>
              </a:rPr>
              <a:t>McCrary Test </a:t>
            </a:r>
            <a:r>
              <a:rPr lang="en-US" sz="2000" kern="0" dirty="0">
                <a:solidFill>
                  <a:srgbClr val="222222"/>
                </a:solidFill>
                <a:ea typeface="Calibri"/>
              </a:rPr>
              <a:t>– Look at Density of Observations around the cutoff for evidence of manipulation</a:t>
            </a:r>
          </a:p>
        </p:txBody>
      </p:sp>
      <p:sp>
        <p:nvSpPr>
          <p:cNvPr id="218115" name="AutoShape 3"/>
          <p:cNvSpPr>
            <a:spLocks noChangeAspect="1" noChangeArrowheads="1" noTextEdit="1"/>
          </p:cNvSpPr>
          <p:nvPr/>
        </p:nvSpPr>
        <p:spPr bwMode="auto">
          <a:xfrm>
            <a:off x="4643168" y="2837662"/>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McCrary Test</a:t>
            </a:r>
          </a:p>
        </p:txBody>
      </p:sp>
      <p:sp>
        <p:nvSpPr>
          <p:cNvPr id="3" name="TextBox 2">
            <a:extLst>
              <a:ext uri="{FF2B5EF4-FFF2-40B4-BE49-F238E27FC236}">
                <a16:creationId xmlns:a16="http://schemas.microsoft.com/office/drawing/2014/main" id="{51BA0AAF-1113-FD45-8C6F-8899D3408088}"/>
              </a:ext>
            </a:extLst>
          </p:cNvPr>
          <p:cNvSpPr txBox="1"/>
          <p:nvPr/>
        </p:nvSpPr>
        <p:spPr>
          <a:xfrm>
            <a:off x="5839759" y="2100902"/>
            <a:ext cx="2065245" cy="369332"/>
          </a:xfrm>
          <a:prstGeom prst="rect">
            <a:avLst/>
          </a:prstGeom>
          <a:noFill/>
        </p:spPr>
        <p:txBody>
          <a:bodyPr wrap="none" rtlCol="0">
            <a:spAutoFit/>
          </a:bodyPr>
          <a:lstStyle/>
          <a:p>
            <a:r>
              <a:rPr lang="en-US">
                <a:solidFill>
                  <a:srgbClr val="FF0000"/>
                </a:solidFill>
              </a:rPr>
              <a:t>Discontinuity at X=C</a:t>
            </a:r>
          </a:p>
        </p:txBody>
      </p:sp>
      <p:sp>
        <p:nvSpPr>
          <p:cNvPr id="8" name="TextBox 7">
            <a:extLst>
              <a:ext uri="{FF2B5EF4-FFF2-40B4-BE49-F238E27FC236}">
                <a16:creationId xmlns:a16="http://schemas.microsoft.com/office/drawing/2014/main" id="{85B5121C-2989-A641-A091-040488EAFBEF}"/>
              </a:ext>
            </a:extLst>
          </p:cNvPr>
          <p:cNvSpPr txBox="1"/>
          <p:nvPr/>
        </p:nvSpPr>
        <p:spPr>
          <a:xfrm>
            <a:off x="1318559" y="2118863"/>
            <a:ext cx="2389052" cy="369332"/>
          </a:xfrm>
          <a:prstGeom prst="rect">
            <a:avLst/>
          </a:prstGeom>
          <a:noFill/>
        </p:spPr>
        <p:txBody>
          <a:bodyPr wrap="none" rtlCol="0">
            <a:spAutoFit/>
          </a:bodyPr>
          <a:lstStyle/>
          <a:p>
            <a:r>
              <a:rPr lang="en-US">
                <a:solidFill>
                  <a:srgbClr val="FF0000"/>
                </a:solidFill>
              </a:rPr>
              <a:t>No Discontinuity at X=C</a:t>
            </a:r>
          </a:p>
        </p:txBody>
      </p:sp>
      <p:pic>
        <p:nvPicPr>
          <p:cNvPr id="4" name="Picture 3">
            <a:extLst>
              <a:ext uri="{FF2B5EF4-FFF2-40B4-BE49-F238E27FC236}">
                <a16:creationId xmlns:a16="http://schemas.microsoft.com/office/drawing/2014/main" id="{D91C3718-3B0E-2B4C-9F61-CD0E1386D6A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155767"/>
            <a:ext cx="9144000" cy="2992982"/>
          </a:xfrm>
          <a:prstGeom prst="rect">
            <a:avLst/>
          </a:prstGeom>
        </p:spPr>
      </p:pic>
      <p:sp>
        <p:nvSpPr>
          <p:cNvPr id="9" name="Rectangle 2">
            <a:extLst>
              <a:ext uri="{FF2B5EF4-FFF2-40B4-BE49-F238E27FC236}">
                <a16:creationId xmlns:a16="http://schemas.microsoft.com/office/drawing/2014/main" id="{28321FB1-D41F-4962-9535-F27468F10113}"/>
              </a:ext>
            </a:extLst>
          </p:cNvPr>
          <p:cNvSpPr>
            <a:spLocks noChangeArrowheads="1"/>
          </p:cNvSpPr>
          <p:nvPr/>
        </p:nvSpPr>
        <p:spPr bwMode="auto">
          <a:xfrm>
            <a:off x="0" y="6421616"/>
            <a:ext cx="8534400" cy="600164"/>
          </a:xfrm>
          <a:prstGeom prst="rect">
            <a:avLst/>
          </a:prstGeom>
          <a:noFill/>
          <a:ln w="9525">
            <a:noFill/>
            <a:miter lim="800000"/>
            <a:headEnd/>
            <a:tailEnd/>
          </a:ln>
        </p:spPr>
        <p:txBody>
          <a:bodyPr wrap="square">
            <a:spAutoFit/>
          </a:bodyPr>
          <a:lstStyle/>
          <a:p>
            <a:r>
              <a:rPr lang="en-US" sz="1100" kern="0" dirty="0">
                <a:solidFill>
                  <a:srgbClr val="222222"/>
                </a:solidFill>
                <a:ea typeface="Calibri"/>
              </a:rPr>
              <a:t>Sour</a:t>
            </a:r>
            <a:r>
              <a:rPr lang="en-US" sz="1100" kern="0" dirty="0">
                <a:solidFill>
                  <a:srgbClr val="222222"/>
                </a:solidFill>
              </a:rPr>
              <a:t>ce:  Hypothetical Example: Gaming the System with an Income-Tested Job Training Program </a:t>
            </a:r>
          </a:p>
          <a:p>
            <a:r>
              <a:rPr lang="en-US" sz="1100" kern="0" dirty="0">
                <a:solidFill>
                  <a:srgbClr val="222222"/>
                </a:solidFill>
              </a:rPr>
              <a:t>https://eml.berkeley.edu/~jmccrary/mccrary2006_DCdensity.pdf</a:t>
            </a:r>
          </a:p>
          <a:p>
            <a:pPr eaLnBrk="0" fontAlgn="base" hangingPunct="0">
              <a:spcBef>
                <a:spcPct val="0"/>
              </a:spcBef>
              <a:spcAft>
                <a:spcPct val="0"/>
              </a:spcAft>
              <a:defRPr/>
            </a:pPr>
            <a:endParaRPr lang="en-US" sz="1100" kern="0" dirty="0">
              <a:solidFill>
                <a:srgbClr val="222222"/>
              </a:solidFill>
              <a:ea typeface="Calibri"/>
            </a:endParaRPr>
          </a:p>
        </p:txBody>
      </p:sp>
    </p:spTree>
    <p:extLst>
      <p:ext uri="{BB962C8B-B14F-4D97-AF65-F5344CB8AC3E}">
        <p14:creationId xmlns:p14="http://schemas.microsoft.com/office/powerpoint/2010/main" val="41125760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4093428"/>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r>
              <a:rPr lang="en-US" sz="2000" b="1" kern="0">
                <a:solidFill>
                  <a:srgbClr val="000000"/>
                </a:solidFill>
                <a:ea typeface="Calibri"/>
              </a:rPr>
              <a:t>Other determinants of treatment should evolve smoothly across the threshold</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Imagine if treatment assignment were related to age, gender, income, etc.</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Differences in observables may confound estimates</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The treatment and control groups wouldn’t look similar </a:t>
            </a:r>
          </a:p>
          <a:p>
            <a:pPr marL="233680" eaLnBrk="0" fontAlgn="base" hangingPunct="0">
              <a:spcBef>
                <a:spcPct val="0"/>
              </a:spcBef>
              <a:spcAft>
                <a:spcPct val="0"/>
              </a:spcAft>
              <a:buSzPct val="80000"/>
              <a:defRPr/>
            </a:pPr>
            <a:r>
              <a:rPr lang="en-US" sz="2000" kern="0">
                <a:solidFill>
                  <a:srgbClr val="222222"/>
                </a:solidFill>
                <a:ea typeface="Calibri"/>
              </a:rPr>
              <a:t> </a:t>
            </a:r>
            <a:endParaRPr lang="en-US" sz="200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2737"/>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Assumption 2: No Other Discontinuities </a:t>
            </a:r>
          </a:p>
        </p:txBody>
      </p:sp>
      <p:sp>
        <p:nvSpPr>
          <p:cNvPr id="2" name="Rectangle 1">
            <a:extLst>
              <a:ext uri="{FF2B5EF4-FFF2-40B4-BE49-F238E27FC236}">
                <a16:creationId xmlns:a16="http://schemas.microsoft.com/office/drawing/2014/main" id="{F9D926E4-BFE1-8E41-A39B-DB7EF51F5E1B}"/>
              </a:ext>
            </a:extLst>
          </p:cNvPr>
          <p:cNvSpPr/>
          <p:nvPr/>
        </p:nvSpPr>
        <p:spPr>
          <a:xfrm>
            <a:off x="217714" y="4028000"/>
            <a:ext cx="8279969" cy="2246769"/>
          </a:xfrm>
          <a:prstGeom prst="rect">
            <a:avLst/>
          </a:prstGeom>
        </p:spPr>
        <p:txBody>
          <a:bodyPr wrap="square">
            <a:spAutoFit/>
          </a:bodyPr>
          <a:lstStyle/>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r>
              <a:rPr lang="en-US" sz="2000" b="1" kern="0">
                <a:solidFill>
                  <a:srgbClr val="000000"/>
                </a:solidFill>
                <a:ea typeface="Calibri"/>
              </a:rPr>
              <a:t>How do we test if this assumption is violated?</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Visualize using </a:t>
            </a:r>
            <a:r>
              <a:rPr lang="en-US" sz="2000" kern="0" err="1">
                <a:solidFill>
                  <a:srgbClr val="000000"/>
                </a:solidFill>
                <a:ea typeface="Calibri"/>
              </a:rPr>
              <a:t>binscatter</a:t>
            </a:r>
            <a:r>
              <a:rPr lang="en-US" sz="2000" kern="0">
                <a:solidFill>
                  <a:srgbClr val="000000"/>
                </a:solidFill>
                <a:ea typeface="Calibri"/>
              </a:rPr>
              <a:t> </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Show covariate balance</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p:txBody>
      </p:sp>
    </p:spTree>
    <p:extLst>
      <p:ext uri="{BB962C8B-B14F-4D97-AF65-F5344CB8AC3E}">
        <p14:creationId xmlns:p14="http://schemas.microsoft.com/office/powerpoint/2010/main" val="31519933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7171194"/>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RDs as a tool for causal inference</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Example (Lindo, Sanders and </a:t>
            </a:r>
            <a:r>
              <a:rPr lang="en-US" sz="2000" dirty="0" err="1">
                <a:solidFill>
                  <a:srgbClr val="222222"/>
                </a:solidFill>
                <a:ea typeface="Calibri"/>
              </a:rPr>
              <a:t>Oreopoulos</a:t>
            </a:r>
            <a:r>
              <a:rPr lang="en-US" sz="2000" dirty="0">
                <a:solidFill>
                  <a:srgbClr val="222222"/>
                </a:solidFill>
                <a:ea typeface="Calibri"/>
              </a:rPr>
              <a:t>, 2010)</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Visualization</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Estimation</a:t>
            </a:r>
          </a:p>
          <a:p>
            <a:pPr marL="233680"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Key Assumptions </a:t>
            </a:r>
          </a:p>
          <a:p>
            <a:pPr marL="233680" eaLnBrk="0" fontAlgn="base" hangingPunct="0">
              <a:spcBef>
                <a:spcPct val="0"/>
              </a:spcBef>
              <a:spcAft>
                <a:spcPct val="0"/>
              </a:spcAft>
              <a:buSzPct val="80000"/>
              <a:defRPr/>
            </a:pPr>
            <a:endParaRPr lang="en-US" sz="200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Robustness Checks and Advanced Topics</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Stata Code</a:t>
            </a:r>
          </a:p>
          <a:p>
            <a:pPr marL="690880" lvl="1" eaLnBrk="0" fontAlgn="base" hangingPunct="0">
              <a:spcBef>
                <a:spcPct val="0"/>
              </a:spcBef>
              <a:spcAft>
                <a:spcPct val="0"/>
              </a:spcAft>
              <a:buSzPct val="80000"/>
              <a:defRPr/>
            </a:pPr>
            <a:endParaRPr lang="en-US" sz="200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Outline: Regression Discontinuity</a:t>
            </a:r>
          </a:p>
        </p:txBody>
      </p:sp>
    </p:spTree>
    <p:extLst>
      <p:ext uri="{BB962C8B-B14F-4D97-AF65-F5344CB8AC3E}">
        <p14:creationId xmlns:p14="http://schemas.microsoft.com/office/powerpoint/2010/main" val="20541830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125938"/>
            <a:ext cx="8534400" cy="1631216"/>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err="1">
                <a:solidFill>
                  <a:srgbClr val="000000"/>
                </a:solidFill>
                <a:ea typeface="Calibri"/>
              </a:rPr>
              <a:t>Landais</a:t>
            </a:r>
            <a:r>
              <a:rPr lang="en-US" sz="2000" kern="0">
                <a:solidFill>
                  <a:srgbClr val="000000"/>
                </a:solidFill>
                <a:ea typeface="Calibri"/>
              </a:rPr>
              <a:t> (2015) used </a:t>
            </a:r>
            <a:r>
              <a:rPr lang="en-US" sz="2000" kern="0" err="1">
                <a:solidFill>
                  <a:srgbClr val="000000"/>
                </a:solidFill>
                <a:ea typeface="Calibri"/>
              </a:rPr>
              <a:t>binscatter</a:t>
            </a:r>
            <a:r>
              <a:rPr lang="en-US" sz="2000" kern="0">
                <a:solidFill>
                  <a:srgbClr val="000000"/>
                </a:solidFill>
                <a:ea typeface="Calibri"/>
              </a:rPr>
              <a:t> plots to check this assumption this for a paper evaluating UI</a:t>
            </a:r>
            <a:r>
              <a:rPr lang="en-US" sz="2000" kern="0">
                <a:solidFill>
                  <a:srgbClr val="222222"/>
                </a:solidFill>
                <a:ea typeface="Calibri"/>
              </a:rPr>
              <a:t> </a:t>
            </a:r>
            <a:endParaRPr lang="en-US" sz="200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Assumption 2: No Other Discontinuities</a:t>
            </a:r>
          </a:p>
        </p:txBody>
      </p:sp>
      <p:pic>
        <p:nvPicPr>
          <p:cNvPr id="4" name="Picture 3">
            <a:extLst>
              <a:ext uri="{FF2B5EF4-FFF2-40B4-BE49-F238E27FC236}">
                <a16:creationId xmlns:a16="http://schemas.microsoft.com/office/drawing/2014/main" id="{1235AA1C-0230-1E4F-A5EF-64063C97C54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15533" y="1675177"/>
            <a:ext cx="5960533" cy="4705147"/>
          </a:xfrm>
          <a:prstGeom prst="rect">
            <a:avLst/>
          </a:prstGeom>
        </p:spPr>
      </p:pic>
    </p:spTree>
    <p:extLst>
      <p:ext uri="{BB962C8B-B14F-4D97-AF65-F5344CB8AC3E}">
        <p14:creationId xmlns:p14="http://schemas.microsoft.com/office/powerpoint/2010/main" val="10340502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0"/>
            <a:ext cx="8534400" cy="2554545"/>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233680" eaLnBrk="0" fontAlgn="base" hangingPunct="0">
              <a:spcBef>
                <a:spcPct val="0"/>
              </a:spcBef>
              <a:spcAft>
                <a:spcPct val="0"/>
              </a:spcAft>
              <a:buSzPct val="80000"/>
              <a:defRPr/>
            </a:pPr>
            <a:endParaRPr lang="en-US" sz="2000" kern="0" dirty="0">
              <a:solidFill>
                <a:srgbClr val="000000"/>
              </a:solidFill>
              <a:ea typeface="Calibri"/>
            </a:endParaRPr>
          </a:p>
          <a:p>
            <a:pPr marL="233680" eaLnBrk="0" fontAlgn="base" hangingPunct="0">
              <a:spcBef>
                <a:spcPct val="0"/>
              </a:spcBef>
              <a:spcAft>
                <a:spcPct val="0"/>
              </a:spcAft>
              <a:buSzPct val="80000"/>
              <a:defRPr/>
            </a:pPr>
            <a:endParaRPr lang="en-US" sz="2000" kern="0" dirty="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000000"/>
                </a:solidFill>
                <a:ea typeface="Calibri"/>
              </a:rPr>
              <a:t>You can also show this in a table, like in Goodman &amp; </a:t>
            </a:r>
            <a:r>
              <a:rPr lang="en-US" sz="2000" kern="0" dirty="0" err="1">
                <a:solidFill>
                  <a:srgbClr val="000000"/>
                </a:solidFill>
                <a:ea typeface="Calibri"/>
              </a:rPr>
              <a:t>Cohodes</a:t>
            </a:r>
            <a:r>
              <a:rPr lang="en-US" sz="2000" kern="0" dirty="0">
                <a:solidFill>
                  <a:srgbClr val="000000"/>
                </a:solidFill>
                <a:ea typeface="Calibri"/>
              </a:rPr>
              <a:t> (2014)</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dirty="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dirty="0">
                <a:solidFill>
                  <a:srgbClr val="000000"/>
                </a:solidFill>
                <a:ea typeface="Calibri"/>
              </a:rPr>
              <a:t>Replace the outcome with the covariates in the regression equation</a:t>
            </a:r>
          </a:p>
          <a:p>
            <a:pPr marL="233680" eaLnBrk="0" fontAlgn="base" hangingPunct="0">
              <a:spcBef>
                <a:spcPct val="0"/>
              </a:spcBef>
              <a:spcAft>
                <a:spcPct val="0"/>
              </a:spcAft>
              <a:buSzPct val="80000"/>
              <a:defRPr/>
            </a:pPr>
            <a:endParaRPr lang="en-US" sz="2000" kern="0" dirty="0">
              <a:solidFill>
                <a:srgbClr val="000000"/>
              </a:solidFill>
              <a:ea typeface="Calibri"/>
            </a:endParaRPr>
          </a:p>
          <a:p>
            <a:pPr marL="233680" eaLnBrk="0" fontAlgn="base" hangingPunct="0">
              <a:spcBef>
                <a:spcPct val="0"/>
              </a:spcBef>
              <a:spcAft>
                <a:spcPct val="0"/>
              </a:spcAft>
              <a:buSzPct val="80000"/>
              <a:defRPr/>
            </a:pPr>
            <a:r>
              <a:rPr lang="en-US" sz="2000" kern="0" dirty="0">
                <a:solidFill>
                  <a:srgbClr val="222222"/>
                </a:solidFill>
                <a:ea typeface="Calibri"/>
              </a:rPr>
              <a:t> </a:t>
            </a:r>
            <a:endParaRPr lang="en-US" sz="200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Assumption 2: No Other Discontinuities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18CD581-9F2A-B349-9AA8-38D00E196643}"/>
                  </a:ext>
                </a:extLst>
              </p:cNvPr>
              <p:cNvSpPr/>
              <p:nvPr/>
            </p:nvSpPr>
            <p:spPr>
              <a:xfrm>
                <a:off x="639234" y="2669659"/>
                <a:ext cx="812376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𝑌</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0</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1</m:t>
                          </m:r>
                        </m:sub>
                      </m:sSub>
                      <m:r>
                        <a:rPr lang="en-US" i="1">
                          <a:latin typeface="Cambria Math" panose="02040503050406030204" pitchFamily="18" charset="0"/>
                        </a:rPr>
                        <m:t>𝑇𝑟𝑒𝑎𝑡</m:t>
                      </m:r>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2</m:t>
                          </m:r>
                        </m:sub>
                      </m:sSub>
                      <m:r>
                        <a:rPr lang="en-US" i="1" smtClean="0">
                          <a:latin typeface="Cambria Math" panose="02040503050406030204" pitchFamily="18" charset="0"/>
                        </a:rPr>
                        <m:t>𝐷𝑖𝑠𝑡𝑎𝑛𝑐𝑒</m:t>
                      </m:r>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0">
                              <a:latin typeface="Cambria Math" panose="02040503050406030204" pitchFamily="18" charset="0"/>
                            </a:rPr>
                            <m:t>3</m:t>
                          </m:r>
                        </m:sub>
                      </m:sSub>
                      <m:r>
                        <a:rPr lang="en-US" i="1">
                          <a:latin typeface="Cambria Math" panose="02040503050406030204" pitchFamily="18" charset="0"/>
                        </a:rPr>
                        <m:t>𝐷𝑖𝑠𝑡𝑎𝑛𝑐𝑒</m:t>
                      </m:r>
                      <m:r>
                        <a:rPr lang="en-US" i="0">
                          <a:latin typeface="Cambria Math" panose="02040503050406030204" pitchFamily="18" charset="0"/>
                        </a:rPr>
                        <m:t>∗</m:t>
                      </m:r>
                      <m:r>
                        <a:rPr lang="en-US" i="1">
                          <a:latin typeface="Cambria Math" panose="02040503050406030204" pitchFamily="18" charset="0"/>
                        </a:rPr>
                        <m:t>𝑇𝑟𝑒𝑎</m:t>
                      </m:r>
                      <m:r>
                        <a:rPr lang="en-US" b="0" i="1" smtClean="0">
                          <a:latin typeface="Cambria Math" panose="02040503050406030204" pitchFamily="18" charset="0"/>
                        </a:rPr>
                        <m:t>𝑡</m:t>
                      </m:r>
                      <m:r>
                        <a:rPr lang="en-US" i="0">
                          <a:latin typeface="Cambria Math" panose="02040503050406030204" pitchFamily="18" charset="0"/>
                        </a:rPr>
                        <m:t>+ </m:t>
                      </m:r>
                      <m:r>
                        <a:rPr lang="en-US" i="1">
                          <a:latin typeface="Cambria Math" panose="02040503050406030204" pitchFamily="18" charset="0"/>
                        </a:rPr>
                        <m:t>𝜖</m:t>
                      </m:r>
                    </m:oMath>
                  </m:oMathPara>
                </a14:m>
                <a:endParaRPr lang="en-US"/>
              </a:p>
            </p:txBody>
          </p:sp>
        </mc:Choice>
        <mc:Fallback xmlns="">
          <p:sp>
            <p:nvSpPr>
              <p:cNvPr id="2" name="Rectangle 1">
                <a:extLst>
                  <a:ext uri="{FF2B5EF4-FFF2-40B4-BE49-F238E27FC236}">
                    <a16:creationId xmlns:a16="http://schemas.microsoft.com/office/drawing/2014/main" id="{A18CD581-9F2A-B349-9AA8-38D00E196643}"/>
                  </a:ext>
                </a:extLst>
              </p:cNvPr>
              <p:cNvSpPr>
                <a:spLocks noRot="1" noChangeAspect="1" noMove="1" noResize="1" noEditPoints="1" noAdjustHandles="1" noChangeArrowheads="1" noChangeShapeType="1" noTextEdit="1"/>
              </p:cNvSpPr>
              <p:nvPr/>
            </p:nvSpPr>
            <p:spPr>
              <a:xfrm>
                <a:off x="639234" y="2669659"/>
                <a:ext cx="8123766" cy="369332"/>
              </a:xfrm>
              <a:prstGeom prst="rect">
                <a:avLst/>
              </a:prstGeom>
              <a:blipFill>
                <a:blip r:embed="rId3"/>
                <a:stretch>
                  <a:fillRect b="-1147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936B7B6-AC5A-C64F-A5C4-D9E3BBF6C98C}"/>
              </a:ext>
            </a:extLst>
          </p:cNvPr>
          <p:cNvSpPr txBox="1"/>
          <p:nvPr/>
        </p:nvSpPr>
        <p:spPr>
          <a:xfrm>
            <a:off x="954617" y="3041392"/>
            <a:ext cx="1375834" cy="369332"/>
          </a:xfrm>
          <a:prstGeom prst="rect">
            <a:avLst/>
          </a:prstGeom>
          <a:noFill/>
        </p:spPr>
        <p:txBody>
          <a:bodyPr wrap="square" rtlCol="0">
            <a:spAutoFit/>
          </a:bodyPr>
          <a:lstStyle/>
          <a:p>
            <a:r>
              <a:rPr lang="en-US" dirty="0">
                <a:solidFill>
                  <a:srgbClr val="FF0000"/>
                </a:solidFill>
              </a:rPr>
              <a:t>Covariate</a:t>
            </a:r>
          </a:p>
        </p:txBody>
      </p:sp>
      <p:sp>
        <p:nvSpPr>
          <p:cNvPr id="8" name="TextBox 7">
            <a:extLst>
              <a:ext uri="{FF2B5EF4-FFF2-40B4-BE49-F238E27FC236}">
                <a16:creationId xmlns:a16="http://schemas.microsoft.com/office/drawing/2014/main" id="{DAF589E2-3CF2-5240-B117-7A0615F4B04D}"/>
              </a:ext>
            </a:extLst>
          </p:cNvPr>
          <p:cNvSpPr txBox="1"/>
          <p:nvPr/>
        </p:nvSpPr>
        <p:spPr>
          <a:xfrm>
            <a:off x="3579284" y="3037776"/>
            <a:ext cx="2015067" cy="646331"/>
          </a:xfrm>
          <a:prstGeom prst="rect">
            <a:avLst/>
          </a:prstGeom>
          <a:noFill/>
        </p:spPr>
        <p:txBody>
          <a:bodyPr wrap="square" rtlCol="0">
            <a:spAutoFit/>
          </a:bodyPr>
          <a:lstStyle/>
          <a:p>
            <a:r>
              <a:rPr lang="en-US" dirty="0">
                <a:solidFill>
                  <a:srgbClr val="FF0000"/>
                </a:solidFill>
              </a:rPr>
              <a:t>Controls for slope to the Left</a:t>
            </a:r>
          </a:p>
        </p:txBody>
      </p:sp>
      <p:sp>
        <p:nvSpPr>
          <p:cNvPr id="9" name="TextBox 8">
            <a:extLst>
              <a:ext uri="{FF2B5EF4-FFF2-40B4-BE49-F238E27FC236}">
                <a16:creationId xmlns:a16="http://schemas.microsoft.com/office/drawing/2014/main" id="{7DCAEFE3-C772-E941-8CCD-3B579C22FF2A}"/>
              </a:ext>
            </a:extLst>
          </p:cNvPr>
          <p:cNvSpPr txBox="1"/>
          <p:nvPr/>
        </p:nvSpPr>
        <p:spPr>
          <a:xfrm>
            <a:off x="5463117" y="3061367"/>
            <a:ext cx="2015067" cy="646331"/>
          </a:xfrm>
          <a:prstGeom prst="rect">
            <a:avLst/>
          </a:prstGeom>
          <a:noFill/>
        </p:spPr>
        <p:txBody>
          <a:bodyPr wrap="square" rtlCol="0">
            <a:spAutoFit/>
          </a:bodyPr>
          <a:lstStyle/>
          <a:p>
            <a:r>
              <a:rPr lang="en-US" dirty="0">
                <a:solidFill>
                  <a:srgbClr val="FF0000"/>
                </a:solidFill>
              </a:rPr>
              <a:t>Controls for slope to the Right</a:t>
            </a:r>
          </a:p>
        </p:txBody>
      </p:sp>
      <p:sp>
        <p:nvSpPr>
          <p:cNvPr id="10" name="TextBox 9">
            <a:extLst>
              <a:ext uri="{FF2B5EF4-FFF2-40B4-BE49-F238E27FC236}">
                <a16:creationId xmlns:a16="http://schemas.microsoft.com/office/drawing/2014/main" id="{8429CD1B-B794-B748-B0CC-CC9CF6028E15}"/>
              </a:ext>
            </a:extLst>
          </p:cNvPr>
          <p:cNvSpPr txBox="1"/>
          <p:nvPr/>
        </p:nvSpPr>
        <p:spPr>
          <a:xfrm>
            <a:off x="2561167" y="2225191"/>
            <a:ext cx="2476498" cy="369332"/>
          </a:xfrm>
          <a:prstGeom prst="rect">
            <a:avLst/>
          </a:prstGeom>
          <a:noFill/>
        </p:spPr>
        <p:txBody>
          <a:bodyPr wrap="square" rtlCol="0">
            <a:spAutoFit/>
          </a:bodyPr>
          <a:lstStyle/>
          <a:p>
            <a:r>
              <a:rPr lang="en-US" dirty="0">
                <a:solidFill>
                  <a:srgbClr val="FF0000"/>
                </a:solidFill>
              </a:rPr>
              <a:t>Measures discontinuity</a:t>
            </a:r>
          </a:p>
        </p:txBody>
      </p:sp>
      <p:pic>
        <p:nvPicPr>
          <p:cNvPr id="4" name="Picture 3">
            <a:extLst>
              <a:ext uri="{FF2B5EF4-FFF2-40B4-BE49-F238E27FC236}">
                <a16:creationId xmlns:a16="http://schemas.microsoft.com/office/drawing/2014/main" id="{265B6FAF-BBC0-2547-B95C-46F8D49B74F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817" y="4052224"/>
            <a:ext cx="9144000" cy="2568539"/>
          </a:xfrm>
          <a:prstGeom prst="rect">
            <a:avLst/>
          </a:prstGeom>
        </p:spPr>
      </p:pic>
      <p:sp>
        <p:nvSpPr>
          <p:cNvPr id="6" name="Oval 5">
            <a:extLst>
              <a:ext uri="{FF2B5EF4-FFF2-40B4-BE49-F238E27FC236}">
                <a16:creationId xmlns:a16="http://schemas.microsoft.com/office/drawing/2014/main" id="{4EE82AC4-76A7-9B4E-9767-E31908C4844E}"/>
              </a:ext>
            </a:extLst>
          </p:cNvPr>
          <p:cNvSpPr/>
          <p:nvPr/>
        </p:nvSpPr>
        <p:spPr>
          <a:xfrm>
            <a:off x="2675469" y="2607519"/>
            <a:ext cx="319617" cy="49465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99393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4708981"/>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endParaRPr lang="en-US" sz="2000" kern="0">
              <a:solidFill>
                <a:srgbClr val="000000"/>
              </a:solidFill>
              <a:ea typeface="Calibri"/>
            </a:endParaRPr>
          </a:p>
          <a:p>
            <a:pPr marL="233680" eaLnBrk="0" fontAlgn="base" hangingPunct="0">
              <a:spcBef>
                <a:spcPct val="0"/>
              </a:spcBef>
              <a:spcAft>
                <a:spcPct val="0"/>
              </a:spcAft>
              <a:buSzPct val="80000"/>
              <a:defRPr/>
            </a:pPr>
            <a:r>
              <a:rPr lang="en-US" sz="2000" b="1" kern="0">
                <a:solidFill>
                  <a:srgbClr val="000000"/>
                </a:solidFill>
                <a:ea typeface="Calibri"/>
              </a:rPr>
              <a:t>No other treatment is taking place at the cut-off, C</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Imagine if the program eligibility for food stamps, Medicaid, TANF, and EITC were the same </a:t>
            </a: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000000"/>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Then, it would be difficult to distinguish whether food stamps (or another program or another combinations of programs) are driving the results</a:t>
            </a:r>
          </a:p>
          <a:p>
            <a:pPr marL="233680" eaLnBrk="0" fontAlgn="base" hangingPunct="0">
              <a:spcBef>
                <a:spcPct val="0"/>
              </a:spcBef>
              <a:spcAft>
                <a:spcPct val="0"/>
              </a:spcAft>
              <a:buSzPct val="80000"/>
              <a:defRPr/>
            </a:pPr>
            <a:endParaRPr lang="en-US" sz="2000">
              <a:solidFill>
                <a:srgbClr val="222222"/>
              </a:solidFill>
              <a:ea typeface="Calibri"/>
            </a:endParaRPr>
          </a:p>
          <a:p>
            <a:pPr marL="233680" eaLnBrk="0" fontAlgn="base" hangingPunct="0">
              <a:spcBef>
                <a:spcPct val="0"/>
              </a:spcBef>
              <a:spcAft>
                <a:spcPct val="0"/>
              </a:spcAft>
              <a:buSzPct val="80000"/>
              <a:defRPr/>
            </a:pPr>
            <a:r>
              <a:rPr lang="en-US" sz="2000" b="1">
                <a:solidFill>
                  <a:srgbClr val="222222"/>
                </a:solidFill>
                <a:ea typeface="Calibri"/>
              </a:rPr>
              <a:t>How do we test if this assumption is violated?</a:t>
            </a:r>
            <a:endParaRPr lang="en-US" sz="2000" b="1" kern="0">
              <a:solidFill>
                <a:srgbClr val="222222"/>
              </a:solidFill>
              <a:ea typeface="Calibri"/>
            </a:endParaRPr>
          </a:p>
          <a:p>
            <a:pPr marL="233680" eaLnBrk="0" fontAlgn="base" hangingPunct="0">
              <a:spcBef>
                <a:spcPct val="0"/>
              </a:spcBef>
              <a:spcAft>
                <a:spcPct val="0"/>
              </a:spcAft>
              <a:buSzPct val="80000"/>
              <a:defRPr/>
            </a:pPr>
            <a:endParaRPr lang="en-US" sz="200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000000"/>
                </a:solidFill>
                <a:ea typeface="Calibri"/>
              </a:rPr>
              <a:t>Understand institutional details</a:t>
            </a:r>
            <a:endParaRPr lang="en-US" sz="200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Assumption 3: Only one treatment at the cutoff</a:t>
            </a:r>
          </a:p>
        </p:txBody>
      </p:sp>
    </p:spTree>
    <p:extLst>
      <p:ext uri="{BB962C8B-B14F-4D97-AF65-F5344CB8AC3E}">
        <p14:creationId xmlns:p14="http://schemas.microsoft.com/office/powerpoint/2010/main" val="37777497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5406"/>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a:cs typeface="Arial"/>
              </a:rPr>
              <a:t>Robustness and Assumption Checks</a:t>
            </a:r>
          </a:p>
        </p:txBody>
      </p:sp>
      <p:sp>
        <p:nvSpPr>
          <p:cNvPr id="6" name="Rectangle 2">
            <a:extLst>
              <a:ext uri="{FF2B5EF4-FFF2-40B4-BE49-F238E27FC236}">
                <a16:creationId xmlns:a16="http://schemas.microsoft.com/office/drawing/2014/main" id="{0538C2B1-2A00-6C45-B494-F6684E48BA13}"/>
              </a:ext>
            </a:extLst>
          </p:cNvPr>
          <p:cNvSpPr>
            <a:spLocks noChangeArrowheads="1"/>
          </p:cNvSpPr>
          <p:nvPr/>
        </p:nvSpPr>
        <p:spPr bwMode="auto">
          <a:xfrm>
            <a:off x="741096" y="1511497"/>
            <a:ext cx="8534400" cy="3785652"/>
          </a:xfrm>
          <a:prstGeom prst="rect">
            <a:avLst/>
          </a:prstGeom>
          <a:noFill/>
          <a:ln w="9525">
            <a:noFill/>
            <a:miter lim="800000"/>
            <a:headEnd/>
            <a:tailEnd/>
          </a:ln>
        </p:spPr>
        <p:txBody>
          <a:bodyPr wrap="square" anchor="t">
            <a:spAutoFit/>
          </a:bodyPr>
          <a:lstStyle/>
          <a:p>
            <a:pPr marL="690562" indent="-457200" eaLnBrk="0" fontAlgn="base" hangingPunct="0">
              <a:spcBef>
                <a:spcPct val="0"/>
              </a:spcBef>
              <a:spcAft>
                <a:spcPct val="0"/>
              </a:spcAft>
              <a:buAutoNum type="arabicPeriod"/>
              <a:defRPr/>
            </a:pPr>
            <a:r>
              <a:rPr lang="en-US" sz="2000" dirty="0">
                <a:solidFill>
                  <a:srgbClr val="000000"/>
                </a:solidFill>
              </a:rPr>
              <a:t>Manipulation of running variable (McCrary test)</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Donut hole to exclude manipulators</a:t>
            </a:r>
          </a:p>
          <a:p>
            <a:pPr marL="1147762" lvl="1" indent="-457200" eaLnBrk="0" fontAlgn="base" hangingPunct="0">
              <a:spcBef>
                <a:spcPct val="0"/>
              </a:spcBef>
              <a:spcAft>
                <a:spcPct val="0"/>
              </a:spcAft>
              <a:buFont typeface="Arial" panose="020B0604020202020204" pitchFamily="34" charset="0"/>
              <a:buChar char="•"/>
              <a:defRPr/>
            </a:pPr>
            <a:endParaRPr lang="en-US" sz="2000" dirty="0">
              <a:solidFill>
                <a:srgbClr val="000000"/>
              </a:solidFill>
            </a:endParaRPr>
          </a:p>
          <a:p>
            <a:pPr marL="690562" indent="-457200" eaLnBrk="0" fontAlgn="base" hangingPunct="0">
              <a:spcBef>
                <a:spcPct val="0"/>
              </a:spcBef>
              <a:spcAft>
                <a:spcPct val="0"/>
              </a:spcAft>
              <a:buAutoNum type="arabicPeriod"/>
              <a:defRPr/>
            </a:pPr>
            <a:r>
              <a:rPr lang="en-US" sz="2000" dirty="0">
                <a:solidFill>
                  <a:srgbClr val="000000"/>
                </a:solidFill>
              </a:rPr>
              <a:t>Placebo test</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Covariates as outcomes</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Fake cutoffs</a:t>
            </a:r>
          </a:p>
          <a:p>
            <a:pPr marL="1147762" lvl="1" indent="-457200" eaLnBrk="0" fontAlgn="base" hangingPunct="0">
              <a:spcBef>
                <a:spcPct val="0"/>
              </a:spcBef>
              <a:spcAft>
                <a:spcPct val="0"/>
              </a:spcAft>
              <a:buFont typeface="Arial" panose="020B0604020202020204" pitchFamily="34" charset="0"/>
              <a:buChar char="•"/>
              <a:defRPr/>
            </a:pPr>
            <a:endParaRPr lang="en-US" sz="2000" dirty="0">
              <a:solidFill>
                <a:srgbClr val="000000"/>
              </a:solidFill>
            </a:endParaRPr>
          </a:p>
          <a:p>
            <a:pPr marL="690562" indent="-457200" eaLnBrk="0" fontAlgn="base" hangingPunct="0">
              <a:spcBef>
                <a:spcPct val="0"/>
              </a:spcBef>
              <a:spcAft>
                <a:spcPct val="0"/>
              </a:spcAft>
              <a:buAutoNum type="arabicPeriod"/>
              <a:defRPr/>
            </a:pPr>
            <a:r>
              <a:rPr lang="en-US" sz="2000" dirty="0">
                <a:solidFill>
                  <a:srgbClr val="000000"/>
                </a:solidFill>
              </a:rPr>
              <a:t>Run regressions with multiple specifications</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Bandwidth selection (what is “close” to cutoff)</a:t>
            </a:r>
          </a:p>
          <a:p>
            <a:pPr marL="1147762" lvl="1" indent="-457200" eaLnBrk="0" fontAlgn="base" hangingPunct="0">
              <a:spcBef>
                <a:spcPct val="0"/>
              </a:spcBef>
              <a:spcAft>
                <a:spcPct val="0"/>
              </a:spcAft>
              <a:buFont typeface="Arial" panose="020B0604020202020204" pitchFamily="34" charset="0"/>
              <a:buChar char="•"/>
              <a:defRPr/>
            </a:pPr>
            <a:r>
              <a:rPr lang="en-US" sz="2000" dirty="0">
                <a:solidFill>
                  <a:srgbClr val="000000"/>
                </a:solidFill>
              </a:rPr>
              <a:t>Try different functional forms (linear, quadratic, cubic, </a:t>
            </a:r>
            <a:r>
              <a:rPr lang="en-US" sz="2000" dirty="0" err="1">
                <a:solidFill>
                  <a:srgbClr val="000000"/>
                </a:solidFill>
              </a:rPr>
              <a:t>etc</a:t>
            </a:r>
            <a:r>
              <a:rPr lang="en-US" sz="2000" dirty="0">
                <a:solidFill>
                  <a:srgbClr val="000000"/>
                </a:solidFill>
              </a:rPr>
              <a:t>)</a:t>
            </a:r>
          </a:p>
          <a:p>
            <a:pPr marL="1147762" lvl="1" indent="-457200" eaLnBrk="0" fontAlgn="base" hangingPunct="0">
              <a:spcBef>
                <a:spcPct val="0"/>
              </a:spcBef>
              <a:spcAft>
                <a:spcPct val="0"/>
              </a:spcAft>
              <a:buFont typeface="Arial" panose="020B0604020202020204" pitchFamily="34" charset="0"/>
              <a:buChar char="•"/>
              <a:defRPr/>
            </a:pPr>
            <a:endParaRPr lang="en-US" sz="2000" dirty="0">
              <a:solidFill>
                <a:srgbClr val="000000"/>
              </a:solidFill>
            </a:endParaRPr>
          </a:p>
          <a:p>
            <a:pPr marL="233362" eaLnBrk="0" fontAlgn="base" hangingPunct="0">
              <a:spcBef>
                <a:spcPct val="0"/>
              </a:spcBef>
              <a:spcAft>
                <a:spcPct val="0"/>
              </a:spcAft>
              <a:defRPr/>
            </a:pPr>
            <a:endParaRPr lang="en-US" sz="2000" dirty="0">
              <a:solidFill>
                <a:srgbClr val="000000"/>
              </a:solidFill>
            </a:endParaRPr>
          </a:p>
        </p:txBody>
      </p:sp>
    </p:spTree>
    <p:extLst>
      <p:ext uri="{BB962C8B-B14F-4D97-AF65-F5344CB8AC3E}">
        <p14:creationId xmlns:p14="http://schemas.microsoft.com/office/powerpoint/2010/main" val="20928182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919"/>
            <a:ext cx="8915400" cy="193899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a:solidFill>
                  <a:srgbClr val="000000"/>
                </a:solidFill>
              </a:rPr>
              <a:t> </a:t>
            </a:r>
            <a:endParaRPr lang="en-US" sz="2000">
              <a:solidFill>
                <a:srgbClr val="000000"/>
              </a:solidFill>
            </a:endParaRPr>
          </a:p>
          <a:p>
            <a:pPr marL="576580" indent="-342900" eaLnBrk="0" fontAlgn="base" hangingPunct="0">
              <a:spcBef>
                <a:spcPct val="0"/>
              </a:spcBef>
              <a:spcAft>
                <a:spcPct val="0"/>
              </a:spcAft>
              <a:buSzPct val="80000"/>
              <a:buFont typeface="Arial" panose="020B0604020202020204" pitchFamily="34" charset="0"/>
              <a:buChar char="•"/>
              <a:defRPr/>
            </a:pPr>
            <a:endParaRPr lang="en-US" sz="2000" kern="0">
              <a:solidFill>
                <a:srgbClr val="222222"/>
              </a:solidFill>
              <a:ea typeface="Calibri"/>
            </a:endParaRP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222222"/>
                </a:solidFill>
                <a:ea typeface="Calibri"/>
              </a:rPr>
              <a:t>Use a donut-hole RD to exclude the manipulators (</a:t>
            </a:r>
            <a:r>
              <a:rPr lang="en-US" sz="2000" kern="0" err="1">
                <a:solidFill>
                  <a:srgbClr val="222222"/>
                </a:solidFill>
                <a:ea typeface="Calibri"/>
              </a:rPr>
              <a:t>Hoxby</a:t>
            </a:r>
            <a:r>
              <a:rPr lang="en-US" sz="2000" kern="0">
                <a:solidFill>
                  <a:srgbClr val="222222"/>
                </a:solidFill>
                <a:ea typeface="Calibri"/>
              </a:rPr>
              <a:t> and Bulman, 2016)</a:t>
            </a:r>
          </a:p>
          <a:p>
            <a:pPr marL="576580" indent="-342900" eaLnBrk="0" fontAlgn="base" hangingPunct="0">
              <a:spcBef>
                <a:spcPct val="0"/>
              </a:spcBef>
              <a:spcAft>
                <a:spcPct val="0"/>
              </a:spcAft>
              <a:buSzPct val="80000"/>
              <a:buFont typeface="Arial" panose="020B0604020202020204" pitchFamily="34" charset="0"/>
              <a:buChar char="•"/>
              <a:defRPr/>
            </a:pPr>
            <a:r>
              <a:rPr lang="en-US" sz="2000" kern="0">
                <a:solidFill>
                  <a:srgbClr val="222222"/>
                </a:solidFill>
                <a:ea typeface="Calibri"/>
              </a:rPr>
              <a:t>Or focus on the subsample where people can’t manipulate (Card et al, 2008)</a:t>
            </a: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How to address manipulation: donut hole</a:t>
            </a:r>
          </a:p>
        </p:txBody>
      </p:sp>
      <p:pic>
        <p:nvPicPr>
          <p:cNvPr id="4" name="Picture 3">
            <a:extLst>
              <a:ext uri="{FF2B5EF4-FFF2-40B4-BE49-F238E27FC236}">
                <a16:creationId xmlns:a16="http://schemas.microsoft.com/office/drawing/2014/main" id="{1828441F-1A0C-074C-9B4C-092C9DA85DD8}"/>
              </a:ext>
            </a:extLst>
          </p:cNvPr>
          <p:cNvPicPr>
            <a:picLocks noChangeAspect="1"/>
          </p:cNvPicPr>
          <p:nvPr/>
        </p:nvPicPr>
        <p:blipFill>
          <a:blip r:embed="rId3"/>
          <a:stretch>
            <a:fillRect/>
          </a:stretch>
        </p:blipFill>
        <p:spPr>
          <a:xfrm>
            <a:off x="1917700" y="1960027"/>
            <a:ext cx="5156200" cy="4368800"/>
          </a:xfrm>
          <a:prstGeom prst="rect">
            <a:avLst/>
          </a:prstGeom>
        </p:spPr>
      </p:pic>
    </p:spTree>
    <p:extLst>
      <p:ext uri="{BB962C8B-B14F-4D97-AF65-F5344CB8AC3E}">
        <p14:creationId xmlns:p14="http://schemas.microsoft.com/office/powerpoint/2010/main" val="304694896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a:solidFill>
                  <a:srgbClr val="FFFFFF"/>
                </a:solidFill>
                <a:latin typeface="cmss10" pitchFamily="34" charset="0"/>
              </a:rPr>
              <a:t>Practice Code</a:t>
            </a:r>
          </a:p>
        </p:txBody>
      </p:sp>
      <p:sp>
        <p:nvSpPr>
          <p:cNvPr id="6" name="Rectangle 2">
            <a:extLst>
              <a:ext uri="{FF2B5EF4-FFF2-40B4-BE49-F238E27FC236}">
                <a16:creationId xmlns:a16="http://schemas.microsoft.com/office/drawing/2014/main" id="{0538C2B1-2A00-6C45-B494-F6684E48BA13}"/>
              </a:ext>
            </a:extLst>
          </p:cNvPr>
          <p:cNvSpPr>
            <a:spLocks noChangeArrowheads="1"/>
          </p:cNvSpPr>
          <p:nvPr/>
        </p:nvSpPr>
        <p:spPr bwMode="auto">
          <a:xfrm>
            <a:off x="228600" y="365125"/>
            <a:ext cx="8534400" cy="1323439"/>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endParaRPr lang="en-US" sz="2000" u="sng">
              <a:solidFill>
                <a:srgbClr val="000000"/>
              </a:solidFill>
            </a:endParaRPr>
          </a:p>
          <a:p>
            <a:pPr marL="609600" indent="-376238" eaLnBrk="0" fontAlgn="base" hangingPunct="0">
              <a:spcBef>
                <a:spcPct val="0"/>
              </a:spcBef>
              <a:spcAft>
                <a:spcPct val="0"/>
              </a:spcAft>
              <a:defRPr/>
            </a:pPr>
            <a:endParaRPr lang="en-US" sz="2000" u="sng">
              <a:solidFill>
                <a:srgbClr val="000000"/>
              </a:solidFill>
            </a:endParaRPr>
          </a:p>
          <a:p>
            <a:pPr marL="609600" indent="-376238" eaLnBrk="0" fontAlgn="base" hangingPunct="0">
              <a:spcBef>
                <a:spcPct val="0"/>
              </a:spcBef>
              <a:spcAft>
                <a:spcPct val="0"/>
              </a:spcAft>
              <a:defRPr/>
            </a:pPr>
            <a:endParaRPr lang="en-US" sz="2000" u="sng">
              <a:solidFill>
                <a:srgbClr val="000000"/>
              </a:solidFill>
            </a:endParaRPr>
          </a:p>
          <a:p>
            <a:pPr marL="609600" indent="-376238" eaLnBrk="0" fontAlgn="base" hangingPunct="0">
              <a:spcBef>
                <a:spcPct val="0"/>
              </a:spcBef>
              <a:spcAft>
                <a:spcPct val="0"/>
              </a:spcAft>
              <a:defRPr/>
            </a:pPr>
            <a:endParaRPr lang="en-US" sz="2000">
              <a:solidFill>
                <a:srgbClr val="000000"/>
              </a:solidFill>
            </a:endParaRPr>
          </a:p>
        </p:txBody>
      </p:sp>
      <p:sp>
        <p:nvSpPr>
          <p:cNvPr id="2" name="TextBox 1">
            <a:extLst>
              <a:ext uri="{FF2B5EF4-FFF2-40B4-BE49-F238E27FC236}">
                <a16:creationId xmlns:a16="http://schemas.microsoft.com/office/drawing/2014/main" id="{3DFB3008-5F73-4D18-BC92-E1DCAA4DD3C5}"/>
              </a:ext>
            </a:extLst>
          </p:cNvPr>
          <p:cNvSpPr txBox="1"/>
          <p:nvPr/>
        </p:nvSpPr>
        <p:spPr>
          <a:xfrm>
            <a:off x="1352719" y="1764064"/>
            <a:ext cx="482015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6A208C0F-7729-4B56-8CA9-003BFB6EE099}"/>
              </a:ext>
            </a:extLst>
          </p:cNvPr>
          <p:cNvSpPr>
            <a:spLocks noChangeArrowheads="1"/>
          </p:cNvSpPr>
          <p:nvPr/>
        </p:nvSpPr>
        <p:spPr bwMode="auto">
          <a:xfrm>
            <a:off x="419100" y="885865"/>
            <a:ext cx="8534400" cy="5324535"/>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defRPr/>
            </a:pPr>
            <a:endParaRPr lang="en-US" sz="2000" u="sng" dirty="0">
              <a:solidFill>
                <a:srgbClr val="000000"/>
              </a:solidFill>
            </a:endParaRPr>
          </a:p>
          <a:p>
            <a:pPr marL="609600" indent="-375920" eaLnBrk="0" fontAlgn="base" hangingPunct="0">
              <a:spcBef>
                <a:spcPct val="0"/>
              </a:spcBef>
              <a:spcAft>
                <a:spcPct val="0"/>
              </a:spcAft>
              <a:defRPr/>
            </a:pPr>
            <a:endParaRPr lang="en-US" sz="2000" b="1" dirty="0">
              <a:solidFill>
                <a:srgbClr val="000000"/>
              </a:solidFill>
            </a:endParaRPr>
          </a:p>
          <a:p>
            <a:pPr marL="609600" indent="-375920" eaLnBrk="0" fontAlgn="base" hangingPunct="0">
              <a:spcBef>
                <a:spcPct val="0"/>
              </a:spcBef>
              <a:spcAft>
                <a:spcPct val="0"/>
              </a:spcAft>
              <a:defRPr/>
            </a:pPr>
            <a:r>
              <a:rPr lang="en-US" sz="2000" b="1" dirty="0">
                <a:solidFill>
                  <a:srgbClr val="000000"/>
                </a:solidFill>
              </a:rPr>
              <a:t>We will go over:</a:t>
            </a:r>
            <a:endParaRPr lang="en-US" dirty="0"/>
          </a:p>
          <a:p>
            <a:pPr marL="609600" indent="-375920" eaLnBrk="0" fontAlgn="base" hangingPunct="0">
              <a:spcBef>
                <a:spcPct val="0"/>
              </a:spcBef>
              <a:spcAft>
                <a:spcPct val="0"/>
              </a:spcAft>
              <a:defRPr/>
            </a:pPr>
            <a:endParaRPr lang="en-US" sz="2000" b="1" dirty="0">
              <a:solidFill>
                <a:srgbClr val="000000"/>
              </a:solidFill>
            </a:endParaRPr>
          </a:p>
          <a:p>
            <a:pPr marL="609600" indent="-375920" eaLnBrk="0" fontAlgn="base" hangingPunct="0">
              <a:spcBef>
                <a:spcPct val="0"/>
              </a:spcBef>
              <a:spcAft>
                <a:spcPct val="0"/>
              </a:spcAft>
              <a:buFont typeface="Arial"/>
              <a:buChar char="•"/>
              <a:defRPr/>
            </a:pPr>
            <a:r>
              <a:rPr lang="en-US" sz="2000" dirty="0">
                <a:solidFill>
                  <a:srgbClr val="000000"/>
                </a:solidFill>
              </a:rPr>
              <a:t>Creating the running variable </a:t>
            </a:r>
          </a:p>
          <a:p>
            <a:pPr marL="609600" indent="-375920" eaLnBrk="0" fontAlgn="base" hangingPunct="0">
              <a:spcBef>
                <a:spcPct val="0"/>
              </a:spcBef>
              <a:spcAft>
                <a:spcPct val="0"/>
              </a:spcAft>
              <a:buFont typeface="Arial"/>
              <a:buChar char="•"/>
              <a:defRPr/>
            </a:pPr>
            <a:endParaRPr lang="en-US" sz="2000" dirty="0">
              <a:solidFill>
                <a:srgbClr val="000000"/>
              </a:solidFill>
            </a:endParaRPr>
          </a:p>
          <a:p>
            <a:pPr marL="609600" indent="-375920" eaLnBrk="0" fontAlgn="base" hangingPunct="0">
              <a:spcBef>
                <a:spcPct val="0"/>
              </a:spcBef>
              <a:spcAft>
                <a:spcPct val="0"/>
              </a:spcAft>
              <a:buFont typeface="Arial"/>
              <a:buChar char="•"/>
              <a:defRPr/>
            </a:pPr>
            <a:r>
              <a:rPr lang="en-US" sz="2000" dirty="0" err="1">
                <a:solidFill>
                  <a:srgbClr val="000000"/>
                </a:solidFill>
              </a:rPr>
              <a:t>Binscatters</a:t>
            </a:r>
            <a:r>
              <a:rPr lang="en-US" sz="2000" dirty="0">
                <a:solidFill>
                  <a:srgbClr val="000000"/>
                </a:solidFill>
              </a:rPr>
              <a:t> </a:t>
            </a:r>
          </a:p>
          <a:p>
            <a:pPr marL="609600" indent="-375920" eaLnBrk="0" fontAlgn="base" hangingPunct="0">
              <a:spcBef>
                <a:spcPct val="0"/>
              </a:spcBef>
              <a:spcAft>
                <a:spcPct val="0"/>
              </a:spcAft>
              <a:buFont typeface="Arial"/>
              <a:buChar char="•"/>
              <a:defRPr/>
            </a:pPr>
            <a:endParaRPr lang="en-US" sz="2000" dirty="0">
              <a:solidFill>
                <a:srgbClr val="000000"/>
              </a:solidFill>
            </a:endParaRPr>
          </a:p>
          <a:p>
            <a:pPr marL="609600" indent="-375920" eaLnBrk="0" fontAlgn="base" hangingPunct="0">
              <a:spcBef>
                <a:spcPct val="0"/>
              </a:spcBef>
              <a:spcAft>
                <a:spcPct val="0"/>
              </a:spcAft>
              <a:buFont typeface="Arial"/>
              <a:buChar char="•"/>
              <a:defRPr/>
            </a:pPr>
            <a:r>
              <a:rPr lang="en-US" sz="2000" dirty="0">
                <a:solidFill>
                  <a:srgbClr val="000000"/>
                </a:solidFill>
              </a:rPr>
              <a:t>McCrary Test</a:t>
            </a:r>
          </a:p>
          <a:p>
            <a:pPr marL="609600" indent="-375920" eaLnBrk="0" fontAlgn="base" hangingPunct="0">
              <a:spcBef>
                <a:spcPct val="0"/>
              </a:spcBef>
              <a:spcAft>
                <a:spcPct val="0"/>
              </a:spcAft>
              <a:buFont typeface="Arial"/>
              <a:buChar char="•"/>
              <a:defRPr/>
            </a:pPr>
            <a:endParaRPr lang="en-US" sz="2000" dirty="0">
              <a:solidFill>
                <a:srgbClr val="000000"/>
              </a:solidFill>
            </a:endParaRPr>
          </a:p>
          <a:p>
            <a:pPr marL="609600" indent="-375920" eaLnBrk="0" fontAlgn="base" hangingPunct="0">
              <a:spcBef>
                <a:spcPct val="0"/>
              </a:spcBef>
              <a:spcAft>
                <a:spcPct val="0"/>
              </a:spcAft>
              <a:buFont typeface="Arial"/>
              <a:buChar char="•"/>
              <a:defRPr/>
            </a:pPr>
            <a:r>
              <a:rPr lang="en-US" sz="2000" dirty="0">
                <a:solidFill>
                  <a:srgbClr val="000000"/>
                </a:solidFill>
              </a:rPr>
              <a:t>RD Regression</a:t>
            </a:r>
          </a:p>
          <a:p>
            <a:pPr marL="609600" indent="-375920" eaLnBrk="0" fontAlgn="base" hangingPunct="0">
              <a:spcBef>
                <a:spcPct val="0"/>
              </a:spcBef>
              <a:spcAft>
                <a:spcPct val="0"/>
              </a:spcAft>
              <a:buFont typeface="Arial"/>
              <a:buChar char="•"/>
              <a:defRPr/>
            </a:pPr>
            <a:endParaRPr lang="en-US" sz="2000" dirty="0">
              <a:solidFill>
                <a:srgbClr val="000000"/>
              </a:solidFill>
            </a:endParaRPr>
          </a:p>
          <a:p>
            <a:pPr marL="609600" indent="-375920" eaLnBrk="0" fontAlgn="base" hangingPunct="0">
              <a:spcBef>
                <a:spcPct val="0"/>
              </a:spcBef>
              <a:spcAft>
                <a:spcPct val="0"/>
              </a:spcAft>
              <a:buFont typeface="Arial"/>
              <a:buChar char="•"/>
              <a:defRPr/>
            </a:pPr>
            <a:r>
              <a:rPr lang="en-US" sz="2000" dirty="0">
                <a:solidFill>
                  <a:srgbClr val="000000"/>
                </a:solidFill>
              </a:rPr>
              <a:t>Robustness Tests</a:t>
            </a:r>
          </a:p>
          <a:p>
            <a:pPr marL="690245" indent="-457200" eaLnBrk="0" fontAlgn="base" hangingPunct="0">
              <a:spcBef>
                <a:spcPct val="0"/>
              </a:spcBef>
              <a:spcAft>
                <a:spcPct val="0"/>
              </a:spcAft>
              <a:buAutoNum type="arabicPeriod"/>
              <a:defRPr/>
            </a:pPr>
            <a:endParaRPr lang="en-US" sz="2000" dirty="0">
              <a:solidFill>
                <a:srgbClr val="000000"/>
              </a:solidFill>
            </a:endParaRPr>
          </a:p>
          <a:p>
            <a:pPr marL="233045" eaLnBrk="0" fontAlgn="base" hangingPunct="0">
              <a:spcBef>
                <a:spcPct val="0"/>
              </a:spcBef>
              <a:spcAft>
                <a:spcPct val="0"/>
              </a:spcAft>
              <a:defRPr/>
            </a:pPr>
            <a:r>
              <a:rPr lang="en-US" sz="2000" b="1" dirty="0">
                <a:solidFill>
                  <a:srgbClr val="000000"/>
                </a:solidFill>
              </a:rPr>
              <a:t>STATA/R code is available on Canvas, please follow along!</a:t>
            </a:r>
          </a:p>
          <a:p>
            <a:pPr marL="233045" eaLnBrk="0" fontAlgn="base" hangingPunct="0">
              <a:spcBef>
                <a:spcPct val="0"/>
              </a:spcBef>
              <a:spcAft>
                <a:spcPct val="0"/>
              </a:spcAft>
              <a:defRPr/>
            </a:pPr>
            <a:endParaRPr lang="en-US" sz="2000" b="1" dirty="0">
              <a:solidFill>
                <a:srgbClr val="000000"/>
              </a:solidFill>
            </a:endParaRPr>
          </a:p>
          <a:p>
            <a:pPr marL="233045" eaLnBrk="0" fontAlgn="base" hangingPunct="0">
              <a:spcBef>
                <a:spcPct val="0"/>
              </a:spcBef>
              <a:spcAft>
                <a:spcPct val="0"/>
              </a:spcAft>
              <a:defRPr/>
            </a:pPr>
            <a:r>
              <a:rPr lang="en-US" sz="2000" dirty="0">
                <a:solidFill>
                  <a:srgbClr val="2222FF"/>
                </a:solidFill>
              </a:rPr>
              <a:t>[version I’m using in: </a:t>
            </a:r>
            <a:r>
              <a:rPr lang="en-US" sz="2000" b="1" dirty="0">
                <a:solidFill>
                  <a:srgbClr val="2222FF"/>
                </a:solidFill>
              </a:rPr>
              <a:t>bit.ly/ec1152drive </a:t>
            </a:r>
            <a:r>
              <a:rPr lang="en-US" sz="2000" dirty="0">
                <a:solidFill>
                  <a:srgbClr val="2222FF"/>
                </a:solidFill>
              </a:rPr>
              <a:t>]</a:t>
            </a:r>
          </a:p>
        </p:txBody>
      </p:sp>
    </p:spTree>
    <p:extLst>
      <p:ext uri="{BB962C8B-B14F-4D97-AF65-F5344CB8AC3E}">
        <p14:creationId xmlns:p14="http://schemas.microsoft.com/office/powerpoint/2010/main" val="21395034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5D5E68-2716-437D-8013-1306D6ECBBE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999567"/>
            <a:ext cx="9144000" cy="279108"/>
          </a:xfrm>
          <a:prstGeom prst="rect">
            <a:avLst/>
          </a:prstGeom>
        </p:spPr>
      </p:pic>
      <p:pic>
        <p:nvPicPr>
          <p:cNvPr id="5" name="Picture 4">
            <a:extLst>
              <a:ext uri="{FF2B5EF4-FFF2-40B4-BE49-F238E27FC236}">
                <a16:creationId xmlns:a16="http://schemas.microsoft.com/office/drawing/2014/main" id="{DA7B5176-E96A-4B00-AE38-9E7990F299C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313755"/>
            <a:ext cx="1479394" cy="1707540"/>
          </a:xfrm>
          <a:prstGeom prst="rect">
            <a:avLst/>
          </a:prstGeom>
        </p:spPr>
      </p:pic>
      <p:sp>
        <p:nvSpPr>
          <p:cNvPr id="6" name="Rectangle 2">
            <a:extLst>
              <a:ext uri="{FF2B5EF4-FFF2-40B4-BE49-F238E27FC236}">
                <a16:creationId xmlns:a16="http://schemas.microsoft.com/office/drawing/2014/main" id="{F564C4EB-4D11-49EA-9030-85107479887E}"/>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https://www.povertyactionlab.org/sites/default/files/resources/2016.08.31-Impact-Evaluation-Methods.pdf</a:t>
            </a:r>
          </a:p>
        </p:txBody>
      </p:sp>
      <p:sp>
        <p:nvSpPr>
          <p:cNvPr id="9" name="Text Box 7">
            <a:extLst>
              <a:ext uri="{FF2B5EF4-FFF2-40B4-BE49-F238E27FC236}">
                <a16:creationId xmlns:a16="http://schemas.microsoft.com/office/drawing/2014/main" id="{CD310660-08F8-475C-8DBA-6125813D7001}"/>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Inference: Randomized is gold</a:t>
            </a:r>
          </a:p>
        </p:txBody>
      </p:sp>
      <p:pic>
        <p:nvPicPr>
          <p:cNvPr id="10" name="Picture 9">
            <a:extLst>
              <a:ext uri="{FF2B5EF4-FFF2-40B4-BE49-F238E27FC236}">
                <a16:creationId xmlns:a16="http://schemas.microsoft.com/office/drawing/2014/main" id="{12AD6AB1-7190-4E33-9A8D-D01F146756A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479394" y="1315827"/>
            <a:ext cx="7664605" cy="1707540"/>
          </a:xfrm>
          <a:prstGeom prst="rect">
            <a:avLst/>
          </a:prstGeom>
        </p:spPr>
      </p:pic>
      <p:sp>
        <p:nvSpPr>
          <p:cNvPr id="14" name="Rectangle 2">
            <a:extLst>
              <a:ext uri="{FF2B5EF4-FFF2-40B4-BE49-F238E27FC236}">
                <a16:creationId xmlns:a16="http://schemas.microsoft.com/office/drawing/2014/main" id="{72051B17-3783-436A-873C-DE01DAAA4068}"/>
              </a:ext>
            </a:extLst>
          </p:cNvPr>
          <p:cNvSpPr>
            <a:spLocks noChangeArrowheads="1"/>
          </p:cNvSpPr>
          <p:nvPr/>
        </p:nvSpPr>
        <p:spPr bwMode="auto">
          <a:xfrm>
            <a:off x="86710" y="2660006"/>
            <a:ext cx="1089167" cy="230832"/>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900" kern="0" dirty="0">
                <a:solidFill>
                  <a:schemeClr val="bg1"/>
                </a:solidFill>
                <a:ea typeface="Calibri"/>
              </a:rPr>
              <a:t>example: MTO</a:t>
            </a:r>
          </a:p>
        </p:txBody>
      </p:sp>
    </p:spTree>
    <p:extLst>
      <p:ext uri="{BB962C8B-B14F-4D97-AF65-F5344CB8AC3E}">
        <p14:creationId xmlns:p14="http://schemas.microsoft.com/office/powerpoint/2010/main" val="9844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C92AF7A2-28C7-43A3-8547-803844238E7C}"/>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Intuition</a:t>
            </a:r>
          </a:p>
        </p:txBody>
      </p:sp>
      <p:grpSp>
        <p:nvGrpSpPr>
          <p:cNvPr id="9" name="Group 8">
            <a:extLst>
              <a:ext uri="{FF2B5EF4-FFF2-40B4-BE49-F238E27FC236}">
                <a16:creationId xmlns:a16="http://schemas.microsoft.com/office/drawing/2014/main" id="{E93EE766-1A78-4564-B7D4-731F51F0BC4D}"/>
              </a:ext>
            </a:extLst>
          </p:cNvPr>
          <p:cNvGrpSpPr/>
          <p:nvPr/>
        </p:nvGrpSpPr>
        <p:grpSpPr>
          <a:xfrm>
            <a:off x="1636865" y="2219347"/>
            <a:ext cx="5386085" cy="4533880"/>
            <a:chOff x="1623613" y="1546247"/>
            <a:chExt cx="5386085" cy="4533880"/>
          </a:xfrm>
        </p:grpSpPr>
        <p:pic>
          <p:nvPicPr>
            <p:cNvPr id="5" name="Picture 4">
              <a:extLst>
                <a:ext uri="{FF2B5EF4-FFF2-40B4-BE49-F238E27FC236}">
                  <a16:creationId xmlns:a16="http://schemas.microsoft.com/office/drawing/2014/main" id="{D898868B-BD29-48B8-B091-CF8B405E3456}"/>
                </a:ext>
              </a:extLst>
            </p:cNvPr>
            <p:cNvPicPr>
              <a:picLocks noChangeAspect="1"/>
            </p:cNvPicPr>
            <p:nvPr/>
          </p:nvPicPr>
          <p:blipFill>
            <a:blip r:embed="rId3"/>
            <a:stretch>
              <a:fillRect/>
            </a:stretch>
          </p:blipFill>
          <p:spPr>
            <a:xfrm>
              <a:off x="1723323" y="1671051"/>
              <a:ext cx="5286375" cy="4248150"/>
            </a:xfrm>
            <a:prstGeom prst="rect">
              <a:avLst/>
            </a:prstGeom>
          </p:spPr>
        </p:pic>
        <p:sp>
          <p:nvSpPr>
            <p:cNvPr id="6" name="TextBox 5">
              <a:extLst>
                <a:ext uri="{FF2B5EF4-FFF2-40B4-BE49-F238E27FC236}">
                  <a16:creationId xmlns:a16="http://schemas.microsoft.com/office/drawing/2014/main" id="{8ADC813B-2EC1-4029-8114-5D5D958994D7}"/>
                </a:ext>
              </a:extLst>
            </p:cNvPr>
            <p:cNvSpPr txBox="1"/>
            <p:nvPr/>
          </p:nvSpPr>
          <p:spPr>
            <a:xfrm>
              <a:off x="3307988" y="5741573"/>
              <a:ext cx="2501519" cy="338554"/>
            </a:xfrm>
            <a:prstGeom prst="rect">
              <a:avLst/>
            </a:prstGeom>
            <a:solidFill>
              <a:schemeClr val="bg1"/>
            </a:solidFill>
          </p:spPr>
          <p:txBody>
            <a:bodyPr wrap="none" rtlCol="0">
              <a:spAutoFit/>
            </a:bodyPr>
            <a:lstStyle/>
            <a:p>
              <a:r>
                <a:rPr lang="en-US" sz="1600" dirty="0"/>
                <a:t>Running Variable: test score</a:t>
              </a:r>
            </a:p>
          </p:txBody>
        </p:sp>
        <p:sp>
          <p:nvSpPr>
            <p:cNvPr id="7" name="TextBox 6">
              <a:extLst>
                <a:ext uri="{FF2B5EF4-FFF2-40B4-BE49-F238E27FC236}">
                  <a16:creationId xmlns:a16="http://schemas.microsoft.com/office/drawing/2014/main" id="{63A6A8BD-30F2-427D-A934-2DBF8774D9EE}"/>
                </a:ext>
              </a:extLst>
            </p:cNvPr>
            <p:cNvSpPr txBox="1"/>
            <p:nvPr/>
          </p:nvSpPr>
          <p:spPr>
            <a:xfrm>
              <a:off x="3776043" y="1546247"/>
              <a:ext cx="1591911" cy="338554"/>
            </a:xfrm>
            <a:prstGeom prst="rect">
              <a:avLst/>
            </a:prstGeom>
            <a:solidFill>
              <a:schemeClr val="bg1"/>
            </a:solidFill>
          </p:spPr>
          <p:txBody>
            <a:bodyPr wrap="square" rtlCol="0">
              <a:spAutoFit/>
            </a:bodyPr>
            <a:lstStyle/>
            <a:p>
              <a:pPr algn="ctr"/>
              <a:r>
                <a:rPr lang="en-US" sz="1600" dirty="0"/>
                <a:t>cut-off</a:t>
              </a:r>
            </a:p>
          </p:txBody>
        </p:sp>
        <p:sp>
          <p:nvSpPr>
            <p:cNvPr id="8" name="TextBox 7">
              <a:extLst>
                <a:ext uri="{FF2B5EF4-FFF2-40B4-BE49-F238E27FC236}">
                  <a16:creationId xmlns:a16="http://schemas.microsoft.com/office/drawing/2014/main" id="{DBD5D788-0774-40D9-9D1C-37F9FD14CF48}"/>
                </a:ext>
              </a:extLst>
            </p:cNvPr>
            <p:cNvSpPr txBox="1"/>
            <p:nvPr/>
          </p:nvSpPr>
          <p:spPr>
            <a:xfrm rot="16200000">
              <a:off x="828116" y="3310096"/>
              <a:ext cx="1929548" cy="338554"/>
            </a:xfrm>
            <a:prstGeom prst="rect">
              <a:avLst/>
            </a:prstGeom>
            <a:solidFill>
              <a:schemeClr val="bg1"/>
            </a:solidFill>
          </p:spPr>
          <p:txBody>
            <a:bodyPr wrap="square" rtlCol="0">
              <a:spAutoFit/>
            </a:bodyPr>
            <a:lstStyle/>
            <a:p>
              <a:pPr algn="ctr"/>
              <a:r>
                <a:rPr lang="en-US" sz="1600" dirty="0"/>
                <a:t>Outcome: income</a:t>
              </a:r>
            </a:p>
          </p:txBody>
        </p:sp>
      </p:grpSp>
      <p:sp>
        <p:nvSpPr>
          <p:cNvPr id="10" name="TextBox 9">
            <a:extLst>
              <a:ext uri="{FF2B5EF4-FFF2-40B4-BE49-F238E27FC236}">
                <a16:creationId xmlns:a16="http://schemas.microsoft.com/office/drawing/2014/main" id="{DEF1F286-30E9-4437-B87B-DB37C086774D}"/>
              </a:ext>
            </a:extLst>
          </p:cNvPr>
          <p:cNvSpPr txBox="1"/>
          <p:nvPr/>
        </p:nvSpPr>
        <p:spPr>
          <a:xfrm>
            <a:off x="5116491" y="1934627"/>
            <a:ext cx="2871809" cy="646331"/>
          </a:xfrm>
          <a:prstGeom prst="rect">
            <a:avLst/>
          </a:prstGeom>
          <a:noFill/>
        </p:spPr>
        <p:txBody>
          <a:bodyPr wrap="square" rtlCol="0">
            <a:spAutoFit/>
          </a:bodyPr>
          <a:lstStyle/>
          <a:p>
            <a:r>
              <a:rPr lang="en-US" dirty="0">
                <a:solidFill>
                  <a:srgbClr val="2222FF"/>
                </a:solidFill>
              </a:rPr>
              <a:t>Above cutoff got scholarship (Treatment = 1)</a:t>
            </a:r>
          </a:p>
        </p:txBody>
      </p:sp>
      <p:sp>
        <p:nvSpPr>
          <p:cNvPr id="11" name="TextBox 10">
            <a:extLst>
              <a:ext uri="{FF2B5EF4-FFF2-40B4-BE49-F238E27FC236}">
                <a16:creationId xmlns:a16="http://schemas.microsoft.com/office/drawing/2014/main" id="{D3B1E321-45CF-4030-B742-73ECA5C7EDCC}"/>
              </a:ext>
            </a:extLst>
          </p:cNvPr>
          <p:cNvSpPr txBox="1"/>
          <p:nvPr/>
        </p:nvSpPr>
        <p:spPr>
          <a:xfrm>
            <a:off x="1411347" y="1934627"/>
            <a:ext cx="2633739" cy="646331"/>
          </a:xfrm>
          <a:prstGeom prst="rect">
            <a:avLst/>
          </a:prstGeom>
          <a:noFill/>
        </p:spPr>
        <p:txBody>
          <a:bodyPr wrap="square" rtlCol="0">
            <a:spAutoFit/>
          </a:bodyPr>
          <a:lstStyle/>
          <a:p>
            <a:pPr algn="r"/>
            <a:r>
              <a:rPr lang="en-US" dirty="0">
                <a:solidFill>
                  <a:srgbClr val="FF0000"/>
                </a:solidFill>
              </a:rPr>
              <a:t>Below cutoff didn’t get it</a:t>
            </a:r>
          </a:p>
          <a:p>
            <a:pPr algn="r"/>
            <a:r>
              <a:rPr lang="en-US" dirty="0">
                <a:solidFill>
                  <a:srgbClr val="FF0000"/>
                </a:solidFill>
              </a:rPr>
              <a:t>(Treatment = 0)</a:t>
            </a:r>
          </a:p>
        </p:txBody>
      </p:sp>
      <p:sp>
        <p:nvSpPr>
          <p:cNvPr id="12" name="Rectangle 2">
            <a:extLst>
              <a:ext uri="{FF2B5EF4-FFF2-40B4-BE49-F238E27FC236}">
                <a16:creationId xmlns:a16="http://schemas.microsoft.com/office/drawing/2014/main" id="{A622EFA4-5B99-48AA-BB04-D3E0DF32E0D5}"/>
              </a:ext>
            </a:extLst>
          </p:cNvPr>
          <p:cNvSpPr>
            <a:spLocks noChangeArrowheads="1"/>
          </p:cNvSpPr>
          <p:nvPr/>
        </p:nvSpPr>
        <p:spPr bwMode="auto">
          <a:xfrm>
            <a:off x="185634" y="335067"/>
            <a:ext cx="8729765" cy="1631216"/>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2000" dirty="0">
                <a:solidFill>
                  <a:srgbClr val="222222"/>
                </a:solidFill>
                <a:ea typeface="Calibri"/>
              </a:rPr>
              <a:t>Unfortunately, people were not randomized into scholarships (treatment).. but there was a </a:t>
            </a:r>
            <a:r>
              <a:rPr lang="en-US" sz="2000" b="1" dirty="0">
                <a:solidFill>
                  <a:srgbClr val="222222"/>
                </a:solidFill>
                <a:ea typeface="Calibri"/>
              </a:rPr>
              <a:t>rule</a:t>
            </a:r>
            <a:r>
              <a:rPr lang="en-US" sz="2000" dirty="0">
                <a:solidFill>
                  <a:srgbClr val="222222"/>
                </a:solidFill>
                <a:ea typeface="Calibri"/>
              </a:rPr>
              <a:t> </a:t>
            </a:r>
            <a:r>
              <a:rPr lang="en-US" sz="2000" b="1" dirty="0">
                <a:solidFill>
                  <a:srgbClr val="222222"/>
                </a:solidFill>
                <a:ea typeface="Calibri"/>
              </a:rPr>
              <a:t>to decide who got treated. </a:t>
            </a:r>
            <a:r>
              <a:rPr lang="en-US" sz="2000" kern="0" dirty="0">
                <a:solidFill>
                  <a:srgbClr val="222222"/>
                </a:solidFill>
                <a:ea typeface="Calibri"/>
              </a:rPr>
              <a:t>Can we claim causal effects?</a:t>
            </a: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13" name="Rectangle 2">
            <a:extLst>
              <a:ext uri="{FF2B5EF4-FFF2-40B4-BE49-F238E27FC236}">
                <a16:creationId xmlns:a16="http://schemas.microsoft.com/office/drawing/2014/main" id="{9CEEB8FF-0489-4FE6-A2C1-82EEF55197D6}"/>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Yamamoto (2016)</a:t>
            </a:r>
          </a:p>
        </p:txBody>
      </p:sp>
    </p:spTree>
    <p:extLst>
      <p:ext uri="{BB962C8B-B14F-4D97-AF65-F5344CB8AC3E}">
        <p14:creationId xmlns:p14="http://schemas.microsoft.com/office/powerpoint/2010/main" val="2049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C92AF7A2-28C7-43A3-8547-803844238E7C}"/>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Intuition</a:t>
            </a:r>
          </a:p>
        </p:txBody>
      </p:sp>
      <p:sp>
        <p:nvSpPr>
          <p:cNvPr id="7" name="TextBox 6">
            <a:extLst>
              <a:ext uri="{FF2B5EF4-FFF2-40B4-BE49-F238E27FC236}">
                <a16:creationId xmlns:a16="http://schemas.microsoft.com/office/drawing/2014/main" id="{9E4A07FB-F1D6-443C-A84C-8D344EC47E8F}"/>
              </a:ext>
            </a:extLst>
          </p:cNvPr>
          <p:cNvSpPr txBox="1"/>
          <p:nvPr/>
        </p:nvSpPr>
        <p:spPr>
          <a:xfrm>
            <a:off x="1668071" y="2408718"/>
            <a:ext cx="1591911" cy="338554"/>
          </a:xfrm>
          <a:prstGeom prst="rect">
            <a:avLst/>
          </a:prstGeom>
          <a:solidFill>
            <a:schemeClr val="bg1"/>
          </a:solidFill>
        </p:spPr>
        <p:txBody>
          <a:bodyPr wrap="square" rtlCol="0">
            <a:spAutoFit/>
          </a:bodyPr>
          <a:lstStyle/>
          <a:p>
            <a:pPr algn="ctr"/>
            <a:r>
              <a:rPr lang="en-US" sz="1600" dirty="0"/>
              <a:t>cut-off</a:t>
            </a:r>
          </a:p>
        </p:txBody>
      </p:sp>
      <p:sp>
        <p:nvSpPr>
          <p:cNvPr id="8" name="TextBox 7">
            <a:extLst>
              <a:ext uri="{FF2B5EF4-FFF2-40B4-BE49-F238E27FC236}">
                <a16:creationId xmlns:a16="http://schemas.microsoft.com/office/drawing/2014/main" id="{067AD64A-3787-4852-BF06-F3858B2F596F}"/>
              </a:ext>
            </a:extLst>
          </p:cNvPr>
          <p:cNvSpPr txBox="1"/>
          <p:nvPr/>
        </p:nvSpPr>
        <p:spPr>
          <a:xfrm rot="16200000">
            <a:off x="-577866" y="4304415"/>
            <a:ext cx="1591911" cy="338554"/>
          </a:xfrm>
          <a:prstGeom prst="rect">
            <a:avLst/>
          </a:prstGeom>
          <a:solidFill>
            <a:schemeClr val="bg1"/>
          </a:solidFill>
        </p:spPr>
        <p:txBody>
          <a:bodyPr wrap="square" rtlCol="0">
            <a:spAutoFit/>
          </a:bodyPr>
          <a:lstStyle/>
          <a:p>
            <a:pPr algn="ctr"/>
            <a:r>
              <a:rPr lang="en-US" sz="1600" dirty="0"/>
              <a:t>Outcome</a:t>
            </a:r>
          </a:p>
        </p:txBody>
      </p:sp>
      <p:sp>
        <p:nvSpPr>
          <p:cNvPr id="9" name="TextBox 8">
            <a:extLst>
              <a:ext uri="{FF2B5EF4-FFF2-40B4-BE49-F238E27FC236}">
                <a16:creationId xmlns:a16="http://schemas.microsoft.com/office/drawing/2014/main" id="{E2B2FB9E-1925-46BE-A403-DFE257E65596}"/>
              </a:ext>
            </a:extLst>
          </p:cNvPr>
          <p:cNvSpPr txBox="1"/>
          <p:nvPr/>
        </p:nvSpPr>
        <p:spPr>
          <a:xfrm>
            <a:off x="1083733" y="4332870"/>
            <a:ext cx="1267799" cy="338554"/>
          </a:xfrm>
          <a:prstGeom prst="rect">
            <a:avLst/>
          </a:prstGeom>
          <a:solidFill>
            <a:schemeClr val="bg1"/>
          </a:solidFill>
        </p:spPr>
        <p:txBody>
          <a:bodyPr wrap="square" rtlCol="0">
            <a:spAutoFit/>
          </a:bodyPr>
          <a:lstStyle/>
          <a:p>
            <a:pPr algn="ctr"/>
            <a:endParaRPr lang="en-US" sz="1600" dirty="0"/>
          </a:p>
        </p:txBody>
      </p:sp>
      <p:sp>
        <p:nvSpPr>
          <p:cNvPr id="10" name="TextBox 9">
            <a:extLst>
              <a:ext uri="{FF2B5EF4-FFF2-40B4-BE49-F238E27FC236}">
                <a16:creationId xmlns:a16="http://schemas.microsoft.com/office/drawing/2014/main" id="{D2C5E079-FB43-435C-8014-BDB262E38376}"/>
              </a:ext>
            </a:extLst>
          </p:cNvPr>
          <p:cNvSpPr txBox="1"/>
          <p:nvPr/>
        </p:nvSpPr>
        <p:spPr>
          <a:xfrm>
            <a:off x="3759197" y="5109842"/>
            <a:ext cx="1267799" cy="338554"/>
          </a:xfrm>
          <a:prstGeom prst="rect">
            <a:avLst/>
          </a:prstGeom>
          <a:solidFill>
            <a:schemeClr val="bg1"/>
          </a:solidFill>
        </p:spPr>
        <p:txBody>
          <a:bodyPr wrap="square" rtlCol="0">
            <a:spAutoFit/>
          </a:bodyPr>
          <a:lstStyle/>
          <a:p>
            <a:pPr algn="ctr"/>
            <a:endParaRPr lang="en-US" sz="1600" dirty="0"/>
          </a:p>
        </p:txBody>
      </p:sp>
      <p:grpSp>
        <p:nvGrpSpPr>
          <p:cNvPr id="14" name="Group 13">
            <a:extLst>
              <a:ext uri="{FF2B5EF4-FFF2-40B4-BE49-F238E27FC236}">
                <a16:creationId xmlns:a16="http://schemas.microsoft.com/office/drawing/2014/main" id="{76AC1CAA-F71E-44B4-BFF5-6B6CC817B639}"/>
              </a:ext>
            </a:extLst>
          </p:cNvPr>
          <p:cNvGrpSpPr/>
          <p:nvPr/>
        </p:nvGrpSpPr>
        <p:grpSpPr>
          <a:xfrm>
            <a:off x="48812" y="2447537"/>
            <a:ext cx="4472153" cy="3762763"/>
            <a:chOff x="1623613" y="1559499"/>
            <a:chExt cx="5369152" cy="4517477"/>
          </a:xfrm>
        </p:grpSpPr>
        <p:pic>
          <p:nvPicPr>
            <p:cNvPr id="15" name="Picture 14">
              <a:extLst>
                <a:ext uri="{FF2B5EF4-FFF2-40B4-BE49-F238E27FC236}">
                  <a16:creationId xmlns:a16="http://schemas.microsoft.com/office/drawing/2014/main" id="{FC54089B-EFA4-4D6E-8E4C-CE60C6C9B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390" y="1741871"/>
              <a:ext cx="5286375" cy="4208107"/>
            </a:xfrm>
            <a:prstGeom prst="rect">
              <a:avLst/>
            </a:prstGeom>
          </p:spPr>
        </p:pic>
        <p:sp>
          <p:nvSpPr>
            <p:cNvPr id="16" name="TextBox 15">
              <a:extLst>
                <a:ext uri="{FF2B5EF4-FFF2-40B4-BE49-F238E27FC236}">
                  <a16:creationId xmlns:a16="http://schemas.microsoft.com/office/drawing/2014/main" id="{61DF397C-51B4-499C-BE0F-B49396DFC524}"/>
                </a:ext>
              </a:extLst>
            </p:cNvPr>
            <p:cNvSpPr txBox="1"/>
            <p:nvPr/>
          </p:nvSpPr>
          <p:spPr>
            <a:xfrm>
              <a:off x="3776044" y="5738422"/>
              <a:ext cx="1591911" cy="338554"/>
            </a:xfrm>
            <a:prstGeom prst="rect">
              <a:avLst/>
            </a:prstGeom>
            <a:solidFill>
              <a:schemeClr val="bg1"/>
            </a:solidFill>
          </p:spPr>
          <p:txBody>
            <a:bodyPr wrap="none" rtlCol="0">
              <a:spAutoFit/>
            </a:bodyPr>
            <a:lstStyle/>
            <a:p>
              <a:r>
                <a:rPr lang="en-US" sz="1600" dirty="0"/>
                <a:t>Running Variable</a:t>
              </a:r>
            </a:p>
          </p:txBody>
        </p:sp>
        <p:sp>
          <p:nvSpPr>
            <p:cNvPr id="17" name="TextBox 16">
              <a:extLst>
                <a:ext uri="{FF2B5EF4-FFF2-40B4-BE49-F238E27FC236}">
                  <a16:creationId xmlns:a16="http://schemas.microsoft.com/office/drawing/2014/main" id="{0C432236-CDDB-49BB-B4B4-10B2742C3E32}"/>
                </a:ext>
              </a:extLst>
            </p:cNvPr>
            <p:cNvSpPr txBox="1"/>
            <p:nvPr/>
          </p:nvSpPr>
          <p:spPr>
            <a:xfrm>
              <a:off x="3776043" y="1559499"/>
              <a:ext cx="1591911" cy="338554"/>
            </a:xfrm>
            <a:prstGeom prst="rect">
              <a:avLst/>
            </a:prstGeom>
            <a:solidFill>
              <a:schemeClr val="bg1"/>
            </a:solidFill>
          </p:spPr>
          <p:txBody>
            <a:bodyPr wrap="square" rtlCol="0">
              <a:spAutoFit/>
            </a:bodyPr>
            <a:lstStyle/>
            <a:p>
              <a:pPr algn="ctr"/>
              <a:r>
                <a:rPr lang="en-US" sz="1600" dirty="0"/>
                <a:t>cut-off</a:t>
              </a:r>
            </a:p>
          </p:txBody>
        </p:sp>
        <p:sp>
          <p:nvSpPr>
            <p:cNvPr id="18" name="TextBox 17">
              <a:extLst>
                <a:ext uri="{FF2B5EF4-FFF2-40B4-BE49-F238E27FC236}">
                  <a16:creationId xmlns:a16="http://schemas.microsoft.com/office/drawing/2014/main" id="{AA95AE3E-D649-40C3-B7E2-344D8A186A57}"/>
                </a:ext>
              </a:extLst>
            </p:cNvPr>
            <p:cNvSpPr txBox="1"/>
            <p:nvPr/>
          </p:nvSpPr>
          <p:spPr>
            <a:xfrm rot="16200000">
              <a:off x="996934" y="3478915"/>
              <a:ext cx="1591911" cy="338554"/>
            </a:xfrm>
            <a:prstGeom prst="rect">
              <a:avLst/>
            </a:prstGeom>
            <a:solidFill>
              <a:schemeClr val="bg1"/>
            </a:solidFill>
          </p:spPr>
          <p:txBody>
            <a:bodyPr wrap="square" rtlCol="0">
              <a:spAutoFit/>
            </a:bodyPr>
            <a:lstStyle/>
            <a:p>
              <a:pPr algn="ctr"/>
              <a:r>
                <a:rPr lang="en-US" sz="1600" dirty="0"/>
                <a:t>Outcome</a:t>
              </a:r>
            </a:p>
          </p:txBody>
        </p:sp>
        <p:sp>
          <p:nvSpPr>
            <p:cNvPr id="19" name="TextBox 18">
              <a:extLst>
                <a:ext uri="{FF2B5EF4-FFF2-40B4-BE49-F238E27FC236}">
                  <a16:creationId xmlns:a16="http://schemas.microsoft.com/office/drawing/2014/main" id="{7D3690FD-FDF0-404B-8131-1A3C5CCFC79C}"/>
                </a:ext>
              </a:extLst>
            </p:cNvPr>
            <p:cNvSpPr txBox="1"/>
            <p:nvPr/>
          </p:nvSpPr>
          <p:spPr>
            <a:xfrm>
              <a:off x="2658533" y="3507370"/>
              <a:ext cx="1267799" cy="338554"/>
            </a:xfrm>
            <a:prstGeom prst="rect">
              <a:avLst/>
            </a:prstGeom>
            <a:solidFill>
              <a:schemeClr val="bg1"/>
            </a:solidFill>
          </p:spPr>
          <p:txBody>
            <a:bodyPr wrap="square" rtlCol="0">
              <a:spAutoFit/>
            </a:bodyPr>
            <a:lstStyle/>
            <a:p>
              <a:pPr algn="ctr"/>
              <a:endParaRPr lang="en-US" sz="1600" dirty="0"/>
            </a:p>
          </p:txBody>
        </p:sp>
        <p:sp>
          <p:nvSpPr>
            <p:cNvPr id="20" name="TextBox 19">
              <a:extLst>
                <a:ext uri="{FF2B5EF4-FFF2-40B4-BE49-F238E27FC236}">
                  <a16:creationId xmlns:a16="http://schemas.microsoft.com/office/drawing/2014/main" id="{89299D9B-7F61-4316-AEA2-A3C5DDC7DC06}"/>
                </a:ext>
              </a:extLst>
            </p:cNvPr>
            <p:cNvSpPr txBox="1"/>
            <p:nvPr/>
          </p:nvSpPr>
          <p:spPr>
            <a:xfrm>
              <a:off x="5333997" y="4284342"/>
              <a:ext cx="1267799" cy="338554"/>
            </a:xfrm>
            <a:prstGeom prst="rect">
              <a:avLst/>
            </a:prstGeom>
            <a:solidFill>
              <a:schemeClr val="bg1"/>
            </a:solidFill>
          </p:spPr>
          <p:txBody>
            <a:bodyPr wrap="square" rtlCol="0">
              <a:spAutoFit/>
            </a:bodyPr>
            <a:lstStyle/>
            <a:p>
              <a:pPr algn="ctr"/>
              <a:endParaRPr lang="en-US" sz="1600" dirty="0"/>
            </a:p>
          </p:txBody>
        </p:sp>
      </p:grpSp>
      <p:pic>
        <p:nvPicPr>
          <p:cNvPr id="21" name="Picture 20">
            <a:extLst>
              <a:ext uri="{FF2B5EF4-FFF2-40B4-BE49-F238E27FC236}">
                <a16:creationId xmlns:a16="http://schemas.microsoft.com/office/drawing/2014/main" id="{BFBB072B-7634-4B49-9850-3752F739A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045" y="2447537"/>
            <a:ext cx="4586068" cy="3762763"/>
          </a:xfrm>
          <a:prstGeom prst="rect">
            <a:avLst/>
          </a:prstGeom>
        </p:spPr>
      </p:pic>
      <p:sp>
        <p:nvSpPr>
          <p:cNvPr id="22" name="TextBox 21">
            <a:extLst>
              <a:ext uri="{FF2B5EF4-FFF2-40B4-BE49-F238E27FC236}">
                <a16:creationId xmlns:a16="http://schemas.microsoft.com/office/drawing/2014/main" id="{6181458F-6B0C-4548-8E84-6A8B29EDBBD2}"/>
              </a:ext>
            </a:extLst>
          </p:cNvPr>
          <p:cNvSpPr txBox="1"/>
          <p:nvPr/>
        </p:nvSpPr>
        <p:spPr>
          <a:xfrm>
            <a:off x="6318340" y="5935242"/>
            <a:ext cx="1591911" cy="338554"/>
          </a:xfrm>
          <a:prstGeom prst="rect">
            <a:avLst/>
          </a:prstGeom>
          <a:solidFill>
            <a:schemeClr val="bg1"/>
          </a:solidFill>
        </p:spPr>
        <p:txBody>
          <a:bodyPr wrap="none" rtlCol="0">
            <a:spAutoFit/>
          </a:bodyPr>
          <a:lstStyle/>
          <a:p>
            <a:r>
              <a:rPr lang="en-US" sz="1600" dirty="0"/>
              <a:t>Running Variable</a:t>
            </a:r>
          </a:p>
        </p:txBody>
      </p:sp>
      <p:sp>
        <p:nvSpPr>
          <p:cNvPr id="23" name="TextBox 22">
            <a:extLst>
              <a:ext uri="{FF2B5EF4-FFF2-40B4-BE49-F238E27FC236}">
                <a16:creationId xmlns:a16="http://schemas.microsoft.com/office/drawing/2014/main" id="{558D1359-031D-48F6-897F-B51B30AAF40B}"/>
              </a:ext>
            </a:extLst>
          </p:cNvPr>
          <p:cNvSpPr txBox="1"/>
          <p:nvPr/>
        </p:nvSpPr>
        <p:spPr>
          <a:xfrm>
            <a:off x="5947697" y="2354896"/>
            <a:ext cx="1591911" cy="338554"/>
          </a:xfrm>
          <a:prstGeom prst="rect">
            <a:avLst/>
          </a:prstGeom>
          <a:solidFill>
            <a:schemeClr val="bg1"/>
          </a:solidFill>
        </p:spPr>
        <p:txBody>
          <a:bodyPr wrap="square" rtlCol="0">
            <a:spAutoFit/>
          </a:bodyPr>
          <a:lstStyle/>
          <a:p>
            <a:pPr algn="ctr"/>
            <a:r>
              <a:rPr lang="en-US" sz="1600" dirty="0"/>
              <a:t>cut-off</a:t>
            </a:r>
          </a:p>
        </p:txBody>
      </p:sp>
      <p:sp>
        <p:nvSpPr>
          <p:cNvPr id="24" name="TextBox 23">
            <a:extLst>
              <a:ext uri="{FF2B5EF4-FFF2-40B4-BE49-F238E27FC236}">
                <a16:creationId xmlns:a16="http://schemas.microsoft.com/office/drawing/2014/main" id="{7EB1830B-2E0B-4B91-8691-252C54CD3E82}"/>
              </a:ext>
            </a:extLst>
          </p:cNvPr>
          <p:cNvSpPr txBox="1"/>
          <p:nvPr/>
        </p:nvSpPr>
        <p:spPr>
          <a:xfrm rot="16200000">
            <a:off x="3899436" y="4083365"/>
            <a:ext cx="1591911" cy="338554"/>
          </a:xfrm>
          <a:prstGeom prst="rect">
            <a:avLst/>
          </a:prstGeom>
          <a:solidFill>
            <a:schemeClr val="bg1"/>
          </a:solidFill>
        </p:spPr>
        <p:txBody>
          <a:bodyPr wrap="square" rtlCol="0">
            <a:spAutoFit/>
          </a:bodyPr>
          <a:lstStyle/>
          <a:p>
            <a:pPr algn="ctr"/>
            <a:r>
              <a:rPr lang="en-US" sz="1600" dirty="0"/>
              <a:t>Outcome</a:t>
            </a:r>
          </a:p>
        </p:txBody>
      </p:sp>
      <p:sp>
        <p:nvSpPr>
          <p:cNvPr id="26" name="TextBox 25">
            <a:extLst>
              <a:ext uri="{FF2B5EF4-FFF2-40B4-BE49-F238E27FC236}">
                <a16:creationId xmlns:a16="http://schemas.microsoft.com/office/drawing/2014/main" id="{9A3F3939-FCF9-450D-AB77-F85FF56A99FF}"/>
              </a:ext>
            </a:extLst>
          </p:cNvPr>
          <p:cNvSpPr txBox="1"/>
          <p:nvPr/>
        </p:nvSpPr>
        <p:spPr>
          <a:xfrm>
            <a:off x="7505651" y="5079739"/>
            <a:ext cx="1267799" cy="338554"/>
          </a:xfrm>
          <a:prstGeom prst="rect">
            <a:avLst/>
          </a:prstGeom>
          <a:solidFill>
            <a:schemeClr val="bg1"/>
          </a:solidFill>
        </p:spPr>
        <p:txBody>
          <a:bodyPr wrap="square" rtlCol="0">
            <a:spAutoFit/>
          </a:bodyPr>
          <a:lstStyle/>
          <a:p>
            <a:pPr algn="ctr"/>
            <a:endParaRPr lang="en-US" sz="1600" dirty="0"/>
          </a:p>
        </p:txBody>
      </p:sp>
      <p:sp>
        <p:nvSpPr>
          <p:cNvPr id="27" name="TextBox 26">
            <a:extLst>
              <a:ext uri="{FF2B5EF4-FFF2-40B4-BE49-F238E27FC236}">
                <a16:creationId xmlns:a16="http://schemas.microsoft.com/office/drawing/2014/main" id="{D80548D2-4C87-49D0-A503-B82E21AED378}"/>
              </a:ext>
            </a:extLst>
          </p:cNvPr>
          <p:cNvSpPr txBox="1"/>
          <p:nvPr/>
        </p:nvSpPr>
        <p:spPr>
          <a:xfrm>
            <a:off x="7316041" y="1984743"/>
            <a:ext cx="1540933" cy="369332"/>
          </a:xfrm>
          <a:prstGeom prst="rect">
            <a:avLst/>
          </a:prstGeom>
          <a:noFill/>
        </p:spPr>
        <p:txBody>
          <a:bodyPr wrap="square" rtlCol="0">
            <a:spAutoFit/>
          </a:bodyPr>
          <a:lstStyle/>
          <a:p>
            <a:r>
              <a:rPr lang="en-US" dirty="0">
                <a:solidFill>
                  <a:srgbClr val="2222FF"/>
                </a:solidFill>
              </a:rPr>
              <a:t>Treatment = 1</a:t>
            </a:r>
          </a:p>
        </p:txBody>
      </p:sp>
      <p:sp>
        <p:nvSpPr>
          <p:cNvPr id="28" name="TextBox 27">
            <a:extLst>
              <a:ext uri="{FF2B5EF4-FFF2-40B4-BE49-F238E27FC236}">
                <a16:creationId xmlns:a16="http://schemas.microsoft.com/office/drawing/2014/main" id="{6CD68258-316F-4451-9822-3567631A7CE6}"/>
              </a:ext>
            </a:extLst>
          </p:cNvPr>
          <p:cNvSpPr txBox="1"/>
          <p:nvPr/>
        </p:nvSpPr>
        <p:spPr>
          <a:xfrm>
            <a:off x="5260936" y="1983010"/>
            <a:ext cx="1540933" cy="369332"/>
          </a:xfrm>
          <a:prstGeom prst="rect">
            <a:avLst/>
          </a:prstGeom>
          <a:noFill/>
        </p:spPr>
        <p:txBody>
          <a:bodyPr wrap="square" rtlCol="0">
            <a:spAutoFit/>
          </a:bodyPr>
          <a:lstStyle/>
          <a:p>
            <a:r>
              <a:rPr lang="en-US" dirty="0">
                <a:solidFill>
                  <a:srgbClr val="FF0000"/>
                </a:solidFill>
              </a:rPr>
              <a:t>Treatment = 0</a:t>
            </a:r>
          </a:p>
        </p:txBody>
      </p:sp>
      <p:sp>
        <p:nvSpPr>
          <p:cNvPr id="29" name="TextBox 28">
            <a:extLst>
              <a:ext uri="{FF2B5EF4-FFF2-40B4-BE49-F238E27FC236}">
                <a16:creationId xmlns:a16="http://schemas.microsoft.com/office/drawing/2014/main" id="{6E5C81A6-3A05-489D-B232-14BB2E54F8FC}"/>
              </a:ext>
            </a:extLst>
          </p:cNvPr>
          <p:cNvSpPr txBox="1"/>
          <p:nvPr/>
        </p:nvSpPr>
        <p:spPr>
          <a:xfrm>
            <a:off x="2690385" y="2021644"/>
            <a:ext cx="1540933" cy="369332"/>
          </a:xfrm>
          <a:prstGeom prst="rect">
            <a:avLst/>
          </a:prstGeom>
          <a:noFill/>
        </p:spPr>
        <p:txBody>
          <a:bodyPr wrap="square" rtlCol="0">
            <a:spAutoFit/>
          </a:bodyPr>
          <a:lstStyle/>
          <a:p>
            <a:r>
              <a:rPr lang="en-US" dirty="0">
                <a:solidFill>
                  <a:srgbClr val="2222FF"/>
                </a:solidFill>
              </a:rPr>
              <a:t>Treatment = 1</a:t>
            </a:r>
          </a:p>
        </p:txBody>
      </p:sp>
      <p:sp>
        <p:nvSpPr>
          <p:cNvPr id="30" name="TextBox 29">
            <a:extLst>
              <a:ext uri="{FF2B5EF4-FFF2-40B4-BE49-F238E27FC236}">
                <a16:creationId xmlns:a16="http://schemas.microsoft.com/office/drawing/2014/main" id="{B20429B7-7F17-48AD-9046-CC17EA9320C2}"/>
              </a:ext>
            </a:extLst>
          </p:cNvPr>
          <p:cNvSpPr txBox="1"/>
          <p:nvPr/>
        </p:nvSpPr>
        <p:spPr>
          <a:xfrm>
            <a:off x="635280" y="2019911"/>
            <a:ext cx="1540933" cy="369332"/>
          </a:xfrm>
          <a:prstGeom prst="rect">
            <a:avLst/>
          </a:prstGeom>
          <a:noFill/>
        </p:spPr>
        <p:txBody>
          <a:bodyPr wrap="square" rtlCol="0">
            <a:spAutoFit/>
          </a:bodyPr>
          <a:lstStyle/>
          <a:p>
            <a:r>
              <a:rPr lang="en-US" dirty="0">
                <a:solidFill>
                  <a:srgbClr val="FF0000"/>
                </a:solidFill>
              </a:rPr>
              <a:t>Treatment = 0</a:t>
            </a:r>
          </a:p>
        </p:txBody>
      </p:sp>
      <p:sp>
        <p:nvSpPr>
          <p:cNvPr id="31" name="TextBox 30">
            <a:extLst>
              <a:ext uri="{FF2B5EF4-FFF2-40B4-BE49-F238E27FC236}">
                <a16:creationId xmlns:a16="http://schemas.microsoft.com/office/drawing/2014/main" id="{8D9B1781-33DF-4F38-BCE8-088B2DC6B981}"/>
              </a:ext>
            </a:extLst>
          </p:cNvPr>
          <p:cNvSpPr txBox="1"/>
          <p:nvPr/>
        </p:nvSpPr>
        <p:spPr>
          <a:xfrm>
            <a:off x="1966827" y="4282070"/>
            <a:ext cx="510766" cy="246221"/>
          </a:xfrm>
          <a:prstGeom prst="rect">
            <a:avLst/>
          </a:prstGeom>
          <a:solidFill>
            <a:schemeClr val="bg1"/>
          </a:solidFill>
        </p:spPr>
        <p:txBody>
          <a:bodyPr wrap="square" lIns="0" tIns="0" rIns="0" bIns="0" rtlCol="0">
            <a:spAutoFit/>
          </a:bodyPr>
          <a:lstStyle/>
          <a:p>
            <a:r>
              <a:rPr lang="en-US" sz="1600" dirty="0">
                <a:solidFill>
                  <a:srgbClr val="008000"/>
                </a:solidFill>
              </a:rPr>
              <a:t>effect</a:t>
            </a:r>
          </a:p>
        </p:txBody>
      </p:sp>
      <p:cxnSp>
        <p:nvCxnSpPr>
          <p:cNvPr id="3" name="Straight Connector 2">
            <a:extLst>
              <a:ext uri="{FF2B5EF4-FFF2-40B4-BE49-F238E27FC236}">
                <a16:creationId xmlns:a16="http://schemas.microsoft.com/office/drawing/2014/main" id="{0FE574DC-95A5-4995-853D-35F8748ED1A6}"/>
              </a:ext>
            </a:extLst>
          </p:cNvPr>
          <p:cNvCxnSpPr/>
          <p:nvPr/>
        </p:nvCxnSpPr>
        <p:spPr>
          <a:xfrm flipV="1">
            <a:off x="7114295" y="4179393"/>
            <a:ext cx="1774415" cy="67086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5CF244-F5B8-4D94-BE5F-701913A58D99}"/>
              </a:ext>
            </a:extLst>
          </p:cNvPr>
          <p:cNvCxnSpPr>
            <a:cxnSpLocks/>
          </p:cNvCxnSpPr>
          <p:nvPr/>
        </p:nvCxnSpPr>
        <p:spPr>
          <a:xfrm flipV="1">
            <a:off x="5505377" y="4211225"/>
            <a:ext cx="1493658" cy="123717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899B9DC-7F74-495D-8163-A7ED95B1455D}"/>
              </a:ext>
            </a:extLst>
          </p:cNvPr>
          <p:cNvSpPr txBox="1"/>
          <p:nvPr/>
        </p:nvSpPr>
        <p:spPr>
          <a:xfrm>
            <a:off x="6488269" y="4297411"/>
            <a:ext cx="510766" cy="246221"/>
          </a:xfrm>
          <a:prstGeom prst="rect">
            <a:avLst/>
          </a:prstGeom>
          <a:solidFill>
            <a:schemeClr val="bg1"/>
          </a:solidFill>
        </p:spPr>
        <p:txBody>
          <a:bodyPr wrap="square" lIns="0" tIns="0" rIns="0" bIns="0" rtlCol="0">
            <a:spAutoFit/>
          </a:bodyPr>
          <a:lstStyle/>
          <a:p>
            <a:r>
              <a:rPr lang="en-US" sz="1600" dirty="0">
                <a:solidFill>
                  <a:srgbClr val="008000"/>
                </a:solidFill>
              </a:rPr>
              <a:t>effect</a:t>
            </a:r>
          </a:p>
        </p:txBody>
      </p:sp>
      <p:sp>
        <p:nvSpPr>
          <p:cNvPr id="34" name="Rectangle 2">
            <a:extLst>
              <a:ext uri="{FF2B5EF4-FFF2-40B4-BE49-F238E27FC236}">
                <a16:creationId xmlns:a16="http://schemas.microsoft.com/office/drawing/2014/main" id="{F674B16E-59D6-4C5D-B6F3-82BFCD977539}"/>
              </a:ext>
            </a:extLst>
          </p:cNvPr>
          <p:cNvSpPr>
            <a:spLocks noChangeArrowheads="1"/>
          </p:cNvSpPr>
          <p:nvPr/>
        </p:nvSpPr>
        <p:spPr bwMode="auto">
          <a:xfrm>
            <a:off x="185634" y="335067"/>
            <a:ext cx="8729765" cy="1631216"/>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2000" dirty="0">
                <a:solidFill>
                  <a:srgbClr val="222222"/>
                </a:solidFill>
                <a:ea typeface="Calibri"/>
              </a:rPr>
              <a:t>Could use different </a:t>
            </a:r>
            <a:r>
              <a:rPr lang="en-US" sz="2000" i="1" dirty="0">
                <a:solidFill>
                  <a:srgbClr val="222222"/>
                </a:solidFill>
                <a:ea typeface="Calibri"/>
              </a:rPr>
              <a:t>extrapolation</a:t>
            </a:r>
            <a:r>
              <a:rPr lang="en-US" sz="2000" dirty="0">
                <a:solidFill>
                  <a:srgbClr val="222222"/>
                </a:solidFill>
                <a:ea typeface="Calibri"/>
              </a:rPr>
              <a:t> methods, but you’re interested in the </a:t>
            </a:r>
            <a:r>
              <a:rPr lang="en-US" sz="2000" i="1" dirty="0">
                <a:solidFill>
                  <a:srgbClr val="222222"/>
                </a:solidFill>
                <a:ea typeface="Calibri"/>
              </a:rPr>
              <a:t>jump</a:t>
            </a:r>
            <a:r>
              <a:rPr lang="en-US" sz="2000" dirty="0">
                <a:solidFill>
                  <a:srgbClr val="222222"/>
                </a:solidFill>
                <a:ea typeface="Calibri"/>
              </a:rPr>
              <a:t>, the </a:t>
            </a:r>
            <a:r>
              <a:rPr lang="en-US" sz="2000" b="1" dirty="0">
                <a:solidFill>
                  <a:srgbClr val="222222"/>
                </a:solidFill>
                <a:ea typeface="Calibri"/>
              </a:rPr>
              <a:t>discontinuity </a:t>
            </a:r>
            <a:r>
              <a:rPr lang="en-US" sz="2000" dirty="0">
                <a:solidFill>
                  <a:srgbClr val="222222"/>
                </a:solidFill>
                <a:ea typeface="Calibri"/>
              </a:rPr>
              <a:t>between those who </a:t>
            </a:r>
            <a:r>
              <a:rPr lang="en-US" sz="2000" i="1" dirty="0">
                <a:solidFill>
                  <a:srgbClr val="222222"/>
                </a:solidFill>
                <a:ea typeface="Calibri"/>
              </a:rPr>
              <a:t>almost</a:t>
            </a:r>
            <a:r>
              <a:rPr lang="en-US" sz="2000" dirty="0">
                <a:solidFill>
                  <a:srgbClr val="222222"/>
                </a:solidFill>
                <a:ea typeface="Calibri"/>
              </a:rPr>
              <a:t> got treated and </a:t>
            </a:r>
            <a:r>
              <a:rPr lang="en-US" sz="2000" i="1" dirty="0">
                <a:solidFill>
                  <a:srgbClr val="222222"/>
                </a:solidFill>
                <a:ea typeface="Calibri"/>
              </a:rPr>
              <a:t>almost </a:t>
            </a:r>
            <a:r>
              <a:rPr lang="en-US" sz="2000" dirty="0">
                <a:solidFill>
                  <a:srgbClr val="222222"/>
                </a:solidFill>
                <a:ea typeface="Calibri"/>
              </a:rPr>
              <a:t>didn’t</a:t>
            </a: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35" name="Rectangle 2">
            <a:extLst>
              <a:ext uri="{FF2B5EF4-FFF2-40B4-BE49-F238E27FC236}">
                <a16:creationId xmlns:a16="http://schemas.microsoft.com/office/drawing/2014/main" id="{329AE51D-A39E-4B7E-ACFC-947613C6757D}"/>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Yamamoto (2016)</a:t>
            </a:r>
          </a:p>
        </p:txBody>
      </p:sp>
    </p:spTree>
    <p:extLst>
      <p:ext uri="{BB962C8B-B14F-4D97-AF65-F5344CB8AC3E}">
        <p14:creationId xmlns:p14="http://schemas.microsoft.com/office/powerpoint/2010/main" val="402604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5D5E68-2716-437D-8013-1306D6ECBBE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999567"/>
            <a:ext cx="9144000" cy="279108"/>
          </a:xfrm>
          <a:prstGeom prst="rect">
            <a:avLst/>
          </a:prstGeom>
        </p:spPr>
      </p:pic>
      <p:pic>
        <p:nvPicPr>
          <p:cNvPr id="5" name="Picture 4">
            <a:extLst>
              <a:ext uri="{FF2B5EF4-FFF2-40B4-BE49-F238E27FC236}">
                <a16:creationId xmlns:a16="http://schemas.microsoft.com/office/drawing/2014/main" id="{DA7B5176-E96A-4B00-AE38-9E7990F299C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313755"/>
            <a:ext cx="1479394" cy="1707540"/>
          </a:xfrm>
          <a:prstGeom prst="rect">
            <a:avLst/>
          </a:prstGeom>
        </p:spPr>
      </p:pic>
      <p:sp>
        <p:nvSpPr>
          <p:cNvPr id="6" name="Rectangle 2">
            <a:extLst>
              <a:ext uri="{FF2B5EF4-FFF2-40B4-BE49-F238E27FC236}">
                <a16:creationId xmlns:a16="http://schemas.microsoft.com/office/drawing/2014/main" id="{F564C4EB-4D11-49EA-9030-85107479887E}"/>
              </a:ext>
            </a:extLst>
          </p:cNvPr>
          <p:cNvSpPr>
            <a:spLocks noChangeArrowheads="1"/>
          </p:cNvSpPr>
          <p:nvPr/>
        </p:nvSpPr>
        <p:spPr bwMode="auto">
          <a:xfrm>
            <a:off x="0" y="6595193"/>
            <a:ext cx="8534400" cy="261610"/>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1100" kern="0" dirty="0">
                <a:solidFill>
                  <a:srgbClr val="222222"/>
                </a:solidFill>
                <a:ea typeface="Calibri"/>
              </a:rPr>
              <a:t>Source:  https://www.povertyactionlab.org/sites/default/files/resources/2016.08.31-Impact-Evaluation-Methods.pdf</a:t>
            </a:r>
          </a:p>
        </p:txBody>
      </p:sp>
      <p:pic>
        <p:nvPicPr>
          <p:cNvPr id="7" name="Picture 6">
            <a:extLst>
              <a:ext uri="{FF2B5EF4-FFF2-40B4-BE49-F238E27FC236}">
                <a16:creationId xmlns:a16="http://schemas.microsoft.com/office/drawing/2014/main" id="{8D69CD8C-18FE-4809-BACE-5C033700009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3901333"/>
            <a:ext cx="1479392" cy="1236905"/>
          </a:xfrm>
          <a:prstGeom prst="rect">
            <a:avLst/>
          </a:prstGeom>
        </p:spPr>
      </p:pic>
      <p:sp>
        <p:nvSpPr>
          <p:cNvPr id="9" name="Text Box 7">
            <a:extLst>
              <a:ext uri="{FF2B5EF4-FFF2-40B4-BE49-F238E27FC236}">
                <a16:creationId xmlns:a16="http://schemas.microsoft.com/office/drawing/2014/main" id="{CD310660-08F8-475C-8DBA-6125813D7001}"/>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Inference: Randomized vs RD</a:t>
            </a:r>
          </a:p>
        </p:txBody>
      </p:sp>
      <p:pic>
        <p:nvPicPr>
          <p:cNvPr id="10" name="Picture 9">
            <a:extLst>
              <a:ext uri="{FF2B5EF4-FFF2-40B4-BE49-F238E27FC236}">
                <a16:creationId xmlns:a16="http://schemas.microsoft.com/office/drawing/2014/main" id="{12AD6AB1-7190-4E33-9A8D-D01F146756A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479394" y="1315827"/>
            <a:ext cx="7664605" cy="1707540"/>
          </a:xfrm>
          <a:prstGeom prst="rect">
            <a:avLst/>
          </a:prstGeom>
        </p:spPr>
      </p:pic>
      <p:pic>
        <p:nvPicPr>
          <p:cNvPr id="12" name="Picture 11">
            <a:extLst>
              <a:ext uri="{FF2B5EF4-FFF2-40B4-BE49-F238E27FC236}">
                <a16:creationId xmlns:a16="http://schemas.microsoft.com/office/drawing/2014/main" id="{2428475E-BDB2-4689-B3F9-3C9703A1E0E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3620811"/>
            <a:ext cx="9144000" cy="279108"/>
          </a:xfrm>
          <a:prstGeom prst="rect">
            <a:avLst/>
          </a:prstGeom>
        </p:spPr>
      </p:pic>
      <p:pic>
        <p:nvPicPr>
          <p:cNvPr id="13" name="Picture 12">
            <a:extLst>
              <a:ext uri="{FF2B5EF4-FFF2-40B4-BE49-F238E27FC236}">
                <a16:creationId xmlns:a16="http://schemas.microsoft.com/office/drawing/2014/main" id="{56A2E0F2-99AB-4D5D-80D4-8E342B780C4C}"/>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9393" y="3901333"/>
            <a:ext cx="7664605" cy="1236905"/>
          </a:xfrm>
          <a:prstGeom prst="rect">
            <a:avLst/>
          </a:prstGeom>
        </p:spPr>
      </p:pic>
      <p:sp>
        <p:nvSpPr>
          <p:cNvPr id="14" name="Rectangle 2">
            <a:extLst>
              <a:ext uri="{FF2B5EF4-FFF2-40B4-BE49-F238E27FC236}">
                <a16:creationId xmlns:a16="http://schemas.microsoft.com/office/drawing/2014/main" id="{72051B17-3783-436A-873C-DE01DAAA4068}"/>
              </a:ext>
            </a:extLst>
          </p:cNvPr>
          <p:cNvSpPr>
            <a:spLocks noChangeArrowheads="1"/>
          </p:cNvSpPr>
          <p:nvPr/>
        </p:nvSpPr>
        <p:spPr bwMode="auto">
          <a:xfrm>
            <a:off x="86710" y="2660006"/>
            <a:ext cx="1089167" cy="230832"/>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900" kern="0" dirty="0">
                <a:solidFill>
                  <a:schemeClr val="bg1"/>
                </a:solidFill>
                <a:ea typeface="Calibri"/>
              </a:rPr>
              <a:t>example: MTO</a:t>
            </a:r>
          </a:p>
        </p:txBody>
      </p:sp>
      <p:sp>
        <p:nvSpPr>
          <p:cNvPr id="15" name="Rectangle 2">
            <a:extLst>
              <a:ext uri="{FF2B5EF4-FFF2-40B4-BE49-F238E27FC236}">
                <a16:creationId xmlns:a16="http://schemas.microsoft.com/office/drawing/2014/main" id="{ED2EB493-9AE5-446B-ACE2-6063EEE91409}"/>
              </a:ext>
            </a:extLst>
          </p:cNvPr>
          <p:cNvSpPr>
            <a:spLocks noChangeArrowheads="1"/>
          </p:cNvSpPr>
          <p:nvPr/>
        </p:nvSpPr>
        <p:spPr bwMode="auto">
          <a:xfrm>
            <a:off x="86710" y="4743714"/>
            <a:ext cx="1479392" cy="369332"/>
          </a:xfrm>
          <a:prstGeom prst="rect">
            <a:avLst/>
          </a:prstGeom>
          <a:noFill/>
          <a:ln w="9525">
            <a:noFill/>
            <a:miter lim="800000"/>
            <a:headEnd/>
            <a:tailEnd/>
          </a:ln>
        </p:spPr>
        <p:txBody>
          <a:bodyPr wrap="square">
            <a:spAutoFit/>
          </a:bodyPr>
          <a:lstStyle/>
          <a:p>
            <a:pPr eaLnBrk="0" fontAlgn="base" hangingPunct="0">
              <a:spcBef>
                <a:spcPct val="0"/>
              </a:spcBef>
              <a:spcAft>
                <a:spcPct val="0"/>
              </a:spcAft>
              <a:defRPr/>
            </a:pPr>
            <a:r>
              <a:rPr lang="en-US" sz="900" kern="0" dirty="0">
                <a:solidFill>
                  <a:schemeClr val="bg1"/>
                </a:solidFill>
                <a:ea typeface="Calibri"/>
              </a:rPr>
              <a:t>example:</a:t>
            </a:r>
            <a:br>
              <a:rPr lang="en-US" sz="900" kern="0" dirty="0">
                <a:solidFill>
                  <a:schemeClr val="bg1"/>
                </a:solidFill>
                <a:ea typeface="Calibri"/>
              </a:rPr>
            </a:br>
            <a:r>
              <a:rPr lang="en-US" sz="900" kern="0" dirty="0">
                <a:solidFill>
                  <a:schemeClr val="bg1"/>
                </a:solidFill>
                <a:ea typeface="Calibri"/>
              </a:rPr>
              <a:t>Zimmerman (2014): FIU</a:t>
            </a:r>
          </a:p>
        </p:txBody>
      </p:sp>
    </p:spTree>
    <p:extLst>
      <p:ext uri="{BB962C8B-B14F-4D97-AF65-F5344CB8AC3E}">
        <p14:creationId xmlns:p14="http://schemas.microsoft.com/office/powerpoint/2010/main" val="393182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304800" y="378538"/>
            <a:ext cx="8534400" cy="7478970"/>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r>
              <a:rPr lang="en-US" sz="2000" dirty="0"/>
              <a:t>To estimate returns to a college education, LSO (2010) use data from Canadian university and a </a:t>
            </a:r>
            <a:r>
              <a:rPr lang="en-US" sz="2000" b="1" dirty="0"/>
              <a:t>regression discontinuity design</a:t>
            </a:r>
          </a:p>
          <a:p>
            <a:endParaRPr lang="en-US" sz="2000" dirty="0"/>
          </a:p>
          <a:p>
            <a:r>
              <a:rPr lang="en-US" sz="2000" dirty="0"/>
              <a:t>Compares students just above and just below GPA cutoff in their 1</a:t>
            </a:r>
            <a:r>
              <a:rPr lang="en-US" sz="2000" baseline="30000" dirty="0"/>
              <a:t>st</a:t>
            </a:r>
            <a:r>
              <a:rPr lang="en-US" sz="2000" dirty="0"/>
              <a:t> year for being put in academic probation:</a:t>
            </a:r>
          </a:p>
          <a:p>
            <a:pPr marL="800100" lvl="1" indent="-342900">
              <a:buFont typeface="Arial" panose="020B0604020202020204" pitchFamily="34" charset="0"/>
              <a:buChar char="•"/>
            </a:pPr>
            <a:r>
              <a:rPr lang="en-US" sz="2000" dirty="0"/>
              <a:t>Discourages some students from returning, reducing graduation rates</a:t>
            </a:r>
          </a:p>
          <a:p>
            <a:pPr marL="800100" lvl="1" indent="-342900">
              <a:buFont typeface="Arial" panose="020B0604020202020204" pitchFamily="34" charset="0"/>
              <a:buChar char="•"/>
            </a:pPr>
            <a:r>
              <a:rPr lang="en-US" sz="2000" dirty="0"/>
              <a:t>Improves subsequent performance for those who remain</a:t>
            </a:r>
          </a:p>
          <a:p>
            <a:endParaRPr lang="en-US" sz="2000" dirty="0"/>
          </a:p>
          <a:p>
            <a:endParaRPr lang="en-US" sz="2000" dirty="0"/>
          </a:p>
          <a:p>
            <a:r>
              <a:rPr lang="en-US" sz="2000" dirty="0"/>
              <a:t>Next we will go over:</a:t>
            </a:r>
            <a:endParaRPr lang="en-US" sz="2000" dirty="0">
              <a:solidFill>
                <a:srgbClr val="222222"/>
              </a:solidFill>
              <a:ea typeface="Calibri"/>
            </a:endParaRPr>
          </a:p>
          <a:p>
            <a:pPr marL="800100" lvl="1" indent="-342900">
              <a:buFont typeface="Arial" panose="020B0604020202020204" pitchFamily="34" charset="0"/>
              <a:buChar char="•"/>
            </a:pPr>
            <a:r>
              <a:rPr lang="en-US" sz="2000" dirty="0">
                <a:solidFill>
                  <a:srgbClr val="222222"/>
                </a:solidFill>
                <a:ea typeface="Calibri"/>
              </a:rPr>
              <a:t>How do we visualize this?</a:t>
            </a:r>
          </a:p>
          <a:p>
            <a:pPr marL="800100" lvl="1" indent="-342900">
              <a:buFont typeface="Arial" panose="020B0604020202020204" pitchFamily="34" charset="0"/>
              <a:buChar char="•"/>
            </a:pPr>
            <a:r>
              <a:rPr lang="en-US" sz="2000" dirty="0">
                <a:solidFill>
                  <a:srgbClr val="222222"/>
                </a:solidFill>
                <a:ea typeface="Calibri"/>
              </a:rPr>
              <a:t>How do we estimate the causal effect?</a:t>
            </a:r>
          </a:p>
          <a:p>
            <a:pPr marL="800100" lvl="1" indent="-342900">
              <a:buFont typeface="Arial" panose="020B0604020202020204" pitchFamily="34" charset="0"/>
              <a:buChar char="•"/>
            </a:pPr>
            <a:r>
              <a:rPr lang="en-US" sz="2000" dirty="0">
                <a:solidFill>
                  <a:srgbClr val="222222"/>
                </a:solidFill>
                <a:ea typeface="Calibri"/>
              </a:rPr>
              <a:t>What do we need to interpret a RD as causal?</a:t>
            </a:r>
          </a:p>
          <a:p>
            <a:endParaRPr lang="en-US" sz="2000" dirty="0"/>
          </a:p>
          <a:p>
            <a:pPr marL="690880" lvl="1" eaLnBrk="0" fontAlgn="base" hangingPunct="0">
              <a:spcBef>
                <a:spcPct val="0"/>
              </a:spcBef>
              <a:spcAft>
                <a:spcPct val="0"/>
              </a:spcAft>
              <a:buSzPct val="80000"/>
              <a:defRPr/>
            </a:pPr>
            <a:endParaRPr lang="en-US" sz="200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114300" y="75406"/>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Example: Lindo, Sanders and </a:t>
            </a:r>
            <a:r>
              <a:rPr lang="en-US" sz="3200" dirty="0" err="1">
                <a:solidFill>
                  <a:srgbClr val="FFFFFF"/>
                </a:solidFill>
                <a:latin typeface="cmss10" pitchFamily="34" charset="0"/>
              </a:rPr>
              <a:t>Oreopoulos</a:t>
            </a:r>
            <a:r>
              <a:rPr lang="en-US" sz="3200" dirty="0">
                <a:solidFill>
                  <a:srgbClr val="FFFFFF"/>
                </a:solidFill>
                <a:latin typeface="cmss10" pitchFamily="34" charset="0"/>
              </a:rPr>
              <a:t> 2010</a:t>
            </a:r>
          </a:p>
        </p:txBody>
      </p:sp>
    </p:spTree>
    <p:extLst>
      <p:ext uri="{BB962C8B-B14F-4D97-AF65-F5344CB8AC3E}">
        <p14:creationId xmlns:p14="http://schemas.microsoft.com/office/powerpoint/2010/main" val="23641336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119165" y="5362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351233" name="Rectangle 2"/>
          <p:cNvSpPr>
            <a:spLocks noChangeArrowheads="1"/>
          </p:cNvSpPr>
          <p:nvPr/>
        </p:nvSpPr>
        <p:spPr bwMode="auto">
          <a:xfrm>
            <a:off x="185635" y="-160233"/>
            <a:ext cx="8534400" cy="378565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r>
              <a:rPr lang="en-US" sz="2000" dirty="0">
                <a:solidFill>
                  <a:srgbClr val="222222"/>
                </a:solidFill>
                <a:ea typeface="Calibri"/>
              </a:rPr>
              <a:t>An arbitrary cut-off point, C, determines treatment assignment</a:t>
            </a:r>
          </a:p>
          <a:p>
            <a:pPr marL="1066800" lvl="1" indent="-375920" eaLnBrk="0" fontAlgn="base" hangingPunct="0">
              <a:spcBef>
                <a:spcPct val="0"/>
              </a:spcBef>
              <a:spcAft>
                <a:spcPct val="0"/>
              </a:spcAft>
              <a:buSzPct val="80000"/>
              <a:buFont typeface="Arial" panose="020B0604020202020204" pitchFamily="34" charset="0"/>
              <a:buChar char="•"/>
              <a:defRPr/>
            </a:pPr>
            <a:r>
              <a:rPr lang="en-US" sz="2000" dirty="0">
                <a:solidFill>
                  <a:srgbClr val="222222"/>
                </a:solidFill>
                <a:ea typeface="Calibri"/>
              </a:rPr>
              <a:t>GPA is the </a:t>
            </a:r>
            <a:r>
              <a:rPr lang="en-US" sz="2000" b="1" dirty="0">
                <a:solidFill>
                  <a:srgbClr val="222222"/>
                </a:solidFill>
                <a:ea typeface="Calibri"/>
              </a:rPr>
              <a:t>forcing variable or running variable </a:t>
            </a:r>
            <a:r>
              <a:rPr lang="en-US" sz="2000" dirty="0">
                <a:solidFill>
                  <a:srgbClr val="222222"/>
                </a:solidFill>
                <a:ea typeface="Calibri"/>
              </a:rPr>
              <a:t>(often re-centered at the cutoff to facilitate visualization/interpretation of estimates)</a:t>
            </a: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6" name="Text Box 7"/>
          <p:cNvSpPr txBox="1">
            <a:spLocks noChangeArrowheads="1"/>
          </p:cNvSpPr>
          <p:nvPr/>
        </p:nvSpPr>
        <p:spPr bwMode="auto">
          <a:xfrm>
            <a:off x="109435" y="75759"/>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Visualizing Regression Discontinuities </a:t>
            </a:r>
          </a:p>
        </p:txBody>
      </p:sp>
      <p:pic>
        <p:nvPicPr>
          <p:cNvPr id="3" name="Picture 2">
            <a:extLst>
              <a:ext uri="{FF2B5EF4-FFF2-40B4-BE49-F238E27FC236}">
                <a16:creationId xmlns:a16="http://schemas.microsoft.com/office/drawing/2014/main" id="{9D9495DD-8BF9-4C11-8DB0-F67F836652D4}"/>
              </a:ext>
            </a:extLst>
          </p:cNvPr>
          <p:cNvPicPr>
            <a:picLocks noChangeAspect="1"/>
          </p:cNvPicPr>
          <p:nvPr/>
        </p:nvPicPr>
        <p:blipFill rotWithShape="1">
          <a:blip r:embed="rId4"/>
          <a:srcRect b="7212"/>
          <a:stretch/>
        </p:blipFill>
        <p:spPr>
          <a:xfrm>
            <a:off x="70721" y="2762539"/>
            <a:ext cx="4487104" cy="3304628"/>
          </a:xfrm>
          <a:prstGeom prst="rect">
            <a:avLst/>
          </a:prstGeom>
        </p:spPr>
      </p:pic>
      <p:pic>
        <p:nvPicPr>
          <p:cNvPr id="4" name="Picture 3">
            <a:extLst>
              <a:ext uri="{FF2B5EF4-FFF2-40B4-BE49-F238E27FC236}">
                <a16:creationId xmlns:a16="http://schemas.microsoft.com/office/drawing/2014/main" id="{C742AC5D-8D90-4BEF-8CB5-23AAF86A2A44}"/>
              </a:ext>
            </a:extLst>
          </p:cNvPr>
          <p:cNvPicPr>
            <a:picLocks noChangeAspect="1"/>
          </p:cNvPicPr>
          <p:nvPr/>
        </p:nvPicPr>
        <p:blipFill>
          <a:blip r:embed="rId5"/>
          <a:stretch>
            <a:fillRect/>
          </a:stretch>
        </p:blipFill>
        <p:spPr>
          <a:xfrm>
            <a:off x="109435" y="2467290"/>
            <a:ext cx="4795300" cy="281700"/>
          </a:xfrm>
          <a:prstGeom prst="rect">
            <a:avLst/>
          </a:prstGeom>
        </p:spPr>
      </p:pic>
      <p:pic>
        <p:nvPicPr>
          <p:cNvPr id="5" name="Picture 4">
            <a:extLst>
              <a:ext uri="{FF2B5EF4-FFF2-40B4-BE49-F238E27FC236}">
                <a16:creationId xmlns:a16="http://schemas.microsoft.com/office/drawing/2014/main" id="{7A820C29-C305-442A-B9D8-7899A822C116}"/>
              </a:ext>
            </a:extLst>
          </p:cNvPr>
          <p:cNvPicPr>
            <a:picLocks noChangeAspect="1"/>
          </p:cNvPicPr>
          <p:nvPr/>
        </p:nvPicPr>
        <p:blipFill>
          <a:blip r:embed="rId6"/>
          <a:stretch>
            <a:fillRect/>
          </a:stretch>
        </p:blipFill>
        <p:spPr>
          <a:xfrm>
            <a:off x="4557825" y="2799610"/>
            <a:ext cx="4543210" cy="3196041"/>
          </a:xfrm>
          <a:prstGeom prst="rect">
            <a:avLst/>
          </a:prstGeom>
        </p:spPr>
      </p:pic>
      <p:pic>
        <p:nvPicPr>
          <p:cNvPr id="7" name="Picture 6">
            <a:extLst>
              <a:ext uri="{FF2B5EF4-FFF2-40B4-BE49-F238E27FC236}">
                <a16:creationId xmlns:a16="http://schemas.microsoft.com/office/drawing/2014/main" id="{2D2994CE-B241-4221-8A77-BC6556F6E5BB}"/>
              </a:ext>
            </a:extLst>
          </p:cNvPr>
          <p:cNvPicPr>
            <a:picLocks noChangeAspect="1"/>
          </p:cNvPicPr>
          <p:nvPr/>
        </p:nvPicPr>
        <p:blipFill>
          <a:blip r:embed="rId7"/>
          <a:stretch>
            <a:fillRect/>
          </a:stretch>
        </p:blipFill>
        <p:spPr>
          <a:xfrm>
            <a:off x="5263977" y="2486712"/>
            <a:ext cx="3875113" cy="312897"/>
          </a:xfrm>
          <a:prstGeom prst="rect">
            <a:avLst/>
          </a:prstGeom>
        </p:spPr>
      </p:pic>
      <p:sp>
        <p:nvSpPr>
          <p:cNvPr id="16" name="TextBox 15">
            <a:extLst>
              <a:ext uri="{FF2B5EF4-FFF2-40B4-BE49-F238E27FC236}">
                <a16:creationId xmlns:a16="http://schemas.microsoft.com/office/drawing/2014/main" id="{B278DBC4-AF5B-41EB-B386-976556CCF812}"/>
              </a:ext>
            </a:extLst>
          </p:cNvPr>
          <p:cNvSpPr txBox="1"/>
          <p:nvPr/>
        </p:nvSpPr>
        <p:spPr>
          <a:xfrm>
            <a:off x="5372179" y="6040456"/>
            <a:ext cx="1540933" cy="369332"/>
          </a:xfrm>
          <a:prstGeom prst="rect">
            <a:avLst/>
          </a:prstGeom>
          <a:noFill/>
        </p:spPr>
        <p:txBody>
          <a:bodyPr wrap="square" rtlCol="0">
            <a:spAutoFit/>
          </a:bodyPr>
          <a:lstStyle/>
          <a:p>
            <a:r>
              <a:rPr lang="en-US" dirty="0">
                <a:solidFill>
                  <a:srgbClr val="2222FF"/>
                </a:solidFill>
              </a:rPr>
              <a:t>Treatment = 1</a:t>
            </a:r>
          </a:p>
        </p:txBody>
      </p:sp>
      <p:sp>
        <p:nvSpPr>
          <p:cNvPr id="17" name="TextBox 16">
            <a:extLst>
              <a:ext uri="{FF2B5EF4-FFF2-40B4-BE49-F238E27FC236}">
                <a16:creationId xmlns:a16="http://schemas.microsoft.com/office/drawing/2014/main" id="{3E75E290-9A81-4C51-AB42-828A7987ED31}"/>
              </a:ext>
            </a:extLst>
          </p:cNvPr>
          <p:cNvSpPr txBox="1"/>
          <p:nvPr/>
        </p:nvSpPr>
        <p:spPr>
          <a:xfrm>
            <a:off x="7483902" y="6040456"/>
            <a:ext cx="1540933" cy="369332"/>
          </a:xfrm>
          <a:prstGeom prst="rect">
            <a:avLst/>
          </a:prstGeom>
          <a:noFill/>
        </p:spPr>
        <p:txBody>
          <a:bodyPr wrap="square" rtlCol="0">
            <a:spAutoFit/>
          </a:bodyPr>
          <a:lstStyle/>
          <a:p>
            <a:r>
              <a:rPr lang="en-US" dirty="0">
                <a:solidFill>
                  <a:srgbClr val="FF0000"/>
                </a:solidFill>
              </a:rPr>
              <a:t>Treatment = 0</a:t>
            </a:r>
          </a:p>
        </p:txBody>
      </p:sp>
      <p:sp>
        <p:nvSpPr>
          <p:cNvPr id="18" name="TextBox 17">
            <a:extLst>
              <a:ext uri="{FF2B5EF4-FFF2-40B4-BE49-F238E27FC236}">
                <a16:creationId xmlns:a16="http://schemas.microsoft.com/office/drawing/2014/main" id="{B16019CD-1173-4FD9-AF88-8064D17C8404}"/>
              </a:ext>
            </a:extLst>
          </p:cNvPr>
          <p:cNvSpPr txBox="1"/>
          <p:nvPr/>
        </p:nvSpPr>
        <p:spPr>
          <a:xfrm>
            <a:off x="676902" y="6040456"/>
            <a:ext cx="1540933" cy="369332"/>
          </a:xfrm>
          <a:prstGeom prst="rect">
            <a:avLst/>
          </a:prstGeom>
          <a:noFill/>
        </p:spPr>
        <p:txBody>
          <a:bodyPr wrap="square" rtlCol="0">
            <a:spAutoFit/>
          </a:bodyPr>
          <a:lstStyle/>
          <a:p>
            <a:r>
              <a:rPr lang="en-US" dirty="0">
                <a:solidFill>
                  <a:srgbClr val="2222FF"/>
                </a:solidFill>
              </a:rPr>
              <a:t>Treatment = 1</a:t>
            </a:r>
          </a:p>
        </p:txBody>
      </p:sp>
      <p:sp>
        <p:nvSpPr>
          <p:cNvPr id="19" name="TextBox 18">
            <a:extLst>
              <a:ext uri="{FF2B5EF4-FFF2-40B4-BE49-F238E27FC236}">
                <a16:creationId xmlns:a16="http://schemas.microsoft.com/office/drawing/2014/main" id="{B28172D4-E9A3-4ABC-84DF-3FDAF25E4A77}"/>
              </a:ext>
            </a:extLst>
          </p:cNvPr>
          <p:cNvSpPr txBox="1"/>
          <p:nvPr/>
        </p:nvSpPr>
        <p:spPr>
          <a:xfrm>
            <a:off x="2788625" y="6040456"/>
            <a:ext cx="1540933" cy="369332"/>
          </a:xfrm>
          <a:prstGeom prst="rect">
            <a:avLst/>
          </a:prstGeom>
          <a:noFill/>
        </p:spPr>
        <p:txBody>
          <a:bodyPr wrap="square" rtlCol="0">
            <a:spAutoFit/>
          </a:bodyPr>
          <a:lstStyle/>
          <a:p>
            <a:r>
              <a:rPr lang="en-US" dirty="0">
                <a:solidFill>
                  <a:srgbClr val="FF0000"/>
                </a:solidFill>
              </a:rPr>
              <a:t>Treatment = 0</a:t>
            </a:r>
          </a:p>
        </p:txBody>
      </p:sp>
      <p:sp>
        <p:nvSpPr>
          <p:cNvPr id="20" name="TextBox 19">
            <a:extLst>
              <a:ext uri="{FF2B5EF4-FFF2-40B4-BE49-F238E27FC236}">
                <a16:creationId xmlns:a16="http://schemas.microsoft.com/office/drawing/2014/main" id="{CE290B15-DB3A-466F-B30A-AA0A943AB6C4}"/>
              </a:ext>
            </a:extLst>
          </p:cNvPr>
          <p:cNvSpPr txBox="1"/>
          <p:nvPr/>
        </p:nvSpPr>
        <p:spPr>
          <a:xfrm>
            <a:off x="109435" y="6512758"/>
            <a:ext cx="3071610" cy="276999"/>
          </a:xfrm>
          <a:prstGeom prst="rect">
            <a:avLst/>
          </a:prstGeom>
          <a:noFill/>
        </p:spPr>
        <p:txBody>
          <a:bodyPr wrap="none" rtlCol="0">
            <a:spAutoFit/>
          </a:bodyPr>
          <a:lstStyle/>
          <a:p>
            <a:r>
              <a:rPr lang="en-US" sz="1200" dirty="0"/>
              <a:t>Source: Lindo, Sanders and </a:t>
            </a:r>
            <a:r>
              <a:rPr lang="en-US" sz="1200" dirty="0" err="1"/>
              <a:t>Oreopoulos</a:t>
            </a:r>
            <a:r>
              <a:rPr lang="en-US" sz="1200" dirty="0"/>
              <a:t> (2010)</a:t>
            </a:r>
          </a:p>
        </p:txBody>
      </p:sp>
    </p:spTree>
    <p:extLst>
      <p:ext uri="{BB962C8B-B14F-4D97-AF65-F5344CB8AC3E}">
        <p14:creationId xmlns:p14="http://schemas.microsoft.com/office/powerpoint/2010/main" val="10408822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119165" y="5362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351233" name="Rectangle 2"/>
          <p:cNvSpPr>
            <a:spLocks noChangeArrowheads="1"/>
          </p:cNvSpPr>
          <p:nvPr/>
        </p:nvSpPr>
        <p:spPr bwMode="auto">
          <a:xfrm>
            <a:off x="185635" y="-393696"/>
            <a:ext cx="8534400" cy="286232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endParaRPr lang="en-US" sz="2000" dirty="0">
              <a:solidFill>
                <a:srgbClr val="222222"/>
              </a:solidFill>
              <a:ea typeface="Calibri"/>
            </a:endParaRPr>
          </a:p>
          <a:p>
            <a:pPr marL="233680" eaLnBrk="0" fontAlgn="base" hangingPunct="0">
              <a:spcBef>
                <a:spcPct val="0"/>
              </a:spcBef>
              <a:spcAft>
                <a:spcPct val="0"/>
              </a:spcAft>
              <a:buSzPct val="80000"/>
              <a:defRPr/>
            </a:pPr>
            <a:endParaRPr lang="en-US" sz="2000" i="1" dirty="0">
              <a:solidFill>
                <a:srgbClr val="222222"/>
              </a:solidFill>
              <a:ea typeface="Calibri"/>
            </a:endParaRPr>
          </a:p>
          <a:p>
            <a:pPr marL="233680" eaLnBrk="0" fontAlgn="base" hangingPunct="0">
              <a:spcBef>
                <a:spcPct val="0"/>
              </a:spcBef>
              <a:spcAft>
                <a:spcPct val="0"/>
              </a:spcAft>
              <a:buSzPct val="80000"/>
              <a:defRPr/>
            </a:pPr>
            <a:r>
              <a:rPr lang="en-US" sz="2000" i="1" dirty="0">
                <a:solidFill>
                  <a:srgbClr val="222222"/>
                </a:solidFill>
                <a:ea typeface="Calibri"/>
              </a:rPr>
              <a:t>Jump</a:t>
            </a:r>
            <a:r>
              <a:rPr lang="en-US" sz="2000" dirty="0">
                <a:solidFill>
                  <a:srgbClr val="222222"/>
                </a:solidFill>
                <a:ea typeface="Calibri"/>
              </a:rPr>
              <a:t> at cutoff is significant =&gt; probation reduces graduation rates</a:t>
            </a: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6" name="Text Box 7"/>
          <p:cNvSpPr txBox="1">
            <a:spLocks noChangeArrowheads="1"/>
          </p:cNvSpPr>
          <p:nvPr/>
        </p:nvSpPr>
        <p:spPr bwMode="auto">
          <a:xfrm>
            <a:off x="109435" y="75759"/>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Visualizing Regression Discontinuities </a:t>
            </a:r>
          </a:p>
        </p:txBody>
      </p:sp>
      <p:sp>
        <p:nvSpPr>
          <p:cNvPr id="2" name="TextBox 1"/>
          <p:cNvSpPr txBox="1"/>
          <p:nvPr/>
        </p:nvSpPr>
        <p:spPr>
          <a:xfrm>
            <a:off x="109435" y="6512758"/>
            <a:ext cx="3071610" cy="276999"/>
          </a:xfrm>
          <a:prstGeom prst="rect">
            <a:avLst/>
          </a:prstGeom>
          <a:noFill/>
        </p:spPr>
        <p:txBody>
          <a:bodyPr wrap="none" rtlCol="0">
            <a:spAutoFit/>
          </a:bodyPr>
          <a:lstStyle/>
          <a:p>
            <a:r>
              <a:rPr lang="en-US" sz="1200" dirty="0"/>
              <a:t>Source: Lindo, Sanders and </a:t>
            </a:r>
            <a:r>
              <a:rPr lang="en-US" sz="1200" dirty="0" err="1"/>
              <a:t>Oreopoulos</a:t>
            </a:r>
            <a:r>
              <a:rPr lang="en-US" sz="1200" dirty="0"/>
              <a:t> (2010)</a:t>
            </a:r>
          </a:p>
        </p:txBody>
      </p:sp>
      <p:pic>
        <p:nvPicPr>
          <p:cNvPr id="6" name="Picture 5">
            <a:extLst>
              <a:ext uri="{FF2B5EF4-FFF2-40B4-BE49-F238E27FC236}">
                <a16:creationId xmlns:a16="http://schemas.microsoft.com/office/drawing/2014/main" id="{8242200A-BFA7-4A87-AF94-743128810AD3}"/>
              </a:ext>
            </a:extLst>
          </p:cNvPr>
          <p:cNvPicPr>
            <a:picLocks noChangeAspect="1"/>
          </p:cNvPicPr>
          <p:nvPr/>
        </p:nvPicPr>
        <p:blipFill>
          <a:blip r:embed="rId4"/>
          <a:stretch>
            <a:fillRect/>
          </a:stretch>
        </p:blipFill>
        <p:spPr>
          <a:xfrm>
            <a:off x="1112734" y="1797626"/>
            <a:ext cx="6687157" cy="4175160"/>
          </a:xfrm>
          <a:prstGeom prst="rect">
            <a:avLst/>
          </a:prstGeom>
        </p:spPr>
      </p:pic>
      <p:pic>
        <p:nvPicPr>
          <p:cNvPr id="8" name="Picture 7">
            <a:extLst>
              <a:ext uri="{FF2B5EF4-FFF2-40B4-BE49-F238E27FC236}">
                <a16:creationId xmlns:a16="http://schemas.microsoft.com/office/drawing/2014/main" id="{DCE7E746-DE2E-460D-BB23-2E55F612B0A3}"/>
              </a:ext>
            </a:extLst>
          </p:cNvPr>
          <p:cNvPicPr>
            <a:picLocks noChangeAspect="1"/>
          </p:cNvPicPr>
          <p:nvPr/>
        </p:nvPicPr>
        <p:blipFill>
          <a:blip r:embed="rId5"/>
          <a:stretch>
            <a:fillRect/>
          </a:stretch>
        </p:blipFill>
        <p:spPr>
          <a:xfrm>
            <a:off x="3045567" y="1661109"/>
            <a:ext cx="3027465" cy="422437"/>
          </a:xfrm>
          <a:prstGeom prst="rect">
            <a:avLst/>
          </a:prstGeom>
        </p:spPr>
      </p:pic>
      <p:sp>
        <p:nvSpPr>
          <p:cNvPr id="12" name="TextBox 11">
            <a:extLst>
              <a:ext uri="{FF2B5EF4-FFF2-40B4-BE49-F238E27FC236}">
                <a16:creationId xmlns:a16="http://schemas.microsoft.com/office/drawing/2014/main" id="{096A1A84-B41D-4235-9048-79B6C2FF759D}"/>
              </a:ext>
            </a:extLst>
          </p:cNvPr>
          <p:cNvSpPr txBox="1"/>
          <p:nvPr/>
        </p:nvSpPr>
        <p:spPr>
          <a:xfrm>
            <a:off x="2276168" y="2924500"/>
            <a:ext cx="1236813" cy="646331"/>
          </a:xfrm>
          <a:prstGeom prst="rect">
            <a:avLst/>
          </a:prstGeom>
          <a:noFill/>
        </p:spPr>
        <p:txBody>
          <a:bodyPr wrap="square" rtlCol="0">
            <a:spAutoFit/>
          </a:bodyPr>
          <a:lstStyle/>
          <a:p>
            <a:r>
              <a:rPr lang="en-US" dirty="0">
                <a:solidFill>
                  <a:srgbClr val="008000"/>
                </a:solidFill>
              </a:rPr>
              <a:t>Treatment effects</a:t>
            </a:r>
            <a:endParaRPr lang="pt-BR" sz="1600" dirty="0">
              <a:solidFill>
                <a:srgbClr val="008000"/>
              </a:solidFill>
            </a:endParaRPr>
          </a:p>
        </p:txBody>
      </p:sp>
      <p:sp>
        <p:nvSpPr>
          <p:cNvPr id="13" name="Right Brace 12">
            <a:extLst>
              <a:ext uri="{FF2B5EF4-FFF2-40B4-BE49-F238E27FC236}">
                <a16:creationId xmlns:a16="http://schemas.microsoft.com/office/drawing/2014/main" id="{E8E7D7B6-147E-496C-B662-C8EA8E0A8AB6}"/>
              </a:ext>
            </a:extLst>
          </p:cNvPr>
          <p:cNvSpPr/>
          <p:nvPr/>
        </p:nvSpPr>
        <p:spPr>
          <a:xfrm flipH="1">
            <a:off x="4440081" y="3091634"/>
            <a:ext cx="119166" cy="233340"/>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8000"/>
              </a:solidFill>
              <a:latin typeface="Arial" panose="020B0604020202020204" pitchFamily="34" charset="0"/>
              <a:cs typeface="Arial" panose="020B0604020202020204" pitchFamily="34" charset="0"/>
            </a:endParaRPr>
          </a:p>
        </p:txBody>
      </p:sp>
      <p:sp>
        <p:nvSpPr>
          <p:cNvPr id="14" name="Right Brace 13">
            <a:extLst>
              <a:ext uri="{FF2B5EF4-FFF2-40B4-BE49-F238E27FC236}">
                <a16:creationId xmlns:a16="http://schemas.microsoft.com/office/drawing/2014/main" id="{0D6FA147-ADCF-421F-AB44-8C1A9BA1188A}"/>
              </a:ext>
            </a:extLst>
          </p:cNvPr>
          <p:cNvSpPr/>
          <p:nvPr/>
        </p:nvSpPr>
        <p:spPr>
          <a:xfrm flipH="1">
            <a:off x="4451302" y="3471574"/>
            <a:ext cx="115617" cy="233340"/>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8000"/>
              </a:solidFill>
              <a:latin typeface="Arial" panose="020B0604020202020204" pitchFamily="34" charset="0"/>
              <a:cs typeface="Arial" panose="020B0604020202020204" pitchFamily="34" charset="0"/>
            </a:endParaRPr>
          </a:p>
        </p:txBody>
      </p:sp>
      <p:sp>
        <p:nvSpPr>
          <p:cNvPr id="15" name="Right Brace 14">
            <a:extLst>
              <a:ext uri="{FF2B5EF4-FFF2-40B4-BE49-F238E27FC236}">
                <a16:creationId xmlns:a16="http://schemas.microsoft.com/office/drawing/2014/main" id="{5C04BB55-496C-4F50-BBE0-FCE7D048E4EB}"/>
              </a:ext>
            </a:extLst>
          </p:cNvPr>
          <p:cNvSpPr/>
          <p:nvPr/>
        </p:nvSpPr>
        <p:spPr>
          <a:xfrm flipH="1">
            <a:off x="4440080" y="4361507"/>
            <a:ext cx="131919" cy="160602"/>
          </a:xfrm>
          <a:prstGeom prst="rightBrace">
            <a:avLst/>
          </a:prstGeom>
          <a:ln w="27178">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8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9EE38EA-AB40-4CF2-BE00-7B8C3E1B0B7D}"/>
              </a:ext>
            </a:extLst>
          </p:cNvPr>
          <p:cNvSpPr txBox="1"/>
          <p:nvPr/>
        </p:nvSpPr>
        <p:spPr>
          <a:xfrm>
            <a:off x="2755274" y="5951541"/>
            <a:ext cx="1540933" cy="369332"/>
          </a:xfrm>
          <a:prstGeom prst="rect">
            <a:avLst/>
          </a:prstGeom>
          <a:noFill/>
        </p:spPr>
        <p:txBody>
          <a:bodyPr wrap="square" rtlCol="0">
            <a:spAutoFit/>
          </a:bodyPr>
          <a:lstStyle/>
          <a:p>
            <a:r>
              <a:rPr lang="en-US" dirty="0">
                <a:solidFill>
                  <a:srgbClr val="2222FF"/>
                </a:solidFill>
              </a:rPr>
              <a:t>Treatment = 1</a:t>
            </a:r>
          </a:p>
        </p:txBody>
      </p:sp>
      <p:sp>
        <p:nvSpPr>
          <p:cNvPr id="19" name="TextBox 18">
            <a:extLst>
              <a:ext uri="{FF2B5EF4-FFF2-40B4-BE49-F238E27FC236}">
                <a16:creationId xmlns:a16="http://schemas.microsoft.com/office/drawing/2014/main" id="{2E6EDFA6-EEE0-45B9-BD32-E506E575741F}"/>
              </a:ext>
            </a:extLst>
          </p:cNvPr>
          <p:cNvSpPr txBox="1"/>
          <p:nvPr/>
        </p:nvSpPr>
        <p:spPr>
          <a:xfrm>
            <a:off x="4866997" y="5951541"/>
            <a:ext cx="1540933" cy="369332"/>
          </a:xfrm>
          <a:prstGeom prst="rect">
            <a:avLst/>
          </a:prstGeom>
          <a:noFill/>
        </p:spPr>
        <p:txBody>
          <a:bodyPr wrap="square" rtlCol="0">
            <a:spAutoFit/>
          </a:bodyPr>
          <a:lstStyle/>
          <a:p>
            <a:r>
              <a:rPr lang="en-US" dirty="0">
                <a:solidFill>
                  <a:srgbClr val="FF0000"/>
                </a:solidFill>
              </a:rPr>
              <a:t>Treatment = 0</a:t>
            </a:r>
          </a:p>
        </p:txBody>
      </p:sp>
    </p:spTree>
    <p:extLst>
      <p:ext uri="{BB962C8B-B14F-4D97-AF65-F5344CB8AC3E}">
        <p14:creationId xmlns:p14="http://schemas.microsoft.com/office/powerpoint/2010/main" val="1985143216"/>
      </p:ext>
    </p:extLst>
  </p:cSld>
  <p:clrMapOvr>
    <a:masterClrMapping/>
  </p:clrMapOvr>
  <p:transition/>
</p:sld>
</file>

<file path=ppt/theme/theme1.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Beamer Slides - Title and Outlines">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345</TotalTime>
  <Words>1907</Words>
  <Application>Microsoft Office PowerPoint</Application>
  <PresentationFormat>On-screen Show (4:3)</PresentationFormat>
  <Paragraphs>382</Paragraphs>
  <Slides>25</Slides>
  <Notes>22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25</vt:i4>
      </vt:variant>
    </vt:vector>
  </HeadingPairs>
  <TitlesOfParts>
    <vt:vector size="36" baseType="lpstr">
      <vt:lpstr>Arial</vt:lpstr>
      <vt:lpstr>Calibri</vt:lpstr>
      <vt:lpstr>Cambria Math</vt:lpstr>
      <vt:lpstr>Chalkboard</vt:lpstr>
      <vt:lpstr>cmss10</vt:lpstr>
      <vt:lpstr>Symbol</vt:lpstr>
      <vt:lpstr>Beamer Template</vt:lpstr>
      <vt:lpstr>1_Beamer Template</vt:lpstr>
      <vt:lpstr>8_Beamer Slides - Title and Outlines</vt:lpstr>
      <vt:lpstr>2_Beamer Template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Harvard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Brown</dc:creator>
  <cp:lastModifiedBy>Diana Goldemberg</cp:lastModifiedBy>
  <cp:revision>34</cp:revision>
  <dcterms:created xsi:type="dcterms:W3CDTF">2013-04-11T00:11:29Z</dcterms:created>
  <dcterms:modified xsi:type="dcterms:W3CDTF">2019-02-26T12:44:55Z</dcterms:modified>
</cp:coreProperties>
</file>