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4" r:id="rId3"/>
    <p:sldMasterId id="2147483686" r:id="rId4"/>
    <p:sldMasterId id="2147483890" r:id="rId5"/>
  </p:sldMasterIdLst>
  <p:notesMasterIdLst>
    <p:notesMasterId r:id="rId50"/>
  </p:notesMasterIdLst>
  <p:sldIdLst>
    <p:sldId id="1127" r:id="rId6"/>
    <p:sldId id="1128" r:id="rId7"/>
    <p:sldId id="1275" r:id="rId8"/>
    <p:sldId id="1261" r:id="rId9"/>
    <p:sldId id="1273" r:id="rId10"/>
    <p:sldId id="1462" r:id="rId11"/>
    <p:sldId id="1458" r:id="rId12"/>
    <p:sldId id="1240" r:id="rId13"/>
    <p:sldId id="1243" r:id="rId14"/>
    <p:sldId id="1244" r:id="rId15"/>
    <p:sldId id="1253" r:id="rId16"/>
    <p:sldId id="1245" r:id="rId17"/>
    <p:sldId id="1252" r:id="rId18"/>
    <p:sldId id="1498" r:id="rId19"/>
    <p:sldId id="1502" r:id="rId20"/>
    <p:sldId id="1242" r:id="rId21"/>
    <p:sldId id="1246" r:id="rId22"/>
    <p:sldId id="1247" r:id="rId23"/>
    <p:sldId id="1256" r:id="rId24"/>
    <p:sldId id="1503" r:id="rId25"/>
    <p:sldId id="1504" r:id="rId26"/>
    <p:sldId id="1459" r:id="rId27"/>
    <p:sldId id="1209" r:id="rId28"/>
    <p:sldId id="1249" r:id="rId29"/>
    <p:sldId id="1250" r:id="rId30"/>
    <p:sldId id="1211" r:id="rId31"/>
    <p:sldId id="1277" r:id="rId32"/>
    <p:sldId id="1251" r:id="rId33"/>
    <p:sldId id="1255" r:id="rId34"/>
    <p:sldId id="1505" r:id="rId35"/>
    <p:sldId id="1259" r:id="rId36"/>
    <p:sldId id="1461" r:id="rId37"/>
    <p:sldId id="1257" r:id="rId38"/>
    <p:sldId id="1258" r:id="rId39"/>
    <p:sldId id="1460" r:id="rId40"/>
    <p:sldId id="1268" r:id="rId41"/>
    <p:sldId id="1269" r:id="rId42"/>
    <p:sldId id="1270" r:id="rId43"/>
    <p:sldId id="1263" r:id="rId44"/>
    <p:sldId id="1260" r:id="rId45"/>
    <p:sldId id="597" r:id="rId46"/>
    <p:sldId id="1271" r:id="rId47"/>
    <p:sldId id="1267" r:id="rId48"/>
    <p:sldId id="8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713780-F3EB-4C91-BE5E-CFF7225BA198}">
          <p14:sldIdLst>
            <p14:sldId id="1127"/>
            <p14:sldId id="1128"/>
            <p14:sldId id="1275"/>
            <p14:sldId id="1261"/>
            <p14:sldId id="1273"/>
            <p14:sldId id="1462"/>
          </p14:sldIdLst>
        </p14:section>
        <p14:section name="Abs_Mobility" id="{6A3F1C81-C596-4F98-A3D4-533BDF450A82}">
          <p14:sldIdLst>
            <p14:sldId id="1458"/>
            <p14:sldId id="1240"/>
            <p14:sldId id="1243"/>
            <p14:sldId id="1244"/>
            <p14:sldId id="1253"/>
            <p14:sldId id="1245"/>
            <p14:sldId id="1252"/>
            <p14:sldId id="1498"/>
            <p14:sldId id="1502"/>
            <p14:sldId id="1242"/>
            <p14:sldId id="1246"/>
            <p14:sldId id="1247"/>
            <p14:sldId id="1256"/>
            <p14:sldId id="1503"/>
            <p14:sldId id="1504"/>
          </p14:sldIdLst>
        </p14:section>
        <p14:section name="Causal_Effects" id="{5299C144-1B7D-4E76-B85A-7C8AB268BCC1}">
          <p14:sldIdLst>
            <p14:sldId id="1459"/>
            <p14:sldId id="1209"/>
            <p14:sldId id="1249"/>
            <p14:sldId id="1250"/>
            <p14:sldId id="1211"/>
            <p14:sldId id="1277"/>
            <p14:sldId id="1251"/>
            <p14:sldId id="1255"/>
            <p14:sldId id="1505"/>
            <p14:sldId id="1259"/>
            <p14:sldId id="1461"/>
            <p14:sldId id="1257"/>
            <p14:sldId id="1258"/>
          </p14:sldIdLst>
        </p14:section>
        <p14:section name="PSM" id="{D0A5B0CE-3277-4177-A6C9-1B6AED30EDC7}">
          <p14:sldIdLst>
            <p14:sldId id="1460"/>
            <p14:sldId id="1268"/>
            <p14:sldId id="1269"/>
            <p14:sldId id="1270"/>
            <p14:sldId id="1263"/>
            <p14:sldId id="1260"/>
            <p14:sldId id="597"/>
            <p14:sldId id="1271"/>
            <p14:sldId id="1267"/>
            <p14:sldId id="8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5FA3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7" autoAdjust="0"/>
    <p:restoredTop sz="83468" autoAdjust="0"/>
  </p:normalViewPr>
  <p:slideViewPr>
    <p:cSldViewPr>
      <p:cViewPr varScale="1">
        <p:scale>
          <a:sx n="56" d="100"/>
          <a:sy n="56" d="100"/>
        </p:scale>
        <p:origin x="1696" y="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576"/>
    </p:cViewPr>
  </p:sorterViewPr>
  <p:notesViewPr>
    <p:cSldViewPr>
      <p:cViewPr varScale="1">
        <p:scale>
          <a:sx n="70" d="100"/>
          <a:sy n="70" d="100"/>
        </p:scale>
        <p:origin x="-324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66526C-24B6-4CAB-8E8E-85A13ADA1832}" type="datetimeFigureOut">
              <a:rPr lang="en-US" smtClean="0"/>
              <a:pPr/>
              <a:t>2/15/2019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3F5536-7C40-4D79-8D59-3C9CBA8A0204}" type="slidenum">
              <a:rPr lang="en-US" smtClean="0"/>
              <a:pPr/>
              <a:t>‹#›</a:t>
            </a:fld>
            <a:endParaRPr lang="en-US"/>
          </a:p>
        </p:txBody>
      </p:sp>
    </p:spTree>
    <p:extLst>
      <p:ext uri="{BB962C8B-B14F-4D97-AF65-F5344CB8AC3E}">
        <p14:creationId xmlns:p14="http://schemas.microsoft.com/office/powerpoint/2010/main" val="3917961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09" name="Rectangle 2"/>
          <p:cNvSpPr>
            <a:spLocks noGrp="1" noRot="1" noChangeAspect="1" noChangeArrowheads="1" noTextEdit="1"/>
          </p:cNvSpPr>
          <p:nvPr>
            <p:ph type="sldImg"/>
          </p:nvPr>
        </p:nvSpPr>
        <p:spPr>
          <a:ln/>
        </p:spPr>
      </p:sp>
      <p:sp>
        <p:nvSpPr>
          <p:cNvPr id="4014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strike="noStrike" baseline="0" dirty="0">
              <a:latin typeface="Arial" pitchFamily="34" charset="0"/>
              <a:cs typeface="ＭＳ Ｐゴシック" pitchFamily="34" charset="-128"/>
            </a:endParaRPr>
          </a:p>
        </p:txBody>
      </p:sp>
    </p:spTree>
    <p:extLst>
      <p:ext uri="{BB962C8B-B14F-4D97-AF65-F5344CB8AC3E}">
        <p14:creationId xmlns:p14="http://schemas.microsoft.com/office/powerpoint/2010/main" val="3981421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10</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0" dirty="0"/>
              <a:t>Just showing that can calculate marginals from joint distribution.</a:t>
            </a:r>
          </a:p>
        </p:txBody>
      </p:sp>
    </p:spTree>
    <p:extLst>
      <p:ext uri="{BB962C8B-B14F-4D97-AF65-F5344CB8AC3E}">
        <p14:creationId xmlns:p14="http://schemas.microsoft.com/office/powerpoint/2010/main" val="971985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11</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0" dirty="0"/>
              <a:t>Introducing conditional probability notation.</a:t>
            </a:r>
          </a:p>
        </p:txBody>
      </p:sp>
    </p:spTree>
    <p:extLst>
      <p:ext uri="{BB962C8B-B14F-4D97-AF65-F5344CB8AC3E}">
        <p14:creationId xmlns:p14="http://schemas.microsoft.com/office/powerpoint/2010/main" val="4126541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12</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0" dirty="0"/>
              <a:t>Go through the handout with this slide up. Can start with measures of mobility on the first page, then the animations are designed to walk the students through the calculation of absolute mobility.</a:t>
            </a:r>
          </a:p>
        </p:txBody>
      </p:sp>
    </p:spTree>
    <p:extLst>
      <p:ext uri="{BB962C8B-B14F-4D97-AF65-F5344CB8AC3E}">
        <p14:creationId xmlns:p14="http://schemas.microsoft.com/office/powerpoint/2010/main" val="134210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13</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b="0" dirty="0"/>
          </a:p>
        </p:txBody>
      </p:sp>
    </p:spTree>
    <p:extLst>
      <p:ext uri="{BB962C8B-B14F-4D97-AF65-F5344CB8AC3E}">
        <p14:creationId xmlns:p14="http://schemas.microsoft.com/office/powerpoint/2010/main" val="3673637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1a</a:t>
            </a:r>
          </a:p>
        </p:txBody>
      </p:sp>
      <p:sp>
        <p:nvSpPr>
          <p:cNvPr id="4" name="Slide Number Placeholder 3"/>
          <p:cNvSpPr>
            <a:spLocks noGrp="1"/>
          </p:cNvSpPr>
          <p:nvPr>
            <p:ph type="sldNum" sz="quarter" idx="10"/>
          </p:nvPr>
        </p:nvSpPr>
        <p:spPr/>
        <p:txBody>
          <a:bodyPr/>
          <a:lstStyle/>
          <a:p>
            <a:fld id="{963F5536-7C40-4D79-8D59-3C9CBA8A0204}" type="slidenum">
              <a:rPr lang="en-US" smtClean="0"/>
              <a:pPr/>
              <a:t>14</a:t>
            </a:fld>
            <a:endParaRPr lang="en-US"/>
          </a:p>
        </p:txBody>
      </p:sp>
    </p:spTree>
    <p:extLst>
      <p:ext uri="{BB962C8B-B14F-4D97-AF65-F5344CB8AC3E}">
        <p14:creationId xmlns:p14="http://schemas.microsoft.com/office/powerpoint/2010/main" val="2229106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1b</a:t>
            </a:r>
          </a:p>
          <a:p>
            <a:r>
              <a:rPr lang="en-US" dirty="0"/>
              <a:t>Values: 92% in 1940 to 50% in 1984</a:t>
            </a:r>
          </a:p>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15</a:t>
            </a:fld>
            <a:endParaRPr lang="en-US"/>
          </a:p>
        </p:txBody>
      </p:sp>
    </p:spTree>
    <p:extLst>
      <p:ext uri="{BB962C8B-B14F-4D97-AF65-F5344CB8AC3E}">
        <p14:creationId xmlns:p14="http://schemas.microsoft.com/office/powerpoint/2010/main" val="1815366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16</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dirty="0"/>
          </a:p>
        </p:txBody>
      </p:sp>
    </p:spTree>
    <p:extLst>
      <p:ext uri="{BB962C8B-B14F-4D97-AF65-F5344CB8AC3E}">
        <p14:creationId xmlns:p14="http://schemas.microsoft.com/office/powerpoint/2010/main" val="3765826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17</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dirty="0"/>
          </a:p>
        </p:txBody>
      </p:sp>
    </p:spTree>
    <p:extLst>
      <p:ext uri="{BB962C8B-B14F-4D97-AF65-F5344CB8AC3E}">
        <p14:creationId xmlns:p14="http://schemas.microsoft.com/office/powerpoint/2010/main" val="3509696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18</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dirty="0"/>
          </a:p>
        </p:txBody>
      </p:sp>
    </p:spTree>
    <p:extLst>
      <p:ext uri="{BB962C8B-B14F-4D97-AF65-F5344CB8AC3E}">
        <p14:creationId xmlns:p14="http://schemas.microsoft.com/office/powerpoint/2010/main" val="3772047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2b</a:t>
            </a:r>
          </a:p>
        </p:txBody>
      </p:sp>
      <p:sp>
        <p:nvSpPr>
          <p:cNvPr id="4" name="Slide Number Placeholder 3"/>
          <p:cNvSpPr>
            <a:spLocks noGrp="1"/>
          </p:cNvSpPr>
          <p:nvPr>
            <p:ph type="sldNum" sz="quarter" idx="10"/>
          </p:nvPr>
        </p:nvSpPr>
        <p:spPr/>
        <p:txBody>
          <a:bodyPr/>
          <a:lstStyle/>
          <a:p>
            <a:fld id="{963F5536-7C40-4D79-8D59-3C9CBA8A0204}" type="slidenum">
              <a:rPr lang="en-US" smtClean="0"/>
              <a:pPr/>
              <a:t>19</a:t>
            </a:fld>
            <a:endParaRPr lang="en-US"/>
          </a:p>
        </p:txBody>
      </p:sp>
    </p:spTree>
    <p:extLst>
      <p:ext uri="{BB962C8B-B14F-4D97-AF65-F5344CB8AC3E}">
        <p14:creationId xmlns:p14="http://schemas.microsoft.com/office/powerpoint/2010/main" val="248881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2</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400096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2c</a:t>
            </a:r>
          </a:p>
        </p:txBody>
      </p:sp>
      <p:sp>
        <p:nvSpPr>
          <p:cNvPr id="4" name="Slide Number Placeholder 3"/>
          <p:cNvSpPr>
            <a:spLocks noGrp="1"/>
          </p:cNvSpPr>
          <p:nvPr>
            <p:ph type="sldNum" sz="quarter" idx="10"/>
          </p:nvPr>
        </p:nvSpPr>
        <p:spPr/>
        <p:txBody>
          <a:bodyPr/>
          <a:lstStyle/>
          <a:p>
            <a:fld id="{963F5536-7C40-4D79-8D59-3C9CBA8A0204}" type="slidenum">
              <a:rPr lang="en-US" smtClean="0"/>
              <a:pPr/>
              <a:t>20</a:t>
            </a:fld>
            <a:endParaRPr lang="en-US"/>
          </a:p>
        </p:txBody>
      </p:sp>
    </p:spTree>
    <p:extLst>
      <p:ext uri="{BB962C8B-B14F-4D97-AF65-F5344CB8AC3E}">
        <p14:creationId xmlns:p14="http://schemas.microsoft.com/office/powerpoint/2010/main" val="1015186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21</a:t>
            </a:fld>
            <a:endParaRPr lang="en-US"/>
          </a:p>
        </p:txBody>
      </p:sp>
    </p:spTree>
    <p:extLst>
      <p:ext uri="{BB962C8B-B14F-4D97-AF65-F5344CB8AC3E}">
        <p14:creationId xmlns:p14="http://schemas.microsoft.com/office/powerpoint/2010/main" val="3980501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3" name="Rectangle 2"/>
          <p:cNvSpPr>
            <a:spLocks noGrp="1" noRot="1" noChangeAspect="1" noChangeArrowheads="1" noTextEdit="1"/>
          </p:cNvSpPr>
          <p:nvPr>
            <p:ph type="sldImg"/>
          </p:nvPr>
        </p:nvSpPr>
        <p:spPr>
          <a:ln/>
        </p:spPr>
      </p:sp>
      <p:sp>
        <p:nvSpPr>
          <p:cNvPr id="56627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trike="noStrike" dirty="0">
              <a:cs typeface="ＭＳ Ｐゴシック" pitchFamily="34" charset="-128"/>
            </a:endParaRPr>
          </a:p>
        </p:txBody>
      </p:sp>
    </p:spTree>
    <p:extLst>
      <p:ext uri="{BB962C8B-B14F-4D97-AF65-F5344CB8AC3E}">
        <p14:creationId xmlns:p14="http://schemas.microsoft.com/office/powerpoint/2010/main" val="1882029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Kind of a throwaway slide, but thought the definition was funny.  Hume text is the one with the problem of induction, i.e. can we ever truly infer “cause.”</a:t>
            </a:r>
          </a:p>
          <a:p>
            <a:endParaRPr lang="en-US" baseline="0" dirty="0"/>
          </a:p>
          <a:p>
            <a:r>
              <a:rPr lang="en-US" baseline="0" dirty="0"/>
              <a:t>Idea is to have brief, open-ended discussion. Probe a bit for their thoughts before linking causality and  experiments on the next slide.</a:t>
            </a:r>
          </a:p>
          <a:p>
            <a:endParaRPr lang="en-US" baseline="0"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23</a:t>
            </a:fld>
            <a:endParaRPr lang="en-US"/>
          </a:p>
        </p:txBody>
      </p:sp>
    </p:spTree>
    <p:extLst>
      <p:ext uri="{BB962C8B-B14F-4D97-AF65-F5344CB8AC3E}">
        <p14:creationId xmlns:p14="http://schemas.microsoft.com/office/powerpoint/2010/main" val="3813251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24</a:t>
            </a:fld>
            <a:endParaRPr lang="en-US"/>
          </a:p>
        </p:txBody>
      </p:sp>
    </p:spTree>
    <p:extLst>
      <p:ext uri="{BB962C8B-B14F-4D97-AF65-F5344CB8AC3E}">
        <p14:creationId xmlns:p14="http://schemas.microsoft.com/office/powerpoint/2010/main" val="81374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Before showing PE/GE stuff, see if you can get them to translate the question into a hypothetical experiment.</a:t>
            </a:r>
          </a:p>
        </p:txBody>
      </p:sp>
      <p:sp>
        <p:nvSpPr>
          <p:cNvPr id="4" name="Slide Number Placeholder 3"/>
          <p:cNvSpPr>
            <a:spLocks noGrp="1"/>
          </p:cNvSpPr>
          <p:nvPr>
            <p:ph type="sldNum" sz="quarter" idx="10"/>
          </p:nvPr>
        </p:nvSpPr>
        <p:spPr/>
        <p:txBody>
          <a:bodyPr/>
          <a:lstStyle/>
          <a:p>
            <a:fld id="{963F5536-7C40-4D79-8D59-3C9CBA8A0204}" type="slidenum">
              <a:rPr lang="en-US" smtClean="0"/>
              <a:pPr/>
              <a:t>25</a:t>
            </a:fld>
            <a:endParaRPr lang="en-US"/>
          </a:p>
        </p:txBody>
      </p:sp>
    </p:spTree>
    <p:extLst>
      <p:ext uri="{BB962C8B-B14F-4D97-AF65-F5344CB8AC3E}">
        <p14:creationId xmlns:p14="http://schemas.microsoft.com/office/powerpoint/2010/main" val="684270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hassle is to establish a credible comparison group – a group of individuals who in the absence of the program would have had outcomes similar to those who were exposed to the program.  </a:t>
            </a:r>
          </a:p>
          <a:p>
            <a:endParaRPr lang="en-US" baseline="0" dirty="0"/>
          </a:p>
          <a:p>
            <a:r>
              <a:rPr lang="en-US" baseline="0" dirty="0"/>
              <a:t>However, in reality it is generally the case that individuals who participate in a program and those who were not are different:  programs are placed in specific areas (for example, poorer or richer areas) individuals are screened for participation in the program (for example, on the basis of poverty or on the basis of their motivation) and, in addition, the decision to participate is often voluntary.</a:t>
            </a:r>
          </a:p>
          <a:p>
            <a:endParaRPr lang="en-US" baseline="0" dirty="0"/>
          </a:p>
          <a:p>
            <a:r>
              <a:rPr lang="en-US" baseline="0" dirty="0"/>
              <a:t>For all of these reasons, those who were not exposed to a program are often not a good comparison group for those who were, and any differences between the groups can be attributed to two factors: pre-existing differences (selection bias) and the impact of the program.  </a:t>
            </a:r>
          </a:p>
          <a:p>
            <a:endParaRPr lang="en-US" baseline="0" dirty="0"/>
          </a:p>
          <a:p>
            <a:r>
              <a:rPr lang="en-US" baseline="0" dirty="0"/>
              <a:t>Since we have no reliable way to estimate the size of the selection bias, we typically cannot decompose the overall difference into a treatment effect and a bias term. Selection bias disappears in the case of randomization</a:t>
            </a:r>
          </a:p>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26</a:t>
            </a:fld>
            <a:endParaRPr lang="en-US"/>
          </a:p>
        </p:txBody>
      </p:sp>
    </p:spTree>
    <p:extLst>
      <p:ext uri="{BB962C8B-B14F-4D97-AF65-F5344CB8AC3E}">
        <p14:creationId xmlns:p14="http://schemas.microsoft.com/office/powerpoint/2010/main" val="1771295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What kind of factors could impact college going rates of kids?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Observable factors: gender, income, parents’ education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Unobservable factors: intelligence, diligence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Randomization ensures </a:t>
            </a:r>
            <a:r>
              <a:rPr lang="en-US" sz="1200" i="1" dirty="0"/>
              <a:t>both</a:t>
            </a:r>
            <a:r>
              <a:rPr lang="en-US" sz="1200" dirty="0"/>
              <a:t> types of factors are balanced across groups.</a:t>
            </a:r>
          </a:p>
          <a:p>
            <a:endParaRPr lang="en-US" baseline="0"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27</a:t>
            </a:fld>
            <a:endParaRPr lang="en-US"/>
          </a:p>
        </p:txBody>
      </p:sp>
    </p:spTree>
    <p:extLst>
      <p:ext uri="{BB962C8B-B14F-4D97-AF65-F5344CB8AC3E}">
        <p14:creationId xmlns:p14="http://schemas.microsoft.com/office/powerpoint/2010/main" val="2227289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28</a:t>
            </a:fld>
            <a:endParaRPr lang="en-US"/>
          </a:p>
        </p:txBody>
      </p:sp>
    </p:spTree>
    <p:extLst>
      <p:ext uri="{BB962C8B-B14F-4D97-AF65-F5344CB8AC3E}">
        <p14:creationId xmlns:p14="http://schemas.microsoft.com/office/powerpoint/2010/main" val="3571270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 shows that even 1000 is pretty good, likely to be within 5 percentage points</a:t>
            </a:r>
          </a:p>
          <a:p>
            <a:r>
              <a:rPr lang="en-US" dirty="0"/>
              <a:t>-But 10000 is even better.</a:t>
            </a:r>
          </a:p>
        </p:txBody>
      </p:sp>
      <p:sp>
        <p:nvSpPr>
          <p:cNvPr id="4" name="Slide Number Placeholder 3"/>
          <p:cNvSpPr>
            <a:spLocks noGrp="1"/>
          </p:cNvSpPr>
          <p:nvPr>
            <p:ph type="sldNum" sz="quarter" idx="10"/>
          </p:nvPr>
        </p:nvSpPr>
        <p:spPr/>
        <p:txBody>
          <a:bodyPr/>
          <a:lstStyle/>
          <a:p>
            <a:fld id="{963F5536-7C40-4D79-8D59-3C9CBA8A0204}" type="slidenum">
              <a:rPr lang="en-US" smtClean="0"/>
              <a:pPr/>
              <a:t>29</a:t>
            </a:fld>
            <a:endParaRPr lang="en-US"/>
          </a:p>
        </p:txBody>
      </p:sp>
    </p:spTree>
    <p:extLst>
      <p:ext uri="{BB962C8B-B14F-4D97-AF65-F5344CB8AC3E}">
        <p14:creationId xmlns:p14="http://schemas.microsoft.com/office/powerpoint/2010/main" val="317498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3</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4229343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you tell me why is this table here, what</a:t>
            </a:r>
            <a:r>
              <a:rPr lang="en-US" baseline="0" dirty="0"/>
              <a:t> is it doing, why is it important?</a:t>
            </a:r>
          </a:p>
          <a:p>
            <a:r>
              <a:rPr lang="en-US" baseline="0" dirty="0"/>
              <a:t>HINT: it’s the 1</a:t>
            </a:r>
            <a:r>
              <a:rPr lang="en-US" baseline="30000" dirty="0"/>
              <a:t>st</a:t>
            </a:r>
            <a:r>
              <a:rPr lang="en-US" baseline="0" dirty="0"/>
              <a:t> table in the paper!</a:t>
            </a:r>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30</a:t>
            </a:fld>
            <a:endParaRPr lang="en-US"/>
          </a:p>
        </p:txBody>
      </p:sp>
    </p:spTree>
    <p:extLst>
      <p:ext uri="{BB962C8B-B14F-4D97-AF65-F5344CB8AC3E}">
        <p14:creationId xmlns:p14="http://schemas.microsoft.com/office/powerpoint/2010/main" val="347125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31</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3362" indent="0" eaLnBrk="0" fontAlgn="base" hangingPunct="0">
              <a:spcBef>
                <a:spcPct val="0"/>
              </a:spcBef>
              <a:spcAft>
                <a:spcPct val="0"/>
              </a:spcAft>
              <a:buSzPct val="80000"/>
              <a:buFontTx/>
              <a:buNone/>
              <a:defRPr/>
            </a:pPr>
            <a:endParaRPr lang="en-US" baseline="0"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28001308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32</a:t>
            </a:fld>
            <a:endParaRPr lang="en-US"/>
          </a:p>
        </p:txBody>
      </p:sp>
    </p:spTree>
    <p:extLst>
      <p:ext uri="{BB962C8B-B14F-4D97-AF65-F5344CB8AC3E}">
        <p14:creationId xmlns:p14="http://schemas.microsoft.com/office/powerpoint/2010/main" val="534005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just go through examples, ask them and see what they say, then touch on a few of these examples.</a:t>
            </a:r>
          </a:p>
          <a:p>
            <a:endParaRPr lang="en-US" dirty="0"/>
          </a:p>
          <a:p>
            <a:r>
              <a:rPr lang="en-US" dirty="0"/>
              <a:t>If they don’t have any answers, start to hint at some of these or describe them, but don’t make them stare a wall of text the whole time.</a:t>
            </a:r>
          </a:p>
          <a:p>
            <a:endParaRPr lang="en-US" dirty="0"/>
          </a:p>
          <a:p>
            <a:r>
              <a:rPr lang="en-US" dirty="0"/>
              <a:t>Bolded are from class.</a:t>
            </a:r>
          </a:p>
        </p:txBody>
      </p:sp>
      <p:sp>
        <p:nvSpPr>
          <p:cNvPr id="4" name="Slide Number Placeholder 3"/>
          <p:cNvSpPr>
            <a:spLocks noGrp="1"/>
          </p:cNvSpPr>
          <p:nvPr>
            <p:ph type="sldNum" sz="quarter" idx="10"/>
          </p:nvPr>
        </p:nvSpPr>
        <p:spPr/>
        <p:txBody>
          <a:bodyPr/>
          <a:lstStyle/>
          <a:p>
            <a:fld id="{963F5536-7C40-4D79-8D59-3C9CBA8A0204}" type="slidenum">
              <a:rPr lang="en-US" smtClean="0"/>
              <a:pPr/>
              <a:t>33</a:t>
            </a:fld>
            <a:endParaRPr lang="en-US"/>
          </a:p>
        </p:txBody>
      </p:sp>
    </p:spTree>
    <p:extLst>
      <p:ext uri="{BB962C8B-B14F-4D97-AF65-F5344CB8AC3E}">
        <p14:creationId xmlns:p14="http://schemas.microsoft.com/office/powerpoint/2010/main" val="5588684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34</a:t>
            </a:fld>
            <a:endParaRPr lang="en-US"/>
          </a:p>
        </p:txBody>
      </p:sp>
    </p:spTree>
    <p:extLst>
      <p:ext uri="{BB962C8B-B14F-4D97-AF65-F5344CB8AC3E}">
        <p14:creationId xmlns:p14="http://schemas.microsoft.com/office/powerpoint/2010/main" val="7328279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3" name="Rectangle 2"/>
          <p:cNvSpPr>
            <a:spLocks noGrp="1" noRot="1" noChangeAspect="1" noChangeArrowheads="1" noTextEdit="1"/>
          </p:cNvSpPr>
          <p:nvPr>
            <p:ph type="sldImg"/>
          </p:nvPr>
        </p:nvSpPr>
        <p:spPr>
          <a:ln/>
        </p:spPr>
      </p:sp>
      <p:sp>
        <p:nvSpPr>
          <p:cNvPr id="56627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trike="noStrike" dirty="0">
              <a:cs typeface="ＭＳ Ｐゴシック" pitchFamily="34" charset="-128"/>
            </a:endParaRPr>
          </a:p>
        </p:txBody>
      </p:sp>
    </p:spTree>
    <p:extLst>
      <p:ext uri="{BB962C8B-B14F-4D97-AF65-F5344CB8AC3E}">
        <p14:creationId xmlns:p14="http://schemas.microsoft.com/office/powerpoint/2010/main" val="34681649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Start with simple example to build intuition, then do the inventors stuff.</a:t>
            </a:r>
          </a:p>
        </p:txBody>
      </p:sp>
      <p:sp>
        <p:nvSpPr>
          <p:cNvPr id="4" name="Slide Number Placeholder 3"/>
          <p:cNvSpPr>
            <a:spLocks noGrp="1"/>
          </p:cNvSpPr>
          <p:nvPr>
            <p:ph type="sldNum" sz="quarter" idx="10"/>
          </p:nvPr>
        </p:nvSpPr>
        <p:spPr/>
        <p:txBody>
          <a:bodyPr/>
          <a:lstStyle/>
          <a:p>
            <a:fld id="{963F5536-7C40-4D79-8D59-3C9CBA8A0204}" type="slidenum">
              <a:rPr lang="en-US" smtClean="0"/>
              <a:pPr/>
              <a:t>36</a:t>
            </a:fld>
            <a:endParaRPr lang="en-US"/>
          </a:p>
        </p:txBody>
      </p:sp>
    </p:spTree>
    <p:extLst>
      <p:ext uri="{BB962C8B-B14F-4D97-AF65-F5344CB8AC3E}">
        <p14:creationId xmlns:p14="http://schemas.microsoft.com/office/powerpoint/2010/main" val="21014946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37</a:t>
            </a:fld>
            <a:endParaRPr lang="en-US"/>
          </a:p>
        </p:txBody>
      </p:sp>
    </p:spTree>
    <p:extLst>
      <p:ext uri="{BB962C8B-B14F-4D97-AF65-F5344CB8AC3E}">
        <p14:creationId xmlns:p14="http://schemas.microsoft.com/office/powerpoint/2010/main" val="17164570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Exact rates don’t matter here, just the ratio. </a:t>
            </a:r>
          </a:p>
          <a:p>
            <a:endParaRPr lang="en-US"/>
          </a:p>
          <a:p>
            <a:r>
              <a:rPr lang="en-US"/>
              <a:t>Point </a:t>
            </a:r>
            <a:r>
              <a:rPr lang="en-US" dirty="0"/>
              <a:t>to understand: want as many tall as short, but only observe half as many, so weight them twice </a:t>
            </a:r>
            <a:r>
              <a:rPr lang="en-US"/>
              <a:t>as much.</a:t>
            </a:r>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38</a:t>
            </a:fld>
            <a:endParaRPr lang="en-US"/>
          </a:p>
        </p:txBody>
      </p:sp>
    </p:spTree>
    <p:extLst>
      <p:ext uri="{BB962C8B-B14F-4D97-AF65-F5344CB8AC3E}">
        <p14:creationId xmlns:p14="http://schemas.microsoft.com/office/powerpoint/2010/main" val="2059695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and get them to guess what the relationship would look like, can also elicit interpretations of top point and median points.</a:t>
            </a:r>
          </a:p>
          <a:p>
            <a:endParaRPr lang="en-US" dirty="0"/>
          </a:p>
          <a:p>
            <a:r>
              <a:rPr lang="en-US" dirty="0"/>
              <a:t>Does this mean having high income is causing kids to innovate more?</a:t>
            </a:r>
          </a:p>
        </p:txBody>
      </p:sp>
      <p:sp>
        <p:nvSpPr>
          <p:cNvPr id="4" name="Slide Number Placeholder 3"/>
          <p:cNvSpPr>
            <a:spLocks noGrp="1"/>
          </p:cNvSpPr>
          <p:nvPr>
            <p:ph type="sldNum" sz="quarter" idx="10"/>
          </p:nvPr>
        </p:nvSpPr>
        <p:spPr/>
        <p:txBody>
          <a:bodyPr/>
          <a:lstStyle/>
          <a:p>
            <a:fld id="{963F5536-7C40-4D79-8D59-3C9CBA8A0204}" type="slidenum">
              <a:rPr lang="en-US" smtClean="0"/>
              <a:pPr/>
              <a:t>39</a:t>
            </a:fld>
            <a:endParaRPr lang="en-US"/>
          </a:p>
        </p:txBody>
      </p:sp>
    </p:spTree>
    <p:extLst>
      <p:ext uri="{BB962C8B-B14F-4D97-AF65-F5344CB8AC3E}">
        <p14:creationId xmlns:p14="http://schemas.microsoft.com/office/powerpoint/2010/main" val="205126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4</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4001530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40</a:t>
            </a:fld>
            <a:endParaRPr lang="en-US"/>
          </a:p>
        </p:txBody>
      </p:sp>
    </p:spTree>
    <p:extLst>
      <p:ext uri="{BB962C8B-B14F-4D97-AF65-F5344CB8AC3E}">
        <p14:creationId xmlns:p14="http://schemas.microsoft.com/office/powerpoint/2010/main" val="11381343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This is the key slide for understanding the intuition, so try to spend more time here than on the subsequent details.</a:t>
            </a:r>
          </a:p>
          <a:p>
            <a:endParaRPr lang="en-US" dirty="0"/>
          </a:p>
          <a:p>
            <a:r>
              <a:rPr lang="en-US" dirty="0"/>
              <a:t>First make sure they understand the graph.</a:t>
            </a:r>
          </a:p>
          <a:p>
            <a:r>
              <a:rPr lang="en-US" dirty="0"/>
              <a:t>	-What does it mean that the red line is “to the right of the blue line” (higher 3</a:t>
            </a:r>
            <a:r>
              <a:rPr lang="en-US" baseline="30000" dirty="0"/>
              <a:t>rd</a:t>
            </a:r>
            <a:r>
              <a:rPr lang="en-US" dirty="0"/>
              <a:t> grade math scores for high income kids)</a:t>
            </a:r>
          </a:p>
          <a:p>
            <a:r>
              <a:rPr lang="en-US" dirty="0"/>
              <a:t>	-Why might this be a problem if we’re trying to see the effect of having high income parents on becoming an inventor? (might expect higher ability kids to become inventors…spurious correlation?)</a:t>
            </a:r>
          </a:p>
          <a:p>
            <a:endParaRPr lang="en-US" dirty="0"/>
          </a:p>
          <a:p>
            <a:r>
              <a:rPr lang="en-US" dirty="0"/>
              <a:t>Then give intuitive idea: We want to reweight the lower income population so that these distributions match.</a:t>
            </a:r>
          </a:p>
          <a:p>
            <a:r>
              <a:rPr lang="en-US" dirty="0"/>
              <a:t>	-Remaining variation should not be due to ability differences alone (as measured by 3</a:t>
            </a:r>
            <a:r>
              <a:rPr lang="en-US" baseline="30000" dirty="0"/>
              <a:t>rd</a:t>
            </a:r>
            <a:r>
              <a:rPr lang="en-US" dirty="0"/>
              <a:t> grade test)</a:t>
            </a:r>
          </a:p>
          <a:p>
            <a:r>
              <a:rPr lang="en-US" dirty="0"/>
              <a:t>	-So put more weight on outcomes of low-income children with high ability (shift up the right side of the blue graph)</a:t>
            </a:r>
          </a:p>
          <a:p>
            <a:r>
              <a:rPr lang="en-US" dirty="0"/>
              <a:t>	-And less weight on outcomes of low-income children with low ability (shift down the left side of the blue graph.</a:t>
            </a:r>
          </a:p>
          <a:p>
            <a:r>
              <a:rPr lang="en-US" dirty="0"/>
              <a:t>	-Weighted distributions should be on top of each other.</a:t>
            </a:r>
          </a:p>
        </p:txBody>
      </p:sp>
      <p:sp>
        <p:nvSpPr>
          <p:cNvPr id="4" name="Slide Number Placeholder 3"/>
          <p:cNvSpPr>
            <a:spLocks noGrp="1"/>
          </p:cNvSpPr>
          <p:nvPr>
            <p:ph type="sldNum" sz="quarter" idx="10"/>
          </p:nvPr>
        </p:nvSpPr>
        <p:spPr/>
        <p:txBody>
          <a:bodyPr/>
          <a:lstStyle/>
          <a:p>
            <a:fld id="{186D0055-DF1C-4047-9409-607E77CBC2D4}"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30090243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42</a:t>
            </a:fld>
            <a:endParaRPr lang="en-US"/>
          </a:p>
        </p:txBody>
      </p:sp>
    </p:spTree>
    <p:extLst>
      <p:ext uri="{BB962C8B-B14F-4D97-AF65-F5344CB8AC3E}">
        <p14:creationId xmlns:p14="http://schemas.microsoft.com/office/powerpoint/2010/main" val="20136711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the first two lines: These are just capturing the idea we saw in the graph: richer parents= more inventions.</a:t>
            </a:r>
          </a:p>
          <a:p>
            <a:endParaRPr lang="en-US" dirty="0"/>
          </a:p>
          <a:p>
            <a:r>
              <a:rPr lang="en-US" dirty="0"/>
              <a:t>Third line is after you re-weight: By counting patents more for high test-scoring low income students, get higher “weighted patent rate”</a:t>
            </a:r>
          </a:p>
          <a:p>
            <a:endParaRPr lang="en-US" dirty="0"/>
          </a:p>
          <a:p>
            <a:r>
              <a:rPr lang="en-US" dirty="0"/>
              <a:t>But only explains 1/3 of the total variation…may ask “what else do you think is going on?”</a:t>
            </a:r>
          </a:p>
          <a:p>
            <a:endParaRPr lang="en-US" dirty="0"/>
          </a:p>
          <a:p>
            <a:endParaRPr lang="en-US" dirty="0"/>
          </a:p>
        </p:txBody>
      </p:sp>
      <p:sp>
        <p:nvSpPr>
          <p:cNvPr id="4" name="Slide Number Placeholder 3"/>
          <p:cNvSpPr>
            <a:spLocks noGrp="1"/>
          </p:cNvSpPr>
          <p:nvPr>
            <p:ph type="sldNum" sz="quarter" idx="10"/>
          </p:nvPr>
        </p:nvSpPr>
        <p:spPr/>
        <p:txBody>
          <a:bodyPr/>
          <a:lstStyle/>
          <a:p>
            <a:fld id="{963F5536-7C40-4D79-8D59-3C9CBA8A0204}" type="slidenum">
              <a:rPr lang="en-US" smtClean="0"/>
              <a:pPr/>
              <a:t>43</a:t>
            </a:fld>
            <a:endParaRPr lang="en-US"/>
          </a:p>
        </p:txBody>
      </p:sp>
    </p:spTree>
    <p:extLst>
      <p:ext uri="{BB962C8B-B14F-4D97-AF65-F5344CB8AC3E}">
        <p14:creationId xmlns:p14="http://schemas.microsoft.com/office/powerpoint/2010/main" val="2845051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Fig 2</a:t>
            </a:r>
          </a:p>
          <a:p>
            <a:r>
              <a:rPr lang="en-US" dirty="0"/>
              <a:t>Share of Students By Race: Asian 9.6%,</a:t>
            </a:r>
            <a:r>
              <a:rPr lang="en-US" baseline="0" dirty="0"/>
              <a:t> </a:t>
            </a:r>
            <a:r>
              <a:rPr lang="en-US" dirty="0"/>
              <a:t>Hispanic 33.7%,</a:t>
            </a:r>
            <a:r>
              <a:rPr lang="en-US" baseline="0" dirty="0"/>
              <a:t> </a:t>
            </a:r>
            <a:r>
              <a:rPr lang="en-US" dirty="0"/>
              <a:t>Black 36.0 %,</a:t>
            </a:r>
            <a:r>
              <a:rPr lang="en-US" baseline="0" dirty="0"/>
              <a:t> </a:t>
            </a:r>
            <a:r>
              <a:rPr lang="en-US" dirty="0"/>
              <a:t>White 19.5%</a:t>
            </a:r>
          </a:p>
        </p:txBody>
      </p:sp>
      <p:sp>
        <p:nvSpPr>
          <p:cNvPr id="4" name="Slide Number Placeholder 3"/>
          <p:cNvSpPr>
            <a:spLocks noGrp="1"/>
          </p:cNvSpPr>
          <p:nvPr>
            <p:ph type="sldNum" sz="quarter" idx="10"/>
          </p:nvPr>
        </p:nvSpPr>
        <p:spPr/>
        <p:txBody>
          <a:bodyPr/>
          <a:lstStyle/>
          <a:p>
            <a:fld id="{186D0055-DF1C-4047-9409-607E77CBC2D4}" type="slidenum">
              <a:rPr lang="en-US" smtClean="0"/>
              <a:t>44</a:t>
            </a:fld>
            <a:endParaRPr lang="en-US"/>
          </a:p>
        </p:txBody>
      </p:sp>
    </p:spTree>
    <p:extLst>
      <p:ext uri="{BB962C8B-B14F-4D97-AF65-F5344CB8AC3E}">
        <p14:creationId xmlns:p14="http://schemas.microsoft.com/office/powerpoint/2010/main" val="347198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5</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itchFamily="34" charset="0"/>
                <a:ea typeface="ＭＳ Ｐゴシック" pitchFamily="34" charset="-128"/>
                <a:cs typeface="Arial" pitchFamily="34" charset="0"/>
              </a:rPr>
              <a:t>Just in case they have variables that are non-linearly related (which is certainly possible with $$ as a variable), want them to know that correlation is not the be all/end all.</a:t>
            </a:r>
          </a:p>
        </p:txBody>
      </p:sp>
    </p:spTree>
    <p:extLst>
      <p:ext uri="{BB962C8B-B14F-4D97-AF65-F5344CB8AC3E}">
        <p14:creationId xmlns:p14="http://schemas.microsoft.com/office/powerpoint/2010/main" val="1548647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3" name="Rectangle 2"/>
          <p:cNvSpPr>
            <a:spLocks noGrp="1" noRot="1" noChangeAspect="1" noChangeArrowheads="1" noTextEdit="1"/>
          </p:cNvSpPr>
          <p:nvPr>
            <p:ph type="sldImg"/>
          </p:nvPr>
        </p:nvSpPr>
        <p:spPr>
          <a:ln/>
        </p:spPr>
      </p:sp>
      <p:sp>
        <p:nvSpPr>
          <p:cNvPr id="566274" name="Rectangle 3"/>
          <p:cNvSpPr>
            <a:spLocks noGrp="1" noChangeArrowheads="1"/>
          </p:cNvSpPr>
          <p:nvPr>
            <p:ph type="body" idx="1"/>
          </p:nvPr>
        </p:nvSpPr>
        <p:spPr>
          <a:noFill/>
          <a:ln/>
        </p:spPr>
        <p:txBody>
          <a:bodyPr/>
          <a:lstStyle/>
          <a:p>
            <a:r>
              <a:rPr lang="en-US" dirty="0">
                <a:latin typeface="Arial"/>
                <a:ea typeface="ＭＳ Ｐゴシック"/>
                <a:cs typeface="Arial"/>
              </a:rPr>
              <a:t>Note: Mention here that the software people use is flexible and what you will support.</a:t>
            </a:r>
            <a:endParaRPr lang="en-US" dirty="0">
              <a:latin typeface="Arial" pitchFamily="34" charset="0"/>
              <a:ea typeface="ＭＳ Ｐゴシック" pitchFamily="34" charset="-128"/>
              <a:cs typeface="Arial" pitchFamily="34" charset="0"/>
            </a:endParaRPr>
          </a:p>
          <a:p>
            <a:r>
              <a:rPr lang="en-US" dirty="0">
                <a:latin typeface="Arial"/>
                <a:ea typeface="ＭＳ Ｐゴシック"/>
                <a:cs typeface="Arial"/>
              </a:rPr>
              <a:t>Stata will be supported by the class, so we'll do a Stata example here.</a:t>
            </a:r>
            <a:endParaRPr lang="en-US" dirty="0">
              <a:latin typeface="Arial" pitchFamily="34" charset="0"/>
              <a:ea typeface="ＭＳ Ｐゴシック" pitchFamily="34" charset="-128"/>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A" strike="noStrike" dirty="0">
              <a:cs typeface="ＭＳ Ｐゴシック" pitchFamily="34" charset="-128"/>
            </a:endParaRPr>
          </a:p>
        </p:txBody>
      </p:sp>
    </p:spTree>
    <p:extLst>
      <p:ext uri="{BB962C8B-B14F-4D97-AF65-F5344CB8AC3E}">
        <p14:creationId xmlns:p14="http://schemas.microsoft.com/office/powerpoint/2010/main" val="2964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3" name="Rectangle 2"/>
          <p:cNvSpPr>
            <a:spLocks noGrp="1" noRot="1" noChangeAspect="1" noChangeArrowheads="1" noTextEdit="1"/>
          </p:cNvSpPr>
          <p:nvPr>
            <p:ph type="sldImg"/>
          </p:nvPr>
        </p:nvSpPr>
        <p:spPr>
          <a:ln/>
        </p:spPr>
      </p:sp>
      <p:sp>
        <p:nvSpPr>
          <p:cNvPr id="56627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trike="noStrike" dirty="0">
              <a:cs typeface="ＭＳ Ｐゴシック" pitchFamily="34" charset="-128"/>
            </a:endParaRPr>
          </a:p>
        </p:txBody>
      </p:sp>
    </p:spTree>
    <p:extLst>
      <p:ext uri="{BB962C8B-B14F-4D97-AF65-F5344CB8AC3E}">
        <p14:creationId xmlns:p14="http://schemas.microsoft.com/office/powerpoint/2010/main" val="2745488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8</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0" dirty="0"/>
              <a:t>Start with handout.</a:t>
            </a:r>
          </a:p>
          <a:p>
            <a:pPr>
              <a:defRPr/>
            </a:pPr>
            <a:endParaRPr lang="en-US" b="0" dirty="0"/>
          </a:p>
          <a:p>
            <a:pPr>
              <a:defRPr/>
            </a:pPr>
            <a:r>
              <a:rPr lang="en-US" b="0" dirty="0"/>
              <a:t>May ask – why can’t you just compare parent and child income.  Point is that this method is more flexible when don’t have IRS data, not crazy to assume copula is stable over time, etc.</a:t>
            </a:r>
          </a:p>
        </p:txBody>
      </p:sp>
    </p:spTree>
    <p:extLst>
      <p:ext uri="{BB962C8B-B14F-4D97-AF65-F5344CB8AC3E}">
        <p14:creationId xmlns:p14="http://schemas.microsoft.com/office/powerpoint/2010/main" val="34513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5903" y="8685893"/>
            <a:ext cx="2972097" cy="458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9" tIns="45699" rIns="91399" bIns="45699"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000">
                <a:solidFill>
                  <a:srgbClr val="000000"/>
                </a:solidFill>
                <a:latin typeface="Chalkboard"/>
              </a:rPr>
              <a:pPr algn="r" fontAlgn="base">
                <a:spcBef>
                  <a:spcPct val="0"/>
                </a:spcBef>
                <a:spcAft>
                  <a:spcPct val="0"/>
                </a:spcAft>
              </a:pPr>
              <a:t>9</a:t>
            </a:fld>
            <a:endParaRPr lang="en-US" sz="10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b="0" dirty="0"/>
              <a:t>Before showing pic of joint distribution, can ask what how they might visualize a joint distribution. If they say scatterplot, they’re on the right track, can think of height of joint distribution as describing the denseness of points in a scatterplot.</a:t>
            </a:r>
          </a:p>
        </p:txBody>
      </p:sp>
    </p:spTree>
    <p:extLst>
      <p:ext uri="{BB962C8B-B14F-4D97-AF65-F5344CB8AC3E}">
        <p14:creationId xmlns:p14="http://schemas.microsoft.com/office/powerpoint/2010/main" val="11340840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143000"/>
            <a:ext cx="83216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8263083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316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7993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216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168035261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9560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79890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130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232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672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293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209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6678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60206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901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55423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a:srcRect/>
          <a:stretch>
            <a:fillRect/>
          </a:stretch>
        </p:blipFill>
        <p:spPr bwMode="auto">
          <a:xfrm>
            <a:off x="381000" y="1143000"/>
            <a:ext cx="8321675" cy="847725"/>
          </a:xfrm>
          <a:prstGeom prst="rect">
            <a:avLst/>
          </a:prstGeom>
          <a:noFill/>
          <a:ln w="9525">
            <a:noFill/>
            <a:miter lim="800000"/>
            <a:headEnd/>
            <a:tailEnd/>
          </a:ln>
        </p:spPr>
      </p:pic>
      <p:sp>
        <p:nvSpPr>
          <p:cNvPr id="271362" name="Rectangle 2"/>
          <p:cNvSpPr>
            <a:spLocks noGrp="1" noChangeArrowheads="1"/>
          </p:cNvSpPr>
          <p:nvPr>
            <p:ph type="subTitle" idx="1"/>
          </p:nvPr>
        </p:nvSpPr>
        <p:spPr>
          <a:xfrm>
            <a:off x="1371600" y="2514600"/>
            <a:ext cx="64008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381000" y="1219200"/>
            <a:ext cx="83058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2714983973"/>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17124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25839049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3739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7832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75129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562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19081196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10868558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9953941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18742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35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2/15/2019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4645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2/15/2019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52074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2/15/2019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10008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513F0F-F506-4C53-BF39-ED7D02AD2E57}" type="datetimeFigureOut">
              <a:rPr lang="en-US" smtClean="0">
                <a:solidFill>
                  <a:prstClr val="black">
                    <a:tint val="75000"/>
                  </a:prstClr>
                </a:solidFill>
              </a:rPr>
              <a:pPr/>
              <a:t>2/15/2019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7875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513F0F-F506-4C53-BF39-ED7D02AD2E57}" type="datetimeFigureOut">
              <a:rPr lang="en-US" smtClean="0">
                <a:solidFill>
                  <a:prstClr val="black">
                    <a:tint val="75000"/>
                  </a:prstClr>
                </a:solidFill>
              </a:rPr>
              <a:pPr/>
              <a:t>2/15/2019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65658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513F0F-F506-4C53-BF39-ED7D02AD2E57}" type="datetimeFigureOut">
              <a:rPr lang="en-US" smtClean="0">
                <a:solidFill>
                  <a:prstClr val="black">
                    <a:tint val="75000"/>
                  </a:prstClr>
                </a:solidFill>
              </a:rPr>
              <a:pPr/>
              <a:t>2/15/2019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706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838200"/>
            <a:ext cx="40767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476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13F0F-F506-4C53-BF39-ED7D02AD2E57}" type="datetimeFigureOut">
              <a:rPr lang="en-US" smtClean="0">
                <a:solidFill>
                  <a:prstClr val="black">
                    <a:tint val="75000"/>
                  </a:prstClr>
                </a:solidFill>
              </a:rPr>
              <a:pPr/>
              <a:t>2/15/2019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67542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13F0F-F506-4C53-BF39-ED7D02AD2E57}" type="datetimeFigureOut">
              <a:rPr lang="en-US" smtClean="0">
                <a:solidFill>
                  <a:prstClr val="black">
                    <a:tint val="75000"/>
                  </a:prstClr>
                </a:solidFill>
              </a:rPr>
              <a:pPr/>
              <a:t>2/15/2019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61082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13F0F-F506-4C53-BF39-ED7D02AD2E57}" type="datetimeFigureOut">
              <a:rPr lang="en-US" smtClean="0">
                <a:solidFill>
                  <a:prstClr val="black">
                    <a:tint val="75000"/>
                  </a:prstClr>
                </a:solidFill>
              </a:rPr>
              <a:pPr/>
              <a:t>2/15/2019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34296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2/15/2019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81734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13F0F-F506-4C53-BF39-ED7D02AD2E57}" type="datetimeFigureOut">
              <a:rPr lang="en-US" smtClean="0">
                <a:solidFill>
                  <a:prstClr val="black">
                    <a:tint val="75000"/>
                  </a:prstClr>
                </a:solidFill>
              </a:rPr>
              <a:pPr/>
              <a:t>2/15/2019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33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3282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6823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949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647893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347098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a:extLst/>
        </p:spPr>
        <p:txBody>
          <a:bodyPr wrap="none" lIns="91354" tIns="45678" rIns="91354" bIns="45678" anchor="ctr"/>
          <a:lstStyle/>
          <a:p>
            <a:pPr algn="ctr" fontAlgn="base">
              <a:spcBef>
                <a:spcPct val="0"/>
              </a:spcBef>
              <a:spcAft>
                <a:spcPct val="0"/>
              </a:spcAft>
              <a:defRPr/>
            </a:pPr>
            <a:endParaRPr lang="en-US">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1779757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w="9525">
            <a:noFill/>
            <a:miter lim="800000"/>
            <a:headEnd/>
            <a:tailEnd/>
          </a:ln>
        </p:spPr>
        <p:txBody>
          <a:bodyPr vert="horz" wrap="square" lIns="91354" tIns="45678" rIns="91354" bIns="456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a:extLst/>
        </p:spPr>
        <p:txBody>
          <a:bodyPr wrap="none" lIns="91354" tIns="45678" rIns="91354" bIns="45678" anchor="ctr"/>
          <a:lstStyle/>
          <a:p>
            <a:pPr algn="ctr" fontAlgn="base">
              <a:spcBef>
                <a:spcPct val="0"/>
              </a:spcBef>
              <a:spcAft>
                <a:spcPct val="0"/>
              </a:spcAft>
              <a:defRPr/>
            </a:pPr>
            <a:endParaRPr lang="en-US">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w="9525">
            <a:noFill/>
            <a:miter lim="800000"/>
            <a:headEnd/>
            <a:tailEnd/>
          </a:ln>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2128779193"/>
      </p:ext>
    </p:extLst>
  </p:cSld>
  <p:clrMap bg1="lt1" tx1="dk1" bg2="lt2" tx2="dk2" accent1="accent1" accent2="accent2" accent3="accent3" accent4="accent4" accent5="accent5" accent6="accent6" hlink="hlink" folHlink="folHlink"/>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2"/>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2"/>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2"/>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2"/>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2"/>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2"/>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bwMode="auto">
          <a:xfrm>
            <a:off x="381000" y="838200"/>
            <a:ext cx="83058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459" name="Rectangle 5"/>
          <p:cNvSpPr>
            <a:spLocks noChangeArrowheads="1"/>
          </p:cNvSpPr>
          <p:nvPr/>
        </p:nvSpPr>
        <p:spPr bwMode="auto">
          <a:xfrm>
            <a:off x="0" y="0"/>
            <a:ext cx="9144000" cy="762000"/>
          </a:xfrm>
          <a:prstGeom prst="rect">
            <a:avLst/>
          </a:prstGeom>
          <a:solidFill>
            <a:srgbClr val="2E249E"/>
          </a:solidFill>
          <a:ln>
            <a:noFill/>
          </a:ln>
          <a:extLst/>
        </p:spPr>
        <p:txBody>
          <a:bodyPr wrap="none" anchor="ctr"/>
          <a:lstStyle/>
          <a:p>
            <a:pPr algn="ctr" fontAlgn="base">
              <a:spcBef>
                <a:spcPct val="0"/>
              </a:spcBef>
              <a:spcAft>
                <a:spcPct val="0"/>
              </a:spcAft>
              <a:defRPr/>
            </a:pPr>
            <a:endParaRPr lang="en-US">
              <a:solidFill>
                <a:srgbClr val="000000"/>
              </a:solidFill>
              <a:latin typeface="Symbol" pitchFamily="18" charset="2"/>
              <a:ea typeface="ＭＳ Ｐゴシック" pitchFamily="34" charset="-128"/>
            </a:endParaRPr>
          </a:p>
        </p:txBody>
      </p:sp>
      <p:sp>
        <p:nvSpPr>
          <p:cNvPr id="27652" name="Rectangle 2"/>
          <p:cNvSpPr>
            <a:spLocks noGrp="1" noChangeArrowheads="1"/>
          </p:cNvSpPr>
          <p:nvPr>
            <p:ph type="title"/>
          </p:nvPr>
        </p:nvSpPr>
        <p:spPr bwMode="auto">
          <a:xfrm>
            <a:off x="228600" y="152400"/>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40529419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0" fontAlgn="base" hangingPunct="0">
        <a:spcBef>
          <a:spcPct val="0"/>
        </a:spcBef>
        <a:spcAft>
          <a:spcPct val="0"/>
        </a:spcAft>
        <a:defRPr sz="3200">
          <a:solidFill>
            <a:schemeClr val="bg1"/>
          </a:solidFill>
          <a:latin typeface="+mj-lt"/>
          <a:ea typeface="Arial" charset="0"/>
          <a:cs typeface="+mj-cs"/>
        </a:defRPr>
      </a:lvl1pPr>
      <a:lvl2pPr algn="l" rtl="0" eaLnBrk="0" fontAlgn="base" hangingPunct="0">
        <a:spcBef>
          <a:spcPct val="0"/>
        </a:spcBef>
        <a:spcAft>
          <a:spcPct val="0"/>
        </a:spcAft>
        <a:defRPr sz="3200">
          <a:solidFill>
            <a:schemeClr val="bg1"/>
          </a:solidFill>
          <a:latin typeface="cmss10" pitchFamily="34" charset="0"/>
          <a:ea typeface="Arial" charset="0"/>
          <a:cs typeface="Arial" charset="0"/>
        </a:defRPr>
      </a:lvl2pPr>
      <a:lvl3pPr algn="l" rtl="0" eaLnBrk="0" fontAlgn="base" hangingPunct="0">
        <a:spcBef>
          <a:spcPct val="0"/>
        </a:spcBef>
        <a:spcAft>
          <a:spcPct val="0"/>
        </a:spcAft>
        <a:defRPr sz="3200">
          <a:solidFill>
            <a:schemeClr val="bg1"/>
          </a:solidFill>
          <a:latin typeface="cmss10" pitchFamily="34" charset="0"/>
          <a:ea typeface="Arial" charset="0"/>
          <a:cs typeface="Arial" charset="0"/>
        </a:defRPr>
      </a:lvl3pPr>
      <a:lvl4pPr algn="l" rtl="0" eaLnBrk="0" fontAlgn="base" hangingPunct="0">
        <a:spcBef>
          <a:spcPct val="0"/>
        </a:spcBef>
        <a:spcAft>
          <a:spcPct val="0"/>
        </a:spcAft>
        <a:defRPr sz="3200">
          <a:solidFill>
            <a:schemeClr val="bg1"/>
          </a:solidFill>
          <a:latin typeface="cmss10" pitchFamily="34" charset="0"/>
          <a:ea typeface="Arial" charset="0"/>
          <a:cs typeface="Arial" charset="0"/>
        </a:defRPr>
      </a:lvl4pPr>
      <a:lvl5pPr algn="l" rtl="0" eaLnBrk="0" fontAlgn="base" hangingPunct="0">
        <a:spcBef>
          <a:spcPct val="0"/>
        </a:spcBef>
        <a:spcAft>
          <a:spcPct val="0"/>
        </a:spcAft>
        <a:defRPr sz="3200">
          <a:solidFill>
            <a:schemeClr val="bg1"/>
          </a:solidFill>
          <a:latin typeface="cmss10" pitchFamily="34" charset="0"/>
          <a:ea typeface="Arial" charset="0"/>
          <a:cs typeface="Arial" charset="0"/>
        </a:defRPr>
      </a:lvl5pPr>
      <a:lvl6pPr marL="457200" algn="l" rtl="0" eaLnBrk="1" fontAlgn="base" hangingPunct="1">
        <a:spcBef>
          <a:spcPct val="0"/>
        </a:spcBef>
        <a:spcAft>
          <a:spcPct val="0"/>
        </a:spcAft>
        <a:defRPr sz="3200">
          <a:solidFill>
            <a:schemeClr val="bg1"/>
          </a:solidFill>
          <a:latin typeface="cmss10" pitchFamily="34" charset="0"/>
          <a:cs typeface="Arial" charset="0"/>
        </a:defRPr>
      </a:lvl6pPr>
      <a:lvl7pPr marL="914400" algn="l" rtl="0" eaLnBrk="1" fontAlgn="base" hangingPunct="1">
        <a:spcBef>
          <a:spcPct val="0"/>
        </a:spcBef>
        <a:spcAft>
          <a:spcPct val="0"/>
        </a:spcAft>
        <a:defRPr sz="3200">
          <a:solidFill>
            <a:schemeClr val="bg1"/>
          </a:solidFill>
          <a:latin typeface="cmss10" pitchFamily="34" charset="0"/>
          <a:cs typeface="Arial" charset="0"/>
        </a:defRPr>
      </a:lvl7pPr>
      <a:lvl8pPr marL="1371600" algn="l" rtl="0" eaLnBrk="1" fontAlgn="base" hangingPunct="1">
        <a:spcBef>
          <a:spcPct val="0"/>
        </a:spcBef>
        <a:spcAft>
          <a:spcPct val="0"/>
        </a:spcAft>
        <a:defRPr sz="3200">
          <a:solidFill>
            <a:schemeClr val="bg1"/>
          </a:solidFill>
          <a:latin typeface="cmss10" pitchFamily="34" charset="0"/>
          <a:cs typeface="Arial" charset="0"/>
        </a:defRPr>
      </a:lvl8pPr>
      <a:lvl9pPr marL="1828800"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2900" indent="-3429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1pPr>
      <a:lvl2pPr marL="742950" indent="-28575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3000" indent="-2286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718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90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6200" indent="-228600"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838200"/>
            <a:ext cx="8305800" cy="5791200"/>
          </a:xfrm>
          <a:prstGeom prst="rect">
            <a:avLst/>
          </a:prstGeom>
          <a:noFill/>
          <a:ln w="9525">
            <a:noFill/>
            <a:miter lim="800000"/>
            <a:headEnd/>
            <a:tailEnd/>
          </a:ln>
        </p:spPr>
        <p:txBody>
          <a:bodyPr vert="horz" wrap="square" lIns="91354" tIns="45678" rIns="91354" bIns="456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5"/>
          <p:cNvSpPr>
            <a:spLocks noChangeArrowheads="1"/>
          </p:cNvSpPr>
          <p:nvPr/>
        </p:nvSpPr>
        <p:spPr bwMode="auto">
          <a:xfrm>
            <a:off x="0" y="0"/>
            <a:ext cx="9144000" cy="762000"/>
          </a:xfrm>
          <a:prstGeom prst="rect">
            <a:avLst/>
          </a:prstGeom>
          <a:solidFill>
            <a:srgbClr val="2E249E"/>
          </a:solidFill>
          <a:ln>
            <a:noFill/>
          </a:ln>
          <a:extLst/>
        </p:spPr>
        <p:txBody>
          <a:bodyPr wrap="none" lIns="91354" tIns="45678" rIns="91354" bIns="45678" anchor="ctr"/>
          <a:lstStyle/>
          <a:p>
            <a:pPr algn="ctr" fontAlgn="base">
              <a:spcBef>
                <a:spcPct val="0"/>
              </a:spcBef>
              <a:spcAft>
                <a:spcPct val="0"/>
              </a:spcAft>
              <a:defRPr/>
            </a:pPr>
            <a:endParaRPr lang="en-US">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228600" y="152400"/>
            <a:ext cx="8763000" cy="533400"/>
          </a:xfrm>
          <a:prstGeom prst="rect">
            <a:avLst/>
          </a:prstGeom>
          <a:noFill/>
          <a:ln w="9525">
            <a:noFill/>
            <a:miter lim="800000"/>
            <a:headEnd/>
            <a:tailEnd/>
          </a:ln>
        </p:spPr>
        <p:txBody>
          <a:bodyPr vert="horz" wrap="square" lIns="91354" tIns="45678" rIns="91354" bIns="45678"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284271005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0" fontAlgn="base" hangingPunct="0">
        <a:spcBef>
          <a:spcPct val="0"/>
        </a:spcBef>
        <a:spcAft>
          <a:spcPct val="0"/>
        </a:spcAft>
        <a:defRPr sz="3200">
          <a:solidFill>
            <a:schemeClr val="bg1"/>
          </a:solidFill>
          <a:latin typeface="+mj-lt"/>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mn-lt"/>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mn-lt"/>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13F0F-F506-4C53-BF39-ED7D02AD2E57}" type="datetimeFigureOut">
              <a:rPr lang="en-US" smtClean="0">
                <a:solidFill>
                  <a:prstClr val="black">
                    <a:tint val="75000"/>
                  </a:prstClr>
                </a:solidFill>
              </a:rPr>
              <a:pPr/>
              <a:t>2/15/2019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399DA-F1CE-4B5E-A1EA-17892005188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3654463"/>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hyperlink" Target="https://github.com/dianagold/Ec1152_diana" TargetMode="External"/><Relationship Id="rId4" Type="http://schemas.openxmlformats.org/officeDocument/2006/relationships/hyperlink" Target="https://goo.gl/forms/nDV8tnKQzl0GCO5p2"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github.com/dianagold/Ec1152_diana"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2"/>
          <p:cNvSpPr txBox="1">
            <a:spLocks noChangeArrowheads="1"/>
          </p:cNvSpPr>
          <p:nvPr/>
        </p:nvSpPr>
        <p:spPr>
          <a:xfrm>
            <a:off x="457200" y="2170863"/>
            <a:ext cx="8305800" cy="685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000" dirty="0">
              <a:solidFill>
                <a:prstClr val="white"/>
              </a:solidFill>
              <a:ea typeface="ＭＳ Ｐゴシック" pitchFamily="34" charset="-128"/>
            </a:endParaRPr>
          </a:p>
        </p:txBody>
      </p:sp>
      <p:sp>
        <p:nvSpPr>
          <p:cNvPr id="2" name="Rectangle 1"/>
          <p:cNvSpPr/>
          <p:nvPr/>
        </p:nvSpPr>
        <p:spPr>
          <a:xfrm>
            <a:off x="0" y="1828800"/>
            <a:ext cx="9144000" cy="954107"/>
          </a:xfrm>
          <a:prstGeom prst="rect">
            <a:avLst/>
          </a:prstGeom>
          <a:effectLst/>
        </p:spPr>
        <p:txBody>
          <a:bodyPr wrap="square">
            <a:spAutoFit/>
          </a:bodyPr>
          <a:lstStyle/>
          <a:p>
            <a:pPr algn="ctr"/>
            <a:r>
              <a:rPr lang="en-US" sz="2800" b="1" dirty="0">
                <a:solidFill>
                  <a:srgbClr val="002060"/>
                </a:solidFill>
                <a:ea typeface="ＭＳ Ｐゴシック" pitchFamily="34" charset="-128"/>
              </a:rPr>
              <a:t>EC 1152 - Using Big Data to Solve</a:t>
            </a:r>
            <a:br>
              <a:rPr lang="en-US" sz="2800" b="1" dirty="0">
                <a:solidFill>
                  <a:srgbClr val="002060"/>
                </a:solidFill>
                <a:ea typeface="ＭＳ Ｐゴシック" pitchFamily="34" charset="-128"/>
              </a:rPr>
            </a:br>
            <a:r>
              <a:rPr lang="en-US" sz="2800" b="1" dirty="0">
                <a:solidFill>
                  <a:srgbClr val="002060"/>
                </a:solidFill>
                <a:ea typeface="ＭＳ Ｐゴシック" pitchFamily="34" charset="-128"/>
              </a:rPr>
              <a:t>Economic and Social Problems</a:t>
            </a:r>
          </a:p>
        </p:txBody>
      </p:sp>
      <p:sp>
        <p:nvSpPr>
          <p:cNvPr id="5" name="Rectangle 3">
            <a:extLst>
              <a:ext uri="{FF2B5EF4-FFF2-40B4-BE49-F238E27FC236}">
                <a16:creationId xmlns:a16="http://schemas.microsoft.com/office/drawing/2014/main" id="{A741F548-A9C4-4D7C-9908-CC4E9D560A40}"/>
              </a:ext>
            </a:extLst>
          </p:cNvPr>
          <p:cNvSpPr txBox="1">
            <a:spLocks noChangeArrowheads="1"/>
          </p:cNvSpPr>
          <p:nvPr/>
        </p:nvSpPr>
        <p:spPr>
          <a:xfrm>
            <a:off x="2438400" y="3352800"/>
            <a:ext cx="4457700" cy="1219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90000"/>
              </a:lnSpc>
              <a:buNone/>
            </a:pPr>
            <a:r>
              <a:rPr lang="en-US" sz="1800" b="1" dirty="0">
                <a:solidFill>
                  <a:prstClr val="black"/>
                </a:solidFill>
                <a:latin typeface="+mj-lt"/>
                <a:ea typeface="ＭＳ Ｐゴシック" pitchFamily="34" charset="-128"/>
                <a:cs typeface="ＭＳ Ｐゴシック" pitchFamily="34" charset="-128"/>
              </a:rPr>
              <a:t>Review Session #2</a:t>
            </a:r>
          </a:p>
          <a:p>
            <a:pPr marL="0" indent="0" algn="ctr">
              <a:lnSpc>
                <a:spcPct val="90000"/>
              </a:lnSpc>
              <a:buNone/>
            </a:pPr>
            <a:r>
              <a:rPr lang="en-US" sz="1800" b="1" dirty="0">
                <a:solidFill>
                  <a:prstClr val="black"/>
                </a:solidFill>
                <a:latin typeface="+mj-lt"/>
                <a:ea typeface="ＭＳ Ｐゴシック" pitchFamily="34" charset="-128"/>
                <a:cs typeface="ＭＳ Ｐゴシック" pitchFamily="34" charset="-128"/>
              </a:rPr>
              <a:t>TF: Diana Goldemberg</a:t>
            </a:r>
          </a:p>
          <a:p>
            <a:pPr marL="0" indent="0" algn="ctr">
              <a:lnSpc>
                <a:spcPct val="90000"/>
              </a:lnSpc>
              <a:buFont typeface="Arial" pitchFamily="34" charset="0"/>
              <a:buNone/>
            </a:pPr>
            <a:endParaRPr lang="en-US" sz="1800" dirty="0">
              <a:solidFill>
                <a:prstClr val="black"/>
              </a:solidFill>
              <a:latin typeface="+mj-lt"/>
              <a:ea typeface="ＭＳ Ｐゴシック" pitchFamily="34" charset="-128"/>
              <a:cs typeface="ＭＳ Ｐゴシック" pitchFamily="34" charset="-128"/>
            </a:endParaRPr>
          </a:p>
          <a:p>
            <a:pPr marL="0" indent="0" algn="ctr">
              <a:lnSpc>
                <a:spcPct val="90000"/>
              </a:lnSpc>
              <a:buFont typeface="Arial" pitchFamily="34" charset="0"/>
              <a:buNone/>
            </a:pPr>
            <a:r>
              <a:rPr lang="en-US" sz="1800" dirty="0">
                <a:solidFill>
                  <a:prstClr val="black"/>
                </a:solidFill>
                <a:latin typeface="+mj-lt"/>
                <a:ea typeface="ＭＳ Ｐゴシック" pitchFamily="34" charset="-128"/>
                <a:cs typeface="ＭＳ Ｐゴシック" pitchFamily="34" charset="-128"/>
              </a:rPr>
              <a:t>Prof: Raj Chetty</a:t>
            </a:r>
          </a:p>
          <a:p>
            <a:pPr marL="0" indent="0" algn="ctr">
              <a:lnSpc>
                <a:spcPct val="90000"/>
              </a:lnSpc>
              <a:buFont typeface="Arial" pitchFamily="34" charset="0"/>
              <a:buNone/>
            </a:pPr>
            <a:r>
              <a:rPr lang="en-US" sz="1800" dirty="0">
                <a:solidFill>
                  <a:prstClr val="black"/>
                </a:solidFill>
                <a:latin typeface="+mj-lt"/>
                <a:ea typeface="ＭＳ Ｐゴシック" pitchFamily="34" charset="-128"/>
                <a:cs typeface="ＭＳ Ｐゴシック" pitchFamily="34" charset="-128"/>
              </a:rPr>
              <a:t>Harvard University</a:t>
            </a:r>
          </a:p>
          <a:p>
            <a:pPr marL="0" indent="0" algn="ctr">
              <a:lnSpc>
                <a:spcPct val="90000"/>
              </a:lnSpc>
              <a:buFont typeface="Arial" pitchFamily="34" charset="0"/>
              <a:buNone/>
            </a:pPr>
            <a:r>
              <a:rPr lang="en-US" sz="1800" dirty="0">
                <a:solidFill>
                  <a:prstClr val="black"/>
                </a:solidFill>
                <a:latin typeface="+mj-lt"/>
                <a:ea typeface="ＭＳ Ｐゴシック" pitchFamily="34" charset="-128"/>
                <a:cs typeface="ＭＳ Ｐゴシック" pitchFamily="34" charset="-128"/>
              </a:rPr>
              <a:t>Spring 2019</a:t>
            </a:r>
          </a:p>
        </p:txBody>
      </p:sp>
      <p:sp>
        <p:nvSpPr>
          <p:cNvPr id="6" name="Rectangle 2">
            <a:extLst>
              <a:ext uri="{FF2B5EF4-FFF2-40B4-BE49-F238E27FC236}">
                <a16:creationId xmlns:a16="http://schemas.microsoft.com/office/drawing/2014/main" id="{60029DD3-D43C-46E7-8C6D-F26BB0C93F67}"/>
              </a:ext>
            </a:extLst>
          </p:cNvPr>
          <p:cNvSpPr>
            <a:spLocks noChangeArrowheads="1"/>
          </p:cNvSpPr>
          <p:nvPr/>
        </p:nvSpPr>
        <p:spPr bwMode="auto">
          <a:xfrm>
            <a:off x="0" y="6595193"/>
            <a:ext cx="8534400" cy="307777"/>
          </a:xfrm>
          <a:prstGeom prst="rect">
            <a:avLst/>
          </a:prstGeom>
          <a:noFill/>
          <a:ln w="9525">
            <a:noFill/>
            <a:miter lim="800000"/>
            <a:headEnd/>
            <a:tailEnd/>
          </a:ln>
        </p:spPr>
        <p:txBody>
          <a:bodyPr wrap="square">
            <a:spAutoFit/>
          </a:bodyPr>
          <a:lstStyle/>
          <a:p>
            <a:pPr algn="l" eaLnBrk="0" fontAlgn="base" hangingPunct="0">
              <a:spcBef>
                <a:spcPct val="0"/>
              </a:spcBef>
              <a:spcAft>
                <a:spcPct val="0"/>
              </a:spcAft>
              <a:defRPr/>
            </a:pPr>
            <a:r>
              <a:rPr lang="en-US" sz="1400" kern="0" dirty="0">
                <a:solidFill>
                  <a:srgbClr val="222222"/>
                </a:solidFill>
                <a:ea typeface="Calibri"/>
              </a:rPr>
              <a:t>Disclaimer:  multiple TFs contributed to those slides. All mistakes are mine.</a:t>
            </a:r>
          </a:p>
        </p:txBody>
      </p:sp>
    </p:spTree>
    <p:extLst>
      <p:ext uri="{BB962C8B-B14F-4D97-AF65-F5344CB8AC3E}">
        <p14:creationId xmlns:p14="http://schemas.microsoft.com/office/powerpoint/2010/main" val="304735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762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Wait, What’s a Joint Distribution?</a:t>
            </a:r>
          </a:p>
        </p:txBody>
      </p:sp>
      <p:pic>
        <p:nvPicPr>
          <p:cNvPr id="2050" name="Picture 2" descr="Image result for bivariate distribution visualization">
            <a:extLst>
              <a:ext uri="{FF2B5EF4-FFF2-40B4-BE49-F238E27FC236}">
                <a16:creationId xmlns:a16="http://schemas.microsoft.com/office/drawing/2014/main" id="{FDEE3824-75A7-465D-9411-A0D75E0297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271" y="2066070"/>
            <a:ext cx="4343400" cy="31829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53016FD-5F75-4D45-A4C9-649BA0D9AF8D}"/>
              </a:ext>
            </a:extLst>
          </p:cNvPr>
          <p:cNvSpPr txBox="1"/>
          <p:nvPr/>
        </p:nvSpPr>
        <p:spPr>
          <a:xfrm>
            <a:off x="381000" y="1524000"/>
            <a:ext cx="3276600" cy="369332"/>
          </a:xfrm>
          <a:prstGeom prst="rect">
            <a:avLst/>
          </a:prstGeom>
          <a:noFill/>
        </p:spPr>
        <p:txBody>
          <a:bodyPr wrap="square" rtlCol="0">
            <a:spAutoFit/>
          </a:bodyPr>
          <a:lstStyle/>
          <a:p>
            <a:r>
              <a:rPr lang="en-US" dirty="0"/>
              <a:t>Marginal distribution: P(X = x)</a:t>
            </a:r>
          </a:p>
        </p:txBody>
      </p:sp>
      <p:sp>
        <p:nvSpPr>
          <p:cNvPr id="7" name="TextBox 6">
            <a:extLst>
              <a:ext uri="{FF2B5EF4-FFF2-40B4-BE49-F238E27FC236}">
                <a16:creationId xmlns:a16="http://schemas.microsoft.com/office/drawing/2014/main" id="{AE73AC0E-9A30-48C2-89E0-8AF20CD00D7C}"/>
              </a:ext>
            </a:extLst>
          </p:cNvPr>
          <p:cNvSpPr txBox="1"/>
          <p:nvPr/>
        </p:nvSpPr>
        <p:spPr>
          <a:xfrm>
            <a:off x="4572000" y="3261519"/>
            <a:ext cx="184731" cy="369332"/>
          </a:xfrm>
          <a:prstGeom prst="rect">
            <a:avLst/>
          </a:prstGeom>
          <a:noFill/>
        </p:spPr>
        <p:txBody>
          <a:bodyPr wrap="none" rtlCol="0">
            <a:spAutoFit/>
          </a:bodyPr>
          <a:lstStyle/>
          <a:p>
            <a:endParaRPr lang="en-US" dirty="0"/>
          </a:p>
        </p:txBody>
      </p:sp>
      <p:sp>
        <p:nvSpPr>
          <p:cNvPr id="16" name="TextBox 15">
            <a:extLst>
              <a:ext uri="{FF2B5EF4-FFF2-40B4-BE49-F238E27FC236}">
                <a16:creationId xmlns:a16="http://schemas.microsoft.com/office/drawing/2014/main" id="{39E32C8B-294E-4DAA-84FD-F260A2ABA952}"/>
              </a:ext>
            </a:extLst>
          </p:cNvPr>
          <p:cNvSpPr txBox="1"/>
          <p:nvPr/>
        </p:nvSpPr>
        <p:spPr>
          <a:xfrm>
            <a:off x="5334000" y="1501146"/>
            <a:ext cx="3276600" cy="369332"/>
          </a:xfrm>
          <a:prstGeom prst="rect">
            <a:avLst/>
          </a:prstGeom>
          <a:noFill/>
        </p:spPr>
        <p:txBody>
          <a:bodyPr wrap="square" rtlCol="0">
            <a:spAutoFit/>
          </a:bodyPr>
          <a:lstStyle/>
          <a:p>
            <a:r>
              <a:rPr lang="en-US" dirty="0"/>
              <a:t>Marginal distribution: P(Y = y)</a:t>
            </a:r>
          </a:p>
        </p:txBody>
      </p:sp>
      <p:sp>
        <p:nvSpPr>
          <p:cNvPr id="17" name="TextBox 16">
            <a:extLst>
              <a:ext uri="{FF2B5EF4-FFF2-40B4-BE49-F238E27FC236}">
                <a16:creationId xmlns:a16="http://schemas.microsoft.com/office/drawing/2014/main" id="{B2CD819C-57CD-4992-A703-6AD11E620ABC}"/>
              </a:ext>
            </a:extLst>
          </p:cNvPr>
          <p:cNvSpPr txBox="1"/>
          <p:nvPr/>
        </p:nvSpPr>
        <p:spPr>
          <a:xfrm>
            <a:off x="2777671" y="5596776"/>
            <a:ext cx="3276600" cy="369332"/>
          </a:xfrm>
          <a:prstGeom prst="rect">
            <a:avLst/>
          </a:prstGeom>
          <a:noFill/>
        </p:spPr>
        <p:txBody>
          <a:bodyPr wrap="square" rtlCol="0">
            <a:spAutoFit/>
          </a:bodyPr>
          <a:lstStyle/>
          <a:p>
            <a:r>
              <a:rPr lang="en-US" dirty="0"/>
              <a:t>Joint distribution: P(X = x, Y = y)</a:t>
            </a:r>
          </a:p>
        </p:txBody>
      </p:sp>
      <p:cxnSp>
        <p:nvCxnSpPr>
          <p:cNvPr id="9" name="Straight Arrow Connector 8">
            <a:extLst>
              <a:ext uri="{FF2B5EF4-FFF2-40B4-BE49-F238E27FC236}">
                <a16:creationId xmlns:a16="http://schemas.microsoft.com/office/drawing/2014/main" id="{A6CF170D-E832-47E0-9E8B-0862B00A99AB}"/>
              </a:ext>
            </a:extLst>
          </p:cNvPr>
          <p:cNvCxnSpPr>
            <a:cxnSpLocks/>
            <a:stCxn id="16" idx="2"/>
          </p:cNvCxnSpPr>
          <p:nvPr/>
        </p:nvCxnSpPr>
        <p:spPr>
          <a:xfrm flipH="1">
            <a:off x="5715000" y="1870478"/>
            <a:ext cx="1257300" cy="7965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3A7CF0-3028-4FEC-BD19-18133055E18D}"/>
              </a:ext>
            </a:extLst>
          </p:cNvPr>
          <p:cNvCxnSpPr>
            <a:cxnSpLocks/>
          </p:cNvCxnSpPr>
          <p:nvPr/>
        </p:nvCxnSpPr>
        <p:spPr>
          <a:xfrm>
            <a:off x="2158092" y="1976121"/>
            <a:ext cx="971550" cy="75333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0D05BD-7963-493B-8D11-649E0510C147}"/>
              </a:ext>
            </a:extLst>
          </p:cNvPr>
          <p:cNvCxnSpPr>
            <a:cxnSpLocks/>
          </p:cNvCxnSpPr>
          <p:nvPr/>
        </p:nvCxnSpPr>
        <p:spPr>
          <a:xfrm flipH="1" flipV="1">
            <a:off x="4572000" y="4495800"/>
            <a:ext cx="1" cy="116106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50243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762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Wait, What’s a Joint Distribution?</a:t>
            </a:r>
          </a:p>
        </p:txBody>
      </p:sp>
      <p:sp>
        <p:nvSpPr>
          <p:cNvPr id="7" name="TextBox 6">
            <a:extLst>
              <a:ext uri="{FF2B5EF4-FFF2-40B4-BE49-F238E27FC236}">
                <a16:creationId xmlns:a16="http://schemas.microsoft.com/office/drawing/2014/main" id="{AE73AC0E-9A30-48C2-89E0-8AF20CD00D7C}"/>
              </a:ext>
            </a:extLst>
          </p:cNvPr>
          <p:cNvSpPr txBox="1"/>
          <p:nvPr/>
        </p:nvSpPr>
        <p:spPr>
          <a:xfrm>
            <a:off x="4572000" y="3261519"/>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7C7C335C-7D67-457E-A39F-81339B56596C}"/>
              </a:ext>
            </a:extLst>
          </p:cNvPr>
          <p:cNvSpPr txBox="1"/>
          <p:nvPr/>
        </p:nvSpPr>
        <p:spPr>
          <a:xfrm>
            <a:off x="533400" y="1321284"/>
            <a:ext cx="792480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May also be interested in the probability of X occurring, given that Y has occurred.</a:t>
            </a:r>
          </a:p>
          <a:p>
            <a:pPr marL="742950" lvl="1" indent="-285750">
              <a:buFont typeface="Arial" panose="020B0604020202020204" pitchFamily="34" charset="0"/>
              <a:buChar char="•"/>
            </a:pPr>
            <a:r>
              <a:rPr lang="en-US" sz="2000" dirty="0"/>
              <a:t>For example, probability a kid ends above the 80</a:t>
            </a:r>
            <a:r>
              <a:rPr lang="en-US" sz="2000" baseline="30000" dirty="0"/>
              <a:t>th</a:t>
            </a:r>
            <a:r>
              <a:rPr lang="en-US" sz="2000" dirty="0"/>
              <a:t> percentile of income given that their parent was below the 20</a:t>
            </a:r>
            <a:r>
              <a:rPr lang="en-US" sz="2000" baseline="30000" dirty="0"/>
              <a:t>th</a:t>
            </a:r>
            <a:r>
              <a:rPr lang="en-US" sz="2000" dirty="0"/>
              <a:t> percentile.</a:t>
            </a:r>
            <a:br>
              <a:rPr lang="en-US" sz="2000" dirty="0"/>
            </a:br>
            <a:endParaRPr lang="en-US" sz="2000" dirty="0"/>
          </a:p>
          <a:p>
            <a:pPr marL="285750" indent="-285750">
              <a:buFont typeface="Arial" panose="020B0604020202020204" pitchFamily="34" charset="0"/>
              <a:buChar char="•"/>
            </a:pPr>
            <a:r>
              <a:rPr lang="en-US" sz="2000" dirty="0"/>
              <a:t>We call this </a:t>
            </a:r>
            <a:r>
              <a:rPr lang="en-US" sz="2000" b="1" dirty="0"/>
              <a:t>conditional probability</a:t>
            </a:r>
            <a:r>
              <a:rPr lang="en-US" sz="2000" dirty="0"/>
              <a:t>, and we can write it as:</a:t>
            </a:r>
          </a:p>
          <a:p>
            <a:pPr marL="742950" lvl="1" indent="-285750">
              <a:buFont typeface="Arial" panose="020B0604020202020204" pitchFamily="34" charset="0"/>
              <a:buChar char="•"/>
            </a:pPr>
            <a:r>
              <a:rPr lang="en-US" sz="2000" dirty="0" err="1"/>
              <a:t>Pr</a:t>
            </a:r>
            <a:r>
              <a:rPr lang="en-US" sz="2000" dirty="0"/>
              <a:t>(</a:t>
            </a:r>
            <a:r>
              <a:rPr lang="en-US" sz="2000" dirty="0" err="1"/>
              <a:t>K_rank</a:t>
            </a:r>
            <a:r>
              <a:rPr lang="en-US" sz="2000" dirty="0"/>
              <a:t> &gt; 80| </a:t>
            </a:r>
            <a:r>
              <a:rPr lang="en-US" sz="2000" dirty="0" err="1"/>
              <a:t>P_rank</a:t>
            </a:r>
            <a:r>
              <a:rPr lang="en-US" sz="2000" dirty="0"/>
              <a:t> &lt; 20)</a:t>
            </a:r>
          </a:p>
          <a:p>
            <a:pPr marL="742950" lvl="1" indent="-285750">
              <a:buFont typeface="Arial" panose="020B0604020202020204" pitchFamily="34" charset="0"/>
              <a:buChar char="•"/>
            </a:pPr>
            <a:r>
              <a:rPr lang="en-US" sz="2000" dirty="0"/>
              <a:t>“The probability that Kid rank &gt; 80 given that Parent rank &lt; 20”</a:t>
            </a:r>
          </a:p>
          <a:p>
            <a:pPr marL="742950" lvl="1" indent="-285750">
              <a:buFont typeface="Arial" panose="020B0604020202020204" pitchFamily="34" charset="0"/>
              <a:buChar char="•"/>
            </a:pPr>
            <a:r>
              <a:rPr lang="en-US" sz="2000" dirty="0"/>
              <a:t>“The probability that Kid rank &gt; 80 conditional Parent rank &lt; 20”</a:t>
            </a:r>
          </a:p>
          <a:p>
            <a:pPr lvl="1"/>
            <a:endParaRPr lang="en-US" sz="2000" dirty="0"/>
          </a:p>
          <a:p>
            <a:pPr marL="285750" indent="-285750">
              <a:buFont typeface="Arial" panose="020B0604020202020204" pitchFamily="34" charset="0"/>
              <a:buChar char="•"/>
            </a:pPr>
            <a:r>
              <a:rPr lang="en-US" sz="2000" dirty="0"/>
              <a:t>This is related to the </a:t>
            </a:r>
            <a:r>
              <a:rPr lang="en-US" sz="2000" b="1" dirty="0"/>
              <a:t>joint probability:</a:t>
            </a:r>
          </a:p>
          <a:p>
            <a:pPr marL="742950" lvl="1" indent="-285750">
              <a:buFont typeface="Arial" panose="020B0604020202020204" pitchFamily="34" charset="0"/>
              <a:buChar char="•"/>
            </a:pPr>
            <a:r>
              <a:rPr lang="en-US" sz="2000" dirty="0" err="1">
                <a:sym typeface="Wingdings" panose="05000000000000000000" pitchFamily="2" charset="2"/>
              </a:rPr>
              <a:t>Pr</a:t>
            </a:r>
            <a:r>
              <a:rPr lang="en-US" sz="2000" dirty="0">
                <a:sym typeface="Wingdings" panose="05000000000000000000" pitchFamily="2" charset="2"/>
              </a:rPr>
              <a:t>(</a:t>
            </a:r>
            <a:r>
              <a:rPr lang="en-US" sz="2000" dirty="0" err="1">
                <a:sym typeface="Wingdings" panose="05000000000000000000" pitchFamily="2" charset="2"/>
              </a:rPr>
              <a:t>K_rank</a:t>
            </a:r>
            <a:r>
              <a:rPr lang="en-US" sz="2000" dirty="0">
                <a:sym typeface="Wingdings" panose="05000000000000000000" pitchFamily="2" charset="2"/>
              </a:rPr>
              <a:t> &gt; 80 | </a:t>
            </a:r>
            <a:r>
              <a:rPr lang="en-US" sz="2000" dirty="0" err="1">
                <a:sym typeface="Wingdings" panose="05000000000000000000" pitchFamily="2" charset="2"/>
              </a:rPr>
              <a:t>P_rank</a:t>
            </a:r>
            <a:r>
              <a:rPr lang="en-US" sz="2000" dirty="0">
                <a:sym typeface="Wingdings" panose="05000000000000000000" pitchFamily="2" charset="2"/>
              </a:rPr>
              <a:t> &lt;20) =</a:t>
            </a:r>
            <a:endParaRPr lang="en-US" sz="2000" dirty="0"/>
          </a:p>
          <a:p>
            <a:pPr lvl="1"/>
            <a:endParaRPr lang="en-US" sz="2000" dirty="0"/>
          </a:p>
        </p:txBody>
      </p:sp>
      <p:cxnSp>
        <p:nvCxnSpPr>
          <p:cNvPr id="4" name="Straight Connector 3">
            <a:extLst>
              <a:ext uri="{FF2B5EF4-FFF2-40B4-BE49-F238E27FC236}">
                <a16:creationId xmlns:a16="http://schemas.microsoft.com/office/drawing/2014/main" id="{D1AF5E56-A11C-4FD6-A67A-7BDA9F1E3808}"/>
              </a:ext>
            </a:extLst>
          </p:cNvPr>
          <p:cNvCxnSpPr>
            <a:cxnSpLocks/>
          </p:cNvCxnSpPr>
          <p:nvPr/>
        </p:nvCxnSpPr>
        <p:spPr>
          <a:xfrm>
            <a:off x="4836886" y="5105400"/>
            <a:ext cx="21735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F07E137-5B08-4DB0-A4C1-998A2AB501FD}"/>
              </a:ext>
            </a:extLst>
          </p:cNvPr>
          <p:cNvSpPr txBox="1"/>
          <p:nvPr/>
        </p:nvSpPr>
        <p:spPr>
          <a:xfrm>
            <a:off x="4800600" y="4681893"/>
            <a:ext cx="2895600" cy="369332"/>
          </a:xfrm>
          <a:prstGeom prst="rect">
            <a:avLst/>
          </a:prstGeom>
          <a:noFill/>
        </p:spPr>
        <p:txBody>
          <a:bodyPr wrap="square" rtlCol="0">
            <a:spAutoFit/>
          </a:bodyPr>
          <a:lstStyle/>
          <a:p>
            <a:r>
              <a:rPr lang="en-US" dirty="0" err="1">
                <a:sym typeface="Wingdings" panose="05000000000000000000" pitchFamily="2" charset="2"/>
              </a:rPr>
              <a:t>Pr</a:t>
            </a:r>
            <a:r>
              <a:rPr lang="en-US" dirty="0">
                <a:sym typeface="Wingdings" panose="05000000000000000000" pitchFamily="2" charset="2"/>
              </a:rPr>
              <a:t>(</a:t>
            </a:r>
            <a:r>
              <a:rPr lang="en-US" dirty="0" err="1">
                <a:sym typeface="Wingdings" panose="05000000000000000000" pitchFamily="2" charset="2"/>
              </a:rPr>
              <a:t>K_r</a:t>
            </a:r>
            <a:r>
              <a:rPr lang="en-US" dirty="0">
                <a:sym typeface="Wingdings" panose="05000000000000000000" pitchFamily="2" charset="2"/>
              </a:rPr>
              <a:t>&gt;80  and </a:t>
            </a:r>
            <a:r>
              <a:rPr lang="en-US" dirty="0" err="1">
                <a:sym typeface="Wingdings" panose="05000000000000000000" pitchFamily="2" charset="2"/>
              </a:rPr>
              <a:t>P_r</a:t>
            </a:r>
            <a:r>
              <a:rPr lang="en-US" dirty="0">
                <a:sym typeface="Wingdings" panose="05000000000000000000" pitchFamily="2" charset="2"/>
              </a:rPr>
              <a:t> &lt;20)</a:t>
            </a:r>
            <a:endParaRPr lang="en-US" dirty="0"/>
          </a:p>
        </p:txBody>
      </p:sp>
      <p:sp>
        <p:nvSpPr>
          <p:cNvPr id="19" name="TextBox 18">
            <a:extLst>
              <a:ext uri="{FF2B5EF4-FFF2-40B4-BE49-F238E27FC236}">
                <a16:creationId xmlns:a16="http://schemas.microsoft.com/office/drawing/2014/main" id="{54310A45-DA11-4E37-A673-B685E51E4960}"/>
              </a:ext>
            </a:extLst>
          </p:cNvPr>
          <p:cNvSpPr txBox="1"/>
          <p:nvPr/>
        </p:nvSpPr>
        <p:spPr>
          <a:xfrm>
            <a:off x="5210629" y="5103359"/>
            <a:ext cx="1799771" cy="646331"/>
          </a:xfrm>
          <a:prstGeom prst="rect">
            <a:avLst/>
          </a:prstGeom>
          <a:noFill/>
        </p:spPr>
        <p:txBody>
          <a:bodyPr wrap="square" rtlCol="0">
            <a:spAutoFit/>
          </a:bodyPr>
          <a:lstStyle/>
          <a:p>
            <a:r>
              <a:rPr lang="en-US" dirty="0" err="1">
                <a:sym typeface="Wingdings" panose="05000000000000000000" pitchFamily="2" charset="2"/>
              </a:rPr>
              <a:t>Pr</a:t>
            </a:r>
            <a:r>
              <a:rPr lang="en-US" dirty="0">
                <a:sym typeface="Wingdings" panose="05000000000000000000" pitchFamily="2" charset="2"/>
              </a:rPr>
              <a:t>(</a:t>
            </a:r>
            <a:r>
              <a:rPr lang="en-US" dirty="0" err="1">
                <a:sym typeface="Wingdings" panose="05000000000000000000" pitchFamily="2" charset="2"/>
              </a:rPr>
              <a:t>P_r</a:t>
            </a:r>
            <a:r>
              <a:rPr lang="en-US" dirty="0">
                <a:sym typeface="Wingdings" panose="05000000000000000000" pitchFamily="2" charset="2"/>
              </a:rPr>
              <a:t>&lt;20)</a:t>
            </a:r>
            <a:endParaRPr lang="en-US" dirty="0"/>
          </a:p>
          <a:p>
            <a:endParaRPr lang="en-US" dirty="0"/>
          </a:p>
        </p:txBody>
      </p:sp>
    </p:spTree>
    <p:extLst>
      <p:ext uri="{BB962C8B-B14F-4D97-AF65-F5344CB8AC3E}">
        <p14:creationId xmlns:p14="http://schemas.microsoft.com/office/powerpoint/2010/main" val="42072620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762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Absolute Mobility: Example Calculation</a:t>
            </a:r>
          </a:p>
        </p:txBody>
      </p:sp>
      <p:sp>
        <p:nvSpPr>
          <p:cNvPr id="7" name="TextBox 6">
            <a:extLst>
              <a:ext uri="{FF2B5EF4-FFF2-40B4-BE49-F238E27FC236}">
                <a16:creationId xmlns:a16="http://schemas.microsoft.com/office/drawing/2014/main" id="{AE73AC0E-9A30-48C2-89E0-8AF20CD00D7C}"/>
              </a:ext>
            </a:extLst>
          </p:cNvPr>
          <p:cNvSpPr txBox="1"/>
          <p:nvPr/>
        </p:nvSpPr>
        <p:spPr>
          <a:xfrm>
            <a:off x="4572000" y="3261519"/>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6099E29B-E254-4C5B-8AFA-E7ECB8913626}"/>
              </a:ext>
            </a:extLst>
          </p:cNvPr>
          <p:cNvSpPr txBox="1"/>
          <p:nvPr/>
        </p:nvSpPr>
        <p:spPr>
          <a:xfrm>
            <a:off x="620882" y="1074695"/>
            <a:ext cx="7772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Suppose you knew that child income had the following quintiles:</a:t>
            </a:r>
          </a:p>
        </p:txBody>
      </p:sp>
      <p:graphicFrame>
        <p:nvGraphicFramePr>
          <p:cNvPr id="13" name="Table 12">
            <a:extLst>
              <a:ext uri="{FF2B5EF4-FFF2-40B4-BE49-F238E27FC236}">
                <a16:creationId xmlns:a16="http://schemas.microsoft.com/office/drawing/2014/main" id="{F26FF8E2-058F-4254-ACD1-D9B34EA9D9F5}"/>
              </a:ext>
            </a:extLst>
          </p:cNvPr>
          <p:cNvGraphicFramePr>
            <a:graphicFrameLocks noGrp="1"/>
          </p:cNvGraphicFramePr>
          <p:nvPr>
            <p:extLst>
              <p:ext uri="{D42A27DB-BD31-4B8C-83A1-F6EECF244321}">
                <p14:modId xmlns:p14="http://schemas.microsoft.com/office/powerpoint/2010/main" val="2801224043"/>
              </p:ext>
            </p:extLst>
          </p:nvPr>
        </p:nvGraphicFramePr>
        <p:xfrm>
          <a:off x="381000" y="1752600"/>
          <a:ext cx="7009340" cy="741680"/>
        </p:xfrm>
        <a:graphic>
          <a:graphicData uri="http://schemas.openxmlformats.org/drawingml/2006/table">
            <a:tbl>
              <a:tblPr firstRow="1" bandRow="1">
                <a:tableStyleId>{5C22544A-7EE6-4342-B048-85BDC9FD1C3A}</a:tableStyleId>
              </a:tblPr>
              <a:tblGrid>
                <a:gridCol w="1213908">
                  <a:extLst>
                    <a:ext uri="{9D8B030D-6E8A-4147-A177-3AD203B41FA5}">
                      <a16:colId xmlns:a16="http://schemas.microsoft.com/office/drawing/2014/main" val="3285875285"/>
                    </a:ext>
                  </a:extLst>
                </a:gridCol>
                <a:gridCol w="1448858">
                  <a:extLst>
                    <a:ext uri="{9D8B030D-6E8A-4147-A177-3AD203B41FA5}">
                      <a16:colId xmlns:a16="http://schemas.microsoft.com/office/drawing/2014/main" val="1144139742"/>
                    </a:ext>
                  </a:extLst>
                </a:gridCol>
                <a:gridCol w="1448858">
                  <a:extLst>
                    <a:ext uri="{9D8B030D-6E8A-4147-A177-3AD203B41FA5}">
                      <a16:colId xmlns:a16="http://schemas.microsoft.com/office/drawing/2014/main" val="2183884334"/>
                    </a:ext>
                  </a:extLst>
                </a:gridCol>
                <a:gridCol w="1448858">
                  <a:extLst>
                    <a:ext uri="{9D8B030D-6E8A-4147-A177-3AD203B41FA5}">
                      <a16:colId xmlns:a16="http://schemas.microsoft.com/office/drawing/2014/main" val="3675973062"/>
                    </a:ext>
                  </a:extLst>
                </a:gridCol>
                <a:gridCol w="1448858">
                  <a:extLst>
                    <a:ext uri="{9D8B030D-6E8A-4147-A177-3AD203B41FA5}">
                      <a16:colId xmlns:a16="http://schemas.microsoft.com/office/drawing/2014/main" val="707785320"/>
                    </a:ext>
                  </a:extLst>
                </a:gridCol>
              </a:tblGrid>
              <a:tr h="370840">
                <a:tc>
                  <a:txBody>
                    <a:bodyPr/>
                    <a:lstStyle/>
                    <a:p>
                      <a:r>
                        <a:rPr lang="en-US" dirty="0"/>
                        <a:t>Rank</a:t>
                      </a:r>
                    </a:p>
                  </a:txBody>
                  <a:tcPr/>
                </a:tc>
                <a:tc>
                  <a:txBody>
                    <a:bodyPr/>
                    <a:lstStyle/>
                    <a:p>
                      <a:r>
                        <a:rPr lang="en-US" dirty="0"/>
                        <a:t>20</a:t>
                      </a:r>
                    </a:p>
                  </a:txBody>
                  <a:tcPr/>
                </a:tc>
                <a:tc>
                  <a:txBody>
                    <a:bodyPr/>
                    <a:lstStyle/>
                    <a:p>
                      <a:r>
                        <a:rPr lang="en-US" dirty="0"/>
                        <a:t>40</a:t>
                      </a:r>
                    </a:p>
                  </a:txBody>
                  <a:tcPr/>
                </a:tc>
                <a:tc>
                  <a:txBody>
                    <a:bodyPr/>
                    <a:lstStyle/>
                    <a:p>
                      <a:r>
                        <a:rPr lang="en-US" dirty="0"/>
                        <a:t>60</a:t>
                      </a:r>
                    </a:p>
                  </a:txBody>
                  <a:tcPr/>
                </a:tc>
                <a:tc>
                  <a:txBody>
                    <a:bodyPr/>
                    <a:lstStyle/>
                    <a:p>
                      <a:r>
                        <a:rPr lang="en-US" dirty="0"/>
                        <a:t>80</a:t>
                      </a:r>
                    </a:p>
                  </a:txBody>
                  <a:tcPr/>
                </a:tc>
                <a:extLst>
                  <a:ext uri="{0D108BD9-81ED-4DB2-BD59-A6C34878D82A}">
                    <a16:rowId xmlns:a16="http://schemas.microsoft.com/office/drawing/2014/main" val="954711993"/>
                  </a:ext>
                </a:extLst>
              </a:tr>
              <a:tr h="370840">
                <a:tc>
                  <a:txBody>
                    <a:bodyPr/>
                    <a:lstStyle/>
                    <a:p>
                      <a:r>
                        <a:rPr lang="en-US" dirty="0"/>
                        <a:t>Income</a:t>
                      </a:r>
                    </a:p>
                  </a:txBody>
                  <a:tcPr/>
                </a:tc>
                <a:tc>
                  <a:txBody>
                    <a:bodyPr/>
                    <a:lstStyle/>
                    <a:p>
                      <a:r>
                        <a:rPr lang="en-US" dirty="0"/>
                        <a:t>20, 514</a:t>
                      </a:r>
                    </a:p>
                  </a:txBody>
                  <a:tcPr/>
                </a:tc>
                <a:tc>
                  <a:txBody>
                    <a:bodyPr/>
                    <a:lstStyle/>
                    <a:p>
                      <a:r>
                        <a:rPr lang="en-US" dirty="0"/>
                        <a:t>38,008</a:t>
                      </a:r>
                    </a:p>
                  </a:txBody>
                  <a:tcPr/>
                </a:tc>
                <a:tc>
                  <a:txBody>
                    <a:bodyPr/>
                    <a:lstStyle/>
                    <a:p>
                      <a:r>
                        <a:rPr lang="en-US" dirty="0"/>
                        <a:t>62,734</a:t>
                      </a:r>
                    </a:p>
                  </a:txBody>
                  <a:tcPr/>
                </a:tc>
                <a:tc>
                  <a:txBody>
                    <a:bodyPr/>
                    <a:lstStyle/>
                    <a:p>
                      <a:r>
                        <a:rPr lang="en-US" dirty="0"/>
                        <a:t>94,563</a:t>
                      </a:r>
                    </a:p>
                  </a:txBody>
                  <a:tcPr/>
                </a:tc>
                <a:extLst>
                  <a:ext uri="{0D108BD9-81ED-4DB2-BD59-A6C34878D82A}">
                    <a16:rowId xmlns:a16="http://schemas.microsoft.com/office/drawing/2014/main" val="590224714"/>
                  </a:ext>
                </a:extLst>
              </a:tr>
            </a:tbl>
          </a:graphicData>
        </a:graphic>
      </p:graphicFrame>
      <p:graphicFrame>
        <p:nvGraphicFramePr>
          <p:cNvPr id="14" name="Table 13">
            <a:extLst>
              <a:ext uri="{FF2B5EF4-FFF2-40B4-BE49-F238E27FC236}">
                <a16:creationId xmlns:a16="http://schemas.microsoft.com/office/drawing/2014/main" id="{020F507D-942C-41B7-914D-043961471F0E}"/>
              </a:ext>
            </a:extLst>
          </p:cNvPr>
          <p:cNvGraphicFramePr>
            <a:graphicFrameLocks noGrp="1"/>
          </p:cNvGraphicFramePr>
          <p:nvPr>
            <p:extLst>
              <p:ext uri="{D42A27DB-BD31-4B8C-83A1-F6EECF244321}">
                <p14:modId xmlns:p14="http://schemas.microsoft.com/office/powerpoint/2010/main" val="292249661"/>
              </p:ext>
            </p:extLst>
          </p:nvPr>
        </p:nvGraphicFramePr>
        <p:xfrm>
          <a:off x="381000" y="3296761"/>
          <a:ext cx="7048500" cy="741680"/>
        </p:xfrm>
        <a:graphic>
          <a:graphicData uri="http://schemas.openxmlformats.org/drawingml/2006/table">
            <a:tbl>
              <a:tblPr firstRow="1" bandRow="1">
                <a:tableStyleId>{5C22544A-7EE6-4342-B048-85BDC9FD1C3A}</a:tableStyleId>
              </a:tblPr>
              <a:tblGrid>
                <a:gridCol w="1409700">
                  <a:extLst>
                    <a:ext uri="{9D8B030D-6E8A-4147-A177-3AD203B41FA5}">
                      <a16:colId xmlns:a16="http://schemas.microsoft.com/office/drawing/2014/main" val="3285875285"/>
                    </a:ext>
                  </a:extLst>
                </a:gridCol>
                <a:gridCol w="1409700">
                  <a:extLst>
                    <a:ext uri="{9D8B030D-6E8A-4147-A177-3AD203B41FA5}">
                      <a16:colId xmlns:a16="http://schemas.microsoft.com/office/drawing/2014/main" val="1144139742"/>
                    </a:ext>
                  </a:extLst>
                </a:gridCol>
                <a:gridCol w="1409700">
                  <a:extLst>
                    <a:ext uri="{9D8B030D-6E8A-4147-A177-3AD203B41FA5}">
                      <a16:colId xmlns:a16="http://schemas.microsoft.com/office/drawing/2014/main" val="2183884334"/>
                    </a:ext>
                  </a:extLst>
                </a:gridCol>
                <a:gridCol w="1409700">
                  <a:extLst>
                    <a:ext uri="{9D8B030D-6E8A-4147-A177-3AD203B41FA5}">
                      <a16:colId xmlns:a16="http://schemas.microsoft.com/office/drawing/2014/main" val="3675973062"/>
                    </a:ext>
                  </a:extLst>
                </a:gridCol>
                <a:gridCol w="1409700">
                  <a:extLst>
                    <a:ext uri="{9D8B030D-6E8A-4147-A177-3AD203B41FA5}">
                      <a16:colId xmlns:a16="http://schemas.microsoft.com/office/drawing/2014/main" val="707785320"/>
                    </a:ext>
                  </a:extLst>
                </a:gridCol>
              </a:tblGrid>
              <a:tr h="370840">
                <a:tc>
                  <a:txBody>
                    <a:bodyPr/>
                    <a:lstStyle/>
                    <a:p>
                      <a:r>
                        <a:rPr lang="en-US" dirty="0"/>
                        <a:t>Rank</a:t>
                      </a:r>
                    </a:p>
                  </a:txBody>
                  <a:tcPr/>
                </a:tc>
                <a:tc>
                  <a:txBody>
                    <a:bodyPr/>
                    <a:lstStyle/>
                    <a:p>
                      <a:r>
                        <a:rPr lang="en-US" dirty="0"/>
                        <a:t>20</a:t>
                      </a:r>
                    </a:p>
                  </a:txBody>
                  <a:tcPr/>
                </a:tc>
                <a:tc>
                  <a:txBody>
                    <a:bodyPr/>
                    <a:lstStyle/>
                    <a:p>
                      <a:r>
                        <a:rPr lang="en-US" dirty="0"/>
                        <a:t>40</a:t>
                      </a:r>
                    </a:p>
                  </a:txBody>
                  <a:tcPr/>
                </a:tc>
                <a:tc>
                  <a:txBody>
                    <a:bodyPr/>
                    <a:lstStyle/>
                    <a:p>
                      <a:r>
                        <a:rPr lang="en-US" dirty="0"/>
                        <a:t>60</a:t>
                      </a:r>
                    </a:p>
                  </a:txBody>
                  <a:tcPr/>
                </a:tc>
                <a:tc>
                  <a:txBody>
                    <a:bodyPr/>
                    <a:lstStyle/>
                    <a:p>
                      <a:r>
                        <a:rPr lang="en-US" dirty="0"/>
                        <a:t>80</a:t>
                      </a:r>
                    </a:p>
                  </a:txBody>
                  <a:tcPr/>
                </a:tc>
                <a:extLst>
                  <a:ext uri="{0D108BD9-81ED-4DB2-BD59-A6C34878D82A}">
                    <a16:rowId xmlns:a16="http://schemas.microsoft.com/office/drawing/2014/main" val="954711993"/>
                  </a:ext>
                </a:extLst>
              </a:tr>
              <a:tr h="370840">
                <a:tc>
                  <a:txBody>
                    <a:bodyPr/>
                    <a:lstStyle/>
                    <a:p>
                      <a:r>
                        <a:rPr lang="en-US" dirty="0"/>
                        <a:t>Income</a:t>
                      </a:r>
                    </a:p>
                  </a:txBody>
                  <a:tcPr/>
                </a:tc>
                <a:tc>
                  <a:txBody>
                    <a:bodyPr/>
                    <a:lstStyle/>
                    <a:p>
                      <a:r>
                        <a:rPr lang="en-US" dirty="0"/>
                        <a:t>26,764</a:t>
                      </a:r>
                    </a:p>
                  </a:txBody>
                  <a:tcPr/>
                </a:tc>
                <a:tc>
                  <a:txBody>
                    <a:bodyPr/>
                    <a:lstStyle/>
                    <a:p>
                      <a:r>
                        <a:rPr lang="en-US" dirty="0"/>
                        <a:t>43,290</a:t>
                      </a:r>
                    </a:p>
                  </a:txBody>
                  <a:tcPr/>
                </a:tc>
                <a:tc>
                  <a:txBody>
                    <a:bodyPr/>
                    <a:lstStyle/>
                    <a:p>
                      <a:r>
                        <a:rPr lang="en-US" dirty="0"/>
                        <a:t>58,235</a:t>
                      </a:r>
                    </a:p>
                  </a:txBody>
                  <a:tcPr/>
                </a:tc>
                <a:tc>
                  <a:txBody>
                    <a:bodyPr/>
                    <a:lstStyle/>
                    <a:p>
                      <a:r>
                        <a:rPr lang="en-US" dirty="0"/>
                        <a:t>76,847</a:t>
                      </a:r>
                    </a:p>
                  </a:txBody>
                  <a:tcPr/>
                </a:tc>
                <a:extLst>
                  <a:ext uri="{0D108BD9-81ED-4DB2-BD59-A6C34878D82A}">
                    <a16:rowId xmlns:a16="http://schemas.microsoft.com/office/drawing/2014/main" val="590224714"/>
                  </a:ext>
                </a:extLst>
              </a:tr>
            </a:tbl>
          </a:graphicData>
        </a:graphic>
      </p:graphicFrame>
      <p:sp>
        <p:nvSpPr>
          <p:cNvPr id="15" name="TextBox 14">
            <a:extLst>
              <a:ext uri="{FF2B5EF4-FFF2-40B4-BE49-F238E27FC236}">
                <a16:creationId xmlns:a16="http://schemas.microsoft.com/office/drawing/2014/main" id="{23CE1B62-AC34-437F-9884-29E3055468CA}"/>
              </a:ext>
            </a:extLst>
          </p:cNvPr>
          <p:cNvSpPr txBox="1"/>
          <p:nvPr/>
        </p:nvSpPr>
        <p:spPr>
          <a:xfrm>
            <a:off x="660400" y="2799854"/>
            <a:ext cx="7772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And similarly, for parent income:</a:t>
            </a:r>
          </a:p>
        </p:txBody>
      </p:sp>
      <p:graphicFrame>
        <p:nvGraphicFramePr>
          <p:cNvPr id="3" name="Table 2">
            <a:extLst>
              <a:ext uri="{FF2B5EF4-FFF2-40B4-BE49-F238E27FC236}">
                <a16:creationId xmlns:a16="http://schemas.microsoft.com/office/drawing/2014/main" id="{9C0AC781-6280-4092-99B4-30C3A809A806}"/>
              </a:ext>
            </a:extLst>
          </p:cNvPr>
          <p:cNvGraphicFramePr>
            <a:graphicFrameLocks noGrp="1"/>
          </p:cNvGraphicFramePr>
          <p:nvPr>
            <p:extLst>
              <p:ext uri="{D42A27DB-BD31-4B8C-83A1-F6EECF244321}">
                <p14:modId xmlns:p14="http://schemas.microsoft.com/office/powerpoint/2010/main" val="2985744970"/>
              </p:ext>
            </p:extLst>
          </p:nvPr>
        </p:nvGraphicFramePr>
        <p:xfrm>
          <a:off x="2590800" y="4556760"/>
          <a:ext cx="6096000" cy="22250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483723"/>
                    </a:ext>
                  </a:extLst>
                </a:gridCol>
                <a:gridCol w="1016000">
                  <a:extLst>
                    <a:ext uri="{9D8B030D-6E8A-4147-A177-3AD203B41FA5}">
                      <a16:colId xmlns:a16="http://schemas.microsoft.com/office/drawing/2014/main" val="3423652038"/>
                    </a:ext>
                  </a:extLst>
                </a:gridCol>
                <a:gridCol w="1016000">
                  <a:extLst>
                    <a:ext uri="{9D8B030D-6E8A-4147-A177-3AD203B41FA5}">
                      <a16:colId xmlns:a16="http://schemas.microsoft.com/office/drawing/2014/main" val="2380475798"/>
                    </a:ext>
                  </a:extLst>
                </a:gridCol>
                <a:gridCol w="1016000">
                  <a:extLst>
                    <a:ext uri="{9D8B030D-6E8A-4147-A177-3AD203B41FA5}">
                      <a16:colId xmlns:a16="http://schemas.microsoft.com/office/drawing/2014/main" val="108125326"/>
                    </a:ext>
                  </a:extLst>
                </a:gridCol>
                <a:gridCol w="1016000">
                  <a:extLst>
                    <a:ext uri="{9D8B030D-6E8A-4147-A177-3AD203B41FA5}">
                      <a16:colId xmlns:a16="http://schemas.microsoft.com/office/drawing/2014/main" val="3749473380"/>
                    </a:ext>
                  </a:extLst>
                </a:gridCol>
                <a:gridCol w="1016000">
                  <a:extLst>
                    <a:ext uri="{9D8B030D-6E8A-4147-A177-3AD203B41FA5}">
                      <a16:colId xmlns:a16="http://schemas.microsoft.com/office/drawing/2014/main" val="4113725870"/>
                    </a:ext>
                  </a:extLst>
                </a:gridCol>
              </a:tblGrid>
              <a:tr h="370840">
                <a:tc>
                  <a:txBody>
                    <a:bodyPr/>
                    <a:lstStyle/>
                    <a:p>
                      <a:endParaRPr lang="en-US" dirty="0"/>
                    </a:p>
                  </a:txBody>
                  <a:tcPr/>
                </a:tc>
                <a:tc>
                  <a:txBody>
                    <a:bodyPr/>
                    <a:lstStyle/>
                    <a:p>
                      <a:r>
                        <a:rPr lang="en-US" dirty="0"/>
                        <a:t>&lt; 20</a:t>
                      </a:r>
                    </a:p>
                  </a:txBody>
                  <a:tcPr/>
                </a:tc>
                <a:tc>
                  <a:txBody>
                    <a:bodyPr/>
                    <a:lstStyle/>
                    <a:p>
                      <a:r>
                        <a:rPr lang="en-US" dirty="0"/>
                        <a:t>20 - 40</a:t>
                      </a:r>
                    </a:p>
                  </a:txBody>
                  <a:tcPr/>
                </a:tc>
                <a:tc>
                  <a:txBody>
                    <a:bodyPr/>
                    <a:lstStyle/>
                    <a:p>
                      <a:r>
                        <a:rPr lang="en-US" dirty="0"/>
                        <a:t>40 - 60</a:t>
                      </a:r>
                    </a:p>
                  </a:txBody>
                  <a:tcPr/>
                </a:tc>
                <a:tc>
                  <a:txBody>
                    <a:bodyPr/>
                    <a:lstStyle/>
                    <a:p>
                      <a:r>
                        <a:rPr lang="en-US" dirty="0"/>
                        <a:t>60 - 80</a:t>
                      </a:r>
                    </a:p>
                  </a:txBody>
                  <a:tcPr/>
                </a:tc>
                <a:tc>
                  <a:txBody>
                    <a:bodyPr/>
                    <a:lstStyle/>
                    <a:p>
                      <a:pPr marL="0" indent="0">
                        <a:buFont typeface="Wingdings" panose="05000000000000000000" pitchFamily="2" charset="2"/>
                        <a:buNone/>
                      </a:pPr>
                      <a:r>
                        <a:rPr lang="en-US" dirty="0"/>
                        <a:t> &gt; 80</a:t>
                      </a:r>
                    </a:p>
                  </a:txBody>
                  <a:tcPr/>
                </a:tc>
                <a:extLst>
                  <a:ext uri="{0D108BD9-81ED-4DB2-BD59-A6C34878D82A}">
                    <a16:rowId xmlns:a16="http://schemas.microsoft.com/office/drawing/2014/main" val="2163566330"/>
                  </a:ext>
                </a:extLst>
              </a:tr>
              <a:tr h="370840">
                <a:tc>
                  <a:txBody>
                    <a:bodyPr/>
                    <a:lstStyle/>
                    <a:p>
                      <a:r>
                        <a:rPr lang="en-US" dirty="0"/>
                        <a:t>&lt; 20</a:t>
                      </a:r>
                    </a:p>
                  </a:txBody>
                  <a:tcPr/>
                </a:tc>
                <a:tc>
                  <a:txBody>
                    <a:bodyPr/>
                    <a:lstStyle/>
                    <a:p>
                      <a:r>
                        <a:rPr lang="en-US" dirty="0"/>
                        <a:t>.058</a:t>
                      </a:r>
                    </a:p>
                  </a:txBody>
                  <a:tcPr/>
                </a:tc>
                <a:tc>
                  <a:txBody>
                    <a:bodyPr/>
                    <a:lstStyle/>
                    <a:p>
                      <a:r>
                        <a:rPr lang="en-US" dirty="0"/>
                        <a:t>.037</a:t>
                      </a:r>
                    </a:p>
                  </a:txBody>
                  <a:tcPr/>
                </a:tc>
                <a:tc>
                  <a:txBody>
                    <a:bodyPr/>
                    <a:lstStyle/>
                    <a:p>
                      <a:r>
                        <a:rPr lang="en-US" dirty="0"/>
                        <a:t>.029</a:t>
                      </a:r>
                    </a:p>
                  </a:txBody>
                  <a:tcPr/>
                </a:tc>
                <a:tc>
                  <a:txBody>
                    <a:bodyPr/>
                    <a:lstStyle/>
                    <a:p>
                      <a:r>
                        <a:rPr lang="en-US" dirty="0"/>
                        <a:t>.028</a:t>
                      </a:r>
                    </a:p>
                  </a:txBody>
                  <a:tcPr/>
                </a:tc>
                <a:tc>
                  <a:txBody>
                    <a:bodyPr/>
                    <a:lstStyle/>
                    <a:p>
                      <a:r>
                        <a:rPr lang="en-US" dirty="0"/>
                        <a:t>.024</a:t>
                      </a:r>
                    </a:p>
                  </a:txBody>
                  <a:tcPr/>
                </a:tc>
                <a:extLst>
                  <a:ext uri="{0D108BD9-81ED-4DB2-BD59-A6C34878D82A}">
                    <a16:rowId xmlns:a16="http://schemas.microsoft.com/office/drawing/2014/main" val="4080116388"/>
                  </a:ext>
                </a:extLst>
              </a:tr>
              <a:tr h="370840">
                <a:tc>
                  <a:txBody>
                    <a:bodyPr/>
                    <a:lstStyle/>
                    <a:p>
                      <a:r>
                        <a:rPr lang="en-US" dirty="0"/>
                        <a:t>20 – 40</a:t>
                      </a:r>
                    </a:p>
                  </a:txBody>
                  <a:tcPr/>
                </a:tc>
                <a:tc>
                  <a:txBody>
                    <a:bodyPr/>
                    <a:lstStyle/>
                    <a:p>
                      <a:r>
                        <a:rPr lang="en-US" dirty="0"/>
                        <a:t>.046</a:t>
                      </a:r>
                    </a:p>
                  </a:txBody>
                  <a:tcPr/>
                </a:tc>
                <a:tc>
                  <a:txBody>
                    <a:bodyPr/>
                    <a:lstStyle/>
                    <a:p>
                      <a:r>
                        <a:rPr lang="en-US" dirty="0"/>
                        <a:t>.036</a:t>
                      </a:r>
                    </a:p>
                  </a:txBody>
                  <a:tcPr/>
                </a:tc>
                <a:tc>
                  <a:txBody>
                    <a:bodyPr/>
                    <a:lstStyle/>
                    <a:p>
                      <a:r>
                        <a:rPr lang="en-US" dirty="0"/>
                        <a:t>.035</a:t>
                      </a:r>
                    </a:p>
                  </a:txBody>
                  <a:tcPr/>
                </a:tc>
                <a:tc>
                  <a:txBody>
                    <a:bodyPr/>
                    <a:lstStyle/>
                    <a:p>
                      <a:r>
                        <a:rPr lang="en-US" dirty="0"/>
                        <a:t>.041</a:t>
                      </a:r>
                    </a:p>
                  </a:txBody>
                  <a:tcPr/>
                </a:tc>
                <a:tc>
                  <a:txBody>
                    <a:bodyPr/>
                    <a:lstStyle/>
                    <a:p>
                      <a:r>
                        <a:rPr lang="en-US" dirty="0"/>
                        <a:t>.031</a:t>
                      </a:r>
                    </a:p>
                  </a:txBody>
                  <a:tcPr/>
                </a:tc>
                <a:extLst>
                  <a:ext uri="{0D108BD9-81ED-4DB2-BD59-A6C34878D82A}">
                    <a16:rowId xmlns:a16="http://schemas.microsoft.com/office/drawing/2014/main" val="3565458305"/>
                  </a:ext>
                </a:extLst>
              </a:tr>
              <a:tr h="370840">
                <a:tc>
                  <a:txBody>
                    <a:bodyPr/>
                    <a:lstStyle/>
                    <a:p>
                      <a:r>
                        <a:rPr lang="en-US" dirty="0"/>
                        <a:t>40 – 60</a:t>
                      </a:r>
                    </a:p>
                  </a:txBody>
                  <a:tcPr/>
                </a:tc>
                <a:tc>
                  <a:txBody>
                    <a:bodyPr/>
                    <a:lstStyle/>
                    <a:p>
                      <a:r>
                        <a:rPr lang="en-US" dirty="0"/>
                        <a:t>.025</a:t>
                      </a:r>
                    </a:p>
                  </a:txBody>
                  <a:tcPr/>
                </a:tc>
                <a:tc>
                  <a:txBody>
                    <a:bodyPr/>
                    <a:lstStyle/>
                    <a:p>
                      <a:r>
                        <a:rPr lang="en-US" dirty="0"/>
                        <a:t>.031</a:t>
                      </a:r>
                    </a:p>
                  </a:txBody>
                  <a:tcPr/>
                </a:tc>
                <a:tc>
                  <a:txBody>
                    <a:bodyPr/>
                    <a:lstStyle/>
                    <a:p>
                      <a:r>
                        <a:rPr lang="en-US" dirty="0"/>
                        <a:t>.041</a:t>
                      </a:r>
                    </a:p>
                  </a:txBody>
                  <a:tcPr/>
                </a:tc>
                <a:tc>
                  <a:txBody>
                    <a:bodyPr/>
                    <a:lstStyle/>
                    <a:p>
                      <a:r>
                        <a:rPr lang="en-US" dirty="0"/>
                        <a:t>.056</a:t>
                      </a:r>
                    </a:p>
                  </a:txBody>
                  <a:tcPr/>
                </a:tc>
                <a:tc>
                  <a:txBody>
                    <a:bodyPr/>
                    <a:lstStyle/>
                    <a:p>
                      <a:r>
                        <a:rPr lang="en-US" dirty="0"/>
                        <a:t>.045</a:t>
                      </a:r>
                    </a:p>
                  </a:txBody>
                  <a:tcPr/>
                </a:tc>
                <a:extLst>
                  <a:ext uri="{0D108BD9-81ED-4DB2-BD59-A6C34878D82A}">
                    <a16:rowId xmlns:a16="http://schemas.microsoft.com/office/drawing/2014/main" val="1205191094"/>
                  </a:ext>
                </a:extLst>
              </a:tr>
              <a:tr h="370840">
                <a:tc>
                  <a:txBody>
                    <a:bodyPr/>
                    <a:lstStyle/>
                    <a:p>
                      <a:r>
                        <a:rPr lang="en-US" dirty="0"/>
                        <a:t>60 – 80</a:t>
                      </a:r>
                    </a:p>
                  </a:txBody>
                  <a:tcPr/>
                </a:tc>
                <a:tc>
                  <a:txBody>
                    <a:bodyPr/>
                    <a:lstStyle/>
                    <a:p>
                      <a:r>
                        <a:rPr lang="en-US" dirty="0"/>
                        <a:t>.013</a:t>
                      </a:r>
                    </a:p>
                  </a:txBody>
                  <a:tcPr/>
                </a:tc>
                <a:tc>
                  <a:txBody>
                    <a:bodyPr/>
                    <a:lstStyle/>
                    <a:p>
                      <a:r>
                        <a:rPr lang="en-US" dirty="0"/>
                        <a:t>.024</a:t>
                      </a:r>
                    </a:p>
                  </a:txBody>
                  <a:tcPr/>
                </a:tc>
                <a:tc>
                  <a:txBody>
                    <a:bodyPr/>
                    <a:lstStyle/>
                    <a:p>
                      <a:r>
                        <a:rPr lang="en-US" dirty="0"/>
                        <a:t>.041</a:t>
                      </a:r>
                    </a:p>
                  </a:txBody>
                  <a:tcPr/>
                </a:tc>
                <a:tc>
                  <a:txBody>
                    <a:bodyPr/>
                    <a:lstStyle/>
                    <a:p>
                      <a:r>
                        <a:rPr lang="en-US" dirty="0"/>
                        <a:t>.066</a:t>
                      </a:r>
                    </a:p>
                  </a:txBody>
                  <a:tcPr/>
                </a:tc>
                <a:tc>
                  <a:txBody>
                    <a:bodyPr/>
                    <a:lstStyle/>
                    <a:p>
                      <a:r>
                        <a:rPr lang="en-US" dirty="0"/>
                        <a:t>.065</a:t>
                      </a:r>
                    </a:p>
                  </a:txBody>
                  <a:tcPr/>
                </a:tc>
                <a:extLst>
                  <a:ext uri="{0D108BD9-81ED-4DB2-BD59-A6C34878D82A}">
                    <a16:rowId xmlns:a16="http://schemas.microsoft.com/office/drawing/2014/main" val="21869045"/>
                  </a:ext>
                </a:extLst>
              </a:tr>
              <a:tr h="370840">
                <a:tc>
                  <a:txBody>
                    <a:bodyPr/>
                    <a:lstStyle/>
                    <a:p>
                      <a:r>
                        <a:rPr lang="en-US" dirty="0"/>
                        <a:t>80 - 100</a:t>
                      </a:r>
                    </a:p>
                  </a:txBody>
                  <a:tcPr/>
                </a:tc>
                <a:tc>
                  <a:txBody>
                    <a:bodyPr/>
                    <a:lstStyle/>
                    <a:p>
                      <a:r>
                        <a:rPr lang="en-US" dirty="0"/>
                        <a:t>.007</a:t>
                      </a:r>
                    </a:p>
                  </a:txBody>
                  <a:tcPr/>
                </a:tc>
                <a:tc>
                  <a:txBody>
                    <a:bodyPr/>
                    <a:lstStyle/>
                    <a:p>
                      <a:r>
                        <a:rPr lang="en-US" dirty="0"/>
                        <a:t>.017</a:t>
                      </a:r>
                    </a:p>
                  </a:txBody>
                  <a:tcPr/>
                </a:tc>
                <a:tc>
                  <a:txBody>
                    <a:bodyPr/>
                    <a:lstStyle/>
                    <a:p>
                      <a:r>
                        <a:rPr lang="en-US" dirty="0"/>
                        <a:t>.035</a:t>
                      </a:r>
                    </a:p>
                  </a:txBody>
                  <a:tcPr/>
                </a:tc>
                <a:tc>
                  <a:txBody>
                    <a:bodyPr/>
                    <a:lstStyle/>
                    <a:p>
                      <a:r>
                        <a:rPr lang="en-US" dirty="0"/>
                        <a:t>.072</a:t>
                      </a:r>
                    </a:p>
                  </a:txBody>
                  <a:tcPr/>
                </a:tc>
                <a:tc>
                  <a:txBody>
                    <a:bodyPr/>
                    <a:lstStyle/>
                    <a:p>
                      <a:r>
                        <a:rPr lang="en-US" dirty="0"/>
                        <a:t>.097</a:t>
                      </a:r>
                    </a:p>
                  </a:txBody>
                  <a:tcPr/>
                </a:tc>
                <a:extLst>
                  <a:ext uri="{0D108BD9-81ED-4DB2-BD59-A6C34878D82A}">
                    <a16:rowId xmlns:a16="http://schemas.microsoft.com/office/drawing/2014/main" val="2685911516"/>
                  </a:ext>
                </a:extLst>
              </a:tr>
            </a:tbl>
          </a:graphicData>
        </a:graphic>
      </p:graphicFrame>
      <p:sp>
        <p:nvSpPr>
          <p:cNvPr id="4" name="TextBox 3">
            <a:extLst>
              <a:ext uri="{FF2B5EF4-FFF2-40B4-BE49-F238E27FC236}">
                <a16:creationId xmlns:a16="http://schemas.microsoft.com/office/drawing/2014/main" id="{DD0CEC34-206B-41A4-B0E2-24932F9E8899}"/>
              </a:ext>
            </a:extLst>
          </p:cNvPr>
          <p:cNvSpPr txBox="1"/>
          <p:nvPr/>
        </p:nvSpPr>
        <p:spPr>
          <a:xfrm>
            <a:off x="228600" y="5105400"/>
            <a:ext cx="1905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joint rank distribution for Milwaukee, WI</a:t>
            </a:r>
          </a:p>
        </p:txBody>
      </p:sp>
      <p:sp>
        <p:nvSpPr>
          <p:cNvPr id="5" name="TextBox 4">
            <a:extLst>
              <a:ext uri="{FF2B5EF4-FFF2-40B4-BE49-F238E27FC236}">
                <a16:creationId xmlns:a16="http://schemas.microsoft.com/office/drawing/2014/main" id="{176207A0-7A2B-473D-BB5F-5F0D27EC9D89}"/>
              </a:ext>
            </a:extLst>
          </p:cNvPr>
          <p:cNvSpPr txBox="1"/>
          <p:nvPr/>
        </p:nvSpPr>
        <p:spPr>
          <a:xfrm>
            <a:off x="4973053" y="4238223"/>
            <a:ext cx="2438400" cy="369332"/>
          </a:xfrm>
          <a:prstGeom prst="rect">
            <a:avLst/>
          </a:prstGeom>
          <a:noFill/>
        </p:spPr>
        <p:txBody>
          <a:bodyPr wrap="square" rtlCol="0">
            <a:spAutoFit/>
          </a:bodyPr>
          <a:lstStyle/>
          <a:p>
            <a:r>
              <a:rPr lang="en-US" dirty="0"/>
              <a:t>Parent Rank</a:t>
            </a:r>
          </a:p>
        </p:txBody>
      </p:sp>
      <p:sp>
        <p:nvSpPr>
          <p:cNvPr id="19" name="TextBox 18">
            <a:extLst>
              <a:ext uri="{FF2B5EF4-FFF2-40B4-BE49-F238E27FC236}">
                <a16:creationId xmlns:a16="http://schemas.microsoft.com/office/drawing/2014/main" id="{5572F52D-3914-4B8D-BAF5-241BDBC1FF1C}"/>
              </a:ext>
            </a:extLst>
          </p:cNvPr>
          <p:cNvSpPr txBox="1"/>
          <p:nvPr/>
        </p:nvSpPr>
        <p:spPr>
          <a:xfrm rot="16200000">
            <a:off x="1167186" y="5043842"/>
            <a:ext cx="2438400" cy="369332"/>
          </a:xfrm>
          <a:prstGeom prst="rect">
            <a:avLst/>
          </a:prstGeom>
          <a:noFill/>
        </p:spPr>
        <p:txBody>
          <a:bodyPr wrap="square" rtlCol="0">
            <a:spAutoFit/>
          </a:bodyPr>
          <a:lstStyle/>
          <a:p>
            <a:r>
              <a:rPr lang="en-US" dirty="0"/>
              <a:t>Child Rank</a:t>
            </a:r>
          </a:p>
        </p:txBody>
      </p:sp>
      <p:sp>
        <p:nvSpPr>
          <p:cNvPr id="30" name="Rectangle 29">
            <a:extLst>
              <a:ext uri="{FF2B5EF4-FFF2-40B4-BE49-F238E27FC236}">
                <a16:creationId xmlns:a16="http://schemas.microsoft.com/office/drawing/2014/main" id="{55411720-9F2A-4C0E-B4F9-4CEF946CDE33}"/>
              </a:ext>
            </a:extLst>
          </p:cNvPr>
          <p:cNvSpPr/>
          <p:nvPr/>
        </p:nvSpPr>
        <p:spPr>
          <a:xfrm>
            <a:off x="2590800" y="5647916"/>
            <a:ext cx="990600" cy="395922"/>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4E40192-5C2A-4D9C-9A17-7FEFA6446000}"/>
              </a:ext>
            </a:extLst>
          </p:cNvPr>
          <p:cNvSpPr/>
          <p:nvPr/>
        </p:nvSpPr>
        <p:spPr>
          <a:xfrm>
            <a:off x="3078843" y="2117209"/>
            <a:ext cx="2856478" cy="39072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736B32F-766C-4ABD-BB45-F9D157FA55C1}"/>
              </a:ext>
            </a:extLst>
          </p:cNvPr>
          <p:cNvSpPr/>
          <p:nvPr/>
        </p:nvSpPr>
        <p:spPr>
          <a:xfrm>
            <a:off x="3581400" y="4556760"/>
            <a:ext cx="990600" cy="33899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8CBDE1D-1129-432B-A3F3-386A01FD6A5D}"/>
              </a:ext>
            </a:extLst>
          </p:cNvPr>
          <p:cNvSpPr/>
          <p:nvPr/>
        </p:nvSpPr>
        <p:spPr>
          <a:xfrm>
            <a:off x="1219200" y="3675216"/>
            <a:ext cx="1485900" cy="39592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0948AB4-C3AD-4EF6-B776-6E2357ED6505}"/>
              </a:ext>
            </a:extLst>
          </p:cNvPr>
          <p:cNvSpPr/>
          <p:nvPr/>
        </p:nvSpPr>
        <p:spPr>
          <a:xfrm>
            <a:off x="5943601" y="3676757"/>
            <a:ext cx="1999550" cy="36933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83B1B97-398C-42D5-8990-F82ABE0B7E74}"/>
              </a:ext>
            </a:extLst>
          </p:cNvPr>
          <p:cNvSpPr/>
          <p:nvPr/>
        </p:nvSpPr>
        <p:spPr>
          <a:xfrm>
            <a:off x="7667974" y="4579598"/>
            <a:ext cx="990600" cy="33899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EB1D774-D3E4-4C8B-BE4F-1BA77EB68818}"/>
              </a:ext>
            </a:extLst>
          </p:cNvPr>
          <p:cNvSpPr/>
          <p:nvPr/>
        </p:nvSpPr>
        <p:spPr>
          <a:xfrm>
            <a:off x="3192318" y="3675216"/>
            <a:ext cx="2751283" cy="363225"/>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F399111-6FC1-4781-A46D-A7C845572BEA}"/>
              </a:ext>
            </a:extLst>
          </p:cNvPr>
          <p:cNvSpPr/>
          <p:nvPr/>
        </p:nvSpPr>
        <p:spPr>
          <a:xfrm>
            <a:off x="5624687" y="4556760"/>
            <a:ext cx="990600" cy="338998"/>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974A253-DFF9-4E5A-966E-7703D7C95175}"/>
              </a:ext>
            </a:extLst>
          </p:cNvPr>
          <p:cNvSpPr/>
          <p:nvPr/>
        </p:nvSpPr>
        <p:spPr>
          <a:xfrm>
            <a:off x="7667974" y="5669280"/>
            <a:ext cx="990600" cy="3389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8690BCE-051C-40E3-8857-89F877409B86}"/>
              </a:ext>
            </a:extLst>
          </p:cNvPr>
          <p:cNvSpPr/>
          <p:nvPr/>
        </p:nvSpPr>
        <p:spPr>
          <a:xfrm>
            <a:off x="3581400" y="5689732"/>
            <a:ext cx="990600" cy="33899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D374AEA-E8B3-49DB-8B1F-7CBFD09C2D17}"/>
              </a:ext>
            </a:extLst>
          </p:cNvPr>
          <p:cNvSpPr/>
          <p:nvPr/>
        </p:nvSpPr>
        <p:spPr>
          <a:xfrm>
            <a:off x="5621355" y="5691769"/>
            <a:ext cx="990600" cy="33899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3014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0" grpId="0"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8" grpId="0" animBg="1"/>
      <p:bldP spid="4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7620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Absolute Mobility: Example Calculation</a:t>
            </a:r>
          </a:p>
        </p:txBody>
      </p:sp>
      <p:sp>
        <p:nvSpPr>
          <p:cNvPr id="7" name="TextBox 6">
            <a:extLst>
              <a:ext uri="{FF2B5EF4-FFF2-40B4-BE49-F238E27FC236}">
                <a16:creationId xmlns:a16="http://schemas.microsoft.com/office/drawing/2014/main" id="{AE73AC0E-9A30-48C2-89E0-8AF20CD00D7C}"/>
              </a:ext>
            </a:extLst>
          </p:cNvPr>
          <p:cNvSpPr txBox="1"/>
          <p:nvPr/>
        </p:nvSpPr>
        <p:spPr>
          <a:xfrm>
            <a:off x="4572000" y="3261519"/>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6099E29B-E254-4C5B-8AFA-E7ECB8913626}"/>
              </a:ext>
            </a:extLst>
          </p:cNvPr>
          <p:cNvSpPr txBox="1"/>
          <p:nvPr/>
        </p:nvSpPr>
        <p:spPr>
          <a:xfrm>
            <a:off x="660400" y="829270"/>
            <a:ext cx="7772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Can fill in every box this way:</a:t>
            </a:r>
          </a:p>
        </p:txBody>
      </p:sp>
      <p:graphicFrame>
        <p:nvGraphicFramePr>
          <p:cNvPr id="3" name="Table 2">
            <a:extLst>
              <a:ext uri="{FF2B5EF4-FFF2-40B4-BE49-F238E27FC236}">
                <a16:creationId xmlns:a16="http://schemas.microsoft.com/office/drawing/2014/main" id="{9C0AC781-6280-4092-99B4-30C3A809A806}"/>
              </a:ext>
            </a:extLst>
          </p:cNvPr>
          <p:cNvGraphicFramePr>
            <a:graphicFrameLocks noGrp="1"/>
          </p:cNvGraphicFramePr>
          <p:nvPr>
            <p:extLst>
              <p:ext uri="{D42A27DB-BD31-4B8C-83A1-F6EECF244321}">
                <p14:modId xmlns:p14="http://schemas.microsoft.com/office/powerpoint/2010/main" val="1312332524"/>
              </p:ext>
            </p:extLst>
          </p:nvPr>
        </p:nvGraphicFramePr>
        <p:xfrm>
          <a:off x="1371600" y="1491435"/>
          <a:ext cx="6096000" cy="22250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483723"/>
                    </a:ext>
                  </a:extLst>
                </a:gridCol>
                <a:gridCol w="1016000">
                  <a:extLst>
                    <a:ext uri="{9D8B030D-6E8A-4147-A177-3AD203B41FA5}">
                      <a16:colId xmlns:a16="http://schemas.microsoft.com/office/drawing/2014/main" val="3423652038"/>
                    </a:ext>
                  </a:extLst>
                </a:gridCol>
                <a:gridCol w="1016000">
                  <a:extLst>
                    <a:ext uri="{9D8B030D-6E8A-4147-A177-3AD203B41FA5}">
                      <a16:colId xmlns:a16="http://schemas.microsoft.com/office/drawing/2014/main" val="2380475798"/>
                    </a:ext>
                  </a:extLst>
                </a:gridCol>
                <a:gridCol w="1016000">
                  <a:extLst>
                    <a:ext uri="{9D8B030D-6E8A-4147-A177-3AD203B41FA5}">
                      <a16:colId xmlns:a16="http://schemas.microsoft.com/office/drawing/2014/main" val="108125326"/>
                    </a:ext>
                  </a:extLst>
                </a:gridCol>
                <a:gridCol w="1016000">
                  <a:extLst>
                    <a:ext uri="{9D8B030D-6E8A-4147-A177-3AD203B41FA5}">
                      <a16:colId xmlns:a16="http://schemas.microsoft.com/office/drawing/2014/main" val="3749473380"/>
                    </a:ext>
                  </a:extLst>
                </a:gridCol>
                <a:gridCol w="1016000">
                  <a:extLst>
                    <a:ext uri="{9D8B030D-6E8A-4147-A177-3AD203B41FA5}">
                      <a16:colId xmlns:a16="http://schemas.microsoft.com/office/drawing/2014/main" val="4113725870"/>
                    </a:ext>
                  </a:extLst>
                </a:gridCol>
              </a:tblGrid>
              <a:tr h="370840">
                <a:tc>
                  <a:txBody>
                    <a:bodyPr/>
                    <a:lstStyle/>
                    <a:p>
                      <a:endParaRPr lang="en-US" dirty="0"/>
                    </a:p>
                  </a:txBody>
                  <a:tcPr/>
                </a:tc>
                <a:tc>
                  <a:txBody>
                    <a:bodyPr/>
                    <a:lstStyle/>
                    <a:p>
                      <a:r>
                        <a:rPr lang="en-US" dirty="0"/>
                        <a:t>&lt; 20</a:t>
                      </a:r>
                    </a:p>
                  </a:txBody>
                  <a:tcPr/>
                </a:tc>
                <a:tc>
                  <a:txBody>
                    <a:bodyPr/>
                    <a:lstStyle/>
                    <a:p>
                      <a:r>
                        <a:rPr lang="en-US" dirty="0"/>
                        <a:t>20 - 40</a:t>
                      </a:r>
                    </a:p>
                  </a:txBody>
                  <a:tcPr/>
                </a:tc>
                <a:tc>
                  <a:txBody>
                    <a:bodyPr/>
                    <a:lstStyle/>
                    <a:p>
                      <a:r>
                        <a:rPr lang="en-US" dirty="0"/>
                        <a:t>40 - 60</a:t>
                      </a:r>
                    </a:p>
                  </a:txBody>
                  <a:tcPr/>
                </a:tc>
                <a:tc>
                  <a:txBody>
                    <a:bodyPr/>
                    <a:lstStyle/>
                    <a:p>
                      <a:r>
                        <a:rPr lang="en-US" dirty="0"/>
                        <a:t>60 - 80</a:t>
                      </a:r>
                    </a:p>
                  </a:txBody>
                  <a:tcPr/>
                </a:tc>
                <a:tc>
                  <a:txBody>
                    <a:bodyPr/>
                    <a:lstStyle/>
                    <a:p>
                      <a:pPr marL="0" indent="0">
                        <a:buFont typeface="Wingdings" panose="05000000000000000000" pitchFamily="2" charset="2"/>
                        <a:buNone/>
                      </a:pPr>
                      <a:r>
                        <a:rPr lang="en-US" dirty="0"/>
                        <a:t> &gt; 80</a:t>
                      </a:r>
                    </a:p>
                  </a:txBody>
                  <a:tcPr/>
                </a:tc>
                <a:extLst>
                  <a:ext uri="{0D108BD9-81ED-4DB2-BD59-A6C34878D82A}">
                    <a16:rowId xmlns:a16="http://schemas.microsoft.com/office/drawing/2014/main" val="2163566330"/>
                  </a:ext>
                </a:extLst>
              </a:tr>
              <a:tr h="370840">
                <a:tc>
                  <a:txBody>
                    <a:bodyPr/>
                    <a:lstStyle/>
                    <a:p>
                      <a:r>
                        <a:rPr lang="en-US" dirty="0"/>
                        <a:t>&lt; 20</a:t>
                      </a:r>
                    </a:p>
                  </a:txBody>
                  <a:tcPr/>
                </a:tc>
                <a:tc>
                  <a:txBody>
                    <a:bodyPr/>
                    <a:lstStyle/>
                    <a:p>
                      <a:r>
                        <a:rPr lang="en-US" dirty="0"/>
                        <a:t>.058</a:t>
                      </a:r>
                    </a:p>
                  </a:txBody>
                  <a:tcPr/>
                </a:tc>
                <a:tc>
                  <a:txBody>
                    <a:bodyPr/>
                    <a:lstStyle/>
                    <a:p>
                      <a:r>
                        <a:rPr lang="en-US" dirty="0"/>
                        <a:t>.037</a:t>
                      </a:r>
                    </a:p>
                  </a:txBody>
                  <a:tcPr/>
                </a:tc>
                <a:tc>
                  <a:txBody>
                    <a:bodyPr/>
                    <a:lstStyle/>
                    <a:p>
                      <a:r>
                        <a:rPr lang="en-US" dirty="0"/>
                        <a:t>.029</a:t>
                      </a:r>
                    </a:p>
                  </a:txBody>
                  <a:tcPr/>
                </a:tc>
                <a:tc>
                  <a:txBody>
                    <a:bodyPr/>
                    <a:lstStyle/>
                    <a:p>
                      <a:r>
                        <a:rPr lang="en-US" dirty="0"/>
                        <a:t>.028</a:t>
                      </a:r>
                    </a:p>
                  </a:txBody>
                  <a:tcPr/>
                </a:tc>
                <a:tc>
                  <a:txBody>
                    <a:bodyPr/>
                    <a:lstStyle/>
                    <a:p>
                      <a:r>
                        <a:rPr lang="en-US" dirty="0"/>
                        <a:t>.024</a:t>
                      </a:r>
                    </a:p>
                  </a:txBody>
                  <a:tcPr/>
                </a:tc>
                <a:extLst>
                  <a:ext uri="{0D108BD9-81ED-4DB2-BD59-A6C34878D82A}">
                    <a16:rowId xmlns:a16="http://schemas.microsoft.com/office/drawing/2014/main" val="4080116388"/>
                  </a:ext>
                </a:extLst>
              </a:tr>
              <a:tr h="370840">
                <a:tc>
                  <a:txBody>
                    <a:bodyPr/>
                    <a:lstStyle/>
                    <a:p>
                      <a:r>
                        <a:rPr lang="en-US" dirty="0"/>
                        <a:t>20 – 40</a:t>
                      </a:r>
                    </a:p>
                  </a:txBody>
                  <a:tcPr/>
                </a:tc>
                <a:tc>
                  <a:txBody>
                    <a:bodyPr/>
                    <a:lstStyle/>
                    <a:p>
                      <a:r>
                        <a:rPr lang="en-US" dirty="0"/>
                        <a:t>.046</a:t>
                      </a:r>
                    </a:p>
                  </a:txBody>
                  <a:tcPr/>
                </a:tc>
                <a:tc>
                  <a:txBody>
                    <a:bodyPr/>
                    <a:lstStyle/>
                    <a:p>
                      <a:r>
                        <a:rPr lang="en-US" dirty="0"/>
                        <a:t>.036</a:t>
                      </a:r>
                    </a:p>
                  </a:txBody>
                  <a:tcPr/>
                </a:tc>
                <a:tc>
                  <a:txBody>
                    <a:bodyPr/>
                    <a:lstStyle/>
                    <a:p>
                      <a:r>
                        <a:rPr lang="en-US" dirty="0"/>
                        <a:t>.035</a:t>
                      </a:r>
                    </a:p>
                  </a:txBody>
                  <a:tcPr/>
                </a:tc>
                <a:tc>
                  <a:txBody>
                    <a:bodyPr/>
                    <a:lstStyle/>
                    <a:p>
                      <a:r>
                        <a:rPr lang="en-US" dirty="0"/>
                        <a:t>.041</a:t>
                      </a:r>
                    </a:p>
                  </a:txBody>
                  <a:tcPr/>
                </a:tc>
                <a:tc>
                  <a:txBody>
                    <a:bodyPr/>
                    <a:lstStyle/>
                    <a:p>
                      <a:r>
                        <a:rPr lang="en-US" dirty="0"/>
                        <a:t>.031</a:t>
                      </a:r>
                    </a:p>
                  </a:txBody>
                  <a:tcPr/>
                </a:tc>
                <a:extLst>
                  <a:ext uri="{0D108BD9-81ED-4DB2-BD59-A6C34878D82A}">
                    <a16:rowId xmlns:a16="http://schemas.microsoft.com/office/drawing/2014/main" val="3565458305"/>
                  </a:ext>
                </a:extLst>
              </a:tr>
              <a:tr h="370840">
                <a:tc>
                  <a:txBody>
                    <a:bodyPr/>
                    <a:lstStyle/>
                    <a:p>
                      <a:r>
                        <a:rPr lang="en-US" dirty="0"/>
                        <a:t>40 – 60</a:t>
                      </a:r>
                    </a:p>
                  </a:txBody>
                  <a:tcPr/>
                </a:tc>
                <a:tc>
                  <a:txBody>
                    <a:bodyPr/>
                    <a:lstStyle/>
                    <a:p>
                      <a:r>
                        <a:rPr lang="en-US" dirty="0"/>
                        <a:t>.025</a:t>
                      </a:r>
                    </a:p>
                  </a:txBody>
                  <a:tcPr/>
                </a:tc>
                <a:tc>
                  <a:txBody>
                    <a:bodyPr/>
                    <a:lstStyle/>
                    <a:p>
                      <a:r>
                        <a:rPr lang="en-US" dirty="0"/>
                        <a:t>.031</a:t>
                      </a:r>
                    </a:p>
                  </a:txBody>
                  <a:tcPr/>
                </a:tc>
                <a:tc>
                  <a:txBody>
                    <a:bodyPr/>
                    <a:lstStyle/>
                    <a:p>
                      <a:r>
                        <a:rPr lang="en-US" dirty="0"/>
                        <a:t>.041</a:t>
                      </a:r>
                    </a:p>
                  </a:txBody>
                  <a:tcPr/>
                </a:tc>
                <a:tc>
                  <a:txBody>
                    <a:bodyPr/>
                    <a:lstStyle/>
                    <a:p>
                      <a:r>
                        <a:rPr lang="en-US" dirty="0"/>
                        <a:t>.056</a:t>
                      </a:r>
                    </a:p>
                  </a:txBody>
                  <a:tcPr/>
                </a:tc>
                <a:tc>
                  <a:txBody>
                    <a:bodyPr/>
                    <a:lstStyle/>
                    <a:p>
                      <a:r>
                        <a:rPr lang="en-US" dirty="0"/>
                        <a:t>.045</a:t>
                      </a:r>
                    </a:p>
                  </a:txBody>
                  <a:tcPr/>
                </a:tc>
                <a:extLst>
                  <a:ext uri="{0D108BD9-81ED-4DB2-BD59-A6C34878D82A}">
                    <a16:rowId xmlns:a16="http://schemas.microsoft.com/office/drawing/2014/main" val="1205191094"/>
                  </a:ext>
                </a:extLst>
              </a:tr>
              <a:tr h="370840">
                <a:tc>
                  <a:txBody>
                    <a:bodyPr/>
                    <a:lstStyle/>
                    <a:p>
                      <a:r>
                        <a:rPr lang="en-US" dirty="0"/>
                        <a:t>60 – 80</a:t>
                      </a:r>
                    </a:p>
                  </a:txBody>
                  <a:tcPr/>
                </a:tc>
                <a:tc>
                  <a:txBody>
                    <a:bodyPr/>
                    <a:lstStyle/>
                    <a:p>
                      <a:r>
                        <a:rPr lang="en-US" dirty="0"/>
                        <a:t>.013</a:t>
                      </a:r>
                    </a:p>
                  </a:txBody>
                  <a:tcPr/>
                </a:tc>
                <a:tc>
                  <a:txBody>
                    <a:bodyPr/>
                    <a:lstStyle/>
                    <a:p>
                      <a:r>
                        <a:rPr lang="en-US" dirty="0"/>
                        <a:t>.024</a:t>
                      </a:r>
                    </a:p>
                  </a:txBody>
                  <a:tcPr/>
                </a:tc>
                <a:tc>
                  <a:txBody>
                    <a:bodyPr/>
                    <a:lstStyle/>
                    <a:p>
                      <a:r>
                        <a:rPr lang="en-US" dirty="0"/>
                        <a:t>.041</a:t>
                      </a:r>
                    </a:p>
                  </a:txBody>
                  <a:tcPr/>
                </a:tc>
                <a:tc>
                  <a:txBody>
                    <a:bodyPr/>
                    <a:lstStyle/>
                    <a:p>
                      <a:r>
                        <a:rPr lang="en-US" dirty="0"/>
                        <a:t>.066</a:t>
                      </a:r>
                    </a:p>
                  </a:txBody>
                  <a:tcPr/>
                </a:tc>
                <a:tc>
                  <a:txBody>
                    <a:bodyPr/>
                    <a:lstStyle/>
                    <a:p>
                      <a:r>
                        <a:rPr lang="en-US" dirty="0"/>
                        <a:t>.065</a:t>
                      </a:r>
                    </a:p>
                  </a:txBody>
                  <a:tcPr/>
                </a:tc>
                <a:extLst>
                  <a:ext uri="{0D108BD9-81ED-4DB2-BD59-A6C34878D82A}">
                    <a16:rowId xmlns:a16="http://schemas.microsoft.com/office/drawing/2014/main" val="21869045"/>
                  </a:ext>
                </a:extLst>
              </a:tr>
              <a:tr h="370840">
                <a:tc>
                  <a:txBody>
                    <a:bodyPr/>
                    <a:lstStyle/>
                    <a:p>
                      <a:r>
                        <a:rPr lang="en-US" dirty="0"/>
                        <a:t>80 - 100</a:t>
                      </a:r>
                    </a:p>
                  </a:txBody>
                  <a:tcPr/>
                </a:tc>
                <a:tc>
                  <a:txBody>
                    <a:bodyPr/>
                    <a:lstStyle/>
                    <a:p>
                      <a:r>
                        <a:rPr lang="en-US" dirty="0"/>
                        <a:t>.007</a:t>
                      </a:r>
                    </a:p>
                  </a:txBody>
                  <a:tcPr/>
                </a:tc>
                <a:tc>
                  <a:txBody>
                    <a:bodyPr/>
                    <a:lstStyle/>
                    <a:p>
                      <a:r>
                        <a:rPr lang="en-US" dirty="0"/>
                        <a:t>.017</a:t>
                      </a:r>
                    </a:p>
                  </a:txBody>
                  <a:tcPr/>
                </a:tc>
                <a:tc>
                  <a:txBody>
                    <a:bodyPr/>
                    <a:lstStyle/>
                    <a:p>
                      <a:r>
                        <a:rPr lang="en-US" dirty="0"/>
                        <a:t>.035</a:t>
                      </a:r>
                    </a:p>
                  </a:txBody>
                  <a:tcPr/>
                </a:tc>
                <a:tc>
                  <a:txBody>
                    <a:bodyPr/>
                    <a:lstStyle/>
                    <a:p>
                      <a:r>
                        <a:rPr lang="en-US" dirty="0"/>
                        <a:t>.072</a:t>
                      </a:r>
                    </a:p>
                  </a:txBody>
                  <a:tcPr/>
                </a:tc>
                <a:tc>
                  <a:txBody>
                    <a:bodyPr/>
                    <a:lstStyle/>
                    <a:p>
                      <a:r>
                        <a:rPr lang="en-US" dirty="0"/>
                        <a:t>.097</a:t>
                      </a:r>
                    </a:p>
                  </a:txBody>
                  <a:tcPr/>
                </a:tc>
                <a:extLst>
                  <a:ext uri="{0D108BD9-81ED-4DB2-BD59-A6C34878D82A}">
                    <a16:rowId xmlns:a16="http://schemas.microsoft.com/office/drawing/2014/main" val="2685911516"/>
                  </a:ext>
                </a:extLst>
              </a:tr>
            </a:tbl>
          </a:graphicData>
        </a:graphic>
      </p:graphicFrame>
      <p:sp>
        <p:nvSpPr>
          <p:cNvPr id="5" name="TextBox 4">
            <a:extLst>
              <a:ext uri="{FF2B5EF4-FFF2-40B4-BE49-F238E27FC236}">
                <a16:creationId xmlns:a16="http://schemas.microsoft.com/office/drawing/2014/main" id="{176207A0-7A2B-473D-BB5F-5F0D27EC9D89}"/>
              </a:ext>
            </a:extLst>
          </p:cNvPr>
          <p:cNvSpPr txBox="1"/>
          <p:nvPr/>
        </p:nvSpPr>
        <p:spPr>
          <a:xfrm>
            <a:off x="3753853" y="1172898"/>
            <a:ext cx="2438400" cy="369332"/>
          </a:xfrm>
          <a:prstGeom prst="rect">
            <a:avLst/>
          </a:prstGeom>
          <a:noFill/>
        </p:spPr>
        <p:txBody>
          <a:bodyPr wrap="square" rtlCol="0">
            <a:spAutoFit/>
          </a:bodyPr>
          <a:lstStyle/>
          <a:p>
            <a:r>
              <a:rPr lang="en-US" dirty="0"/>
              <a:t>Parent Rank</a:t>
            </a:r>
          </a:p>
        </p:txBody>
      </p:sp>
      <p:sp>
        <p:nvSpPr>
          <p:cNvPr id="19" name="TextBox 18">
            <a:extLst>
              <a:ext uri="{FF2B5EF4-FFF2-40B4-BE49-F238E27FC236}">
                <a16:creationId xmlns:a16="http://schemas.microsoft.com/office/drawing/2014/main" id="{5572F52D-3914-4B8D-BAF5-241BDBC1FF1C}"/>
              </a:ext>
            </a:extLst>
          </p:cNvPr>
          <p:cNvSpPr txBox="1"/>
          <p:nvPr/>
        </p:nvSpPr>
        <p:spPr>
          <a:xfrm rot="16200000">
            <a:off x="-52014" y="1978517"/>
            <a:ext cx="2438400" cy="369332"/>
          </a:xfrm>
          <a:prstGeom prst="rect">
            <a:avLst/>
          </a:prstGeom>
          <a:noFill/>
        </p:spPr>
        <p:txBody>
          <a:bodyPr wrap="square" rtlCol="0">
            <a:spAutoFit/>
          </a:bodyPr>
          <a:lstStyle/>
          <a:p>
            <a:r>
              <a:rPr lang="en-US" dirty="0"/>
              <a:t>Child Rank</a:t>
            </a:r>
          </a:p>
        </p:txBody>
      </p:sp>
      <p:sp>
        <p:nvSpPr>
          <p:cNvPr id="47" name="Rectangle 46">
            <a:extLst>
              <a:ext uri="{FF2B5EF4-FFF2-40B4-BE49-F238E27FC236}">
                <a16:creationId xmlns:a16="http://schemas.microsoft.com/office/drawing/2014/main" id="{A974A253-DFF9-4E5A-966E-7703D7C95175}"/>
              </a:ext>
            </a:extLst>
          </p:cNvPr>
          <p:cNvSpPr/>
          <p:nvPr/>
        </p:nvSpPr>
        <p:spPr>
          <a:xfrm>
            <a:off x="6448774" y="2603954"/>
            <a:ext cx="990600" cy="3594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8690BCE-051C-40E3-8857-89F877409B86}"/>
              </a:ext>
            </a:extLst>
          </p:cNvPr>
          <p:cNvSpPr/>
          <p:nvPr/>
        </p:nvSpPr>
        <p:spPr>
          <a:xfrm>
            <a:off x="2362200" y="2624407"/>
            <a:ext cx="990600" cy="33899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D374AEA-E8B3-49DB-8B1F-7CBFD09C2D17}"/>
              </a:ext>
            </a:extLst>
          </p:cNvPr>
          <p:cNvSpPr/>
          <p:nvPr/>
        </p:nvSpPr>
        <p:spPr>
          <a:xfrm>
            <a:off x="3412984" y="2658498"/>
            <a:ext cx="3007563" cy="290955"/>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E7EFAB8-F883-4FE5-8D01-2477EAA988D1}"/>
              </a:ext>
            </a:extLst>
          </p:cNvPr>
          <p:cNvSpPr/>
          <p:nvPr/>
        </p:nvSpPr>
        <p:spPr>
          <a:xfrm>
            <a:off x="2334371" y="1849302"/>
            <a:ext cx="990600" cy="33899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5A1D16F-849A-46E5-B799-E71C20B124A0}"/>
              </a:ext>
            </a:extLst>
          </p:cNvPr>
          <p:cNvSpPr/>
          <p:nvPr/>
        </p:nvSpPr>
        <p:spPr>
          <a:xfrm>
            <a:off x="3373768" y="1849302"/>
            <a:ext cx="4093831" cy="3693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82DC20D-5EA0-4FEC-9BCC-7FFCDB98A642}"/>
              </a:ext>
            </a:extLst>
          </p:cNvPr>
          <p:cNvSpPr/>
          <p:nvPr/>
        </p:nvSpPr>
        <p:spPr>
          <a:xfrm>
            <a:off x="4387641" y="2234515"/>
            <a:ext cx="3051734" cy="3550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8E5B67C-3479-4E45-BFA0-1E9F5690B52F}"/>
              </a:ext>
            </a:extLst>
          </p:cNvPr>
          <p:cNvSpPr/>
          <p:nvPr/>
        </p:nvSpPr>
        <p:spPr>
          <a:xfrm>
            <a:off x="2334371" y="2264956"/>
            <a:ext cx="2033522" cy="33899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D25CC07-426A-49AE-AA38-193EA9FF0767}"/>
              </a:ext>
            </a:extLst>
          </p:cNvPr>
          <p:cNvSpPr/>
          <p:nvPr/>
        </p:nvSpPr>
        <p:spPr>
          <a:xfrm>
            <a:off x="5298237" y="2997497"/>
            <a:ext cx="2141137" cy="369332"/>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9ABCBCE-1CF4-42BC-823A-2800477EB5E9}"/>
              </a:ext>
            </a:extLst>
          </p:cNvPr>
          <p:cNvSpPr/>
          <p:nvPr/>
        </p:nvSpPr>
        <p:spPr>
          <a:xfrm>
            <a:off x="6291663" y="3381235"/>
            <a:ext cx="1147711" cy="33524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32F701E-C3BB-4710-993B-C188AF7E326B}"/>
              </a:ext>
            </a:extLst>
          </p:cNvPr>
          <p:cNvSpPr/>
          <p:nvPr/>
        </p:nvSpPr>
        <p:spPr>
          <a:xfrm>
            <a:off x="2360531" y="2996518"/>
            <a:ext cx="2909479" cy="40675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15A6626-67E1-47E8-8C92-A907429F0A8E}"/>
              </a:ext>
            </a:extLst>
          </p:cNvPr>
          <p:cNvSpPr/>
          <p:nvPr/>
        </p:nvSpPr>
        <p:spPr>
          <a:xfrm>
            <a:off x="2380279" y="3413894"/>
            <a:ext cx="3883158" cy="31320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E6F5F7-4B8F-43B2-AD3E-E42C0F8052BC}"/>
              </a:ext>
            </a:extLst>
          </p:cNvPr>
          <p:cNvSpPr txBox="1"/>
          <p:nvPr/>
        </p:nvSpPr>
        <p:spPr>
          <a:xfrm>
            <a:off x="939499" y="4111628"/>
            <a:ext cx="68660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Can you calculate exact absolute mobility?</a:t>
            </a:r>
          </a:p>
        </p:txBody>
      </p:sp>
      <p:sp>
        <p:nvSpPr>
          <p:cNvPr id="34" name="TextBox 33">
            <a:extLst>
              <a:ext uri="{FF2B5EF4-FFF2-40B4-BE49-F238E27FC236}">
                <a16:creationId xmlns:a16="http://schemas.microsoft.com/office/drawing/2014/main" id="{03C7E9AC-B0DD-4EB7-A99F-87C67B0161FA}"/>
              </a:ext>
            </a:extLst>
          </p:cNvPr>
          <p:cNvSpPr txBox="1"/>
          <p:nvPr/>
        </p:nvSpPr>
        <p:spPr>
          <a:xfrm>
            <a:off x="954600" y="4528053"/>
            <a:ext cx="68660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What about a lower bound? Absolute mobility is at least…</a:t>
            </a:r>
          </a:p>
        </p:txBody>
      </p:sp>
      <p:sp>
        <p:nvSpPr>
          <p:cNvPr id="35" name="TextBox 34">
            <a:extLst>
              <a:ext uri="{FF2B5EF4-FFF2-40B4-BE49-F238E27FC236}">
                <a16:creationId xmlns:a16="http://schemas.microsoft.com/office/drawing/2014/main" id="{BD6D3BF1-0494-4EE3-AD1B-1A34A4AF5C3E}"/>
              </a:ext>
            </a:extLst>
          </p:cNvPr>
          <p:cNvSpPr txBox="1"/>
          <p:nvPr/>
        </p:nvSpPr>
        <p:spPr>
          <a:xfrm>
            <a:off x="954599" y="5275377"/>
            <a:ext cx="68660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What about an upper bound? Absolute mobility is at most…</a:t>
            </a:r>
          </a:p>
        </p:txBody>
      </p:sp>
      <p:sp>
        <p:nvSpPr>
          <p:cNvPr id="36" name="TextBox 35">
            <a:extLst>
              <a:ext uri="{FF2B5EF4-FFF2-40B4-BE49-F238E27FC236}">
                <a16:creationId xmlns:a16="http://schemas.microsoft.com/office/drawing/2014/main" id="{611A86F3-87DF-4D07-A7C7-165BECAF7B9F}"/>
              </a:ext>
            </a:extLst>
          </p:cNvPr>
          <p:cNvSpPr txBox="1"/>
          <p:nvPr/>
        </p:nvSpPr>
        <p:spPr>
          <a:xfrm>
            <a:off x="1566719" y="4950130"/>
            <a:ext cx="68660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Add up green boxes = .234</a:t>
            </a:r>
          </a:p>
        </p:txBody>
      </p:sp>
      <p:sp>
        <p:nvSpPr>
          <p:cNvPr id="37" name="TextBox 36">
            <a:extLst>
              <a:ext uri="{FF2B5EF4-FFF2-40B4-BE49-F238E27FC236}">
                <a16:creationId xmlns:a16="http://schemas.microsoft.com/office/drawing/2014/main" id="{E5D65D3C-ACEE-42E9-ADD3-3E28BCB72C90}"/>
              </a:ext>
            </a:extLst>
          </p:cNvPr>
          <p:cNvSpPr txBox="1"/>
          <p:nvPr/>
        </p:nvSpPr>
        <p:spPr>
          <a:xfrm>
            <a:off x="1603005" y="5691802"/>
            <a:ext cx="68660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Add up green and yellow boxes = .73 </a:t>
            </a:r>
          </a:p>
        </p:txBody>
      </p:sp>
      <p:sp>
        <p:nvSpPr>
          <p:cNvPr id="38" name="TextBox 37">
            <a:extLst>
              <a:ext uri="{FF2B5EF4-FFF2-40B4-BE49-F238E27FC236}">
                <a16:creationId xmlns:a16="http://schemas.microsoft.com/office/drawing/2014/main" id="{598ABC20-D46A-47F0-A700-5B1DB7C3A8E3}"/>
              </a:ext>
            </a:extLst>
          </p:cNvPr>
          <p:cNvSpPr txBox="1"/>
          <p:nvPr/>
        </p:nvSpPr>
        <p:spPr>
          <a:xfrm>
            <a:off x="954599" y="6131629"/>
            <a:ext cx="6866081" cy="369332"/>
          </a:xfrm>
          <a:prstGeom prst="rect">
            <a:avLst/>
          </a:prstGeom>
          <a:noFill/>
        </p:spPr>
        <p:txBody>
          <a:bodyPr wrap="square" rtlCol="0">
            <a:spAutoFit/>
          </a:bodyPr>
          <a:lstStyle/>
          <a:p>
            <a:pPr marL="285750" indent="-285750">
              <a:buFont typeface="Arial" panose="020B0604020202020204" pitchFamily="34" charset="0"/>
              <a:buChar char="•"/>
            </a:pPr>
            <a:r>
              <a:rPr lang="en-US" dirty="0"/>
              <a:t>Big range! Real paper uses percentiles to make it smaller.</a:t>
            </a:r>
          </a:p>
        </p:txBody>
      </p:sp>
    </p:spTree>
    <p:extLst>
      <p:ext uri="{BB962C8B-B14F-4D97-AF65-F5344CB8AC3E}">
        <p14:creationId xmlns:p14="http://schemas.microsoft.com/office/powerpoint/2010/main" val="38915154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609600" y="818285"/>
            <a:ext cx="8077200" cy="5875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Line 8"/>
          <p:cNvSpPr>
            <a:spLocks noChangeShapeType="1"/>
          </p:cNvSpPr>
          <p:nvPr/>
        </p:nvSpPr>
        <p:spPr bwMode="auto">
          <a:xfrm>
            <a:off x="1594009" y="5734720"/>
            <a:ext cx="6911895"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9"/>
          <p:cNvSpPr>
            <a:spLocks noChangeShapeType="1"/>
          </p:cNvSpPr>
          <p:nvPr/>
        </p:nvSpPr>
        <p:spPr bwMode="auto">
          <a:xfrm>
            <a:off x="1594009" y="4887735"/>
            <a:ext cx="6911895"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10"/>
          <p:cNvSpPr>
            <a:spLocks noChangeShapeType="1"/>
          </p:cNvSpPr>
          <p:nvPr/>
        </p:nvSpPr>
        <p:spPr bwMode="auto">
          <a:xfrm>
            <a:off x="1594009" y="4035142"/>
            <a:ext cx="6911895"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1"/>
          <p:cNvSpPr>
            <a:spLocks noChangeShapeType="1"/>
          </p:cNvSpPr>
          <p:nvPr/>
        </p:nvSpPr>
        <p:spPr bwMode="auto">
          <a:xfrm>
            <a:off x="1594009" y="3182549"/>
            <a:ext cx="6911895"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2"/>
          <p:cNvSpPr>
            <a:spLocks noChangeShapeType="1"/>
          </p:cNvSpPr>
          <p:nvPr/>
        </p:nvSpPr>
        <p:spPr bwMode="auto">
          <a:xfrm>
            <a:off x="1594009" y="2335565"/>
            <a:ext cx="6911895"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3"/>
          <p:cNvSpPr>
            <a:spLocks noChangeShapeType="1"/>
          </p:cNvSpPr>
          <p:nvPr/>
        </p:nvSpPr>
        <p:spPr bwMode="auto">
          <a:xfrm>
            <a:off x="1594009" y="1484373"/>
            <a:ext cx="6911895"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4"/>
          <p:cNvSpPr>
            <a:spLocks noChangeShapeType="1"/>
          </p:cNvSpPr>
          <p:nvPr/>
        </p:nvSpPr>
        <p:spPr bwMode="auto">
          <a:xfrm flipV="1">
            <a:off x="1720215" y="1356765"/>
            <a:ext cx="0" cy="450977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5"/>
          <p:cNvSpPr>
            <a:spLocks noChangeShapeType="1"/>
          </p:cNvSpPr>
          <p:nvPr/>
        </p:nvSpPr>
        <p:spPr bwMode="auto">
          <a:xfrm flipV="1">
            <a:off x="3052392" y="1356765"/>
            <a:ext cx="0" cy="450977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6"/>
          <p:cNvSpPr>
            <a:spLocks noChangeShapeType="1"/>
          </p:cNvSpPr>
          <p:nvPr/>
        </p:nvSpPr>
        <p:spPr bwMode="auto">
          <a:xfrm flipV="1">
            <a:off x="4383166" y="1356765"/>
            <a:ext cx="0" cy="450977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7"/>
          <p:cNvSpPr>
            <a:spLocks noChangeShapeType="1"/>
          </p:cNvSpPr>
          <p:nvPr/>
        </p:nvSpPr>
        <p:spPr bwMode="auto">
          <a:xfrm flipV="1">
            <a:off x="5715344" y="1356765"/>
            <a:ext cx="0" cy="450977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8"/>
          <p:cNvSpPr>
            <a:spLocks noChangeShapeType="1"/>
          </p:cNvSpPr>
          <p:nvPr/>
        </p:nvSpPr>
        <p:spPr bwMode="auto">
          <a:xfrm flipV="1">
            <a:off x="7047521" y="1356765"/>
            <a:ext cx="0" cy="450977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9"/>
          <p:cNvSpPr>
            <a:spLocks noChangeShapeType="1"/>
          </p:cNvSpPr>
          <p:nvPr/>
        </p:nvSpPr>
        <p:spPr bwMode="auto">
          <a:xfrm flipV="1">
            <a:off x="8378295" y="1356765"/>
            <a:ext cx="0" cy="450977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4"/>
          <p:cNvSpPr>
            <a:spLocks/>
          </p:cNvSpPr>
          <p:nvPr/>
        </p:nvSpPr>
        <p:spPr bwMode="auto">
          <a:xfrm>
            <a:off x="1788927" y="2345380"/>
            <a:ext cx="6589368" cy="3031754"/>
          </a:xfrm>
          <a:custGeom>
            <a:avLst/>
            <a:gdLst>
              <a:gd name="T0" fmla="*/ 13 w 1346"/>
              <a:gd name="T1" fmla="*/ 1 h 619"/>
              <a:gd name="T2" fmla="*/ 40 w 1346"/>
              <a:gd name="T3" fmla="*/ 3 h 619"/>
              <a:gd name="T4" fmla="*/ 68 w 1346"/>
              <a:gd name="T5" fmla="*/ 20 h 619"/>
              <a:gd name="T6" fmla="*/ 95 w 1346"/>
              <a:gd name="T7" fmla="*/ 52 h 619"/>
              <a:gd name="T8" fmla="*/ 122 w 1346"/>
              <a:gd name="T9" fmla="*/ 85 h 619"/>
              <a:gd name="T10" fmla="*/ 149 w 1346"/>
              <a:gd name="T11" fmla="*/ 113 h 619"/>
              <a:gd name="T12" fmla="*/ 176 w 1346"/>
              <a:gd name="T13" fmla="*/ 140 h 619"/>
              <a:gd name="T14" fmla="*/ 204 w 1346"/>
              <a:gd name="T15" fmla="*/ 173 h 619"/>
              <a:gd name="T16" fmla="*/ 231 w 1346"/>
              <a:gd name="T17" fmla="*/ 185 h 619"/>
              <a:gd name="T18" fmla="*/ 258 w 1346"/>
              <a:gd name="T19" fmla="*/ 201 h 619"/>
              <a:gd name="T20" fmla="*/ 285 w 1346"/>
              <a:gd name="T21" fmla="*/ 219 h 619"/>
              <a:gd name="T22" fmla="*/ 312 w 1346"/>
              <a:gd name="T23" fmla="*/ 224 h 619"/>
              <a:gd name="T24" fmla="*/ 339 w 1346"/>
              <a:gd name="T25" fmla="*/ 233 h 619"/>
              <a:gd name="T26" fmla="*/ 367 w 1346"/>
              <a:gd name="T27" fmla="*/ 252 h 619"/>
              <a:gd name="T28" fmla="*/ 394 w 1346"/>
              <a:gd name="T29" fmla="*/ 260 h 619"/>
              <a:gd name="T30" fmla="*/ 421 w 1346"/>
              <a:gd name="T31" fmla="*/ 258 h 619"/>
              <a:gd name="T32" fmla="*/ 448 w 1346"/>
              <a:gd name="T33" fmla="*/ 267 h 619"/>
              <a:gd name="T34" fmla="*/ 475 w 1346"/>
              <a:gd name="T35" fmla="*/ 271 h 619"/>
              <a:gd name="T36" fmla="*/ 503 w 1346"/>
              <a:gd name="T37" fmla="*/ 273 h 619"/>
              <a:gd name="T38" fmla="*/ 530 w 1346"/>
              <a:gd name="T39" fmla="*/ 287 h 619"/>
              <a:gd name="T40" fmla="*/ 557 w 1346"/>
              <a:gd name="T41" fmla="*/ 287 h 619"/>
              <a:gd name="T42" fmla="*/ 584 w 1346"/>
              <a:gd name="T43" fmla="*/ 290 h 619"/>
              <a:gd name="T44" fmla="*/ 611 w 1346"/>
              <a:gd name="T45" fmla="*/ 297 h 619"/>
              <a:gd name="T46" fmla="*/ 639 w 1346"/>
              <a:gd name="T47" fmla="*/ 302 h 619"/>
              <a:gd name="T48" fmla="*/ 666 w 1346"/>
              <a:gd name="T49" fmla="*/ 300 h 619"/>
              <a:gd name="T50" fmla="*/ 693 w 1346"/>
              <a:gd name="T51" fmla="*/ 304 h 619"/>
              <a:gd name="T52" fmla="*/ 720 w 1346"/>
              <a:gd name="T53" fmla="*/ 320 h 619"/>
              <a:gd name="T54" fmla="*/ 747 w 1346"/>
              <a:gd name="T55" fmla="*/ 325 h 619"/>
              <a:gd name="T56" fmla="*/ 775 w 1346"/>
              <a:gd name="T57" fmla="*/ 325 h 619"/>
              <a:gd name="T58" fmla="*/ 802 w 1346"/>
              <a:gd name="T59" fmla="*/ 328 h 619"/>
              <a:gd name="T60" fmla="*/ 829 w 1346"/>
              <a:gd name="T61" fmla="*/ 328 h 619"/>
              <a:gd name="T62" fmla="*/ 856 w 1346"/>
              <a:gd name="T63" fmla="*/ 327 h 619"/>
              <a:gd name="T64" fmla="*/ 883 w 1346"/>
              <a:gd name="T65" fmla="*/ 330 h 619"/>
              <a:gd name="T66" fmla="*/ 910 w 1346"/>
              <a:gd name="T67" fmla="*/ 343 h 619"/>
              <a:gd name="T68" fmla="*/ 938 w 1346"/>
              <a:gd name="T69" fmla="*/ 344 h 619"/>
              <a:gd name="T70" fmla="*/ 965 w 1346"/>
              <a:gd name="T71" fmla="*/ 344 h 619"/>
              <a:gd name="T72" fmla="*/ 992 w 1346"/>
              <a:gd name="T73" fmla="*/ 350 h 619"/>
              <a:gd name="T74" fmla="*/ 1019 w 1346"/>
              <a:gd name="T75" fmla="*/ 351 h 619"/>
              <a:gd name="T76" fmla="*/ 1046 w 1346"/>
              <a:gd name="T77" fmla="*/ 352 h 619"/>
              <a:gd name="T78" fmla="*/ 1074 w 1346"/>
              <a:gd name="T79" fmla="*/ 366 h 619"/>
              <a:gd name="T80" fmla="*/ 1101 w 1346"/>
              <a:gd name="T81" fmla="*/ 373 h 619"/>
              <a:gd name="T82" fmla="*/ 1128 w 1346"/>
              <a:gd name="T83" fmla="*/ 382 h 619"/>
              <a:gd name="T84" fmla="*/ 1155 w 1346"/>
              <a:gd name="T85" fmla="*/ 391 h 619"/>
              <a:gd name="T86" fmla="*/ 1182 w 1346"/>
              <a:gd name="T87" fmla="*/ 393 h 619"/>
              <a:gd name="T88" fmla="*/ 1210 w 1346"/>
              <a:gd name="T89" fmla="*/ 406 h 619"/>
              <a:gd name="T90" fmla="*/ 1237 w 1346"/>
              <a:gd name="T91" fmla="*/ 418 h 619"/>
              <a:gd name="T92" fmla="*/ 1264 w 1346"/>
              <a:gd name="T93" fmla="*/ 435 h 619"/>
              <a:gd name="T94" fmla="*/ 1291 w 1346"/>
              <a:gd name="T95" fmla="*/ 460 h 619"/>
              <a:gd name="T96" fmla="*/ 1318 w 1346"/>
              <a:gd name="T97" fmla="*/ 513 h 619"/>
              <a:gd name="T98" fmla="*/ 1346 w 1346"/>
              <a:gd name="T99"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46" h="619">
                <a:moveTo>
                  <a:pt x="0" y="5"/>
                </a:moveTo>
                <a:lnTo>
                  <a:pt x="13" y="1"/>
                </a:lnTo>
                <a:lnTo>
                  <a:pt x="27" y="0"/>
                </a:lnTo>
                <a:lnTo>
                  <a:pt x="40" y="3"/>
                </a:lnTo>
                <a:lnTo>
                  <a:pt x="54" y="8"/>
                </a:lnTo>
                <a:lnTo>
                  <a:pt x="68" y="20"/>
                </a:lnTo>
                <a:lnTo>
                  <a:pt x="81" y="37"/>
                </a:lnTo>
                <a:lnTo>
                  <a:pt x="95" y="52"/>
                </a:lnTo>
                <a:lnTo>
                  <a:pt x="108" y="75"/>
                </a:lnTo>
                <a:lnTo>
                  <a:pt x="122" y="85"/>
                </a:lnTo>
                <a:lnTo>
                  <a:pt x="136" y="106"/>
                </a:lnTo>
                <a:lnTo>
                  <a:pt x="149" y="113"/>
                </a:lnTo>
                <a:lnTo>
                  <a:pt x="163" y="121"/>
                </a:lnTo>
                <a:lnTo>
                  <a:pt x="176" y="140"/>
                </a:lnTo>
                <a:lnTo>
                  <a:pt x="190" y="152"/>
                </a:lnTo>
                <a:lnTo>
                  <a:pt x="204" y="173"/>
                </a:lnTo>
                <a:lnTo>
                  <a:pt x="217" y="177"/>
                </a:lnTo>
                <a:lnTo>
                  <a:pt x="231" y="185"/>
                </a:lnTo>
                <a:lnTo>
                  <a:pt x="244" y="191"/>
                </a:lnTo>
                <a:lnTo>
                  <a:pt x="258" y="201"/>
                </a:lnTo>
                <a:lnTo>
                  <a:pt x="271" y="222"/>
                </a:lnTo>
                <a:lnTo>
                  <a:pt x="285" y="219"/>
                </a:lnTo>
                <a:lnTo>
                  <a:pt x="299" y="219"/>
                </a:lnTo>
                <a:lnTo>
                  <a:pt x="312" y="224"/>
                </a:lnTo>
                <a:lnTo>
                  <a:pt x="326" y="227"/>
                </a:lnTo>
                <a:lnTo>
                  <a:pt x="339" y="233"/>
                </a:lnTo>
                <a:lnTo>
                  <a:pt x="353" y="248"/>
                </a:lnTo>
                <a:lnTo>
                  <a:pt x="367" y="252"/>
                </a:lnTo>
                <a:lnTo>
                  <a:pt x="380" y="254"/>
                </a:lnTo>
                <a:lnTo>
                  <a:pt x="394" y="260"/>
                </a:lnTo>
                <a:lnTo>
                  <a:pt x="407" y="257"/>
                </a:lnTo>
                <a:lnTo>
                  <a:pt x="421" y="258"/>
                </a:lnTo>
                <a:lnTo>
                  <a:pt x="435" y="264"/>
                </a:lnTo>
                <a:lnTo>
                  <a:pt x="448" y="267"/>
                </a:lnTo>
                <a:lnTo>
                  <a:pt x="462" y="269"/>
                </a:lnTo>
                <a:lnTo>
                  <a:pt x="475" y="271"/>
                </a:lnTo>
                <a:lnTo>
                  <a:pt x="489" y="271"/>
                </a:lnTo>
                <a:lnTo>
                  <a:pt x="503" y="273"/>
                </a:lnTo>
                <a:lnTo>
                  <a:pt x="516" y="273"/>
                </a:lnTo>
                <a:lnTo>
                  <a:pt x="530" y="287"/>
                </a:lnTo>
                <a:lnTo>
                  <a:pt x="543" y="289"/>
                </a:lnTo>
                <a:lnTo>
                  <a:pt x="557" y="287"/>
                </a:lnTo>
                <a:lnTo>
                  <a:pt x="571" y="288"/>
                </a:lnTo>
                <a:lnTo>
                  <a:pt x="584" y="290"/>
                </a:lnTo>
                <a:lnTo>
                  <a:pt x="598" y="285"/>
                </a:lnTo>
                <a:lnTo>
                  <a:pt x="611" y="297"/>
                </a:lnTo>
                <a:lnTo>
                  <a:pt x="625" y="299"/>
                </a:lnTo>
                <a:lnTo>
                  <a:pt x="639" y="302"/>
                </a:lnTo>
                <a:lnTo>
                  <a:pt x="652" y="298"/>
                </a:lnTo>
                <a:lnTo>
                  <a:pt x="666" y="300"/>
                </a:lnTo>
                <a:lnTo>
                  <a:pt x="679" y="301"/>
                </a:lnTo>
                <a:lnTo>
                  <a:pt x="693" y="304"/>
                </a:lnTo>
                <a:lnTo>
                  <a:pt x="707" y="307"/>
                </a:lnTo>
                <a:lnTo>
                  <a:pt x="720" y="320"/>
                </a:lnTo>
                <a:lnTo>
                  <a:pt x="734" y="321"/>
                </a:lnTo>
                <a:lnTo>
                  <a:pt x="747" y="325"/>
                </a:lnTo>
                <a:lnTo>
                  <a:pt x="761" y="322"/>
                </a:lnTo>
                <a:lnTo>
                  <a:pt x="775" y="325"/>
                </a:lnTo>
                <a:lnTo>
                  <a:pt x="788" y="327"/>
                </a:lnTo>
                <a:lnTo>
                  <a:pt x="802" y="328"/>
                </a:lnTo>
                <a:lnTo>
                  <a:pt x="815" y="328"/>
                </a:lnTo>
                <a:lnTo>
                  <a:pt x="829" y="328"/>
                </a:lnTo>
                <a:lnTo>
                  <a:pt x="842" y="327"/>
                </a:lnTo>
                <a:lnTo>
                  <a:pt x="856" y="327"/>
                </a:lnTo>
                <a:lnTo>
                  <a:pt x="870" y="328"/>
                </a:lnTo>
                <a:lnTo>
                  <a:pt x="883" y="330"/>
                </a:lnTo>
                <a:lnTo>
                  <a:pt x="897" y="335"/>
                </a:lnTo>
                <a:lnTo>
                  <a:pt x="910" y="343"/>
                </a:lnTo>
                <a:lnTo>
                  <a:pt x="924" y="345"/>
                </a:lnTo>
                <a:lnTo>
                  <a:pt x="938" y="344"/>
                </a:lnTo>
                <a:lnTo>
                  <a:pt x="951" y="348"/>
                </a:lnTo>
                <a:lnTo>
                  <a:pt x="965" y="344"/>
                </a:lnTo>
                <a:lnTo>
                  <a:pt x="978" y="348"/>
                </a:lnTo>
                <a:lnTo>
                  <a:pt x="992" y="350"/>
                </a:lnTo>
                <a:lnTo>
                  <a:pt x="1006" y="348"/>
                </a:lnTo>
                <a:lnTo>
                  <a:pt x="1019" y="351"/>
                </a:lnTo>
                <a:lnTo>
                  <a:pt x="1033" y="349"/>
                </a:lnTo>
                <a:lnTo>
                  <a:pt x="1046" y="352"/>
                </a:lnTo>
                <a:lnTo>
                  <a:pt x="1060" y="359"/>
                </a:lnTo>
                <a:lnTo>
                  <a:pt x="1074" y="366"/>
                </a:lnTo>
                <a:lnTo>
                  <a:pt x="1087" y="369"/>
                </a:lnTo>
                <a:lnTo>
                  <a:pt x="1101" y="373"/>
                </a:lnTo>
                <a:lnTo>
                  <a:pt x="1114" y="381"/>
                </a:lnTo>
                <a:lnTo>
                  <a:pt x="1128" y="382"/>
                </a:lnTo>
                <a:lnTo>
                  <a:pt x="1142" y="387"/>
                </a:lnTo>
                <a:lnTo>
                  <a:pt x="1155" y="391"/>
                </a:lnTo>
                <a:lnTo>
                  <a:pt x="1169" y="393"/>
                </a:lnTo>
                <a:lnTo>
                  <a:pt x="1182" y="393"/>
                </a:lnTo>
                <a:lnTo>
                  <a:pt x="1196" y="401"/>
                </a:lnTo>
                <a:lnTo>
                  <a:pt x="1210" y="406"/>
                </a:lnTo>
                <a:lnTo>
                  <a:pt x="1223" y="416"/>
                </a:lnTo>
                <a:lnTo>
                  <a:pt x="1237" y="418"/>
                </a:lnTo>
                <a:lnTo>
                  <a:pt x="1250" y="424"/>
                </a:lnTo>
                <a:lnTo>
                  <a:pt x="1264" y="435"/>
                </a:lnTo>
                <a:lnTo>
                  <a:pt x="1278" y="448"/>
                </a:lnTo>
                <a:lnTo>
                  <a:pt x="1291" y="460"/>
                </a:lnTo>
                <a:lnTo>
                  <a:pt x="1305" y="485"/>
                </a:lnTo>
                <a:lnTo>
                  <a:pt x="1318" y="513"/>
                </a:lnTo>
                <a:lnTo>
                  <a:pt x="1332" y="559"/>
                </a:lnTo>
                <a:lnTo>
                  <a:pt x="1346" y="619"/>
                </a:lnTo>
              </a:path>
            </a:pathLst>
          </a:custGeom>
          <a:noFill/>
          <a:ln w="22225">
            <a:solidFill>
              <a:srgbClr val="6E8E8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9"/>
          <p:cNvSpPr>
            <a:spLocks noChangeArrowheads="1"/>
          </p:cNvSpPr>
          <p:nvPr/>
        </p:nvSpPr>
        <p:spPr bwMode="auto">
          <a:xfrm>
            <a:off x="8430880" y="4232864"/>
            <a:ext cx="452941" cy="243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rPr>
              <a:t>1980</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30" name="Line 30"/>
          <p:cNvSpPr>
            <a:spLocks noChangeShapeType="1"/>
          </p:cNvSpPr>
          <p:nvPr/>
        </p:nvSpPr>
        <p:spPr bwMode="auto">
          <a:xfrm flipV="1">
            <a:off x="1594009" y="1356765"/>
            <a:ext cx="0" cy="450977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31"/>
          <p:cNvSpPr>
            <a:spLocks noChangeShapeType="1"/>
          </p:cNvSpPr>
          <p:nvPr/>
        </p:nvSpPr>
        <p:spPr bwMode="auto">
          <a:xfrm flipH="1">
            <a:off x="1509871" y="5734720"/>
            <a:ext cx="8413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32"/>
          <p:cNvSpPr>
            <a:spLocks noChangeArrowheads="1"/>
          </p:cNvSpPr>
          <p:nvPr/>
        </p:nvSpPr>
        <p:spPr bwMode="auto">
          <a:xfrm>
            <a:off x="1358424" y="5630950"/>
            <a:ext cx="210344"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Line 33"/>
          <p:cNvSpPr>
            <a:spLocks noChangeShapeType="1"/>
          </p:cNvSpPr>
          <p:nvPr/>
        </p:nvSpPr>
        <p:spPr bwMode="auto">
          <a:xfrm flipH="1">
            <a:off x="1509871" y="4887735"/>
            <a:ext cx="8413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34"/>
          <p:cNvSpPr>
            <a:spLocks noChangeArrowheads="1"/>
          </p:cNvSpPr>
          <p:nvPr/>
        </p:nvSpPr>
        <p:spPr bwMode="auto">
          <a:xfrm>
            <a:off x="1246240" y="4779758"/>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Line 35"/>
          <p:cNvSpPr>
            <a:spLocks noChangeShapeType="1"/>
          </p:cNvSpPr>
          <p:nvPr/>
        </p:nvSpPr>
        <p:spPr bwMode="auto">
          <a:xfrm flipH="1">
            <a:off x="1509871" y="4035142"/>
            <a:ext cx="8413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6"/>
          <p:cNvSpPr>
            <a:spLocks noChangeArrowheads="1"/>
          </p:cNvSpPr>
          <p:nvPr/>
        </p:nvSpPr>
        <p:spPr bwMode="auto">
          <a:xfrm>
            <a:off x="1246240" y="3932774"/>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Line 37"/>
          <p:cNvSpPr>
            <a:spLocks noChangeShapeType="1"/>
          </p:cNvSpPr>
          <p:nvPr/>
        </p:nvSpPr>
        <p:spPr bwMode="auto">
          <a:xfrm flipH="1">
            <a:off x="1509871" y="3182549"/>
            <a:ext cx="8413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8"/>
          <p:cNvSpPr>
            <a:spLocks noChangeArrowheads="1"/>
          </p:cNvSpPr>
          <p:nvPr/>
        </p:nvSpPr>
        <p:spPr bwMode="auto">
          <a:xfrm>
            <a:off x="1246240" y="3080181"/>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Line 39"/>
          <p:cNvSpPr>
            <a:spLocks noChangeShapeType="1"/>
          </p:cNvSpPr>
          <p:nvPr/>
        </p:nvSpPr>
        <p:spPr bwMode="auto">
          <a:xfrm flipH="1">
            <a:off x="1509871" y="2335565"/>
            <a:ext cx="8413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40"/>
          <p:cNvSpPr>
            <a:spLocks noChangeArrowheads="1"/>
          </p:cNvSpPr>
          <p:nvPr/>
        </p:nvSpPr>
        <p:spPr bwMode="auto">
          <a:xfrm>
            <a:off x="1246240" y="2228990"/>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Line 41"/>
          <p:cNvSpPr>
            <a:spLocks noChangeShapeType="1"/>
          </p:cNvSpPr>
          <p:nvPr/>
        </p:nvSpPr>
        <p:spPr bwMode="auto">
          <a:xfrm flipH="1">
            <a:off x="1509871" y="1484373"/>
            <a:ext cx="8413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42"/>
          <p:cNvSpPr>
            <a:spLocks noChangeArrowheads="1"/>
          </p:cNvSpPr>
          <p:nvPr/>
        </p:nvSpPr>
        <p:spPr bwMode="auto">
          <a:xfrm>
            <a:off x="1134057" y="1382006"/>
            <a:ext cx="445929"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Line 44"/>
          <p:cNvSpPr>
            <a:spLocks noChangeShapeType="1"/>
          </p:cNvSpPr>
          <p:nvPr/>
        </p:nvSpPr>
        <p:spPr bwMode="auto">
          <a:xfrm>
            <a:off x="1594009" y="5866535"/>
            <a:ext cx="6911895"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5"/>
          <p:cNvSpPr>
            <a:spLocks noChangeShapeType="1"/>
          </p:cNvSpPr>
          <p:nvPr/>
        </p:nvSpPr>
        <p:spPr bwMode="auto">
          <a:xfrm>
            <a:off x="1720215" y="5866535"/>
            <a:ext cx="0" cy="7852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6"/>
          <p:cNvSpPr>
            <a:spLocks noChangeArrowheads="1"/>
          </p:cNvSpPr>
          <p:nvPr/>
        </p:nvSpPr>
        <p:spPr bwMode="auto">
          <a:xfrm>
            <a:off x="1666928" y="5988534"/>
            <a:ext cx="210344"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Line 47"/>
          <p:cNvSpPr>
            <a:spLocks noChangeShapeType="1"/>
          </p:cNvSpPr>
          <p:nvPr/>
        </p:nvSpPr>
        <p:spPr bwMode="auto">
          <a:xfrm>
            <a:off x="3052392" y="5866535"/>
            <a:ext cx="0" cy="7852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8"/>
          <p:cNvSpPr>
            <a:spLocks noChangeArrowheads="1"/>
          </p:cNvSpPr>
          <p:nvPr/>
        </p:nvSpPr>
        <p:spPr bwMode="auto">
          <a:xfrm>
            <a:off x="2940208" y="5988534"/>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Line 49"/>
          <p:cNvSpPr>
            <a:spLocks noChangeShapeType="1"/>
          </p:cNvSpPr>
          <p:nvPr/>
        </p:nvSpPr>
        <p:spPr bwMode="auto">
          <a:xfrm>
            <a:off x="4383166" y="5866535"/>
            <a:ext cx="0" cy="7852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50"/>
          <p:cNvSpPr>
            <a:spLocks noChangeArrowheads="1"/>
          </p:cNvSpPr>
          <p:nvPr/>
        </p:nvSpPr>
        <p:spPr bwMode="auto">
          <a:xfrm>
            <a:off x="4270983" y="5988534"/>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Line 51"/>
          <p:cNvSpPr>
            <a:spLocks noChangeShapeType="1"/>
          </p:cNvSpPr>
          <p:nvPr/>
        </p:nvSpPr>
        <p:spPr bwMode="auto">
          <a:xfrm>
            <a:off x="5715344" y="5866535"/>
            <a:ext cx="0" cy="7852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52"/>
          <p:cNvSpPr>
            <a:spLocks noChangeArrowheads="1"/>
          </p:cNvSpPr>
          <p:nvPr/>
        </p:nvSpPr>
        <p:spPr bwMode="auto">
          <a:xfrm>
            <a:off x="5603160" y="5988534"/>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Line 53"/>
          <p:cNvSpPr>
            <a:spLocks noChangeShapeType="1"/>
          </p:cNvSpPr>
          <p:nvPr/>
        </p:nvSpPr>
        <p:spPr bwMode="auto">
          <a:xfrm>
            <a:off x="7047521" y="5866535"/>
            <a:ext cx="0" cy="7852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54"/>
          <p:cNvSpPr>
            <a:spLocks noChangeArrowheads="1"/>
          </p:cNvSpPr>
          <p:nvPr/>
        </p:nvSpPr>
        <p:spPr bwMode="auto">
          <a:xfrm>
            <a:off x="6933934" y="5988534"/>
            <a:ext cx="328136"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Line 55"/>
          <p:cNvSpPr>
            <a:spLocks noChangeShapeType="1"/>
          </p:cNvSpPr>
          <p:nvPr/>
        </p:nvSpPr>
        <p:spPr bwMode="auto">
          <a:xfrm>
            <a:off x="8378295" y="5866535"/>
            <a:ext cx="0" cy="7852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56"/>
          <p:cNvSpPr>
            <a:spLocks noChangeArrowheads="1"/>
          </p:cNvSpPr>
          <p:nvPr/>
        </p:nvSpPr>
        <p:spPr bwMode="auto">
          <a:xfrm>
            <a:off x="8211422" y="5988534"/>
            <a:ext cx="445929"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57"/>
          <p:cNvSpPr>
            <a:spLocks noChangeArrowheads="1"/>
          </p:cNvSpPr>
          <p:nvPr/>
        </p:nvSpPr>
        <p:spPr bwMode="auto">
          <a:xfrm>
            <a:off x="2421361" y="6247958"/>
            <a:ext cx="5555880"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Parent Income Percentile (conditional on positive income)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58"/>
          <p:cNvSpPr>
            <a:spLocks noChangeArrowheads="1"/>
          </p:cNvSpPr>
          <p:nvPr/>
        </p:nvSpPr>
        <p:spPr bwMode="auto">
          <a:xfrm>
            <a:off x="5009991" y="994974"/>
            <a:ext cx="210344" cy="39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1E2D53"/>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TextBox 63"/>
          <p:cNvSpPr txBox="1"/>
          <p:nvPr/>
        </p:nvSpPr>
        <p:spPr>
          <a:xfrm>
            <a:off x="867300" y="762000"/>
            <a:ext cx="7684879" cy="570926"/>
          </a:xfrm>
          <a:prstGeom prst="rect">
            <a:avLst/>
          </a:prstGeom>
          <a:noFill/>
        </p:spPr>
        <p:txBody>
          <a:bodyPr wrap="square" rtlCol="0">
            <a:spAutoFit/>
          </a:bodyPr>
          <a:lstStyle/>
          <a:p>
            <a:pPr algn="ctr" defTabSz="457200" fontAlgn="base">
              <a:spcBef>
                <a:spcPct val="0"/>
              </a:spcBef>
              <a:spcAft>
                <a:spcPct val="0"/>
              </a:spcAft>
            </a:pPr>
            <a:r>
              <a:rPr lang="en-US" b="1" dirty="0">
                <a:solidFill>
                  <a:srgbClr val="1E2D53"/>
                </a:solidFill>
                <a:latin typeface="Arial" pitchFamily="34" charset="0"/>
                <a:cs typeface="Arial" pitchFamily="34" charset="0"/>
              </a:rPr>
              <a:t>Percent of Children Earning More than their Parents</a:t>
            </a:r>
          </a:p>
          <a:p>
            <a:pPr algn="ctr" defTabSz="457200" fontAlgn="base">
              <a:spcBef>
                <a:spcPct val="0"/>
              </a:spcBef>
              <a:spcAft>
                <a:spcPct val="0"/>
              </a:spcAft>
            </a:pPr>
            <a:r>
              <a:rPr lang="en-US" dirty="0">
                <a:solidFill>
                  <a:srgbClr val="1E2D53"/>
                </a:solidFill>
                <a:latin typeface="Arial" pitchFamily="34" charset="0"/>
                <a:cs typeface="Arial" pitchFamily="34" charset="0"/>
              </a:rPr>
              <a:t>By Parent Income Percentile</a:t>
            </a:r>
          </a:p>
        </p:txBody>
      </p:sp>
      <p:sp>
        <p:nvSpPr>
          <p:cNvPr id="59" name="Rectangle 9109"/>
          <p:cNvSpPr>
            <a:spLocks noChangeArrowheads="1"/>
          </p:cNvSpPr>
          <p:nvPr/>
        </p:nvSpPr>
        <p:spPr bwMode="auto">
          <a:xfrm rot="16200000">
            <a:off x="-1322057" y="3372558"/>
            <a:ext cx="4645793" cy="294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Pct. of Children Earning more than their Parents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Text Box 7">
            <a:extLst>
              <a:ext uri="{FF2B5EF4-FFF2-40B4-BE49-F238E27FC236}">
                <a16:creationId xmlns:a16="http://schemas.microsoft.com/office/drawing/2014/main" id="{0746280D-E2A5-4014-87DD-7B0CC5383686}"/>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Absolute Mobility: Example Calculation</a:t>
            </a:r>
          </a:p>
        </p:txBody>
      </p:sp>
      <p:grpSp>
        <p:nvGrpSpPr>
          <p:cNvPr id="61" name="Group 60">
            <a:extLst>
              <a:ext uri="{FF2B5EF4-FFF2-40B4-BE49-F238E27FC236}">
                <a16:creationId xmlns:a16="http://schemas.microsoft.com/office/drawing/2014/main" id="{302466BC-1E0F-4730-B74B-10FC440F6903}"/>
              </a:ext>
            </a:extLst>
          </p:cNvPr>
          <p:cNvGrpSpPr/>
          <p:nvPr/>
        </p:nvGrpSpPr>
        <p:grpSpPr>
          <a:xfrm>
            <a:off x="1666928" y="2819400"/>
            <a:ext cx="6724544" cy="1828800"/>
            <a:chOff x="1666928" y="2819400"/>
            <a:chExt cx="6724544" cy="1828800"/>
          </a:xfrm>
        </p:grpSpPr>
        <p:cxnSp>
          <p:nvCxnSpPr>
            <p:cNvPr id="43" name="Straight Connector 42">
              <a:extLst>
                <a:ext uri="{FF2B5EF4-FFF2-40B4-BE49-F238E27FC236}">
                  <a16:creationId xmlns:a16="http://schemas.microsoft.com/office/drawing/2014/main" id="{5CFC11A7-3B61-4FB2-B725-D25542C1CB49}"/>
                </a:ext>
              </a:extLst>
            </p:cNvPr>
            <p:cNvCxnSpPr/>
            <p:nvPr/>
          </p:nvCxnSpPr>
          <p:spPr>
            <a:xfrm>
              <a:off x="1666928" y="2819400"/>
              <a:ext cx="1457272" cy="0"/>
            </a:xfrm>
            <a:prstGeom prst="line">
              <a:avLst/>
            </a:prstGeom>
            <a:ln w="381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27A3F9A-86A9-43C3-86A1-FC15A25332D7}"/>
                </a:ext>
              </a:extLst>
            </p:cNvPr>
            <p:cNvCxnSpPr/>
            <p:nvPr/>
          </p:nvCxnSpPr>
          <p:spPr>
            <a:xfrm>
              <a:off x="2940208" y="3581400"/>
              <a:ext cx="1457272" cy="0"/>
            </a:xfrm>
            <a:prstGeom prst="line">
              <a:avLst/>
            </a:prstGeom>
            <a:ln w="381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7CBCB4-8675-48D3-8182-28477358D36D}"/>
                </a:ext>
              </a:extLst>
            </p:cNvPr>
            <p:cNvCxnSpPr/>
            <p:nvPr/>
          </p:nvCxnSpPr>
          <p:spPr>
            <a:xfrm>
              <a:off x="4270983" y="3810000"/>
              <a:ext cx="1457272" cy="0"/>
            </a:xfrm>
            <a:prstGeom prst="line">
              <a:avLst/>
            </a:prstGeom>
            <a:ln w="381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F25BC93-5824-49E8-B59B-67E7BDAEA099}"/>
                </a:ext>
              </a:extLst>
            </p:cNvPr>
            <p:cNvCxnSpPr/>
            <p:nvPr/>
          </p:nvCxnSpPr>
          <p:spPr>
            <a:xfrm>
              <a:off x="5629328" y="4038600"/>
              <a:ext cx="1457272" cy="0"/>
            </a:xfrm>
            <a:prstGeom prst="line">
              <a:avLst/>
            </a:prstGeom>
            <a:ln w="38100">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4307DBD-5725-4F10-98BA-A60B58C6B652}"/>
                </a:ext>
              </a:extLst>
            </p:cNvPr>
            <p:cNvCxnSpPr/>
            <p:nvPr/>
          </p:nvCxnSpPr>
          <p:spPr>
            <a:xfrm>
              <a:off x="6934200" y="4648200"/>
              <a:ext cx="1457272" cy="0"/>
            </a:xfrm>
            <a:prstGeom prst="line">
              <a:avLst/>
            </a:prstGeom>
            <a:ln w="38100">
              <a:solidFill>
                <a:srgbClr val="008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948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4763" y="98425"/>
            <a:ext cx="9153526" cy="6661150"/>
            <a:chOff x="-3" y="62"/>
            <a:chExt cx="5766" cy="4196"/>
          </a:xfrm>
        </p:grpSpPr>
        <p:sp>
          <p:nvSpPr>
            <p:cNvPr id="4" name="AutoShape 3"/>
            <p:cNvSpPr>
              <a:spLocks noChangeAspect="1" noChangeArrowheads="1" noTextEdit="1"/>
            </p:cNvSpPr>
            <p:nvPr/>
          </p:nvSpPr>
          <p:spPr bwMode="auto">
            <a:xfrm>
              <a:off x="0" y="65"/>
              <a:ext cx="5760" cy="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Rectangle 5"/>
            <p:cNvSpPr>
              <a:spLocks noChangeArrowheads="1"/>
            </p:cNvSpPr>
            <p:nvPr/>
          </p:nvSpPr>
          <p:spPr bwMode="auto">
            <a:xfrm>
              <a:off x="-3" y="62"/>
              <a:ext cx="5766" cy="4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6"/>
            <p:cNvSpPr>
              <a:spLocks noChangeArrowheads="1"/>
            </p:cNvSpPr>
            <p:nvPr/>
          </p:nvSpPr>
          <p:spPr bwMode="auto">
            <a:xfrm>
              <a:off x="0" y="68"/>
              <a:ext cx="5757" cy="4187"/>
            </a:xfrm>
            <a:prstGeom prst="rect">
              <a:avLst/>
            </a:prstGeom>
            <a:solidFill>
              <a:srgbClr val="FFFFFF"/>
            </a:solidFill>
            <a:ln w="1111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p:nvSpPr>
          <p:spPr bwMode="auto">
            <a:xfrm>
              <a:off x="702" y="449"/>
              <a:ext cx="4929" cy="3216"/>
            </a:xfrm>
            <a:prstGeom prst="rect">
              <a:avLst/>
            </a:prstGeom>
            <a:solidFill>
              <a:srgbClr val="FFFFFF"/>
            </a:solidFill>
            <a:ln w="1111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Line 8"/>
            <p:cNvSpPr>
              <a:spLocks noChangeShapeType="1"/>
            </p:cNvSpPr>
            <p:nvPr/>
          </p:nvSpPr>
          <p:spPr bwMode="auto">
            <a:xfrm>
              <a:off x="702" y="3571"/>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9"/>
            <p:cNvSpPr>
              <a:spLocks noChangeShapeType="1"/>
            </p:cNvSpPr>
            <p:nvPr/>
          </p:nvSpPr>
          <p:spPr bwMode="auto">
            <a:xfrm>
              <a:off x="702" y="2967"/>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10"/>
            <p:cNvSpPr>
              <a:spLocks noChangeShapeType="1"/>
            </p:cNvSpPr>
            <p:nvPr/>
          </p:nvSpPr>
          <p:spPr bwMode="auto">
            <a:xfrm>
              <a:off x="702" y="2359"/>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1"/>
            <p:cNvSpPr>
              <a:spLocks noChangeShapeType="1"/>
            </p:cNvSpPr>
            <p:nvPr/>
          </p:nvSpPr>
          <p:spPr bwMode="auto">
            <a:xfrm>
              <a:off x="702" y="1751"/>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2"/>
            <p:cNvSpPr>
              <a:spLocks noChangeShapeType="1"/>
            </p:cNvSpPr>
            <p:nvPr/>
          </p:nvSpPr>
          <p:spPr bwMode="auto">
            <a:xfrm>
              <a:off x="702" y="1147"/>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p:nvSpPr>
          <p:spPr bwMode="auto">
            <a:xfrm>
              <a:off x="792" y="1053"/>
              <a:ext cx="4748" cy="2518"/>
            </a:xfrm>
            <a:custGeom>
              <a:avLst/>
              <a:gdLst>
                <a:gd name="T0" fmla="*/ 0 w 1360"/>
                <a:gd name="T1" fmla="*/ 0 h 721"/>
                <a:gd name="T2" fmla="*/ 31 w 1360"/>
                <a:gd name="T3" fmla="*/ 42 h 721"/>
                <a:gd name="T4" fmla="*/ 62 w 1360"/>
                <a:gd name="T5" fmla="*/ 33 h 721"/>
                <a:gd name="T6" fmla="*/ 93 w 1360"/>
                <a:gd name="T7" fmla="*/ 47 h 721"/>
                <a:gd name="T8" fmla="*/ 124 w 1360"/>
                <a:gd name="T9" fmla="*/ 28 h 721"/>
                <a:gd name="T10" fmla="*/ 154 w 1360"/>
                <a:gd name="T11" fmla="*/ 89 h 721"/>
                <a:gd name="T12" fmla="*/ 185 w 1360"/>
                <a:gd name="T13" fmla="*/ 99 h 721"/>
                <a:gd name="T14" fmla="*/ 216 w 1360"/>
                <a:gd name="T15" fmla="*/ 131 h 721"/>
                <a:gd name="T16" fmla="*/ 247 w 1360"/>
                <a:gd name="T17" fmla="*/ 164 h 721"/>
                <a:gd name="T18" fmla="*/ 278 w 1360"/>
                <a:gd name="T19" fmla="*/ 208 h 721"/>
                <a:gd name="T20" fmla="*/ 309 w 1360"/>
                <a:gd name="T21" fmla="*/ 226 h 721"/>
                <a:gd name="T22" fmla="*/ 340 w 1360"/>
                <a:gd name="T23" fmla="*/ 228 h 721"/>
                <a:gd name="T24" fmla="*/ 371 w 1360"/>
                <a:gd name="T25" fmla="*/ 305 h 721"/>
                <a:gd name="T26" fmla="*/ 402 w 1360"/>
                <a:gd name="T27" fmla="*/ 360 h 721"/>
                <a:gd name="T28" fmla="*/ 433 w 1360"/>
                <a:gd name="T29" fmla="*/ 406 h 721"/>
                <a:gd name="T30" fmla="*/ 463 w 1360"/>
                <a:gd name="T31" fmla="*/ 380 h 721"/>
                <a:gd name="T32" fmla="*/ 494 w 1360"/>
                <a:gd name="T33" fmla="*/ 420 h 721"/>
                <a:gd name="T34" fmla="*/ 525 w 1360"/>
                <a:gd name="T35" fmla="*/ 421 h 721"/>
                <a:gd name="T36" fmla="*/ 556 w 1360"/>
                <a:gd name="T37" fmla="*/ 425 h 721"/>
                <a:gd name="T38" fmla="*/ 587 w 1360"/>
                <a:gd name="T39" fmla="*/ 456 h 721"/>
                <a:gd name="T40" fmla="*/ 618 w 1360"/>
                <a:gd name="T41" fmla="*/ 507 h 721"/>
                <a:gd name="T42" fmla="*/ 649 w 1360"/>
                <a:gd name="T43" fmla="*/ 546 h 721"/>
                <a:gd name="T44" fmla="*/ 680 w 1360"/>
                <a:gd name="T45" fmla="*/ 578 h 721"/>
                <a:gd name="T46" fmla="*/ 711 w 1360"/>
                <a:gd name="T47" fmla="*/ 590 h 721"/>
                <a:gd name="T48" fmla="*/ 742 w 1360"/>
                <a:gd name="T49" fmla="*/ 608 h 721"/>
                <a:gd name="T50" fmla="*/ 772 w 1360"/>
                <a:gd name="T51" fmla="*/ 559 h 721"/>
                <a:gd name="T52" fmla="*/ 803 w 1360"/>
                <a:gd name="T53" fmla="*/ 591 h 721"/>
                <a:gd name="T54" fmla="*/ 834 w 1360"/>
                <a:gd name="T55" fmla="*/ 586 h 721"/>
                <a:gd name="T56" fmla="*/ 865 w 1360"/>
                <a:gd name="T57" fmla="*/ 546 h 721"/>
                <a:gd name="T58" fmla="*/ 896 w 1360"/>
                <a:gd name="T59" fmla="*/ 558 h 721"/>
                <a:gd name="T60" fmla="*/ 927 w 1360"/>
                <a:gd name="T61" fmla="*/ 531 h 721"/>
                <a:gd name="T62" fmla="*/ 958 w 1360"/>
                <a:gd name="T63" fmla="*/ 527 h 721"/>
                <a:gd name="T64" fmla="*/ 989 w 1360"/>
                <a:gd name="T65" fmla="*/ 533 h 721"/>
                <a:gd name="T66" fmla="*/ 1020 w 1360"/>
                <a:gd name="T67" fmla="*/ 550 h 721"/>
                <a:gd name="T68" fmla="*/ 1051 w 1360"/>
                <a:gd name="T69" fmla="*/ 582 h 721"/>
                <a:gd name="T70" fmla="*/ 1081 w 1360"/>
                <a:gd name="T71" fmla="*/ 572 h 721"/>
                <a:gd name="T72" fmla="*/ 1112 w 1360"/>
                <a:gd name="T73" fmla="*/ 636 h 721"/>
                <a:gd name="T74" fmla="*/ 1143 w 1360"/>
                <a:gd name="T75" fmla="*/ 606 h 721"/>
                <a:gd name="T76" fmla="*/ 1174 w 1360"/>
                <a:gd name="T77" fmla="*/ 622 h 721"/>
                <a:gd name="T78" fmla="*/ 1205 w 1360"/>
                <a:gd name="T79" fmla="*/ 646 h 721"/>
                <a:gd name="T80" fmla="*/ 1236 w 1360"/>
                <a:gd name="T81" fmla="*/ 721 h 721"/>
                <a:gd name="T82" fmla="*/ 1267 w 1360"/>
                <a:gd name="T83" fmla="*/ 665 h 721"/>
                <a:gd name="T84" fmla="*/ 1298 w 1360"/>
                <a:gd name="T85" fmla="*/ 646 h 721"/>
                <a:gd name="T86" fmla="*/ 1329 w 1360"/>
                <a:gd name="T87" fmla="*/ 674 h 721"/>
                <a:gd name="T88" fmla="*/ 1360 w 1360"/>
                <a:gd name="T89" fmla="*/ 717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60" h="721">
                  <a:moveTo>
                    <a:pt x="0" y="0"/>
                  </a:moveTo>
                  <a:lnTo>
                    <a:pt x="31" y="42"/>
                  </a:lnTo>
                  <a:lnTo>
                    <a:pt x="62" y="33"/>
                  </a:lnTo>
                  <a:lnTo>
                    <a:pt x="93" y="47"/>
                  </a:lnTo>
                  <a:lnTo>
                    <a:pt x="124" y="28"/>
                  </a:lnTo>
                  <a:lnTo>
                    <a:pt x="154" y="89"/>
                  </a:lnTo>
                  <a:lnTo>
                    <a:pt x="185" y="99"/>
                  </a:lnTo>
                  <a:lnTo>
                    <a:pt x="216" y="131"/>
                  </a:lnTo>
                  <a:lnTo>
                    <a:pt x="247" y="164"/>
                  </a:lnTo>
                  <a:lnTo>
                    <a:pt x="278" y="208"/>
                  </a:lnTo>
                  <a:lnTo>
                    <a:pt x="309" y="226"/>
                  </a:lnTo>
                  <a:lnTo>
                    <a:pt x="340" y="228"/>
                  </a:lnTo>
                  <a:lnTo>
                    <a:pt x="371" y="305"/>
                  </a:lnTo>
                  <a:lnTo>
                    <a:pt x="402" y="360"/>
                  </a:lnTo>
                  <a:lnTo>
                    <a:pt x="433" y="406"/>
                  </a:lnTo>
                  <a:lnTo>
                    <a:pt x="463" y="380"/>
                  </a:lnTo>
                  <a:lnTo>
                    <a:pt x="494" y="420"/>
                  </a:lnTo>
                  <a:lnTo>
                    <a:pt x="525" y="421"/>
                  </a:lnTo>
                  <a:lnTo>
                    <a:pt x="556" y="425"/>
                  </a:lnTo>
                  <a:lnTo>
                    <a:pt x="587" y="456"/>
                  </a:lnTo>
                  <a:lnTo>
                    <a:pt x="618" y="507"/>
                  </a:lnTo>
                  <a:lnTo>
                    <a:pt x="649" y="546"/>
                  </a:lnTo>
                  <a:lnTo>
                    <a:pt x="680" y="578"/>
                  </a:lnTo>
                  <a:lnTo>
                    <a:pt x="711" y="590"/>
                  </a:lnTo>
                  <a:lnTo>
                    <a:pt x="742" y="608"/>
                  </a:lnTo>
                  <a:lnTo>
                    <a:pt x="772" y="559"/>
                  </a:lnTo>
                  <a:lnTo>
                    <a:pt x="803" y="591"/>
                  </a:lnTo>
                  <a:lnTo>
                    <a:pt x="834" y="586"/>
                  </a:lnTo>
                  <a:lnTo>
                    <a:pt x="865" y="546"/>
                  </a:lnTo>
                  <a:lnTo>
                    <a:pt x="896" y="558"/>
                  </a:lnTo>
                  <a:lnTo>
                    <a:pt x="927" y="531"/>
                  </a:lnTo>
                  <a:lnTo>
                    <a:pt x="958" y="527"/>
                  </a:lnTo>
                  <a:lnTo>
                    <a:pt x="989" y="533"/>
                  </a:lnTo>
                  <a:lnTo>
                    <a:pt x="1020" y="550"/>
                  </a:lnTo>
                  <a:lnTo>
                    <a:pt x="1051" y="582"/>
                  </a:lnTo>
                  <a:lnTo>
                    <a:pt x="1081" y="572"/>
                  </a:lnTo>
                  <a:lnTo>
                    <a:pt x="1112" y="636"/>
                  </a:lnTo>
                  <a:lnTo>
                    <a:pt x="1143" y="606"/>
                  </a:lnTo>
                  <a:lnTo>
                    <a:pt x="1174" y="622"/>
                  </a:lnTo>
                  <a:lnTo>
                    <a:pt x="1205" y="646"/>
                  </a:lnTo>
                  <a:lnTo>
                    <a:pt x="1236" y="721"/>
                  </a:lnTo>
                  <a:lnTo>
                    <a:pt x="1267" y="665"/>
                  </a:lnTo>
                  <a:lnTo>
                    <a:pt x="1298" y="646"/>
                  </a:lnTo>
                  <a:lnTo>
                    <a:pt x="1329" y="674"/>
                  </a:lnTo>
                  <a:lnTo>
                    <a:pt x="1360" y="717"/>
                  </a:lnTo>
                </a:path>
              </a:pathLst>
            </a:custGeom>
            <a:noFill/>
            <a:ln w="22225">
              <a:solidFill>
                <a:srgbClr val="1A476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Oval 14"/>
            <p:cNvSpPr>
              <a:spLocks noChangeArrowheads="1"/>
            </p:cNvSpPr>
            <p:nvPr/>
          </p:nvSpPr>
          <p:spPr bwMode="auto">
            <a:xfrm>
              <a:off x="761" y="102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Oval 15"/>
            <p:cNvSpPr>
              <a:spLocks noChangeArrowheads="1"/>
            </p:cNvSpPr>
            <p:nvPr/>
          </p:nvSpPr>
          <p:spPr bwMode="auto">
            <a:xfrm>
              <a:off x="869" y="1168"/>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Oval 16"/>
            <p:cNvSpPr>
              <a:spLocks noChangeArrowheads="1"/>
            </p:cNvSpPr>
            <p:nvPr/>
          </p:nvSpPr>
          <p:spPr bwMode="auto">
            <a:xfrm>
              <a:off x="977" y="1137"/>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Oval 17"/>
            <p:cNvSpPr>
              <a:spLocks noChangeArrowheads="1"/>
            </p:cNvSpPr>
            <p:nvPr/>
          </p:nvSpPr>
          <p:spPr bwMode="auto">
            <a:xfrm>
              <a:off x="1086" y="1186"/>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Oval 18"/>
            <p:cNvSpPr>
              <a:spLocks noChangeArrowheads="1"/>
            </p:cNvSpPr>
            <p:nvPr/>
          </p:nvSpPr>
          <p:spPr bwMode="auto">
            <a:xfrm>
              <a:off x="1194" y="1119"/>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Oval 19"/>
            <p:cNvSpPr>
              <a:spLocks noChangeArrowheads="1"/>
            </p:cNvSpPr>
            <p:nvPr/>
          </p:nvSpPr>
          <p:spPr bwMode="auto">
            <a:xfrm>
              <a:off x="1299" y="1332"/>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Oval 20"/>
            <p:cNvSpPr>
              <a:spLocks noChangeArrowheads="1"/>
            </p:cNvSpPr>
            <p:nvPr/>
          </p:nvSpPr>
          <p:spPr bwMode="auto">
            <a:xfrm>
              <a:off x="1407" y="1367"/>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21"/>
            <p:cNvSpPr>
              <a:spLocks noChangeArrowheads="1"/>
            </p:cNvSpPr>
            <p:nvPr/>
          </p:nvSpPr>
          <p:spPr bwMode="auto">
            <a:xfrm>
              <a:off x="1515" y="1479"/>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22"/>
            <p:cNvSpPr>
              <a:spLocks noChangeArrowheads="1"/>
            </p:cNvSpPr>
            <p:nvPr/>
          </p:nvSpPr>
          <p:spPr bwMode="auto">
            <a:xfrm>
              <a:off x="1623" y="1594"/>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23"/>
            <p:cNvSpPr>
              <a:spLocks noChangeArrowheads="1"/>
            </p:cNvSpPr>
            <p:nvPr/>
          </p:nvSpPr>
          <p:spPr bwMode="auto">
            <a:xfrm>
              <a:off x="1731" y="1748"/>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Oval 24"/>
            <p:cNvSpPr>
              <a:spLocks noChangeArrowheads="1"/>
            </p:cNvSpPr>
            <p:nvPr/>
          </p:nvSpPr>
          <p:spPr bwMode="auto">
            <a:xfrm>
              <a:off x="1840" y="1811"/>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Oval 25"/>
            <p:cNvSpPr>
              <a:spLocks noChangeArrowheads="1"/>
            </p:cNvSpPr>
            <p:nvPr/>
          </p:nvSpPr>
          <p:spPr bwMode="auto">
            <a:xfrm>
              <a:off x="1948" y="1818"/>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6"/>
            <p:cNvSpPr>
              <a:spLocks noChangeArrowheads="1"/>
            </p:cNvSpPr>
            <p:nvPr/>
          </p:nvSpPr>
          <p:spPr bwMode="auto">
            <a:xfrm>
              <a:off x="2056" y="2087"/>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7"/>
            <p:cNvSpPr>
              <a:spLocks noChangeArrowheads="1"/>
            </p:cNvSpPr>
            <p:nvPr/>
          </p:nvSpPr>
          <p:spPr bwMode="auto">
            <a:xfrm>
              <a:off x="2164" y="2279"/>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8"/>
            <p:cNvSpPr>
              <a:spLocks noChangeArrowheads="1"/>
            </p:cNvSpPr>
            <p:nvPr/>
          </p:nvSpPr>
          <p:spPr bwMode="auto">
            <a:xfrm>
              <a:off x="2273" y="2439"/>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Oval 29"/>
            <p:cNvSpPr>
              <a:spLocks noChangeArrowheads="1"/>
            </p:cNvSpPr>
            <p:nvPr/>
          </p:nvSpPr>
          <p:spPr bwMode="auto">
            <a:xfrm>
              <a:off x="2377" y="2349"/>
              <a:ext cx="63" cy="6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Oval 30"/>
            <p:cNvSpPr>
              <a:spLocks noChangeArrowheads="1"/>
            </p:cNvSpPr>
            <p:nvPr/>
          </p:nvSpPr>
          <p:spPr bwMode="auto">
            <a:xfrm>
              <a:off x="2486" y="2488"/>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Oval 31"/>
            <p:cNvSpPr>
              <a:spLocks noChangeArrowheads="1"/>
            </p:cNvSpPr>
            <p:nvPr/>
          </p:nvSpPr>
          <p:spPr bwMode="auto">
            <a:xfrm>
              <a:off x="2594" y="249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Oval 32"/>
            <p:cNvSpPr>
              <a:spLocks noChangeArrowheads="1"/>
            </p:cNvSpPr>
            <p:nvPr/>
          </p:nvSpPr>
          <p:spPr bwMode="auto">
            <a:xfrm>
              <a:off x="2702" y="2506"/>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Oval 33"/>
            <p:cNvSpPr>
              <a:spLocks noChangeArrowheads="1"/>
            </p:cNvSpPr>
            <p:nvPr/>
          </p:nvSpPr>
          <p:spPr bwMode="auto">
            <a:xfrm>
              <a:off x="2810" y="2614"/>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Oval 34"/>
            <p:cNvSpPr>
              <a:spLocks noChangeArrowheads="1"/>
            </p:cNvSpPr>
            <p:nvPr/>
          </p:nvSpPr>
          <p:spPr bwMode="auto">
            <a:xfrm>
              <a:off x="2918" y="279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Oval 35"/>
            <p:cNvSpPr>
              <a:spLocks noChangeArrowheads="1"/>
            </p:cNvSpPr>
            <p:nvPr/>
          </p:nvSpPr>
          <p:spPr bwMode="auto">
            <a:xfrm>
              <a:off x="3027" y="2928"/>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Oval 36"/>
            <p:cNvSpPr>
              <a:spLocks noChangeArrowheads="1"/>
            </p:cNvSpPr>
            <p:nvPr/>
          </p:nvSpPr>
          <p:spPr bwMode="auto">
            <a:xfrm>
              <a:off x="3135" y="3040"/>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Oval 37"/>
            <p:cNvSpPr>
              <a:spLocks noChangeArrowheads="1"/>
            </p:cNvSpPr>
            <p:nvPr/>
          </p:nvSpPr>
          <p:spPr bwMode="auto">
            <a:xfrm>
              <a:off x="3243" y="308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Oval 38"/>
            <p:cNvSpPr>
              <a:spLocks noChangeArrowheads="1"/>
            </p:cNvSpPr>
            <p:nvPr/>
          </p:nvSpPr>
          <p:spPr bwMode="auto">
            <a:xfrm>
              <a:off x="3351" y="3145"/>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Oval 39"/>
            <p:cNvSpPr>
              <a:spLocks noChangeArrowheads="1"/>
            </p:cNvSpPr>
            <p:nvPr/>
          </p:nvSpPr>
          <p:spPr bwMode="auto">
            <a:xfrm>
              <a:off x="3456" y="2974"/>
              <a:ext cx="63" cy="6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Oval 40"/>
            <p:cNvSpPr>
              <a:spLocks noChangeArrowheads="1"/>
            </p:cNvSpPr>
            <p:nvPr/>
          </p:nvSpPr>
          <p:spPr bwMode="auto">
            <a:xfrm>
              <a:off x="3564" y="3085"/>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Oval 41"/>
            <p:cNvSpPr>
              <a:spLocks noChangeArrowheads="1"/>
            </p:cNvSpPr>
            <p:nvPr/>
          </p:nvSpPr>
          <p:spPr bwMode="auto">
            <a:xfrm>
              <a:off x="3672" y="3068"/>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Oval 42"/>
            <p:cNvSpPr>
              <a:spLocks noChangeArrowheads="1"/>
            </p:cNvSpPr>
            <p:nvPr/>
          </p:nvSpPr>
          <p:spPr bwMode="auto">
            <a:xfrm>
              <a:off x="3781" y="2928"/>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Oval 43"/>
            <p:cNvSpPr>
              <a:spLocks noChangeArrowheads="1"/>
            </p:cNvSpPr>
            <p:nvPr/>
          </p:nvSpPr>
          <p:spPr bwMode="auto">
            <a:xfrm>
              <a:off x="3889" y="2970"/>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Oval 44"/>
            <p:cNvSpPr>
              <a:spLocks noChangeArrowheads="1"/>
            </p:cNvSpPr>
            <p:nvPr/>
          </p:nvSpPr>
          <p:spPr bwMode="auto">
            <a:xfrm>
              <a:off x="3997" y="2876"/>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Oval 45"/>
            <p:cNvSpPr>
              <a:spLocks noChangeArrowheads="1"/>
            </p:cNvSpPr>
            <p:nvPr/>
          </p:nvSpPr>
          <p:spPr bwMode="auto">
            <a:xfrm>
              <a:off x="4105" y="286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Oval 46"/>
            <p:cNvSpPr>
              <a:spLocks noChangeArrowheads="1"/>
            </p:cNvSpPr>
            <p:nvPr/>
          </p:nvSpPr>
          <p:spPr bwMode="auto">
            <a:xfrm>
              <a:off x="4214" y="2883"/>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Oval 47"/>
            <p:cNvSpPr>
              <a:spLocks noChangeArrowheads="1"/>
            </p:cNvSpPr>
            <p:nvPr/>
          </p:nvSpPr>
          <p:spPr bwMode="auto">
            <a:xfrm>
              <a:off x="4322" y="294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Oval 48"/>
            <p:cNvSpPr>
              <a:spLocks noChangeArrowheads="1"/>
            </p:cNvSpPr>
            <p:nvPr/>
          </p:nvSpPr>
          <p:spPr bwMode="auto">
            <a:xfrm>
              <a:off x="4430" y="3054"/>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Oval 49"/>
            <p:cNvSpPr>
              <a:spLocks noChangeArrowheads="1"/>
            </p:cNvSpPr>
            <p:nvPr/>
          </p:nvSpPr>
          <p:spPr bwMode="auto">
            <a:xfrm>
              <a:off x="4535" y="3019"/>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Oval 50"/>
            <p:cNvSpPr>
              <a:spLocks noChangeArrowheads="1"/>
            </p:cNvSpPr>
            <p:nvPr/>
          </p:nvSpPr>
          <p:spPr bwMode="auto">
            <a:xfrm>
              <a:off x="4643" y="3242"/>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Oval 51"/>
            <p:cNvSpPr>
              <a:spLocks noChangeArrowheads="1"/>
            </p:cNvSpPr>
            <p:nvPr/>
          </p:nvSpPr>
          <p:spPr bwMode="auto">
            <a:xfrm>
              <a:off x="4751" y="3138"/>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Oval 52"/>
            <p:cNvSpPr>
              <a:spLocks noChangeArrowheads="1"/>
            </p:cNvSpPr>
            <p:nvPr/>
          </p:nvSpPr>
          <p:spPr bwMode="auto">
            <a:xfrm>
              <a:off x="4859" y="3194"/>
              <a:ext cx="63" cy="6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Oval 53"/>
            <p:cNvSpPr>
              <a:spLocks noChangeArrowheads="1"/>
            </p:cNvSpPr>
            <p:nvPr/>
          </p:nvSpPr>
          <p:spPr bwMode="auto">
            <a:xfrm>
              <a:off x="4968" y="3277"/>
              <a:ext cx="62"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Oval 54"/>
            <p:cNvSpPr>
              <a:spLocks noChangeArrowheads="1"/>
            </p:cNvSpPr>
            <p:nvPr/>
          </p:nvSpPr>
          <p:spPr bwMode="auto">
            <a:xfrm>
              <a:off x="5076" y="3539"/>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Oval 55"/>
            <p:cNvSpPr>
              <a:spLocks noChangeArrowheads="1"/>
            </p:cNvSpPr>
            <p:nvPr/>
          </p:nvSpPr>
          <p:spPr bwMode="auto">
            <a:xfrm>
              <a:off x="5184" y="3344"/>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Oval 56"/>
            <p:cNvSpPr>
              <a:spLocks noChangeArrowheads="1"/>
            </p:cNvSpPr>
            <p:nvPr/>
          </p:nvSpPr>
          <p:spPr bwMode="auto">
            <a:xfrm>
              <a:off x="5292" y="3277"/>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Oval 57"/>
            <p:cNvSpPr>
              <a:spLocks noChangeArrowheads="1"/>
            </p:cNvSpPr>
            <p:nvPr/>
          </p:nvSpPr>
          <p:spPr bwMode="auto">
            <a:xfrm>
              <a:off x="5400" y="3375"/>
              <a:ext cx="63" cy="63"/>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58"/>
            <p:cNvSpPr>
              <a:spLocks noChangeArrowheads="1"/>
            </p:cNvSpPr>
            <p:nvPr/>
          </p:nvSpPr>
          <p:spPr bwMode="auto">
            <a:xfrm>
              <a:off x="5472" y="3493"/>
              <a:ext cx="153" cy="155"/>
            </a:xfrm>
            <a:prstGeom prst="ellipse">
              <a:avLst/>
            </a:prstGeom>
            <a:solidFill>
              <a:srgbClr val="008000"/>
            </a:solidFill>
            <a:ln w="22225">
              <a:solidFill>
                <a:srgbClr val="008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Line 59"/>
            <p:cNvSpPr>
              <a:spLocks noChangeShapeType="1"/>
            </p:cNvSpPr>
            <p:nvPr/>
          </p:nvSpPr>
          <p:spPr bwMode="auto">
            <a:xfrm flipV="1">
              <a:off x="702" y="449"/>
              <a:ext cx="0" cy="321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60"/>
            <p:cNvSpPr>
              <a:spLocks noChangeShapeType="1"/>
            </p:cNvSpPr>
            <p:nvPr/>
          </p:nvSpPr>
          <p:spPr bwMode="auto">
            <a:xfrm flipH="1">
              <a:off x="642" y="3571"/>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Rectangle 61"/>
            <p:cNvSpPr>
              <a:spLocks noChangeArrowheads="1"/>
            </p:cNvSpPr>
            <p:nvPr/>
          </p:nvSpPr>
          <p:spPr bwMode="auto">
            <a:xfrm>
              <a:off x="454" y="3497"/>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Line 62"/>
            <p:cNvSpPr>
              <a:spLocks noChangeShapeType="1"/>
            </p:cNvSpPr>
            <p:nvPr/>
          </p:nvSpPr>
          <p:spPr bwMode="auto">
            <a:xfrm flipH="1">
              <a:off x="642" y="2967"/>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Rectangle 63"/>
            <p:cNvSpPr>
              <a:spLocks noChangeArrowheads="1"/>
            </p:cNvSpPr>
            <p:nvPr/>
          </p:nvSpPr>
          <p:spPr bwMode="auto">
            <a:xfrm>
              <a:off x="454" y="2890"/>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Line 64"/>
            <p:cNvSpPr>
              <a:spLocks noChangeShapeType="1"/>
            </p:cNvSpPr>
            <p:nvPr/>
          </p:nvSpPr>
          <p:spPr bwMode="auto">
            <a:xfrm flipH="1">
              <a:off x="642" y="2359"/>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Rectangle 65"/>
            <p:cNvSpPr>
              <a:spLocks noChangeArrowheads="1"/>
            </p:cNvSpPr>
            <p:nvPr/>
          </p:nvSpPr>
          <p:spPr bwMode="auto">
            <a:xfrm>
              <a:off x="454" y="2286"/>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70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Line 66"/>
            <p:cNvSpPr>
              <a:spLocks noChangeShapeType="1"/>
            </p:cNvSpPr>
            <p:nvPr/>
          </p:nvSpPr>
          <p:spPr bwMode="auto">
            <a:xfrm flipH="1">
              <a:off x="642" y="1751"/>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Rectangle 67"/>
            <p:cNvSpPr>
              <a:spLocks noChangeArrowheads="1"/>
            </p:cNvSpPr>
            <p:nvPr/>
          </p:nvSpPr>
          <p:spPr bwMode="auto">
            <a:xfrm>
              <a:off x="454" y="1678"/>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Line 68"/>
            <p:cNvSpPr>
              <a:spLocks noChangeShapeType="1"/>
            </p:cNvSpPr>
            <p:nvPr/>
          </p:nvSpPr>
          <p:spPr bwMode="auto">
            <a:xfrm flipH="1">
              <a:off x="642" y="1147"/>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Rectangle 69"/>
            <p:cNvSpPr>
              <a:spLocks noChangeArrowheads="1"/>
            </p:cNvSpPr>
            <p:nvPr/>
          </p:nvSpPr>
          <p:spPr bwMode="auto">
            <a:xfrm>
              <a:off x="454" y="1071"/>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90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Line 70"/>
            <p:cNvSpPr>
              <a:spLocks noChangeShapeType="1"/>
            </p:cNvSpPr>
            <p:nvPr/>
          </p:nvSpPr>
          <p:spPr bwMode="auto">
            <a:xfrm flipH="1">
              <a:off x="642" y="540"/>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Rectangle 71"/>
            <p:cNvSpPr>
              <a:spLocks noChangeArrowheads="1"/>
            </p:cNvSpPr>
            <p:nvPr/>
          </p:nvSpPr>
          <p:spPr bwMode="auto">
            <a:xfrm>
              <a:off x="374" y="467"/>
              <a:ext cx="31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 name="Line 73"/>
            <p:cNvSpPr>
              <a:spLocks noChangeShapeType="1"/>
            </p:cNvSpPr>
            <p:nvPr/>
          </p:nvSpPr>
          <p:spPr bwMode="auto">
            <a:xfrm>
              <a:off x="702" y="3665"/>
              <a:ext cx="4929"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4"/>
            <p:cNvSpPr>
              <a:spLocks noChangeShapeType="1"/>
            </p:cNvSpPr>
            <p:nvPr/>
          </p:nvSpPr>
          <p:spPr bwMode="auto">
            <a:xfrm>
              <a:off x="792"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Rectangle 75"/>
            <p:cNvSpPr>
              <a:spLocks noChangeArrowheads="1"/>
            </p:cNvSpPr>
            <p:nvPr/>
          </p:nvSpPr>
          <p:spPr bwMode="auto">
            <a:xfrm>
              <a:off x="632" y="3752"/>
              <a:ext cx="40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1940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6" name="Line 76"/>
            <p:cNvSpPr>
              <a:spLocks noChangeShapeType="1"/>
            </p:cNvSpPr>
            <p:nvPr/>
          </p:nvSpPr>
          <p:spPr bwMode="auto">
            <a:xfrm>
              <a:off x="1871"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Rectangle 77"/>
            <p:cNvSpPr>
              <a:spLocks noChangeArrowheads="1"/>
            </p:cNvSpPr>
            <p:nvPr/>
          </p:nvSpPr>
          <p:spPr bwMode="auto">
            <a:xfrm>
              <a:off x="1711" y="3752"/>
              <a:ext cx="40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1950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 name="Line 78"/>
            <p:cNvSpPr>
              <a:spLocks noChangeShapeType="1"/>
            </p:cNvSpPr>
            <p:nvPr/>
          </p:nvSpPr>
          <p:spPr bwMode="auto">
            <a:xfrm>
              <a:off x="2950"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Rectangle 79"/>
            <p:cNvSpPr>
              <a:spLocks noChangeArrowheads="1"/>
            </p:cNvSpPr>
            <p:nvPr/>
          </p:nvSpPr>
          <p:spPr bwMode="auto">
            <a:xfrm>
              <a:off x="2789" y="3752"/>
              <a:ext cx="40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1960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Line 80"/>
            <p:cNvSpPr>
              <a:spLocks noChangeShapeType="1"/>
            </p:cNvSpPr>
            <p:nvPr/>
          </p:nvSpPr>
          <p:spPr bwMode="auto">
            <a:xfrm>
              <a:off x="4029"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Rectangle 81"/>
            <p:cNvSpPr>
              <a:spLocks noChangeArrowheads="1"/>
            </p:cNvSpPr>
            <p:nvPr/>
          </p:nvSpPr>
          <p:spPr bwMode="auto">
            <a:xfrm>
              <a:off x="3868" y="3752"/>
              <a:ext cx="40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1970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Line 82"/>
            <p:cNvSpPr>
              <a:spLocks noChangeShapeType="1"/>
            </p:cNvSpPr>
            <p:nvPr/>
          </p:nvSpPr>
          <p:spPr bwMode="auto">
            <a:xfrm>
              <a:off x="5107"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Rectangle 83"/>
            <p:cNvSpPr>
              <a:spLocks noChangeArrowheads="1"/>
            </p:cNvSpPr>
            <p:nvPr/>
          </p:nvSpPr>
          <p:spPr bwMode="auto">
            <a:xfrm>
              <a:off x="4947" y="3752"/>
              <a:ext cx="40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1980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5" name="Rectangle 85"/>
            <p:cNvSpPr>
              <a:spLocks noChangeArrowheads="1"/>
            </p:cNvSpPr>
            <p:nvPr/>
          </p:nvSpPr>
          <p:spPr bwMode="auto">
            <a:xfrm>
              <a:off x="3138" y="191"/>
              <a:ext cx="15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1E2D53"/>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86" name="TextBox 85"/>
          <p:cNvSpPr txBox="1"/>
          <p:nvPr/>
        </p:nvSpPr>
        <p:spPr>
          <a:xfrm>
            <a:off x="228600" y="154369"/>
            <a:ext cx="8699864" cy="369332"/>
          </a:xfrm>
          <a:prstGeom prst="rect">
            <a:avLst/>
          </a:prstGeom>
          <a:noFill/>
        </p:spPr>
        <p:txBody>
          <a:bodyPr wrap="square" rtlCol="0">
            <a:spAutoFit/>
          </a:bodyPr>
          <a:lstStyle/>
          <a:p>
            <a:pPr algn="ctr" defTabSz="457200" fontAlgn="base">
              <a:spcBef>
                <a:spcPct val="0"/>
              </a:spcBef>
              <a:spcAft>
                <a:spcPct val="0"/>
              </a:spcAft>
            </a:pPr>
            <a:r>
              <a:rPr lang="en-US" b="1" dirty="0">
                <a:solidFill>
                  <a:srgbClr val="1E2D53"/>
                </a:solidFill>
                <a:latin typeface="Arial" pitchFamily="34" charset="0"/>
                <a:cs typeface="Arial" pitchFamily="34" charset="0"/>
              </a:rPr>
              <a:t>Mean Rates of Absolute Mobility by Cohort</a:t>
            </a:r>
          </a:p>
        </p:txBody>
      </p:sp>
      <p:sp>
        <p:nvSpPr>
          <p:cNvPr id="87" name="Line 12"/>
          <p:cNvSpPr>
            <a:spLocks noChangeShapeType="1"/>
          </p:cNvSpPr>
          <p:nvPr/>
        </p:nvSpPr>
        <p:spPr bwMode="auto">
          <a:xfrm>
            <a:off x="1131643" y="861646"/>
            <a:ext cx="7824788"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Rectangle 84"/>
          <p:cNvSpPr>
            <a:spLocks noChangeArrowheads="1"/>
          </p:cNvSpPr>
          <p:nvPr/>
        </p:nvSpPr>
        <p:spPr bwMode="auto">
          <a:xfrm>
            <a:off x="3810000" y="6324600"/>
            <a:ext cx="21828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Child's Birth Cohort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9" name="Rectangle 9109"/>
          <p:cNvSpPr>
            <a:spLocks noChangeArrowheads="1"/>
          </p:cNvSpPr>
          <p:nvPr/>
        </p:nvSpPr>
        <p:spPr bwMode="auto">
          <a:xfrm rot="16200000">
            <a:off x="-2186782" y="2994818"/>
            <a:ext cx="52593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Pct. of Children Earning more than their Parents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9B6A3AD4-D3FB-46F4-BC9E-41C9A6470AAB}"/>
              </a:ext>
            </a:extLst>
          </p:cNvPr>
          <p:cNvSpPr txBox="1"/>
          <p:nvPr/>
        </p:nvSpPr>
        <p:spPr>
          <a:xfrm>
            <a:off x="7593806" y="3856931"/>
            <a:ext cx="1524000" cy="923330"/>
          </a:xfrm>
          <a:prstGeom prst="rect">
            <a:avLst/>
          </a:prstGeom>
          <a:noFill/>
        </p:spPr>
        <p:txBody>
          <a:bodyPr wrap="square" rtlCol="0">
            <a:spAutoFit/>
          </a:bodyPr>
          <a:lstStyle/>
          <a:p>
            <a:pPr algn="r"/>
            <a:r>
              <a:rPr lang="pt-BR" dirty="0"/>
              <a:t>This was to calculate this green point</a:t>
            </a:r>
          </a:p>
        </p:txBody>
      </p:sp>
      <p:sp>
        <p:nvSpPr>
          <p:cNvPr id="72" name="Arrow: Down 71">
            <a:extLst>
              <a:ext uri="{FF2B5EF4-FFF2-40B4-BE49-F238E27FC236}">
                <a16:creationId xmlns:a16="http://schemas.microsoft.com/office/drawing/2014/main" id="{19012F68-E6DA-4EA9-85DB-274E7542E3B6}"/>
              </a:ext>
            </a:extLst>
          </p:cNvPr>
          <p:cNvSpPr/>
          <p:nvPr/>
        </p:nvSpPr>
        <p:spPr>
          <a:xfrm>
            <a:off x="8696324" y="4748213"/>
            <a:ext cx="295276" cy="344482"/>
          </a:xfrm>
          <a:prstGeom prst="downArrow">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88075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Absolute Mobility: Potential Issues?</a:t>
            </a:r>
          </a:p>
        </p:txBody>
      </p:sp>
      <p:sp>
        <p:nvSpPr>
          <p:cNvPr id="3" name="TextBox 2">
            <a:extLst>
              <a:ext uri="{FF2B5EF4-FFF2-40B4-BE49-F238E27FC236}">
                <a16:creationId xmlns:a16="http://schemas.microsoft.com/office/drawing/2014/main" id="{3649C10E-7BB7-48B6-8A32-076E95DE6E33}"/>
              </a:ext>
            </a:extLst>
          </p:cNvPr>
          <p:cNvSpPr txBox="1"/>
          <p:nvPr/>
        </p:nvSpPr>
        <p:spPr>
          <a:xfrm>
            <a:off x="457200" y="1371600"/>
            <a:ext cx="82296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What are some possible issues threatening the validity of absolute mobility estimates?</a:t>
            </a:r>
          </a:p>
        </p:txBody>
      </p:sp>
      <p:sp>
        <p:nvSpPr>
          <p:cNvPr id="9" name="TextBox 8">
            <a:extLst>
              <a:ext uri="{FF2B5EF4-FFF2-40B4-BE49-F238E27FC236}">
                <a16:creationId xmlns:a16="http://schemas.microsoft.com/office/drawing/2014/main" id="{7A026D0F-29F5-4AEE-BC94-D1B0EE46FFDF}"/>
              </a:ext>
            </a:extLst>
          </p:cNvPr>
          <p:cNvSpPr txBox="1"/>
          <p:nvPr/>
        </p:nvSpPr>
        <p:spPr>
          <a:xfrm>
            <a:off x="457200" y="2596924"/>
            <a:ext cx="8458200" cy="2462213"/>
          </a:xfrm>
          <a:prstGeom prst="rect">
            <a:avLst/>
          </a:prstGeom>
          <a:noFill/>
        </p:spPr>
        <p:txBody>
          <a:bodyPr wrap="square" rtlCol="0">
            <a:spAutoFit/>
          </a:bodyPr>
          <a:lstStyle/>
          <a:p>
            <a:pPr marL="342900" indent="-342900">
              <a:buFont typeface="Arial" panose="020B0604020202020204" pitchFamily="34" charset="0"/>
              <a:buChar char="•"/>
            </a:pPr>
            <a:r>
              <a:rPr lang="en-US" sz="2000" dirty="0"/>
              <a:t>Some debate over the proper inflation adjustment</a:t>
            </a:r>
          </a:p>
          <a:p>
            <a:pPr marL="800100" lvl="1" indent="-342900">
              <a:buFont typeface="Arial" panose="020B0604020202020204" pitchFamily="34" charset="0"/>
              <a:buChar char="•"/>
            </a:pPr>
            <a:r>
              <a:rPr lang="en-US" dirty="0"/>
              <a:t>Solution: Present results under a variety of inflation adjustments, general pattern is fairly robust.</a:t>
            </a:r>
            <a:br>
              <a:rPr lang="en-US" sz="2000" dirty="0"/>
            </a:br>
            <a:endParaRPr lang="en-US" sz="2000" dirty="0"/>
          </a:p>
          <a:p>
            <a:pPr marL="342900" indent="-342900">
              <a:buFont typeface="Arial" panose="020B0604020202020204" pitchFamily="34" charset="0"/>
              <a:buChar char="•"/>
            </a:pPr>
            <a:r>
              <a:rPr lang="en-US" sz="2000" dirty="0"/>
              <a:t>Do not observe the parent/child rank joint distribution “copula” before 1971.</a:t>
            </a:r>
          </a:p>
          <a:p>
            <a:pPr marL="800100" lvl="1" indent="-342900">
              <a:buFont typeface="Arial" panose="020B0604020202020204" pitchFamily="34" charset="0"/>
              <a:buChar char="•"/>
            </a:pPr>
            <a:r>
              <a:rPr lang="en-US" dirty="0"/>
              <a:t>Solution A: Assume stability, i.e. that it was the same then as it is now.</a:t>
            </a:r>
          </a:p>
          <a:p>
            <a:pPr marL="800100" lvl="1" indent="-342900">
              <a:buFont typeface="Arial" panose="020B0604020202020204" pitchFamily="34" charset="0"/>
              <a:buChar char="•"/>
            </a:pPr>
            <a:r>
              <a:rPr lang="en-US" dirty="0"/>
              <a:t>Solution B: Derive bounds on the measure of mobility under different possible joint distributions.  Once back to 1940-1950, it doesn’t matter much.</a:t>
            </a:r>
          </a:p>
        </p:txBody>
      </p:sp>
    </p:spTree>
    <p:extLst>
      <p:ext uri="{BB962C8B-B14F-4D97-AF65-F5344CB8AC3E}">
        <p14:creationId xmlns:p14="http://schemas.microsoft.com/office/powerpoint/2010/main" val="15067171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Absolute Mobility: Potential Issues?</a:t>
            </a:r>
          </a:p>
        </p:txBody>
      </p:sp>
      <p:pic>
        <p:nvPicPr>
          <p:cNvPr id="4" name="Picture 3">
            <a:extLst>
              <a:ext uri="{FF2B5EF4-FFF2-40B4-BE49-F238E27FC236}">
                <a16:creationId xmlns:a16="http://schemas.microsoft.com/office/drawing/2014/main" id="{D187D2A1-B02C-4AAF-8834-749DB771A2B5}"/>
              </a:ext>
            </a:extLst>
          </p:cNvPr>
          <p:cNvPicPr>
            <a:picLocks noChangeAspect="1"/>
          </p:cNvPicPr>
          <p:nvPr/>
        </p:nvPicPr>
        <p:blipFill>
          <a:blip r:embed="rId3"/>
          <a:stretch>
            <a:fillRect/>
          </a:stretch>
        </p:blipFill>
        <p:spPr>
          <a:xfrm>
            <a:off x="795337" y="956469"/>
            <a:ext cx="7553325" cy="5600700"/>
          </a:xfrm>
          <a:prstGeom prst="rect">
            <a:avLst/>
          </a:prstGeom>
        </p:spPr>
      </p:pic>
    </p:spTree>
    <p:extLst>
      <p:ext uri="{BB962C8B-B14F-4D97-AF65-F5344CB8AC3E}">
        <p14:creationId xmlns:p14="http://schemas.microsoft.com/office/powerpoint/2010/main" val="222569266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Absolute Mobility: Potential Issues?</a:t>
            </a:r>
          </a:p>
        </p:txBody>
      </p:sp>
      <p:pic>
        <p:nvPicPr>
          <p:cNvPr id="2" name="Picture 1">
            <a:extLst>
              <a:ext uri="{FF2B5EF4-FFF2-40B4-BE49-F238E27FC236}">
                <a16:creationId xmlns:a16="http://schemas.microsoft.com/office/drawing/2014/main" id="{0686807D-B0EB-4EFE-B2C8-1419EA1D7716}"/>
              </a:ext>
            </a:extLst>
          </p:cNvPr>
          <p:cNvPicPr>
            <a:picLocks noChangeAspect="1"/>
          </p:cNvPicPr>
          <p:nvPr/>
        </p:nvPicPr>
        <p:blipFill>
          <a:blip r:embed="rId3"/>
          <a:stretch>
            <a:fillRect/>
          </a:stretch>
        </p:blipFill>
        <p:spPr>
          <a:xfrm>
            <a:off x="785812" y="918369"/>
            <a:ext cx="7572375" cy="5676900"/>
          </a:xfrm>
          <a:prstGeom prst="rect">
            <a:avLst/>
          </a:prstGeom>
        </p:spPr>
      </p:pic>
    </p:spTree>
    <p:extLst>
      <p:ext uri="{BB962C8B-B14F-4D97-AF65-F5344CB8AC3E}">
        <p14:creationId xmlns:p14="http://schemas.microsoft.com/office/powerpoint/2010/main" val="179681168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AutoShape 67"/>
          <p:cNvSpPr>
            <a:spLocks noChangeAspect="1" noChangeArrowheads="1" noTextEdit="1"/>
          </p:cNvSpPr>
          <p:nvPr/>
        </p:nvSpPr>
        <p:spPr bwMode="auto">
          <a:xfrm>
            <a:off x="0" y="103188"/>
            <a:ext cx="9144001" cy="665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69"/>
          <p:cNvSpPr>
            <a:spLocks noChangeArrowheads="1"/>
          </p:cNvSpPr>
          <p:nvPr/>
        </p:nvSpPr>
        <p:spPr bwMode="auto">
          <a:xfrm>
            <a:off x="-4763" y="98425"/>
            <a:ext cx="9153526" cy="6661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70"/>
          <p:cNvSpPr>
            <a:spLocks noChangeArrowheads="1"/>
          </p:cNvSpPr>
          <p:nvPr/>
        </p:nvSpPr>
        <p:spPr bwMode="auto">
          <a:xfrm>
            <a:off x="0" y="107950"/>
            <a:ext cx="9139238" cy="6646863"/>
          </a:xfrm>
          <a:prstGeom prst="rect">
            <a:avLst/>
          </a:prstGeom>
          <a:solidFill>
            <a:srgbClr val="FFFFFF"/>
          </a:solidFill>
          <a:ln w="1111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71"/>
          <p:cNvSpPr>
            <a:spLocks noChangeArrowheads="1"/>
          </p:cNvSpPr>
          <p:nvPr/>
        </p:nvSpPr>
        <p:spPr bwMode="auto">
          <a:xfrm>
            <a:off x="504825" y="712788"/>
            <a:ext cx="8434388" cy="5105400"/>
          </a:xfrm>
          <a:prstGeom prst="rect">
            <a:avLst/>
          </a:prstGeom>
          <a:solidFill>
            <a:srgbClr val="FFFFFF"/>
          </a:solidFill>
          <a:ln w="1111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72"/>
          <p:cNvSpPr>
            <a:spLocks noChangeShapeType="1"/>
          </p:cNvSpPr>
          <p:nvPr/>
        </p:nvSpPr>
        <p:spPr bwMode="auto">
          <a:xfrm flipV="1">
            <a:off x="2128837" y="5724525"/>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73"/>
          <p:cNvSpPr>
            <a:spLocks noChangeShapeType="1"/>
          </p:cNvSpPr>
          <p:nvPr/>
        </p:nvSpPr>
        <p:spPr bwMode="auto">
          <a:xfrm flipV="1">
            <a:off x="2128837" y="5591175"/>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4"/>
          <p:cNvSpPr>
            <a:spLocks noChangeShapeType="1"/>
          </p:cNvSpPr>
          <p:nvPr/>
        </p:nvSpPr>
        <p:spPr bwMode="auto">
          <a:xfrm flipV="1">
            <a:off x="2128837" y="5457825"/>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5"/>
          <p:cNvSpPr>
            <a:spLocks noChangeShapeType="1"/>
          </p:cNvSpPr>
          <p:nvPr/>
        </p:nvSpPr>
        <p:spPr bwMode="auto">
          <a:xfrm flipV="1">
            <a:off x="2128837" y="5324475"/>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76"/>
          <p:cNvSpPr>
            <a:spLocks noChangeShapeType="1"/>
          </p:cNvSpPr>
          <p:nvPr/>
        </p:nvSpPr>
        <p:spPr bwMode="auto">
          <a:xfrm flipV="1">
            <a:off x="2128837" y="5191125"/>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7"/>
          <p:cNvSpPr>
            <a:spLocks noChangeShapeType="1"/>
          </p:cNvSpPr>
          <p:nvPr/>
        </p:nvSpPr>
        <p:spPr bwMode="auto">
          <a:xfrm flipV="1">
            <a:off x="2128837" y="5059363"/>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8"/>
          <p:cNvSpPr>
            <a:spLocks noChangeShapeType="1"/>
          </p:cNvSpPr>
          <p:nvPr/>
        </p:nvSpPr>
        <p:spPr bwMode="auto">
          <a:xfrm flipV="1">
            <a:off x="2128837" y="4926013"/>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9"/>
          <p:cNvSpPr>
            <a:spLocks noChangeShapeType="1"/>
          </p:cNvSpPr>
          <p:nvPr/>
        </p:nvSpPr>
        <p:spPr bwMode="auto">
          <a:xfrm flipV="1">
            <a:off x="2128837" y="4792663"/>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80"/>
          <p:cNvSpPr>
            <a:spLocks noChangeShapeType="1"/>
          </p:cNvSpPr>
          <p:nvPr/>
        </p:nvSpPr>
        <p:spPr bwMode="auto">
          <a:xfrm flipV="1">
            <a:off x="2128837" y="4659313"/>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81"/>
          <p:cNvSpPr>
            <a:spLocks noChangeShapeType="1"/>
          </p:cNvSpPr>
          <p:nvPr/>
        </p:nvSpPr>
        <p:spPr bwMode="auto">
          <a:xfrm flipV="1">
            <a:off x="2128837" y="4525963"/>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2"/>
          <p:cNvSpPr>
            <a:spLocks noChangeShapeType="1"/>
          </p:cNvSpPr>
          <p:nvPr/>
        </p:nvSpPr>
        <p:spPr bwMode="auto">
          <a:xfrm flipV="1">
            <a:off x="2128837" y="4394200"/>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83"/>
          <p:cNvSpPr>
            <a:spLocks noChangeShapeType="1"/>
          </p:cNvSpPr>
          <p:nvPr/>
        </p:nvSpPr>
        <p:spPr bwMode="auto">
          <a:xfrm flipV="1">
            <a:off x="2128837" y="4260850"/>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84"/>
          <p:cNvSpPr>
            <a:spLocks noChangeShapeType="1"/>
          </p:cNvSpPr>
          <p:nvPr/>
        </p:nvSpPr>
        <p:spPr bwMode="auto">
          <a:xfrm flipV="1">
            <a:off x="2128837" y="4127500"/>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5"/>
          <p:cNvSpPr>
            <a:spLocks noChangeShapeType="1"/>
          </p:cNvSpPr>
          <p:nvPr/>
        </p:nvSpPr>
        <p:spPr bwMode="auto">
          <a:xfrm flipV="1">
            <a:off x="2128837" y="3994150"/>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6"/>
          <p:cNvSpPr>
            <a:spLocks noChangeShapeType="1"/>
          </p:cNvSpPr>
          <p:nvPr/>
        </p:nvSpPr>
        <p:spPr bwMode="auto">
          <a:xfrm flipV="1">
            <a:off x="2128837" y="3860800"/>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7"/>
          <p:cNvSpPr>
            <a:spLocks noChangeShapeType="1"/>
          </p:cNvSpPr>
          <p:nvPr/>
        </p:nvSpPr>
        <p:spPr bwMode="auto">
          <a:xfrm flipV="1">
            <a:off x="2128837" y="3729038"/>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8"/>
          <p:cNvSpPr>
            <a:spLocks noChangeShapeType="1"/>
          </p:cNvSpPr>
          <p:nvPr/>
        </p:nvSpPr>
        <p:spPr bwMode="auto">
          <a:xfrm flipV="1">
            <a:off x="2128837" y="3595688"/>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9"/>
          <p:cNvSpPr>
            <a:spLocks noChangeShapeType="1"/>
          </p:cNvSpPr>
          <p:nvPr/>
        </p:nvSpPr>
        <p:spPr bwMode="auto">
          <a:xfrm flipV="1">
            <a:off x="2128837" y="3467100"/>
            <a:ext cx="0" cy="8890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90"/>
          <p:cNvSpPr>
            <a:spLocks noChangeShapeType="1"/>
          </p:cNvSpPr>
          <p:nvPr/>
        </p:nvSpPr>
        <p:spPr bwMode="auto">
          <a:xfrm flipV="1">
            <a:off x="2128837" y="3335338"/>
            <a:ext cx="0" cy="8890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91"/>
          <p:cNvSpPr>
            <a:spLocks noChangeShapeType="1"/>
          </p:cNvSpPr>
          <p:nvPr/>
        </p:nvSpPr>
        <p:spPr bwMode="auto">
          <a:xfrm flipV="1">
            <a:off x="2128837" y="3201988"/>
            <a:ext cx="0" cy="8890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92"/>
          <p:cNvSpPr>
            <a:spLocks noChangeShapeType="1"/>
          </p:cNvSpPr>
          <p:nvPr/>
        </p:nvSpPr>
        <p:spPr bwMode="auto">
          <a:xfrm flipV="1">
            <a:off x="2128837" y="3068638"/>
            <a:ext cx="0" cy="8890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93"/>
          <p:cNvSpPr>
            <a:spLocks noChangeShapeType="1"/>
          </p:cNvSpPr>
          <p:nvPr/>
        </p:nvSpPr>
        <p:spPr bwMode="auto">
          <a:xfrm flipV="1">
            <a:off x="2128837" y="2935288"/>
            <a:ext cx="0" cy="8890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94"/>
          <p:cNvSpPr>
            <a:spLocks noChangeShapeType="1"/>
          </p:cNvSpPr>
          <p:nvPr/>
        </p:nvSpPr>
        <p:spPr bwMode="auto">
          <a:xfrm flipV="1">
            <a:off x="2128837" y="2801938"/>
            <a:ext cx="0" cy="8890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5"/>
          <p:cNvSpPr>
            <a:spLocks noChangeShapeType="1"/>
          </p:cNvSpPr>
          <p:nvPr/>
        </p:nvSpPr>
        <p:spPr bwMode="auto">
          <a:xfrm flipV="1">
            <a:off x="2128837" y="2670175"/>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6"/>
          <p:cNvSpPr>
            <a:spLocks noChangeShapeType="1"/>
          </p:cNvSpPr>
          <p:nvPr/>
        </p:nvSpPr>
        <p:spPr bwMode="auto">
          <a:xfrm flipV="1">
            <a:off x="2128837" y="2536825"/>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97"/>
          <p:cNvSpPr>
            <a:spLocks noChangeShapeType="1"/>
          </p:cNvSpPr>
          <p:nvPr/>
        </p:nvSpPr>
        <p:spPr bwMode="auto">
          <a:xfrm flipV="1">
            <a:off x="2128837" y="2403475"/>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98"/>
          <p:cNvSpPr>
            <a:spLocks noChangeShapeType="1"/>
          </p:cNvSpPr>
          <p:nvPr/>
        </p:nvSpPr>
        <p:spPr bwMode="auto">
          <a:xfrm flipV="1">
            <a:off x="2128837" y="2270125"/>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99"/>
          <p:cNvSpPr>
            <a:spLocks noChangeShapeType="1"/>
          </p:cNvSpPr>
          <p:nvPr/>
        </p:nvSpPr>
        <p:spPr bwMode="auto">
          <a:xfrm flipV="1">
            <a:off x="2128837" y="2136775"/>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100"/>
          <p:cNvSpPr>
            <a:spLocks noChangeShapeType="1"/>
          </p:cNvSpPr>
          <p:nvPr/>
        </p:nvSpPr>
        <p:spPr bwMode="auto">
          <a:xfrm flipV="1">
            <a:off x="2128837" y="2005013"/>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01"/>
          <p:cNvSpPr>
            <a:spLocks noChangeShapeType="1"/>
          </p:cNvSpPr>
          <p:nvPr/>
        </p:nvSpPr>
        <p:spPr bwMode="auto">
          <a:xfrm flipV="1">
            <a:off x="2128837" y="1871663"/>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102"/>
          <p:cNvSpPr>
            <a:spLocks noChangeShapeType="1"/>
          </p:cNvSpPr>
          <p:nvPr/>
        </p:nvSpPr>
        <p:spPr bwMode="auto">
          <a:xfrm flipV="1">
            <a:off x="2128837" y="1738313"/>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03"/>
          <p:cNvSpPr>
            <a:spLocks noChangeShapeType="1"/>
          </p:cNvSpPr>
          <p:nvPr/>
        </p:nvSpPr>
        <p:spPr bwMode="auto">
          <a:xfrm flipV="1">
            <a:off x="2128837" y="1604963"/>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104"/>
          <p:cNvSpPr>
            <a:spLocks noChangeShapeType="1"/>
          </p:cNvSpPr>
          <p:nvPr/>
        </p:nvSpPr>
        <p:spPr bwMode="auto">
          <a:xfrm flipV="1">
            <a:off x="2128837" y="1471613"/>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05"/>
          <p:cNvSpPr>
            <a:spLocks noChangeShapeType="1"/>
          </p:cNvSpPr>
          <p:nvPr/>
        </p:nvSpPr>
        <p:spPr bwMode="auto">
          <a:xfrm flipV="1">
            <a:off x="2128837" y="1339850"/>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106"/>
          <p:cNvSpPr>
            <a:spLocks noChangeShapeType="1"/>
          </p:cNvSpPr>
          <p:nvPr/>
        </p:nvSpPr>
        <p:spPr bwMode="auto">
          <a:xfrm flipV="1">
            <a:off x="2128837" y="1206500"/>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107"/>
          <p:cNvSpPr>
            <a:spLocks noChangeShapeType="1"/>
          </p:cNvSpPr>
          <p:nvPr/>
        </p:nvSpPr>
        <p:spPr bwMode="auto">
          <a:xfrm flipV="1">
            <a:off x="2128837" y="1073150"/>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08"/>
          <p:cNvSpPr>
            <a:spLocks noChangeShapeType="1"/>
          </p:cNvSpPr>
          <p:nvPr/>
        </p:nvSpPr>
        <p:spPr bwMode="auto">
          <a:xfrm flipV="1">
            <a:off x="2128837" y="939800"/>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09"/>
          <p:cNvSpPr>
            <a:spLocks noChangeShapeType="1"/>
          </p:cNvSpPr>
          <p:nvPr/>
        </p:nvSpPr>
        <p:spPr bwMode="auto">
          <a:xfrm flipV="1">
            <a:off x="2128837" y="806450"/>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10"/>
          <p:cNvSpPr>
            <a:spLocks noChangeShapeType="1"/>
          </p:cNvSpPr>
          <p:nvPr/>
        </p:nvSpPr>
        <p:spPr bwMode="auto">
          <a:xfrm flipV="1">
            <a:off x="2128837" y="712788"/>
            <a:ext cx="0" cy="555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11"/>
          <p:cNvSpPr>
            <a:spLocks/>
          </p:cNvSpPr>
          <p:nvPr/>
        </p:nvSpPr>
        <p:spPr bwMode="auto">
          <a:xfrm>
            <a:off x="665162" y="857250"/>
            <a:ext cx="3446463" cy="4760913"/>
          </a:xfrm>
          <a:custGeom>
            <a:avLst/>
            <a:gdLst>
              <a:gd name="T0" fmla="*/ 8 w 622"/>
              <a:gd name="T1" fmla="*/ 472 h 859"/>
              <a:gd name="T2" fmla="*/ 18 w 622"/>
              <a:gd name="T3" fmla="*/ 425 h 859"/>
              <a:gd name="T4" fmla="*/ 29 w 622"/>
              <a:gd name="T5" fmla="*/ 379 h 859"/>
              <a:gd name="T6" fmla="*/ 39 w 622"/>
              <a:gd name="T7" fmla="*/ 335 h 859"/>
              <a:gd name="T8" fmla="*/ 50 w 622"/>
              <a:gd name="T9" fmla="*/ 293 h 859"/>
              <a:gd name="T10" fmla="*/ 60 w 622"/>
              <a:gd name="T11" fmla="*/ 254 h 859"/>
              <a:gd name="T12" fmla="*/ 70 w 622"/>
              <a:gd name="T13" fmla="*/ 201 h 859"/>
              <a:gd name="T14" fmla="*/ 81 w 622"/>
              <a:gd name="T15" fmla="*/ 149 h 859"/>
              <a:gd name="T16" fmla="*/ 91 w 622"/>
              <a:gd name="T17" fmla="*/ 104 h 859"/>
              <a:gd name="T18" fmla="*/ 102 w 622"/>
              <a:gd name="T19" fmla="*/ 66 h 859"/>
              <a:gd name="T20" fmla="*/ 112 w 622"/>
              <a:gd name="T21" fmla="*/ 36 h 859"/>
              <a:gd name="T22" fmla="*/ 123 w 622"/>
              <a:gd name="T23" fmla="*/ 16 h 859"/>
              <a:gd name="T24" fmla="*/ 133 w 622"/>
              <a:gd name="T25" fmla="*/ 6 h 859"/>
              <a:gd name="T26" fmla="*/ 143 w 622"/>
              <a:gd name="T27" fmla="*/ 0 h 859"/>
              <a:gd name="T28" fmla="*/ 154 w 622"/>
              <a:gd name="T29" fmla="*/ 3 h 859"/>
              <a:gd name="T30" fmla="*/ 164 w 622"/>
              <a:gd name="T31" fmla="*/ 12 h 859"/>
              <a:gd name="T32" fmla="*/ 175 w 622"/>
              <a:gd name="T33" fmla="*/ 26 h 859"/>
              <a:gd name="T34" fmla="*/ 185 w 622"/>
              <a:gd name="T35" fmla="*/ 44 h 859"/>
              <a:gd name="T36" fmla="*/ 195 w 622"/>
              <a:gd name="T37" fmla="*/ 70 h 859"/>
              <a:gd name="T38" fmla="*/ 206 w 622"/>
              <a:gd name="T39" fmla="*/ 101 h 859"/>
              <a:gd name="T40" fmla="*/ 216 w 622"/>
              <a:gd name="T41" fmla="*/ 130 h 859"/>
              <a:gd name="T42" fmla="*/ 227 w 622"/>
              <a:gd name="T43" fmla="*/ 162 h 859"/>
              <a:gd name="T44" fmla="*/ 237 w 622"/>
              <a:gd name="T45" fmla="*/ 193 h 859"/>
              <a:gd name="T46" fmla="*/ 247 w 622"/>
              <a:gd name="T47" fmla="*/ 230 h 859"/>
              <a:gd name="T48" fmla="*/ 258 w 622"/>
              <a:gd name="T49" fmla="*/ 268 h 859"/>
              <a:gd name="T50" fmla="*/ 268 w 622"/>
              <a:gd name="T51" fmla="*/ 311 h 859"/>
              <a:gd name="T52" fmla="*/ 279 w 622"/>
              <a:gd name="T53" fmla="*/ 356 h 859"/>
              <a:gd name="T54" fmla="*/ 289 w 622"/>
              <a:gd name="T55" fmla="*/ 402 h 859"/>
              <a:gd name="T56" fmla="*/ 299 w 622"/>
              <a:gd name="T57" fmla="*/ 451 h 859"/>
              <a:gd name="T58" fmla="*/ 310 w 622"/>
              <a:gd name="T59" fmla="*/ 501 h 859"/>
              <a:gd name="T60" fmla="*/ 320 w 622"/>
              <a:gd name="T61" fmla="*/ 552 h 859"/>
              <a:gd name="T62" fmla="*/ 331 w 622"/>
              <a:gd name="T63" fmla="*/ 590 h 859"/>
              <a:gd name="T64" fmla="*/ 341 w 622"/>
              <a:gd name="T65" fmla="*/ 617 h 859"/>
              <a:gd name="T66" fmla="*/ 352 w 622"/>
              <a:gd name="T67" fmla="*/ 642 h 859"/>
              <a:gd name="T68" fmla="*/ 362 w 622"/>
              <a:gd name="T69" fmla="*/ 664 h 859"/>
              <a:gd name="T70" fmla="*/ 372 w 622"/>
              <a:gd name="T71" fmla="*/ 684 h 859"/>
              <a:gd name="T72" fmla="*/ 383 w 622"/>
              <a:gd name="T73" fmla="*/ 703 h 859"/>
              <a:gd name="T74" fmla="*/ 393 w 622"/>
              <a:gd name="T75" fmla="*/ 721 h 859"/>
              <a:gd name="T76" fmla="*/ 404 w 622"/>
              <a:gd name="T77" fmla="*/ 736 h 859"/>
              <a:gd name="T78" fmla="*/ 414 w 622"/>
              <a:gd name="T79" fmla="*/ 748 h 859"/>
              <a:gd name="T80" fmla="*/ 424 w 622"/>
              <a:gd name="T81" fmla="*/ 761 h 859"/>
              <a:gd name="T82" fmla="*/ 435 w 622"/>
              <a:gd name="T83" fmla="*/ 772 h 859"/>
              <a:gd name="T84" fmla="*/ 445 w 622"/>
              <a:gd name="T85" fmla="*/ 783 h 859"/>
              <a:gd name="T86" fmla="*/ 456 w 622"/>
              <a:gd name="T87" fmla="*/ 793 h 859"/>
              <a:gd name="T88" fmla="*/ 466 w 622"/>
              <a:gd name="T89" fmla="*/ 804 h 859"/>
              <a:gd name="T90" fmla="*/ 476 w 622"/>
              <a:gd name="T91" fmla="*/ 816 h 859"/>
              <a:gd name="T92" fmla="*/ 487 w 622"/>
              <a:gd name="T93" fmla="*/ 826 h 859"/>
              <a:gd name="T94" fmla="*/ 497 w 622"/>
              <a:gd name="T95" fmla="*/ 830 h 859"/>
              <a:gd name="T96" fmla="*/ 508 w 622"/>
              <a:gd name="T97" fmla="*/ 833 h 859"/>
              <a:gd name="T98" fmla="*/ 518 w 622"/>
              <a:gd name="T99" fmla="*/ 836 h 859"/>
              <a:gd name="T100" fmla="*/ 528 w 622"/>
              <a:gd name="T101" fmla="*/ 838 h 859"/>
              <a:gd name="T102" fmla="*/ 539 w 622"/>
              <a:gd name="T103" fmla="*/ 842 h 859"/>
              <a:gd name="T104" fmla="*/ 549 w 622"/>
              <a:gd name="T105" fmla="*/ 844 h 859"/>
              <a:gd name="T106" fmla="*/ 560 w 622"/>
              <a:gd name="T107" fmla="*/ 847 h 859"/>
              <a:gd name="T108" fmla="*/ 570 w 622"/>
              <a:gd name="T109" fmla="*/ 849 h 859"/>
              <a:gd name="T110" fmla="*/ 581 w 622"/>
              <a:gd name="T111" fmla="*/ 850 h 859"/>
              <a:gd name="T112" fmla="*/ 591 w 622"/>
              <a:gd name="T113" fmla="*/ 853 h 859"/>
              <a:gd name="T114" fmla="*/ 601 w 622"/>
              <a:gd name="T115" fmla="*/ 856 h 859"/>
              <a:gd name="T116" fmla="*/ 612 w 622"/>
              <a:gd name="T117" fmla="*/ 857 h 859"/>
              <a:gd name="T118" fmla="*/ 622 w 622"/>
              <a:gd name="T119" fmla="*/ 859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2" h="859">
                <a:moveTo>
                  <a:pt x="0" y="509"/>
                </a:moveTo>
                <a:lnTo>
                  <a:pt x="2" y="500"/>
                </a:lnTo>
                <a:lnTo>
                  <a:pt x="4" y="490"/>
                </a:lnTo>
                <a:lnTo>
                  <a:pt x="6" y="481"/>
                </a:lnTo>
                <a:lnTo>
                  <a:pt x="8" y="472"/>
                </a:lnTo>
                <a:lnTo>
                  <a:pt x="10" y="462"/>
                </a:lnTo>
                <a:lnTo>
                  <a:pt x="12" y="453"/>
                </a:lnTo>
                <a:lnTo>
                  <a:pt x="14" y="444"/>
                </a:lnTo>
                <a:lnTo>
                  <a:pt x="16" y="434"/>
                </a:lnTo>
                <a:lnTo>
                  <a:pt x="18" y="425"/>
                </a:lnTo>
                <a:lnTo>
                  <a:pt x="21" y="416"/>
                </a:lnTo>
                <a:lnTo>
                  <a:pt x="23" y="406"/>
                </a:lnTo>
                <a:lnTo>
                  <a:pt x="25" y="397"/>
                </a:lnTo>
                <a:lnTo>
                  <a:pt x="27" y="388"/>
                </a:lnTo>
                <a:lnTo>
                  <a:pt x="29" y="379"/>
                </a:lnTo>
                <a:lnTo>
                  <a:pt x="31" y="369"/>
                </a:lnTo>
                <a:lnTo>
                  <a:pt x="33" y="361"/>
                </a:lnTo>
                <a:lnTo>
                  <a:pt x="35" y="352"/>
                </a:lnTo>
                <a:lnTo>
                  <a:pt x="37" y="343"/>
                </a:lnTo>
                <a:lnTo>
                  <a:pt x="39" y="335"/>
                </a:lnTo>
                <a:lnTo>
                  <a:pt x="41" y="327"/>
                </a:lnTo>
                <a:lnTo>
                  <a:pt x="43" y="319"/>
                </a:lnTo>
                <a:lnTo>
                  <a:pt x="45" y="310"/>
                </a:lnTo>
                <a:lnTo>
                  <a:pt x="48" y="302"/>
                </a:lnTo>
                <a:lnTo>
                  <a:pt x="50" y="293"/>
                </a:lnTo>
                <a:lnTo>
                  <a:pt x="52" y="285"/>
                </a:lnTo>
                <a:lnTo>
                  <a:pt x="54" y="277"/>
                </a:lnTo>
                <a:lnTo>
                  <a:pt x="56" y="270"/>
                </a:lnTo>
                <a:lnTo>
                  <a:pt x="58" y="262"/>
                </a:lnTo>
                <a:lnTo>
                  <a:pt x="60" y="254"/>
                </a:lnTo>
                <a:lnTo>
                  <a:pt x="62" y="247"/>
                </a:lnTo>
                <a:lnTo>
                  <a:pt x="64" y="235"/>
                </a:lnTo>
                <a:lnTo>
                  <a:pt x="66" y="224"/>
                </a:lnTo>
                <a:lnTo>
                  <a:pt x="68" y="212"/>
                </a:lnTo>
                <a:lnTo>
                  <a:pt x="70" y="201"/>
                </a:lnTo>
                <a:lnTo>
                  <a:pt x="73" y="190"/>
                </a:lnTo>
                <a:lnTo>
                  <a:pt x="75" y="179"/>
                </a:lnTo>
                <a:lnTo>
                  <a:pt x="77" y="169"/>
                </a:lnTo>
                <a:lnTo>
                  <a:pt x="79" y="159"/>
                </a:lnTo>
                <a:lnTo>
                  <a:pt x="81" y="149"/>
                </a:lnTo>
                <a:lnTo>
                  <a:pt x="83" y="140"/>
                </a:lnTo>
                <a:lnTo>
                  <a:pt x="85" y="131"/>
                </a:lnTo>
                <a:lnTo>
                  <a:pt x="87" y="122"/>
                </a:lnTo>
                <a:lnTo>
                  <a:pt x="89" y="113"/>
                </a:lnTo>
                <a:lnTo>
                  <a:pt x="91" y="104"/>
                </a:lnTo>
                <a:lnTo>
                  <a:pt x="93" y="96"/>
                </a:lnTo>
                <a:lnTo>
                  <a:pt x="95" y="88"/>
                </a:lnTo>
                <a:lnTo>
                  <a:pt x="98" y="80"/>
                </a:lnTo>
                <a:lnTo>
                  <a:pt x="100" y="73"/>
                </a:lnTo>
                <a:lnTo>
                  <a:pt x="102" y="66"/>
                </a:lnTo>
                <a:lnTo>
                  <a:pt x="104" y="59"/>
                </a:lnTo>
                <a:lnTo>
                  <a:pt x="106" y="53"/>
                </a:lnTo>
                <a:lnTo>
                  <a:pt x="108" y="47"/>
                </a:lnTo>
                <a:lnTo>
                  <a:pt x="110" y="41"/>
                </a:lnTo>
                <a:lnTo>
                  <a:pt x="112" y="36"/>
                </a:lnTo>
                <a:lnTo>
                  <a:pt x="114" y="31"/>
                </a:lnTo>
                <a:lnTo>
                  <a:pt x="116" y="27"/>
                </a:lnTo>
                <a:lnTo>
                  <a:pt x="118" y="23"/>
                </a:lnTo>
                <a:lnTo>
                  <a:pt x="120" y="19"/>
                </a:lnTo>
                <a:lnTo>
                  <a:pt x="123" y="16"/>
                </a:lnTo>
                <a:lnTo>
                  <a:pt x="125" y="13"/>
                </a:lnTo>
                <a:lnTo>
                  <a:pt x="127" y="11"/>
                </a:lnTo>
                <a:lnTo>
                  <a:pt x="129" y="10"/>
                </a:lnTo>
                <a:lnTo>
                  <a:pt x="131" y="8"/>
                </a:lnTo>
                <a:lnTo>
                  <a:pt x="133" y="6"/>
                </a:lnTo>
                <a:lnTo>
                  <a:pt x="135" y="4"/>
                </a:lnTo>
                <a:lnTo>
                  <a:pt x="137" y="3"/>
                </a:lnTo>
                <a:lnTo>
                  <a:pt x="139" y="1"/>
                </a:lnTo>
                <a:lnTo>
                  <a:pt x="141" y="1"/>
                </a:lnTo>
                <a:lnTo>
                  <a:pt x="143" y="0"/>
                </a:lnTo>
                <a:lnTo>
                  <a:pt x="145" y="0"/>
                </a:lnTo>
                <a:lnTo>
                  <a:pt x="147" y="0"/>
                </a:lnTo>
                <a:lnTo>
                  <a:pt x="150" y="1"/>
                </a:lnTo>
                <a:lnTo>
                  <a:pt x="152" y="2"/>
                </a:lnTo>
                <a:lnTo>
                  <a:pt x="154" y="3"/>
                </a:lnTo>
                <a:lnTo>
                  <a:pt x="156" y="4"/>
                </a:lnTo>
                <a:lnTo>
                  <a:pt x="158" y="6"/>
                </a:lnTo>
                <a:lnTo>
                  <a:pt x="160" y="8"/>
                </a:lnTo>
                <a:lnTo>
                  <a:pt x="162" y="9"/>
                </a:lnTo>
                <a:lnTo>
                  <a:pt x="164" y="12"/>
                </a:lnTo>
                <a:lnTo>
                  <a:pt x="166" y="14"/>
                </a:lnTo>
                <a:lnTo>
                  <a:pt x="168" y="17"/>
                </a:lnTo>
                <a:lnTo>
                  <a:pt x="170" y="20"/>
                </a:lnTo>
                <a:lnTo>
                  <a:pt x="172" y="23"/>
                </a:lnTo>
                <a:lnTo>
                  <a:pt x="175" y="26"/>
                </a:lnTo>
                <a:lnTo>
                  <a:pt x="177" y="29"/>
                </a:lnTo>
                <a:lnTo>
                  <a:pt x="179" y="32"/>
                </a:lnTo>
                <a:lnTo>
                  <a:pt x="181" y="36"/>
                </a:lnTo>
                <a:lnTo>
                  <a:pt x="183" y="40"/>
                </a:lnTo>
                <a:lnTo>
                  <a:pt x="185" y="44"/>
                </a:lnTo>
                <a:lnTo>
                  <a:pt x="187" y="49"/>
                </a:lnTo>
                <a:lnTo>
                  <a:pt x="189" y="54"/>
                </a:lnTo>
                <a:lnTo>
                  <a:pt x="191" y="59"/>
                </a:lnTo>
                <a:lnTo>
                  <a:pt x="193" y="64"/>
                </a:lnTo>
                <a:lnTo>
                  <a:pt x="195" y="70"/>
                </a:lnTo>
                <a:lnTo>
                  <a:pt x="197" y="76"/>
                </a:lnTo>
                <a:lnTo>
                  <a:pt x="200" y="83"/>
                </a:lnTo>
                <a:lnTo>
                  <a:pt x="202" y="89"/>
                </a:lnTo>
                <a:lnTo>
                  <a:pt x="204" y="95"/>
                </a:lnTo>
                <a:lnTo>
                  <a:pt x="206" y="101"/>
                </a:lnTo>
                <a:lnTo>
                  <a:pt x="208" y="106"/>
                </a:lnTo>
                <a:lnTo>
                  <a:pt x="210" y="112"/>
                </a:lnTo>
                <a:lnTo>
                  <a:pt x="212" y="118"/>
                </a:lnTo>
                <a:lnTo>
                  <a:pt x="214" y="125"/>
                </a:lnTo>
                <a:lnTo>
                  <a:pt x="216" y="130"/>
                </a:lnTo>
                <a:lnTo>
                  <a:pt x="218" y="137"/>
                </a:lnTo>
                <a:lnTo>
                  <a:pt x="220" y="143"/>
                </a:lnTo>
                <a:lnTo>
                  <a:pt x="222" y="150"/>
                </a:lnTo>
                <a:lnTo>
                  <a:pt x="225" y="156"/>
                </a:lnTo>
                <a:lnTo>
                  <a:pt x="227" y="162"/>
                </a:lnTo>
                <a:lnTo>
                  <a:pt x="229" y="168"/>
                </a:lnTo>
                <a:lnTo>
                  <a:pt x="231" y="174"/>
                </a:lnTo>
                <a:lnTo>
                  <a:pt x="233" y="180"/>
                </a:lnTo>
                <a:lnTo>
                  <a:pt x="235" y="187"/>
                </a:lnTo>
                <a:lnTo>
                  <a:pt x="237" y="193"/>
                </a:lnTo>
                <a:lnTo>
                  <a:pt x="239" y="200"/>
                </a:lnTo>
                <a:lnTo>
                  <a:pt x="241" y="207"/>
                </a:lnTo>
                <a:lnTo>
                  <a:pt x="243" y="215"/>
                </a:lnTo>
                <a:lnTo>
                  <a:pt x="245" y="222"/>
                </a:lnTo>
                <a:lnTo>
                  <a:pt x="247" y="230"/>
                </a:lnTo>
                <a:lnTo>
                  <a:pt x="250" y="237"/>
                </a:lnTo>
                <a:lnTo>
                  <a:pt x="252" y="244"/>
                </a:lnTo>
                <a:lnTo>
                  <a:pt x="254" y="252"/>
                </a:lnTo>
                <a:lnTo>
                  <a:pt x="256" y="260"/>
                </a:lnTo>
                <a:lnTo>
                  <a:pt x="258" y="268"/>
                </a:lnTo>
                <a:lnTo>
                  <a:pt x="260" y="277"/>
                </a:lnTo>
                <a:lnTo>
                  <a:pt x="262" y="285"/>
                </a:lnTo>
                <a:lnTo>
                  <a:pt x="264" y="294"/>
                </a:lnTo>
                <a:lnTo>
                  <a:pt x="266" y="302"/>
                </a:lnTo>
                <a:lnTo>
                  <a:pt x="268" y="311"/>
                </a:lnTo>
                <a:lnTo>
                  <a:pt x="270" y="320"/>
                </a:lnTo>
                <a:lnTo>
                  <a:pt x="272" y="329"/>
                </a:lnTo>
                <a:lnTo>
                  <a:pt x="274" y="338"/>
                </a:lnTo>
                <a:lnTo>
                  <a:pt x="277" y="347"/>
                </a:lnTo>
                <a:lnTo>
                  <a:pt x="279" y="356"/>
                </a:lnTo>
                <a:lnTo>
                  <a:pt x="281" y="365"/>
                </a:lnTo>
                <a:lnTo>
                  <a:pt x="283" y="374"/>
                </a:lnTo>
                <a:lnTo>
                  <a:pt x="285" y="384"/>
                </a:lnTo>
                <a:lnTo>
                  <a:pt x="287" y="393"/>
                </a:lnTo>
                <a:lnTo>
                  <a:pt x="289" y="402"/>
                </a:lnTo>
                <a:lnTo>
                  <a:pt x="291" y="412"/>
                </a:lnTo>
                <a:lnTo>
                  <a:pt x="293" y="421"/>
                </a:lnTo>
                <a:lnTo>
                  <a:pt x="295" y="431"/>
                </a:lnTo>
                <a:lnTo>
                  <a:pt x="297" y="441"/>
                </a:lnTo>
                <a:lnTo>
                  <a:pt x="299" y="451"/>
                </a:lnTo>
                <a:lnTo>
                  <a:pt x="302" y="461"/>
                </a:lnTo>
                <a:lnTo>
                  <a:pt x="304" y="472"/>
                </a:lnTo>
                <a:lnTo>
                  <a:pt x="306" y="482"/>
                </a:lnTo>
                <a:lnTo>
                  <a:pt x="308" y="491"/>
                </a:lnTo>
                <a:lnTo>
                  <a:pt x="310" y="501"/>
                </a:lnTo>
                <a:lnTo>
                  <a:pt x="312" y="511"/>
                </a:lnTo>
                <a:lnTo>
                  <a:pt x="314" y="521"/>
                </a:lnTo>
                <a:lnTo>
                  <a:pt x="316" y="531"/>
                </a:lnTo>
                <a:lnTo>
                  <a:pt x="318" y="542"/>
                </a:lnTo>
                <a:lnTo>
                  <a:pt x="320" y="552"/>
                </a:lnTo>
                <a:lnTo>
                  <a:pt x="322" y="562"/>
                </a:lnTo>
                <a:lnTo>
                  <a:pt x="324" y="572"/>
                </a:lnTo>
                <a:lnTo>
                  <a:pt x="327" y="578"/>
                </a:lnTo>
                <a:lnTo>
                  <a:pt x="329" y="584"/>
                </a:lnTo>
                <a:lnTo>
                  <a:pt x="331" y="590"/>
                </a:lnTo>
                <a:lnTo>
                  <a:pt x="333" y="595"/>
                </a:lnTo>
                <a:lnTo>
                  <a:pt x="335" y="601"/>
                </a:lnTo>
                <a:lnTo>
                  <a:pt x="337" y="606"/>
                </a:lnTo>
                <a:lnTo>
                  <a:pt x="339" y="612"/>
                </a:lnTo>
                <a:lnTo>
                  <a:pt x="341" y="617"/>
                </a:lnTo>
                <a:lnTo>
                  <a:pt x="343" y="622"/>
                </a:lnTo>
                <a:lnTo>
                  <a:pt x="345" y="627"/>
                </a:lnTo>
                <a:lnTo>
                  <a:pt x="347" y="633"/>
                </a:lnTo>
                <a:lnTo>
                  <a:pt x="349" y="638"/>
                </a:lnTo>
                <a:lnTo>
                  <a:pt x="352" y="642"/>
                </a:lnTo>
                <a:lnTo>
                  <a:pt x="354" y="646"/>
                </a:lnTo>
                <a:lnTo>
                  <a:pt x="356" y="651"/>
                </a:lnTo>
                <a:lnTo>
                  <a:pt x="358" y="655"/>
                </a:lnTo>
                <a:lnTo>
                  <a:pt x="360" y="660"/>
                </a:lnTo>
                <a:lnTo>
                  <a:pt x="362" y="664"/>
                </a:lnTo>
                <a:lnTo>
                  <a:pt x="364" y="668"/>
                </a:lnTo>
                <a:lnTo>
                  <a:pt x="366" y="672"/>
                </a:lnTo>
                <a:lnTo>
                  <a:pt x="368" y="676"/>
                </a:lnTo>
                <a:lnTo>
                  <a:pt x="370" y="680"/>
                </a:lnTo>
                <a:lnTo>
                  <a:pt x="372" y="684"/>
                </a:lnTo>
                <a:lnTo>
                  <a:pt x="374" y="688"/>
                </a:lnTo>
                <a:lnTo>
                  <a:pt x="377" y="692"/>
                </a:lnTo>
                <a:lnTo>
                  <a:pt x="379" y="695"/>
                </a:lnTo>
                <a:lnTo>
                  <a:pt x="381" y="699"/>
                </a:lnTo>
                <a:lnTo>
                  <a:pt x="383" y="703"/>
                </a:lnTo>
                <a:lnTo>
                  <a:pt x="385" y="707"/>
                </a:lnTo>
                <a:lnTo>
                  <a:pt x="387" y="710"/>
                </a:lnTo>
                <a:lnTo>
                  <a:pt x="389" y="714"/>
                </a:lnTo>
                <a:lnTo>
                  <a:pt x="391" y="718"/>
                </a:lnTo>
                <a:lnTo>
                  <a:pt x="393" y="721"/>
                </a:lnTo>
                <a:lnTo>
                  <a:pt x="395" y="725"/>
                </a:lnTo>
                <a:lnTo>
                  <a:pt x="397" y="728"/>
                </a:lnTo>
                <a:lnTo>
                  <a:pt x="399" y="731"/>
                </a:lnTo>
                <a:lnTo>
                  <a:pt x="401" y="733"/>
                </a:lnTo>
                <a:lnTo>
                  <a:pt x="404" y="736"/>
                </a:lnTo>
                <a:lnTo>
                  <a:pt x="406" y="738"/>
                </a:lnTo>
                <a:lnTo>
                  <a:pt x="408" y="741"/>
                </a:lnTo>
                <a:lnTo>
                  <a:pt x="410" y="743"/>
                </a:lnTo>
                <a:lnTo>
                  <a:pt x="412" y="746"/>
                </a:lnTo>
                <a:lnTo>
                  <a:pt x="414" y="748"/>
                </a:lnTo>
                <a:lnTo>
                  <a:pt x="416" y="751"/>
                </a:lnTo>
                <a:lnTo>
                  <a:pt x="418" y="753"/>
                </a:lnTo>
                <a:lnTo>
                  <a:pt x="420" y="756"/>
                </a:lnTo>
                <a:lnTo>
                  <a:pt x="422" y="758"/>
                </a:lnTo>
                <a:lnTo>
                  <a:pt x="424" y="761"/>
                </a:lnTo>
                <a:lnTo>
                  <a:pt x="426" y="763"/>
                </a:lnTo>
                <a:lnTo>
                  <a:pt x="429" y="766"/>
                </a:lnTo>
                <a:lnTo>
                  <a:pt x="431" y="768"/>
                </a:lnTo>
                <a:lnTo>
                  <a:pt x="433" y="770"/>
                </a:lnTo>
                <a:lnTo>
                  <a:pt x="435" y="772"/>
                </a:lnTo>
                <a:lnTo>
                  <a:pt x="437" y="774"/>
                </a:lnTo>
                <a:lnTo>
                  <a:pt x="439" y="776"/>
                </a:lnTo>
                <a:lnTo>
                  <a:pt x="441" y="778"/>
                </a:lnTo>
                <a:lnTo>
                  <a:pt x="443" y="781"/>
                </a:lnTo>
                <a:lnTo>
                  <a:pt x="445" y="783"/>
                </a:lnTo>
                <a:lnTo>
                  <a:pt x="447" y="785"/>
                </a:lnTo>
                <a:lnTo>
                  <a:pt x="449" y="787"/>
                </a:lnTo>
                <a:lnTo>
                  <a:pt x="451" y="789"/>
                </a:lnTo>
                <a:lnTo>
                  <a:pt x="454" y="791"/>
                </a:lnTo>
                <a:lnTo>
                  <a:pt x="456" y="793"/>
                </a:lnTo>
                <a:lnTo>
                  <a:pt x="458" y="795"/>
                </a:lnTo>
                <a:lnTo>
                  <a:pt x="460" y="798"/>
                </a:lnTo>
                <a:lnTo>
                  <a:pt x="462" y="800"/>
                </a:lnTo>
                <a:lnTo>
                  <a:pt x="464" y="802"/>
                </a:lnTo>
                <a:lnTo>
                  <a:pt x="466" y="804"/>
                </a:lnTo>
                <a:lnTo>
                  <a:pt x="468" y="806"/>
                </a:lnTo>
                <a:lnTo>
                  <a:pt x="470" y="809"/>
                </a:lnTo>
                <a:lnTo>
                  <a:pt x="472" y="811"/>
                </a:lnTo>
                <a:lnTo>
                  <a:pt x="474" y="813"/>
                </a:lnTo>
                <a:lnTo>
                  <a:pt x="476" y="816"/>
                </a:lnTo>
                <a:lnTo>
                  <a:pt x="479" y="818"/>
                </a:lnTo>
                <a:lnTo>
                  <a:pt x="481" y="820"/>
                </a:lnTo>
                <a:lnTo>
                  <a:pt x="483" y="822"/>
                </a:lnTo>
                <a:lnTo>
                  <a:pt x="485" y="824"/>
                </a:lnTo>
                <a:lnTo>
                  <a:pt x="487" y="826"/>
                </a:lnTo>
                <a:lnTo>
                  <a:pt x="489" y="827"/>
                </a:lnTo>
                <a:lnTo>
                  <a:pt x="491" y="828"/>
                </a:lnTo>
                <a:lnTo>
                  <a:pt x="493" y="829"/>
                </a:lnTo>
                <a:lnTo>
                  <a:pt x="495" y="829"/>
                </a:lnTo>
                <a:lnTo>
                  <a:pt x="497" y="830"/>
                </a:lnTo>
                <a:lnTo>
                  <a:pt x="499" y="831"/>
                </a:lnTo>
                <a:lnTo>
                  <a:pt x="501" y="831"/>
                </a:lnTo>
                <a:lnTo>
                  <a:pt x="503" y="832"/>
                </a:lnTo>
                <a:lnTo>
                  <a:pt x="506" y="833"/>
                </a:lnTo>
                <a:lnTo>
                  <a:pt x="508" y="833"/>
                </a:lnTo>
                <a:lnTo>
                  <a:pt x="510" y="834"/>
                </a:lnTo>
                <a:lnTo>
                  <a:pt x="512" y="834"/>
                </a:lnTo>
                <a:lnTo>
                  <a:pt x="514" y="835"/>
                </a:lnTo>
                <a:lnTo>
                  <a:pt x="516" y="835"/>
                </a:lnTo>
                <a:lnTo>
                  <a:pt x="518" y="836"/>
                </a:lnTo>
                <a:lnTo>
                  <a:pt x="520" y="836"/>
                </a:lnTo>
                <a:lnTo>
                  <a:pt x="522" y="837"/>
                </a:lnTo>
                <a:lnTo>
                  <a:pt x="524" y="837"/>
                </a:lnTo>
                <a:lnTo>
                  <a:pt x="526" y="838"/>
                </a:lnTo>
                <a:lnTo>
                  <a:pt x="528" y="838"/>
                </a:lnTo>
                <a:lnTo>
                  <a:pt x="531" y="839"/>
                </a:lnTo>
                <a:lnTo>
                  <a:pt x="533" y="840"/>
                </a:lnTo>
                <a:lnTo>
                  <a:pt x="535" y="841"/>
                </a:lnTo>
                <a:lnTo>
                  <a:pt x="537" y="841"/>
                </a:lnTo>
                <a:lnTo>
                  <a:pt x="539" y="842"/>
                </a:lnTo>
                <a:lnTo>
                  <a:pt x="541" y="842"/>
                </a:lnTo>
                <a:lnTo>
                  <a:pt x="543" y="843"/>
                </a:lnTo>
                <a:lnTo>
                  <a:pt x="545" y="843"/>
                </a:lnTo>
                <a:lnTo>
                  <a:pt x="547" y="843"/>
                </a:lnTo>
                <a:lnTo>
                  <a:pt x="549" y="844"/>
                </a:lnTo>
                <a:lnTo>
                  <a:pt x="551" y="845"/>
                </a:lnTo>
                <a:lnTo>
                  <a:pt x="553" y="845"/>
                </a:lnTo>
                <a:lnTo>
                  <a:pt x="556" y="846"/>
                </a:lnTo>
                <a:lnTo>
                  <a:pt x="558" y="846"/>
                </a:lnTo>
                <a:lnTo>
                  <a:pt x="560" y="847"/>
                </a:lnTo>
                <a:lnTo>
                  <a:pt x="562" y="847"/>
                </a:lnTo>
                <a:lnTo>
                  <a:pt x="564" y="848"/>
                </a:lnTo>
                <a:lnTo>
                  <a:pt x="566" y="848"/>
                </a:lnTo>
                <a:lnTo>
                  <a:pt x="568" y="848"/>
                </a:lnTo>
                <a:lnTo>
                  <a:pt x="570" y="849"/>
                </a:lnTo>
                <a:lnTo>
                  <a:pt x="572" y="849"/>
                </a:lnTo>
                <a:lnTo>
                  <a:pt x="574" y="849"/>
                </a:lnTo>
                <a:lnTo>
                  <a:pt x="576" y="850"/>
                </a:lnTo>
                <a:lnTo>
                  <a:pt x="578" y="850"/>
                </a:lnTo>
                <a:lnTo>
                  <a:pt x="581" y="850"/>
                </a:lnTo>
                <a:lnTo>
                  <a:pt x="583" y="851"/>
                </a:lnTo>
                <a:lnTo>
                  <a:pt x="585" y="851"/>
                </a:lnTo>
                <a:lnTo>
                  <a:pt x="587" y="852"/>
                </a:lnTo>
                <a:lnTo>
                  <a:pt x="589" y="852"/>
                </a:lnTo>
                <a:lnTo>
                  <a:pt x="591" y="853"/>
                </a:lnTo>
                <a:lnTo>
                  <a:pt x="593" y="853"/>
                </a:lnTo>
                <a:lnTo>
                  <a:pt x="595" y="854"/>
                </a:lnTo>
                <a:lnTo>
                  <a:pt x="597" y="855"/>
                </a:lnTo>
                <a:lnTo>
                  <a:pt x="599" y="855"/>
                </a:lnTo>
                <a:lnTo>
                  <a:pt x="601" y="856"/>
                </a:lnTo>
                <a:lnTo>
                  <a:pt x="603" y="857"/>
                </a:lnTo>
                <a:lnTo>
                  <a:pt x="606" y="857"/>
                </a:lnTo>
                <a:lnTo>
                  <a:pt x="608" y="857"/>
                </a:lnTo>
                <a:lnTo>
                  <a:pt x="610" y="857"/>
                </a:lnTo>
                <a:lnTo>
                  <a:pt x="612" y="857"/>
                </a:lnTo>
                <a:lnTo>
                  <a:pt x="614" y="858"/>
                </a:lnTo>
                <a:lnTo>
                  <a:pt x="616" y="858"/>
                </a:lnTo>
                <a:lnTo>
                  <a:pt x="618" y="858"/>
                </a:lnTo>
                <a:lnTo>
                  <a:pt x="620" y="859"/>
                </a:lnTo>
                <a:lnTo>
                  <a:pt x="622" y="859"/>
                </a:lnTo>
              </a:path>
            </a:pathLst>
          </a:custGeom>
          <a:noFill/>
          <a:ln w="55563">
            <a:solidFill>
              <a:srgbClr val="1A476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12"/>
          <p:cNvSpPr>
            <a:spLocks/>
          </p:cNvSpPr>
          <p:nvPr/>
        </p:nvSpPr>
        <p:spPr bwMode="auto">
          <a:xfrm>
            <a:off x="647700" y="3379788"/>
            <a:ext cx="7870826" cy="2289175"/>
          </a:xfrm>
          <a:custGeom>
            <a:avLst/>
            <a:gdLst>
              <a:gd name="T0" fmla="*/ 19 w 1420"/>
              <a:gd name="T1" fmla="*/ 354 h 413"/>
              <a:gd name="T2" fmla="*/ 43 w 1420"/>
              <a:gd name="T3" fmla="*/ 345 h 413"/>
              <a:gd name="T4" fmla="*/ 66 w 1420"/>
              <a:gd name="T5" fmla="*/ 334 h 413"/>
              <a:gd name="T6" fmla="*/ 90 w 1420"/>
              <a:gd name="T7" fmla="*/ 323 h 413"/>
              <a:gd name="T8" fmla="*/ 114 w 1420"/>
              <a:gd name="T9" fmla="*/ 310 h 413"/>
              <a:gd name="T10" fmla="*/ 138 w 1420"/>
              <a:gd name="T11" fmla="*/ 297 h 413"/>
              <a:gd name="T12" fmla="*/ 161 w 1420"/>
              <a:gd name="T13" fmla="*/ 283 h 413"/>
              <a:gd name="T14" fmla="*/ 185 w 1420"/>
              <a:gd name="T15" fmla="*/ 269 h 413"/>
              <a:gd name="T16" fmla="*/ 209 w 1420"/>
              <a:gd name="T17" fmla="*/ 251 h 413"/>
              <a:gd name="T18" fmla="*/ 233 w 1420"/>
              <a:gd name="T19" fmla="*/ 228 h 413"/>
              <a:gd name="T20" fmla="*/ 256 w 1420"/>
              <a:gd name="T21" fmla="*/ 204 h 413"/>
              <a:gd name="T22" fmla="*/ 280 w 1420"/>
              <a:gd name="T23" fmla="*/ 176 h 413"/>
              <a:gd name="T24" fmla="*/ 304 w 1420"/>
              <a:gd name="T25" fmla="*/ 149 h 413"/>
              <a:gd name="T26" fmla="*/ 328 w 1420"/>
              <a:gd name="T27" fmla="*/ 121 h 413"/>
              <a:gd name="T28" fmla="*/ 351 w 1420"/>
              <a:gd name="T29" fmla="*/ 96 h 413"/>
              <a:gd name="T30" fmla="*/ 375 w 1420"/>
              <a:gd name="T31" fmla="*/ 74 h 413"/>
              <a:gd name="T32" fmla="*/ 399 w 1420"/>
              <a:gd name="T33" fmla="*/ 50 h 413"/>
              <a:gd name="T34" fmla="*/ 423 w 1420"/>
              <a:gd name="T35" fmla="*/ 31 h 413"/>
              <a:gd name="T36" fmla="*/ 446 w 1420"/>
              <a:gd name="T37" fmla="*/ 15 h 413"/>
              <a:gd name="T38" fmla="*/ 470 w 1420"/>
              <a:gd name="T39" fmla="*/ 7 h 413"/>
              <a:gd name="T40" fmla="*/ 494 w 1420"/>
              <a:gd name="T41" fmla="*/ 2 h 413"/>
              <a:gd name="T42" fmla="*/ 518 w 1420"/>
              <a:gd name="T43" fmla="*/ 0 h 413"/>
              <a:gd name="T44" fmla="*/ 541 w 1420"/>
              <a:gd name="T45" fmla="*/ 6 h 413"/>
              <a:gd name="T46" fmla="*/ 565 w 1420"/>
              <a:gd name="T47" fmla="*/ 18 h 413"/>
              <a:gd name="T48" fmla="*/ 589 w 1420"/>
              <a:gd name="T49" fmla="*/ 36 h 413"/>
              <a:gd name="T50" fmla="*/ 612 w 1420"/>
              <a:gd name="T51" fmla="*/ 55 h 413"/>
              <a:gd name="T52" fmla="*/ 636 w 1420"/>
              <a:gd name="T53" fmla="*/ 77 h 413"/>
              <a:gd name="T54" fmla="*/ 660 w 1420"/>
              <a:gd name="T55" fmla="*/ 99 h 413"/>
              <a:gd name="T56" fmla="*/ 684 w 1420"/>
              <a:gd name="T57" fmla="*/ 121 h 413"/>
              <a:gd name="T58" fmla="*/ 707 w 1420"/>
              <a:gd name="T59" fmla="*/ 144 h 413"/>
              <a:gd name="T60" fmla="*/ 731 w 1420"/>
              <a:gd name="T61" fmla="*/ 169 h 413"/>
              <a:gd name="T62" fmla="*/ 755 w 1420"/>
              <a:gd name="T63" fmla="*/ 194 h 413"/>
              <a:gd name="T64" fmla="*/ 779 w 1420"/>
              <a:gd name="T65" fmla="*/ 214 h 413"/>
              <a:gd name="T66" fmla="*/ 802 w 1420"/>
              <a:gd name="T67" fmla="*/ 231 h 413"/>
              <a:gd name="T68" fmla="*/ 826 w 1420"/>
              <a:gd name="T69" fmla="*/ 248 h 413"/>
              <a:gd name="T70" fmla="*/ 850 w 1420"/>
              <a:gd name="T71" fmla="*/ 264 h 413"/>
              <a:gd name="T72" fmla="*/ 874 w 1420"/>
              <a:gd name="T73" fmla="*/ 280 h 413"/>
              <a:gd name="T74" fmla="*/ 897 w 1420"/>
              <a:gd name="T75" fmla="*/ 292 h 413"/>
              <a:gd name="T76" fmla="*/ 921 w 1420"/>
              <a:gd name="T77" fmla="*/ 303 h 413"/>
              <a:gd name="T78" fmla="*/ 945 w 1420"/>
              <a:gd name="T79" fmla="*/ 315 h 413"/>
              <a:gd name="T80" fmla="*/ 969 w 1420"/>
              <a:gd name="T81" fmla="*/ 329 h 413"/>
              <a:gd name="T82" fmla="*/ 992 w 1420"/>
              <a:gd name="T83" fmla="*/ 339 h 413"/>
              <a:gd name="T84" fmla="*/ 1016 w 1420"/>
              <a:gd name="T85" fmla="*/ 348 h 413"/>
              <a:gd name="T86" fmla="*/ 1040 w 1420"/>
              <a:gd name="T87" fmla="*/ 358 h 413"/>
              <a:gd name="T88" fmla="*/ 1063 w 1420"/>
              <a:gd name="T89" fmla="*/ 366 h 413"/>
              <a:gd name="T90" fmla="*/ 1087 w 1420"/>
              <a:gd name="T91" fmla="*/ 372 h 413"/>
              <a:gd name="T92" fmla="*/ 1111 w 1420"/>
              <a:gd name="T93" fmla="*/ 377 h 413"/>
              <a:gd name="T94" fmla="*/ 1135 w 1420"/>
              <a:gd name="T95" fmla="*/ 382 h 413"/>
              <a:gd name="T96" fmla="*/ 1158 w 1420"/>
              <a:gd name="T97" fmla="*/ 387 h 413"/>
              <a:gd name="T98" fmla="*/ 1182 w 1420"/>
              <a:gd name="T99" fmla="*/ 391 h 413"/>
              <a:gd name="T100" fmla="*/ 1206 w 1420"/>
              <a:gd name="T101" fmla="*/ 396 h 413"/>
              <a:gd name="T102" fmla="*/ 1230 w 1420"/>
              <a:gd name="T103" fmla="*/ 400 h 413"/>
              <a:gd name="T104" fmla="*/ 1253 w 1420"/>
              <a:gd name="T105" fmla="*/ 403 h 413"/>
              <a:gd name="T106" fmla="*/ 1277 w 1420"/>
              <a:gd name="T107" fmla="*/ 405 h 413"/>
              <a:gd name="T108" fmla="*/ 1301 w 1420"/>
              <a:gd name="T109" fmla="*/ 406 h 413"/>
              <a:gd name="T110" fmla="*/ 1325 w 1420"/>
              <a:gd name="T111" fmla="*/ 408 h 413"/>
              <a:gd name="T112" fmla="*/ 1348 w 1420"/>
              <a:gd name="T113" fmla="*/ 410 h 413"/>
              <a:gd name="T114" fmla="*/ 1372 w 1420"/>
              <a:gd name="T115" fmla="*/ 410 h 413"/>
              <a:gd name="T116" fmla="*/ 1396 w 1420"/>
              <a:gd name="T117" fmla="*/ 412 h 413"/>
              <a:gd name="T118" fmla="*/ 1420 w 1420"/>
              <a:gd name="T119"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20" h="413">
                <a:moveTo>
                  <a:pt x="0" y="362"/>
                </a:moveTo>
                <a:lnTo>
                  <a:pt x="5" y="360"/>
                </a:lnTo>
                <a:lnTo>
                  <a:pt x="9" y="358"/>
                </a:lnTo>
                <a:lnTo>
                  <a:pt x="14" y="356"/>
                </a:lnTo>
                <a:lnTo>
                  <a:pt x="19" y="354"/>
                </a:lnTo>
                <a:lnTo>
                  <a:pt x="24" y="353"/>
                </a:lnTo>
                <a:lnTo>
                  <a:pt x="28" y="351"/>
                </a:lnTo>
                <a:lnTo>
                  <a:pt x="33" y="349"/>
                </a:lnTo>
                <a:lnTo>
                  <a:pt x="38" y="347"/>
                </a:lnTo>
                <a:lnTo>
                  <a:pt x="43" y="345"/>
                </a:lnTo>
                <a:lnTo>
                  <a:pt x="47" y="343"/>
                </a:lnTo>
                <a:lnTo>
                  <a:pt x="52" y="341"/>
                </a:lnTo>
                <a:lnTo>
                  <a:pt x="57" y="339"/>
                </a:lnTo>
                <a:lnTo>
                  <a:pt x="62" y="336"/>
                </a:lnTo>
                <a:lnTo>
                  <a:pt x="66" y="334"/>
                </a:lnTo>
                <a:lnTo>
                  <a:pt x="71" y="332"/>
                </a:lnTo>
                <a:lnTo>
                  <a:pt x="76" y="330"/>
                </a:lnTo>
                <a:lnTo>
                  <a:pt x="81" y="327"/>
                </a:lnTo>
                <a:lnTo>
                  <a:pt x="85" y="325"/>
                </a:lnTo>
                <a:lnTo>
                  <a:pt x="90" y="323"/>
                </a:lnTo>
                <a:lnTo>
                  <a:pt x="95" y="321"/>
                </a:lnTo>
                <a:lnTo>
                  <a:pt x="100" y="318"/>
                </a:lnTo>
                <a:lnTo>
                  <a:pt x="104" y="316"/>
                </a:lnTo>
                <a:lnTo>
                  <a:pt x="109" y="313"/>
                </a:lnTo>
                <a:lnTo>
                  <a:pt x="114" y="310"/>
                </a:lnTo>
                <a:lnTo>
                  <a:pt x="119" y="307"/>
                </a:lnTo>
                <a:lnTo>
                  <a:pt x="123" y="305"/>
                </a:lnTo>
                <a:lnTo>
                  <a:pt x="128" y="302"/>
                </a:lnTo>
                <a:lnTo>
                  <a:pt x="133" y="299"/>
                </a:lnTo>
                <a:lnTo>
                  <a:pt x="138" y="297"/>
                </a:lnTo>
                <a:lnTo>
                  <a:pt x="142" y="294"/>
                </a:lnTo>
                <a:lnTo>
                  <a:pt x="147" y="292"/>
                </a:lnTo>
                <a:lnTo>
                  <a:pt x="152" y="289"/>
                </a:lnTo>
                <a:lnTo>
                  <a:pt x="157" y="286"/>
                </a:lnTo>
                <a:lnTo>
                  <a:pt x="161" y="283"/>
                </a:lnTo>
                <a:lnTo>
                  <a:pt x="166" y="280"/>
                </a:lnTo>
                <a:lnTo>
                  <a:pt x="171" y="277"/>
                </a:lnTo>
                <a:lnTo>
                  <a:pt x="176" y="274"/>
                </a:lnTo>
                <a:lnTo>
                  <a:pt x="180" y="271"/>
                </a:lnTo>
                <a:lnTo>
                  <a:pt x="185" y="269"/>
                </a:lnTo>
                <a:lnTo>
                  <a:pt x="190" y="266"/>
                </a:lnTo>
                <a:lnTo>
                  <a:pt x="195" y="263"/>
                </a:lnTo>
                <a:lnTo>
                  <a:pt x="199" y="259"/>
                </a:lnTo>
                <a:lnTo>
                  <a:pt x="204" y="255"/>
                </a:lnTo>
                <a:lnTo>
                  <a:pt x="209" y="251"/>
                </a:lnTo>
                <a:lnTo>
                  <a:pt x="214" y="247"/>
                </a:lnTo>
                <a:lnTo>
                  <a:pt x="218" y="242"/>
                </a:lnTo>
                <a:lnTo>
                  <a:pt x="223" y="237"/>
                </a:lnTo>
                <a:lnTo>
                  <a:pt x="228" y="233"/>
                </a:lnTo>
                <a:lnTo>
                  <a:pt x="233" y="228"/>
                </a:lnTo>
                <a:lnTo>
                  <a:pt x="237" y="223"/>
                </a:lnTo>
                <a:lnTo>
                  <a:pt x="242" y="219"/>
                </a:lnTo>
                <a:lnTo>
                  <a:pt x="247" y="214"/>
                </a:lnTo>
                <a:lnTo>
                  <a:pt x="252" y="209"/>
                </a:lnTo>
                <a:lnTo>
                  <a:pt x="256" y="204"/>
                </a:lnTo>
                <a:lnTo>
                  <a:pt x="261" y="199"/>
                </a:lnTo>
                <a:lnTo>
                  <a:pt x="266" y="194"/>
                </a:lnTo>
                <a:lnTo>
                  <a:pt x="271" y="188"/>
                </a:lnTo>
                <a:lnTo>
                  <a:pt x="275" y="182"/>
                </a:lnTo>
                <a:lnTo>
                  <a:pt x="280" y="176"/>
                </a:lnTo>
                <a:lnTo>
                  <a:pt x="285" y="171"/>
                </a:lnTo>
                <a:lnTo>
                  <a:pt x="290" y="165"/>
                </a:lnTo>
                <a:lnTo>
                  <a:pt x="294" y="160"/>
                </a:lnTo>
                <a:lnTo>
                  <a:pt x="299" y="154"/>
                </a:lnTo>
                <a:lnTo>
                  <a:pt x="304" y="149"/>
                </a:lnTo>
                <a:lnTo>
                  <a:pt x="309" y="143"/>
                </a:lnTo>
                <a:lnTo>
                  <a:pt x="313" y="138"/>
                </a:lnTo>
                <a:lnTo>
                  <a:pt x="318" y="132"/>
                </a:lnTo>
                <a:lnTo>
                  <a:pt x="323" y="127"/>
                </a:lnTo>
                <a:lnTo>
                  <a:pt x="328" y="121"/>
                </a:lnTo>
                <a:lnTo>
                  <a:pt x="332" y="116"/>
                </a:lnTo>
                <a:lnTo>
                  <a:pt x="337" y="110"/>
                </a:lnTo>
                <a:lnTo>
                  <a:pt x="342" y="105"/>
                </a:lnTo>
                <a:lnTo>
                  <a:pt x="347" y="101"/>
                </a:lnTo>
                <a:lnTo>
                  <a:pt x="351" y="96"/>
                </a:lnTo>
                <a:lnTo>
                  <a:pt x="356" y="92"/>
                </a:lnTo>
                <a:lnTo>
                  <a:pt x="361" y="87"/>
                </a:lnTo>
                <a:lnTo>
                  <a:pt x="366" y="82"/>
                </a:lnTo>
                <a:lnTo>
                  <a:pt x="370" y="78"/>
                </a:lnTo>
                <a:lnTo>
                  <a:pt x="375" y="74"/>
                </a:lnTo>
                <a:lnTo>
                  <a:pt x="380" y="69"/>
                </a:lnTo>
                <a:lnTo>
                  <a:pt x="385" y="64"/>
                </a:lnTo>
                <a:lnTo>
                  <a:pt x="389" y="59"/>
                </a:lnTo>
                <a:lnTo>
                  <a:pt x="394" y="55"/>
                </a:lnTo>
                <a:lnTo>
                  <a:pt x="399" y="50"/>
                </a:lnTo>
                <a:lnTo>
                  <a:pt x="404" y="46"/>
                </a:lnTo>
                <a:lnTo>
                  <a:pt x="408" y="42"/>
                </a:lnTo>
                <a:lnTo>
                  <a:pt x="413" y="38"/>
                </a:lnTo>
                <a:lnTo>
                  <a:pt x="418" y="34"/>
                </a:lnTo>
                <a:lnTo>
                  <a:pt x="423" y="31"/>
                </a:lnTo>
                <a:lnTo>
                  <a:pt x="427" y="28"/>
                </a:lnTo>
                <a:lnTo>
                  <a:pt x="432" y="24"/>
                </a:lnTo>
                <a:lnTo>
                  <a:pt x="437" y="21"/>
                </a:lnTo>
                <a:lnTo>
                  <a:pt x="441" y="18"/>
                </a:lnTo>
                <a:lnTo>
                  <a:pt x="446" y="15"/>
                </a:lnTo>
                <a:lnTo>
                  <a:pt x="451" y="13"/>
                </a:lnTo>
                <a:lnTo>
                  <a:pt x="456" y="11"/>
                </a:lnTo>
                <a:lnTo>
                  <a:pt x="461" y="9"/>
                </a:lnTo>
                <a:lnTo>
                  <a:pt x="465" y="8"/>
                </a:lnTo>
                <a:lnTo>
                  <a:pt x="470" y="7"/>
                </a:lnTo>
                <a:lnTo>
                  <a:pt x="475" y="6"/>
                </a:lnTo>
                <a:lnTo>
                  <a:pt x="480" y="5"/>
                </a:lnTo>
                <a:lnTo>
                  <a:pt x="484" y="4"/>
                </a:lnTo>
                <a:lnTo>
                  <a:pt x="489" y="3"/>
                </a:lnTo>
                <a:lnTo>
                  <a:pt x="494" y="2"/>
                </a:lnTo>
                <a:lnTo>
                  <a:pt x="498" y="1"/>
                </a:lnTo>
                <a:lnTo>
                  <a:pt x="503" y="0"/>
                </a:lnTo>
                <a:lnTo>
                  <a:pt x="508" y="0"/>
                </a:lnTo>
                <a:lnTo>
                  <a:pt x="513" y="0"/>
                </a:lnTo>
                <a:lnTo>
                  <a:pt x="518" y="0"/>
                </a:lnTo>
                <a:lnTo>
                  <a:pt x="522" y="1"/>
                </a:lnTo>
                <a:lnTo>
                  <a:pt x="527" y="2"/>
                </a:lnTo>
                <a:lnTo>
                  <a:pt x="532" y="3"/>
                </a:lnTo>
                <a:lnTo>
                  <a:pt x="536" y="5"/>
                </a:lnTo>
                <a:lnTo>
                  <a:pt x="541" y="6"/>
                </a:lnTo>
                <a:lnTo>
                  <a:pt x="546" y="8"/>
                </a:lnTo>
                <a:lnTo>
                  <a:pt x="551" y="10"/>
                </a:lnTo>
                <a:lnTo>
                  <a:pt x="555" y="12"/>
                </a:lnTo>
                <a:lnTo>
                  <a:pt x="560" y="15"/>
                </a:lnTo>
                <a:lnTo>
                  <a:pt x="565" y="18"/>
                </a:lnTo>
                <a:lnTo>
                  <a:pt x="570" y="21"/>
                </a:lnTo>
                <a:lnTo>
                  <a:pt x="574" y="24"/>
                </a:lnTo>
                <a:lnTo>
                  <a:pt x="579" y="28"/>
                </a:lnTo>
                <a:lnTo>
                  <a:pt x="584" y="32"/>
                </a:lnTo>
                <a:lnTo>
                  <a:pt x="589" y="36"/>
                </a:lnTo>
                <a:lnTo>
                  <a:pt x="593" y="40"/>
                </a:lnTo>
                <a:lnTo>
                  <a:pt x="598" y="44"/>
                </a:lnTo>
                <a:lnTo>
                  <a:pt x="603" y="48"/>
                </a:lnTo>
                <a:lnTo>
                  <a:pt x="608" y="51"/>
                </a:lnTo>
                <a:lnTo>
                  <a:pt x="612" y="55"/>
                </a:lnTo>
                <a:lnTo>
                  <a:pt x="617" y="59"/>
                </a:lnTo>
                <a:lnTo>
                  <a:pt x="622" y="63"/>
                </a:lnTo>
                <a:lnTo>
                  <a:pt x="627" y="68"/>
                </a:lnTo>
                <a:lnTo>
                  <a:pt x="631" y="72"/>
                </a:lnTo>
                <a:lnTo>
                  <a:pt x="636" y="77"/>
                </a:lnTo>
                <a:lnTo>
                  <a:pt x="641" y="82"/>
                </a:lnTo>
                <a:lnTo>
                  <a:pt x="646" y="87"/>
                </a:lnTo>
                <a:lnTo>
                  <a:pt x="650" y="91"/>
                </a:lnTo>
                <a:lnTo>
                  <a:pt x="655" y="95"/>
                </a:lnTo>
                <a:lnTo>
                  <a:pt x="660" y="99"/>
                </a:lnTo>
                <a:lnTo>
                  <a:pt x="665" y="104"/>
                </a:lnTo>
                <a:lnTo>
                  <a:pt x="669" y="108"/>
                </a:lnTo>
                <a:lnTo>
                  <a:pt x="674" y="112"/>
                </a:lnTo>
                <a:lnTo>
                  <a:pt x="679" y="117"/>
                </a:lnTo>
                <a:lnTo>
                  <a:pt x="684" y="121"/>
                </a:lnTo>
                <a:lnTo>
                  <a:pt x="688" y="126"/>
                </a:lnTo>
                <a:lnTo>
                  <a:pt x="693" y="130"/>
                </a:lnTo>
                <a:lnTo>
                  <a:pt x="698" y="135"/>
                </a:lnTo>
                <a:lnTo>
                  <a:pt x="703" y="140"/>
                </a:lnTo>
                <a:lnTo>
                  <a:pt x="707" y="144"/>
                </a:lnTo>
                <a:lnTo>
                  <a:pt x="712" y="149"/>
                </a:lnTo>
                <a:lnTo>
                  <a:pt x="717" y="153"/>
                </a:lnTo>
                <a:lnTo>
                  <a:pt x="722" y="158"/>
                </a:lnTo>
                <a:lnTo>
                  <a:pt x="726" y="163"/>
                </a:lnTo>
                <a:lnTo>
                  <a:pt x="731" y="169"/>
                </a:lnTo>
                <a:lnTo>
                  <a:pt x="736" y="174"/>
                </a:lnTo>
                <a:lnTo>
                  <a:pt x="741" y="179"/>
                </a:lnTo>
                <a:lnTo>
                  <a:pt x="745" y="184"/>
                </a:lnTo>
                <a:lnTo>
                  <a:pt x="750" y="189"/>
                </a:lnTo>
                <a:lnTo>
                  <a:pt x="755" y="194"/>
                </a:lnTo>
                <a:lnTo>
                  <a:pt x="760" y="198"/>
                </a:lnTo>
                <a:lnTo>
                  <a:pt x="764" y="202"/>
                </a:lnTo>
                <a:lnTo>
                  <a:pt x="769" y="206"/>
                </a:lnTo>
                <a:lnTo>
                  <a:pt x="774" y="210"/>
                </a:lnTo>
                <a:lnTo>
                  <a:pt x="779" y="214"/>
                </a:lnTo>
                <a:lnTo>
                  <a:pt x="783" y="217"/>
                </a:lnTo>
                <a:lnTo>
                  <a:pt x="788" y="220"/>
                </a:lnTo>
                <a:lnTo>
                  <a:pt x="793" y="224"/>
                </a:lnTo>
                <a:lnTo>
                  <a:pt x="798" y="227"/>
                </a:lnTo>
                <a:lnTo>
                  <a:pt x="802" y="231"/>
                </a:lnTo>
                <a:lnTo>
                  <a:pt x="807" y="234"/>
                </a:lnTo>
                <a:lnTo>
                  <a:pt x="812" y="238"/>
                </a:lnTo>
                <a:lnTo>
                  <a:pt x="817" y="241"/>
                </a:lnTo>
                <a:lnTo>
                  <a:pt x="821" y="245"/>
                </a:lnTo>
                <a:lnTo>
                  <a:pt x="826" y="248"/>
                </a:lnTo>
                <a:lnTo>
                  <a:pt x="831" y="251"/>
                </a:lnTo>
                <a:lnTo>
                  <a:pt x="836" y="254"/>
                </a:lnTo>
                <a:lnTo>
                  <a:pt x="840" y="257"/>
                </a:lnTo>
                <a:lnTo>
                  <a:pt x="845" y="261"/>
                </a:lnTo>
                <a:lnTo>
                  <a:pt x="850" y="264"/>
                </a:lnTo>
                <a:lnTo>
                  <a:pt x="855" y="268"/>
                </a:lnTo>
                <a:lnTo>
                  <a:pt x="859" y="271"/>
                </a:lnTo>
                <a:lnTo>
                  <a:pt x="864" y="274"/>
                </a:lnTo>
                <a:lnTo>
                  <a:pt x="869" y="278"/>
                </a:lnTo>
                <a:lnTo>
                  <a:pt x="874" y="280"/>
                </a:lnTo>
                <a:lnTo>
                  <a:pt x="878" y="282"/>
                </a:lnTo>
                <a:lnTo>
                  <a:pt x="883" y="285"/>
                </a:lnTo>
                <a:lnTo>
                  <a:pt x="888" y="287"/>
                </a:lnTo>
                <a:lnTo>
                  <a:pt x="893" y="290"/>
                </a:lnTo>
                <a:lnTo>
                  <a:pt x="897" y="292"/>
                </a:lnTo>
                <a:lnTo>
                  <a:pt x="902" y="294"/>
                </a:lnTo>
                <a:lnTo>
                  <a:pt x="907" y="296"/>
                </a:lnTo>
                <a:lnTo>
                  <a:pt x="912" y="299"/>
                </a:lnTo>
                <a:lnTo>
                  <a:pt x="916" y="301"/>
                </a:lnTo>
                <a:lnTo>
                  <a:pt x="921" y="303"/>
                </a:lnTo>
                <a:lnTo>
                  <a:pt x="926" y="306"/>
                </a:lnTo>
                <a:lnTo>
                  <a:pt x="931" y="308"/>
                </a:lnTo>
                <a:lnTo>
                  <a:pt x="935" y="310"/>
                </a:lnTo>
                <a:lnTo>
                  <a:pt x="940" y="313"/>
                </a:lnTo>
                <a:lnTo>
                  <a:pt x="945" y="315"/>
                </a:lnTo>
                <a:lnTo>
                  <a:pt x="950" y="318"/>
                </a:lnTo>
                <a:lnTo>
                  <a:pt x="954" y="321"/>
                </a:lnTo>
                <a:lnTo>
                  <a:pt x="959" y="323"/>
                </a:lnTo>
                <a:lnTo>
                  <a:pt x="964" y="326"/>
                </a:lnTo>
                <a:lnTo>
                  <a:pt x="969" y="329"/>
                </a:lnTo>
                <a:lnTo>
                  <a:pt x="973" y="331"/>
                </a:lnTo>
                <a:lnTo>
                  <a:pt x="978" y="333"/>
                </a:lnTo>
                <a:lnTo>
                  <a:pt x="983" y="335"/>
                </a:lnTo>
                <a:lnTo>
                  <a:pt x="988" y="337"/>
                </a:lnTo>
                <a:lnTo>
                  <a:pt x="992" y="339"/>
                </a:lnTo>
                <a:lnTo>
                  <a:pt x="997" y="341"/>
                </a:lnTo>
                <a:lnTo>
                  <a:pt x="1002" y="342"/>
                </a:lnTo>
                <a:lnTo>
                  <a:pt x="1007" y="344"/>
                </a:lnTo>
                <a:lnTo>
                  <a:pt x="1011" y="346"/>
                </a:lnTo>
                <a:lnTo>
                  <a:pt x="1016" y="348"/>
                </a:lnTo>
                <a:lnTo>
                  <a:pt x="1021" y="350"/>
                </a:lnTo>
                <a:lnTo>
                  <a:pt x="1025" y="352"/>
                </a:lnTo>
                <a:lnTo>
                  <a:pt x="1030" y="354"/>
                </a:lnTo>
                <a:lnTo>
                  <a:pt x="1035" y="356"/>
                </a:lnTo>
                <a:lnTo>
                  <a:pt x="1040" y="358"/>
                </a:lnTo>
                <a:lnTo>
                  <a:pt x="1045" y="360"/>
                </a:lnTo>
                <a:lnTo>
                  <a:pt x="1049" y="361"/>
                </a:lnTo>
                <a:lnTo>
                  <a:pt x="1054" y="363"/>
                </a:lnTo>
                <a:lnTo>
                  <a:pt x="1059" y="364"/>
                </a:lnTo>
                <a:lnTo>
                  <a:pt x="1063" y="366"/>
                </a:lnTo>
                <a:lnTo>
                  <a:pt x="1068" y="367"/>
                </a:lnTo>
                <a:lnTo>
                  <a:pt x="1073" y="368"/>
                </a:lnTo>
                <a:lnTo>
                  <a:pt x="1078" y="370"/>
                </a:lnTo>
                <a:lnTo>
                  <a:pt x="1082" y="371"/>
                </a:lnTo>
                <a:lnTo>
                  <a:pt x="1087" y="372"/>
                </a:lnTo>
                <a:lnTo>
                  <a:pt x="1092" y="373"/>
                </a:lnTo>
                <a:lnTo>
                  <a:pt x="1097" y="374"/>
                </a:lnTo>
                <a:lnTo>
                  <a:pt x="1101" y="375"/>
                </a:lnTo>
                <a:lnTo>
                  <a:pt x="1106" y="376"/>
                </a:lnTo>
                <a:lnTo>
                  <a:pt x="1111" y="377"/>
                </a:lnTo>
                <a:lnTo>
                  <a:pt x="1116" y="378"/>
                </a:lnTo>
                <a:lnTo>
                  <a:pt x="1120" y="379"/>
                </a:lnTo>
                <a:lnTo>
                  <a:pt x="1125" y="380"/>
                </a:lnTo>
                <a:lnTo>
                  <a:pt x="1130" y="381"/>
                </a:lnTo>
                <a:lnTo>
                  <a:pt x="1135" y="382"/>
                </a:lnTo>
                <a:lnTo>
                  <a:pt x="1139" y="383"/>
                </a:lnTo>
                <a:lnTo>
                  <a:pt x="1144" y="384"/>
                </a:lnTo>
                <a:lnTo>
                  <a:pt x="1149" y="385"/>
                </a:lnTo>
                <a:lnTo>
                  <a:pt x="1154" y="386"/>
                </a:lnTo>
                <a:lnTo>
                  <a:pt x="1158" y="387"/>
                </a:lnTo>
                <a:lnTo>
                  <a:pt x="1163" y="388"/>
                </a:lnTo>
                <a:lnTo>
                  <a:pt x="1168" y="389"/>
                </a:lnTo>
                <a:lnTo>
                  <a:pt x="1173" y="390"/>
                </a:lnTo>
                <a:lnTo>
                  <a:pt x="1177" y="390"/>
                </a:lnTo>
                <a:lnTo>
                  <a:pt x="1182" y="391"/>
                </a:lnTo>
                <a:lnTo>
                  <a:pt x="1187" y="392"/>
                </a:lnTo>
                <a:lnTo>
                  <a:pt x="1192" y="393"/>
                </a:lnTo>
                <a:lnTo>
                  <a:pt x="1196" y="394"/>
                </a:lnTo>
                <a:lnTo>
                  <a:pt x="1201" y="395"/>
                </a:lnTo>
                <a:lnTo>
                  <a:pt x="1206" y="396"/>
                </a:lnTo>
                <a:lnTo>
                  <a:pt x="1211" y="397"/>
                </a:lnTo>
                <a:lnTo>
                  <a:pt x="1215" y="398"/>
                </a:lnTo>
                <a:lnTo>
                  <a:pt x="1220" y="399"/>
                </a:lnTo>
                <a:lnTo>
                  <a:pt x="1225" y="400"/>
                </a:lnTo>
                <a:lnTo>
                  <a:pt x="1230" y="400"/>
                </a:lnTo>
                <a:lnTo>
                  <a:pt x="1234" y="401"/>
                </a:lnTo>
                <a:lnTo>
                  <a:pt x="1239" y="401"/>
                </a:lnTo>
                <a:lnTo>
                  <a:pt x="1244" y="402"/>
                </a:lnTo>
                <a:lnTo>
                  <a:pt x="1249" y="403"/>
                </a:lnTo>
                <a:lnTo>
                  <a:pt x="1253" y="403"/>
                </a:lnTo>
                <a:lnTo>
                  <a:pt x="1258" y="404"/>
                </a:lnTo>
                <a:lnTo>
                  <a:pt x="1263" y="404"/>
                </a:lnTo>
                <a:lnTo>
                  <a:pt x="1268" y="404"/>
                </a:lnTo>
                <a:lnTo>
                  <a:pt x="1272" y="405"/>
                </a:lnTo>
                <a:lnTo>
                  <a:pt x="1277" y="405"/>
                </a:lnTo>
                <a:lnTo>
                  <a:pt x="1282" y="406"/>
                </a:lnTo>
                <a:lnTo>
                  <a:pt x="1287" y="406"/>
                </a:lnTo>
                <a:lnTo>
                  <a:pt x="1291" y="406"/>
                </a:lnTo>
                <a:lnTo>
                  <a:pt x="1296" y="406"/>
                </a:lnTo>
                <a:lnTo>
                  <a:pt x="1301" y="406"/>
                </a:lnTo>
                <a:lnTo>
                  <a:pt x="1306" y="406"/>
                </a:lnTo>
                <a:lnTo>
                  <a:pt x="1310" y="407"/>
                </a:lnTo>
                <a:lnTo>
                  <a:pt x="1315" y="407"/>
                </a:lnTo>
                <a:lnTo>
                  <a:pt x="1320" y="407"/>
                </a:lnTo>
                <a:lnTo>
                  <a:pt x="1325" y="408"/>
                </a:lnTo>
                <a:lnTo>
                  <a:pt x="1329" y="408"/>
                </a:lnTo>
                <a:lnTo>
                  <a:pt x="1334" y="408"/>
                </a:lnTo>
                <a:lnTo>
                  <a:pt x="1339" y="409"/>
                </a:lnTo>
                <a:lnTo>
                  <a:pt x="1344" y="409"/>
                </a:lnTo>
                <a:lnTo>
                  <a:pt x="1348" y="410"/>
                </a:lnTo>
                <a:lnTo>
                  <a:pt x="1353" y="410"/>
                </a:lnTo>
                <a:lnTo>
                  <a:pt x="1358" y="410"/>
                </a:lnTo>
                <a:lnTo>
                  <a:pt x="1363" y="410"/>
                </a:lnTo>
                <a:lnTo>
                  <a:pt x="1367" y="410"/>
                </a:lnTo>
                <a:lnTo>
                  <a:pt x="1372" y="410"/>
                </a:lnTo>
                <a:lnTo>
                  <a:pt x="1377" y="411"/>
                </a:lnTo>
                <a:lnTo>
                  <a:pt x="1382" y="411"/>
                </a:lnTo>
                <a:lnTo>
                  <a:pt x="1386" y="411"/>
                </a:lnTo>
                <a:lnTo>
                  <a:pt x="1391" y="411"/>
                </a:lnTo>
                <a:lnTo>
                  <a:pt x="1396" y="412"/>
                </a:lnTo>
                <a:lnTo>
                  <a:pt x="1401" y="412"/>
                </a:lnTo>
                <a:lnTo>
                  <a:pt x="1405" y="412"/>
                </a:lnTo>
                <a:lnTo>
                  <a:pt x="1410" y="413"/>
                </a:lnTo>
                <a:lnTo>
                  <a:pt x="1415" y="413"/>
                </a:lnTo>
                <a:lnTo>
                  <a:pt x="1420" y="413"/>
                </a:lnTo>
              </a:path>
            </a:pathLst>
          </a:custGeom>
          <a:noFill/>
          <a:ln w="55563">
            <a:solidFill>
              <a:srgbClr val="90353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13"/>
          <p:cNvSpPr>
            <a:spLocks noChangeArrowheads="1"/>
          </p:cNvSpPr>
          <p:nvPr/>
        </p:nvSpPr>
        <p:spPr bwMode="auto">
          <a:xfrm>
            <a:off x="533400" y="3733800"/>
            <a:ext cx="15938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14th percentile of children's distribution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4" name="Rectangle 114"/>
          <p:cNvSpPr>
            <a:spLocks noChangeArrowheads="1"/>
          </p:cNvSpPr>
          <p:nvPr/>
        </p:nvSpPr>
        <p:spPr bwMode="auto">
          <a:xfrm>
            <a:off x="2667000" y="2057400"/>
            <a:ext cx="40782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80th percentile of parents distribution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5" name="Rectangle 115"/>
          <p:cNvSpPr>
            <a:spLocks noChangeArrowheads="1"/>
          </p:cNvSpPr>
          <p:nvPr/>
        </p:nvSpPr>
        <p:spPr bwMode="auto">
          <a:xfrm>
            <a:off x="3519487" y="5175250"/>
            <a:ext cx="8461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rPr>
              <a:t>Parents</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16" name="Rectangle 116"/>
          <p:cNvSpPr>
            <a:spLocks noChangeArrowheads="1"/>
          </p:cNvSpPr>
          <p:nvPr/>
        </p:nvSpPr>
        <p:spPr bwMode="auto">
          <a:xfrm>
            <a:off x="7277100" y="5175250"/>
            <a:ext cx="93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panose="020B0604020202020204" pitchFamily="34" charset="0"/>
              </a:rPr>
              <a:t>Children</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117" name="Line 117"/>
          <p:cNvSpPr>
            <a:spLocks noChangeShapeType="1"/>
          </p:cNvSpPr>
          <p:nvPr/>
        </p:nvSpPr>
        <p:spPr bwMode="auto">
          <a:xfrm flipV="1">
            <a:off x="504825" y="712788"/>
            <a:ext cx="0" cy="510540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18"/>
          <p:cNvSpPr>
            <a:spLocks noChangeArrowheads="1"/>
          </p:cNvSpPr>
          <p:nvPr/>
        </p:nvSpPr>
        <p:spPr bwMode="auto">
          <a:xfrm rot="16200000">
            <a:off x="-150813" y="3022600"/>
            <a:ext cx="9096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Density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9" name="Line 119"/>
          <p:cNvSpPr>
            <a:spLocks noChangeShapeType="1"/>
          </p:cNvSpPr>
          <p:nvPr/>
        </p:nvSpPr>
        <p:spPr bwMode="auto">
          <a:xfrm>
            <a:off x="504825" y="5818188"/>
            <a:ext cx="8434388"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120"/>
          <p:cNvSpPr>
            <a:spLocks noChangeShapeType="1"/>
          </p:cNvSpPr>
          <p:nvPr/>
        </p:nvSpPr>
        <p:spPr bwMode="auto">
          <a:xfrm>
            <a:off x="658812" y="5818188"/>
            <a:ext cx="0" cy="8890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Rectangle 121"/>
          <p:cNvSpPr>
            <a:spLocks noChangeArrowheads="1"/>
          </p:cNvSpPr>
          <p:nvPr/>
        </p:nvSpPr>
        <p:spPr bwMode="auto">
          <a:xfrm>
            <a:off x="598487" y="5956300"/>
            <a:ext cx="238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2" name="Line 122"/>
          <p:cNvSpPr>
            <a:spLocks noChangeShapeType="1"/>
          </p:cNvSpPr>
          <p:nvPr/>
        </p:nvSpPr>
        <p:spPr bwMode="auto">
          <a:xfrm>
            <a:off x="2128837" y="5818188"/>
            <a:ext cx="0" cy="8890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23"/>
          <p:cNvSpPr>
            <a:spLocks noChangeArrowheads="1"/>
          </p:cNvSpPr>
          <p:nvPr/>
        </p:nvSpPr>
        <p:spPr bwMode="auto">
          <a:xfrm>
            <a:off x="1944687" y="5956300"/>
            <a:ext cx="4937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27k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4" name="Line 124"/>
          <p:cNvSpPr>
            <a:spLocks noChangeShapeType="1"/>
          </p:cNvSpPr>
          <p:nvPr/>
        </p:nvSpPr>
        <p:spPr bwMode="auto">
          <a:xfrm>
            <a:off x="3368675" y="5818188"/>
            <a:ext cx="0" cy="8890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25"/>
          <p:cNvSpPr>
            <a:spLocks noChangeArrowheads="1"/>
          </p:cNvSpPr>
          <p:nvPr/>
        </p:nvSpPr>
        <p:spPr bwMode="auto">
          <a:xfrm>
            <a:off x="3186112" y="5956300"/>
            <a:ext cx="4937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50k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 name="Line 126"/>
          <p:cNvSpPr>
            <a:spLocks noChangeShapeType="1"/>
          </p:cNvSpPr>
          <p:nvPr/>
        </p:nvSpPr>
        <p:spPr bwMode="auto">
          <a:xfrm>
            <a:off x="6084888" y="5818188"/>
            <a:ext cx="0" cy="8890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27"/>
          <p:cNvSpPr>
            <a:spLocks noChangeArrowheads="1"/>
          </p:cNvSpPr>
          <p:nvPr/>
        </p:nvSpPr>
        <p:spPr bwMode="auto">
          <a:xfrm>
            <a:off x="5835650" y="5956300"/>
            <a:ext cx="6254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100k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 name="Line 128"/>
          <p:cNvSpPr>
            <a:spLocks noChangeShapeType="1"/>
          </p:cNvSpPr>
          <p:nvPr/>
        </p:nvSpPr>
        <p:spPr bwMode="auto">
          <a:xfrm>
            <a:off x="8794750" y="5818188"/>
            <a:ext cx="0" cy="8890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Rectangle 129"/>
          <p:cNvSpPr>
            <a:spLocks noChangeArrowheads="1"/>
          </p:cNvSpPr>
          <p:nvPr/>
        </p:nvSpPr>
        <p:spPr bwMode="auto">
          <a:xfrm>
            <a:off x="8545513" y="5956300"/>
            <a:ext cx="6254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150k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0" name="Rectangle 130"/>
          <p:cNvSpPr>
            <a:spLocks noChangeArrowheads="1"/>
          </p:cNvSpPr>
          <p:nvPr/>
        </p:nvSpPr>
        <p:spPr bwMode="auto">
          <a:xfrm>
            <a:off x="2970212" y="6249988"/>
            <a:ext cx="3762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Income (Measured in Real 2014$)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1" name="Rectangle 131"/>
          <p:cNvSpPr>
            <a:spLocks noChangeArrowheads="1"/>
          </p:cNvSpPr>
          <p:nvPr/>
        </p:nvSpPr>
        <p:spPr bwMode="auto">
          <a:xfrm>
            <a:off x="4676775" y="303213"/>
            <a:ext cx="2381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1E2D53"/>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2" name="Rectangle 65"/>
          <p:cNvSpPr>
            <a:spLocks noChangeArrowheads="1"/>
          </p:cNvSpPr>
          <p:nvPr/>
        </p:nvSpPr>
        <p:spPr bwMode="auto">
          <a:xfrm>
            <a:off x="0" y="152400"/>
            <a:ext cx="9067801"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dirty="0">
                <a:solidFill>
                  <a:srgbClr val="1E2D53"/>
                </a:solidFill>
              </a:rPr>
              <a:t>Household Income Distributions of Parents and Children at Age 30</a:t>
            </a:r>
          </a:p>
          <a:p>
            <a:pPr algn="ctr"/>
            <a:r>
              <a:rPr lang="en-US" altLang="en-US" sz="2000" dirty="0">
                <a:solidFill>
                  <a:srgbClr val="000000"/>
                </a:solidFill>
              </a:rPr>
              <a:t>For Children in 1940 Birth Cohort</a:t>
            </a:r>
            <a:endParaRPr lang="en-US" altLang="en-US" dirty="0">
              <a:solidFill>
                <a:prstClr val="black"/>
              </a:solidFill>
            </a:endParaRPr>
          </a:p>
        </p:txBody>
      </p:sp>
      <p:cxnSp>
        <p:nvCxnSpPr>
          <p:cNvPr id="3" name="Straight Arrow Connector 2"/>
          <p:cNvCxnSpPr/>
          <p:nvPr/>
        </p:nvCxnSpPr>
        <p:spPr>
          <a:xfrm flipH="1">
            <a:off x="2209800" y="2286000"/>
            <a:ext cx="381000" cy="15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p:cNvCxnSpPr/>
          <p:nvPr/>
        </p:nvCxnSpPr>
        <p:spPr>
          <a:xfrm>
            <a:off x="1828800" y="4191000"/>
            <a:ext cx="228600" cy="152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270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3" grpId="0"/>
      <p:bldP spid="114" grpId="0"/>
      <p:bldP spid="1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Outline</a:t>
            </a:r>
          </a:p>
        </p:txBody>
      </p:sp>
      <p:sp>
        <p:nvSpPr>
          <p:cNvPr id="5" name="Rectangle 2">
            <a:extLst>
              <a:ext uri="{FF2B5EF4-FFF2-40B4-BE49-F238E27FC236}">
                <a16:creationId xmlns:a16="http://schemas.microsoft.com/office/drawing/2014/main" id="{034D02B4-D6FE-4285-81AD-FC000E5F2E54}"/>
              </a:ext>
            </a:extLst>
          </p:cNvPr>
          <p:cNvSpPr>
            <a:spLocks noChangeArrowheads="1"/>
          </p:cNvSpPr>
          <p:nvPr/>
        </p:nvSpPr>
        <p:spPr bwMode="auto">
          <a:xfrm>
            <a:off x="228600" y="365125"/>
            <a:ext cx="8534400" cy="6247864"/>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362" eaLnBrk="0" fontAlgn="base" hangingPunct="0">
              <a:spcBef>
                <a:spcPct val="0"/>
              </a:spcBef>
              <a:spcAft>
                <a:spcPct val="0"/>
              </a:spcAft>
              <a:buSzPct val="80000"/>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Project #1</a:t>
            </a:r>
          </a:p>
          <a:p>
            <a:pPr marL="1066800" lvl="1" indent="-375920" eaLnBrk="0" fontAlgn="base" hangingPunct="0">
              <a:spcBef>
                <a:spcPct val="0"/>
              </a:spcBef>
              <a:spcAft>
                <a:spcPct val="0"/>
              </a:spcAft>
              <a:buSzPct val="80000"/>
              <a:buBlip>
                <a:blip r:embed="rId3"/>
              </a:buBlip>
              <a:defRPr/>
            </a:pPr>
            <a:r>
              <a:rPr lang="en-US" sz="2000" dirty="0">
                <a:solidFill>
                  <a:srgbClr val="222222"/>
                </a:solidFill>
                <a:ea typeface="Calibri"/>
              </a:rPr>
              <a:t>Stata crash workshop</a:t>
            </a:r>
          </a:p>
          <a:p>
            <a:pPr marL="609600" indent="-375920" eaLnBrk="0" fontAlgn="base" hangingPunct="0">
              <a:spcBef>
                <a:spcPct val="0"/>
              </a:spcBef>
              <a:spcAft>
                <a:spcPct val="0"/>
              </a:spcAft>
              <a:buSzPct val="80000"/>
              <a:buBlip>
                <a:blip r:embed="rId3"/>
              </a:buBlip>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Absolute Mobility and conditional probability</a:t>
            </a:r>
          </a:p>
          <a:p>
            <a:pPr marL="1066800" lvl="1" indent="-375920" eaLnBrk="0" fontAlgn="base" hangingPunct="0">
              <a:spcBef>
                <a:spcPct val="0"/>
              </a:spcBef>
              <a:spcAft>
                <a:spcPct val="0"/>
              </a:spcAft>
              <a:buSzPct val="80000"/>
              <a:buBlip>
                <a:blip r:embed="rId3"/>
              </a:buBlip>
              <a:defRPr/>
            </a:pPr>
            <a:r>
              <a:rPr lang="en-US" sz="2000" dirty="0">
                <a:solidFill>
                  <a:srgbClr val="222222"/>
                </a:solidFill>
                <a:ea typeface="Calibri"/>
              </a:rPr>
              <a:t>Also check the handout</a:t>
            </a:r>
            <a:br>
              <a:rPr lang="en-US" sz="2000" dirty="0">
                <a:solidFill>
                  <a:srgbClr val="222222"/>
                </a:solidFill>
                <a:ea typeface="Calibri"/>
              </a:rPr>
            </a:br>
            <a:endParaRPr lang="en-US" sz="2000" kern="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kern="0" dirty="0">
                <a:solidFill>
                  <a:srgbClr val="222222"/>
                </a:solidFill>
                <a:ea typeface="Calibri"/>
              </a:rPr>
              <a:t>Causal Effects</a:t>
            </a:r>
          </a:p>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Randomized Experiments</a:t>
            </a:r>
          </a:p>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(teaser) Quasi-Experiments</a:t>
            </a:r>
          </a:p>
          <a:p>
            <a:pPr marL="1066800" lvl="1" indent="-375920" eaLnBrk="0" fontAlgn="base" hangingPunct="0">
              <a:spcBef>
                <a:spcPct val="0"/>
              </a:spcBef>
              <a:spcAft>
                <a:spcPct val="0"/>
              </a:spcAft>
              <a:buSzPct val="80000"/>
              <a:buBlip>
                <a:blip r:embed="rId3"/>
              </a:buBlip>
              <a:defRPr/>
            </a:pPr>
            <a:endParaRPr lang="en-US" sz="2000" kern="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kern="0" dirty="0">
                <a:solidFill>
                  <a:srgbClr val="222222"/>
                </a:solidFill>
                <a:ea typeface="Calibri"/>
              </a:rPr>
              <a:t>Propensity Score Reweighting</a:t>
            </a:r>
          </a:p>
          <a:p>
            <a:pPr marL="233362" eaLnBrk="0" fontAlgn="base" hangingPunct="0">
              <a:spcBef>
                <a:spcPct val="0"/>
              </a:spcBef>
              <a:spcAft>
                <a:spcPct val="0"/>
              </a:spcAft>
              <a:buSzPct val="80000"/>
              <a:defRPr/>
            </a:pPr>
            <a:endParaRPr lang="en-US" sz="2000" kern="0" dirty="0">
              <a:solidFill>
                <a:srgbClr val="222222"/>
              </a:solidFill>
              <a:ea typeface="Calibri"/>
            </a:endParaRPr>
          </a:p>
          <a:p>
            <a:pPr marL="233362" eaLnBrk="0" fontAlgn="base" hangingPunct="0">
              <a:spcBef>
                <a:spcPct val="0"/>
              </a:spcBef>
              <a:spcAft>
                <a:spcPct val="0"/>
              </a:spcAft>
              <a:buSzPct val="80000"/>
              <a:defRPr/>
            </a:pPr>
            <a:br>
              <a:rPr lang="en-US" sz="2000" kern="0" dirty="0">
                <a:solidFill>
                  <a:srgbClr val="222222"/>
                </a:solidFill>
                <a:ea typeface="Calibri"/>
              </a:rPr>
            </a:b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Tree>
    <p:extLst>
      <p:ext uri="{BB962C8B-B14F-4D97-AF65-F5344CB8AC3E}">
        <p14:creationId xmlns:p14="http://schemas.microsoft.com/office/powerpoint/2010/main" val="205418305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p:cNvSpPr>
            <a:spLocks noChangeAspect="1" noChangeArrowheads="1" noTextEdit="1"/>
          </p:cNvSpPr>
          <p:nvPr/>
        </p:nvSpPr>
        <p:spPr bwMode="auto">
          <a:xfrm>
            <a:off x="0" y="103188"/>
            <a:ext cx="9144001" cy="665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Rectangle 5"/>
          <p:cNvSpPr>
            <a:spLocks noChangeArrowheads="1"/>
          </p:cNvSpPr>
          <p:nvPr/>
        </p:nvSpPr>
        <p:spPr bwMode="auto">
          <a:xfrm>
            <a:off x="-4763" y="98425"/>
            <a:ext cx="9153526" cy="6661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6"/>
          <p:cNvSpPr>
            <a:spLocks noChangeArrowheads="1"/>
          </p:cNvSpPr>
          <p:nvPr/>
        </p:nvSpPr>
        <p:spPr bwMode="auto">
          <a:xfrm>
            <a:off x="0" y="107950"/>
            <a:ext cx="9139238" cy="6646863"/>
          </a:xfrm>
          <a:prstGeom prst="rect">
            <a:avLst/>
          </a:prstGeom>
          <a:solidFill>
            <a:srgbClr val="FFFFFF"/>
          </a:solidFill>
          <a:ln w="1111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p:nvSpPr>
        <p:spPr bwMode="auto">
          <a:xfrm>
            <a:off x="504825" y="712788"/>
            <a:ext cx="8434388" cy="5105400"/>
          </a:xfrm>
          <a:prstGeom prst="rect">
            <a:avLst/>
          </a:prstGeom>
          <a:solidFill>
            <a:srgbClr val="FFFFFF"/>
          </a:solidFill>
          <a:ln w="1111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Line 8"/>
          <p:cNvSpPr>
            <a:spLocks noChangeShapeType="1"/>
          </p:cNvSpPr>
          <p:nvPr/>
        </p:nvSpPr>
        <p:spPr bwMode="auto">
          <a:xfrm flipV="1">
            <a:off x="3984625" y="5724525"/>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9"/>
          <p:cNvSpPr>
            <a:spLocks noChangeShapeType="1"/>
          </p:cNvSpPr>
          <p:nvPr/>
        </p:nvSpPr>
        <p:spPr bwMode="auto">
          <a:xfrm flipV="1">
            <a:off x="3984625" y="5591175"/>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10"/>
          <p:cNvSpPr>
            <a:spLocks noChangeShapeType="1"/>
          </p:cNvSpPr>
          <p:nvPr/>
        </p:nvSpPr>
        <p:spPr bwMode="auto">
          <a:xfrm flipV="1">
            <a:off x="3984625" y="5457825"/>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1"/>
          <p:cNvSpPr>
            <a:spLocks noChangeShapeType="1"/>
          </p:cNvSpPr>
          <p:nvPr/>
        </p:nvSpPr>
        <p:spPr bwMode="auto">
          <a:xfrm flipV="1">
            <a:off x="3984625" y="5324475"/>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2"/>
          <p:cNvSpPr>
            <a:spLocks noChangeShapeType="1"/>
          </p:cNvSpPr>
          <p:nvPr/>
        </p:nvSpPr>
        <p:spPr bwMode="auto">
          <a:xfrm flipV="1">
            <a:off x="3984625" y="5191125"/>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3"/>
          <p:cNvSpPr>
            <a:spLocks noChangeShapeType="1"/>
          </p:cNvSpPr>
          <p:nvPr/>
        </p:nvSpPr>
        <p:spPr bwMode="auto">
          <a:xfrm flipV="1">
            <a:off x="3984625" y="5059363"/>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4"/>
          <p:cNvSpPr>
            <a:spLocks noChangeShapeType="1"/>
          </p:cNvSpPr>
          <p:nvPr/>
        </p:nvSpPr>
        <p:spPr bwMode="auto">
          <a:xfrm flipV="1">
            <a:off x="3984625" y="4926013"/>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5"/>
          <p:cNvSpPr>
            <a:spLocks noChangeShapeType="1"/>
          </p:cNvSpPr>
          <p:nvPr/>
        </p:nvSpPr>
        <p:spPr bwMode="auto">
          <a:xfrm flipV="1">
            <a:off x="3984625" y="4792663"/>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6"/>
          <p:cNvSpPr>
            <a:spLocks noChangeShapeType="1"/>
          </p:cNvSpPr>
          <p:nvPr/>
        </p:nvSpPr>
        <p:spPr bwMode="auto">
          <a:xfrm flipV="1">
            <a:off x="3984625" y="4659313"/>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7"/>
          <p:cNvSpPr>
            <a:spLocks noChangeShapeType="1"/>
          </p:cNvSpPr>
          <p:nvPr/>
        </p:nvSpPr>
        <p:spPr bwMode="auto">
          <a:xfrm flipV="1">
            <a:off x="3984625" y="4525963"/>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8"/>
          <p:cNvSpPr>
            <a:spLocks noChangeShapeType="1"/>
          </p:cNvSpPr>
          <p:nvPr/>
        </p:nvSpPr>
        <p:spPr bwMode="auto">
          <a:xfrm flipV="1">
            <a:off x="3984625" y="4394200"/>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9"/>
          <p:cNvSpPr>
            <a:spLocks noChangeShapeType="1"/>
          </p:cNvSpPr>
          <p:nvPr/>
        </p:nvSpPr>
        <p:spPr bwMode="auto">
          <a:xfrm flipV="1">
            <a:off x="3984625" y="4260850"/>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20"/>
          <p:cNvSpPr>
            <a:spLocks noChangeShapeType="1"/>
          </p:cNvSpPr>
          <p:nvPr/>
        </p:nvSpPr>
        <p:spPr bwMode="auto">
          <a:xfrm flipV="1">
            <a:off x="3984625" y="4127500"/>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21"/>
          <p:cNvSpPr>
            <a:spLocks noChangeShapeType="1"/>
          </p:cNvSpPr>
          <p:nvPr/>
        </p:nvSpPr>
        <p:spPr bwMode="auto">
          <a:xfrm flipV="1">
            <a:off x="3984625" y="3994150"/>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2"/>
          <p:cNvSpPr>
            <a:spLocks noChangeShapeType="1"/>
          </p:cNvSpPr>
          <p:nvPr/>
        </p:nvSpPr>
        <p:spPr bwMode="auto">
          <a:xfrm flipV="1">
            <a:off x="3984625" y="3860800"/>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3"/>
          <p:cNvSpPr>
            <a:spLocks noChangeShapeType="1"/>
          </p:cNvSpPr>
          <p:nvPr/>
        </p:nvSpPr>
        <p:spPr bwMode="auto">
          <a:xfrm flipV="1">
            <a:off x="3984625" y="3729038"/>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4"/>
          <p:cNvSpPr>
            <a:spLocks noChangeShapeType="1"/>
          </p:cNvSpPr>
          <p:nvPr/>
        </p:nvSpPr>
        <p:spPr bwMode="auto">
          <a:xfrm flipV="1">
            <a:off x="3984625" y="3595688"/>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5"/>
          <p:cNvSpPr>
            <a:spLocks noChangeShapeType="1"/>
          </p:cNvSpPr>
          <p:nvPr/>
        </p:nvSpPr>
        <p:spPr bwMode="auto">
          <a:xfrm flipV="1">
            <a:off x="3984625" y="3467100"/>
            <a:ext cx="0" cy="8890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6"/>
          <p:cNvSpPr>
            <a:spLocks noChangeShapeType="1"/>
          </p:cNvSpPr>
          <p:nvPr/>
        </p:nvSpPr>
        <p:spPr bwMode="auto">
          <a:xfrm flipV="1">
            <a:off x="3984625" y="3335338"/>
            <a:ext cx="0" cy="8890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7"/>
          <p:cNvSpPr>
            <a:spLocks noChangeShapeType="1"/>
          </p:cNvSpPr>
          <p:nvPr/>
        </p:nvSpPr>
        <p:spPr bwMode="auto">
          <a:xfrm flipV="1">
            <a:off x="3984625" y="3201988"/>
            <a:ext cx="0" cy="8890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8"/>
          <p:cNvSpPr>
            <a:spLocks noChangeShapeType="1"/>
          </p:cNvSpPr>
          <p:nvPr/>
        </p:nvSpPr>
        <p:spPr bwMode="auto">
          <a:xfrm flipV="1">
            <a:off x="3984625" y="3068638"/>
            <a:ext cx="0" cy="8890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9"/>
          <p:cNvSpPr>
            <a:spLocks noChangeShapeType="1"/>
          </p:cNvSpPr>
          <p:nvPr/>
        </p:nvSpPr>
        <p:spPr bwMode="auto">
          <a:xfrm flipV="1">
            <a:off x="3984625" y="2935288"/>
            <a:ext cx="0" cy="8890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30"/>
          <p:cNvSpPr>
            <a:spLocks noChangeShapeType="1"/>
          </p:cNvSpPr>
          <p:nvPr/>
        </p:nvSpPr>
        <p:spPr bwMode="auto">
          <a:xfrm flipV="1">
            <a:off x="3984625" y="2801938"/>
            <a:ext cx="0" cy="8890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31"/>
          <p:cNvSpPr>
            <a:spLocks noChangeShapeType="1"/>
          </p:cNvSpPr>
          <p:nvPr/>
        </p:nvSpPr>
        <p:spPr bwMode="auto">
          <a:xfrm flipV="1">
            <a:off x="3984625" y="2670175"/>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32"/>
          <p:cNvSpPr>
            <a:spLocks noChangeShapeType="1"/>
          </p:cNvSpPr>
          <p:nvPr/>
        </p:nvSpPr>
        <p:spPr bwMode="auto">
          <a:xfrm flipV="1">
            <a:off x="3984625" y="2536825"/>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33"/>
          <p:cNvSpPr>
            <a:spLocks noChangeShapeType="1"/>
          </p:cNvSpPr>
          <p:nvPr/>
        </p:nvSpPr>
        <p:spPr bwMode="auto">
          <a:xfrm flipV="1">
            <a:off x="3984625" y="2403475"/>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4"/>
          <p:cNvSpPr>
            <a:spLocks noChangeShapeType="1"/>
          </p:cNvSpPr>
          <p:nvPr/>
        </p:nvSpPr>
        <p:spPr bwMode="auto">
          <a:xfrm flipV="1">
            <a:off x="3984625" y="2270125"/>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5"/>
          <p:cNvSpPr>
            <a:spLocks noChangeShapeType="1"/>
          </p:cNvSpPr>
          <p:nvPr/>
        </p:nvSpPr>
        <p:spPr bwMode="auto">
          <a:xfrm flipV="1">
            <a:off x="3984625" y="2136775"/>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6"/>
          <p:cNvSpPr>
            <a:spLocks noChangeShapeType="1"/>
          </p:cNvSpPr>
          <p:nvPr/>
        </p:nvSpPr>
        <p:spPr bwMode="auto">
          <a:xfrm flipV="1">
            <a:off x="3984625" y="2005013"/>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7"/>
          <p:cNvSpPr>
            <a:spLocks noChangeShapeType="1"/>
          </p:cNvSpPr>
          <p:nvPr/>
        </p:nvSpPr>
        <p:spPr bwMode="auto">
          <a:xfrm flipV="1">
            <a:off x="3984625" y="1871663"/>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8"/>
          <p:cNvSpPr>
            <a:spLocks noChangeShapeType="1"/>
          </p:cNvSpPr>
          <p:nvPr/>
        </p:nvSpPr>
        <p:spPr bwMode="auto">
          <a:xfrm flipV="1">
            <a:off x="3984625" y="1738313"/>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9"/>
          <p:cNvSpPr>
            <a:spLocks noChangeShapeType="1"/>
          </p:cNvSpPr>
          <p:nvPr/>
        </p:nvSpPr>
        <p:spPr bwMode="auto">
          <a:xfrm flipV="1">
            <a:off x="3984625" y="1604963"/>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40"/>
          <p:cNvSpPr>
            <a:spLocks noChangeShapeType="1"/>
          </p:cNvSpPr>
          <p:nvPr/>
        </p:nvSpPr>
        <p:spPr bwMode="auto">
          <a:xfrm flipV="1">
            <a:off x="3984625" y="1471613"/>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41"/>
          <p:cNvSpPr>
            <a:spLocks noChangeShapeType="1"/>
          </p:cNvSpPr>
          <p:nvPr/>
        </p:nvSpPr>
        <p:spPr bwMode="auto">
          <a:xfrm flipV="1">
            <a:off x="3984625" y="1339850"/>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42"/>
          <p:cNvSpPr>
            <a:spLocks noChangeShapeType="1"/>
          </p:cNvSpPr>
          <p:nvPr/>
        </p:nvSpPr>
        <p:spPr bwMode="auto">
          <a:xfrm flipV="1">
            <a:off x="3984625" y="1206500"/>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43"/>
          <p:cNvSpPr>
            <a:spLocks noChangeShapeType="1"/>
          </p:cNvSpPr>
          <p:nvPr/>
        </p:nvSpPr>
        <p:spPr bwMode="auto">
          <a:xfrm flipV="1">
            <a:off x="3984625" y="1073150"/>
            <a:ext cx="0" cy="93663"/>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44"/>
          <p:cNvSpPr>
            <a:spLocks noChangeShapeType="1"/>
          </p:cNvSpPr>
          <p:nvPr/>
        </p:nvSpPr>
        <p:spPr bwMode="auto">
          <a:xfrm flipV="1">
            <a:off x="3984625" y="939800"/>
            <a:ext cx="0" cy="95250"/>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47"/>
          <p:cNvSpPr>
            <a:spLocks/>
          </p:cNvSpPr>
          <p:nvPr/>
        </p:nvSpPr>
        <p:spPr bwMode="auto">
          <a:xfrm>
            <a:off x="676275" y="857250"/>
            <a:ext cx="5907088" cy="4727575"/>
          </a:xfrm>
          <a:custGeom>
            <a:avLst/>
            <a:gdLst>
              <a:gd name="T0" fmla="*/ 14 w 1066"/>
              <a:gd name="T1" fmla="*/ 622 h 853"/>
              <a:gd name="T2" fmla="*/ 32 w 1066"/>
              <a:gd name="T3" fmla="*/ 573 h 853"/>
              <a:gd name="T4" fmla="*/ 50 w 1066"/>
              <a:gd name="T5" fmla="*/ 524 h 853"/>
              <a:gd name="T6" fmla="*/ 68 w 1066"/>
              <a:gd name="T7" fmla="*/ 476 h 853"/>
              <a:gd name="T8" fmla="*/ 85 w 1066"/>
              <a:gd name="T9" fmla="*/ 429 h 853"/>
              <a:gd name="T10" fmla="*/ 103 w 1066"/>
              <a:gd name="T11" fmla="*/ 385 h 853"/>
              <a:gd name="T12" fmla="*/ 121 w 1066"/>
              <a:gd name="T13" fmla="*/ 346 h 853"/>
              <a:gd name="T14" fmla="*/ 139 w 1066"/>
              <a:gd name="T15" fmla="*/ 314 h 853"/>
              <a:gd name="T16" fmla="*/ 157 w 1066"/>
              <a:gd name="T17" fmla="*/ 279 h 853"/>
              <a:gd name="T18" fmla="*/ 175 w 1066"/>
              <a:gd name="T19" fmla="*/ 242 h 853"/>
              <a:gd name="T20" fmla="*/ 192 w 1066"/>
              <a:gd name="T21" fmla="*/ 207 h 853"/>
              <a:gd name="T22" fmla="*/ 210 w 1066"/>
              <a:gd name="T23" fmla="*/ 173 h 853"/>
              <a:gd name="T24" fmla="*/ 228 w 1066"/>
              <a:gd name="T25" fmla="*/ 138 h 853"/>
              <a:gd name="T26" fmla="*/ 246 w 1066"/>
              <a:gd name="T27" fmla="*/ 112 h 853"/>
              <a:gd name="T28" fmla="*/ 264 w 1066"/>
              <a:gd name="T29" fmla="*/ 87 h 853"/>
              <a:gd name="T30" fmla="*/ 282 w 1066"/>
              <a:gd name="T31" fmla="*/ 65 h 853"/>
              <a:gd name="T32" fmla="*/ 299 w 1066"/>
              <a:gd name="T33" fmla="*/ 46 h 853"/>
              <a:gd name="T34" fmla="*/ 317 w 1066"/>
              <a:gd name="T35" fmla="*/ 30 h 853"/>
              <a:gd name="T36" fmla="*/ 335 w 1066"/>
              <a:gd name="T37" fmla="*/ 16 h 853"/>
              <a:gd name="T38" fmla="*/ 353 w 1066"/>
              <a:gd name="T39" fmla="*/ 6 h 853"/>
              <a:gd name="T40" fmla="*/ 371 w 1066"/>
              <a:gd name="T41" fmla="*/ 1 h 853"/>
              <a:gd name="T42" fmla="*/ 389 w 1066"/>
              <a:gd name="T43" fmla="*/ 1 h 853"/>
              <a:gd name="T44" fmla="*/ 406 w 1066"/>
              <a:gd name="T45" fmla="*/ 8 h 853"/>
              <a:gd name="T46" fmla="*/ 424 w 1066"/>
              <a:gd name="T47" fmla="*/ 18 h 853"/>
              <a:gd name="T48" fmla="*/ 442 w 1066"/>
              <a:gd name="T49" fmla="*/ 32 h 853"/>
              <a:gd name="T50" fmla="*/ 460 w 1066"/>
              <a:gd name="T51" fmla="*/ 53 h 853"/>
              <a:gd name="T52" fmla="*/ 478 w 1066"/>
              <a:gd name="T53" fmla="*/ 78 h 853"/>
              <a:gd name="T54" fmla="*/ 496 w 1066"/>
              <a:gd name="T55" fmla="*/ 105 h 853"/>
              <a:gd name="T56" fmla="*/ 513 w 1066"/>
              <a:gd name="T57" fmla="*/ 138 h 853"/>
              <a:gd name="T58" fmla="*/ 531 w 1066"/>
              <a:gd name="T59" fmla="*/ 176 h 853"/>
              <a:gd name="T60" fmla="*/ 549 w 1066"/>
              <a:gd name="T61" fmla="*/ 219 h 853"/>
              <a:gd name="T62" fmla="*/ 567 w 1066"/>
              <a:gd name="T63" fmla="*/ 262 h 853"/>
              <a:gd name="T64" fmla="*/ 585 w 1066"/>
              <a:gd name="T65" fmla="*/ 305 h 853"/>
              <a:gd name="T66" fmla="*/ 603 w 1066"/>
              <a:gd name="T67" fmla="*/ 346 h 853"/>
              <a:gd name="T68" fmla="*/ 620 w 1066"/>
              <a:gd name="T69" fmla="*/ 386 h 853"/>
              <a:gd name="T70" fmla="*/ 638 w 1066"/>
              <a:gd name="T71" fmla="*/ 427 h 853"/>
              <a:gd name="T72" fmla="*/ 656 w 1066"/>
              <a:gd name="T73" fmla="*/ 467 h 853"/>
              <a:gd name="T74" fmla="*/ 674 w 1066"/>
              <a:gd name="T75" fmla="*/ 505 h 853"/>
              <a:gd name="T76" fmla="*/ 692 w 1066"/>
              <a:gd name="T77" fmla="*/ 543 h 853"/>
              <a:gd name="T78" fmla="*/ 710 w 1066"/>
              <a:gd name="T79" fmla="*/ 575 h 853"/>
              <a:gd name="T80" fmla="*/ 727 w 1066"/>
              <a:gd name="T81" fmla="*/ 605 h 853"/>
              <a:gd name="T82" fmla="*/ 745 w 1066"/>
              <a:gd name="T83" fmla="*/ 630 h 853"/>
              <a:gd name="T84" fmla="*/ 763 w 1066"/>
              <a:gd name="T85" fmla="*/ 656 h 853"/>
              <a:gd name="T86" fmla="*/ 781 w 1066"/>
              <a:gd name="T87" fmla="*/ 677 h 853"/>
              <a:gd name="T88" fmla="*/ 799 w 1066"/>
              <a:gd name="T89" fmla="*/ 696 h 853"/>
              <a:gd name="T90" fmla="*/ 817 w 1066"/>
              <a:gd name="T91" fmla="*/ 715 h 853"/>
              <a:gd name="T92" fmla="*/ 834 w 1066"/>
              <a:gd name="T93" fmla="*/ 733 h 853"/>
              <a:gd name="T94" fmla="*/ 852 w 1066"/>
              <a:gd name="T95" fmla="*/ 746 h 853"/>
              <a:gd name="T96" fmla="*/ 870 w 1066"/>
              <a:gd name="T97" fmla="*/ 759 h 853"/>
              <a:gd name="T98" fmla="*/ 888 w 1066"/>
              <a:gd name="T99" fmla="*/ 772 h 853"/>
              <a:gd name="T100" fmla="*/ 906 w 1066"/>
              <a:gd name="T101" fmla="*/ 787 h 853"/>
              <a:gd name="T102" fmla="*/ 924 w 1066"/>
              <a:gd name="T103" fmla="*/ 800 h 853"/>
              <a:gd name="T104" fmla="*/ 941 w 1066"/>
              <a:gd name="T105" fmla="*/ 809 h 853"/>
              <a:gd name="T106" fmla="*/ 959 w 1066"/>
              <a:gd name="T107" fmla="*/ 817 h 853"/>
              <a:gd name="T108" fmla="*/ 977 w 1066"/>
              <a:gd name="T109" fmla="*/ 822 h 853"/>
              <a:gd name="T110" fmla="*/ 995 w 1066"/>
              <a:gd name="T111" fmla="*/ 830 h 853"/>
              <a:gd name="T112" fmla="*/ 1013 w 1066"/>
              <a:gd name="T113" fmla="*/ 834 h 853"/>
              <a:gd name="T114" fmla="*/ 1031 w 1066"/>
              <a:gd name="T115" fmla="*/ 842 h 853"/>
              <a:gd name="T116" fmla="*/ 1048 w 1066"/>
              <a:gd name="T117" fmla="*/ 848 h 853"/>
              <a:gd name="T118" fmla="*/ 1066 w 1066"/>
              <a:gd name="T119" fmla="*/ 853 h 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66" h="853">
                <a:moveTo>
                  <a:pt x="0" y="660"/>
                </a:moveTo>
                <a:lnTo>
                  <a:pt x="3" y="651"/>
                </a:lnTo>
                <a:lnTo>
                  <a:pt x="7" y="641"/>
                </a:lnTo>
                <a:lnTo>
                  <a:pt x="11" y="631"/>
                </a:lnTo>
                <a:lnTo>
                  <a:pt x="14" y="622"/>
                </a:lnTo>
                <a:lnTo>
                  <a:pt x="18" y="612"/>
                </a:lnTo>
                <a:lnTo>
                  <a:pt x="21" y="602"/>
                </a:lnTo>
                <a:lnTo>
                  <a:pt x="25" y="593"/>
                </a:lnTo>
                <a:lnTo>
                  <a:pt x="28" y="583"/>
                </a:lnTo>
                <a:lnTo>
                  <a:pt x="32" y="573"/>
                </a:lnTo>
                <a:lnTo>
                  <a:pt x="35" y="563"/>
                </a:lnTo>
                <a:lnTo>
                  <a:pt x="39" y="554"/>
                </a:lnTo>
                <a:lnTo>
                  <a:pt x="43" y="544"/>
                </a:lnTo>
                <a:lnTo>
                  <a:pt x="46" y="534"/>
                </a:lnTo>
                <a:lnTo>
                  <a:pt x="50" y="524"/>
                </a:lnTo>
                <a:lnTo>
                  <a:pt x="53" y="514"/>
                </a:lnTo>
                <a:lnTo>
                  <a:pt x="57" y="505"/>
                </a:lnTo>
                <a:lnTo>
                  <a:pt x="60" y="495"/>
                </a:lnTo>
                <a:lnTo>
                  <a:pt x="64" y="485"/>
                </a:lnTo>
                <a:lnTo>
                  <a:pt x="68" y="476"/>
                </a:lnTo>
                <a:lnTo>
                  <a:pt x="71" y="467"/>
                </a:lnTo>
                <a:lnTo>
                  <a:pt x="75" y="457"/>
                </a:lnTo>
                <a:lnTo>
                  <a:pt x="78" y="447"/>
                </a:lnTo>
                <a:lnTo>
                  <a:pt x="82" y="438"/>
                </a:lnTo>
                <a:lnTo>
                  <a:pt x="85" y="429"/>
                </a:lnTo>
                <a:lnTo>
                  <a:pt x="89" y="420"/>
                </a:lnTo>
                <a:lnTo>
                  <a:pt x="93" y="411"/>
                </a:lnTo>
                <a:lnTo>
                  <a:pt x="96" y="402"/>
                </a:lnTo>
                <a:lnTo>
                  <a:pt x="100" y="393"/>
                </a:lnTo>
                <a:lnTo>
                  <a:pt x="103" y="385"/>
                </a:lnTo>
                <a:lnTo>
                  <a:pt x="107" y="376"/>
                </a:lnTo>
                <a:lnTo>
                  <a:pt x="110" y="368"/>
                </a:lnTo>
                <a:lnTo>
                  <a:pt x="114" y="361"/>
                </a:lnTo>
                <a:lnTo>
                  <a:pt x="118" y="353"/>
                </a:lnTo>
                <a:lnTo>
                  <a:pt x="121" y="346"/>
                </a:lnTo>
                <a:lnTo>
                  <a:pt x="125" y="340"/>
                </a:lnTo>
                <a:lnTo>
                  <a:pt x="128" y="334"/>
                </a:lnTo>
                <a:lnTo>
                  <a:pt x="132" y="328"/>
                </a:lnTo>
                <a:lnTo>
                  <a:pt x="135" y="322"/>
                </a:lnTo>
                <a:lnTo>
                  <a:pt x="139" y="314"/>
                </a:lnTo>
                <a:lnTo>
                  <a:pt x="143" y="307"/>
                </a:lnTo>
                <a:lnTo>
                  <a:pt x="146" y="300"/>
                </a:lnTo>
                <a:lnTo>
                  <a:pt x="150" y="292"/>
                </a:lnTo>
                <a:lnTo>
                  <a:pt x="153" y="286"/>
                </a:lnTo>
                <a:lnTo>
                  <a:pt x="157" y="279"/>
                </a:lnTo>
                <a:lnTo>
                  <a:pt x="160" y="271"/>
                </a:lnTo>
                <a:lnTo>
                  <a:pt x="164" y="264"/>
                </a:lnTo>
                <a:lnTo>
                  <a:pt x="167" y="257"/>
                </a:lnTo>
                <a:lnTo>
                  <a:pt x="171" y="250"/>
                </a:lnTo>
                <a:lnTo>
                  <a:pt x="175" y="242"/>
                </a:lnTo>
                <a:lnTo>
                  <a:pt x="178" y="235"/>
                </a:lnTo>
                <a:lnTo>
                  <a:pt x="182" y="229"/>
                </a:lnTo>
                <a:lnTo>
                  <a:pt x="185" y="222"/>
                </a:lnTo>
                <a:lnTo>
                  <a:pt x="189" y="214"/>
                </a:lnTo>
                <a:lnTo>
                  <a:pt x="192" y="207"/>
                </a:lnTo>
                <a:lnTo>
                  <a:pt x="196" y="201"/>
                </a:lnTo>
                <a:lnTo>
                  <a:pt x="200" y="194"/>
                </a:lnTo>
                <a:lnTo>
                  <a:pt x="203" y="187"/>
                </a:lnTo>
                <a:lnTo>
                  <a:pt x="207" y="180"/>
                </a:lnTo>
                <a:lnTo>
                  <a:pt x="210" y="173"/>
                </a:lnTo>
                <a:lnTo>
                  <a:pt x="214" y="165"/>
                </a:lnTo>
                <a:lnTo>
                  <a:pt x="217" y="159"/>
                </a:lnTo>
                <a:lnTo>
                  <a:pt x="221" y="152"/>
                </a:lnTo>
                <a:lnTo>
                  <a:pt x="224" y="145"/>
                </a:lnTo>
                <a:lnTo>
                  <a:pt x="228" y="138"/>
                </a:lnTo>
                <a:lnTo>
                  <a:pt x="232" y="132"/>
                </a:lnTo>
                <a:lnTo>
                  <a:pt x="235" y="127"/>
                </a:lnTo>
                <a:lnTo>
                  <a:pt x="239" y="122"/>
                </a:lnTo>
                <a:lnTo>
                  <a:pt x="242" y="116"/>
                </a:lnTo>
                <a:lnTo>
                  <a:pt x="246" y="112"/>
                </a:lnTo>
                <a:lnTo>
                  <a:pt x="249" y="106"/>
                </a:lnTo>
                <a:lnTo>
                  <a:pt x="253" y="101"/>
                </a:lnTo>
                <a:lnTo>
                  <a:pt x="257" y="96"/>
                </a:lnTo>
                <a:lnTo>
                  <a:pt x="260" y="91"/>
                </a:lnTo>
                <a:lnTo>
                  <a:pt x="264" y="87"/>
                </a:lnTo>
                <a:lnTo>
                  <a:pt x="267" y="82"/>
                </a:lnTo>
                <a:lnTo>
                  <a:pt x="271" y="78"/>
                </a:lnTo>
                <a:lnTo>
                  <a:pt x="274" y="75"/>
                </a:lnTo>
                <a:lnTo>
                  <a:pt x="278" y="70"/>
                </a:lnTo>
                <a:lnTo>
                  <a:pt x="282" y="65"/>
                </a:lnTo>
                <a:lnTo>
                  <a:pt x="285" y="62"/>
                </a:lnTo>
                <a:lnTo>
                  <a:pt x="289" y="57"/>
                </a:lnTo>
                <a:lnTo>
                  <a:pt x="292" y="54"/>
                </a:lnTo>
                <a:lnTo>
                  <a:pt x="296" y="50"/>
                </a:lnTo>
                <a:lnTo>
                  <a:pt x="299" y="46"/>
                </a:lnTo>
                <a:lnTo>
                  <a:pt x="303" y="43"/>
                </a:lnTo>
                <a:lnTo>
                  <a:pt x="307" y="39"/>
                </a:lnTo>
                <a:lnTo>
                  <a:pt x="310" y="36"/>
                </a:lnTo>
                <a:lnTo>
                  <a:pt x="314" y="33"/>
                </a:lnTo>
                <a:lnTo>
                  <a:pt x="317" y="30"/>
                </a:lnTo>
                <a:lnTo>
                  <a:pt x="321" y="27"/>
                </a:lnTo>
                <a:lnTo>
                  <a:pt x="324" y="23"/>
                </a:lnTo>
                <a:lnTo>
                  <a:pt x="328" y="20"/>
                </a:lnTo>
                <a:lnTo>
                  <a:pt x="332" y="18"/>
                </a:lnTo>
                <a:lnTo>
                  <a:pt x="335" y="16"/>
                </a:lnTo>
                <a:lnTo>
                  <a:pt x="339" y="13"/>
                </a:lnTo>
                <a:lnTo>
                  <a:pt x="342" y="11"/>
                </a:lnTo>
                <a:lnTo>
                  <a:pt x="346" y="9"/>
                </a:lnTo>
                <a:lnTo>
                  <a:pt x="349" y="8"/>
                </a:lnTo>
                <a:lnTo>
                  <a:pt x="353" y="6"/>
                </a:lnTo>
                <a:lnTo>
                  <a:pt x="356" y="5"/>
                </a:lnTo>
                <a:lnTo>
                  <a:pt x="360" y="4"/>
                </a:lnTo>
                <a:lnTo>
                  <a:pt x="364" y="3"/>
                </a:lnTo>
                <a:lnTo>
                  <a:pt x="367" y="2"/>
                </a:lnTo>
                <a:lnTo>
                  <a:pt x="371" y="1"/>
                </a:lnTo>
                <a:lnTo>
                  <a:pt x="374" y="0"/>
                </a:lnTo>
                <a:lnTo>
                  <a:pt x="378" y="0"/>
                </a:lnTo>
                <a:lnTo>
                  <a:pt x="381" y="0"/>
                </a:lnTo>
                <a:lnTo>
                  <a:pt x="385" y="1"/>
                </a:lnTo>
                <a:lnTo>
                  <a:pt x="389" y="1"/>
                </a:lnTo>
                <a:lnTo>
                  <a:pt x="392" y="2"/>
                </a:lnTo>
                <a:lnTo>
                  <a:pt x="396" y="3"/>
                </a:lnTo>
                <a:lnTo>
                  <a:pt x="399" y="4"/>
                </a:lnTo>
                <a:lnTo>
                  <a:pt x="403" y="7"/>
                </a:lnTo>
                <a:lnTo>
                  <a:pt x="406" y="8"/>
                </a:lnTo>
                <a:lnTo>
                  <a:pt x="410" y="10"/>
                </a:lnTo>
                <a:lnTo>
                  <a:pt x="414" y="12"/>
                </a:lnTo>
                <a:lnTo>
                  <a:pt x="417" y="13"/>
                </a:lnTo>
                <a:lnTo>
                  <a:pt x="421" y="15"/>
                </a:lnTo>
                <a:lnTo>
                  <a:pt x="424" y="18"/>
                </a:lnTo>
                <a:lnTo>
                  <a:pt x="428" y="21"/>
                </a:lnTo>
                <a:lnTo>
                  <a:pt x="431" y="24"/>
                </a:lnTo>
                <a:lnTo>
                  <a:pt x="435" y="26"/>
                </a:lnTo>
                <a:lnTo>
                  <a:pt x="439" y="29"/>
                </a:lnTo>
                <a:lnTo>
                  <a:pt x="442" y="32"/>
                </a:lnTo>
                <a:lnTo>
                  <a:pt x="446" y="35"/>
                </a:lnTo>
                <a:lnTo>
                  <a:pt x="449" y="40"/>
                </a:lnTo>
                <a:lnTo>
                  <a:pt x="453" y="44"/>
                </a:lnTo>
                <a:lnTo>
                  <a:pt x="456" y="48"/>
                </a:lnTo>
                <a:lnTo>
                  <a:pt x="460" y="53"/>
                </a:lnTo>
                <a:lnTo>
                  <a:pt x="463" y="57"/>
                </a:lnTo>
                <a:lnTo>
                  <a:pt x="467" y="63"/>
                </a:lnTo>
                <a:lnTo>
                  <a:pt x="471" y="67"/>
                </a:lnTo>
                <a:lnTo>
                  <a:pt x="474" y="73"/>
                </a:lnTo>
                <a:lnTo>
                  <a:pt x="478" y="78"/>
                </a:lnTo>
                <a:lnTo>
                  <a:pt x="481" y="83"/>
                </a:lnTo>
                <a:lnTo>
                  <a:pt x="485" y="88"/>
                </a:lnTo>
                <a:lnTo>
                  <a:pt x="488" y="94"/>
                </a:lnTo>
                <a:lnTo>
                  <a:pt x="492" y="99"/>
                </a:lnTo>
                <a:lnTo>
                  <a:pt x="496" y="105"/>
                </a:lnTo>
                <a:lnTo>
                  <a:pt x="499" y="112"/>
                </a:lnTo>
                <a:lnTo>
                  <a:pt x="503" y="117"/>
                </a:lnTo>
                <a:lnTo>
                  <a:pt x="506" y="124"/>
                </a:lnTo>
                <a:lnTo>
                  <a:pt x="510" y="132"/>
                </a:lnTo>
                <a:lnTo>
                  <a:pt x="513" y="138"/>
                </a:lnTo>
                <a:lnTo>
                  <a:pt x="517" y="146"/>
                </a:lnTo>
                <a:lnTo>
                  <a:pt x="521" y="153"/>
                </a:lnTo>
                <a:lnTo>
                  <a:pt x="524" y="161"/>
                </a:lnTo>
                <a:lnTo>
                  <a:pt x="528" y="168"/>
                </a:lnTo>
                <a:lnTo>
                  <a:pt x="531" y="176"/>
                </a:lnTo>
                <a:lnTo>
                  <a:pt x="535" y="184"/>
                </a:lnTo>
                <a:lnTo>
                  <a:pt x="538" y="194"/>
                </a:lnTo>
                <a:lnTo>
                  <a:pt x="542" y="203"/>
                </a:lnTo>
                <a:lnTo>
                  <a:pt x="545" y="211"/>
                </a:lnTo>
                <a:lnTo>
                  <a:pt x="549" y="219"/>
                </a:lnTo>
                <a:lnTo>
                  <a:pt x="553" y="228"/>
                </a:lnTo>
                <a:lnTo>
                  <a:pt x="556" y="236"/>
                </a:lnTo>
                <a:lnTo>
                  <a:pt x="560" y="244"/>
                </a:lnTo>
                <a:lnTo>
                  <a:pt x="563" y="253"/>
                </a:lnTo>
                <a:lnTo>
                  <a:pt x="567" y="262"/>
                </a:lnTo>
                <a:lnTo>
                  <a:pt x="570" y="271"/>
                </a:lnTo>
                <a:lnTo>
                  <a:pt x="574" y="279"/>
                </a:lnTo>
                <a:lnTo>
                  <a:pt x="578" y="287"/>
                </a:lnTo>
                <a:lnTo>
                  <a:pt x="581" y="296"/>
                </a:lnTo>
                <a:lnTo>
                  <a:pt x="585" y="305"/>
                </a:lnTo>
                <a:lnTo>
                  <a:pt x="588" y="314"/>
                </a:lnTo>
                <a:lnTo>
                  <a:pt x="592" y="322"/>
                </a:lnTo>
                <a:lnTo>
                  <a:pt x="595" y="329"/>
                </a:lnTo>
                <a:lnTo>
                  <a:pt x="599" y="338"/>
                </a:lnTo>
                <a:lnTo>
                  <a:pt x="603" y="346"/>
                </a:lnTo>
                <a:lnTo>
                  <a:pt x="606" y="355"/>
                </a:lnTo>
                <a:lnTo>
                  <a:pt x="610" y="362"/>
                </a:lnTo>
                <a:lnTo>
                  <a:pt x="613" y="370"/>
                </a:lnTo>
                <a:lnTo>
                  <a:pt x="617" y="378"/>
                </a:lnTo>
                <a:lnTo>
                  <a:pt x="620" y="386"/>
                </a:lnTo>
                <a:lnTo>
                  <a:pt x="624" y="394"/>
                </a:lnTo>
                <a:lnTo>
                  <a:pt x="628" y="403"/>
                </a:lnTo>
                <a:lnTo>
                  <a:pt x="631" y="411"/>
                </a:lnTo>
                <a:lnTo>
                  <a:pt x="635" y="420"/>
                </a:lnTo>
                <a:lnTo>
                  <a:pt x="638" y="427"/>
                </a:lnTo>
                <a:lnTo>
                  <a:pt x="642" y="434"/>
                </a:lnTo>
                <a:lnTo>
                  <a:pt x="645" y="442"/>
                </a:lnTo>
                <a:lnTo>
                  <a:pt x="649" y="450"/>
                </a:lnTo>
                <a:lnTo>
                  <a:pt x="652" y="458"/>
                </a:lnTo>
                <a:lnTo>
                  <a:pt x="656" y="467"/>
                </a:lnTo>
                <a:lnTo>
                  <a:pt x="660" y="475"/>
                </a:lnTo>
                <a:lnTo>
                  <a:pt x="663" y="483"/>
                </a:lnTo>
                <a:lnTo>
                  <a:pt x="667" y="489"/>
                </a:lnTo>
                <a:lnTo>
                  <a:pt x="670" y="497"/>
                </a:lnTo>
                <a:lnTo>
                  <a:pt x="674" y="505"/>
                </a:lnTo>
                <a:lnTo>
                  <a:pt x="677" y="513"/>
                </a:lnTo>
                <a:lnTo>
                  <a:pt x="681" y="521"/>
                </a:lnTo>
                <a:lnTo>
                  <a:pt x="685" y="529"/>
                </a:lnTo>
                <a:lnTo>
                  <a:pt x="688" y="537"/>
                </a:lnTo>
                <a:lnTo>
                  <a:pt x="692" y="543"/>
                </a:lnTo>
                <a:lnTo>
                  <a:pt x="695" y="550"/>
                </a:lnTo>
                <a:lnTo>
                  <a:pt x="699" y="556"/>
                </a:lnTo>
                <a:lnTo>
                  <a:pt x="702" y="562"/>
                </a:lnTo>
                <a:lnTo>
                  <a:pt x="706" y="568"/>
                </a:lnTo>
                <a:lnTo>
                  <a:pt x="710" y="575"/>
                </a:lnTo>
                <a:lnTo>
                  <a:pt x="713" y="581"/>
                </a:lnTo>
                <a:lnTo>
                  <a:pt x="717" y="587"/>
                </a:lnTo>
                <a:lnTo>
                  <a:pt x="720" y="594"/>
                </a:lnTo>
                <a:lnTo>
                  <a:pt x="724" y="600"/>
                </a:lnTo>
                <a:lnTo>
                  <a:pt x="727" y="605"/>
                </a:lnTo>
                <a:lnTo>
                  <a:pt x="731" y="610"/>
                </a:lnTo>
                <a:lnTo>
                  <a:pt x="735" y="615"/>
                </a:lnTo>
                <a:lnTo>
                  <a:pt x="738" y="620"/>
                </a:lnTo>
                <a:lnTo>
                  <a:pt x="742" y="625"/>
                </a:lnTo>
                <a:lnTo>
                  <a:pt x="745" y="630"/>
                </a:lnTo>
                <a:lnTo>
                  <a:pt x="749" y="636"/>
                </a:lnTo>
                <a:lnTo>
                  <a:pt x="752" y="640"/>
                </a:lnTo>
                <a:lnTo>
                  <a:pt x="756" y="646"/>
                </a:lnTo>
                <a:lnTo>
                  <a:pt x="759" y="651"/>
                </a:lnTo>
                <a:lnTo>
                  <a:pt x="763" y="656"/>
                </a:lnTo>
                <a:lnTo>
                  <a:pt x="767" y="661"/>
                </a:lnTo>
                <a:lnTo>
                  <a:pt x="770" y="666"/>
                </a:lnTo>
                <a:lnTo>
                  <a:pt x="774" y="669"/>
                </a:lnTo>
                <a:lnTo>
                  <a:pt x="777" y="673"/>
                </a:lnTo>
                <a:lnTo>
                  <a:pt x="781" y="677"/>
                </a:lnTo>
                <a:lnTo>
                  <a:pt x="784" y="680"/>
                </a:lnTo>
                <a:lnTo>
                  <a:pt x="788" y="683"/>
                </a:lnTo>
                <a:lnTo>
                  <a:pt x="792" y="687"/>
                </a:lnTo>
                <a:lnTo>
                  <a:pt x="795" y="692"/>
                </a:lnTo>
                <a:lnTo>
                  <a:pt x="799" y="696"/>
                </a:lnTo>
                <a:lnTo>
                  <a:pt x="802" y="699"/>
                </a:lnTo>
                <a:lnTo>
                  <a:pt x="806" y="703"/>
                </a:lnTo>
                <a:lnTo>
                  <a:pt x="809" y="708"/>
                </a:lnTo>
                <a:lnTo>
                  <a:pt x="813" y="712"/>
                </a:lnTo>
                <a:lnTo>
                  <a:pt x="817" y="715"/>
                </a:lnTo>
                <a:lnTo>
                  <a:pt x="820" y="720"/>
                </a:lnTo>
                <a:lnTo>
                  <a:pt x="824" y="724"/>
                </a:lnTo>
                <a:lnTo>
                  <a:pt x="827" y="727"/>
                </a:lnTo>
                <a:lnTo>
                  <a:pt x="831" y="731"/>
                </a:lnTo>
                <a:lnTo>
                  <a:pt x="834" y="733"/>
                </a:lnTo>
                <a:lnTo>
                  <a:pt x="838" y="736"/>
                </a:lnTo>
                <a:lnTo>
                  <a:pt x="842" y="739"/>
                </a:lnTo>
                <a:lnTo>
                  <a:pt x="845" y="741"/>
                </a:lnTo>
                <a:lnTo>
                  <a:pt x="849" y="743"/>
                </a:lnTo>
                <a:lnTo>
                  <a:pt x="852" y="746"/>
                </a:lnTo>
                <a:lnTo>
                  <a:pt x="856" y="749"/>
                </a:lnTo>
                <a:lnTo>
                  <a:pt x="859" y="752"/>
                </a:lnTo>
                <a:lnTo>
                  <a:pt x="863" y="755"/>
                </a:lnTo>
                <a:lnTo>
                  <a:pt x="866" y="757"/>
                </a:lnTo>
                <a:lnTo>
                  <a:pt x="870" y="759"/>
                </a:lnTo>
                <a:lnTo>
                  <a:pt x="874" y="762"/>
                </a:lnTo>
                <a:lnTo>
                  <a:pt x="877" y="766"/>
                </a:lnTo>
                <a:lnTo>
                  <a:pt x="881" y="768"/>
                </a:lnTo>
                <a:lnTo>
                  <a:pt x="884" y="770"/>
                </a:lnTo>
                <a:lnTo>
                  <a:pt x="888" y="772"/>
                </a:lnTo>
                <a:lnTo>
                  <a:pt x="891" y="775"/>
                </a:lnTo>
                <a:lnTo>
                  <a:pt x="895" y="778"/>
                </a:lnTo>
                <a:lnTo>
                  <a:pt x="899" y="781"/>
                </a:lnTo>
                <a:lnTo>
                  <a:pt x="902" y="784"/>
                </a:lnTo>
                <a:lnTo>
                  <a:pt x="906" y="787"/>
                </a:lnTo>
                <a:lnTo>
                  <a:pt x="909" y="789"/>
                </a:lnTo>
                <a:lnTo>
                  <a:pt x="913" y="792"/>
                </a:lnTo>
                <a:lnTo>
                  <a:pt x="916" y="794"/>
                </a:lnTo>
                <a:lnTo>
                  <a:pt x="920" y="797"/>
                </a:lnTo>
                <a:lnTo>
                  <a:pt x="924" y="800"/>
                </a:lnTo>
                <a:lnTo>
                  <a:pt x="927" y="804"/>
                </a:lnTo>
                <a:lnTo>
                  <a:pt x="931" y="807"/>
                </a:lnTo>
                <a:lnTo>
                  <a:pt x="934" y="808"/>
                </a:lnTo>
                <a:lnTo>
                  <a:pt x="938" y="808"/>
                </a:lnTo>
                <a:lnTo>
                  <a:pt x="941" y="809"/>
                </a:lnTo>
                <a:lnTo>
                  <a:pt x="945" y="810"/>
                </a:lnTo>
                <a:lnTo>
                  <a:pt x="949" y="812"/>
                </a:lnTo>
                <a:lnTo>
                  <a:pt x="952" y="813"/>
                </a:lnTo>
                <a:lnTo>
                  <a:pt x="956" y="815"/>
                </a:lnTo>
                <a:lnTo>
                  <a:pt x="959" y="817"/>
                </a:lnTo>
                <a:lnTo>
                  <a:pt x="963" y="818"/>
                </a:lnTo>
                <a:lnTo>
                  <a:pt x="966" y="818"/>
                </a:lnTo>
                <a:lnTo>
                  <a:pt x="970" y="819"/>
                </a:lnTo>
                <a:lnTo>
                  <a:pt x="973" y="820"/>
                </a:lnTo>
                <a:lnTo>
                  <a:pt x="977" y="822"/>
                </a:lnTo>
                <a:lnTo>
                  <a:pt x="981" y="823"/>
                </a:lnTo>
                <a:lnTo>
                  <a:pt x="984" y="825"/>
                </a:lnTo>
                <a:lnTo>
                  <a:pt x="988" y="826"/>
                </a:lnTo>
                <a:lnTo>
                  <a:pt x="991" y="828"/>
                </a:lnTo>
                <a:lnTo>
                  <a:pt x="995" y="830"/>
                </a:lnTo>
                <a:lnTo>
                  <a:pt x="998" y="830"/>
                </a:lnTo>
                <a:lnTo>
                  <a:pt x="1002" y="831"/>
                </a:lnTo>
                <a:lnTo>
                  <a:pt x="1006" y="832"/>
                </a:lnTo>
                <a:lnTo>
                  <a:pt x="1009" y="833"/>
                </a:lnTo>
                <a:lnTo>
                  <a:pt x="1013" y="834"/>
                </a:lnTo>
                <a:lnTo>
                  <a:pt x="1016" y="835"/>
                </a:lnTo>
                <a:lnTo>
                  <a:pt x="1020" y="837"/>
                </a:lnTo>
                <a:lnTo>
                  <a:pt x="1023" y="838"/>
                </a:lnTo>
                <a:lnTo>
                  <a:pt x="1027" y="840"/>
                </a:lnTo>
                <a:lnTo>
                  <a:pt x="1031" y="842"/>
                </a:lnTo>
                <a:lnTo>
                  <a:pt x="1034" y="844"/>
                </a:lnTo>
                <a:lnTo>
                  <a:pt x="1038" y="846"/>
                </a:lnTo>
                <a:lnTo>
                  <a:pt x="1041" y="847"/>
                </a:lnTo>
                <a:lnTo>
                  <a:pt x="1045" y="847"/>
                </a:lnTo>
                <a:lnTo>
                  <a:pt x="1048" y="848"/>
                </a:lnTo>
                <a:lnTo>
                  <a:pt x="1052" y="849"/>
                </a:lnTo>
                <a:lnTo>
                  <a:pt x="1055" y="850"/>
                </a:lnTo>
                <a:lnTo>
                  <a:pt x="1059" y="851"/>
                </a:lnTo>
                <a:lnTo>
                  <a:pt x="1063" y="852"/>
                </a:lnTo>
                <a:lnTo>
                  <a:pt x="1066" y="853"/>
                </a:lnTo>
              </a:path>
            </a:pathLst>
          </a:custGeom>
          <a:noFill/>
          <a:ln w="55563">
            <a:solidFill>
              <a:srgbClr val="1A476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8"/>
          <p:cNvSpPr>
            <a:spLocks/>
          </p:cNvSpPr>
          <p:nvPr/>
        </p:nvSpPr>
        <p:spPr bwMode="auto">
          <a:xfrm>
            <a:off x="647700" y="1920875"/>
            <a:ext cx="8147051" cy="3748088"/>
          </a:xfrm>
          <a:custGeom>
            <a:avLst/>
            <a:gdLst>
              <a:gd name="T0" fmla="*/ 20 w 1470"/>
              <a:gd name="T1" fmla="*/ 252 h 676"/>
              <a:gd name="T2" fmla="*/ 44 w 1470"/>
              <a:gd name="T3" fmla="*/ 202 h 676"/>
              <a:gd name="T4" fmla="*/ 69 w 1470"/>
              <a:gd name="T5" fmla="*/ 156 h 676"/>
              <a:gd name="T6" fmla="*/ 93 w 1470"/>
              <a:gd name="T7" fmla="*/ 113 h 676"/>
              <a:gd name="T8" fmla="*/ 118 w 1470"/>
              <a:gd name="T9" fmla="*/ 76 h 676"/>
              <a:gd name="T10" fmla="*/ 143 w 1470"/>
              <a:gd name="T11" fmla="*/ 46 h 676"/>
              <a:gd name="T12" fmla="*/ 167 w 1470"/>
              <a:gd name="T13" fmla="*/ 22 h 676"/>
              <a:gd name="T14" fmla="*/ 192 w 1470"/>
              <a:gd name="T15" fmla="*/ 5 h 676"/>
              <a:gd name="T16" fmla="*/ 216 w 1470"/>
              <a:gd name="T17" fmla="*/ 0 h 676"/>
              <a:gd name="T18" fmla="*/ 241 w 1470"/>
              <a:gd name="T19" fmla="*/ 7 h 676"/>
              <a:gd name="T20" fmla="*/ 265 w 1470"/>
              <a:gd name="T21" fmla="*/ 21 h 676"/>
              <a:gd name="T22" fmla="*/ 290 w 1470"/>
              <a:gd name="T23" fmla="*/ 26 h 676"/>
              <a:gd name="T24" fmla="*/ 315 w 1470"/>
              <a:gd name="T25" fmla="*/ 40 h 676"/>
              <a:gd name="T26" fmla="*/ 339 w 1470"/>
              <a:gd name="T27" fmla="*/ 59 h 676"/>
              <a:gd name="T28" fmla="*/ 364 w 1470"/>
              <a:gd name="T29" fmla="*/ 80 h 676"/>
              <a:gd name="T30" fmla="*/ 388 w 1470"/>
              <a:gd name="T31" fmla="*/ 102 h 676"/>
              <a:gd name="T32" fmla="*/ 413 w 1470"/>
              <a:gd name="T33" fmla="*/ 127 h 676"/>
              <a:gd name="T34" fmla="*/ 437 w 1470"/>
              <a:gd name="T35" fmla="*/ 153 h 676"/>
              <a:gd name="T36" fmla="*/ 462 w 1470"/>
              <a:gd name="T37" fmla="*/ 179 h 676"/>
              <a:gd name="T38" fmla="*/ 487 w 1470"/>
              <a:gd name="T39" fmla="*/ 205 h 676"/>
              <a:gd name="T40" fmla="*/ 511 w 1470"/>
              <a:gd name="T41" fmla="*/ 231 h 676"/>
              <a:gd name="T42" fmla="*/ 536 w 1470"/>
              <a:gd name="T43" fmla="*/ 254 h 676"/>
              <a:gd name="T44" fmla="*/ 560 w 1470"/>
              <a:gd name="T45" fmla="*/ 279 h 676"/>
              <a:gd name="T46" fmla="*/ 585 w 1470"/>
              <a:gd name="T47" fmla="*/ 302 h 676"/>
              <a:gd name="T48" fmla="*/ 609 w 1470"/>
              <a:gd name="T49" fmla="*/ 324 h 676"/>
              <a:gd name="T50" fmla="*/ 634 w 1470"/>
              <a:gd name="T51" fmla="*/ 346 h 676"/>
              <a:gd name="T52" fmla="*/ 659 w 1470"/>
              <a:gd name="T53" fmla="*/ 367 h 676"/>
              <a:gd name="T54" fmla="*/ 683 w 1470"/>
              <a:gd name="T55" fmla="*/ 386 h 676"/>
              <a:gd name="T56" fmla="*/ 708 w 1470"/>
              <a:gd name="T57" fmla="*/ 401 h 676"/>
              <a:gd name="T58" fmla="*/ 732 w 1470"/>
              <a:gd name="T59" fmla="*/ 416 h 676"/>
              <a:gd name="T60" fmla="*/ 757 w 1470"/>
              <a:gd name="T61" fmla="*/ 432 h 676"/>
              <a:gd name="T62" fmla="*/ 781 w 1470"/>
              <a:gd name="T63" fmla="*/ 447 h 676"/>
              <a:gd name="T64" fmla="*/ 806 w 1470"/>
              <a:gd name="T65" fmla="*/ 461 h 676"/>
              <a:gd name="T66" fmla="*/ 831 w 1470"/>
              <a:gd name="T67" fmla="*/ 477 h 676"/>
              <a:gd name="T68" fmla="*/ 855 w 1470"/>
              <a:gd name="T69" fmla="*/ 492 h 676"/>
              <a:gd name="T70" fmla="*/ 880 w 1470"/>
              <a:gd name="T71" fmla="*/ 506 h 676"/>
              <a:gd name="T72" fmla="*/ 904 w 1470"/>
              <a:gd name="T73" fmla="*/ 517 h 676"/>
              <a:gd name="T74" fmla="*/ 929 w 1470"/>
              <a:gd name="T75" fmla="*/ 528 h 676"/>
              <a:gd name="T76" fmla="*/ 953 w 1470"/>
              <a:gd name="T77" fmla="*/ 540 h 676"/>
              <a:gd name="T78" fmla="*/ 978 w 1470"/>
              <a:gd name="T79" fmla="*/ 551 h 676"/>
              <a:gd name="T80" fmla="*/ 1003 w 1470"/>
              <a:gd name="T81" fmla="*/ 561 h 676"/>
              <a:gd name="T82" fmla="*/ 1027 w 1470"/>
              <a:gd name="T83" fmla="*/ 571 h 676"/>
              <a:gd name="T84" fmla="*/ 1052 w 1470"/>
              <a:gd name="T85" fmla="*/ 582 h 676"/>
              <a:gd name="T86" fmla="*/ 1076 w 1470"/>
              <a:gd name="T87" fmla="*/ 591 h 676"/>
              <a:gd name="T88" fmla="*/ 1101 w 1470"/>
              <a:gd name="T89" fmla="*/ 600 h 676"/>
              <a:gd name="T90" fmla="*/ 1126 w 1470"/>
              <a:gd name="T91" fmla="*/ 608 h 676"/>
              <a:gd name="T92" fmla="*/ 1150 w 1470"/>
              <a:gd name="T93" fmla="*/ 616 h 676"/>
              <a:gd name="T94" fmla="*/ 1175 w 1470"/>
              <a:gd name="T95" fmla="*/ 624 h 676"/>
              <a:gd name="T96" fmla="*/ 1199 w 1470"/>
              <a:gd name="T97" fmla="*/ 632 h 676"/>
              <a:gd name="T98" fmla="*/ 1224 w 1470"/>
              <a:gd name="T99" fmla="*/ 637 h 676"/>
              <a:gd name="T100" fmla="*/ 1248 w 1470"/>
              <a:gd name="T101" fmla="*/ 642 h 676"/>
              <a:gd name="T102" fmla="*/ 1273 w 1470"/>
              <a:gd name="T103" fmla="*/ 645 h 676"/>
              <a:gd name="T104" fmla="*/ 1298 w 1470"/>
              <a:gd name="T105" fmla="*/ 650 h 676"/>
              <a:gd name="T106" fmla="*/ 1322 w 1470"/>
              <a:gd name="T107" fmla="*/ 653 h 676"/>
              <a:gd name="T108" fmla="*/ 1347 w 1470"/>
              <a:gd name="T109" fmla="*/ 658 h 676"/>
              <a:gd name="T110" fmla="*/ 1371 w 1470"/>
              <a:gd name="T111" fmla="*/ 662 h 676"/>
              <a:gd name="T112" fmla="*/ 1396 w 1470"/>
              <a:gd name="T113" fmla="*/ 666 h 676"/>
              <a:gd name="T114" fmla="*/ 1420 w 1470"/>
              <a:gd name="T115" fmla="*/ 669 h 676"/>
              <a:gd name="T116" fmla="*/ 1445 w 1470"/>
              <a:gd name="T117" fmla="*/ 672 h 676"/>
              <a:gd name="T118" fmla="*/ 1470 w 1470"/>
              <a:gd name="T119"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70" h="676">
                <a:moveTo>
                  <a:pt x="0" y="294"/>
                </a:moveTo>
                <a:lnTo>
                  <a:pt x="5" y="284"/>
                </a:lnTo>
                <a:lnTo>
                  <a:pt x="10" y="273"/>
                </a:lnTo>
                <a:lnTo>
                  <a:pt x="15" y="263"/>
                </a:lnTo>
                <a:lnTo>
                  <a:pt x="20" y="252"/>
                </a:lnTo>
                <a:lnTo>
                  <a:pt x="25" y="242"/>
                </a:lnTo>
                <a:lnTo>
                  <a:pt x="29" y="232"/>
                </a:lnTo>
                <a:lnTo>
                  <a:pt x="34" y="222"/>
                </a:lnTo>
                <a:lnTo>
                  <a:pt x="39" y="212"/>
                </a:lnTo>
                <a:lnTo>
                  <a:pt x="44" y="202"/>
                </a:lnTo>
                <a:lnTo>
                  <a:pt x="49" y="193"/>
                </a:lnTo>
                <a:lnTo>
                  <a:pt x="54" y="183"/>
                </a:lnTo>
                <a:lnTo>
                  <a:pt x="59" y="174"/>
                </a:lnTo>
                <a:lnTo>
                  <a:pt x="64" y="165"/>
                </a:lnTo>
                <a:lnTo>
                  <a:pt x="69" y="156"/>
                </a:lnTo>
                <a:lnTo>
                  <a:pt x="74" y="148"/>
                </a:lnTo>
                <a:lnTo>
                  <a:pt x="79" y="138"/>
                </a:lnTo>
                <a:lnTo>
                  <a:pt x="84" y="130"/>
                </a:lnTo>
                <a:lnTo>
                  <a:pt x="88" y="121"/>
                </a:lnTo>
                <a:lnTo>
                  <a:pt x="93" y="113"/>
                </a:lnTo>
                <a:lnTo>
                  <a:pt x="98" y="105"/>
                </a:lnTo>
                <a:lnTo>
                  <a:pt x="103" y="97"/>
                </a:lnTo>
                <a:lnTo>
                  <a:pt x="108" y="91"/>
                </a:lnTo>
                <a:lnTo>
                  <a:pt x="113" y="83"/>
                </a:lnTo>
                <a:lnTo>
                  <a:pt x="118" y="76"/>
                </a:lnTo>
                <a:lnTo>
                  <a:pt x="123" y="69"/>
                </a:lnTo>
                <a:lnTo>
                  <a:pt x="128" y="63"/>
                </a:lnTo>
                <a:lnTo>
                  <a:pt x="133" y="57"/>
                </a:lnTo>
                <a:lnTo>
                  <a:pt x="138" y="51"/>
                </a:lnTo>
                <a:lnTo>
                  <a:pt x="143" y="46"/>
                </a:lnTo>
                <a:lnTo>
                  <a:pt x="147" y="41"/>
                </a:lnTo>
                <a:lnTo>
                  <a:pt x="152" y="36"/>
                </a:lnTo>
                <a:lnTo>
                  <a:pt x="157" y="31"/>
                </a:lnTo>
                <a:lnTo>
                  <a:pt x="162" y="27"/>
                </a:lnTo>
                <a:lnTo>
                  <a:pt x="167" y="22"/>
                </a:lnTo>
                <a:lnTo>
                  <a:pt x="172" y="18"/>
                </a:lnTo>
                <a:lnTo>
                  <a:pt x="177" y="14"/>
                </a:lnTo>
                <a:lnTo>
                  <a:pt x="182" y="11"/>
                </a:lnTo>
                <a:lnTo>
                  <a:pt x="187" y="8"/>
                </a:lnTo>
                <a:lnTo>
                  <a:pt x="192" y="5"/>
                </a:lnTo>
                <a:lnTo>
                  <a:pt x="197" y="3"/>
                </a:lnTo>
                <a:lnTo>
                  <a:pt x="201" y="2"/>
                </a:lnTo>
                <a:lnTo>
                  <a:pt x="206" y="1"/>
                </a:lnTo>
                <a:lnTo>
                  <a:pt x="211" y="0"/>
                </a:lnTo>
                <a:lnTo>
                  <a:pt x="216" y="0"/>
                </a:lnTo>
                <a:lnTo>
                  <a:pt x="221" y="1"/>
                </a:lnTo>
                <a:lnTo>
                  <a:pt x="226" y="2"/>
                </a:lnTo>
                <a:lnTo>
                  <a:pt x="231" y="3"/>
                </a:lnTo>
                <a:lnTo>
                  <a:pt x="236" y="5"/>
                </a:lnTo>
                <a:lnTo>
                  <a:pt x="241" y="7"/>
                </a:lnTo>
                <a:lnTo>
                  <a:pt x="246" y="9"/>
                </a:lnTo>
                <a:lnTo>
                  <a:pt x="251" y="12"/>
                </a:lnTo>
                <a:lnTo>
                  <a:pt x="256" y="16"/>
                </a:lnTo>
                <a:lnTo>
                  <a:pt x="260" y="20"/>
                </a:lnTo>
                <a:lnTo>
                  <a:pt x="265" y="21"/>
                </a:lnTo>
                <a:lnTo>
                  <a:pt x="270" y="21"/>
                </a:lnTo>
                <a:lnTo>
                  <a:pt x="275" y="22"/>
                </a:lnTo>
                <a:lnTo>
                  <a:pt x="280" y="23"/>
                </a:lnTo>
                <a:lnTo>
                  <a:pt x="285" y="25"/>
                </a:lnTo>
                <a:lnTo>
                  <a:pt x="290" y="26"/>
                </a:lnTo>
                <a:lnTo>
                  <a:pt x="295" y="28"/>
                </a:lnTo>
                <a:lnTo>
                  <a:pt x="300" y="31"/>
                </a:lnTo>
                <a:lnTo>
                  <a:pt x="305" y="34"/>
                </a:lnTo>
                <a:lnTo>
                  <a:pt x="310" y="37"/>
                </a:lnTo>
                <a:lnTo>
                  <a:pt x="315" y="40"/>
                </a:lnTo>
                <a:lnTo>
                  <a:pt x="319" y="44"/>
                </a:lnTo>
                <a:lnTo>
                  <a:pt x="324" y="47"/>
                </a:lnTo>
                <a:lnTo>
                  <a:pt x="329" y="51"/>
                </a:lnTo>
                <a:lnTo>
                  <a:pt x="334" y="55"/>
                </a:lnTo>
                <a:lnTo>
                  <a:pt x="339" y="59"/>
                </a:lnTo>
                <a:lnTo>
                  <a:pt x="344" y="63"/>
                </a:lnTo>
                <a:lnTo>
                  <a:pt x="349" y="67"/>
                </a:lnTo>
                <a:lnTo>
                  <a:pt x="354" y="71"/>
                </a:lnTo>
                <a:lnTo>
                  <a:pt x="359" y="76"/>
                </a:lnTo>
                <a:lnTo>
                  <a:pt x="364" y="80"/>
                </a:lnTo>
                <a:lnTo>
                  <a:pt x="369" y="84"/>
                </a:lnTo>
                <a:lnTo>
                  <a:pt x="374" y="89"/>
                </a:lnTo>
                <a:lnTo>
                  <a:pt x="378" y="93"/>
                </a:lnTo>
                <a:lnTo>
                  <a:pt x="383" y="98"/>
                </a:lnTo>
                <a:lnTo>
                  <a:pt x="388" y="102"/>
                </a:lnTo>
                <a:lnTo>
                  <a:pt x="393" y="107"/>
                </a:lnTo>
                <a:lnTo>
                  <a:pt x="398" y="112"/>
                </a:lnTo>
                <a:lnTo>
                  <a:pt x="403" y="117"/>
                </a:lnTo>
                <a:lnTo>
                  <a:pt x="408" y="122"/>
                </a:lnTo>
                <a:lnTo>
                  <a:pt x="413" y="127"/>
                </a:lnTo>
                <a:lnTo>
                  <a:pt x="418" y="132"/>
                </a:lnTo>
                <a:lnTo>
                  <a:pt x="423" y="137"/>
                </a:lnTo>
                <a:lnTo>
                  <a:pt x="428" y="142"/>
                </a:lnTo>
                <a:lnTo>
                  <a:pt x="432" y="147"/>
                </a:lnTo>
                <a:lnTo>
                  <a:pt x="437" y="153"/>
                </a:lnTo>
                <a:lnTo>
                  <a:pt x="442" y="158"/>
                </a:lnTo>
                <a:lnTo>
                  <a:pt x="447" y="163"/>
                </a:lnTo>
                <a:lnTo>
                  <a:pt x="452" y="168"/>
                </a:lnTo>
                <a:lnTo>
                  <a:pt x="457" y="174"/>
                </a:lnTo>
                <a:lnTo>
                  <a:pt x="462" y="179"/>
                </a:lnTo>
                <a:lnTo>
                  <a:pt x="467" y="185"/>
                </a:lnTo>
                <a:lnTo>
                  <a:pt x="472" y="190"/>
                </a:lnTo>
                <a:lnTo>
                  <a:pt x="477" y="195"/>
                </a:lnTo>
                <a:lnTo>
                  <a:pt x="482" y="199"/>
                </a:lnTo>
                <a:lnTo>
                  <a:pt x="487" y="205"/>
                </a:lnTo>
                <a:lnTo>
                  <a:pt x="491" y="210"/>
                </a:lnTo>
                <a:lnTo>
                  <a:pt x="496" y="215"/>
                </a:lnTo>
                <a:lnTo>
                  <a:pt x="501" y="220"/>
                </a:lnTo>
                <a:lnTo>
                  <a:pt x="506" y="225"/>
                </a:lnTo>
                <a:lnTo>
                  <a:pt x="511" y="231"/>
                </a:lnTo>
                <a:lnTo>
                  <a:pt x="516" y="235"/>
                </a:lnTo>
                <a:lnTo>
                  <a:pt x="521" y="240"/>
                </a:lnTo>
                <a:lnTo>
                  <a:pt x="526" y="245"/>
                </a:lnTo>
                <a:lnTo>
                  <a:pt x="531" y="249"/>
                </a:lnTo>
                <a:lnTo>
                  <a:pt x="536" y="254"/>
                </a:lnTo>
                <a:lnTo>
                  <a:pt x="541" y="259"/>
                </a:lnTo>
                <a:lnTo>
                  <a:pt x="546" y="264"/>
                </a:lnTo>
                <a:lnTo>
                  <a:pt x="550" y="269"/>
                </a:lnTo>
                <a:lnTo>
                  <a:pt x="555" y="274"/>
                </a:lnTo>
                <a:lnTo>
                  <a:pt x="560" y="279"/>
                </a:lnTo>
                <a:lnTo>
                  <a:pt x="565" y="284"/>
                </a:lnTo>
                <a:lnTo>
                  <a:pt x="570" y="288"/>
                </a:lnTo>
                <a:lnTo>
                  <a:pt x="575" y="293"/>
                </a:lnTo>
                <a:lnTo>
                  <a:pt x="580" y="298"/>
                </a:lnTo>
                <a:lnTo>
                  <a:pt x="585" y="302"/>
                </a:lnTo>
                <a:lnTo>
                  <a:pt x="590" y="307"/>
                </a:lnTo>
                <a:lnTo>
                  <a:pt x="595" y="312"/>
                </a:lnTo>
                <a:lnTo>
                  <a:pt x="600" y="316"/>
                </a:lnTo>
                <a:lnTo>
                  <a:pt x="604" y="320"/>
                </a:lnTo>
                <a:lnTo>
                  <a:pt x="609" y="324"/>
                </a:lnTo>
                <a:lnTo>
                  <a:pt x="614" y="328"/>
                </a:lnTo>
                <a:lnTo>
                  <a:pt x="619" y="332"/>
                </a:lnTo>
                <a:lnTo>
                  <a:pt x="624" y="337"/>
                </a:lnTo>
                <a:lnTo>
                  <a:pt x="629" y="342"/>
                </a:lnTo>
                <a:lnTo>
                  <a:pt x="634" y="346"/>
                </a:lnTo>
                <a:lnTo>
                  <a:pt x="639" y="350"/>
                </a:lnTo>
                <a:lnTo>
                  <a:pt x="644" y="355"/>
                </a:lnTo>
                <a:lnTo>
                  <a:pt x="649" y="359"/>
                </a:lnTo>
                <a:lnTo>
                  <a:pt x="654" y="363"/>
                </a:lnTo>
                <a:lnTo>
                  <a:pt x="659" y="367"/>
                </a:lnTo>
                <a:lnTo>
                  <a:pt x="663" y="371"/>
                </a:lnTo>
                <a:lnTo>
                  <a:pt x="668" y="375"/>
                </a:lnTo>
                <a:lnTo>
                  <a:pt x="673" y="379"/>
                </a:lnTo>
                <a:lnTo>
                  <a:pt x="678" y="383"/>
                </a:lnTo>
                <a:lnTo>
                  <a:pt x="683" y="386"/>
                </a:lnTo>
                <a:lnTo>
                  <a:pt x="688" y="390"/>
                </a:lnTo>
                <a:lnTo>
                  <a:pt x="693" y="393"/>
                </a:lnTo>
                <a:lnTo>
                  <a:pt x="698" y="396"/>
                </a:lnTo>
                <a:lnTo>
                  <a:pt x="703" y="398"/>
                </a:lnTo>
                <a:lnTo>
                  <a:pt x="708" y="401"/>
                </a:lnTo>
                <a:lnTo>
                  <a:pt x="713" y="404"/>
                </a:lnTo>
                <a:lnTo>
                  <a:pt x="718" y="407"/>
                </a:lnTo>
                <a:lnTo>
                  <a:pt x="722" y="411"/>
                </a:lnTo>
                <a:lnTo>
                  <a:pt x="727" y="414"/>
                </a:lnTo>
                <a:lnTo>
                  <a:pt x="732" y="416"/>
                </a:lnTo>
                <a:lnTo>
                  <a:pt x="737" y="420"/>
                </a:lnTo>
                <a:lnTo>
                  <a:pt x="742" y="423"/>
                </a:lnTo>
                <a:lnTo>
                  <a:pt x="747" y="426"/>
                </a:lnTo>
                <a:lnTo>
                  <a:pt x="752" y="429"/>
                </a:lnTo>
                <a:lnTo>
                  <a:pt x="757" y="432"/>
                </a:lnTo>
                <a:lnTo>
                  <a:pt x="762" y="436"/>
                </a:lnTo>
                <a:lnTo>
                  <a:pt x="767" y="438"/>
                </a:lnTo>
                <a:lnTo>
                  <a:pt x="772" y="441"/>
                </a:lnTo>
                <a:lnTo>
                  <a:pt x="777" y="444"/>
                </a:lnTo>
                <a:lnTo>
                  <a:pt x="781" y="447"/>
                </a:lnTo>
                <a:lnTo>
                  <a:pt x="786" y="450"/>
                </a:lnTo>
                <a:lnTo>
                  <a:pt x="791" y="453"/>
                </a:lnTo>
                <a:lnTo>
                  <a:pt x="796" y="455"/>
                </a:lnTo>
                <a:lnTo>
                  <a:pt x="801" y="458"/>
                </a:lnTo>
                <a:lnTo>
                  <a:pt x="806" y="461"/>
                </a:lnTo>
                <a:lnTo>
                  <a:pt x="811" y="465"/>
                </a:lnTo>
                <a:lnTo>
                  <a:pt x="816" y="468"/>
                </a:lnTo>
                <a:lnTo>
                  <a:pt x="821" y="471"/>
                </a:lnTo>
                <a:lnTo>
                  <a:pt x="826" y="474"/>
                </a:lnTo>
                <a:lnTo>
                  <a:pt x="831" y="477"/>
                </a:lnTo>
                <a:lnTo>
                  <a:pt x="836" y="480"/>
                </a:lnTo>
                <a:lnTo>
                  <a:pt x="840" y="483"/>
                </a:lnTo>
                <a:lnTo>
                  <a:pt x="845" y="486"/>
                </a:lnTo>
                <a:lnTo>
                  <a:pt x="850" y="489"/>
                </a:lnTo>
                <a:lnTo>
                  <a:pt x="855" y="492"/>
                </a:lnTo>
                <a:lnTo>
                  <a:pt x="860" y="495"/>
                </a:lnTo>
                <a:lnTo>
                  <a:pt x="865" y="497"/>
                </a:lnTo>
                <a:lnTo>
                  <a:pt x="870" y="500"/>
                </a:lnTo>
                <a:lnTo>
                  <a:pt x="875" y="503"/>
                </a:lnTo>
                <a:lnTo>
                  <a:pt x="880" y="506"/>
                </a:lnTo>
                <a:lnTo>
                  <a:pt x="885" y="508"/>
                </a:lnTo>
                <a:lnTo>
                  <a:pt x="890" y="510"/>
                </a:lnTo>
                <a:lnTo>
                  <a:pt x="895" y="512"/>
                </a:lnTo>
                <a:lnTo>
                  <a:pt x="899" y="515"/>
                </a:lnTo>
                <a:lnTo>
                  <a:pt x="904" y="517"/>
                </a:lnTo>
                <a:lnTo>
                  <a:pt x="909" y="519"/>
                </a:lnTo>
                <a:lnTo>
                  <a:pt x="914" y="521"/>
                </a:lnTo>
                <a:lnTo>
                  <a:pt x="919" y="524"/>
                </a:lnTo>
                <a:lnTo>
                  <a:pt x="924" y="526"/>
                </a:lnTo>
                <a:lnTo>
                  <a:pt x="929" y="528"/>
                </a:lnTo>
                <a:lnTo>
                  <a:pt x="934" y="531"/>
                </a:lnTo>
                <a:lnTo>
                  <a:pt x="939" y="533"/>
                </a:lnTo>
                <a:lnTo>
                  <a:pt x="944" y="535"/>
                </a:lnTo>
                <a:lnTo>
                  <a:pt x="949" y="537"/>
                </a:lnTo>
                <a:lnTo>
                  <a:pt x="953" y="540"/>
                </a:lnTo>
                <a:lnTo>
                  <a:pt x="958" y="543"/>
                </a:lnTo>
                <a:lnTo>
                  <a:pt x="963" y="545"/>
                </a:lnTo>
                <a:lnTo>
                  <a:pt x="968" y="547"/>
                </a:lnTo>
                <a:lnTo>
                  <a:pt x="973" y="549"/>
                </a:lnTo>
                <a:lnTo>
                  <a:pt x="978" y="551"/>
                </a:lnTo>
                <a:lnTo>
                  <a:pt x="983" y="553"/>
                </a:lnTo>
                <a:lnTo>
                  <a:pt x="988" y="555"/>
                </a:lnTo>
                <a:lnTo>
                  <a:pt x="993" y="558"/>
                </a:lnTo>
                <a:lnTo>
                  <a:pt x="998" y="560"/>
                </a:lnTo>
                <a:lnTo>
                  <a:pt x="1003" y="561"/>
                </a:lnTo>
                <a:lnTo>
                  <a:pt x="1008" y="564"/>
                </a:lnTo>
                <a:lnTo>
                  <a:pt x="1012" y="565"/>
                </a:lnTo>
                <a:lnTo>
                  <a:pt x="1017" y="567"/>
                </a:lnTo>
                <a:lnTo>
                  <a:pt x="1022" y="569"/>
                </a:lnTo>
                <a:lnTo>
                  <a:pt x="1027" y="571"/>
                </a:lnTo>
                <a:lnTo>
                  <a:pt x="1032" y="573"/>
                </a:lnTo>
                <a:lnTo>
                  <a:pt x="1037" y="576"/>
                </a:lnTo>
                <a:lnTo>
                  <a:pt x="1042" y="578"/>
                </a:lnTo>
                <a:lnTo>
                  <a:pt x="1047" y="580"/>
                </a:lnTo>
                <a:lnTo>
                  <a:pt x="1052" y="582"/>
                </a:lnTo>
                <a:lnTo>
                  <a:pt x="1057" y="584"/>
                </a:lnTo>
                <a:lnTo>
                  <a:pt x="1062" y="586"/>
                </a:lnTo>
                <a:lnTo>
                  <a:pt x="1067" y="588"/>
                </a:lnTo>
                <a:lnTo>
                  <a:pt x="1071" y="589"/>
                </a:lnTo>
                <a:lnTo>
                  <a:pt x="1076" y="591"/>
                </a:lnTo>
                <a:lnTo>
                  <a:pt x="1081" y="593"/>
                </a:lnTo>
                <a:lnTo>
                  <a:pt x="1086" y="595"/>
                </a:lnTo>
                <a:lnTo>
                  <a:pt x="1091" y="597"/>
                </a:lnTo>
                <a:lnTo>
                  <a:pt x="1096" y="598"/>
                </a:lnTo>
                <a:lnTo>
                  <a:pt x="1101" y="600"/>
                </a:lnTo>
                <a:lnTo>
                  <a:pt x="1106" y="602"/>
                </a:lnTo>
                <a:lnTo>
                  <a:pt x="1111" y="603"/>
                </a:lnTo>
                <a:lnTo>
                  <a:pt x="1116" y="605"/>
                </a:lnTo>
                <a:lnTo>
                  <a:pt x="1121" y="606"/>
                </a:lnTo>
                <a:lnTo>
                  <a:pt x="1126" y="608"/>
                </a:lnTo>
                <a:lnTo>
                  <a:pt x="1130" y="610"/>
                </a:lnTo>
                <a:lnTo>
                  <a:pt x="1135" y="611"/>
                </a:lnTo>
                <a:lnTo>
                  <a:pt x="1140" y="613"/>
                </a:lnTo>
                <a:lnTo>
                  <a:pt x="1145" y="614"/>
                </a:lnTo>
                <a:lnTo>
                  <a:pt x="1150" y="616"/>
                </a:lnTo>
                <a:lnTo>
                  <a:pt x="1155" y="617"/>
                </a:lnTo>
                <a:lnTo>
                  <a:pt x="1160" y="619"/>
                </a:lnTo>
                <a:lnTo>
                  <a:pt x="1165" y="621"/>
                </a:lnTo>
                <a:lnTo>
                  <a:pt x="1170" y="623"/>
                </a:lnTo>
                <a:lnTo>
                  <a:pt x="1175" y="624"/>
                </a:lnTo>
                <a:lnTo>
                  <a:pt x="1180" y="626"/>
                </a:lnTo>
                <a:lnTo>
                  <a:pt x="1184" y="628"/>
                </a:lnTo>
                <a:lnTo>
                  <a:pt x="1189" y="629"/>
                </a:lnTo>
                <a:lnTo>
                  <a:pt x="1194" y="631"/>
                </a:lnTo>
                <a:lnTo>
                  <a:pt x="1199" y="632"/>
                </a:lnTo>
                <a:lnTo>
                  <a:pt x="1204" y="634"/>
                </a:lnTo>
                <a:lnTo>
                  <a:pt x="1209" y="635"/>
                </a:lnTo>
                <a:lnTo>
                  <a:pt x="1214" y="636"/>
                </a:lnTo>
                <a:lnTo>
                  <a:pt x="1219" y="637"/>
                </a:lnTo>
                <a:lnTo>
                  <a:pt x="1224" y="637"/>
                </a:lnTo>
                <a:lnTo>
                  <a:pt x="1229" y="638"/>
                </a:lnTo>
                <a:lnTo>
                  <a:pt x="1234" y="639"/>
                </a:lnTo>
                <a:lnTo>
                  <a:pt x="1239" y="640"/>
                </a:lnTo>
                <a:lnTo>
                  <a:pt x="1243" y="641"/>
                </a:lnTo>
                <a:lnTo>
                  <a:pt x="1248" y="642"/>
                </a:lnTo>
                <a:lnTo>
                  <a:pt x="1253" y="642"/>
                </a:lnTo>
                <a:lnTo>
                  <a:pt x="1258" y="643"/>
                </a:lnTo>
                <a:lnTo>
                  <a:pt x="1263" y="643"/>
                </a:lnTo>
                <a:lnTo>
                  <a:pt x="1268" y="644"/>
                </a:lnTo>
                <a:lnTo>
                  <a:pt x="1273" y="645"/>
                </a:lnTo>
                <a:lnTo>
                  <a:pt x="1278" y="646"/>
                </a:lnTo>
                <a:lnTo>
                  <a:pt x="1283" y="646"/>
                </a:lnTo>
                <a:lnTo>
                  <a:pt x="1288" y="647"/>
                </a:lnTo>
                <a:lnTo>
                  <a:pt x="1293" y="648"/>
                </a:lnTo>
                <a:lnTo>
                  <a:pt x="1298" y="650"/>
                </a:lnTo>
                <a:lnTo>
                  <a:pt x="1302" y="651"/>
                </a:lnTo>
                <a:lnTo>
                  <a:pt x="1307" y="651"/>
                </a:lnTo>
                <a:lnTo>
                  <a:pt x="1312" y="652"/>
                </a:lnTo>
                <a:lnTo>
                  <a:pt x="1317" y="653"/>
                </a:lnTo>
                <a:lnTo>
                  <a:pt x="1322" y="653"/>
                </a:lnTo>
                <a:lnTo>
                  <a:pt x="1327" y="654"/>
                </a:lnTo>
                <a:lnTo>
                  <a:pt x="1332" y="655"/>
                </a:lnTo>
                <a:lnTo>
                  <a:pt x="1337" y="656"/>
                </a:lnTo>
                <a:lnTo>
                  <a:pt x="1342" y="657"/>
                </a:lnTo>
                <a:lnTo>
                  <a:pt x="1347" y="658"/>
                </a:lnTo>
                <a:lnTo>
                  <a:pt x="1352" y="659"/>
                </a:lnTo>
                <a:lnTo>
                  <a:pt x="1357" y="660"/>
                </a:lnTo>
                <a:lnTo>
                  <a:pt x="1361" y="660"/>
                </a:lnTo>
                <a:lnTo>
                  <a:pt x="1366" y="661"/>
                </a:lnTo>
                <a:lnTo>
                  <a:pt x="1371" y="662"/>
                </a:lnTo>
                <a:lnTo>
                  <a:pt x="1376" y="662"/>
                </a:lnTo>
                <a:lnTo>
                  <a:pt x="1381" y="663"/>
                </a:lnTo>
                <a:lnTo>
                  <a:pt x="1386" y="664"/>
                </a:lnTo>
                <a:lnTo>
                  <a:pt x="1391" y="665"/>
                </a:lnTo>
                <a:lnTo>
                  <a:pt x="1396" y="666"/>
                </a:lnTo>
                <a:lnTo>
                  <a:pt x="1401" y="667"/>
                </a:lnTo>
                <a:lnTo>
                  <a:pt x="1406" y="668"/>
                </a:lnTo>
                <a:lnTo>
                  <a:pt x="1411" y="668"/>
                </a:lnTo>
                <a:lnTo>
                  <a:pt x="1415" y="669"/>
                </a:lnTo>
                <a:lnTo>
                  <a:pt x="1420" y="669"/>
                </a:lnTo>
                <a:lnTo>
                  <a:pt x="1425" y="670"/>
                </a:lnTo>
                <a:lnTo>
                  <a:pt x="1430" y="670"/>
                </a:lnTo>
                <a:lnTo>
                  <a:pt x="1435" y="671"/>
                </a:lnTo>
                <a:lnTo>
                  <a:pt x="1440" y="672"/>
                </a:lnTo>
                <a:lnTo>
                  <a:pt x="1445" y="672"/>
                </a:lnTo>
                <a:lnTo>
                  <a:pt x="1450" y="673"/>
                </a:lnTo>
                <a:lnTo>
                  <a:pt x="1455" y="674"/>
                </a:lnTo>
                <a:lnTo>
                  <a:pt x="1460" y="675"/>
                </a:lnTo>
                <a:lnTo>
                  <a:pt x="1465" y="676"/>
                </a:lnTo>
                <a:lnTo>
                  <a:pt x="1470" y="676"/>
                </a:lnTo>
              </a:path>
            </a:pathLst>
          </a:custGeom>
          <a:noFill/>
          <a:ln w="55563">
            <a:solidFill>
              <a:srgbClr val="90353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Rectangle 49"/>
          <p:cNvSpPr>
            <a:spLocks noChangeArrowheads="1"/>
          </p:cNvSpPr>
          <p:nvPr/>
        </p:nvSpPr>
        <p:spPr bwMode="auto">
          <a:xfrm>
            <a:off x="1295400" y="4038600"/>
            <a:ext cx="2514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74th percentile of children's distribution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0" name="Rectangle 50"/>
          <p:cNvSpPr>
            <a:spLocks noChangeArrowheads="1"/>
          </p:cNvSpPr>
          <p:nvPr/>
        </p:nvSpPr>
        <p:spPr bwMode="auto">
          <a:xfrm>
            <a:off x="4724400" y="2209800"/>
            <a:ext cx="40782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80th percentile of parents distribution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 name="Rectangle 51"/>
          <p:cNvSpPr>
            <a:spLocks noChangeArrowheads="1"/>
          </p:cNvSpPr>
          <p:nvPr/>
        </p:nvSpPr>
        <p:spPr bwMode="auto">
          <a:xfrm>
            <a:off x="4427537" y="5119688"/>
            <a:ext cx="8461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rPr>
              <a:t>Parents</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52" name="Rectangle 52"/>
          <p:cNvSpPr>
            <a:spLocks noChangeArrowheads="1"/>
          </p:cNvSpPr>
          <p:nvPr/>
        </p:nvSpPr>
        <p:spPr bwMode="auto">
          <a:xfrm>
            <a:off x="7935913" y="5119688"/>
            <a:ext cx="936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Arial" panose="020B0604020202020204" pitchFamily="34" charset="0"/>
              </a:rPr>
              <a:t>Children</a:t>
            </a:r>
            <a:endParaRPr kumimoji="0" lang="en-US" altLang="en-US" sz="1800" b="1" i="0" u="none" strike="noStrike" cap="none" normalizeH="0" baseline="0">
              <a:ln>
                <a:noFill/>
              </a:ln>
              <a:solidFill>
                <a:schemeClr val="tx1"/>
              </a:solidFill>
              <a:effectLst/>
              <a:latin typeface="Arial" panose="020B0604020202020204" pitchFamily="34" charset="0"/>
            </a:endParaRPr>
          </a:p>
        </p:txBody>
      </p:sp>
      <p:sp>
        <p:nvSpPr>
          <p:cNvPr id="53" name="Line 53"/>
          <p:cNvSpPr>
            <a:spLocks noChangeShapeType="1"/>
          </p:cNvSpPr>
          <p:nvPr/>
        </p:nvSpPr>
        <p:spPr bwMode="auto">
          <a:xfrm flipV="1">
            <a:off x="504825" y="712788"/>
            <a:ext cx="0" cy="510540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54"/>
          <p:cNvSpPr>
            <a:spLocks noChangeArrowheads="1"/>
          </p:cNvSpPr>
          <p:nvPr/>
        </p:nvSpPr>
        <p:spPr bwMode="auto">
          <a:xfrm rot="16200000">
            <a:off x="-150813" y="3022600"/>
            <a:ext cx="9096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Density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Line 55"/>
          <p:cNvSpPr>
            <a:spLocks noChangeShapeType="1"/>
          </p:cNvSpPr>
          <p:nvPr/>
        </p:nvSpPr>
        <p:spPr bwMode="auto">
          <a:xfrm>
            <a:off x="504825" y="5818188"/>
            <a:ext cx="8434388"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6"/>
          <p:cNvSpPr>
            <a:spLocks noChangeShapeType="1"/>
          </p:cNvSpPr>
          <p:nvPr/>
        </p:nvSpPr>
        <p:spPr bwMode="auto">
          <a:xfrm>
            <a:off x="647700" y="5818188"/>
            <a:ext cx="0" cy="8890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ectangle 57"/>
          <p:cNvSpPr>
            <a:spLocks noChangeArrowheads="1"/>
          </p:cNvSpPr>
          <p:nvPr/>
        </p:nvSpPr>
        <p:spPr bwMode="auto">
          <a:xfrm>
            <a:off x="587375" y="5956300"/>
            <a:ext cx="238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Line 58"/>
          <p:cNvSpPr>
            <a:spLocks noChangeShapeType="1"/>
          </p:cNvSpPr>
          <p:nvPr/>
        </p:nvSpPr>
        <p:spPr bwMode="auto">
          <a:xfrm>
            <a:off x="2732087" y="5818188"/>
            <a:ext cx="0" cy="8890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Rectangle 59"/>
          <p:cNvSpPr>
            <a:spLocks noChangeArrowheads="1"/>
          </p:cNvSpPr>
          <p:nvPr/>
        </p:nvSpPr>
        <p:spPr bwMode="auto">
          <a:xfrm>
            <a:off x="2549525" y="5956300"/>
            <a:ext cx="4937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50k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Line 60"/>
          <p:cNvSpPr>
            <a:spLocks noChangeShapeType="1"/>
          </p:cNvSpPr>
          <p:nvPr/>
        </p:nvSpPr>
        <p:spPr bwMode="auto">
          <a:xfrm>
            <a:off x="3984625" y="5818188"/>
            <a:ext cx="0" cy="8890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Rectangle 61"/>
          <p:cNvSpPr>
            <a:spLocks noChangeArrowheads="1"/>
          </p:cNvSpPr>
          <p:nvPr/>
        </p:nvSpPr>
        <p:spPr bwMode="auto">
          <a:xfrm>
            <a:off x="3802062" y="5956300"/>
            <a:ext cx="4937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80k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Line 62"/>
          <p:cNvSpPr>
            <a:spLocks noChangeShapeType="1"/>
          </p:cNvSpPr>
          <p:nvPr/>
        </p:nvSpPr>
        <p:spPr bwMode="auto">
          <a:xfrm>
            <a:off x="4821238" y="5818188"/>
            <a:ext cx="0" cy="8890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Rectangle 63"/>
          <p:cNvSpPr>
            <a:spLocks noChangeArrowheads="1"/>
          </p:cNvSpPr>
          <p:nvPr/>
        </p:nvSpPr>
        <p:spPr bwMode="auto">
          <a:xfrm>
            <a:off x="4572000" y="5956300"/>
            <a:ext cx="6254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100k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Line 64"/>
          <p:cNvSpPr>
            <a:spLocks noChangeShapeType="1"/>
          </p:cNvSpPr>
          <p:nvPr/>
        </p:nvSpPr>
        <p:spPr bwMode="auto">
          <a:xfrm>
            <a:off x="6905625" y="5818188"/>
            <a:ext cx="0" cy="8890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Rectangle 65"/>
          <p:cNvSpPr>
            <a:spLocks noChangeArrowheads="1"/>
          </p:cNvSpPr>
          <p:nvPr/>
        </p:nvSpPr>
        <p:spPr bwMode="auto">
          <a:xfrm>
            <a:off x="6656388" y="5956300"/>
            <a:ext cx="6254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150k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Rectangle 66"/>
          <p:cNvSpPr>
            <a:spLocks noChangeArrowheads="1"/>
          </p:cNvSpPr>
          <p:nvPr/>
        </p:nvSpPr>
        <p:spPr bwMode="auto">
          <a:xfrm>
            <a:off x="2970212" y="6249988"/>
            <a:ext cx="3762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Income (Measured in Real 2014$)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67"/>
          <p:cNvSpPr>
            <a:spLocks noChangeArrowheads="1"/>
          </p:cNvSpPr>
          <p:nvPr/>
        </p:nvSpPr>
        <p:spPr bwMode="auto">
          <a:xfrm>
            <a:off x="4676775" y="303213"/>
            <a:ext cx="2381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1E2D53"/>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68" name="Straight Arrow Connector 67"/>
          <p:cNvCxnSpPr/>
          <p:nvPr/>
        </p:nvCxnSpPr>
        <p:spPr>
          <a:xfrm flipH="1">
            <a:off x="4114800" y="2438400"/>
            <a:ext cx="457200"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flipV="1">
            <a:off x="3505200" y="3886200"/>
            <a:ext cx="38100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Rectangle 65"/>
          <p:cNvSpPr>
            <a:spLocks noChangeArrowheads="1"/>
          </p:cNvSpPr>
          <p:nvPr/>
        </p:nvSpPr>
        <p:spPr bwMode="auto">
          <a:xfrm>
            <a:off x="0" y="152400"/>
            <a:ext cx="9067801"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dirty="0">
                <a:solidFill>
                  <a:srgbClr val="1E2D53"/>
                </a:solidFill>
              </a:rPr>
              <a:t>Household Income Distributions of Parents and Children at Age 30</a:t>
            </a:r>
          </a:p>
          <a:p>
            <a:pPr algn="ctr"/>
            <a:r>
              <a:rPr lang="en-US" altLang="en-US" sz="2000" dirty="0">
                <a:solidFill>
                  <a:srgbClr val="000000"/>
                </a:solidFill>
              </a:rPr>
              <a:t>For Children in 1980 Birth Cohort</a:t>
            </a:r>
            <a:endParaRPr lang="en-US" altLang="en-US" dirty="0">
              <a:solidFill>
                <a:prstClr val="black"/>
              </a:solidFill>
            </a:endParaRPr>
          </a:p>
        </p:txBody>
      </p:sp>
    </p:spTree>
    <p:extLst>
      <p:ext uri="{BB962C8B-B14F-4D97-AF65-F5344CB8AC3E}">
        <p14:creationId xmlns:p14="http://schemas.microsoft.com/office/powerpoint/2010/main" val="3258566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4763" y="98425"/>
            <a:ext cx="9153526" cy="6661150"/>
            <a:chOff x="-3" y="62"/>
            <a:chExt cx="5766" cy="4196"/>
          </a:xfrm>
        </p:grpSpPr>
        <p:sp>
          <p:nvSpPr>
            <p:cNvPr id="4" name="AutoShape 3"/>
            <p:cNvSpPr>
              <a:spLocks noChangeAspect="1" noChangeArrowheads="1" noTextEdit="1"/>
            </p:cNvSpPr>
            <p:nvPr/>
          </p:nvSpPr>
          <p:spPr bwMode="auto">
            <a:xfrm>
              <a:off x="0" y="65"/>
              <a:ext cx="5760" cy="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Rectangle 5"/>
            <p:cNvSpPr>
              <a:spLocks noChangeArrowheads="1"/>
            </p:cNvSpPr>
            <p:nvPr/>
          </p:nvSpPr>
          <p:spPr bwMode="auto">
            <a:xfrm>
              <a:off x="-3" y="62"/>
              <a:ext cx="5766" cy="41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6"/>
            <p:cNvSpPr>
              <a:spLocks noChangeArrowheads="1"/>
            </p:cNvSpPr>
            <p:nvPr/>
          </p:nvSpPr>
          <p:spPr bwMode="auto">
            <a:xfrm>
              <a:off x="0" y="68"/>
              <a:ext cx="5757" cy="4187"/>
            </a:xfrm>
            <a:prstGeom prst="rect">
              <a:avLst/>
            </a:prstGeom>
            <a:solidFill>
              <a:srgbClr val="FFFFFF"/>
            </a:solidFill>
            <a:ln w="1111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p:nvSpPr>
          <p:spPr bwMode="auto">
            <a:xfrm>
              <a:off x="702" y="449"/>
              <a:ext cx="4929" cy="3216"/>
            </a:xfrm>
            <a:prstGeom prst="rect">
              <a:avLst/>
            </a:prstGeom>
            <a:solidFill>
              <a:srgbClr val="FFFFFF"/>
            </a:solidFill>
            <a:ln w="1111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Line 8"/>
            <p:cNvSpPr>
              <a:spLocks noChangeShapeType="1"/>
            </p:cNvSpPr>
            <p:nvPr/>
          </p:nvSpPr>
          <p:spPr bwMode="auto">
            <a:xfrm>
              <a:off x="702" y="3571"/>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9"/>
            <p:cNvSpPr>
              <a:spLocks noChangeShapeType="1"/>
            </p:cNvSpPr>
            <p:nvPr/>
          </p:nvSpPr>
          <p:spPr bwMode="auto">
            <a:xfrm>
              <a:off x="702" y="2967"/>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10"/>
            <p:cNvSpPr>
              <a:spLocks noChangeShapeType="1"/>
            </p:cNvSpPr>
            <p:nvPr/>
          </p:nvSpPr>
          <p:spPr bwMode="auto">
            <a:xfrm>
              <a:off x="702" y="2359"/>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11"/>
            <p:cNvSpPr>
              <a:spLocks noChangeShapeType="1"/>
            </p:cNvSpPr>
            <p:nvPr/>
          </p:nvSpPr>
          <p:spPr bwMode="auto">
            <a:xfrm>
              <a:off x="702" y="1751"/>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12"/>
            <p:cNvSpPr>
              <a:spLocks noChangeShapeType="1"/>
            </p:cNvSpPr>
            <p:nvPr/>
          </p:nvSpPr>
          <p:spPr bwMode="auto">
            <a:xfrm>
              <a:off x="702" y="1147"/>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3"/>
            <p:cNvSpPr>
              <a:spLocks noChangeShapeType="1"/>
            </p:cNvSpPr>
            <p:nvPr/>
          </p:nvSpPr>
          <p:spPr bwMode="auto">
            <a:xfrm>
              <a:off x="702" y="540"/>
              <a:ext cx="4929"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4"/>
            <p:cNvSpPr>
              <a:spLocks noChangeShapeType="1"/>
            </p:cNvSpPr>
            <p:nvPr/>
          </p:nvSpPr>
          <p:spPr bwMode="auto">
            <a:xfrm flipV="1">
              <a:off x="792" y="449"/>
              <a:ext cx="0" cy="3216"/>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5"/>
            <p:cNvSpPr>
              <a:spLocks noChangeShapeType="1"/>
            </p:cNvSpPr>
            <p:nvPr/>
          </p:nvSpPr>
          <p:spPr bwMode="auto">
            <a:xfrm flipV="1">
              <a:off x="1742" y="449"/>
              <a:ext cx="0" cy="3216"/>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6"/>
            <p:cNvSpPr>
              <a:spLocks noChangeShapeType="1"/>
            </p:cNvSpPr>
            <p:nvPr/>
          </p:nvSpPr>
          <p:spPr bwMode="auto">
            <a:xfrm flipV="1">
              <a:off x="2691" y="449"/>
              <a:ext cx="0" cy="3216"/>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7"/>
            <p:cNvSpPr>
              <a:spLocks noChangeShapeType="1"/>
            </p:cNvSpPr>
            <p:nvPr/>
          </p:nvSpPr>
          <p:spPr bwMode="auto">
            <a:xfrm flipV="1">
              <a:off x="3641" y="449"/>
              <a:ext cx="0" cy="3216"/>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8"/>
            <p:cNvSpPr>
              <a:spLocks noChangeShapeType="1"/>
            </p:cNvSpPr>
            <p:nvPr/>
          </p:nvSpPr>
          <p:spPr bwMode="auto">
            <a:xfrm flipV="1">
              <a:off x="4591" y="449"/>
              <a:ext cx="0" cy="3216"/>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9"/>
            <p:cNvSpPr>
              <a:spLocks noChangeShapeType="1"/>
            </p:cNvSpPr>
            <p:nvPr/>
          </p:nvSpPr>
          <p:spPr bwMode="auto">
            <a:xfrm flipV="1">
              <a:off x="5540" y="449"/>
              <a:ext cx="0" cy="3216"/>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p:cNvSpPr>
            <p:nvPr/>
          </p:nvSpPr>
          <p:spPr bwMode="auto">
            <a:xfrm>
              <a:off x="841" y="997"/>
              <a:ext cx="4699" cy="2511"/>
            </a:xfrm>
            <a:custGeom>
              <a:avLst/>
              <a:gdLst>
                <a:gd name="T0" fmla="*/ 13 w 1346"/>
                <a:gd name="T1" fmla="*/ 718 h 719"/>
                <a:gd name="T2" fmla="*/ 40 w 1346"/>
                <a:gd name="T3" fmla="*/ 712 h 719"/>
                <a:gd name="T4" fmla="*/ 68 w 1346"/>
                <a:gd name="T5" fmla="*/ 709 h 719"/>
                <a:gd name="T6" fmla="*/ 95 w 1346"/>
                <a:gd name="T7" fmla="*/ 707 h 719"/>
                <a:gd name="T8" fmla="*/ 122 w 1346"/>
                <a:gd name="T9" fmla="*/ 704 h 719"/>
                <a:gd name="T10" fmla="*/ 149 w 1346"/>
                <a:gd name="T11" fmla="*/ 703 h 719"/>
                <a:gd name="T12" fmla="*/ 176 w 1346"/>
                <a:gd name="T13" fmla="*/ 700 h 719"/>
                <a:gd name="T14" fmla="*/ 204 w 1346"/>
                <a:gd name="T15" fmla="*/ 698 h 719"/>
                <a:gd name="T16" fmla="*/ 231 w 1346"/>
                <a:gd name="T17" fmla="*/ 695 h 719"/>
                <a:gd name="T18" fmla="*/ 258 w 1346"/>
                <a:gd name="T19" fmla="*/ 695 h 719"/>
                <a:gd name="T20" fmla="*/ 285 w 1346"/>
                <a:gd name="T21" fmla="*/ 694 h 719"/>
                <a:gd name="T22" fmla="*/ 312 w 1346"/>
                <a:gd name="T23" fmla="*/ 692 h 719"/>
                <a:gd name="T24" fmla="*/ 339 w 1346"/>
                <a:gd name="T25" fmla="*/ 690 h 719"/>
                <a:gd name="T26" fmla="*/ 367 w 1346"/>
                <a:gd name="T27" fmla="*/ 689 h 719"/>
                <a:gd name="T28" fmla="*/ 394 w 1346"/>
                <a:gd name="T29" fmla="*/ 687 h 719"/>
                <a:gd name="T30" fmla="*/ 421 w 1346"/>
                <a:gd name="T31" fmla="*/ 684 h 719"/>
                <a:gd name="T32" fmla="*/ 448 w 1346"/>
                <a:gd name="T33" fmla="*/ 682 h 719"/>
                <a:gd name="T34" fmla="*/ 475 w 1346"/>
                <a:gd name="T35" fmla="*/ 679 h 719"/>
                <a:gd name="T36" fmla="*/ 503 w 1346"/>
                <a:gd name="T37" fmla="*/ 677 h 719"/>
                <a:gd name="T38" fmla="*/ 530 w 1346"/>
                <a:gd name="T39" fmla="*/ 675 h 719"/>
                <a:gd name="T40" fmla="*/ 557 w 1346"/>
                <a:gd name="T41" fmla="*/ 673 h 719"/>
                <a:gd name="T42" fmla="*/ 584 w 1346"/>
                <a:gd name="T43" fmla="*/ 671 h 719"/>
                <a:gd name="T44" fmla="*/ 611 w 1346"/>
                <a:gd name="T45" fmla="*/ 669 h 719"/>
                <a:gd name="T46" fmla="*/ 639 w 1346"/>
                <a:gd name="T47" fmla="*/ 664 h 719"/>
                <a:gd name="T48" fmla="*/ 666 w 1346"/>
                <a:gd name="T49" fmla="*/ 664 h 719"/>
                <a:gd name="T50" fmla="*/ 693 w 1346"/>
                <a:gd name="T51" fmla="*/ 661 h 719"/>
                <a:gd name="T52" fmla="*/ 720 w 1346"/>
                <a:gd name="T53" fmla="*/ 659 h 719"/>
                <a:gd name="T54" fmla="*/ 747 w 1346"/>
                <a:gd name="T55" fmla="*/ 657 h 719"/>
                <a:gd name="T56" fmla="*/ 775 w 1346"/>
                <a:gd name="T57" fmla="*/ 657 h 719"/>
                <a:gd name="T58" fmla="*/ 802 w 1346"/>
                <a:gd name="T59" fmla="*/ 657 h 719"/>
                <a:gd name="T60" fmla="*/ 829 w 1346"/>
                <a:gd name="T61" fmla="*/ 657 h 719"/>
                <a:gd name="T62" fmla="*/ 856 w 1346"/>
                <a:gd name="T63" fmla="*/ 657 h 719"/>
                <a:gd name="T64" fmla="*/ 883 w 1346"/>
                <a:gd name="T65" fmla="*/ 655 h 719"/>
                <a:gd name="T66" fmla="*/ 910 w 1346"/>
                <a:gd name="T67" fmla="*/ 652 h 719"/>
                <a:gd name="T68" fmla="*/ 938 w 1346"/>
                <a:gd name="T69" fmla="*/ 647 h 719"/>
                <a:gd name="T70" fmla="*/ 965 w 1346"/>
                <a:gd name="T71" fmla="*/ 645 h 719"/>
                <a:gd name="T72" fmla="*/ 992 w 1346"/>
                <a:gd name="T73" fmla="*/ 638 h 719"/>
                <a:gd name="T74" fmla="*/ 1019 w 1346"/>
                <a:gd name="T75" fmla="*/ 632 h 719"/>
                <a:gd name="T76" fmla="*/ 1046 w 1346"/>
                <a:gd name="T77" fmla="*/ 625 h 719"/>
                <a:gd name="T78" fmla="*/ 1074 w 1346"/>
                <a:gd name="T79" fmla="*/ 617 h 719"/>
                <a:gd name="T80" fmla="*/ 1101 w 1346"/>
                <a:gd name="T81" fmla="*/ 614 h 719"/>
                <a:gd name="T82" fmla="*/ 1128 w 1346"/>
                <a:gd name="T83" fmla="*/ 602 h 719"/>
                <a:gd name="T84" fmla="*/ 1155 w 1346"/>
                <a:gd name="T85" fmla="*/ 583 h 719"/>
                <a:gd name="T86" fmla="*/ 1182 w 1346"/>
                <a:gd name="T87" fmla="*/ 569 h 719"/>
                <a:gd name="T88" fmla="*/ 1210 w 1346"/>
                <a:gd name="T89" fmla="*/ 538 h 719"/>
                <a:gd name="T90" fmla="*/ 1237 w 1346"/>
                <a:gd name="T91" fmla="*/ 527 h 719"/>
                <a:gd name="T92" fmla="*/ 1264 w 1346"/>
                <a:gd name="T93" fmla="*/ 507 h 719"/>
                <a:gd name="T94" fmla="*/ 1291 w 1346"/>
                <a:gd name="T95" fmla="*/ 438 h 719"/>
                <a:gd name="T96" fmla="*/ 1318 w 1346"/>
                <a:gd name="T97" fmla="*/ 292 h 719"/>
                <a:gd name="T98" fmla="*/ 1346 w 1346"/>
                <a:gd name="T99" fmla="*/ 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46" h="719">
                  <a:moveTo>
                    <a:pt x="0" y="719"/>
                  </a:moveTo>
                  <a:lnTo>
                    <a:pt x="13" y="718"/>
                  </a:lnTo>
                  <a:lnTo>
                    <a:pt x="27" y="716"/>
                  </a:lnTo>
                  <a:lnTo>
                    <a:pt x="40" y="712"/>
                  </a:lnTo>
                  <a:lnTo>
                    <a:pt x="54" y="710"/>
                  </a:lnTo>
                  <a:lnTo>
                    <a:pt x="68" y="709"/>
                  </a:lnTo>
                  <a:lnTo>
                    <a:pt x="81" y="707"/>
                  </a:lnTo>
                  <a:lnTo>
                    <a:pt x="95" y="707"/>
                  </a:lnTo>
                  <a:lnTo>
                    <a:pt x="108" y="705"/>
                  </a:lnTo>
                  <a:lnTo>
                    <a:pt x="122" y="704"/>
                  </a:lnTo>
                  <a:lnTo>
                    <a:pt x="136" y="704"/>
                  </a:lnTo>
                  <a:lnTo>
                    <a:pt x="149" y="703"/>
                  </a:lnTo>
                  <a:lnTo>
                    <a:pt x="163" y="701"/>
                  </a:lnTo>
                  <a:lnTo>
                    <a:pt x="176" y="700"/>
                  </a:lnTo>
                  <a:lnTo>
                    <a:pt x="190" y="699"/>
                  </a:lnTo>
                  <a:lnTo>
                    <a:pt x="204" y="698"/>
                  </a:lnTo>
                  <a:lnTo>
                    <a:pt x="217" y="696"/>
                  </a:lnTo>
                  <a:lnTo>
                    <a:pt x="231" y="695"/>
                  </a:lnTo>
                  <a:lnTo>
                    <a:pt x="244" y="695"/>
                  </a:lnTo>
                  <a:lnTo>
                    <a:pt x="258" y="695"/>
                  </a:lnTo>
                  <a:lnTo>
                    <a:pt x="271" y="695"/>
                  </a:lnTo>
                  <a:lnTo>
                    <a:pt x="285" y="694"/>
                  </a:lnTo>
                  <a:lnTo>
                    <a:pt x="299" y="693"/>
                  </a:lnTo>
                  <a:lnTo>
                    <a:pt x="312" y="692"/>
                  </a:lnTo>
                  <a:lnTo>
                    <a:pt x="326" y="691"/>
                  </a:lnTo>
                  <a:lnTo>
                    <a:pt x="339" y="690"/>
                  </a:lnTo>
                  <a:lnTo>
                    <a:pt x="353" y="690"/>
                  </a:lnTo>
                  <a:lnTo>
                    <a:pt x="367" y="689"/>
                  </a:lnTo>
                  <a:lnTo>
                    <a:pt x="380" y="688"/>
                  </a:lnTo>
                  <a:lnTo>
                    <a:pt x="394" y="687"/>
                  </a:lnTo>
                  <a:lnTo>
                    <a:pt x="407" y="686"/>
                  </a:lnTo>
                  <a:lnTo>
                    <a:pt x="421" y="684"/>
                  </a:lnTo>
                  <a:lnTo>
                    <a:pt x="435" y="683"/>
                  </a:lnTo>
                  <a:lnTo>
                    <a:pt x="448" y="682"/>
                  </a:lnTo>
                  <a:lnTo>
                    <a:pt x="462" y="681"/>
                  </a:lnTo>
                  <a:lnTo>
                    <a:pt x="475" y="679"/>
                  </a:lnTo>
                  <a:lnTo>
                    <a:pt x="489" y="678"/>
                  </a:lnTo>
                  <a:lnTo>
                    <a:pt x="503" y="677"/>
                  </a:lnTo>
                  <a:lnTo>
                    <a:pt x="516" y="676"/>
                  </a:lnTo>
                  <a:lnTo>
                    <a:pt x="530" y="675"/>
                  </a:lnTo>
                  <a:lnTo>
                    <a:pt x="543" y="673"/>
                  </a:lnTo>
                  <a:lnTo>
                    <a:pt x="557" y="673"/>
                  </a:lnTo>
                  <a:lnTo>
                    <a:pt x="571" y="672"/>
                  </a:lnTo>
                  <a:lnTo>
                    <a:pt x="584" y="671"/>
                  </a:lnTo>
                  <a:lnTo>
                    <a:pt x="598" y="670"/>
                  </a:lnTo>
                  <a:lnTo>
                    <a:pt x="611" y="669"/>
                  </a:lnTo>
                  <a:lnTo>
                    <a:pt x="625" y="667"/>
                  </a:lnTo>
                  <a:lnTo>
                    <a:pt x="639" y="664"/>
                  </a:lnTo>
                  <a:lnTo>
                    <a:pt x="652" y="664"/>
                  </a:lnTo>
                  <a:lnTo>
                    <a:pt x="666" y="664"/>
                  </a:lnTo>
                  <a:lnTo>
                    <a:pt x="679" y="663"/>
                  </a:lnTo>
                  <a:lnTo>
                    <a:pt x="693" y="661"/>
                  </a:lnTo>
                  <a:lnTo>
                    <a:pt x="707" y="659"/>
                  </a:lnTo>
                  <a:lnTo>
                    <a:pt x="720" y="659"/>
                  </a:lnTo>
                  <a:lnTo>
                    <a:pt x="734" y="657"/>
                  </a:lnTo>
                  <a:lnTo>
                    <a:pt x="747" y="657"/>
                  </a:lnTo>
                  <a:lnTo>
                    <a:pt x="761" y="657"/>
                  </a:lnTo>
                  <a:lnTo>
                    <a:pt x="775" y="657"/>
                  </a:lnTo>
                  <a:lnTo>
                    <a:pt x="788" y="657"/>
                  </a:lnTo>
                  <a:lnTo>
                    <a:pt x="802" y="657"/>
                  </a:lnTo>
                  <a:lnTo>
                    <a:pt x="815" y="657"/>
                  </a:lnTo>
                  <a:lnTo>
                    <a:pt x="829" y="657"/>
                  </a:lnTo>
                  <a:lnTo>
                    <a:pt x="842" y="657"/>
                  </a:lnTo>
                  <a:lnTo>
                    <a:pt x="856" y="657"/>
                  </a:lnTo>
                  <a:lnTo>
                    <a:pt x="870" y="657"/>
                  </a:lnTo>
                  <a:lnTo>
                    <a:pt x="883" y="655"/>
                  </a:lnTo>
                  <a:lnTo>
                    <a:pt x="897" y="653"/>
                  </a:lnTo>
                  <a:lnTo>
                    <a:pt x="910" y="652"/>
                  </a:lnTo>
                  <a:lnTo>
                    <a:pt x="924" y="650"/>
                  </a:lnTo>
                  <a:lnTo>
                    <a:pt x="938" y="647"/>
                  </a:lnTo>
                  <a:lnTo>
                    <a:pt x="951" y="647"/>
                  </a:lnTo>
                  <a:lnTo>
                    <a:pt x="965" y="645"/>
                  </a:lnTo>
                  <a:lnTo>
                    <a:pt x="978" y="641"/>
                  </a:lnTo>
                  <a:lnTo>
                    <a:pt x="992" y="638"/>
                  </a:lnTo>
                  <a:lnTo>
                    <a:pt x="1006" y="635"/>
                  </a:lnTo>
                  <a:lnTo>
                    <a:pt x="1019" y="632"/>
                  </a:lnTo>
                  <a:lnTo>
                    <a:pt x="1033" y="628"/>
                  </a:lnTo>
                  <a:lnTo>
                    <a:pt x="1046" y="625"/>
                  </a:lnTo>
                  <a:lnTo>
                    <a:pt x="1060" y="621"/>
                  </a:lnTo>
                  <a:lnTo>
                    <a:pt x="1074" y="617"/>
                  </a:lnTo>
                  <a:lnTo>
                    <a:pt x="1087" y="616"/>
                  </a:lnTo>
                  <a:lnTo>
                    <a:pt x="1101" y="614"/>
                  </a:lnTo>
                  <a:lnTo>
                    <a:pt x="1114" y="609"/>
                  </a:lnTo>
                  <a:lnTo>
                    <a:pt x="1128" y="602"/>
                  </a:lnTo>
                  <a:lnTo>
                    <a:pt x="1142" y="590"/>
                  </a:lnTo>
                  <a:lnTo>
                    <a:pt x="1155" y="583"/>
                  </a:lnTo>
                  <a:lnTo>
                    <a:pt x="1169" y="578"/>
                  </a:lnTo>
                  <a:lnTo>
                    <a:pt x="1182" y="569"/>
                  </a:lnTo>
                  <a:lnTo>
                    <a:pt x="1196" y="558"/>
                  </a:lnTo>
                  <a:lnTo>
                    <a:pt x="1210" y="538"/>
                  </a:lnTo>
                  <a:lnTo>
                    <a:pt x="1223" y="527"/>
                  </a:lnTo>
                  <a:lnTo>
                    <a:pt x="1237" y="527"/>
                  </a:lnTo>
                  <a:lnTo>
                    <a:pt x="1250" y="520"/>
                  </a:lnTo>
                  <a:lnTo>
                    <a:pt x="1264" y="507"/>
                  </a:lnTo>
                  <a:lnTo>
                    <a:pt x="1278" y="466"/>
                  </a:lnTo>
                  <a:lnTo>
                    <a:pt x="1291" y="438"/>
                  </a:lnTo>
                  <a:lnTo>
                    <a:pt x="1305" y="373"/>
                  </a:lnTo>
                  <a:lnTo>
                    <a:pt x="1318" y="292"/>
                  </a:lnTo>
                  <a:lnTo>
                    <a:pt x="1332" y="154"/>
                  </a:lnTo>
                  <a:lnTo>
                    <a:pt x="1346" y="0"/>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p:nvSpPr>
          <p:spPr bwMode="auto">
            <a:xfrm>
              <a:off x="841" y="568"/>
              <a:ext cx="4699" cy="2765"/>
            </a:xfrm>
            <a:custGeom>
              <a:avLst/>
              <a:gdLst>
                <a:gd name="T0" fmla="*/ 13 w 1346"/>
                <a:gd name="T1" fmla="*/ 785 h 792"/>
                <a:gd name="T2" fmla="*/ 40 w 1346"/>
                <a:gd name="T3" fmla="*/ 770 h 792"/>
                <a:gd name="T4" fmla="*/ 68 w 1346"/>
                <a:gd name="T5" fmla="*/ 754 h 792"/>
                <a:gd name="T6" fmla="*/ 95 w 1346"/>
                <a:gd name="T7" fmla="*/ 728 h 792"/>
                <a:gd name="T8" fmla="*/ 122 w 1346"/>
                <a:gd name="T9" fmla="*/ 703 h 792"/>
                <a:gd name="T10" fmla="*/ 149 w 1346"/>
                <a:gd name="T11" fmla="*/ 677 h 792"/>
                <a:gd name="T12" fmla="*/ 176 w 1346"/>
                <a:gd name="T13" fmla="*/ 654 h 792"/>
                <a:gd name="T14" fmla="*/ 204 w 1346"/>
                <a:gd name="T15" fmla="*/ 629 h 792"/>
                <a:gd name="T16" fmla="*/ 231 w 1346"/>
                <a:gd name="T17" fmla="*/ 613 h 792"/>
                <a:gd name="T18" fmla="*/ 258 w 1346"/>
                <a:gd name="T19" fmla="*/ 594 h 792"/>
                <a:gd name="T20" fmla="*/ 285 w 1346"/>
                <a:gd name="T21" fmla="*/ 571 h 792"/>
                <a:gd name="T22" fmla="*/ 312 w 1346"/>
                <a:gd name="T23" fmla="*/ 560 h 792"/>
                <a:gd name="T24" fmla="*/ 339 w 1346"/>
                <a:gd name="T25" fmla="*/ 543 h 792"/>
                <a:gd name="T26" fmla="*/ 367 w 1346"/>
                <a:gd name="T27" fmla="*/ 518 h 792"/>
                <a:gd name="T28" fmla="*/ 394 w 1346"/>
                <a:gd name="T29" fmla="*/ 503 h 792"/>
                <a:gd name="T30" fmla="*/ 421 w 1346"/>
                <a:gd name="T31" fmla="*/ 495 h 792"/>
                <a:gd name="T32" fmla="*/ 448 w 1346"/>
                <a:gd name="T33" fmla="*/ 476 h 792"/>
                <a:gd name="T34" fmla="*/ 475 w 1346"/>
                <a:gd name="T35" fmla="*/ 464 h 792"/>
                <a:gd name="T36" fmla="*/ 503 w 1346"/>
                <a:gd name="T37" fmla="*/ 454 h 792"/>
                <a:gd name="T38" fmla="*/ 530 w 1346"/>
                <a:gd name="T39" fmla="*/ 431 h 792"/>
                <a:gd name="T40" fmla="*/ 557 w 1346"/>
                <a:gd name="T41" fmla="*/ 423 h 792"/>
                <a:gd name="T42" fmla="*/ 584 w 1346"/>
                <a:gd name="T43" fmla="*/ 414 h 792"/>
                <a:gd name="T44" fmla="*/ 611 w 1346"/>
                <a:gd name="T45" fmla="*/ 399 h 792"/>
                <a:gd name="T46" fmla="*/ 639 w 1346"/>
                <a:gd name="T47" fmla="*/ 386 h 792"/>
                <a:gd name="T48" fmla="*/ 666 w 1346"/>
                <a:gd name="T49" fmla="*/ 379 h 792"/>
                <a:gd name="T50" fmla="*/ 693 w 1346"/>
                <a:gd name="T51" fmla="*/ 368 h 792"/>
                <a:gd name="T52" fmla="*/ 720 w 1346"/>
                <a:gd name="T53" fmla="*/ 347 h 792"/>
                <a:gd name="T54" fmla="*/ 747 w 1346"/>
                <a:gd name="T55" fmla="*/ 335 h 792"/>
                <a:gd name="T56" fmla="*/ 775 w 1346"/>
                <a:gd name="T57" fmla="*/ 327 h 792"/>
                <a:gd name="T58" fmla="*/ 802 w 1346"/>
                <a:gd name="T59" fmla="*/ 317 h 792"/>
                <a:gd name="T60" fmla="*/ 829 w 1346"/>
                <a:gd name="T61" fmla="*/ 312 h 792"/>
                <a:gd name="T62" fmla="*/ 856 w 1346"/>
                <a:gd name="T63" fmla="*/ 305 h 792"/>
                <a:gd name="T64" fmla="*/ 883 w 1346"/>
                <a:gd name="T65" fmla="*/ 294 h 792"/>
                <a:gd name="T66" fmla="*/ 910 w 1346"/>
                <a:gd name="T67" fmla="*/ 277 h 792"/>
                <a:gd name="T68" fmla="*/ 938 w 1346"/>
                <a:gd name="T69" fmla="*/ 268 h 792"/>
                <a:gd name="T70" fmla="*/ 965 w 1346"/>
                <a:gd name="T71" fmla="*/ 261 h 792"/>
                <a:gd name="T72" fmla="*/ 992 w 1346"/>
                <a:gd name="T73" fmla="*/ 253 h 792"/>
                <a:gd name="T74" fmla="*/ 1019 w 1346"/>
                <a:gd name="T75" fmla="*/ 245 h 792"/>
                <a:gd name="T76" fmla="*/ 1046 w 1346"/>
                <a:gd name="T77" fmla="*/ 236 h 792"/>
                <a:gd name="T78" fmla="*/ 1074 w 1346"/>
                <a:gd name="T79" fmla="*/ 220 h 792"/>
                <a:gd name="T80" fmla="*/ 1101 w 1346"/>
                <a:gd name="T81" fmla="*/ 206 h 792"/>
                <a:gd name="T82" fmla="*/ 1128 w 1346"/>
                <a:gd name="T83" fmla="*/ 191 h 792"/>
                <a:gd name="T84" fmla="*/ 1155 w 1346"/>
                <a:gd name="T85" fmla="*/ 179 h 792"/>
                <a:gd name="T86" fmla="*/ 1182 w 1346"/>
                <a:gd name="T87" fmla="*/ 167 h 792"/>
                <a:gd name="T88" fmla="*/ 1210 w 1346"/>
                <a:gd name="T89" fmla="*/ 150 h 792"/>
                <a:gd name="T90" fmla="*/ 1237 w 1346"/>
                <a:gd name="T91" fmla="*/ 132 h 792"/>
                <a:gd name="T92" fmla="*/ 1264 w 1346"/>
                <a:gd name="T93" fmla="*/ 112 h 792"/>
                <a:gd name="T94" fmla="*/ 1291 w 1346"/>
                <a:gd name="T95" fmla="*/ 86 h 792"/>
                <a:gd name="T96" fmla="*/ 1318 w 1346"/>
                <a:gd name="T97" fmla="*/ 47 h 792"/>
                <a:gd name="T98" fmla="*/ 1346 w 1346"/>
                <a:gd name="T99"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46" h="792">
                  <a:moveTo>
                    <a:pt x="0" y="792"/>
                  </a:moveTo>
                  <a:lnTo>
                    <a:pt x="13" y="785"/>
                  </a:lnTo>
                  <a:lnTo>
                    <a:pt x="27" y="778"/>
                  </a:lnTo>
                  <a:lnTo>
                    <a:pt x="40" y="770"/>
                  </a:lnTo>
                  <a:lnTo>
                    <a:pt x="54" y="763"/>
                  </a:lnTo>
                  <a:lnTo>
                    <a:pt x="68" y="754"/>
                  </a:lnTo>
                  <a:lnTo>
                    <a:pt x="81" y="741"/>
                  </a:lnTo>
                  <a:lnTo>
                    <a:pt x="95" y="728"/>
                  </a:lnTo>
                  <a:lnTo>
                    <a:pt x="108" y="712"/>
                  </a:lnTo>
                  <a:lnTo>
                    <a:pt x="122" y="703"/>
                  </a:lnTo>
                  <a:lnTo>
                    <a:pt x="136" y="685"/>
                  </a:lnTo>
                  <a:lnTo>
                    <a:pt x="149" y="677"/>
                  </a:lnTo>
                  <a:lnTo>
                    <a:pt x="163" y="670"/>
                  </a:lnTo>
                  <a:lnTo>
                    <a:pt x="176" y="654"/>
                  </a:lnTo>
                  <a:lnTo>
                    <a:pt x="190" y="643"/>
                  </a:lnTo>
                  <a:lnTo>
                    <a:pt x="204" y="629"/>
                  </a:lnTo>
                  <a:lnTo>
                    <a:pt x="217" y="621"/>
                  </a:lnTo>
                  <a:lnTo>
                    <a:pt x="231" y="613"/>
                  </a:lnTo>
                  <a:lnTo>
                    <a:pt x="244" y="606"/>
                  </a:lnTo>
                  <a:lnTo>
                    <a:pt x="258" y="594"/>
                  </a:lnTo>
                  <a:lnTo>
                    <a:pt x="271" y="575"/>
                  </a:lnTo>
                  <a:lnTo>
                    <a:pt x="285" y="571"/>
                  </a:lnTo>
                  <a:lnTo>
                    <a:pt x="299" y="567"/>
                  </a:lnTo>
                  <a:lnTo>
                    <a:pt x="312" y="560"/>
                  </a:lnTo>
                  <a:lnTo>
                    <a:pt x="326" y="551"/>
                  </a:lnTo>
                  <a:lnTo>
                    <a:pt x="339" y="543"/>
                  </a:lnTo>
                  <a:lnTo>
                    <a:pt x="353" y="526"/>
                  </a:lnTo>
                  <a:lnTo>
                    <a:pt x="367" y="518"/>
                  </a:lnTo>
                  <a:lnTo>
                    <a:pt x="380" y="511"/>
                  </a:lnTo>
                  <a:lnTo>
                    <a:pt x="394" y="503"/>
                  </a:lnTo>
                  <a:lnTo>
                    <a:pt x="407" y="500"/>
                  </a:lnTo>
                  <a:lnTo>
                    <a:pt x="421" y="495"/>
                  </a:lnTo>
                  <a:lnTo>
                    <a:pt x="435" y="485"/>
                  </a:lnTo>
                  <a:lnTo>
                    <a:pt x="448" y="476"/>
                  </a:lnTo>
                  <a:lnTo>
                    <a:pt x="462" y="471"/>
                  </a:lnTo>
                  <a:lnTo>
                    <a:pt x="475" y="464"/>
                  </a:lnTo>
                  <a:lnTo>
                    <a:pt x="489" y="458"/>
                  </a:lnTo>
                  <a:lnTo>
                    <a:pt x="503" y="454"/>
                  </a:lnTo>
                  <a:lnTo>
                    <a:pt x="516" y="448"/>
                  </a:lnTo>
                  <a:lnTo>
                    <a:pt x="530" y="431"/>
                  </a:lnTo>
                  <a:lnTo>
                    <a:pt x="543" y="425"/>
                  </a:lnTo>
                  <a:lnTo>
                    <a:pt x="557" y="423"/>
                  </a:lnTo>
                  <a:lnTo>
                    <a:pt x="571" y="419"/>
                  </a:lnTo>
                  <a:lnTo>
                    <a:pt x="584" y="414"/>
                  </a:lnTo>
                  <a:lnTo>
                    <a:pt x="598" y="411"/>
                  </a:lnTo>
                  <a:lnTo>
                    <a:pt x="611" y="399"/>
                  </a:lnTo>
                  <a:lnTo>
                    <a:pt x="625" y="392"/>
                  </a:lnTo>
                  <a:lnTo>
                    <a:pt x="639" y="386"/>
                  </a:lnTo>
                  <a:lnTo>
                    <a:pt x="652" y="383"/>
                  </a:lnTo>
                  <a:lnTo>
                    <a:pt x="666" y="379"/>
                  </a:lnTo>
                  <a:lnTo>
                    <a:pt x="679" y="372"/>
                  </a:lnTo>
                  <a:lnTo>
                    <a:pt x="693" y="368"/>
                  </a:lnTo>
                  <a:lnTo>
                    <a:pt x="707" y="361"/>
                  </a:lnTo>
                  <a:lnTo>
                    <a:pt x="720" y="347"/>
                  </a:lnTo>
                  <a:lnTo>
                    <a:pt x="734" y="341"/>
                  </a:lnTo>
                  <a:lnTo>
                    <a:pt x="747" y="335"/>
                  </a:lnTo>
                  <a:lnTo>
                    <a:pt x="761" y="333"/>
                  </a:lnTo>
                  <a:lnTo>
                    <a:pt x="775" y="327"/>
                  </a:lnTo>
                  <a:lnTo>
                    <a:pt x="788" y="322"/>
                  </a:lnTo>
                  <a:lnTo>
                    <a:pt x="802" y="317"/>
                  </a:lnTo>
                  <a:lnTo>
                    <a:pt x="815" y="315"/>
                  </a:lnTo>
                  <a:lnTo>
                    <a:pt x="829" y="312"/>
                  </a:lnTo>
                  <a:lnTo>
                    <a:pt x="842" y="308"/>
                  </a:lnTo>
                  <a:lnTo>
                    <a:pt x="856" y="305"/>
                  </a:lnTo>
                  <a:lnTo>
                    <a:pt x="870" y="299"/>
                  </a:lnTo>
                  <a:lnTo>
                    <a:pt x="883" y="294"/>
                  </a:lnTo>
                  <a:lnTo>
                    <a:pt x="897" y="288"/>
                  </a:lnTo>
                  <a:lnTo>
                    <a:pt x="910" y="277"/>
                  </a:lnTo>
                  <a:lnTo>
                    <a:pt x="924" y="273"/>
                  </a:lnTo>
                  <a:lnTo>
                    <a:pt x="938" y="268"/>
                  </a:lnTo>
                  <a:lnTo>
                    <a:pt x="951" y="264"/>
                  </a:lnTo>
                  <a:lnTo>
                    <a:pt x="965" y="261"/>
                  </a:lnTo>
                  <a:lnTo>
                    <a:pt x="978" y="256"/>
                  </a:lnTo>
                  <a:lnTo>
                    <a:pt x="992" y="253"/>
                  </a:lnTo>
                  <a:lnTo>
                    <a:pt x="1006" y="249"/>
                  </a:lnTo>
                  <a:lnTo>
                    <a:pt x="1019" y="245"/>
                  </a:lnTo>
                  <a:lnTo>
                    <a:pt x="1033" y="241"/>
                  </a:lnTo>
                  <a:lnTo>
                    <a:pt x="1046" y="236"/>
                  </a:lnTo>
                  <a:lnTo>
                    <a:pt x="1060" y="227"/>
                  </a:lnTo>
                  <a:lnTo>
                    <a:pt x="1074" y="220"/>
                  </a:lnTo>
                  <a:lnTo>
                    <a:pt x="1087" y="214"/>
                  </a:lnTo>
                  <a:lnTo>
                    <a:pt x="1101" y="206"/>
                  </a:lnTo>
                  <a:lnTo>
                    <a:pt x="1114" y="198"/>
                  </a:lnTo>
                  <a:lnTo>
                    <a:pt x="1128" y="191"/>
                  </a:lnTo>
                  <a:lnTo>
                    <a:pt x="1142" y="187"/>
                  </a:lnTo>
                  <a:lnTo>
                    <a:pt x="1155" y="179"/>
                  </a:lnTo>
                  <a:lnTo>
                    <a:pt x="1169" y="172"/>
                  </a:lnTo>
                  <a:lnTo>
                    <a:pt x="1182" y="167"/>
                  </a:lnTo>
                  <a:lnTo>
                    <a:pt x="1196" y="159"/>
                  </a:lnTo>
                  <a:lnTo>
                    <a:pt x="1210" y="150"/>
                  </a:lnTo>
                  <a:lnTo>
                    <a:pt x="1223" y="139"/>
                  </a:lnTo>
                  <a:lnTo>
                    <a:pt x="1237" y="132"/>
                  </a:lnTo>
                  <a:lnTo>
                    <a:pt x="1250" y="123"/>
                  </a:lnTo>
                  <a:lnTo>
                    <a:pt x="1264" y="112"/>
                  </a:lnTo>
                  <a:lnTo>
                    <a:pt x="1278" y="98"/>
                  </a:lnTo>
                  <a:lnTo>
                    <a:pt x="1291" y="86"/>
                  </a:lnTo>
                  <a:lnTo>
                    <a:pt x="1305" y="66"/>
                  </a:lnTo>
                  <a:lnTo>
                    <a:pt x="1318" y="47"/>
                  </a:lnTo>
                  <a:lnTo>
                    <a:pt x="1332" y="22"/>
                  </a:lnTo>
                  <a:lnTo>
                    <a:pt x="1346" y="0"/>
                  </a:lnTo>
                </a:path>
              </a:pathLst>
            </a:custGeom>
            <a:noFill/>
            <a:ln w="269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22"/>
            <p:cNvSpPr>
              <a:spLocks noChangeArrowheads="1"/>
            </p:cNvSpPr>
            <p:nvPr/>
          </p:nvSpPr>
          <p:spPr bwMode="auto">
            <a:xfrm>
              <a:off x="4559" y="3120"/>
              <a:ext cx="63" cy="63"/>
            </a:xfrm>
            <a:prstGeom prst="ellipse">
              <a:avLst/>
            </a:prstGeom>
            <a:solidFill>
              <a:srgbClr val="000000"/>
            </a:solidFill>
            <a:ln w="222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3"/>
            <p:cNvSpPr>
              <a:spLocks noChangeArrowheads="1"/>
            </p:cNvSpPr>
            <p:nvPr/>
          </p:nvSpPr>
          <p:spPr bwMode="auto">
            <a:xfrm>
              <a:off x="4032" y="2924"/>
              <a:ext cx="60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(80,14)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Oval 24"/>
            <p:cNvSpPr>
              <a:spLocks noChangeArrowheads="1"/>
            </p:cNvSpPr>
            <p:nvPr/>
          </p:nvSpPr>
          <p:spPr bwMode="auto">
            <a:xfrm>
              <a:off x="4559" y="1305"/>
              <a:ext cx="63" cy="62"/>
            </a:xfrm>
            <a:prstGeom prst="ellipse">
              <a:avLst/>
            </a:prstGeom>
            <a:solidFill>
              <a:srgbClr val="000000"/>
            </a:solidFill>
            <a:ln w="222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5"/>
            <p:cNvSpPr>
              <a:spLocks noChangeArrowheads="1"/>
            </p:cNvSpPr>
            <p:nvPr/>
          </p:nvSpPr>
          <p:spPr bwMode="auto">
            <a:xfrm>
              <a:off x="4032" y="1109"/>
              <a:ext cx="60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(80,74)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6"/>
            <p:cNvSpPr>
              <a:spLocks noChangeArrowheads="1"/>
            </p:cNvSpPr>
            <p:nvPr/>
          </p:nvSpPr>
          <p:spPr bwMode="auto">
            <a:xfrm>
              <a:off x="1784" y="2174"/>
              <a:ext cx="39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rPr>
                <a:t>1980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7"/>
            <p:cNvSpPr>
              <a:spLocks noChangeArrowheads="1"/>
            </p:cNvSpPr>
            <p:nvPr/>
          </p:nvSpPr>
          <p:spPr bwMode="auto">
            <a:xfrm>
              <a:off x="1784" y="3208"/>
              <a:ext cx="39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rPr>
                <a:t>1940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Line 28"/>
            <p:cNvSpPr>
              <a:spLocks noChangeShapeType="1"/>
            </p:cNvSpPr>
            <p:nvPr/>
          </p:nvSpPr>
          <p:spPr bwMode="auto">
            <a:xfrm flipV="1">
              <a:off x="702" y="449"/>
              <a:ext cx="0" cy="321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9"/>
            <p:cNvSpPr>
              <a:spLocks noChangeShapeType="1"/>
            </p:cNvSpPr>
            <p:nvPr/>
          </p:nvSpPr>
          <p:spPr bwMode="auto">
            <a:xfrm flipH="1">
              <a:off x="642" y="3571"/>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30"/>
            <p:cNvSpPr>
              <a:spLocks noChangeArrowheads="1"/>
            </p:cNvSpPr>
            <p:nvPr/>
          </p:nvSpPr>
          <p:spPr bwMode="auto">
            <a:xfrm>
              <a:off x="534" y="3497"/>
              <a:ext cx="15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Line 31"/>
            <p:cNvSpPr>
              <a:spLocks noChangeShapeType="1"/>
            </p:cNvSpPr>
            <p:nvPr/>
          </p:nvSpPr>
          <p:spPr bwMode="auto">
            <a:xfrm flipH="1">
              <a:off x="642" y="2967"/>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32"/>
            <p:cNvSpPr>
              <a:spLocks noChangeArrowheads="1"/>
            </p:cNvSpPr>
            <p:nvPr/>
          </p:nvSpPr>
          <p:spPr bwMode="auto">
            <a:xfrm>
              <a:off x="454" y="2890"/>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Line 33"/>
            <p:cNvSpPr>
              <a:spLocks noChangeShapeType="1"/>
            </p:cNvSpPr>
            <p:nvPr/>
          </p:nvSpPr>
          <p:spPr bwMode="auto">
            <a:xfrm flipH="1">
              <a:off x="642" y="2359"/>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34"/>
            <p:cNvSpPr>
              <a:spLocks noChangeArrowheads="1"/>
            </p:cNvSpPr>
            <p:nvPr/>
          </p:nvSpPr>
          <p:spPr bwMode="auto">
            <a:xfrm>
              <a:off x="454" y="2286"/>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Line 35"/>
            <p:cNvSpPr>
              <a:spLocks noChangeShapeType="1"/>
            </p:cNvSpPr>
            <p:nvPr/>
          </p:nvSpPr>
          <p:spPr bwMode="auto">
            <a:xfrm flipH="1">
              <a:off x="642" y="1751"/>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6"/>
            <p:cNvSpPr>
              <a:spLocks noChangeArrowheads="1"/>
            </p:cNvSpPr>
            <p:nvPr/>
          </p:nvSpPr>
          <p:spPr bwMode="auto">
            <a:xfrm>
              <a:off x="454" y="1678"/>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Line 37"/>
            <p:cNvSpPr>
              <a:spLocks noChangeShapeType="1"/>
            </p:cNvSpPr>
            <p:nvPr/>
          </p:nvSpPr>
          <p:spPr bwMode="auto">
            <a:xfrm flipH="1">
              <a:off x="642" y="1147"/>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8"/>
            <p:cNvSpPr>
              <a:spLocks noChangeArrowheads="1"/>
            </p:cNvSpPr>
            <p:nvPr/>
          </p:nvSpPr>
          <p:spPr bwMode="auto">
            <a:xfrm>
              <a:off x="454" y="1071"/>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Line 39"/>
            <p:cNvSpPr>
              <a:spLocks noChangeShapeType="1"/>
            </p:cNvSpPr>
            <p:nvPr/>
          </p:nvSpPr>
          <p:spPr bwMode="auto">
            <a:xfrm flipH="1">
              <a:off x="642" y="540"/>
              <a:ext cx="60"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40"/>
            <p:cNvSpPr>
              <a:spLocks noChangeArrowheads="1"/>
            </p:cNvSpPr>
            <p:nvPr/>
          </p:nvSpPr>
          <p:spPr bwMode="auto">
            <a:xfrm>
              <a:off x="374" y="467"/>
              <a:ext cx="31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Line 42"/>
            <p:cNvSpPr>
              <a:spLocks noChangeShapeType="1"/>
            </p:cNvSpPr>
            <p:nvPr/>
          </p:nvSpPr>
          <p:spPr bwMode="auto">
            <a:xfrm>
              <a:off x="702" y="3665"/>
              <a:ext cx="4929"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43"/>
            <p:cNvSpPr>
              <a:spLocks noChangeShapeType="1"/>
            </p:cNvSpPr>
            <p:nvPr/>
          </p:nvSpPr>
          <p:spPr bwMode="auto">
            <a:xfrm>
              <a:off x="792"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44"/>
            <p:cNvSpPr>
              <a:spLocks noChangeArrowheads="1"/>
            </p:cNvSpPr>
            <p:nvPr/>
          </p:nvSpPr>
          <p:spPr bwMode="auto">
            <a:xfrm>
              <a:off x="754" y="3752"/>
              <a:ext cx="15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Line 45"/>
            <p:cNvSpPr>
              <a:spLocks noChangeShapeType="1"/>
            </p:cNvSpPr>
            <p:nvPr/>
          </p:nvSpPr>
          <p:spPr bwMode="auto">
            <a:xfrm>
              <a:off x="1742"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6"/>
            <p:cNvSpPr>
              <a:spLocks noChangeArrowheads="1"/>
            </p:cNvSpPr>
            <p:nvPr/>
          </p:nvSpPr>
          <p:spPr bwMode="auto">
            <a:xfrm>
              <a:off x="1662" y="3752"/>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Line 47"/>
            <p:cNvSpPr>
              <a:spLocks noChangeShapeType="1"/>
            </p:cNvSpPr>
            <p:nvPr/>
          </p:nvSpPr>
          <p:spPr bwMode="auto">
            <a:xfrm>
              <a:off x="2691"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8"/>
            <p:cNvSpPr>
              <a:spLocks noChangeArrowheads="1"/>
            </p:cNvSpPr>
            <p:nvPr/>
          </p:nvSpPr>
          <p:spPr bwMode="auto">
            <a:xfrm>
              <a:off x="2611" y="3752"/>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Line 49"/>
            <p:cNvSpPr>
              <a:spLocks noChangeShapeType="1"/>
            </p:cNvSpPr>
            <p:nvPr/>
          </p:nvSpPr>
          <p:spPr bwMode="auto">
            <a:xfrm>
              <a:off x="3641"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Rectangle 50"/>
            <p:cNvSpPr>
              <a:spLocks noChangeArrowheads="1"/>
            </p:cNvSpPr>
            <p:nvPr/>
          </p:nvSpPr>
          <p:spPr bwMode="auto">
            <a:xfrm>
              <a:off x="3561" y="3752"/>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Line 51"/>
            <p:cNvSpPr>
              <a:spLocks noChangeShapeType="1"/>
            </p:cNvSpPr>
            <p:nvPr/>
          </p:nvSpPr>
          <p:spPr bwMode="auto">
            <a:xfrm>
              <a:off x="4591"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52"/>
            <p:cNvSpPr>
              <a:spLocks noChangeArrowheads="1"/>
            </p:cNvSpPr>
            <p:nvPr/>
          </p:nvSpPr>
          <p:spPr bwMode="auto">
            <a:xfrm>
              <a:off x="4510" y="3752"/>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Line 53"/>
            <p:cNvSpPr>
              <a:spLocks noChangeShapeType="1"/>
            </p:cNvSpPr>
            <p:nvPr/>
          </p:nvSpPr>
          <p:spPr bwMode="auto">
            <a:xfrm>
              <a:off x="5540"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54"/>
            <p:cNvSpPr>
              <a:spLocks noChangeArrowheads="1"/>
            </p:cNvSpPr>
            <p:nvPr/>
          </p:nvSpPr>
          <p:spPr bwMode="auto">
            <a:xfrm>
              <a:off x="5421" y="3752"/>
              <a:ext cx="31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55"/>
            <p:cNvSpPr>
              <a:spLocks noChangeArrowheads="1"/>
            </p:cNvSpPr>
            <p:nvPr/>
          </p:nvSpPr>
          <p:spPr bwMode="auto">
            <a:xfrm>
              <a:off x="2342" y="3937"/>
              <a:ext cx="177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Parent Income Percentile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56"/>
            <p:cNvSpPr>
              <a:spLocks noChangeArrowheads="1"/>
            </p:cNvSpPr>
            <p:nvPr/>
          </p:nvSpPr>
          <p:spPr bwMode="auto">
            <a:xfrm>
              <a:off x="3138" y="191"/>
              <a:ext cx="15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1E2D53"/>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57" name="Rectangle 47"/>
          <p:cNvSpPr>
            <a:spLocks noChangeArrowheads="1"/>
          </p:cNvSpPr>
          <p:nvPr/>
        </p:nvSpPr>
        <p:spPr bwMode="auto">
          <a:xfrm rot="16200000">
            <a:off x="-813594" y="2981325"/>
            <a:ext cx="26654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Child Income Percentile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8" name="TextBox 57"/>
          <p:cNvSpPr txBox="1"/>
          <p:nvPr/>
        </p:nvSpPr>
        <p:spPr>
          <a:xfrm>
            <a:off x="367936" y="154369"/>
            <a:ext cx="8699864" cy="369332"/>
          </a:xfrm>
          <a:prstGeom prst="rect">
            <a:avLst/>
          </a:prstGeom>
          <a:noFill/>
        </p:spPr>
        <p:txBody>
          <a:bodyPr wrap="square" rtlCol="0">
            <a:spAutoFit/>
          </a:bodyPr>
          <a:lstStyle/>
          <a:p>
            <a:pPr algn="ctr" defTabSz="457200" fontAlgn="base">
              <a:spcBef>
                <a:spcPct val="0"/>
              </a:spcBef>
              <a:spcAft>
                <a:spcPct val="0"/>
              </a:spcAft>
            </a:pPr>
            <a:r>
              <a:rPr lang="en-US" b="1" dirty="0">
                <a:solidFill>
                  <a:srgbClr val="1E2D53"/>
                </a:solidFill>
                <a:latin typeface="Arial" pitchFamily="34" charset="0"/>
                <a:cs typeface="Arial" pitchFamily="34" charset="0"/>
              </a:rPr>
              <a:t>Child Rank Required to Earn More Than Parents</a:t>
            </a:r>
          </a:p>
        </p:txBody>
      </p:sp>
    </p:spTree>
    <p:extLst>
      <p:ext uri="{BB962C8B-B14F-4D97-AF65-F5344CB8AC3E}">
        <p14:creationId xmlns:p14="http://schemas.microsoft.com/office/powerpoint/2010/main" val="2071670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49" name="Rectangle 2"/>
          <p:cNvSpPr>
            <a:spLocks noGrp="1" noChangeArrowheads="1"/>
          </p:cNvSpPr>
          <p:nvPr>
            <p:ph type="ctrTitle"/>
          </p:nvPr>
        </p:nvSpPr>
        <p:spPr/>
        <p:txBody>
          <a:bodyPr/>
          <a:lstStyle/>
          <a:p>
            <a:pPr eaLnBrk="1" hangingPunct="1"/>
            <a:r>
              <a:rPr lang="en-US" sz="2200" dirty="0">
                <a:latin typeface="Arial" panose="020B0604020202020204" pitchFamily="34" charset="0"/>
                <a:ea typeface="ＭＳ Ｐゴシック" pitchFamily="34" charset="-128"/>
                <a:cs typeface="Arial" panose="020B0604020202020204" pitchFamily="34" charset="0"/>
              </a:rPr>
              <a:t>Causal Effects</a:t>
            </a:r>
          </a:p>
        </p:txBody>
      </p:sp>
    </p:spTree>
    <p:extLst>
      <p:ext uri="{BB962C8B-B14F-4D97-AF65-F5344CB8AC3E}">
        <p14:creationId xmlns:p14="http://schemas.microsoft.com/office/powerpoint/2010/main" val="2963436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D2341316-F8EB-4617-B666-6B790662914D}"/>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a:t>
            </a:r>
          </a:p>
        </p:txBody>
      </p:sp>
      <p:sp>
        <p:nvSpPr>
          <p:cNvPr id="6" name="TextBox 5">
            <a:extLst>
              <a:ext uri="{FF2B5EF4-FFF2-40B4-BE49-F238E27FC236}">
                <a16:creationId xmlns:a16="http://schemas.microsoft.com/office/drawing/2014/main" id="{5C7DFBF3-DC4C-4A66-BBF8-68F5B2D76140}"/>
              </a:ext>
            </a:extLst>
          </p:cNvPr>
          <p:cNvSpPr txBox="1"/>
          <p:nvPr/>
        </p:nvSpPr>
        <p:spPr>
          <a:xfrm>
            <a:off x="609600" y="1066800"/>
            <a:ext cx="81534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Last week: correlation is not causation.</a:t>
            </a:r>
          </a:p>
        </p:txBody>
      </p:sp>
      <p:sp>
        <p:nvSpPr>
          <p:cNvPr id="9" name="TextBox 8">
            <a:extLst>
              <a:ext uri="{FF2B5EF4-FFF2-40B4-BE49-F238E27FC236}">
                <a16:creationId xmlns:a16="http://schemas.microsoft.com/office/drawing/2014/main" id="{D7A22905-88E9-44A6-A556-A7869A43B8D7}"/>
              </a:ext>
            </a:extLst>
          </p:cNvPr>
          <p:cNvSpPr txBox="1"/>
          <p:nvPr/>
        </p:nvSpPr>
        <p:spPr>
          <a:xfrm>
            <a:off x="616857" y="1678017"/>
            <a:ext cx="81534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week: What is causation?</a:t>
            </a:r>
          </a:p>
        </p:txBody>
      </p:sp>
      <p:pic>
        <p:nvPicPr>
          <p:cNvPr id="11" name="Picture 10">
            <a:extLst>
              <a:ext uri="{FF2B5EF4-FFF2-40B4-BE49-F238E27FC236}">
                <a16:creationId xmlns:a16="http://schemas.microsoft.com/office/drawing/2014/main" id="{73D18661-6599-4931-90F6-D3FEC46744B3}"/>
              </a:ext>
            </a:extLst>
          </p:cNvPr>
          <p:cNvPicPr>
            <a:picLocks noChangeAspect="1"/>
          </p:cNvPicPr>
          <p:nvPr/>
        </p:nvPicPr>
        <p:blipFill>
          <a:blip r:embed="rId3"/>
          <a:stretch>
            <a:fillRect/>
          </a:stretch>
        </p:blipFill>
        <p:spPr>
          <a:xfrm>
            <a:off x="616857" y="2527103"/>
            <a:ext cx="5179008" cy="2425897"/>
          </a:xfrm>
          <a:prstGeom prst="rect">
            <a:avLst/>
          </a:prstGeom>
        </p:spPr>
      </p:pic>
    </p:spTree>
    <p:extLst>
      <p:ext uri="{BB962C8B-B14F-4D97-AF65-F5344CB8AC3E}">
        <p14:creationId xmlns:p14="http://schemas.microsoft.com/office/powerpoint/2010/main" val="42786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D2341316-F8EB-4617-B666-6B790662914D}"/>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a:t>
            </a:r>
          </a:p>
        </p:txBody>
      </p:sp>
      <p:sp>
        <p:nvSpPr>
          <p:cNvPr id="6" name="TextBox 5">
            <a:extLst>
              <a:ext uri="{FF2B5EF4-FFF2-40B4-BE49-F238E27FC236}">
                <a16:creationId xmlns:a16="http://schemas.microsoft.com/office/drawing/2014/main" id="{5C7DFBF3-DC4C-4A66-BBF8-68F5B2D76140}"/>
              </a:ext>
            </a:extLst>
          </p:cNvPr>
          <p:cNvSpPr txBox="1"/>
          <p:nvPr/>
        </p:nvSpPr>
        <p:spPr>
          <a:xfrm>
            <a:off x="609600" y="1295400"/>
            <a:ext cx="8001000" cy="1631216"/>
          </a:xfrm>
          <a:prstGeom prst="rect">
            <a:avLst/>
          </a:prstGeom>
          <a:noFill/>
        </p:spPr>
        <p:txBody>
          <a:bodyPr wrap="square" rtlCol="0">
            <a:spAutoFit/>
          </a:bodyPr>
          <a:lstStyle/>
          <a:p>
            <a:r>
              <a:rPr lang="en-US" sz="2000" dirty="0"/>
              <a:t>In this class, and in economics and social science more generally, causal effects contrast the </a:t>
            </a:r>
            <a:r>
              <a:rPr lang="en-US" sz="2000" b="1" dirty="0">
                <a:solidFill>
                  <a:schemeClr val="accent2"/>
                </a:solidFill>
              </a:rPr>
              <a:t>factual</a:t>
            </a:r>
            <a:r>
              <a:rPr lang="en-US" sz="2000" dirty="0"/>
              <a:t> outcome and its</a:t>
            </a:r>
            <a:r>
              <a:rPr lang="en-US" sz="2000" b="1" dirty="0">
                <a:solidFill>
                  <a:schemeClr val="accent2"/>
                </a:solidFill>
              </a:rPr>
              <a:t> counterfactual</a:t>
            </a:r>
            <a:r>
              <a:rPr lang="en-US" sz="2000" dirty="0"/>
              <a:t>, often intimately linked to (real or hypothetical) experiments.</a:t>
            </a:r>
            <a:br>
              <a:rPr lang="en-US" sz="2000" dirty="0"/>
            </a:br>
            <a:br>
              <a:rPr lang="en-US" sz="2000" dirty="0"/>
            </a:br>
            <a:endParaRPr lang="en-US" sz="2000" dirty="0"/>
          </a:p>
        </p:txBody>
      </p:sp>
      <p:sp>
        <p:nvSpPr>
          <p:cNvPr id="18" name="TextBox 17">
            <a:extLst>
              <a:ext uri="{FF2B5EF4-FFF2-40B4-BE49-F238E27FC236}">
                <a16:creationId xmlns:a16="http://schemas.microsoft.com/office/drawing/2014/main" id="{5FE60C0D-C777-4857-839C-B77ED0A94776}"/>
              </a:ext>
            </a:extLst>
          </p:cNvPr>
          <p:cNvSpPr txBox="1"/>
          <p:nvPr/>
        </p:nvSpPr>
        <p:spPr>
          <a:xfrm>
            <a:off x="609600" y="2641699"/>
            <a:ext cx="7924800" cy="2616101"/>
          </a:xfrm>
          <a:prstGeom prst="rect">
            <a:avLst/>
          </a:prstGeom>
          <a:noFill/>
        </p:spPr>
        <p:txBody>
          <a:bodyPr wrap="square" rtlCol="0">
            <a:spAutoFit/>
          </a:bodyPr>
          <a:lstStyle/>
          <a:p>
            <a:pPr marL="742950" lvl="1" indent="-285750">
              <a:buFont typeface="Arial" panose="020B0604020202020204" pitchFamily="34" charset="0"/>
              <a:buChar char="•"/>
            </a:pPr>
            <a:r>
              <a:rPr lang="en-US" dirty="0"/>
              <a:t>“If Jane would have gotten one more year of education, how would her wages be different?”</a:t>
            </a:r>
            <a:br>
              <a:rPr lang="en-US" dirty="0"/>
            </a:br>
            <a:endParaRPr lang="en-US" dirty="0"/>
          </a:p>
          <a:p>
            <a:pPr marL="742950" lvl="1" indent="-285750">
              <a:buFont typeface="Arial" panose="020B0604020202020204" pitchFamily="34" charset="0"/>
              <a:buChar char="•"/>
            </a:pPr>
            <a:r>
              <a:rPr lang="en-US" dirty="0"/>
              <a:t>“If the Fed were to raise interest rates, how would unemployment change relative to if the Fed did not raise interest rates?</a:t>
            </a:r>
            <a:br>
              <a:rPr lang="en-US" dirty="0"/>
            </a:br>
            <a:endParaRPr lang="en-US" dirty="0"/>
          </a:p>
          <a:p>
            <a:pPr marL="742950" lvl="1" indent="-285750">
              <a:buFont typeface="Arial" panose="020B0604020202020204" pitchFamily="34" charset="0"/>
              <a:buChar char="•"/>
            </a:pPr>
            <a:r>
              <a:rPr lang="en-US" dirty="0"/>
              <a:t>“If a child were to grow up in Minneapolis instead of Atlanta, how much more likely is it that she would become an inventor?”</a:t>
            </a:r>
            <a:br>
              <a:rPr lang="en-US" sz="2000" dirty="0"/>
            </a:br>
            <a:endParaRPr lang="en-US" sz="2000" dirty="0"/>
          </a:p>
        </p:txBody>
      </p:sp>
    </p:spTree>
    <p:extLst>
      <p:ext uri="{BB962C8B-B14F-4D97-AF65-F5344CB8AC3E}">
        <p14:creationId xmlns:p14="http://schemas.microsoft.com/office/powerpoint/2010/main" val="177212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D2341316-F8EB-4617-B666-6B790662914D}"/>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 Partial Equilibrium vs. General</a:t>
            </a:r>
          </a:p>
        </p:txBody>
      </p:sp>
      <p:sp>
        <p:nvSpPr>
          <p:cNvPr id="21" name="TextBox 20">
            <a:extLst>
              <a:ext uri="{FF2B5EF4-FFF2-40B4-BE49-F238E27FC236}">
                <a16:creationId xmlns:a16="http://schemas.microsoft.com/office/drawing/2014/main" id="{02B2E4CB-9B94-4C80-9878-48E1A58CA5C1}"/>
              </a:ext>
            </a:extLst>
          </p:cNvPr>
          <p:cNvSpPr txBox="1"/>
          <p:nvPr/>
        </p:nvSpPr>
        <p:spPr>
          <a:xfrm>
            <a:off x="959319" y="2453814"/>
            <a:ext cx="6913303" cy="707886"/>
          </a:xfrm>
          <a:prstGeom prst="rect">
            <a:avLst/>
          </a:prstGeom>
          <a:noFill/>
        </p:spPr>
        <p:txBody>
          <a:bodyPr wrap="none" rtlCol="0">
            <a:spAutoFit/>
          </a:bodyPr>
          <a:lstStyle/>
          <a:p>
            <a:r>
              <a:rPr lang="en-US" sz="2000" dirty="0"/>
              <a:t>“What is the impact of moving to opportunity on future wages?”</a:t>
            </a:r>
          </a:p>
          <a:p>
            <a:endParaRPr lang="en-US" sz="2000" dirty="0"/>
          </a:p>
        </p:txBody>
      </p:sp>
      <p:cxnSp>
        <p:nvCxnSpPr>
          <p:cNvPr id="22" name="Straight Arrow Connector 21">
            <a:extLst>
              <a:ext uri="{FF2B5EF4-FFF2-40B4-BE49-F238E27FC236}">
                <a16:creationId xmlns:a16="http://schemas.microsoft.com/office/drawing/2014/main" id="{13E39EE8-43AF-45B6-962C-CE8388CBB0D3}"/>
              </a:ext>
            </a:extLst>
          </p:cNvPr>
          <p:cNvCxnSpPr>
            <a:cxnSpLocks/>
          </p:cNvCxnSpPr>
          <p:nvPr/>
        </p:nvCxnSpPr>
        <p:spPr>
          <a:xfrm flipH="1">
            <a:off x="2971800" y="2922057"/>
            <a:ext cx="457200" cy="11265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C5B19BD-DBFF-475C-A1C0-21A09E276038}"/>
              </a:ext>
            </a:extLst>
          </p:cNvPr>
          <p:cNvSpPr txBox="1"/>
          <p:nvPr/>
        </p:nvSpPr>
        <p:spPr>
          <a:xfrm>
            <a:off x="243114" y="4440150"/>
            <a:ext cx="4114800" cy="1754326"/>
          </a:xfrm>
          <a:prstGeom prst="rect">
            <a:avLst/>
          </a:prstGeom>
          <a:noFill/>
          <a:ln>
            <a:solidFill>
              <a:schemeClr val="tx1"/>
            </a:solidFill>
          </a:ln>
        </p:spPr>
        <p:txBody>
          <a:bodyPr wrap="square" rtlCol="0">
            <a:spAutoFit/>
          </a:bodyPr>
          <a:lstStyle/>
          <a:p>
            <a:pPr algn="ctr"/>
            <a:r>
              <a:rPr lang="en-US" dirty="0"/>
              <a:t>“If we take one person, and move them from a low-opportunity neighborhood to a high-opportunity neighborhood, how will their future wage path be different than if we had not moved them?”</a:t>
            </a:r>
          </a:p>
          <a:p>
            <a:pPr algn="ctr"/>
            <a:endParaRPr lang="en-US" dirty="0"/>
          </a:p>
        </p:txBody>
      </p:sp>
      <p:cxnSp>
        <p:nvCxnSpPr>
          <p:cNvPr id="24" name="Straight Arrow Connector 23">
            <a:extLst>
              <a:ext uri="{FF2B5EF4-FFF2-40B4-BE49-F238E27FC236}">
                <a16:creationId xmlns:a16="http://schemas.microsoft.com/office/drawing/2014/main" id="{BE71EE9A-E65E-4914-879A-69AA3A7F32B8}"/>
              </a:ext>
            </a:extLst>
          </p:cNvPr>
          <p:cNvCxnSpPr>
            <a:cxnSpLocks/>
          </p:cNvCxnSpPr>
          <p:nvPr/>
        </p:nvCxnSpPr>
        <p:spPr>
          <a:xfrm>
            <a:off x="5413139" y="2922057"/>
            <a:ext cx="454261" cy="11209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7E92847-637B-4ECC-9990-9761893038BF}"/>
              </a:ext>
            </a:extLst>
          </p:cNvPr>
          <p:cNvSpPr txBox="1"/>
          <p:nvPr/>
        </p:nvSpPr>
        <p:spPr>
          <a:xfrm>
            <a:off x="4415971" y="4440150"/>
            <a:ext cx="4114800" cy="1754326"/>
          </a:xfrm>
          <a:prstGeom prst="rect">
            <a:avLst/>
          </a:prstGeom>
          <a:noFill/>
          <a:ln>
            <a:solidFill>
              <a:schemeClr val="tx1"/>
            </a:solidFill>
          </a:ln>
        </p:spPr>
        <p:txBody>
          <a:bodyPr wrap="square" rtlCol="0">
            <a:spAutoFit/>
          </a:bodyPr>
          <a:lstStyle/>
          <a:p>
            <a:pPr algn="ctr"/>
            <a:r>
              <a:rPr lang="en-US" dirty="0"/>
              <a:t>“If we move everyone in Seattle from a low-opportunity neighborhood to a high-opportunity neighborhood, how will the distribution of wages be different than if we had not moved them?”</a:t>
            </a:r>
          </a:p>
          <a:p>
            <a:pPr algn="ctr"/>
            <a:endParaRPr lang="en-US" dirty="0"/>
          </a:p>
        </p:txBody>
      </p:sp>
      <p:sp>
        <p:nvSpPr>
          <p:cNvPr id="26" name="TextBox 25">
            <a:extLst>
              <a:ext uri="{FF2B5EF4-FFF2-40B4-BE49-F238E27FC236}">
                <a16:creationId xmlns:a16="http://schemas.microsoft.com/office/drawing/2014/main" id="{2A0FF492-4BCF-412E-ACB1-957545BCD01C}"/>
              </a:ext>
            </a:extLst>
          </p:cNvPr>
          <p:cNvSpPr txBox="1"/>
          <p:nvPr/>
        </p:nvSpPr>
        <p:spPr>
          <a:xfrm>
            <a:off x="624114" y="6224936"/>
            <a:ext cx="3733800" cy="400110"/>
          </a:xfrm>
          <a:prstGeom prst="rect">
            <a:avLst/>
          </a:prstGeom>
          <a:noFill/>
        </p:spPr>
        <p:txBody>
          <a:bodyPr wrap="square" rtlCol="0">
            <a:spAutoFit/>
          </a:bodyPr>
          <a:lstStyle/>
          <a:p>
            <a:r>
              <a:rPr lang="en-US" sz="2000" b="1" dirty="0"/>
              <a:t>Partial Equilibrium Effects</a:t>
            </a:r>
          </a:p>
        </p:txBody>
      </p:sp>
      <p:sp>
        <p:nvSpPr>
          <p:cNvPr id="27" name="TextBox 26">
            <a:extLst>
              <a:ext uri="{FF2B5EF4-FFF2-40B4-BE49-F238E27FC236}">
                <a16:creationId xmlns:a16="http://schemas.microsoft.com/office/drawing/2014/main" id="{BF9E6A8D-C90C-4C20-A675-909FD147ABD0}"/>
              </a:ext>
            </a:extLst>
          </p:cNvPr>
          <p:cNvSpPr txBox="1"/>
          <p:nvPr/>
        </p:nvSpPr>
        <p:spPr>
          <a:xfrm>
            <a:off x="4855028" y="6211821"/>
            <a:ext cx="3733800" cy="400110"/>
          </a:xfrm>
          <a:prstGeom prst="rect">
            <a:avLst/>
          </a:prstGeom>
          <a:noFill/>
        </p:spPr>
        <p:txBody>
          <a:bodyPr wrap="square" rtlCol="0">
            <a:spAutoFit/>
          </a:bodyPr>
          <a:lstStyle/>
          <a:p>
            <a:r>
              <a:rPr lang="en-US" sz="2000" b="1" dirty="0"/>
              <a:t>General Equilibrium Effects</a:t>
            </a:r>
          </a:p>
        </p:txBody>
      </p:sp>
      <p:sp>
        <p:nvSpPr>
          <p:cNvPr id="28" name="Rectangle 27">
            <a:extLst>
              <a:ext uri="{FF2B5EF4-FFF2-40B4-BE49-F238E27FC236}">
                <a16:creationId xmlns:a16="http://schemas.microsoft.com/office/drawing/2014/main" id="{E93B66E1-1F37-4749-B602-635B4EF09F09}"/>
              </a:ext>
            </a:extLst>
          </p:cNvPr>
          <p:cNvSpPr/>
          <p:nvPr/>
        </p:nvSpPr>
        <p:spPr>
          <a:xfrm>
            <a:off x="243114" y="1276854"/>
            <a:ext cx="8287657" cy="707886"/>
          </a:xfrm>
          <a:prstGeom prst="rect">
            <a:avLst/>
          </a:prstGeom>
        </p:spPr>
        <p:txBody>
          <a:bodyPr wrap="square">
            <a:spAutoFit/>
          </a:bodyPr>
          <a:lstStyle/>
          <a:p>
            <a:pPr marL="342900" indent="-342900">
              <a:buFont typeface="Arial" panose="020B0604020202020204" pitchFamily="34" charset="0"/>
              <a:buChar char="•"/>
            </a:pPr>
            <a:r>
              <a:rPr lang="en-US" sz="2000" dirty="0"/>
              <a:t>Think precisely about what causal effect you are interested in, in terms of the corresponding hypothetical experiment.</a:t>
            </a:r>
          </a:p>
        </p:txBody>
      </p:sp>
    </p:spTree>
    <p:extLst>
      <p:ext uri="{BB962C8B-B14F-4D97-AF65-F5344CB8AC3E}">
        <p14:creationId xmlns:p14="http://schemas.microsoft.com/office/powerpoint/2010/main" val="303217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04585" y="1447800"/>
            <a:ext cx="8563429" cy="4832092"/>
          </a:xfrm>
          <a:prstGeom prst="rect">
            <a:avLst/>
          </a:prstGeom>
          <a:noFill/>
          <a:ln w="9525">
            <a:noFill/>
            <a:miter lim="800000"/>
            <a:headEnd/>
            <a:tailEnd/>
          </a:ln>
        </p:spPr>
        <p:txBody>
          <a:bodyPr wrap="square" anchor="t">
            <a:spAutoFit/>
          </a:bodyPr>
          <a:lstStyle/>
          <a:p>
            <a:pPr marL="233680" eaLnBrk="0" fontAlgn="base" hangingPunct="0">
              <a:spcBef>
                <a:spcPct val="0"/>
              </a:spcBef>
              <a:spcAft>
                <a:spcPct val="0"/>
              </a:spcAft>
              <a:buSzPct val="80000"/>
              <a:defRPr/>
            </a:pPr>
            <a:r>
              <a:rPr lang="en-US" sz="2000" dirty="0"/>
              <a:t>Notice in all the hypotheticals the idea of situations or people being “otherwise identical”. The </a:t>
            </a:r>
            <a:r>
              <a:rPr lang="en-US" sz="2000" b="1" dirty="0">
                <a:solidFill>
                  <a:schemeClr val="accent2"/>
                </a:solidFill>
              </a:rPr>
              <a:t>counterfactual </a:t>
            </a:r>
            <a:r>
              <a:rPr lang="en-US" sz="2000" dirty="0"/>
              <a:t>represents the state of the world in the absence of the policy/program you want to evaluate.</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dirty="0"/>
              <a:t>Jane vs. Jane with one more year of education</a:t>
            </a:r>
          </a:p>
          <a:p>
            <a:pPr marL="609600" indent="-375920" eaLnBrk="0" fontAlgn="base" hangingPunct="0">
              <a:spcBef>
                <a:spcPct val="0"/>
              </a:spcBef>
              <a:spcAft>
                <a:spcPct val="0"/>
              </a:spcAft>
              <a:buSzPct val="80000"/>
              <a:buBlip>
                <a:blip r:embed="rId3"/>
              </a:buBlip>
              <a:defRPr/>
            </a:pPr>
            <a:r>
              <a:rPr lang="en-US" dirty="0"/>
              <a:t>The US economy vs. the US economy with slightly higher interest rates</a:t>
            </a:r>
            <a:br>
              <a:rPr lang="en-US" dirty="0"/>
            </a:br>
            <a:endParaRPr lang="en-US" dirty="0"/>
          </a:p>
          <a:p>
            <a:pPr marL="233680" eaLnBrk="0" fontAlgn="base" hangingPunct="0">
              <a:spcBef>
                <a:spcPct val="0"/>
              </a:spcBef>
              <a:spcAft>
                <a:spcPct val="0"/>
              </a:spcAft>
              <a:buSzPct val="80000"/>
              <a:defRPr/>
            </a:pPr>
            <a:endParaRPr lang="en-US" dirty="0"/>
          </a:p>
          <a:p>
            <a:pPr marL="233680" eaLnBrk="0" fontAlgn="base" hangingPunct="0">
              <a:spcBef>
                <a:spcPct val="0"/>
              </a:spcBef>
              <a:spcAft>
                <a:spcPct val="0"/>
              </a:spcAft>
              <a:buSzPct val="80000"/>
              <a:defRPr/>
            </a:pPr>
            <a:r>
              <a:rPr lang="en-US" sz="2000" b="1" i="1" dirty="0">
                <a:solidFill>
                  <a:schemeClr val="accent2"/>
                </a:solidFill>
              </a:rPr>
              <a:t>Problem:</a:t>
            </a:r>
            <a:r>
              <a:rPr lang="en-US" sz="2000" b="1" i="1" dirty="0"/>
              <a:t> </a:t>
            </a:r>
            <a:r>
              <a:rPr lang="en-US" sz="2000" dirty="0"/>
              <a:t>counterfactuals can not be directly observed (can’t compare a person to themselves)</a:t>
            </a:r>
          </a:p>
          <a:p>
            <a:pPr marL="233680" eaLnBrk="0" fontAlgn="base" hangingPunct="0">
              <a:spcBef>
                <a:spcPct val="0"/>
              </a:spcBef>
              <a:spcAft>
                <a:spcPct val="0"/>
              </a:spcAft>
              <a:buSzPct val="80000"/>
              <a:defRPr/>
            </a:pPr>
            <a:endParaRPr lang="en-US" sz="2000" dirty="0"/>
          </a:p>
          <a:p>
            <a:pPr marL="233680" eaLnBrk="0" fontAlgn="base" hangingPunct="0">
              <a:spcBef>
                <a:spcPct val="0"/>
              </a:spcBef>
              <a:spcAft>
                <a:spcPct val="0"/>
              </a:spcAft>
              <a:buSzPct val="80000"/>
              <a:defRPr/>
            </a:pPr>
            <a:endParaRPr lang="en-US" sz="2000" dirty="0"/>
          </a:p>
          <a:p>
            <a:pPr marL="233680" eaLnBrk="0" fontAlgn="base" hangingPunct="0">
              <a:spcBef>
                <a:spcPct val="0"/>
              </a:spcBef>
              <a:spcAft>
                <a:spcPct val="0"/>
              </a:spcAft>
              <a:buSzPct val="80000"/>
              <a:defRPr/>
            </a:pPr>
            <a:r>
              <a:rPr lang="en-US" sz="2000" b="1" i="1" dirty="0">
                <a:solidFill>
                  <a:schemeClr val="accent2"/>
                </a:solidFill>
              </a:rPr>
              <a:t>Solution:</a:t>
            </a:r>
            <a:r>
              <a:rPr lang="en-US" sz="2000" b="1" i="1" dirty="0"/>
              <a:t> </a:t>
            </a:r>
            <a:r>
              <a:rPr lang="en-US" sz="2000" dirty="0"/>
              <a:t>we need to “mimic” or construct a credible counterfactual</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dirty="0"/>
              <a:t>What’s wrong with comparing participants and non-participants?</a:t>
            </a:r>
          </a:p>
          <a:p>
            <a:pPr marL="609600" indent="-375920" eaLnBrk="0" fontAlgn="base" hangingPunct="0">
              <a:spcBef>
                <a:spcPct val="0"/>
              </a:spcBef>
              <a:spcAft>
                <a:spcPct val="0"/>
              </a:spcAft>
              <a:buSzPct val="80000"/>
              <a:buBlip>
                <a:blip r:embed="rId3"/>
              </a:buBlip>
              <a:defRPr/>
            </a:pPr>
            <a:r>
              <a:rPr lang="en-US" dirty="0"/>
              <a:t>Better ways to achieve this?</a:t>
            </a:r>
            <a:endParaRPr lang="en-US" sz="2000" dirty="0"/>
          </a:p>
        </p:txBody>
      </p:sp>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 Counterfactual</a:t>
            </a:r>
          </a:p>
        </p:txBody>
      </p:sp>
    </p:spTree>
    <p:extLst>
      <p:ext uri="{BB962C8B-B14F-4D97-AF65-F5344CB8AC3E}">
        <p14:creationId xmlns:p14="http://schemas.microsoft.com/office/powerpoint/2010/main" val="1414468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D2341316-F8EB-4617-B666-6B790662914D}"/>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 Randomized Experiments</a:t>
            </a:r>
          </a:p>
        </p:txBody>
      </p:sp>
      <p:pic>
        <p:nvPicPr>
          <p:cNvPr id="4" name="Picture 3" descr="A drawing of a person&#10;&#10;Description automatically generated">
            <a:extLst>
              <a:ext uri="{FF2B5EF4-FFF2-40B4-BE49-F238E27FC236}">
                <a16:creationId xmlns:a16="http://schemas.microsoft.com/office/drawing/2014/main" id="{5B0C9224-2094-4F21-913A-F314364F4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31" y="1143000"/>
            <a:ext cx="8126737" cy="4944693"/>
          </a:xfrm>
          <a:prstGeom prst="rect">
            <a:avLst/>
          </a:prstGeom>
          <a:ln>
            <a:solidFill>
              <a:schemeClr val="bg1"/>
            </a:solidFill>
          </a:ln>
        </p:spPr>
      </p:pic>
      <p:sp>
        <p:nvSpPr>
          <p:cNvPr id="5" name="TextBox 4">
            <a:extLst>
              <a:ext uri="{FF2B5EF4-FFF2-40B4-BE49-F238E27FC236}">
                <a16:creationId xmlns:a16="http://schemas.microsoft.com/office/drawing/2014/main" id="{6854CD54-D616-4CBF-978C-FF06E25788F4}"/>
              </a:ext>
            </a:extLst>
          </p:cNvPr>
          <p:cNvSpPr txBox="1"/>
          <p:nvPr/>
        </p:nvSpPr>
        <p:spPr>
          <a:xfrm>
            <a:off x="3440018" y="3048000"/>
            <a:ext cx="2274982" cy="523220"/>
          </a:xfrm>
          <a:prstGeom prst="rect">
            <a:avLst/>
          </a:prstGeom>
          <a:noFill/>
        </p:spPr>
        <p:txBody>
          <a:bodyPr wrap="none" rtlCol="0">
            <a:spAutoFit/>
          </a:bodyPr>
          <a:lstStyle/>
          <a:p>
            <a:pPr algn="ctr"/>
            <a:r>
              <a:rPr lang="pt-BR" sz="1400" dirty="0">
                <a:latin typeface="Arial" panose="020B0604020202020204" pitchFamily="34" charset="0"/>
                <a:cs typeface="Arial" panose="020B0604020202020204" pitchFamily="34" charset="0"/>
              </a:rPr>
              <a:t>Sample is split into groups</a:t>
            </a:r>
            <a:br>
              <a:rPr lang="pt-BR" sz="1400" dirty="0">
                <a:latin typeface="Arial" panose="020B0604020202020204" pitchFamily="34" charset="0"/>
                <a:cs typeface="Arial" panose="020B0604020202020204" pitchFamily="34" charset="0"/>
              </a:rPr>
            </a:br>
            <a:r>
              <a:rPr lang="pt-BR" sz="1400" dirty="0">
                <a:latin typeface="Arial" panose="020B0604020202020204" pitchFamily="34" charset="0"/>
                <a:cs typeface="Arial" panose="020B0604020202020204" pitchFamily="34" charset="0"/>
              </a:rPr>
              <a:t>by random assignment</a:t>
            </a:r>
          </a:p>
        </p:txBody>
      </p:sp>
      <p:sp>
        <p:nvSpPr>
          <p:cNvPr id="8" name="TextBox 7">
            <a:extLst>
              <a:ext uri="{FF2B5EF4-FFF2-40B4-BE49-F238E27FC236}">
                <a16:creationId xmlns:a16="http://schemas.microsoft.com/office/drawing/2014/main" id="{5F676343-833D-4499-93C7-DF330BC88ED2}"/>
              </a:ext>
            </a:extLst>
          </p:cNvPr>
          <p:cNvSpPr txBox="1"/>
          <p:nvPr/>
        </p:nvSpPr>
        <p:spPr>
          <a:xfrm>
            <a:off x="6763196" y="3048000"/>
            <a:ext cx="1854995" cy="523220"/>
          </a:xfrm>
          <a:prstGeom prst="rect">
            <a:avLst/>
          </a:prstGeom>
          <a:noFill/>
        </p:spPr>
        <p:txBody>
          <a:bodyPr wrap="none" rtlCol="0">
            <a:spAutoFit/>
          </a:bodyPr>
          <a:lstStyle/>
          <a:p>
            <a:pPr algn="ctr"/>
            <a:r>
              <a:rPr lang="pt-BR" sz="1400" dirty="0">
                <a:latin typeface="Arial" panose="020B0604020202020204" pitchFamily="34" charset="0"/>
                <a:cs typeface="Arial" panose="020B0604020202020204" pitchFamily="34" charset="0"/>
              </a:rPr>
              <a:t>Outcomes for groups</a:t>
            </a:r>
            <a:br>
              <a:rPr lang="pt-BR" sz="1400" dirty="0">
                <a:latin typeface="Arial" panose="020B0604020202020204" pitchFamily="34" charset="0"/>
                <a:cs typeface="Arial" panose="020B0604020202020204" pitchFamily="34" charset="0"/>
              </a:rPr>
            </a:br>
            <a:r>
              <a:rPr lang="pt-BR" sz="1400" dirty="0">
                <a:latin typeface="Arial" panose="020B0604020202020204" pitchFamily="34" charset="0"/>
                <a:cs typeface="Arial" panose="020B0604020202020204" pitchFamily="34" charset="0"/>
              </a:rPr>
              <a:t>are measured</a:t>
            </a:r>
          </a:p>
        </p:txBody>
      </p:sp>
      <p:sp>
        <p:nvSpPr>
          <p:cNvPr id="9" name="TextBox 8">
            <a:extLst>
              <a:ext uri="{FF2B5EF4-FFF2-40B4-BE49-F238E27FC236}">
                <a16:creationId xmlns:a16="http://schemas.microsoft.com/office/drawing/2014/main" id="{C6BFA1DA-0A9E-4670-804D-1FAAC600E572}"/>
              </a:ext>
            </a:extLst>
          </p:cNvPr>
          <p:cNvSpPr txBox="1"/>
          <p:nvPr/>
        </p:nvSpPr>
        <p:spPr>
          <a:xfrm>
            <a:off x="5452908" y="2024261"/>
            <a:ext cx="1340175" cy="307777"/>
          </a:xfrm>
          <a:prstGeom prst="rect">
            <a:avLst/>
          </a:prstGeom>
          <a:noFill/>
        </p:spPr>
        <p:txBody>
          <a:bodyPr wrap="none" rtlCol="0">
            <a:spAutoFit/>
          </a:bodyPr>
          <a:lstStyle/>
          <a:p>
            <a:pPr algn="ctr"/>
            <a:r>
              <a:rPr lang="pt-BR" sz="1400" dirty="0">
                <a:latin typeface="Arial" panose="020B0604020202020204" pitchFamily="34" charset="0"/>
                <a:cs typeface="Arial" panose="020B0604020202020204" pitchFamily="34" charset="0"/>
              </a:rPr>
              <a:t>Exp. Vouchers</a:t>
            </a:r>
          </a:p>
        </p:txBody>
      </p:sp>
      <p:sp>
        <p:nvSpPr>
          <p:cNvPr id="10" name="TextBox 9">
            <a:extLst>
              <a:ext uri="{FF2B5EF4-FFF2-40B4-BE49-F238E27FC236}">
                <a16:creationId xmlns:a16="http://schemas.microsoft.com/office/drawing/2014/main" id="{F1A7791E-56AE-416A-9C2D-11645DFB6194}"/>
              </a:ext>
            </a:extLst>
          </p:cNvPr>
          <p:cNvSpPr txBox="1"/>
          <p:nvPr/>
        </p:nvSpPr>
        <p:spPr>
          <a:xfrm>
            <a:off x="5517832" y="4708973"/>
            <a:ext cx="1210331" cy="307777"/>
          </a:xfrm>
          <a:prstGeom prst="rect">
            <a:avLst/>
          </a:prstGeom>
          <a:noFill/>
        </p:spPr>
        <p:txBody>
          <a:bodyPr wrap="none" rtlCol="0">
            <a:spAutoFit/>
          </a:bodyPr>
          <a:lstStyle/>
          <a:p>
            <a:pPr algn="ctr"/>
            <a:r>
              <a:rPr lang="pt-BR" sz="1400" dirty="0">
                <a:latin typeface="Arial" panose="020B0604020202020204" pitchFamily="34" charset="0"/>
                <a:cs typeface="Arial" panose="020B0604020202020204" pitchFamily="34" charset="0"/>
              </a:rPr>
              <a:t>No Vouchers</a:t>
            </a:r>
          </a:p>
        </p:txBody>
      </p:sp>
      <p:sp>
        <p:nvSpPr>
          <p:cNvPr id="11" name="TextBox 10">
            <a:extLst>
              <a:ext uri="{FF2B5EF4-FFF2-40B4-BE49-F238E27FC236}">
                <a16:creationId xmlns:a16="http://schemas.microsoft.com/office/drawing/2014/main" id="{987EA5A6-9799-4C67-B960-54A14609E343}"/>
              </a:ext>
            </a:extLst>
          </p:cNvPr>
          <p:cNvSpPr txBox="1"/>
          <p:nvPr/>
        </p:nvSpPr>
        <p:spPr>
          <a:xfrm>
            <a:off x="4717725" y="5631283"/>
            <a:ext cx="1149675" cy="523220"/>
          </a:xfrm>
          <a:prstGeom prst="rect">
            <a:avLst/>
          </a:prstGeom>
          <a:noFill/>
        </p:spPr>
        <p:txBody>
          <a:bodyPr wrap="none" rtlCol="0">
            <a:spAutoFit/>
          </a:bodyPr>
          <a:lstStyle/>
          <a:p>
            <a:pPr algn="ctr"/>
            <a:r>
              <a:rPr lang="pt-BR" sz="1400" dirty="0">
                <a:latin typeface="Arial" panose="020B0604020202020204" pitchFamily="34" charset="0"/>
                <a:cs typeface="Arial" panose="020B0604020202020204" pitchFamily="34" charset="0"/>
              </a:rPr>
              <a:t>Does not go</a:t>
            </a:r>
            <a:br>
              <a:rPr lang="pt-BR" sz="1400" dirty="0">
                <a:latin typeface="Arial" panose="020B0604020202020204" pitchFamily="34" charset="0"/>
                <a:cs typeface="Arial" panose="020B0604020202020204" pitchFamily="34" charset="0"/>
              </a:rPr>
            </a:br>
            <a:r>
              <a:rPr lang="pt-BR" sz="1400" dirty="0">
                <a:latin typeface="Arial" panose="020B0604020202020204" pitchFamily="34" charset="0"/>
                <a:cs typeface="Arial" panose="020B0604020202020204" pitchFamily="34" charset="0"/>
              </a:rPr>
              <a:t>to college</a:t>
            </a:r>
          </a:p>
        </p:txBody>
      </p:sp>
      <p:sp>
        <p:nvSpPr>
          <p:cNvPr id="12" name="TextBox 11">
            <a:extLst>
              <a:ext uri="{FF2B5EF4-FFF2-40B4-BE49-F238E27FC236}">
                <a16:creationId xmlns:a16="http://schemas.microsoft.com/office/drawing/2014/main" id="{2BBBBEDA-4B20-40DF-8019-A91404EAE4C1}"/>
              </a:ext>
            </a:extLst>
          </p:cNvPr>
          <p:cNvSpPr txBox="1"/>
          <p:nvPr/>
        </p:nvSpPr>
        <p:spPr>
          <a:xfrm>
            <a:off x="431311" y="6438348"/>
            <a:ext cx="8499443" cy="307777"/>
          </a:xfrm>
          <a:prstGeom prst="rect">
            <a:avLst/>
          </a:prstGeom>
          <a:noFill/>
        </p:spPr>
        <p:txBody>
          <a:bodyPr wrap="none" rtlCol="0">
            <a:spAutoFit/>
          </a:bodyPr>
          <a:lstStyle/>
          <a:p>
            <a:r>
              <a:rPr lang="pt-BR" sz="1400" dirty="0">
                <a:latin typeface="Arial" panose="020B0604020202020204" pitchFamily="34" charset="0"/>
                <a:cs typeface="Arial" panose="020B0604020202020204" pitchFamily="34" charset="0"/>
              </a:rPr>
              <a:t>Note: Moving to Opportunity had two treatment (intervention) arms and one control, this is a simplification.</a:t>
            </a:r>
          </a:p>
        </p:txBody>
      </p:sp>
      <p:sp>
        <p:nvSpPr>
          <p:cNvPr id="13" name="TextBox 12">
            <a:extLst>
              <a:ext uri="{FF2B5EF4-FFF2-40B4-BE49-F238E27FC236}">
                <a16:creationId xmlns:a16="http://schemas.microsoft.com/office/drawing/2014/main" id="{FE8CBD9D-0C75-4E40-B672-28D82DA8E34E}"/>
              </a:ext>
            </a:extLst>
          </p:cNvPr>
          <p:cNvSpPr txBox="1"/>
          <p:nvPr/>
        </p:nvSpPr>
        <p:spPr>
          <a:xfrm>
            <a:off x="7215242" y="5631283"/>
            <a:ext cx="950901" cy="523220"/>
          </a:xfrm>
          <a:prstGeom prst="rect">
            <a:avLst/>
          </a:prstGeom>
          <a:noFill/>
        </p:spPr>
        <p:txBody>
          <a:bodyPr wrap="none" rtlCol="0">
            <a:spAutoFit/>
          </a:bodyPr>
          <a:lstStyle/>
          <a:p>
            <a:pPr algn="ctr"/>
            <a:r>
              <a:rPr lang="pt-BR" sz="1400" dirty="0">
                <a:latin typeface="Arial" panose="020B0604020202020204" pitchFamily="34" charset="0"/>
                <a:cs typeface="Arial" panose="020B0604020202020204" pitchFamily="34" charset="0"/>
              </a:rPr>
              <a:t>Goes</a:t>
            </a:r>
            <a:br>
              <a:rPr lang="pt-BR" sz="1400" dirty="0">
                <a:latin typeface="Arial" panose="020B0604020202020204" pitchFamily="34" charset="0"/>
                <a:cs typeface="Arial" panose="020B0604020202020204" pitchFamily="34" charset="0"/>
              </a:rPr>
            </a:br>
            <a:r>
              <a:rPr lang="pt-BR" sz="1400" dirty="0">
                <a:latin typeface="Arial" panose="020B0604020202020204" pitchFamily="34" charset="0"/>
                <a:cs typeface="Arial" panose="020B0604020202020204" pitchFamily="34" charset="0"/>
              </a:rPr>
              <a:t>to college</a:t>
            </a:r>
          </a:p>
        </p:txBody>
      </p:sp>
    </p:spTree>
    <p:extLst>
      <p:ext uri="{BB962C8B-B14F-4D97-AF65-F5344CB8AC3E}">
        <p14:creationId xmlns:p14="http://schemas.microsoft.com/office/powerpoint/2010/main" val="3951982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99571" y="1219200"/>
            <a:ext cx="8724900" cy="707886"/>
          </a:xfrm>
          <a:prstGeom prst="rect">
            <a:avLst/>
          </a:prstGeom>
          <a:noFill/>
          <a:ln w="9525">
            <a:noFill/>
            <a:miter lim="800000"/>
            <a:headEnd/>
            <a:tailEnd/>
          </a:ln>
        </p:spPr>
        <p:txBody>
          <a:bodyPr wrap="square" anchor="t">
            <a:spAutoFit/>
          </a:bodyPr>
          <a:lstStyle/>
          <a:p>
            <a:pPr marL="233680" eaLnBrk="0" fontAlgn="base" hangingPunct="0">
              <a:spcBef>
                <a:spcPct val="0"/>
              </a:spcBef>
              <a:spcAft>
                <a:spcPct val="0"/>
              </a:spcAft>
              <a:buSzPct val="80000"/>
              <a:defRPr/>
            </a:pPr>
            <a:r>
              <a:rPr lang="en-US" sz="2000" dirty="0"/>
              <a:t>Randomized Experiments are the “Gold Standard” for creating comparable/“otherwise identical” groups. Why?</a:t>
            </a:r>
          </a:p>
        </p:txBody>
      </p:sp>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 Randomized Experiments</a:t>
            </a:r>
          </a:p>
        </p:txBody>
      </p:sp>
      <p:sp>
        <p:nvSpPr>
          <p:cNvPr id="7" name="Rectangle 2">
            <a:extLst>
              <a:ext uri="{FF2B5EF4-FFF2-40B4-BE49-F238E27FC236}">
                <a16:creationId xmlns:a16="http://schemas.microsoft.com/office/drawing/2014/main" id="{41D67A3D-68DF-40B8-B622-67B40EC4A283}"/>
              </a:ext>
            </a:extLst>
          </p:cNvPr>
          <p:cNvSpPr>
            <a:spLocks noChangeArrowheads="1"/>
          </p:cNvSpPr>
          <p:nvPr/>
        </p:nvSpPr>
        <p:spPr bwMode="auto">
          <a:xfrm>
            <a:off x="228600" y="2286000"/>
            <a:ext cx="8305800" cy="1015663"/>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b="1" dirty="0"/>
              <a:t>Key Point 1: </a:t>
            </a:r>
            <a:r>
              <a:rPr lang="en-US" sz="2000" dirty="0"/>
              <a:t>Random assignment ensures that, at the outset of the experiment, members of the groups (treatment and control) </a:t>
            </a:r>
            <a:r>
              <a:rPr lang="en-US" sz="2000" b="1" dirty="0">
                <a:solidFill>
                  <a:schemeClr val="accent2"/>
                </a:solidFill>
              </a:rPr>
              <a:t>do not differ systematically</a:t>
            </a:r>
            <a:r>
              <a:rPr lang="en-US" sz="2000" dirty="0"/>
              <a:t>.</a:t>
            </a:r>
            <a:endParaRPr lang="en-US" sz="2000" b="1" dirty="0"/>
          </a:p>
        </p:txBody>
      </p:sp>
      <p:sp>
        <p:nvSpPr>
          <p:cNvPr id="8" name="Rectangle 2">
            <a:extLst>
              <a:ext uri="{FF2B5EF4-FFF2-40B4-BE49-F238E27FC236}">
                <a16:creationId xmlns:a16="http://schemas.microsoft.com/office/drawing/2014/main" id="{B657AD9A-EB89-442B-B368-0C8FF71EDA82}"/>
              </a:ext>
            </a:extLst>
          </p:cNvPr>
          <p:cNvSpPr>
            <a:spLocks noChangeArrowheads="1"/>
          </p:cNvSpPr>
          <p:nvPr/>
        </p:nvSpPr>
        <p:spPr bwMode="auto">
          <a:xfrm>
            <a:off x="228600" y="3660577"/>
            <a:ext cx="8724900" cy="707886"/>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b="1" dirty="0"/>
              <a:t>Key Point 2: </a:t>
            </a:r>
            <a:r>
              <a:rPr lang="en-US" sz="2000" dirty="0"/>
              <a:t>Differences between the groups, which are solely due to chance,  decrease with sample size.</a:t>
            </a:r>
            <a:endParaRPr lang="en-US" sz="2000" b="1" dirty="0"/>
          </a:p>
        </p:txBody>
      </p:sp>
      <p:sp>
        <p:nvSpPr>
          <p:cNvPr id="6" name="Rectangle 2">
            <a:extLst>
              <a:ext uri="{FF2B5EF4-FFF2-40B4-BE49-F238E27FC236}">
                <a16:creationId xmlns:a16="http://schemas.microsoft.com/office/drawing/2014/main" id="{DAAAFE0F-5047-43ED-B43F-FD09673BDEEF}"/>
              </a:ext>
            </a:extLst>
          </p:cNvPr>
          <p:cNvSpPr>
            <a:spLocks noChangeArrowheads="1"/>
          </p:cNvSpPr>
          <p:nvPr/>
        </p:nvSpPr>
        <p:spPr bwMode="auto">
          <a:xfrm>
            <a:off x="228600" y="4727377"/>
            <a:ext cx="8724900" cy="707886"/>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b="1" dirty="0"/>
              <a:t>Key Point 3: </a:t>
            </a:r>
            <a:r>
              <a:rPr lang="en-US" sz="2000" dirty="0"/>
              <a:t>Thus, any difference that subsequently arises between them can be </a:t>
            </a:r>
            <a:r>
              <a:rPr lang="en-US" sz="2000" b="1" dirty="0">
                <a:solidFill>
                  <a:schemeClr val="accent2"/>
                </a:solidFill>
              </a:rPr>
              <a:t>attributed to the intervention</a:t>
            </a:r>
            <a:r>
              <a:rPr lang="en-US" sz="2000" dirty="0"/>
              <a:t> rather than to other factors.</a:t>
            </a:r>
            <a:endParaRPr lang="en-US" sz="2000" b="1" dirty="0"/>
          </a:p>
        </p:txBody>
      </p:sp>
    </p:spTree>
    <p:extLst>
      <p:ext uri="{BB962C8B-B14F-4D97-AF65-F5344CB8AC3E}">
        <p14:creationId xmlns:p14="http://schemas.microsoft.com/office/powerpoint/2010/main" val="396804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 Randomized Experiments</a:t>
            </a:r>
          </a:p>
        </p:txBody>
      </p:sp>
      <p:sp>
        <p:nvSpPr>
          <p:cNvPr id="6" name="Rectangle 2">
            <a:extLst>
              <a:ext uri="{FF2B5EF4-FFF2-40B4-BE49-F238E27FC236}">
                <a16:creationId xmlns:a16="http://schemas.microsoft.com/office/drawing/2014/main" id="{DC84103B-7402-4674-BE6B-CDC88211E7E6}"/>
              </a:ext>
            </a:extLst>
          </p:cNvPr>
          <p:cNvSpPr>
            <a:spLocks noChangeArrowheads="1"/>
          </p:cNvSpPr>
          <p:nvPr/>
        </p:nvSpPr>
        <p:spPr bwMode="auto">
          <a:xfrm>
            <a:off x="250371" y="1371600"/>
            <a:ext cx="8501743" cy="646331"/>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dirty="0"/>
              <a:t>Population of 50% female, 50% male. Suppose you randomly assign N people, half to treatment, half to control.</a:t>
            </a:r>
          </a:p>
        </p:txBody>
      </p:sp>
      <p:sp>
        <p:nvSpPr>
          <p:cNvPr id="8" name="Rectangle 2">
            <a:extLst>
              <a:ext uri="{FF2B5EF4-FFF2-40B4-BE49-F238E27FC236}">
                <a16:creationId xmlns:a16="http://schemas.microsoft.com/office/drawing/2014/main" id="{5C356449-6E66-45B8-A1BE-52690590154E}"/>
              </a:ext>
            </a:extLst>
          </p:cNvPr>
          <p:cNvSpPr>
            <a:spLocks noChangeArrowheads="1"/>
          </p:cNvSpPr>
          <p:nvPr/>
        </p:nvSpPr>
        <p:spPr bwMode="auto">
          <a:xfrm>
            <a:off x="261257" y="1972270"/>
            <a:ext cx="8501743" cy="923330"/>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dirty="0"/>
              <a:t>Below is the (approximate) distribution of the difference between the fraction of the treatment group that is male and the fraction of the control group that is male, for N = 1,000 vs. N = 10,000:</a:t>
            </a:r>
          </a:p>
        </p:txBody>
      </p:sp>
      <p:pic>
        <p:nvPicPr>
          <p:cNvPr id="4" name="Picture 3">
            <a:extLst>
              <a:ext uri="{FF2B5EF4-FFF2-40B4-BE49-F238E27FC236}">
                <a16:creationId xmlns:a16="http://schemas.microsoft.com/office/drawing/2014/main" id="{A3827D3D-2F5E-48F9-A662-6017EF9B6F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3100" y="2863850"/>
            <a:ext cx="5257800" cy="3943350"/>
          </a:xfrm>
          <a:prstGeom prst="rect">
            <a:avLst/>
          </a:prstGeom>
        </p:spPr>
      </p:pic>
      <p:sp>
        <p:nvSpPr>
          <p:cNvPr id="7" name="Rectangle 2">
            <a:extLst>
              <a:ext uri="{FF2B5EF4-FFF2-40B4-BE49-F238E27FC236}">
                <a16:creationId xmlns:a16="http://schemas.microsoft.com/office/drawing/2014/main" id="{108863FD-5BE7-4AF6-94ED-FA789FC27780}"/>
              </a:ext>
            </a:extLst>
          </p:cNvPr>
          <p:cNvSpPr>
            <a:spLocks noChangeArrowheads="1"/>
          </p:cNvSpPr>
          <p:nvPr/>
        </p:nvSpPr>
        <p:spPr bwMode="auto">
          <a:xfrm>
            <a:off x="199571" y="914400"/>
            <a:ext cx="8724900" cy="400110"/>
          </a:xfrm>
          <a:prstGeom prst="rect">
            <a:avLst/>
          </a:prstGeom>
          <a:noFill/>
          <a:ln w="9525">
            <a:noFill/>
            <a:miter lim="800000"/>
            <a:headEnd/>
            <a:tailEnd/>
          </a:ln>
        </p:spPr>
        <p:txBody>
          <a:bodyPr wrap="square" anchor="t">
            <a:spAutoFit/>
          </a:bodyPr>
          <a:lstStyle/>
          <a:p>
            <a:pPr marL="233680" eaLnBrk="0" fontAlgn="base" hangingPunct="0">
              <a:spcBef>
                <a:spcPct val="0"/>
              </a:spcBef>
              <a:spcAft>
                <a:spcPct val="0"/>
              </a:spcAft>
              <a:buSzPct val="80000"/>
              <a:defRPr/>
            </a:pPr>
            <a:r>
              <a:rPr lang="en-US" sz="2000" dirty="0"/>
              <a:t>Illustrating </a:t>
            </a:r>
            <a:r>
              <a:rPr lang="en-US" sz="2000" b="1" dirty="0"/>
              <a:t>Key Point 2</a:t>
            </a:r>
          </a:p>
        </p:txBody>
      </p:sp>
    </p:spTree>
    <p:extLst>
      <p:ext uri="{BB962C8B-B14F-4D97-AF65-F5344CB8AC3E}">
        <p14:creationId xmlns:p14="http://schemas.microsoft.com/office/powerpoint/2010/main" val="253514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Logistics</a:t>
            </a:r>
          </a:p>
        </p:txBody>
      </p:sp>
      <p:sp>
        <p:nvSpPr>
          <p:cNvPr id="5" name="Rectangle 2">
            <a:extLst>
              <a:ext uri="{FF2B5EF4-FFF2-40B4-BE49-F238E27FC236}">
                <a16:creationId xmlns:a16="http://schemas.microsoft.com/office/drawing/2014/main" id="{409AB89F-A9FC-413D-A8DC-8EFFDE26CD84}"/>
              </a:ext>
            </a:extLst>
          </p:cNvPr>
          <p:cNvSpPr>
            <a:spLocks noChangeArrowheads="1"/>
          </p:cNvSpPr>
          <p:nvPr/>
        </p:nvSpPr>
        <p:spPr bwMode="auto">
          <a:xfrm>
            <a:off x="228600" y="365125"/>
            <a:ext cx="8534400" cy="5755422"/>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362" eaLnBrk="0" fontAlgn="base" hangingPunct="0">
              <a:spcBef>
                <a:spcPct val="0"/>
              </a:spcBef>
              <a:spcAft>
                <a:spcPct val="0"/>
              </a:spcAft>
              <a:buSzPct val="80000"/>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Office Hours:</a:t>
            </a:r>
          </a:p>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Wed 4.30-6.30, Barker 103</a:t>
            </a:r>
            <a:br>
              <a:rPr lang="en-US" sz="2000" kern="0" dirty="0">
                <a:solidFill>
                  <a:srgbClr val="222222"/>
                </a:solidFill>
                <a:ea typeface="Calibri"/>
              </a:rPr>
            </a:br>
            <a:endParaRPr lang="en-US" sz="2000" kern="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kern="0" dirty="0">
                <a:solidFill>
                  <a:srgbClr val="222222"/>
                </a:solidFill>
                <a:ea typeface="Calibri"/>
              </a:rPr>
              <a:t>Any outstanding issues with sectioning?</a:t>
            </a:r>
            <a:br>
              <a:rPr lang="en-US" sz="2000" kern="0" dirty="0">
                <a:solidFill>
                  <a:srgbClr val="222222"/>
                </a:solidFill>
                <a:ea typeface="Calibri"/>
              </a:rPr>
            </a:br>
            <a:endParaRPr lang="en-US" sz="2000" kern="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kern="0" dirty="0">
                <a:solidFill>
                  <a:srgbClr val="222222"/>
                </a:solidFill>
                <a:ea typeface="Calibri"/>
              </a:rPr>
              <a:t>Remember, can always submit questions &amp; anonymous feedback before sections using </a:t>
            </a:r>
            <a:r>
              <a:rPr lang="en-US" sz="2000" kern="0" dirty="0">
                <a:solidFill>
                  <a:srgbClr val="222222"/>
                </a:solidFill>
                <a:ea typeface="Calibri"/>
                <a:hlinkClick r:id="rId4"/>
              </a:rPr>
              <a:t>this Google form</a:t>
            </a:r>
            <a:r>
              <a:rPr lang="en-US" sz="2000" kern="0" dirty="0">
                <a:solidFill>
                  <a:srgbClr val="222222"/>
                </a:solidFill>
                <a:ea typeface="Calibri"/>
              </a:rPr>
              <a:t>   [</a:t>
            </a:r>
            <a:r>
              <a:rPr lang="en-US" sz="1600" kern="0" dirty="0">
                <a:solidFill>
                  <a:srgbClr val="222222"/>
                </a:solidFill>
                <a:ea typeface="Calibri"/>
              </a:rPr>
              <a:t>https://goo.gl/forms/RAOQFBIj6SXdFOZJ3</a:t>
            </a:r>
            <a:r>
              <a:rPr lang="en-US" sz="2000" kern="0" dirty="0">
                <a:solidFill>
                  <a:srgbClr val="222222"/>
                </a:solidFill>
                <a:ea typeface="Calibri"/>
              </a:rPr>
              <a:t>]</a:t>
            </a:r>
          </a:p>
          <a:p>
            <a:pPr marL="609600" indent="-375920" eaLnBrk="0" fontAlgn="base" hangingPunct="0">
              <a:spcBef>
                <a:spcPct val="0"/>
              </a:spcBef>
              <a:spcAft>
                <a:spcPct val="0"/>
              </a:spcAft>
              <a:buSzPct val="80000"/>
              <a:buBlip>
                <a:blip r:embed="rId3"/>
              </a:buBlip>
              <a:defRPr/>
            </a:pPr>
            <a:endParaRPr lang="en-US" sz="2000" kern="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chemeClr val="bg1">
                    <a:lumMod val="50000"/>
                  </a:schemeClr>
                </a:solidFill>
                <a:latin typeface="Calibri" panose="020F0502020204030204" pitchFamily="34" charset="0"/>
                <a:ea typeface="Calibri"/>
                <a:cs typeface="Calibri" panose="020F0502020204030204" pitchFamily="34" charset="0"/>
              </a:rPr>
              <a:t>Find this </a:t>
            </a:r>
            <a:r>
              <a:rPr lang="en-US" sz="2000" dirty="0" err="1">
                <a:solidFill>
                  <a:schemeClr val="bg1">
                    <a:lumMod val="50000"/>
                  </a:schemeClr>
                </a:solidFill>
                <a:latin typeface="Calibri" panose="020F0502020204030204" pitchFamily="34" charset="0"/>
                <a:ea typeface="Calibri"/>
                <a:cs typeface="Calibri" panose="020F0502020204030204" pitchFamily="34" charset="0"/>
              </a:rPr>
              <a:t>prez</a:t>
            </a:r>
            <a:r>
              <a:rPr lang="en-US" sz="2000" dirty="0">
                <a:solidFill>
                  <a:schemeClr val="bg1">
                    <a:lumMod val="50000"/>
                  </a:schemeClr>
                </a:solidFill>
                <a:latin typeface="Calibri" panose="020F0502020204030204" pitchFamily="34" charset="0"/>
                <a:ea typeface="Calibri"/>
                <a:cs typeface="Calibri" panose="020F0502020204030204" pitchFamily="34" charset="0"/>
              </a:rPr>
              <a:t> and files at: </a:t>
            </a:r>
            <a:r>
              <a:rPr lang="en-US" sz="2000" dirty="0">
                <a:solidFill>
                  <a:schemeClr val="bg1">
                    <a:lumMod val="50000"/>
                  </a:schemeClr>
                </a:solidFill>
                <a:latin typeface="Calibri" panose="020F0502020204030204" pitchFamily="34" charset="0"/>
                <a:ea typeface="Calibri"/>
                <a:cs typeface="Calibri" panose="020F0502020204030204" pitchFamily="34" charset="0"/>
                <a:hlinkClick r:id="rId5"/>
              </a:rPr>
              <a:t>https://github.com/dianagold/Ec1152_diana </a:t>
            </a:r>
            <a:br>
              <a:rPr lang="en-US" sz="2000" dirty="0">
                <a:solidFill>
                  <a:schemeClr val="bg1">
                    <a:lumMod val="50000"/>
                  </a:schemeClr>
                </a:solidFill>
                <a:latin typeface="Calibri" panose="020F0502020204030204" pitchFamily="34" charset="0"/>
                <a:ea typeface="Calibri"/>
                <a:cs typeface="Calibri" panose="020F0502020204030204" pitchFamily="34" charset="0"/>
              </a:rPr>
            </a:br>
            <a:r>
              <a:rPr lang="en-US" sz="2000" dirty="0">
                <a:solidFill>
                  <a:schemeClr val="bg1">
                    <a:lumMod val="50000"/>
                  </a:schemeClr>
                </a:solidFill>
                <a:latin typeface="Calibri" panose="020F0502020204030204" pitchFamily="34" charset="0"/>
                <a:ea typeface="Calibri"/>
                <a:cs typeface="Calibri" panose="020F0502020204030204" pitchFamily="34" charset="0"/>
              </a:rPr>
              <a:t>Or at </a:t>
            </a:r>
            <a:r>
              <a:rPr lang="en-US" sz="2000" dirty="0" err="1">
                <a:solidFill>
                  <a:schemeClr val="bg1">
                    <a:lumMod val="50000"/>
                  </a:schemeClr>
                </a:solidFill>
                <a:latin typeface="Calibri" panose="020F0502020204030204" pitchFamily="34" charset="0"/>
                <a:ea typeface="Calibri"/>
                <a:cs typeface="Calibri" panose="020F0502020204030204" pitchFamily="34" charset="0"/>
              </a:rPr>
              <a:t>GoogleDrive</a:t>
            </a:r>
            <a:r>
              <a:rPr lang="en-US" sz="2000" i="1" dirty="0">
                <a:solidFill>
                  <a:schemeClr val="bg2"/>
                </a:solidFill>
                <a:ea typeface="Calibri"/>
              </a:rPr>
              <a:t>: </a:t>
            </a:r>
            <a:r>
              <a:rPr lang="en-US" sz="2800" dirty="0">
                <a:solidFill>
                  <a:schemeClr val="bg2"/>
                </a:solidFill>
                <a:ea typeface="Calibri"/>
              </a:rPr>
              <a:t>http://bit.ly/ec1152drive</a:t>
            </a:r>
            <a:br>
              <a:rPr lang="en-US" sz="2000" kern="0" dirty="0">
                <a:solidFill>
                  <a:srgbClr val="222222"/>
                </a:solidFill>
                <a:ea typeface="Calibri"/>
              </a:rPr>
            </a:br>
            <a:endParaRPr lang="en-US" sz="2000" kern="0" dirty="0">
              <a:solidFill>
                <a:srgbClr val="222222"/>
              </a:solidFill>
              <a:ea typeface="Calibri"/>
            </a:endParaRPr>
          </a:p>
          <a:p>
            <a:pPr marL="233680" eaLnBrk="0" fontAlgn="base" hangingPunct="0">
              <a:spcBef>
                <a:spcPct val="0"/>
              </a:spcBef>
              <a:spcAft>
                <a:spcPct val="0"/>
              </a:spcAft>
              <a:buSzPct val="80000"/>
              <a:defRPr/>
            </a:pP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Tree>
    <p:extLst>
      <p:ext uri="{BB962C8B-B14F-4D97-AF65-F5344CB8AC3E}">
        <p14:creationId xmlns:p14="http://schemas.microsoft.com/office/powerpoint/2010/main" val="157093851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3733799"/>
            <a:ext cx="8153400" cy="804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7">
            <a:extLst>
              <a:ext uri="{FF2B5EF4-FFF2-40B4-BE49-F238E27FC236}">
                <a16:creationId xmlns:a16="http://schemas.microsoft.com/office/drawing/2014/main" id="{46689C2A-931C-4562-9A17-3117176B3F97}"/>
              </a:ext>
            </a:extLst>
          </p:cNvPr>
          <p:cNvSpPr txBox="1">
            <a:spLocks noChangeArrowheads="1"/>
          </p:cNvSpPr>
          <p:nvPr/>
        </p:nvSpPr>
        <p:spPr bwMode="auto">
          <a:xfrm>
            <a:off x="228600" y="76200"/>
            <a:ext cx="891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MTO: Can you read the tables?</a:t>
            </a:r>
          </a:p>
        </p:txBody>
      </p:sp>
      <p:pic>
        <p:nvPicPr>
          <p:cNvPr id="6" name="Picture 5"/>
          <p:cNvPicPr>
            <a:picLocks noChangeAspect="1"/>
          </p:cNvPicPr>
          <p:nvPr/>
        </p:nvPicPr>
        <p:blipFill rotWithShape="1">
          <a:blip r:embed="rId3"/>
          <a:srcRect b="53196"/>
          <a:stretch/>
        </p:blipFill>
        <p:spPr>
          <a:xfrm>
            <a:off x="1295400" y="76200"/>
            <a:ext cx="6677025" cy="4114800"/>
          </a:xfrm>
          <a:prstGeom prst="rect">
            <a:avLst/>
          </a:prstGeom>
        </p:spPr>
      </p:pic>
      <p:pic>
        <p:nvPicPr>
          <p:cNvPr id="11" name="Picture 10"/>
          <p:cNvPicPr>
            <a:picLocks noChangeAspect="1"/>
          </p:cNvPicPr>
          <p:nvPr/>
        </p:nvPicPr>
        <p:blipFill rotWithShape="1">
          <a:blip r:embed="rId3"/>
          <a:srcRect t="70206" b="-1"/>
          <a:stretch/>
        </p:blipFill>
        <p:spPr>
          <a:xfrm>
            <a:off x="1295400" y="4238623"/>
            <a:ext cx="6677025" cy="2619376"/>
          </a:xfrm>
          <a:prstGeom prst="rect">
            <a:avLst/>
          </a:prstGeom>
        </p:spPr>
      </p:pic>
      <p:sp>
        <p:nvSpPr>
          <p:cNvPr id="12" name="Rectangle 2"/>
          <p:cNvSpPr>
            <a:spLocks noChangeArrowheads="1"/>
          </p:cNvSpPr>
          <p:nvPr/>
        </p:nvSpPr>
        <p:spPr bwMode="auto">
          <a:xfrm>
            <a:off x="76200" y="3810000"/>
            <a:ext cx="8763000" cy="646331"/>
          </a:xfrm>
          <a:prstGeom prst="rect">
            <a:avLst/>
          </a:prstGeom>
          <a:noFill/>
          <a:ln w="9525">
            <a:noFill/>
            <a:miter lim="800000"/>
            <a:headEnd/>
            <a:tailEnd/>
          </a:ln>
        </p:spPr>
        <p:txBody>
          <a:bodyPr wrap="square">
            <a:spAutoFit/>
          </a:bodyPr>
          <a:lstStyle/>
          <a:p>
            <a:pPr marL="233362" eaLnBrk="0" fontAlgn="base" hangingPunct="0">
              <a:spcBef>
                <a:spcPct val="0"/>
              </a:spcBef>
              <a:spcAft>
                <a:spcPct val="0"/>
              </a:spcAft>
              <a:buSzPct val="80000"/>
              <a:defRPr/>
            </a:pPr>
            <a:r>
              <a:rPr lang="en-US" sz="1200" i="1" dirty="0">
                <a:solidFill>
                  <a:srgbClr val="222222"/>
                </a:solidFill>
                <a:ea typeface="Calibri"/>
              </a:rPr>
              <a:t>[there were</a:t>
            </a:r>
            <a:br>
              <a:rPr lang="en-US" sz="1200" i="1" dirty="0">
                <a:solidFill>
                  <a:srgbClr val="222222"/>
                </a:solidFill>
                <a:ea typeface="Calibri"/>
              </a:rPr>
            </a:br>
            <a:r>
              <a:rPr lang="en-US" sz="1200" i="1" dirty="0">
                <a:solidFill>
                  <a:srgbClr val="222222"/>
                </a:solidFill>
                <a:ea typeface="Calibri"/>
              </a:rPr>
              <a:t>more lines</a:t>
            </a:r>
            <a:br>
              <a:rPr lang="en-US" sz="1200" i="1" dirty="0">
                <a:solidFill>
                  <a:srgbClr val="222222"/>
                </a:solidFill>
                <a:ea typeface="Calibri"/>
              </a:rPr>
            </a:br>
            <a:r>
              <a:rPr lang="en-US" sz="1200" i="1" dirty="0">
                <a:solidFill>
                  <a:srgbClr val="222222"/>
                </a:solidFill>
                <a:ea typeface="Calibri"/>
              </a:rPr>
              <a:t>in here]</a:t>
            </a:r>
            <a:endParaRPr lang="en-US" sz="1000" i="1" dirty="0">
              <a:solidFill>
                <a:srgbClr val="222222"/>
              </a:solidFill>
              <a:ea typeface="Calibri"/>
            </a:endParaRPr>
          </a:p>
        </p:txBody>
      </p:sp>
    </p:spTree>
    <p:extLst>
      <p:ext uri="{BB962C8B-B14F-4D97-AF65-F5344CB8AC3E}">
        <p14:creationId xmlns:p14="http://schemas.microsoft.com/office/powerpoint/2010/main" val="523620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76200" y="1008995"/>
            <a:ext cx="8775700" cy="2739211"/>
          </a:xfrm>
          <a:prstGeom prst="rect">
            <a:avLst/>
          </a:prstGeom>
          <a:noFill/>
          <a:ln w="9525">
            <a:noFill/>
            <a:miter lim="800000"/>
            <a:headEnd/>
            <a:tailEnd/>
          </a:ln>
        </p:spPr>
        <p:txBody>
          <a:bodyPr wrap="square">
            <a:spAutoFit/>
          </a:bodyPr>
          <a:lstStyle/>
          <a:p>
            <a:pPr marL="609600" indent="-376238" eaLnBrk="0" fontAlgn="base" hangingPunct="0">
              <a:spcBef>
                <a:spcPct val="0"/>
              </a:spcBef>
              <a:spcAft>
                <a:spcPct val="0"/>
              </a:spcAft>
              <a:defRPr/>
            </a:pPr>
            <a:endParaRPr lang="en-US" dirty="0">
              <a:solidFill>
                <a:srgbClr val="000000"/>
              </a:solidFill>
              <a:latin typeface="Arial" panose="020B0604020202020204" pitchFamily="34" charset="0"/>
            </a:endParaRPr>
          </a:p>
          <a:p>
            <a:pPr marL="609600" indent="-376238" eaLnBrk="0" fontAlgn="base" hangingPunct="0">
              <a:spcBef>
                <a:spcPct val="0"/>
              </a:spcBef>
              <a:spcAft>
                <a:spcPct val="0"/>
              </a:spcAft>
              <a:buSzPct val="80000"/>
              <a:buFontTx/>
              <a:buBlip>
                <a:blip r:embed="rId3"/>
              </a:buBlip>
              <a:defRPr/>
            </a:pPr>
            <a:r>
              <a:rPr lang="en-US" kern="0" dirty="0">
                <a:solidFill>
                  <a:srgbClr val="000000"/>
                </a:solidFill>
                <a:latin typeface="Arial" panose="020B0604020202020204" pitchFamily="34" charset="0"/>
                <a:ea typeface="ＭＳ Ｐゴシック"/>
                <a:cs typeface="ＭＳ Ｐゴシック"/>
              </a:rPr>
              <a:t>Regression specifications:</a:t>
            </a:r>
            <a:endParaRPr lang="en-US" sz="1600" kern="0" dirty="0">
              <a:solidFill>
                <a:srgbClr val="000000"/>
              </a:solidFill>
              <a:latin typeface="Arial" panose="020B0604020202020204" pitchFamily="34" charset="0"/>
              <a:ea typeface="ＭＳ Ｐゴシック"/>
              <a:cs typeface="ＭＳ Ｐゴシック"/>
            </a:endParaRPr>
          </a:p>
          <a:p>
            <a:pPr marL="609600" indent="-376238" eaLnBrk="0" fontAlgn="base" hangingPunct="0">
              <a:spcBef>
                <a:spcPct val="0"/>
              </a:spcBef>
              <a:spcAft>
                <a:spcPct val="0"/>
              </a:spcAft>
              <a:buSzPct val="80000"/>
              <a:buFontTx/>
              <a:buBlip>
                <a:blip r:embed="rId3"/>
              </a:buBlip>
              <a:defRPr/>
            </a:pPr>
            <a:endParaRPr lang="en-US" kern="0" dirty="0">
              <a:solidFill>
                <a:srgbClr val="000000"/>
              </a:solidFill>
              <a:latin typeface="Arial" panose="020B0604020202020204" pitchFamily="34" charset="0"/>
              <a:ea typeface="ＭＳ Ｐゴシック"/>
              <a:cs typeface="ＭＳ Ｐゴシック"/>
            </a:endParaRPr>
          </a:p>
          <a:p>
            <a:pPr marL="609600" indent="-376238" eaLnBrk="0" fontAlgn="base" hangingPunct="0">
              <a:spcBef>
                <a:spcPct val="0"/>
              </a:spcBef>
              <a:spcAft>
                <a:spcPct val="0"/>
              </a:spcAft>
              <a:buSzPct val="80000"/>
              <a:buFontTx/>
              <a:buBlip>
                <a:blip r:embed="rId3"/>
              </a:buBlip>
              <a:defRPr/>
            </a:pPr>
            <a:endParaRPr lang="en-US" kern="0" dirty="0">
              <a:solidFill>
                <a:srgbClr val="000000"/>
              </a:solidFill>
              <a:latin typeface="Arial" panose="020B0604020202020204" pitchFamily="34" charset="0"/>
              <a:ea typeface="ＭＳ Ｐゴシック"/>
              <a:cs typeface="ＭＳ Ｐゴシック"/>
            </a:endParaRPr>
          </a:p>
          <a:p>
            <a:pPr marL="609600" indent="-376238" eaLnBrk="0" fontAlgn="base" hangingPunct="0">
              <a:spcBef>
                <a:spcPct val="0"/>
              </a:spcBef>
              <a:spcAft>
                <a:spcPct val="0"/>
              </a:spcAft>
              <a:buSzPct val="80000"/>
              <a:buFontTx/>
              <a:buBlip>
                <a:blip r:embed="rId3"/>
              </a:buBlip>
              <a:defRPr/>
            </a:pPr>
            <a:endParaRPr lang="en-US" kern="0" dirty="0">
              <a:solidFill>
                <a:srgbClr val="000000"/>
              </a:solidFill>
              <a:latin typeface="Arial" panose="020B0604020202020204" pitchFamily="34" charset="0"/>
              <a:ea typeface="ＭＳ Ｐゴシック"/>
              <a:cs typeface="ＭＳ Ｐゴシック"/>
            </a:endParaRPr>
          </a:p>
          <a:p>
            <a:pPr marL="609600" indent="-376238" eaLnBrk="0" fontAlgn="base" hangingPunct="0">
              <a:spcBef>
                <a:spcPct val="0"/>
              </a:spcBef>
              <a:spcAft>
                <a:spcPct val="0"/>
              </a:spcAft>
              <a:buSzPct val="80000"/>
              <a:buFontTx/>
              <a:buBlip>
                <a:blip r:embed="rId3"/>
              </a:buBlip>
              <a:defRPr/>
            </a:pPr>
            <a:endParaRPr lang="en-US" kern="0" dirty="0">
              <a:solidFill>
                <a:srgbClr val="000000"/>
              </a:solidFill>
              <a:latin typeface="Arial" panose="020B0604020202020204" pitchFamily="34" charset="0"/>
              <a:ea typeface="ＭＳ Ｐゴシック"/>
              <a:cs typeface="ＭＳ Ｐゴシック"/>
            </a:endParaRPr>
          </a:p>
          <a:p>
            <a:pPr marL="609600" indent="-376238" eaLnBrk="0" fontAlgn="base" hangingPunct="0">
              <a:spcBef>
                <a:spcPct val="0"/>
              </a:spcBef>
              <a:spcAft>
                <a:spcPct val="0"/>
              </a:spcAft>
              <a:buSzPct val="80000"/>
              <a:buFontTx/>
              <a:buBlip>
                <a:blip r:embed="rId3"/>
              </a:buBlip>
              <a:defRPr/>
            </a:pPr>
            <a:endParaRPr lang="en-US" kern="0" dirty="0">
              <a:solidFill>
                <a:srgbClr val="000000"/>
              </a:solidFill>
              <a:latin typeface="Arial" panose="020B0604020202020204" pitchFamily="34" charset="0"/>
              <a:ea typeface="ＭＳ Ｐゴシック"/>
              <a:cs typeface="ＭＳ Ｐゴシック"/>
            </a:endParaRPr>
          </a:p>
          <a:p>
            <a:pPr marL="609600" indent="-376238" eaLnBrk="0" fontAlgn="base" hangingPunct="0">
              <a:spcBef>
                <a:spcPct val="0"/>
              </a:spcBef>
              <a:spcAft>
                <a:spcPct val="0"/>
              </a:spcAft>
              <a:buSzPct val="80000"/>
              <a:buFontTx/>
              <a:buBlip>
                <a:blip r:embed="rId3"/>
              </a:buBlip>
              <a:defRPr/>
            </a:pPr>
            <a:endParaRPr lang="en-US" kern="0" dirty="0">
              <a:solidFill>
                <a:srgbClr val="000000"/>
              </a:solidFill>
              <a:latin typeface="Arial" panose="020B0604020202020204" pitchFamily="34" charset="0"/>
              <a:ea typeface="ＭＳ Ｐゴシック"/>
              <a:cs typeface="ＭＳ Ｐゴシック"/>
            </a:endParaRPr>
          </a:p>
          <a:p>
            <a:pPr marL="609600" indent="-376238" eaLnBrk="0" fontAlgn="base" hangingPunct="0">
              <a:spcBef>
                <a:spcPct val="0"/>
              </a:spcBef>
              <a:spcAft>
                <a:spcPct val="0"/>
              </a:spcAft>
              <a:buSzPct val="80000"/>
              <a:buFontTx/>
              <a:buBlip>
                <a:blip r:embed="rId3"/>
              </a:buBlip>
              <a:defRPr/>
            </a:pPr>
            <a:endParaRPr lang="en-US" kern="0" dirty="0">
              <a:solidFill>
                <a:srgbClr val="000000"/>
              </a:solidFill>
              <a:latin typeface="Arial" panose="020B0604020202020204" pitchFamily="34" charset="0"/>
              <a:ea typeface="ＭＳ Ｐゴシック"/>
              <a:cs typeface="ＭＳ Ｐゴシック"/>
            </a:endParaRPr>
          </a:p>
          <a:p>
            <a:pPr marL="609600" indent="-376238" eaLnBrk="0" fontAlgn="base" hangingPunct="0">
              <a:spcBef>
                <a:spcPct val="0"/>
              </a:spcBef>
              <a:spcAft>
                <a:spcPct val="0"/>
              </a:spcAft>
              <a:buSzPct val="80000"/>
              <a:buFontTx/>
              <a:buBlip>
                <a:blip r:embed="rId3"/>
              </a:buBlip>
              <a:defRPr/>
            </a:pPr>
            <a:endParaRPr lang="en-US" sz="1000" kern="0" dirty="0">
              <a:solidFill>
                <a:srgbClr val="000000"/>
              </a:solidFill>
              <a:latin typeface="Arial" panose="020B0604020202020204" pitchFamily="34" charset="0"/>
              <a:ea typeface="ＭＳ Ｐゴシック"/>
              <a:cs typeface="ＭＳ Ｐゴシック"/>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13" name="TextBox 12"/>
          <p:cNvSpPr txBox="1"/>
          <p:nvPr/>
        </p:nvSpPr>
        <p:spPr>
          <a:xfrm>
            <a:off x="4051300" y="2863194"/>
            <a:ext cx="1090107" cy="523220"/>
          </a:xfrm>
          <a:prstGeom prst="rect">
            <a:avLst/>
          </a:prstGeom>
          <a:noFill/>
        </p:spPr>
        <p:txBody>
          <a:bodyPr wrap="none" rtlCol="0">
            <a:spAutoFit/>
          </a:bodyPr>
          <a:lstStyle/>
          <a:p>
            <a:pPr algn="ctr"/>
            <a:r>
              <a:rPr lang="en-US" sz="1400" b="1" dirty="0">
                <a:solidFill>
                  <a:srgbClr val="000000"/>
                </a:solidFill>
                <a:latin typeface="Arial" panose="020B0604020202020204" pitchFamily="34" charset="0"/>
              </a:rPr>
              <a:t>Treatment </a:t>
            </a:r>
          </a:p>
          <a:p>
            <a:pPr algn="ctr"/>
            <a:r>
              <a:rPr lang="en-US" sz="1400" b="1" dirty="0">
                <a:solidFill>
                  <a:srgbClr val="000000"/>
                </a:solidFill>
                <a:latin typeface="Arial" panose="020B0604020202020204" pitchFamily="34" charset="0"/>
              </a:rPr>
              <a:t>Indicators</a:t>
            </a:r>
          </a:p>
        </p:txBody>
      </p:sp>
      <p:sp>
        <p:nvSpPr>
          <p:cNvPr id="21" name="TextBox 20"/>
          <p:cNvSpPr txBox="1"/>
          <p:nvPr/>
        </p:nvSpPr>
        <p:spPr>
          <a:xfrm>
            <a:off x="6413500" y="2847974"/>
            <a:ext cx="1039067" cy="523220"/>
          </a:xfrm>
          <a:prstGeom prst="rect">
            <a:avLst/>
          </a:prstGeom>
          <a:noFill/>
        </p:spPr>
        <p:txBody>
          <a:bodyPr wrap="none" rtlCol="0">
            <a:spAutoFit/>
          </a:bodyPr>
          <a:lstStyle/>
          <a:p>
            <a:pPr algn="ctr"/>
            <a:r>
              <a:rPr lang="en-US" sz="1400" b="1" dirty="0">
                <a:solidFill>
                  <a:srgbClr val="000000"/>
                </a:solidFill>
                <a:latin typeface="Arial" panose="020B0604020202020204" pitchFamily="34" charset="0"/>
              </a:rPr>
              <a:t>Site </a:t>
            </a:r>
          </a:p>
          <a:p>
            <a:pPr algn="ctr"/>
            <a:r>
              <a:rPr lang="en-US" sz="1400" b="1" dirty="0">
                <a:solidFill>
                  <a:srgbClr val="000000"/>
                </a:solidFill>
                <a:latin typeface="Arial" panose="020B0604020202020204" pitchFamily="34" charset="0"/>
              </a:rPr>
              <a:t>Indicators</a:t>
            </a:r>
          </a:p>
        </p:txBody>
      </p:sp>
      <p:sp>
        <p:nvSpPr>
          <p:cNvPr id="23"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mj-lt"/>
              </a:rPr>
              <a:t>MTO: Estimating Treatment Effects</a:t>
            </a:r>
          </a:p>
        </p:txBody>
      </p:sp>
      <p:pic>
        <p:nvPicPr>
          <p:cNvPr id="2" name="Picture 1"/>
          <p:cNvPicPr>
            <a:picLocks noChangeAspect="1"/>
          </p:cNvPicPr>
          <p:nvPr/>
        </p:nvPicPr>
        <p:blipFill>
          <a:blip r:embed="rId4"/>
          <a:stretch>
            <a:fillRect/>
          </a:stretch>
        </p:blipFill>
        <p:spPr>
          <a:xfrm>
            <a:off x="1612900" y="1923395"/>
            <a:ext cx="5326856" cy="397669"/>
          </a:xfrm>
          <a:prstGeom prst="rect">
            <a:avLst/>
          </a:prstGeom>
        </p:spPr>
      </p:pic>
      <p:cxnSp>
        <p:nvCxnSpPr>
          <p:cNvPr id="3" name="Straight Arrow Connector 2"/>
          <p:cNvCxnSpPr/>
          <p:nvPr/>
        </p:nvCxnSpPr>
        <p:spPr>
          <a:xfrm flipH="1" flipV="1">
            <a:off x="4051300" y="2418694"/>
            <a:ext cx="412750" cy="457200"/>
          </a:xfrm>
          <a:prstGeom prst="straightConnector1">
            <a:avLst/>
          </a:prstGeom>
          <a:ln w="19050">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37100" y="2418694"/>
            <a:ext cx="501650" cy="457200"/>
          </a:xfrm>
          <a:prstGeom prst="straightConnector1">
            <a:avLst/>
          </a:prstGeom>
          <a:ln w="19050">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457950" y="2380594"/>
            <a:ext cx="412750" cy="457200"/>
          </a:xfrm>
          <a:prstGeom prst="straightConnector1">
            <a:avLst/>
          </a:prstGeom>
          <a:ln w="19050">
            <a:solidFill>
              <a:srgbClr val="0070C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200" y="4000768"/>
            <a:ext cx="8601529" cy="1908215"/>
          </a:xfrm>
          <a:prstGeom prst="rect">
            <a:avLst/>
          </a:prstGeom>
        </p:spPr>
        <p:txBody>
          <a:bodyPr wrap="square">
            <a:spAutoFit/>
          </a:bodyPr>
          <a:lstStyle/>
          <a:p>
            <a:pPr marL="609600" indent="-376238" eaLnBrk="0" fontAlgn="base" hangingPunct="0">
              <a:spcBef>
                <a:spcPct val="0"/>
              </a:spcBef>
              <a:spcAft>
                <a:spcPct val="0"/>
              </a:spcAft>
              <a:buSzPct val="80000"/>
              <a:buFontTx/>
              <a:buBlip>
                <a:blip r:embed="rId3"/>
              </a:buBlip>
              <a:defRPr/>
            </a:pPr>
            <a:endParaRPr lang="en-US" sz="1000" kern="0" dirty="0">
              <a:solidFill>
                <a:srgbClr val="000000"/>
              </a:solidFill>
              <a:latin typeface="Arial" panose="020B0604020202020204" pitchFamily="34" charset="0"/>
              <a:ea typeface="ＭＳ Ｐゴシック"/>
              <a:cs typeface="ＭＳ Ｐゴシック"/>
            </a:endParaRPr>
          </a:p>
          <a:p>
            <a:pPr marL="609600" indent="-376238" eaLnBrk="0" fontAlgn="base" hangingPunct="0">
              <a:spcBef>
                <a:spcPct val="0"/>
              </a:spcBef>
              <a:spcAft>
                <a:spcPct val="0"/>
              </a:spcAft>
              <a:buSzPct val="80000"/>
              <a:buFontTx/>
              <a:buBlip>
                <a:blip r:embed="rId3"/>
              </a:buBlip>
              <a:defRPr/>
            </a:pPr>
            <a:r>
              <a:rPr lang="en-US" kern="0" dirty="0">
                <a:solidFill>
                  <a:srgbClr val="000000"/>
                </a:solidFill>
                <a:latin typeface="Arial" panose="020B0604020202020204" pitchFamily="34" charset="0"/>
                <a:ea typeface="ＭＳ Ｐゴシック"/>
                <a:cs typeface="ＭＳ Ｐゴシック"/>
              </a:rPr>
              <a:t>These intent-to-treat (ITT) estimates identify effect of being </a:t>
            </a:r>
            <a:r>
              <a:rPr lang="en-US" i="1" kern="0" dirty="0">
                <a:solidFill>
                  <a:srgbClr val="000000"/>
                </a:solidFill>
                <a:latin typeface="Arial" panose="020B0604020202020204" pitchFamily="34" charset="0"/>
                <a:ea typeface="ＭＳ Ｐゴシック"/>
                <a:cs typeface="ＭＳ Ｐゴシック"/>
              </a:rPr>
              <a:t>offered </a:t>
            </a:r>
            <a:r>
              <a:rPr lang="en-US" kern="0" dirty="0">
                <a:solidFill>
                  <a:srgbClr val="000000"/>
                </a:solidFill>
                <a:latin typeface="Arial" panose="020B0604020202020204" pitchFamily="34" charset="0"/>
                <a:ea typeface="ＭＳ Ｐゴシック"/>
                <a:cs typeface="ＭＳ Ｐゴシック"/>
              </a:rPr>
              <a:t>a voucher to move through MTO</a:t>
            </a:r>
          </a:p>
          <a:p>
            <a:pPr marL="609600" indent="-376238" eaLnBrk="0" fontAlgn="base" hangingPunct="0">
              <a:spcBef>
                <a:spcPct val="0"/>
              </a:spcBef>
              <a:spcAft>
                <a:spcPct val="0"/>
              </a:spcAft>
              <a:buSzPct val="80000"/>
              <a:buFontTx/>
              <a:buBlip>
                <a:blip r:embed="rId3"/>
              </a:buBlip>
              <a:defRPr/>
            </a:pPr>
            <a:endParaRPr lang="en-US" kern="0" dirty="0">
              <a:solidFill>
                <a:srgbClr val="000000"/>
              </a:solidFill>
              <a:latin typeface="Arial" panose="020B0604020202020204" pitchFamily="34" charset="0"/>
              <a:ea typeface="ＭＳ Ｐゴシック"/>
              <a:cs typeface="ＭＳ Ｐゴシック"/>
            </a:endParaRPr>
          </a:p>
          <a:p>
            <a:pPr marL="609600" indent="-376238" eaLnBrk="0" fontAlgn="base" hangingPunct="0">
              <a:spcBef>
                <a:spcPct val="0"/>
              </a:spcBef>
              <a:spcAft>
                <a:spcPct val="0"/>
              </a:spcAft>
              <a:buSzPct val="80000"/>
              <a:buFontTx/>
              <a:buBlip>
                <a:blip r:embed="rId3"/>
              </a:buBlip>
              <a:defRPr/>
            </a:pPr>
            <a:endParaRPr lang="en-US" kern="0" dirty="0">
              <a:solidFill>
                <a:srgbClr val="000000"/>
              </a:solidFill>
              <a:latin typeface="Arial" panose="020B0604020202020204" pitchFamily="34" charset="0"/>
              <a:ea typeface="ＭＳ Ｐゴシック"/>
              <a:cs typeface="ＭＳ Ｐゴシック"/>
            </a:endParaRPr>
          </a:p>
          <a:p>
            <a:pPr marL="609600" indent="-376238" eaLnBrk="0" fontAlgn="base" hangingPunct="0">
              <a:spcBef>
                <a:spcPct val="0"/>
              </a:spcBef>
              <a:spcAft>
                <a:spcPct val="0"/>
              </a:spcAft>
              <a:buSzPct val="80000"/>
              <a:buFontTx/>
              <a:buBlip>
                <a:blip r:embed="rId3"/>
              </a:buBlip>
              <a:defRPr/>
            </a:pPr>
            <a:r>
              <a:rPr lang="en-US" kern="0" dirty="0">
                <a:solidFill>
                  <a:srgbClr val="000000"/>
                </a:solidFill>
                <a:latin typeface="Arial" panose="020B0604020202020204" pitchFamily="34" charset="0"/>
                <a:ea typeface="ＭＳ Ｐゴシック"/>
                <a:cs typeface="ＭＳ Ｐゴシック"/>
              </a:rPr>
              <a:t>From ITT to treatment-on-treated (TOT) estimates, needs to take into account voucher take-up (for young children: 48% for </a:t>
            </a:r>
            <a:r>
              <a:rPr lang="en-US" kern="0" dirty="0" err="1">
                <a:solidFill>
                  <a:srgbClr val="000000"/>
                </a:solidFill>
                <a:latin typeface="Arial" panose="020B0604020202020204" pitchFamily="34" charset="0"/>
                <a:ea typeface="ＭＳ Ｐゴシック"/>
                <a:cs typeface="ＭＳ Ｐゴシック"/>
              </a:rPr>
              <a:t>Exp</a:t>
            </a:r>
            <a:r>
              <a:rPr lang="en-US" kern="0" dirty="0">
                <a:solidFill>
                  <a:srgbClr val="000000"/>
                </a:solidFill>
                <a:latin typeface="Arial" panose="020B0604020202020204" pitchFamily="34" charset="0"/>
                <a:ea typeface="ＭＳ Ｐゴシック"/>
                <a:cs typeface="ＭＳ Ｐゴシック"/>
              </a:rPr>
              <a:t> and 66% for S8)</a:t>
            </a:r>
          </a:p>
        </p:txBody>
      </p:sp>
    </p:spTree>
    <p:extLst>
      <p:ext uri="{BB962C8B-B14F-4D97-AF65-F5344CB8AC3E}">
        <p14:creationId xmlns:p14="http://schemas.microsoft.com/office/powerpoint/2010/main" val="918522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Causal Effects: Randomized Experiments</a:t>
            </a:r>
          </a:p>
        </p:txBody>
      </p:sp>
      <p:sp>
        <p:nvSpPr>
          <p:cNvPr id="9" name="Rectangle 2">
            <a:extLst>
              <a:ext uri="{FF2B5EF4-FFF2-40B4-BE49-F238E27FC236}">
                <a16:creationId xmlns:a16="http://schemas.microsoft.com/office/drawing/2014/main" id="{989738EB-490D-4088-BC76-E0107528F3E5}"/>
              </a:ext>
            </a:extLst>
          </p:cNvPr>
          <p:cNvSpPr>
            <a:spLocks noChangeArrowheads="1"/>
          </p:cNvSpPr>
          <p:nvPr/>
        </p:nvSpPr>
        <p:spPr bwMode="auto">
          <a:xfrm>
            <a:off x="199571" y="914400"/>
            <a:ext cx="8724900" cy="400110"/>
          </a:xfrm>
          <a:prstGeom prst="rect">
            <a:avLst/>
          </a:prstGeom>
          <a:noFill/>
          <a:ln w="9525">
            <a:noFill/>
            <a:miter lim="800000"/>
            <a:headEnd/>
            <a:tailEnd/>
          </a:ln>
        </p:spPr>
        <p:txBody>
          <a:bodyPr wrap="square" anchor="t">
            <a:spAutoFit/>
          </a:bodyPr>
          <a:lstStyle/>
          <a:p>
            <a:pPr marL="233680" eaLnBrk="0" fontAlgn="base" hangingPunct="0">
              <a:spcBef>
                <a:spcPct val="0"/>
              </a:spcBef>
              <a:spcAft>
                <a:spcPct val="0"/>
              </a:spcAft>
              <a:buSzPct val="80000"/>
              <a:defRPr/>
            </a:pPr>
            <a:r>
              <a:rPr lang="en-US" sz="2000" dirty="0"/>
              <a:t>Illustrating </a:t>
            </a:r>
            <a:r>
              <a:rPr lang="en-US" sz="2000" b="1" dirty="0"/>
              <a:t>Key Point 3</a:t>
            </a:r>
          </a:p>
        </p:txBody>
      </p:sp>
      <p:grpSp>
        <p:nvGrpSpPr>
          <p:cNvPr id="3" name="Group 2">
            <a:extLst>
              <a:ext uri="{FF2B5EF4-FFF2-40B4-BE49-F238E27FC236}">
                <a16:creationId xmlns:a16="http://schemas.microsoft.com/office/drawing/2014/main" id="{125F449E-AC78-4BC9-8E9B-15F3A36B6BA7}"/>
              </a:ext>
            </a:extLst>
          </p:cNvPr>
          <p:cNvGrpSpPr/>
          <p:nvPr/>
        </p:nvGrpSpPr>
        <p:grpSpPr>
          <a:xfrm>
            <a:off x="3124200" y="1370158"/>
            <a:ext cx="3995712" cy="5442070"/>
            <a:chOff x="3090888" y="812801"/>
            <a:chExt cx="4224312" cy="5753418"/>
          </a:xfrm>
        </p:grpSpPr>
        <p:sp>
          <p:nvSpPr>
            <p:cNvPr id="52" name="Line 86">
              <a:extLst>
                <a:ext uri="{FF2B5EF4-FFF2-40B4-BE49-F238E27FC236}">
                  <a16:creationId xmlns:a16="http://schemas.microsoft.com/office/drawing/2014/main" id="{5F2115EF-416A-4D2F-BB2E-FE90755F6C3C}"/>
                </a:ext>
              </a:extLst>
            </p:cNvPr>
            <p:cNvSpPr>
              <a:spLocks noChangeShapeType="1"/>
            </p:cNvSpPr>
            <p:nvPr/>
          </p:nvSpPr>
          <p:spPr bwMode="auto">
            <a:xfrm>
              <a:off x="3650557" y="5873751"/>
              <a:ext cx="3629025" cy="0"/>
            </a:xfrm>
            <a:prstGeom prst="line">
              <a:avLst/>
            </a:prstGeom>
            <a:noFill/>
            <a:ln w="1587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3" name="Line 87">
              <a:extLst>
                <a:ext uri="{FF2B5EF4-FFF2-40B4-BE49-F238E27FC236}">
                  <a16:creationId xmlns:a16="http://schemas.microsoft.com/office/drawing/2014/main" id="{4F5F6A14-9B57-4177-948C-E72CA1881A42}"/>
                </a:ext>
              </a:extLst>
            </p:cNvPr>
            <p:cNvSpPr>
              <a:spLocks noChangeShapeType="1"/>
            </p:cNvSpPr>
            <p:nvPr/>
          </p:nvSpPr>
          <p:spPr bwMode="auto">
            <a:xfrm>
              <a:off x="3650557" y="4814889"/>
              <a:ext cx="3629025" cy="0"/>
            </a:xfrm>
            <a:prstGeom prst="line">
              <a:avLst/>
            </a:prstGeom>
            <a:noFill/>
            <a:ln w="1587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4" name="Line 88">
              <a:extLst>
                <a:ext uri="{FF2B5EF4-FFF2-40B4-BE49-F238E27FC236}">
                  <a16:creationId xmlns:a16="http://schemas.microsoft.com/office/drawing/2014/main" id="{3AC082F9-46D9-420E-BE2E-5B23E24349E8}"/>
                </a:ext>
              </a:extLst>
            </p:cNvPr>
            <p:cNvSpPr>
              <a:spLocks noChangeShapeType="1"/>
            </p:cNvSpPr>
            <p:nvPr/>
          </p:nvSpPr>
          <p:spPr bwMode="auto">
            <a:xfrm>
              <a:off x="3650557" y="3751264"/>
              <a:ext cx="3629025" cy="0"/>
            </a:xfrm>
            <a:prstGeom prst="line">
              <a:avLst/>
            </a:prstGeom>
            <a:noFill/>
            <a:ln w="1587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5" name="Line 89">
              <a:extLst>
                <a:ext uri="{FF2B5EF4-FFF2-40B4-BE49-F238E27FC236}">
                  <a16:creationId xmlns:a16="http://schemas.microsoft.com/office/drawing/2014/main" id="{298E2104-830B-4EEB-BD5B-A32EE9917334}"/>
                </a:ext>
              </a:extLst>
            </p:cNvPr>
            <p:cNvSpPr>
              <a:spLocks noChangeShapeType="1"/>
            </p:cNvSpPr>
            <p:nvPr/>
          </p:nvSpPr>
          <p:spPr bwMode="auto">
            <a:xfrm>
              <a:off x="3650557" y="2692401"/>
              <a:ext cx="3629025" cy="0"/>
            </a:xfrm>
            <a:prstGeom prst="line">
              <a:avLst/>
            </a:prstGeom>
            <a:noFill/>
            <a:ln w="1587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6" name="Line 90">
              <a:extLst>
                <a:ext uri="{FF2B5EF4-FFF2-40B4-BE49-F238E27FC236}">
                  <a16:creationId xmlns:a16="http://schemas.microsoft.com/office/drawing/2014/main" id="{D18E26B4-855C-48AD-A54F-6BF41DA1A4BB}"/>
                </a:ext>
              </a:extLst>
            </p:cNvPr>
            <p:cNvSpPr>
              <a:spLocks noChangeShapeType="1"/>
            </p:cNvSpPr>
            <p:nvPr/>
          </p:nvSpPr>
          <p:spPr bwMode="auto">
            <a:xfrm>
              <a:off x="3650557" y="1627189"/>
              <a:ext cx="3629025" cy="0"/>
            </a:xfrm>
            <a:prstGeom prst="line">
              <a:avLst/>
            </a:prstGeom>
            <a:noFill/>
            <a:ln w="1587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7" name="Rectangle 91">
              <a:extLst>
                <a:ext uri="{FF2B5EF4-FFF2-40B4-BE49-F238E27FC236}">
                  <a16:creationId xmlns:a16="http://schemas.microsoft.com/office/drawing/2014/main" id="{D657FA6D-A2BD-47EA-8380-984A6441987E}"/>
                </a:ext>
              </a:extLst>
            </p:cNvPr>
            <p:cNvSpPr>
              <a:spLocks noChangeArrowheads="1"/>
            </p:cNvSpPr>
            <p:nvPr/>
          </p:nvSpPr>
          <p:spPr bwMode="auto">
            <a:xfrm>
              <a:off x="3755332" y="2370139"/>
              <a:ext cx="974725" cy="3503613"/>
            </a:xfrm>
            <a:prstGeom prst="rect">
              <a:avLst/>
            </a:prstGeom>
            <a:solidFill>
              <a:srgbClr val="7F7F7F"/>
            </a:solidFill>
            <a:ln w="0">
              <a:solidFill>
                <a:srgbClr val="7F7F7F"/>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8" name="Rectangle 92">
              <a:extLst>
                <a:ext uri="{FF2B5EF4-FFF2-40B4-BE49-F238E27FC236}">
                  <a16:creationId xmlns:a16="http://schemas.microsoft.com/office/drawing/2014/main" id="{49BEECB9-3CE8-4A95-A9D3-BA4E6E9C64D2}"/>
                </a:ext>
              </a:extLst>
            </p:cNvPr>
            <p:cNvSpPr>
              <a:spLocks noChangeArrowheads="1"/>
            </p:cNvSpPr>
            <p:nvPr/>
          </p:nvSpPr>
          <p:spPr bwMode="auto">
            <a:xfrm>
              <a:off x="4974532" y="2159001"/>
              <a:ext cx="981075" cy="3714750"/>
            </a:xfrm>
            <a:prstGeom prst="rect">
              <a:avLst/>
            </a:prstGeom>
            <a:solidFill>
              <a:srgbClr val="376092"/>
            </a:solidFill>
            <a:ln w="0">
              <a:solidFill>
                <a:srgbClr val="376092"/>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9" name="Rectangle 93">
              <a:extLst>
                <a:ext uri="{FF2B5EF4-FFF2-40B4-BE49-F238E27FC236}">
                  <a16:creationId xmlns:a16="http://schemas.microsoft.com/office/drawing/2014/main" id="{3D42CD98-1DEF-4010-9826-81DB82E362B7}"/>
                </a:ext>
              </a:extLst>
            </p:cNvPr>
            <p:cNvSpPr>
              <a:spLocks noChangeArrowheads="1"/>
            </p:cNvSpPr>
            <p:nvPr/>
          </p:nvSpPr>
          <p:spPr bwMode="auto">
            <a:xfrm>
              <a:off x="6200082" y="1838326"/>
              <a:ext cx="979488" cy="4035425"/>
            </a:xfrm>
            <a:prstGeom prst="rect">
              <a:avLst/>
            </a:prstGeom>
            <a:solidFill>
              <a:srgbClr val="C00000"/>
            </a:solidFill>
            <a:ln w="0">
              <a:solidFill>
                <a:srgbClr val="C00000"/>
              </a:solidFill>
              <a:prstDash val="solid"/>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0" name="Line 94">
              <a:extLst>
                <a:ext uri="{FF2B5EF4-FFF2-40B4-BE49-F238E27FC236}">
                  <a16:creationId xmlns:a16="http://schemas.microsoft.com/office/drawing/2014/main" id="{6B66C4A6-7FCF-4CA4-A5A2-43ABA83AB895}"/>
                </a:ext>
              </a:extLst>
            </p:cNvPr>
            <p:cNvSpPr>
              <a:spLocks noChangeShapeType="1"/>
            </p:cNvSpPr>
            <p:nvPr/>
          </p:nvSpPr>
          <p:spPr bwMode="auto">
            <a:xfrm>
              <a:off x="5468245" y="1638301"/>
              <a:ext cx="0" cy="1047750"/>
            </a:xfrm>
            <a:prstGeom prst="line">
              <a:avLst/>
            </a:prstGeom>
            <a:noFill/>
            <a:ln w="15875">
              <a:solidFill>
                <a:srgbClr val="303030"/>
              </a:solidFill>
              <a:prstDash val="solid"/>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1" name="Line 95">
              <a:extLst>
                <a:ext uri="{FF2B5EF4-FFF2-40B4-BE49-F238E27FC236}">
                  <a16:creationId xmlns:a16="http://schemas.microsoft.com/office/drawing/2014/main" id="{DF18AC6B-6190-436C-A216-5A5BDEB0F898}"/>
                </a:ext>
              </a:extLst>
            </p:cNvPr>
            <p:cNvSpPr>
              <a:spLocks noChangeShapeType="1"/>
            </p:cNvSpPr>
            <p:nvPr/>
          </p:nvSpPr>
          <p:spPr bwMode="auto">
            <a:xfrm>
              <a:off x="5428557" y="2686051"/>
              <a:ext cx="73025" cy="0"/>
            </a:xfrm>
            <a:prstGeom prst="line">
              <a:avLst/>
            </a:prstGeom>
            <a:noFill/>
            <a:ln w="15875">
              <a:solidFill>
                <a:srgbClr val="303030"/>
              </a:solidFill>
              <a:prstDash val="solid"/>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2" name="Line 96">
              <a:extLst>
                <a:ext uri="{FF2B5EF4-FFF2-40B4-BE49-F238E27FC236}">
                  <a16:creationId xmlns:a16="http://schemas.microsoft.com/office/drawing/2014/main" id="{8B83C474-BAAE-498D-85BF-5D114A573678}"/>
                </a:ext>
              </a:extLst>
            </p:cNvPr>
            <p:cNvSpPr>
              <a:spLocks noChangeShapeType="1"/>
            </p:cNvSpPr>
            <p:nvPr/>
          </p:nvSpPr>
          <p:spPr bwMode="auto">
            <a:xfrm>
              <a:off x="5428557" y="1638301"/>
              <a:ext cx="73025" cy="0"/>
            </a:xfrm>
            <a:prstGeom prst="line">
              <a:avLst/>
            </a:prstGeom>
            <a:noFill/>
            <a:ln w="15875">
              <a:solidFill>
                <a:srgbClr val="303030"/>
              </a:solidFill>
              <a:prstDash val="solid"/>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3" name="Line 97">
              <a:extLst>
                <a:ext uri="{FF2B5EF4-FFF2-40B4-BE49-F238E27FC236}">
                  <a16:creationId xmlns:a16="http://schemas.microsoft.com/office/drawing/2014/main" id="{611E6E15-2611-40C4-8600-BC239639CD43}"/>
                </a:ext>
              </a:extLst>
            </p:cNvPr>
            <p:cNvSpPr>
              <a:spLocks noChangeShapeType="1"/>
            </p:cNvSpPr>
            <p:nvPr/>
          </p:nvSpPr>
          <p:spPr bwMode="auto">
            <a:xfrm>
              <a:off x="6687445" y="1362076"/>
              <a:ext cx="0" cy="952500"/>
            </a:xfrm>
            <a:prstGeom prst="line">
              <a:avLst/>
            </a:prstGeom>
            <a:noFill/>
            <a:ln w="15875">
              <a:solidFill>
                <a:srgbClr val="303030"/>
              </a:solidFill>
              <a:prstDash val="solid"/>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4" name="Line 98">
              <a:extLst>
                <a:ext uri="{FF2B5EF4-FFF2-40B4-BE49-F238E27FC236}">
                  <a16:creationId xmlns:a16="http://schemas.microsoft.com/office/drawing/2014/main" id="{47AC048C-836C-4F32-9F1F-F87D641A4A68}"/>
                </a:ext>
              </a:extLst>
            </p:cNvPr>
            <p:cNvSpPr>
              <a:spLocks noChangeShapeType="1"/>
            </p:cNvSpPr>
            <p:nvPr/>
          </p:nvSpPr>
          <p:spPr bwMode="auto">
            <a:xfrm>
              <a:off x="6654107" y="2314576"/>
              <a:ext cx="71438" cy="0"/>
            </a:xfrm>
            <a:prstGeom prst="line">
              <a:avLst/>
            </a:prstGeom>
            <a:noFill/>
            <a:ln w="15875">
              <a:solidFill>
                <a:srgbClr val="303030"/>
              </a:solidFill>
              <a:prstDash val="solid"/>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5" name="Line 99">
              <a:extLst>
                <a:ext uri="{FF2B5EF4-FFF2-40B4-BE49-F238E27FC236}">
                  <a16:creationId xmlns:a16="http://schemas.microsoft.com/office/drawing/2014/main" id="{367E3B24-6386-445C-A396-9CEF64776530}"/>
                </a:ext>
              </a:extLst>
            </p:cNvPr>
            <p:cNvSpPr>
              <a:spLocks noChangeShapeType="1"/>
            </p:cNvSpPr>
            <p:nvPr/>
          </p:nvSpPr>
          <p:spPr bwMode="auto">
            <a:xfrm>
              <a:off x="6654107" y="1362076"/>
              <a:ext cx="71438" cy="0"/>
            </a:xfrm>
            <a:prstGeom prst="line">
              <a:avLst/>
            </a:prstGeom>
            <a:noFill/>
            <a:ln w="15875">
              <a:solidFill>
                <a:srgbClr val="303030"/>
              </a:solidFill>
              <a:prstDash val="solid"/>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6" name="Line 100">
              <a:extLst>
                <a:ext uri="{FF2B5EF4-FFF2-40B4-BE49-F238E27FC236}">
                  <a16:creationId xmlns:a16="http://schemas.microsoft.com/office/drawing/2014/main" id="{CBA16951-C9F6-4CEF-9430-1F08D108FB21}"/>
                </a:ext>
              </a:extLst>
            </p:cNvPr>
            <p:cNvSpPr>
              <a:spLocks noChangeShapeType="1"/>
            </p:cNvSpPr>
            <p:nvPr/>
          </p:nvSpPr>
          <p:spPr bwMode="auto">
            <a:xfrm flipV="1">
              <a:off x="3650557" y="1101726"/>
              <a:ext cx="0" cy="487680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7" name="Line 101">
              <a:extLst>
                <a:ext uri="{FF2B5EF4-FFF2-40B4-BE49-F238E27FC236}">
                  <a16:creationId xmlns:a16="http://schemas.microsoft.com/office/drawing/2014/main" id="{08D835B2-36BD-4862-95B1-4EAA3DC18BE7}"/>
                </a:ext>
              </a:extLst>
            </p:cNvPr>
            <p:cNvSpPr>
              <a:spLocks noChangeShapeType="1"/>
            </p:cNvSpPr>
            <p:nvPr/>
          </p:nvSpPr>
          <p:spPr bwMode="auto">
            <a:xfrm flipH="1">
              <a:off x="3588645" y="5873751"/>
              <a:ext cx="6191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8" name="Rectangle 102">
              <a:extLst>
                <a:ext uri="{FF2B5EF4-FFF2-40B4-BE49-F238E27FC236}">
                  <a16:creationId xmlns:a16="http://schemas.microsoft.com/office/drawing/2014/main" id="{E7C22DA3-CAF9-4DF7-923B-3BAD73230349}"/>
                </a:ext>
              </a:extLst>
            </p:cNvPr>
            <p:cNvSpPr>
              <a:spLocks noChangeArrowheads="1"/>
            </p:cNvSpPr>
            <p:nvPr/>
          </p:nvSpPr>
          <p:spPr bwMode="auto">
            <a:xfrm rot="16200000">
              <a:off x="3434657" y="5726114"/>
              <a:ext cx="1000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solidFill>
                    <a:srgbClr val="000000"/>
                  </a:solidFill>
                </a:rPr>
                <a:t>0</a:t>
              </a:r>
              <a:endParaRPr lang="en-US" altLang="en-US" sz="1400">
                <a:solidFill>
                  <a:prstClr val="black"/>
                </a:solidFill>
              </a:endParaRPr>
            </a:p>
          </p:txBody>
        </p:sp>
        <p:sp>
          <p:nvSpPr>
            <p:cNvPr id="69" name="Line 103">
              <a:extLst>
                <a:ext uri="{FF2B5EF4-FFF2-40B4-BE49-F238E27FC236}">
                  <a16:creationId xmlns:a16="http://schemas.microsoft.com/office/drawing/2014/main" id="{82D8DF83-EE68-49DE-A087-E6A205DD3F14}"/>
                </a:ext>
              </a:extLst>
            </p:cNvPr>
            <p:cNvSpPr>
              <a:spLocks noChangeShapeType="1"/>
            </p:cNvSpPr>
            <p:nvPr/>
          </p:nvSpPr>
          <p:spPr bwMode="auto">
            <a:xfrm flipH="1">
              <a:off x="3588645" y="4814889"/>
              <a:ext cx="6191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0" name="Rectangle 104">
              <a:extLst>
                <a:ext uri="{FF2B5EF4-FFF2-40B4-BE49-F238E27FC236}">
                  <a16:creationId xmlns:a16="http://schemas.microsoft.com/office/drawing/2014/main" id="{A192A26B-FF41-41F6-AF76-A402C1D8BBD2}"/>
                </a:ext>
              </a:extLst>
            </p:cNvPr>
            <p:cNvSpPr>
              <a:spLocks noChangeArrowheads="1"/>
            </p:cNvSpPr>
            <p:nvPr/>
          </p:nvSpPr>
          <p:spPr bwMode="auto">
            <a:xfrm rot="16200000">
              <a:off x="3434657" y="4667251"/>
              <a:ext cx="1000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solidFill>
                    <a:srgbClr val="000000"/>
                  </a:solidFill>
                </a:rPr>
                <a:t>5</a:t>
              </a:r>
              <a:endParaRPr lang="en-US" altLang="en-US" sz="1400">
                <a:solidFill>
                  <a:prstClr val="black"/>
                </a:solidFill>
              </a:endParaRPr>
            </a:p>
          </p:txBody>
        </p:sp>
        <p:sp>
          <p:nvSpPr>
            <p:cNvPr id="71" name="Line 105">
              <a:extLst>
                <a:ext uri="{FF2B5EF4-FFF2-40B4-BE49-F238E27FC236}">
                  <a16:creationId xmlns:a16="http://schemas.microsoft.com/office/drawing/2014/main" id="{96DED9E8-DE61-4C2B-BFE8-54111B1120C4}"/>
                </a:ext>
              </a:extLst>
            </p:cNvPr>
            <p:cNvSpPr>
              <a:spLocks noChangeShapeType="1"/>
            </p:cNvSpPr>
            <p:nvPr/>
          </p:nvSpPr>
          <p:spPr bwMode="auto">
            <a:xfrm flipH="1">
              <a:off x="3588645" y="3751264"/>
              <a:ext cx="6191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2" name="Rectangle 106">
              <a:extLst>
                <a:ext uri="{FF2B5EF4-FFF2-40B4-BE49-F238E27FC236}">
                  <a16:creationId xmlns:a16="http://schemas.microsoft.com/office/drawing/2014/main" id="{E4C91F74-257E-4024-8DBC-4E1342B8B08D}"/>
                </a:ext>
              </a:extLst>
            </p:cNvPr>
            <p:cNvSpPr>
              <a:spLocks noChangeArrowheads="1"/>
            </p:cNvSpPr>
            <p:nvPr/>
          </p:nvSpPr>
          <p:spPr bwMode="auto">
            <a:xfrm rot="16200000">
              <a:off x="3385444" y="3600451"/>
              <a:ext cx="1984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solidFill>
                    <a:srgbClr val="000000"/>
                  </a:solidFill>
                </a:rPr>
                <a:t>10</a:t>
              </a:r>
              <a:endParaRPr lang="en-US" altLang="en-US" sz="1400">
                <a:solidFill>
                  <a:prstClr val="black"/>
                </a:solidFill>
              </a:endParaRPr>
            </a:p>
          </p:txBody>
        </p:sp>
        <p:sp>
          <p:nvSpPr>
            <p:cNvPr id="73" name="Line 107">
              <a:extLst>
                <a:ext uri="{FF2B5EF4-FFF2-40B4-BE49-F238E27FC236}">
                  <a16:creationId xmlns:a16="http://schemas.microsoft.com/office/drawing/2014/main" id="{87E6B922-5535-437A-9901-95240AC662D6}"/>
                </a:ext>
              </a:extLst>
            </p:cNvPr>
            <p:cNvSpPr>
              <a:spLocks noChangeShapeType="1"/>
            </p:cNvSpPr>
            <p:nvPr/>
          </p:nvSpPr>
          <p:spPr bwMode="auto">
            <a:xfrm flipH="1">
              <a:off x="3588645" y="2692401"/>
              <a:ext cx="6191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4" name="Rectangle 108">
              <a:extLst>
                <a:ext uri="{FF2B5EF4-FFF2-40B4-BE49-F238E27FC236}">
                  <a16:creationId xmlns:a16="http://schemas.microsoft.com/office/drawing/2014/main" id="{5AD97D34-4767-449F-86A7-97DDDBCCDBC3}"/>
                </a:ext>
              </a:extLst>
            </p:cNvPr>
            <p:cNvSpPr>
              <a:spLocks noChangeArrowheads="1"/>
            </p:cNvSpPr>
            <p:nvPr/>
          </p:nvSpPr>
          <p:spPr bwMode="auto">
            <a:xfrm rot="16200000">
              <a:off x="3385444" y="2541589"/>
              <a:ext cx="1984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rPr>
                <a:t>15</a:t>
              </a:r>
              <a:endParaRPr lang="en-US" altLang="en-US" sz="1400" dirty="0">
                <a:solidFill>
                  <a:prstClr val="black"/>
                </a:solidFill>
              </a:endParaRPr>
            </a:p>
          </p:txBody>
        </p:sp>
        <p:sp>
          <p:nvSpPr>
            <p:cNvPr id="75" name="Line 109">
              <a:extLst>
                <a:ext uri="{FF2B5EF4-FFF2-40B4-BE49-F238E27FC236}">
                  <a16:creationId xmlns:a16="http://schemas.microsoft.com/office/drawing/2014/main" id="{99230225-46AF-4174-90CE-AD6A4DC7C7B1}"/>
                </a:ext>
              </a:extLst>
            </p:cNvPr>
            <p:cNvSpPr>
              <a:spLocks noChangeShapeType="1"/>
            </p:cNvSpPr>
            <p:nvPr/>
          </p:nvSpPr>
          <p:spPr bwMode="auto">
            <a:xfrm flipH="1">
              <a:off x="3588645" y="1627189"/>
              <a:ext cx="6191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6" name="Rectangle 110">
              <a:extLst>
                <a:ext uri="{FF2B5EF4-FFF2-40B4-BE49-F238E27FC236}">
                  <a16:creationId xmlns:a16="http://schemas.microsoft.com/office/drawing/2014/main" id="{75267631-093D-49FE-94C3-A8D03FEAFDC8}"/>
                </a:ext>
              </a:extLst>
            </p:cNvPr>
            <p:cNvSpPr>
              <a:spLocks noChangeArrowheads="1"/>
            </p:cNvSpPr>
            <p:nvPr/>
          </p:nvSpPr>
          <p:spPr bwMode="auto">
            <a:xfrm rot="16200000">
              <a:off x="3385444" y="1477964"/>
              <a:ext cx="1984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solidFill>
                    <a:srgbClr val="000000"/>
                  </a:solidFill>
                </a:rPr>
                <a:t>20</a:t>
              </a:r>
              <a:endParaRPr lang="en-US" altLang="en-US" sz="1400" dirty="0">
                <a:solidFill>
                  <a:prstClr val="black"/>
                </a:solidFill>
              </a:endParaRPr>
            </a:p>
          </p:txBody>
        </p:sp>
        <p:sp>
          <p:nvSpPr>
            <p:cNvPr id="77" name="Line 112">
              <a:extLst>
                <a:ext uri="{FF2B5EF4-FFF2-40B4-BE49-F238E27FC236}">
                  <a16:creationId xmlns:a16="http://schemas.microsoft.com/office/drawing/2014/main" id="{AA4F617A-8ABB-4933-8D7B-10230AE12967}"/>
                </a:ext>
              </a:extLst>
            </p:cNvPr>
            <p:cNvSpPr>
              <a:spLocks noChangeShapeType="1"/>
            </p:cNvSpPr>
            <p:nvPr/>
          </p:nvSpPr>
          <p:spPr bwMode="auto">
            <a:xfrm>
              <a:off x="3650557" y="5978526"/>
              <a:ext cx="3629025"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8" name="Line 113">
              <a:extLst>
                <a:ext uri="{FF2B5EF4-FFF2-40B4-BE49-F238E27FC236}">
                  <a16:creationId xmlns:a16="http://schemas.microsoft.com/office/drawing/2014/main" id="{DCE0FAD5-50D5-4386-87C5-3F627A80125F}"/>
                </a:ext>
              </a:extLst>
            </p:cNvPr>
            <p:cNvSpPr>
              <a:spLocks noChangeShapeType="1"/>
            </p:cNvSpPr>
            <p:nvPr/>
          </p:nvSpPr>
          <p:spPr bwMode="auto">
            <a:xfrm>
              <a:off x="4242695" y="5978526"/>
              <a:ext cx="0" cy="61913"/>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9" name="Line 115">
              <a:extLst>
                <a:ext uri="{FF2B5EF4-FFF2-40B4-BE49-F238E27FC236}">
                  <a16:creationId xmlns:a16="http://schemas.microsoft.com/office/drawing/2014/main" id="{39A5DA61-BCA7-4DA1-9464-0F06964611E5}"/>
                </a:ext>
              </a:extLst>
            </p:cNvPr>
            <p:cNvSpPr>
              <a:spLocks noChangeShapeType="1"/>
            </p:cNvSpPr>
            <p:nvPr/>
          </p:nvSpPr>
          <p:spPr bwMode="auto">
            <a:xfrm>
              <a:off x="5468245" y="5978526"/>
              <a:ext cx="0" cy="61913"/>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0" name="Line 117">
              <a:extLst>
                <a:ext uri="{FF2B5EF4-FFF2-40B4-BE49-F238E27FC236}">
                  <a16:creationId xmlns:a16="http://schemas.microsoft.com/office/drawing/2014/main" id="{D762BAE1-DD9E-4BFD-94BB-591D8778AB54}"/>
                </a:ext>
              </a:extLst>
            </p:cNvPr>
            <p:cNvSpPr>
              <a:spLocks noChangeShapeType="1"/>
            </p:cNvSpPr>
            <p:nvPr/>
          </p:nvSpPr>
          <p:spPr bwMode="auto">
            <a:xfrm>
              <a:off x="6687445" y="5978526"/>
              <a:ext cx="0" cy="61913"/>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1" name="Rectangle 119">
              <a:extLst>
                <a:ext uri="{FF2B5EF4-FFF2-40B4-BE49-F238E27FC236}">
                  <a16:creationId xmlns:a16="http://schemas.microsoft.com/office/drawing/2014/main" id="{0C6D39F8-BF25-4E9C-8D7F-34232CD6B14C}"/>
                </a:ext>
              </a:extLst>
            </p:cNvPr>
            <p:cNvSpPr>
              <a:spLocks noChangeArrowheads="1"/>
            </p:cNvSpPr>
            <p:nvPr/>
          </p:nvSpPr>
          <p:spPr bwMode="auto">
            <a:xfrm>
              <a:off x="5446020" y="6229351"/>
              <a:ext cx="1158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300">
                  <a:solidFill>
                    <a:srgbClr val="000000"/>
                  </a:solidFill>
                </a:rPr>
                <a:t> </a:t>
              </a:r>
              <a:endParaRPr lang="en-US" altLang="en-US">
                <a:solidFill>
                  <a:prstClr val="black"/>
                </a:solidFill>
              </a:endParaRPr>
            </a:p>
          </p:txBody>
        </p:sp>
        <p:sp>
          <p:nvSpPr>
            <p:cNvPr id="82" name="Rectangle 120">
              <a:extLst>
                <a:ext uri="{FF2B5EF4-FFF2-40B4-BE49-F238E27FC236}">
                  <a16:creationId xmlns:a16="http://schemas.microsoft.com/office/drawing/2014/main" id="{2BDF55D6-C47C-4AEA-BD74-C0B30B3913CA}"/>
                </a:ext>
              </a:extLst>
            </p:cNvPr>
            <p:cNvSpPr>
              <a:spLocks noChangeArrowheads="1"/>
            </p:cNvSpPr>
            <p:nvPr/>
          </p:nvSpPr>
          <p:spPr bwMode="auto">
            <a:xfrm>
              <a:off x="5439670" y="812801"/>
              <a:ext cx="16033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1E2D53"/>
                  </a:solidFill>
                </a:rPr>
                <a:t> </a:t>
              </a:r>
              <a:endParaRPr lang="en-US" altLang="en-US">
                <a:solidFill>
                  <a:prstClr val="black"/>
                </a:solidFill>
              </a:endParaRPr>
            </a:p>
          </p:txBody>
        </p:sp>
        <p:sp>
          <p:nvSpPr>
            <p:cNvPr id="83" name="TextBox 82">
              <a:extLst>
                <a:ext uri="{FF2B5EF4-FFF2-40B4-BE49-F238E27FC236}">
                  <a16:creationId xmlns:a16="http://schemas.microsoft.com/office/drawing/2014/main" id="{2369F4C1-0890-4B21-A749-6E67E2881C75}"/>
                </a:ext>
              </a:extLst>
            </p:cNvPr>
            <p:cNvSpPr txBox="1"/>
            <p:nvPr/>
          </p:nvSpPr>
          <p:spPr>
            <a:xfrm>
              <a:off x="4048456" y="1039688"/>
              <a:ext cx="2903744" cy="338554"/>
            </a:xfrm>
            <a:prstGeom prst="rect">
              <a:avLst/>
            </a:prstGeom>
            <a:noFill/>
          </p:spPr>
          <p:txBody>
            <a:bodyPr wrap="none" rtlCol="0">
              <a:spAutoFit/>
            </a:bodyPr>
            <a:lstStyle/>
            <a:p>
              <a:pPr algn="ctr"/>
              <a:r>
                <a:rPr lang="en-US" sz="1600" b="1" dirty="0">
                  <a:solidFill>
                    <a:prstClr val="black"/>
                  </a:solidFill>
                  <a:latin typeface="Arial" pitchFamily="34" charset="0"/>
                  <a:cs typeface="Arial" pitchFamily="34" charset="0"/>
                </a:rPr>
                <a:t>(a) College Attendance (ITT)</a:t>
              </a:r>
            </a:p>
          </p:txBody>
        </p:sp>
        <p:sp>
          <p:nvSpPr>
            <p:cNvPr id="84" name="Rectangle 43">
              <a:extLst>
                <a:ext uri="{FF2B5EF4-FFF2-40B4-BE49-F238E27FC236}">
                  <a16:creationId xmlns:a16="http://schemas.microsoft.com/office/drawing/2014/main" id="{68C9C7CF-4862-49D0-92CC-E76E1C77F5BB}"/>
                </a:ext>
              </a:extLst>
            </p:cNvPr>
            <p:cNvSpPr>
              <a:spLocks noChangeArrowheads="1"/>
            </p:cNvSpPr>
            <p:nvPr/>
          </p:nvSpPr>
          <p:spPr bwMode="auto">
            <a:xfrm>
              <a:off x="3922020" y="6073776"/>
              <a:ext cx="6604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600" dirty="0">
                  <a:solidFill>
                    <a:srgbClr val="000000"/>
                  </a:solidFill>
                </a:rPr>
                <a:t>Control</a:t>
              </a:r>
              <a:endParaRPr lang="en-US" altLang="en-US" sz="1600" dirty="0">
                <a:solidFill>
                  <a:prstClr val="black"/>
                </a:solidFill>
              </a:endParaRPr>
            </a:p>
          </p:txBody>
        </p:sp>
        <p:sp>
          <p:nvSpPr>
            <p:cNvPr id="85" name="Rectangle 45">
              <a:extLst>
                <a:ext uri="{FF2B5EF4-FFF2-40B4-BE49-F238E27FC236}">
                  <a16:creationId xmlns:a16="http://schemas.microsoft.com/office/drawing/2014/main" id="{95097B40-1701-469F-B81F-F9955203C26B}"/>
                </a:ext>
              </a:extLst>
            </p:cNvPr>
            <p:cNvSpPr>
              <a:spLocks noChangeArrowheads="1"/>
            </p:cNvSpPr>
            <p:nvPr/>
          </p:nvSpPr>
          <p:spPr bwMode="auto">
            <a:xfrm>
              <a:off x="5039458" y="6073776"/>
              <a:ext cx="85440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600" dirty="0">
                  <a:solidFill>
                    <a:srgbClr val="000000"/>
                  </a:solidFill>
                </a:rPr>
                <a:t>Section 8</a:t>
              </a:r>
              <a:endParaRPr lang="en-US" altLang="en-US" sz="1600" dirty="0">
                <a:solidFill>
                  <a:prstClr val="black"/>
                </a:solidFill>
              </a:endParaRPr>
            </a:p>
          </p:txBody>
        </p:sp>
        <p:sp>
          <p:nvSpPr>
            <p:cNvPr id="86" name="Rectangle 48">
              <a:extLst>
                <a:ext uri="{FF2B5EF4-FFF2-40B4-BE49-F238E27FC236}">
                  <a16:creationId xmlns:a16="http://schemas.microsoft.com/office/drawing/2014/main" id="{90D29B97-D271-4974-B53C-747AABFFBB0B}"/>
                </a:ext>
              </a:extLst>
            </p:cNvPr>
            <p:cNvSpPr>
              <a:spLocks noChangeArrowheads="1"/>
            </p:cNvSpPr>
            <p:nvPr/>
          </p:nvSpPr>
          <p:spPr bwMode="auto">
            <a:xfrm>
              <a:off x="5446021" y="6229351"/>
              <a:ext cx="115888"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300">
                  <a:solidFill>
                    <a:srgbClr val="000000"/>
                  </a:solidFill>
                </a:rPr>
                <a:t> </a:t>
              </a:r>
              <a:endParaRPr lang="en-US" altLang="en-US">
                <a:solidFill>
                  <a:prstClr val="black"/>
                </a:solidFill>
              </a:endParaRPr>
            </a:p>
          </p:txBody>
        </p:sp>
        <p:sp>
          <p:nvSpPr>
            <p:cNvPr id="87" name="Rectangle 38">
              <a:extLst>
                <a:ext uri="{FF2B5EF4-FFF2-40B4-BE49-F238E27FC236}">
                  <a16:creationId xmlns:a16="http://schemas.microsoft.com/office/drawing/2014/main" id="{9AF52083-22B3-4DD8-96B4-B52B86F381AC}"/>
                </a:ext>
              </a:extLst>
            </p:cNvPr>
            <p:cNvSpPr>
              <a:spLocks noChangeArrowheads="1"/>
            </p:cNvSpPr>
            <p:nvPr/>
          </p:nvSpPr>
          <p:spPr bwMode="auto">
            <a:xfrm>
              <a:off x="6061651" y="6073776"/>
              <a:ext cx="125354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600" dirty="0">
                  <a:solidFill>
                    <a:srgbClr val="000000"/>
                  </a:solidFill>
                </a:rPr>
                <a:t>Experimental </a:t>
              </a:r>
            </a:p>
            <a:p>
              <a:pPr algn="ctr"/>
              <a:r>
                <a:rPr lang="en-US" altLang="en-US" sz="1600" dirty="0">
                  <a:solidFill>
                    <a:srgbClr val="000000"/>
                  </a:solidFill>
                </a:rPr>
                <a:t>Voucher</a:t>
              </a:r>
              <a:endParaRPr lang="en-US" altLang="en-US" sz="1600" dirty="0">
                <a:solidFill>
                  <a:prstClr val="black"/>
                </a:solidFill>
              </a:endParaRPr>
            </a:p>
          </p:txBody>
        </p:sp>
        <p:sp>
          <p:nvSpPr>
            <p:cNvPr id="88" name="Rectangle 34">
              <a:extLst>
                <a:ext uri="{FF2B5EF4-FFF2-40B4-BE49-F238E27FC236}">
                  <a16:creationId xmlns:a16="http://schemas.microsoft.com/office/drawing/2014/main" id="{18CE9472-09A7-46D6-8B3D-0B324B3C1B8D}"/>
                </a:ext>
              </a:extLst>
            </p:cNvPr>
            <p:cNvSpPr>
              <a:spLocks noChangeArrowheads="1"/>
            </p:cNvSpPr>
            <p:nvPr/>
          </p:nvSpPr>
          <p:spPr bwMode="auto">
            <a:xfrm rot="16200000">
              <a:off x="1560629" y="3355897"/>
              <a:ext cx="33067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600" dirty="0">
                  <a:solidFill>
                    <a:srgbClr val="000000"/>
                  </a:solidFill>
                </a:rPr>
                <a:t>College Attendance, Ages 18-20 (%)</a:t>
              </a:r>
              <a:endParaRPr lang="en-US" altLang="en-US" sz="1600" dirty="0">
                <a:solidFill>
                  <a:prstClr val="black"/>
                </a:solidFill>
              </a:endParaRPr>
            </a:p>
          </p:txBody>
        </p:sp>
        <p:sp>
          <p:nvSpPr>
            <p:cNvPr id="89" name="TextBox 88">
              <a:extLst>
                <a:ext uri="{FF2B5EF4-FFF2-40B4-BE49-F238E27FC236}">
                  <a16:creationId xmlns:a16="http://schemas.microsoft.com/office/drawing/2014/main" id="{88146C07-9751-4E8F-9163-41EFD13FD2E8}"/>
                </a:ext>
              </a:extLst>
            </p:cNvPr>
            <p:cNvSpPr txBox="1"/>
            <p:nvPr/>
          </p:nvSpPr>
          <p:spPr>
            <a:xfrm>
              <a:off x="3755334" y="4690646"/>
              <a:ext cx="968196" cy="338554"/>
            </a:xfrm>
            <a:prstGeom prst="rect">
              <a:avLst/>
            </a:prstGeom>
            <a:noFill/>
          </p:spPr>
          <p:txBody>
            <a:bodyPr wrap="square" rtlCol="0">
              <a:spAutoFit/>
            </a:bodyPr>
            <a:lstStyle/>
            <a:p>
              <a:pPr algn="ctr"/>
              <a:r>
                <a:rPr lang="en-US" sz="1600" dirty="0">
                  <a:solidFill>
                    <a:prstClr val="white"/>
                  </a:solidFill>
                  <a:latin typeface="Arial" panose="020B0604020202020204" pitchFamily="34" charset="0"/>
                  <a:cs typeface="Arial" panose="020B0604020202020204" pitchFamily="34" charset="0"/>
                </a:rPr>
                <a:t> 16.5%</a:t>
              </a:r>
            </a:p>
          </p:txBody>
        </p:sp>
        <p:sp>
          <p:nvSpPr>
            <p:cNvPr id="90" name="TextBox 89">
              <a:extLst>
                <a:ext uri="{FF2B5EF4-FFF2-40B4-BE49-F238E27FC236}">
                  <a16:creationId xmlns:a16="http://schemas.microsoft.com/office/drawing/2014/main" id="{6E7E52EA-7D6B-4FE5-9EBB-85AF8C9D2E3B}"/>
                </a:ext>
              </a:extLst>
            </p:cNvPr>
            <p:cNvSpPr txBox="1"/>
            <p:nvPr/>
          </p:nvSpPr>
          <p:spPr>
            <a:xfrm>
              <a:off x="4988620" y="4690646"/>
              <a:ext cx="968196" cy="338554"/>
            </a:xfrm>
            <a:prstGeom prst="rect">
              <a:avLst/>
            </a:prstGeom>
            <a:noFill/>
          </p:spPr>
          <p:txBody>
            <a:bodyPr wrap="square" rtlCol="0">
              <a:spAutoFit/>
            </a:bodyPr>
            <a:lstStyle/>
            <a:p>
              <a:pPr algn="ctr"/>
              <a:r>
                <a:rPr lang="en-US" sz="1600" dirty="0">
                  <a:solidFill>
                    <a:prstClr val="white"/>
                  </a:solidFill>
                  <a:latin typeface="Arial" panose="020B0604020202020204" pitchFamily="34" charset="0"/>
                  <a:cs typeface="Arial" panose="020B0604020202020204" pitchFamily="34" charset="0"/>
                </a:rPr>
                <a:t> 17.5%</a:t>
              </a:r>
            </a:p>
          </p:txBody>
        </p:sp>
        <p:sp>
          <p:nvSpPr>
            <p:cNvPr id="91" name="TextBox 90">
              <a:extLst>
                <a:ext uri="{FF2B5EF4-FFF2-40B4-BE49-F238E27FC236}">
                  <a16:creationId xmlns:a16="http://schemas.microsoft.com/office/drawing/2014/main" id="{5DAD4408-9820-4F9B-84CE-8611D8C3C68F}"/>
                </a:ext>
              </a:extLst>
            </p:cNvPr>
            <p:cNvSpPr txBox="1"/>
            <p:nvPr/>
          </p:nvSpPr>
          <p:spPr>
            <a:xfrm>
              <a:off x="6207820" y="4690646"/>
              <a:ext cx="968196" cy="338554"/>
            </a:xfrm>
            <a:prstGeom prst="rect">
              <a:avLst/>
            </a:prstGeom>
            <a:noFill/>
          </p:spPr>
          <p:txBody>
            <a:bodyPr wrap="square" rtlCol="0">
              <a:spAutoFit/>
            </a:bodyPr>
            <a:lstStyle/>
            <a:p>
              <a:pPr algn="ctr"/>
              <a:r>
                <a:rPr lang="en-US" sz="1600" dirty="0">
                  <a:solidFill>
                    <a:prstClr val="white"/>
                  </a:solidFill>
                  <a:latin typeface="Arial" panose="020B0604020202020204" pitchFamily="34" charset="0"/>
                  <a:cs typeface="Arial" panose="020B0604020202020204" pitchFamily="34" charset="0"/>
                </a:rPr>
                <a:t> 19.0%</a:t>
              </a:r>
            </a:p>
          </p:txBody>
        </p:sp>
        <p:sp>
          <p:nvSpPr>
            <p:cNvPr id="92" name="TextBox 91">
              <a:extLst>
                <a:ext uri="{FF2B5EF4-FFF2-40B4-BE49-F238E27FC236}">
                  <a16:creationId xmlns:a16="http://schemas.microsoft.com/office/drawing/2014/main" id="{0F7BC494-F1E0-4A04-A12D-B33C93065DA3}"/>
                </a:ext>
              </a:extLst>
            </p:cNvPr>
            <p:cNvSpPr txBox="1"/>
            <p:nvPr/>
          </p:nvSpPr>
          <p:spPr>
            <a:xfrm>
              <a:off x="6188969" y="5029200"/>
              <a:ext cx="1104901" cy="338554"/>
            </a:xfrm>
            <a:prstGeom prst="rect">
              <a:avLst/>
            </a:prstGeom>
            <a:noFill/>
          </p:spPr>
          <p:txBody>
            <a:bodyPr wrap="square" rtlCol="0">
              <a:spAutoFit/>
            </a:bodyPr>
            <a:lstStyle/>
            <a:p>
              <a:r>
                <a:rPr lang="en-US" sz="1600" i="1" dirty="0">
                  <a:solidFill>
                    <a:prstClr val="white"/>
                  </a:solidFill>
                  <a:latin typeface="Arial" panose="020B0604020202020204" pitchFamily="34" charset="0"/>
                  <a:cs typeface="Arial" panose="020B0604020202020204" pitchFamily="34" charset="0"/>
                </a:rPr>
                <a:t>p</a:t>
              </a:r>
              <a:r>
                <a:rPr lang="en-US" sz="1600" dirty="0">
                  <a:solidFill>
                    <a:prstClr val="white"/>
                  </a:solidFill>
                  <a:latin typeface="Arial" panose="020B0604020202020204" pitchFamily="34" charset="0"/>
                  <a:cs typeface="Arial" panose="020B0604020202020204" pitchFamily="34" charset="0"/>
                </a:rPr>
                <a:t> = 0.028 </a:t>
              </a:r>
            </a:p>
          </p:txBody>
        </p:sp>
        <p:sp>
          <p:nvSpPr>
            <p:cNvPr id="93" name="TextBox 92">
              <a:extLst>
                <a:ext uri="{FF2B5EF4-FFF2-40B4-BE49-F238E27FC236}">
                  <a16:creationId xmlns:a16="http://schemas.microsoft.com/office/drawing/2014/main" id="{2C57F0D1-FE88-42EE-AA8F-5918CA8AF46E}"/>
                </a:ext>
              </a:extLst>
            </p:cNvPr>
            <p:cNvSpPr txBox="1"/>
            <p:nvPr/>
          </p:nvSpPr>
          <p:spPr>
            <a:xfrm>
              <a:off x="4931670" y="5029200"/>
              <a:ext cx="1104901" cy="338554"/>
            </a:xfrm>
            <a:prstGeom prst="rect">
              <a:avLst/>
            </a:prstGeom>
            <a:noFill/>
          </p:spPr>
          <p:txBody>
            <a:bodyPr wrap="square" rtlCol="0">
              <a:spAutoFit/>
            </a:bodyPr>
            <a:lstStyle/>
            <a:p>
              <a:r>
                <a:rPr lang="en-US" sz="1600" i="1" dirty="0">
                  <a:solidFill>
                    <a:prstClr val="white"/>
                  </a:solidFill>
                  <a:latin typeface="Arial" panose="020B0604020202020204" pitchFamily="34" charset="0"/>
                  <a:cs typeface="Arial" panose="020B0604020202020204" pitchFamily="34" charset="0"/>
                </a:rPr>
                <a:t>p</a:t>
              </a:r>
              <a:r>
                <a:rPr lang="en-US" sz="1600" dirty="0">
                  <a:solidFill>
                    <a:prstClr val="white"/>
                  </a:solidFill>
                  <a:latin typeface="Arial" panose="020B0604020202020204" pitchFamily="34" charset="0"/>
                  <a:cs typeface="Arial" panose="020B0604020202020204" pitchFamily="34" charset="0"/>
                </a:rPr>
                <a:t> = 0.435 </a:t>
              </a:r>
            </a:p>
          </p:txBody>
        </p:sp>
      </p:grpSp>
      <p:sp>
        <p:nvSpPr>
          <p:cNvPr id="94" name="TextBox 93">
            <a:extLst>
              <a:ext uri="{FF2B5EF4-FFF2-40B4-BE49-F238E27FC236}">
                <a16:creationId xmlns:a16="http://schemas.microsoft.com/office/drawing/2014/main" id="{33B607C2-5D65-4952-95D6-FDA588749698}"/>
              </a:ext>
            </a:extLst>
          </p:cNvPr>
          <p:cNvSpPr txBox="1"/>
          <p:nvPr/>
        </p:nvSpPr>
        <p:spPr>
          <a:xfrm>
            <a:off x="3256561" y="838200"/>
            <a:ext cx="4134839" cy="646331"/>
          </a:xfrm>
          <a:prstGeom prst="rect">
            <a:avLst/>
          </a:prstGeom>
          <a:noFill/>
        </p:spPr>
        <p:txBody>
          <a:bodyPr wrap="square" rtlCol="0">
            <a:spAutoFit/>
          </a:bodyPr>
          <a:lstStyle/>
          <a:p>
            <a:pPr algn="ctr" fontAlgn="base">
              <a:spcBef>
                <a:spcPct val="0"/>
              </a:spcBef>
              <a:spcAft>
                <a:spcPct val="0"/>
              </a:spcAft>
            </a:pPr>
            <a:r>
              <a:rPr lang="en-US" b="1" dirty="0">
                <a:solidFill>
                  <a:srgbClr val="1E2D53"/>
                </a:solidFill>
                <a:latin typeface="Arial" pitchFamily="34" charset="0"/>
                <a:cs typeface="Arial" pitchFamily="34" charset="0"/>
              </a:rPr>
              <a:t>Impacts of MTO on Children </a:t>
            </a:r>
            <a:r>
              <a:rPr lang="en-US" b="1" u="sng" dirty="0">
                <a:solidFill>
                  <a:srgbClr val="1E2D53"/>
                </a:solidFill>
                <a:latin typeface="Arial" pitchFamily="34" charset="0"/>
                <a:cs typeface="Arial" pitchFamily="34" charset="0"/>
              </a:rPr>
              <a:t>Below Age 13</a:t>
            </a:r>
            <a:r>
              <a:rPr lang="en-US" b="1" dirty="0">
                <a:solidFill>
                  <a:srgbClr val="1E2D53"/>
                </a:solidFill>
                <a:latin typeface="Arial" pitchFamily="34" charset="0"/>
                <a:cs typeface="Arial" pitchFamily="34" charset="0"/>
              </a:rPr>
              <a:t> at Random Assignment</a:t>
            </a:r>
          </a:p>
        </p:txBody>
      </p:sp>
    </p:spTree>
    <p:extLst>
      <p:ext uri="{BB962C8B-B14F-4D97-AF65-F5344CB8AC3E}">
        <p14:creationId xmlns:p14="http://schemas.microsoft.com/office/powerpoint/2010/main" val="4010513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Randomized Experiments: Limitations</a:t>
            </a:r>
          </a:p>
        </p:txBody>
      </p:sp>
      <p:sp>
        <p:nvSpPr>
          <p:cNvPr id="6" name="Rectangle 2">
            <a:extLst>
              <a:ext uri="{FF2B5EF4-FFF2-40B4-BE49-F238E27FC236}">
                <a16:creationId xmlns:a16="http://schemas.microsoft.com/office/drawing/2014/main" id="{DC84103B-7402-4674-BE6B-CDC88211E7E6}"/>
              </a:ext>
            </a:extLst>
          </p:cNvPr>
          <p:cNvSpPr>
            <a:spLocks noChangeArrowheads="1"/>
          </p:cNvSpPr>
          <p:nvPr/>
        </p:nvSpPr>
        <p:spPr bwMode="auto">
          <a:xfrm>
            <a:off x="250371" y="990600"/>
            <a:ext cx="8724900" cy="707886"/>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What are some limitations of randomized experiments? Consider the example of attempting to randomly assign people to move to opportunity.</a:t>
            </a:r>
          </a:p>
        </p:txBody>
      </p:sp>
      <p:sp>
        <p:nvSpPr>
          <p:cNvPr id="7" name="Rectangle 2">
            <a:extLst>
              <a:ext uri="{FF2B5EF4-FFF2-40B4-BE49-F238E27FC236}">
                <a16:creationId xmlns:a16="http://schemas.microsoft.com/office/drawing/2014/main" id="{1D6A0F73-9956-41D9-B39B-EA1DAC0B7EC3}"/>
              </a:ext>
            </a:extLst>
          </p:cNvPr>
          <p:cNvSpPr>
            <a:spLocks noChangeArrowheads="1"/>
          </p:cNvSpPr>
          <p:nvPr/>
        </p:nvSpPr>
        <p:spPr bwMode="auto">
          <a:xfrm>
            <a:off x="990600" y="1828800"/>
            <a:ext cx="7848600" cy="5016758"/>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Non-compliance: I don’t use my voucher</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b="1" dirty="0"/>
              <a:t>Attrition</a:t>
            </a:r>
            <a:r>
              <a:rPr lang="en-US" sz="2000" dirty="0"/>
              <a:t>: I stop talking to the researchers/disappear.</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dirty="0"/>
              <a:t>Hawthorne effects: I know I’m in the treatment group and want to do really well.</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dirty="0"/>
              <a:t>John Henry effects: I know I’m in the control group and want to do really well (maybe because I want to show the researcher that my neighborhood should be more respected).</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b="1" dirty="0"/>
              <a:t>Small samples/Too expensive</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b="1" dirty="0"/>
              <a:t>Non-scalability</a:t>
            </a:r>
            <a:r>
              <a:rPr lang="en-US" sz="2000" dirty="0"/>
              <a:t>: Can’t move everyone to opportunity, and can’t be sure what would happen if we did.</a:t>
            </a:r>
          </a:p>
          <a:p>
            <a:pPr marL="233680" eaLnBrk="0" fontAlgn="base" hangingPunct="0">
              <a:spcBef>
                <a:spcPct val="0"/>
              </a:spcBef>
              <a:spcAft>
                <a:spcPct val="0"/>
              </a:spcAft>
              <a:buSzPct val="80000"/>
              <a:defRPr/>
            </a:pPr>
            <a:endParaRPr lang="en-US" sz="2000" dirty="0"/>
          </a:p>
        </p:txBody>
      </p:sp>
    </p:spTree>
    <p:extLst>
      <p:ext uri="{BB962C8B-B14F-4D97-AF65-F5344CB8AC3E}">
        <p14:creationId xmlns:p14="http://schemas.microsoft.com/office/powerpoint/2010/main" val="183902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Randomized Experiments: Limitations</a:t>
            </a:r>
          </a:p>
        </p:txBody>
      </p:sp>
      <p:sp>
        <p:nvSpPr>
          <p:cNvPr id="6" name="Rectangle 2">
            <a:extLst>
              <a:ext uri="{FF2B5EF4-FFF2-40B4-BE49-F238E27FC236}">
                <a16:creationId xmlns:a16="http://schemas.microsoft.com/office/drawing/2014/main" id="{DC84103B-7402-4674-BE6B-CDC88211E7E6}"/>
              </a:ext>
            </a:extLst>
          </p:cNvPr>
          <p:cNvSpPr>
            <a:spLocks noChangeArrowheads="1"/>
          </p:cNvSpPr>
          <p:nvPr/>
        </p:nvSpPr>
        <p:spPr bwMode="auto">
          <a:xfrm>
            <a:off x="250371" y="990600"/>
            <a:ext cx="8724900" cy="400110"/>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Last Two Slides, Summarized:</a:t>
            </a:r>
          </a:p>
        </p:txBody>
      </p:sp>
      <p:sp>
        <p:nvSpPr>
          <p:cNvPr id="7" name="Rectangle 2">
            <a:extLst>
              <a:ext uri="{FF2B5EF4-FFF2-40B4-BE49-F238E27FC236}">
                <a16:creationId xmlns:a16="http://schemas.microsoft.com/office/drawing/2014/main" id="{1D6A0F73-9956-41D9-B39B-EA1DAC0B7EC3}"/>
              </a:ext>
            </a:extLst>
          </p:cNvPr>
          <p:cNvSpPr>
            <a:spLocks noChangeArrowheads="1"/>
          </p:cNvSpPr>
          <p:nvPr/>
        </p:nvSpPr>
        <p:spPr bwMode="auto">
          <a:xfrm>
            <a:off x="990600" y="1525617"/>
            <a:ext cx="7848600" cy="1631216"/>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Randomized experiments are the Gold Standard from estimating causal effects.</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dirty="0"/>
              <a:t>Randomized experiments can be expensive, non-generalizable, and feature many pitfalls. </a:t>
            </a:r>
          </a:p>
        </p:txBody>
      </p:sp>
      <p:sp>
        <p:nvSpPr>
          <p:cNvPr id="5" name="Rectangle 2">
            <a:extLst>
              <a:ext uri="{FF2B5EF4-FFF2-40B4-BE49-F238E27FC236}">
                <a16:creationId xmlns:a16="http://schemas.microsoft.com/office/drawing/2014/main" id="{44A4A4B0-B3B1-4152-8420-8A65B76CEE87}"/>
              </a:ext>
            </a:extLst>
          </p:cNvPr>
          <p:cNvSpPr>
            <a:spLocks noChangeArrowheads="1"/>
          </p:cNvSpPr>
          <p:nvPr/>
        </p:nvSpPr>
        <p:spPr bwMode="auto">
          <a:xfrm>
            <a:off x="304800" y="3245194"/>
            <a:ext cx="7848600" cy="400110"/>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So what can we do?</a:t>
            </a:r>
          </a:p>
        </p:txBody>
      </p:sp>
      <p:sp>
        <p:nvSpPr>
          <p:cNvPr id="8" name="Rectangle 2">
            <a:extLst>
              <a:ext uri="{FF2B5EF4-FFF2-40B4-BE49-F238E27FC236}">
                <a16:creationId xmlns:a16="http://schemas.microsoft.com/office/drawing/2014/main" id="{40D37AB3-46D6-4D36-A0A8-228F9726DA8A}"/>
              </a:ext>
            </a:extLst>
          </p:cNvPr>
          <p:cNvSpPr>
            <a:spLocks noChangeArrowheads="1"/>
          </p:cNvSpPr>
          <p:nvPr/>
        </p:nvSpPr>
        <p:spPr bwMode="auto">
          <a:xfrm>
            <a:off x="990600" y="3886200"/>
            <a:ext cx="7848600" cy="707886"/>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Big data helps solve/eliminate attrition:</a:t>
            </a:r>
            <a:br>
              <a:rPr lang="en-US" sz="2000" dirty="0"/>
            </a:br>
            <a:r>
              <a:rPr lang="en-US" sz="2000" dirty="0"/>
              <a:t>just use administrative records.</a:t>
            </a:r>
          </a:p>
        </p:txBody>
      </p:sp>
      <p:sp>
        <p:nvSpPr>
          <p:cNvPr id="9" name="Rectangle 2">
            <a:extLst>
              <a:ext uri="{FF2B5EF4-FFF2-40B4-BE49-F238E27FC236}">
                <a16:creationId xmlns:a16="http://schemas.microsoft.com/office/drawing/2014/main" id="{24E643A2-B58C-4DA4-AD55-612C84591245}"/>
              </a:ext>
            </a:extLst>
          </p:cNvPr>
          <p:cNvSpPr>
            <a:spLocks noChangeArrowheads="1"/>
          </p:cNvSpPr>
          <p:nvPr/>
        </p:nvSpPr>
        <p:spPr bwMode="auto">
          <a:xfrm>
            <a:off x="990600" y="4657374"/>
            <a:ext cx="7848600" cy="400110"/>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Quasi-experimental methods (stay tuned!!!)</a:t>
            </a:r>
          </a:p>
        </p:txBody>
      </p:sp>
    </p:spTree>
    <p:extLst>
      <p:ext uri="{BB962C8B-B14F-4D97-AF65-F5344CB8AC3E}">
        <p14:creationId xmlns:p14="http://schemas.microsoft.com/office/powerpoint/2010/main" val="28918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8"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49" name="Rectangle 2"/>
          <p:cNvSpPr>
            <a:spLocks noGrp="1" noChangeArrowheads="1"/>
          </p:cNvSpPr>
          <p:nvPr>
            <p:ph type="ctrTitle"/>
          </p:nvPr>
        </p:nvSpPr>
        <p:spPr/>
        <p:txBody>
          <a:bodyPr/>
          <a:lstStyle/>
          <a:p>
            <a:pPr eaLnBrk="1" hangingPunct="1"/>
            <a:r>
              <a:rPr lang="en-US" sz="2200" dirty="0">
                <a:latin typeface="Arial" panose="020B0604020202020204" pitchFamily="34" charset="0"/>
                <a:ea typeface="ＭＳ Ｐゴシック" pitchFamily="34" charset="-128"/>
                <a:cs typeface="Arial" panose="020B0604020202020204" pitchFamily="34" charset="0"/>
              </a:rPr>
              <a:t>Propensity Score Reweighting</a:t>
            </a:r>
          </a:p>
        </p:txBody>
      </p:sp>
    </p:spTree>
    <p:extLst>
      <p:ext uri="{BB962C8B-B14F-4D97-AF65-F5344CB8AC3E}">
        <p14:creationId xmlns:p14="http://schemas.microsoft.com/office/powerpoint/2010/main" val="2328806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Propensity Score Reweighting</a:t>
            </a:r>
          </a:p>
        </p:txBody>
      </p:sp>
      <p:sp>
        <p:nvSpPr>
          <p:cNvPr id="6" name="Rectangle 2">
            <a:extLst>
              <a:ext uri="{FF2B5EF4-FFF2-40B4-BE49-F238E27FC236}">
                <a16:creationId xmlns:a16="http://schemas.microsoft.com/office/drawing/2014/main" id="{DC84103B-7402-4674-BE6B-CDC88211E7E6}"/>
              </a:ext>
            </a:extLst>
          </p:cNvPr>
          <p:cNvSpPr>
            <a:spLocks noChangeArrowheads="1"/>
          </p:cNvSpPr>
          <p:nvPr/>
        </p:nvSpPr>
        <p:spPr bwMode="auto">
          <a:xfrm>
            <a:off x="250371" y="990600"/>
            <a:ext cx="8724900" cy="707886"/>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One tool from econometrics that can help when we don’t have a random experiment. </a:t>
            </a:r>
          </a:p>
        </p:txBody>
      </p:sp>
      <p:sp>
        <p:nvSpPr>
          <p:cNvPr id="10" name="Rectangle 2">
            <a:extLst>
              <a:ext uri="{FF2B5EF4-FFF2-40B4-BE49-F238E27FC236}">
                <a16:creationId xmlns:a16="http://schemas.microsoft.com/office/drawing/2014/main" id="{EDEB86C1-8D42-46F1-A4C2-404A9E01FDF0}"/>
              </a:ext>
            </a:extLst>
          </p:cNvPr>
          <p:cNvSpPr>
            <a:spLocks noChangeArrowheads="1"/>
          </p:cNvSpPr>
          <p:nvPr/>
        </p:nvSpPr>
        <p:spPr bwMode="auto">
          <a:xfrm>
            <a:off x="250371" y="1905000"/>
            <a:ext cx="7848600" cy="2246769"/>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Example: Suppose people are either tall or short, and wages are a function only of your height </a:t>
            </a:r>
          </a:p>
          <a:p>
            <a:pPr marL="1066800" lvl="1" indent="-375920" eaLnBrk="0" fontAlgn="base" hangingPunct="0">
              <a:spcBef>
                <a:spcPct val="0"/>
              </a:spcBef>
              <a:spcAft>
                <a:spcPct val="0"/>
              </a:spcAft>
              <a:buSzPct val="80000"/>
              <a:buBlip>
                <a:blip r:embed="rId3"/>
              </a:buBlip>
              <a:defRPr/>
            </a:pPr>
            <a:r>
              <a:rPr lang="en-US" sz="2000" dirty="0"/>
              <a:t>Tall people make 2 dollars a day</a:t>
            </a:r>
          </a:p>
          <a:p>
            <a:pPr marL="1066800" lvl="1" indent="-375920" eaLnBrk="0" fontAlgn="base" hangingPunct="0">
              <a:spcBef>
                <a:spcPct val="0"/>
              </a:spcBef>
              <a:spcAft>
                <a:spcPct val="0"/>
              </a:spcAft>
              <a:buSzPct val="80000"/>
              <a:buBlip>
                <a:blip r:embed="rId3"/>
              </a:buBlip>
              <a:defRPr/>
            </a:pPr>
            <a:r>
              <a:rPr lang="en-US" sz="2000" dirty="0"/>
              <a:t>Short people make 1 dollar per day</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dirty="0"/>
              <a:t>Initially we have 10 tall people and 10 short people working.</a:t>
            </a:r>
            <a:br>
              <a:rPr lang="en-US" sz="2000" dirty="0"/>
            </a:br>
            <a:endParaRPr lang="en-US" sz="2000" dirty="0"/>
          </a:p>
        </p:txBody>
      </p:sp>
      <p:sp>
        <p:nvSpPr>
          <p:cNvPr id="3" name="Smiley Face 2">
            <a:extLst>
              <a:ext uri="{FF2B5EF4-FFF2-40B4-BE49-F238E27FC236}">
                <a16:creationId xmlns:a16="http://schemas.microsoft.com/office/drawing/2014/main" id="{D058B011-DED0-4371-8930-C7B254F332EF}"/>
              </a:ext>
            </a:extLst>
          </p:cNvPr>
          <p:cNvSpPr/>
          <p:nvPr/>
        </p:nvSpPr>
        <p:spPr>
          <a:xfrm>
            <a:off x="1143000"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a:extLst>
              <a:ext uri="{FF2B5EF4-FFF2-40B4-BE49-F238E27FC236}">
                <a16:creationId xmlns:a16="http://schemas.microsoft.com/office/drawing/2014/main" id="{1417511B-122E-41E7-9544-546DA9EA26F8}"/>
              </a:ext>
            </a:extLst>
          </p:cNvPr>
          <p:cNvSpPr/>
          <p:nvPr/>
        </p:nvSpPr>
        <p:spPr>
          <a:xfrm>
            <a:off x="1676400"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a:extLst>
              <a:ext uri="{FF2B5EF4-FFF2-40B4-BE49-F238E27FC236}">
                <a16:creationId xmlns:a16="http://schemas.microsoft.com/office/drawing/2014/main" id="{EA0A06AC-6400-4BB1-AB8F-7A40DD216E9D}"/>
              </a:ext>
            </a:extLst>
          </p:cNvPr>
          <p:cNvSpPr/>
          <p:nvPr/>
        </p:nvSpPr>
        <p:spPr>
          <a:xfrm>
            <a:off x="2213429"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a:extLst>
              <a:ext uri="{FF2B5EF4-FFF2-40B4-BE49-F238E27FC236}">
                <a16:creationId xmlns:a16="http://schemas.microsoft.com/office/drawing/2014/main" id="{0A7C348F-DFEE-40CF-B2D1-062C878201FA}"/>
              </a:ext>
            </a:extLst>
          </p:cNvPr>
          <p:cNvSpPr/>
          <p:nvPr/>
        </p:nvSpPr>
        <p:spPr>
          <a:xfrm>
            <a:off x="2750458"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a:extLst>
              <a:ext uri="{FF2B5EF4-FFF2-40B4-BE49-F238E27FC236}">
                <a16:creationId xmlns:a16="http://schemas.microsoft.com/office/drawing/2014/main" id="{AFD956FB-B82E-4499-B3B7-D74419CE4F1E}"/>
              </a:ext>
            </a:extLst>
          </p:cNvPr>
          <p:cNvSpPr/>
          <p:nvPr/>
        </p:nvSpPr>
        <p:spPr>
          <a:xfrm>
            <a:off x="3294743"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a:extLst>
              <a:ext uri="{FF2B5EF4-FFF2-40B4-BE49-F238E27FC236}">
                <a16:creationId xmlns:a16="http://schemas.microsoft.com/office/drawing/2014/main" id="{282CA947-1F90-4B5A-A37F-C54C69AB569A}"/>
              </a:ext>
            </a:extLst>
          </p:cNvPr>
          <p:cNvSpPr/>
          <p:nvPr/>
        </p:nvSpPr>
        <p:spPr>
          <a:xfrm>
            <a:off x="1143000"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a:extLst>
              <a:ext uri="{FF2B5EF4-FFF2-40B4-BE49-F238E27FC236}">
                <a16:creationId xmlns:a16="http://schemas.microsoft.com/office/drawing/2014/main" id="{509FC2B9-B6B0-498A-A0AD-2960E7EA07E5}"/>
              </a:ext>
            </a:extLst>
          </p:cNvPr>
          <p:cNvSpPr/>
          <p:nvPr/>
        </p:nvSpPr>
        <p:spPr>
          <a:xfrm>
            <a:off x="1676400"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a:extLst>
              <a:ext uri="{FF2B5EF4-FFF2-40B4-BE49-F238E27FC236}">
                <a16:creationId xmlns:a16="http://schemas.microsoft.com/office/drawing/2014/main" id="{2ED6CCF7-F8AE-431A-8B0F-139F3B89CDF0}"/>
              </a:ext>
            </a:extLst>
          </p:cNvPr>
          <p:cNvSpPr/>
          <p:nvPr/>
        </p:nvSpPr>
        <p:spPr>
          <a:xfrm>
            <a:off x="2213429"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a:extLst>
              <a:ext uri="{FF2B5EF4-FFF2-40B4-BE49-F238E27FC236}">
                <a16:creationId xmlns:a16="http://schemas.microsoft.com/office/drawing/2014/main" id="{C4AF3C84-5EA9-4184-909E-E48A1D1D07C7}"/>
              </a:ext>
            </a:extLst>
          </p:cNvPr>
          <p:cNvSpPr/>
          <p:nvPr/>
        </p:nvSpPr>
        <p:spPr>
          <a:xfrm>
            <a:off x="2750458"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ADB1BB52-CBDF-476C-B60D-654AFF0AAD12}"/>
              </a:ext>
            </a:extLst>
          </p:cNvPr>
          <p:cNvSpPr/>
          <p:nvPr/>
        </p:nvSpPr>
        <p:spPr>
          <a:xfrm>
            <a:off x="3294743"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E5355200-9B2C-4E96-B7DB-AA719097A383}"/>
              </a:ext>
            </a:extLst>
          </p:cNvPr>
          <p:cNvSpPr/>
          <p:nvPr/>
        </p:nvSpPr>
        <p:spPr>
          <a:xfrm>
            <a:off x="4572000"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C3877A3F-DE9D-40C8-955C-E303907E8D9F}"/>
              </a:ext>
            </a:extLst>
          </p:cNvPr>
          <p:cNvSpPr/>
          <p:nvPr/>
        </p:nvSpPr>
        <p:spPr>
          <a:xfrm>
            <a:off x="5105400"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BA1B93D2-7351-495E-B41F-A85A065DCCC2}"/>
              </a:ext>
            </a:extLst>
          </p:cNvPr>
          <p:cNvSpPr/>
          <p:nvPr/>
        </p:nvSpPr>
        <p:spPr>
          <a:xfrm>
            <a:off x="5642429"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miley Face 24">
            <a:extLst>
              <a:ext uri="{FF2B5EF4-FFF2-40B4-BE49-F238E27FC236}">
                <a16:creationId xmlns:a16="http://schemas.microsoft.com/office/drawing/2014/main" id="{EEE3CB3A-E7A0-42E0-BA7E-79918D1EA309}"/>
              </a:ext>
            </a:extLst>
          </p:cNvPr>
          <p:cNvSpPr/>
          <p:nvPr/>
        </p:nvSpPr>
        <p:spPr>
          <a:xfrm>
            <a:off x="6179458"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miley Face 25">
            <a:extLst>
              <a:ext uri="{FF2B5EF4-FFF2-40B4-BE49-F238E27FC236}">
                <a16:creationId xmlns:a16="http://schemas.microsoft.com/office/drawing/2014/main" id="{D3B22D58-C0AD-4B3C-8760-C0BCAE56F4F2}"/>
              </a:ext>
            </a:extLst>
          </p:cNvPr>
          <p:cNvSpPr/>
          <p:nvPr/>
        </p:nvSpPr>
        <p:spPr>
          <a:xfrm>
            <a:off x="6723743"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miley Face 26">
            <a:extLst>
              <a:ext uri="{FF2B5EF4-FFF2-40B4-BE49-F238E27FC236}">
                <a16:creationId xmlns:a16="http://schemas.microsoft.com/office/drawing/2014/main" id="{A3C816BF-FD64-49BB-885D-836940285157}"/>
              </a:ext>
            </a:extLst>
          </p:cNvPr>
          <p:cNvSpPr/>
          <p:nvPr/>
        </p:nvSpPr>
        <p:spPr>
          <a:xfrm>
            <a:off x="4572000"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miley Face 27">
            <a:extLst>
              <a:ext uri="{FF2B5EF4-FFF2-40B4-BE49-F238E27FC236}">
                <a16:creationId xmlns:a16="http://schemas.microsoft.com/office/drawing/2014/main" id="{23D98E91-339D-43A5-9F99-48014BDCA2C3}"/>
              </a:ext>
            </a:extLst>
          </p:cNvPr>
          <p:cNvSpPr/>
          <p:nvPr/>
        </p:nvSpPr>
        <p:spPr>
          <a:xfrm>
            <a:off x="5105400"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miley Face 28">
            <a:extLst>
              <a:ext uri="{FF2B5EF4-FFF2-40B4-BE49-F238E27FC236}">
                <a16:creationId xmlns:a16="http://schemas.microsoft.com/office/drawing/2014/main" id="{416C4E57-6083-4E07-955E-113BE9187525}"/>
              </a:ext>
            </a:extLst>
          </p:cNvPr>
          <p:cNvSpPr/>
          <p:nvPr/>
        </p:nvSpPr>
        <p:spPr>
          <a:xfrm>
            <a:off x="5642429"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miley Face 29">
            <a:extLst>
              <a:ext uri="{FF2B5EF4-FFF2-40B4-BE49-F238E27FC236}">
                <a16:creationId xmlns:a16="http://schemas.microsoft.com/office/drawing/2014/main" id="{404F3B10-1C70-41EE-9912-8C8AB1427DB7}"/>
              </a:ext>
            </a:extLst>
          </p:cNvPr>
          <p:cNvSpPr/>
          <p:nvPr/>
        </p:nvSpPr>
        <p:spPr>
          <a:xfrm>
            <a:off x="6179458"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miley Face 30">
            <a:extLst>
              <a:ext uri="{FF2B5EF4-FFF2-40B4-BE49-F238E27FC236}">
                <a16:creationId xmlns:a16="http://schemas.microsoft.com/office/drawing/2014/main" id="{0FED30CE-6427-495E-9D07-AF5CBA66D743}"/>
              </a:ext>
            </a:extLst>
          </p:cNvPr>
          <p:cNvSpPr/>
          <p:nvPr/>
        </p:nvSpPr>
        <p:spPr>
          <a:xfrm>
            <a:off x="6723743"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3AD87D-0301-4BBD-A9BC-6F58179E1BD0}"/>
              </a:ext>
            </a:extLst>
          </p:cNvPr>
          <p:cNvSpPr txBox="1"/>
          <p:nvPr/>
        </p:nvSpPr>
        <p:spPr>
          <a:xfrm>
            <a:off x="381000" y="5943600"/>
            <a:ext cx="7620000"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Average Income = [(10)*1 + (10)*2]/20 = </a:t>
            </a:r>
            <a:r>
              <a:rPr lang="en-US" sz="2000" b="1" dirty="0"/>
              <a:t>1.50 per day</a:t>
            </a:r>
          </a:p>
        </p:txBody>
      </p:sp>
    </p:spTree>
    <p:extLst>
      <p:ext uri="{BB962C8B-B14F-4D97-AF65-F5344CB8AC3E}">
        <p14:creationId xmlns:p14="http://schemas.microsoft.com/office/powerpoint/2010/main" val="290936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Propensity Score Reweighting</a:t>
            </a:r>
          </a:p>
        </p:txBody>
      </p:sp>
      <p:sp>
        <p:nvSpPr>
          <p:cNvPr id="10" name="Rectangle 2">
            <a:extLst>
              <a:ext uri="{FF2B5EF4-FFF2-40B4-BE49-F238E27FC236}">
                <a16:creationId xmlns:a16="http://schemas.microsoft.com/office/drawing/2014/main" id="{EDEB86C1-8D42-46F1-A4C2-404A9E01FDF0}"/>
              </a:ext>
            </a:extLst>
          </p:cNvPr>
          <p:cNvSpPr>
            <a:spLocks noChangeArrowheads="1"/>
          </p:cNvSpPr>
          <p:nvPr/>
        </p:nvSpPr>
        <p:spPr bwMode="auto">
          <a:xfrm>
            <a:off x="261257" y="973246"/>
            <a:ext cx="7848600" cy="1938992"/>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dirty="0"/>
              <a:t>Improve Earned Income Tax Credit</a:t>
            </a:r>
          </a:p>
          <a:p>
            <a:pPr marL="1066800" lvl="1" indent="-375920" eaLnBrk="0" fontAlgn="base" hangingPunct="0">
              <a:spcBef>
                <a:spcPct val="0"/>
              </a:spcBef>
              <a:spcAft>
                <a:spcPct val="0"/>
              </a:spcAft>
              <a:buSzPct val="80000"/>
              <a:buBlip>
                <a:blip r:embed="rId3"/>
              </a:buBlip>
              <a:defRPr/>
            </a:pPr>
            <a:r>
              <a:rPr lang="en-US" sz="2000" dirty="0"/>
              <a:t>Tall people make 2.10 dollars a day</a:t>
            </a:r>
          </a:p>
          <a:p>
            <a:pPr marL="1066800" lvl="1" indent="-375920" eaLnBrk="0" fontAlgn="base" hangingPunct="0">
              <a:spcBef>
                <a:spcPct val="0"/>
              </a:spcBef>
              <a:spcAft>
                <a:spcPct val="0"/>
              </a:spcAft>
              <a:buSzPct val="80000"/>
              <a:buBlip>
                <a:blip r:embed="rId3"/>
              </a:buBlip>
              <a:defRPr/>
            </a:pPr>
            <a:r>
              <a:rPr lang="en-US" sz="2000" dirty="0"/>
              <a:t>Short people make 1.20 dollar per day</a:t>
            </a:r>
            <a:br>
              <a:rPr lang="en-US" sz="2000" dirty="0"/>
            </a:br>
            <a:endParaRPr lang="en-US" sz="2000" dirty="0"/>
          </a:p>
          <a:p>
            <a:pPr marL="609600" indent="-375920" eaLnBrk="0" fontAlgn="base" hangingPunct="0">
              <a:spcBef>
                <a:spcPct val="0"/>
              </a:spcBef>
              <a:spcAft>
                <a:spcPct val="0"/>
              </a:spcAft>
              <a:buSzPct val="80000"/>
              <a:buBlip>
                <a:blip r:embed="rId3"/>
              </a:buBlip>
              <a:defRPr/>
            </a:pPr>
            <a:r>
              <a:rPr lang="en-US" sz="2000" dirty="0"/>
              <a:t>More short people enter the workforce: Now have 20 short people and 10 tall people.</a:t>
            </a:r>
          </a:p>
        </p:txBody>
      </p:sp>
      <p:sp>
        <p:nvSpPr>
          <p:cNvPr id="3" name="Smiley Face 2">
            <a:extLst>
              <a:ext uri="{FF2B5EF4-FFF2-40B4-BE49-F238E27FC236}">
                <a16:creationId xmlns:a16="http://schemas.microsoft.com/office/drawing/2014/main" id="{D058B011-DED0-4371-8930-C7B254F332EF}"/>
              </a:ext>
            </a:extLst>
          </p:cNvPr>
          <p:cNvSpPr/>
          <p:nvPr/>
        </p:nvSpPr>
        <p:spPr>
          <a:xfrm>
            <a:off x="1143000"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a:extLst>
              <a:ext uri="{FF2B5EF4-FFF2-40B4-BE49-F238E27FC236}">
                <a16:creationId xmlns:a16="http://schemas.microsoft.com/office/drawing/2014/main" id="{1417511B-122E-41E7-9544-546DA9EA26F8}"/>
              </a:ext>
            </a:extLst>
          </p:cNvPr>
          <p:cNvSpPr/>
          <p:nvPr/>
        </p:nvSpPr>
        <p:spPr>
          <a:xfrm>
            <a:off x="1676400"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a:extLst>
              <a:ext uri="{FF2B5EF4-FFF2-40B4-BE49-F238E27FC236}">
                <a16:creationId xmlns:a16="http://schemas.microsoft.com/office/drawing/2014/main" id="{EA0A06AC-6400-4BB1-AB8F-7A40DD216E9D}"/>
              </a:ext>
            </a:extLst>
          </p:cNvPr>
          <p:cNvSpPr/>
          <p:nvPr/>
        </p:nvSpPr>
        <p:spPr>
          <a:xfrm>
            <a:off x="2213429"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a:extLst>
              <a:ext uri="{FF2B5EF4-FFF2-40B4-BE49-F238E27FC236}">
                <a16:creationId xmlns:a16="http://schemas.microsoft.com/office/drawing/2014/main" id="{0A7C348F-DFEE-40CF-B2D1-062C878201FA}"/>
              </a:ext>
            </a:extLst>
          </p:cNvPr>
          <p:cNvSpPr/>
          <p:nvPr/>
        </p:nvSpPr>
        <p:spPr>
          <a:xfrm>
            <a:off x="2750458"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a:extLst>
              <a:ext uri="{FF2B5EF4-FFF2-40B4-BE49-F238E27FC236}">
                <a16:creationId xmlns:a16="http://schemas.microsoft.com/office/drawing/2014/main" id="{AFD956FB-B82E-4499-B3B7-D74419CE4F1E}"/>
              </a:ext>
            </a:extLst>
          </p:cNvPr>
          <p:cNvSpPr/>
          <p:nvPr/>
        </p:nvSpPr>
        <p:spPr>
          <a:xfrm>
            <a:off x="3294743" y="51054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a:extLst>
              <a:ext uri="{FF2B5EF4-FFF2-40B4-BE49-F238E27FC236}">
                <a16:creationId xmlns:a16="http://schemas.microsoft.com/office/drawing/2014/main" id="{282CA947-1F90-4B5A-A37F-C54C69AB569A}"/>
              </a:ext>
            </a:extLst>
          </p:cNvPr>
          <p:cNvSpPr/>
          <p:nvPr/>
        </p:nvSpPr>
        <p:spPr>
          <a:xfrm>
            <a:off x="1143000"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a:extLst>
              <a:ext uri="{FF2B5EF4-FFF2-40B4-BE49-F238E27FC236}">
                <a16:creationId xmlns:a16="http://schemas.microsoft.com/office/drawing/2014/main" id="{509FC2B9-B6B0-498A-A0AD-2960E7EA07E5}"/>
              </a:ext>
            </a:extLst>
          </p:cNvPr>
          <p:cNvSpPr/>
          <p:nvPr/>
        </p:nvSpPr>
        <p:spPr>
          <a:xfrm>
            <a:off x="1676400"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a:extLst>
              <a:ext uri="{FF2B5EF4-FFF2-40B4-BE49-F238E27FC236}">
                <a16:creationId xmlns:a16="http://schemas.microsoft.com/office/drawing/2014/main" id="{2ED6CCF7-F8AE-431A-8B0F-139F3B89CDF0}"/>
              </a:ext>
            </a:extLst>
          </p:cNvPr>
          <p:cNvSpPr/>
          <p:nvPr/>
        </p:nvSpPr>
        <p:spPr>
          <a:xfrm>
            <a:off x="2213429"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a:extLst>
              <a:ext uri="{FF2B5EF4-FFF2-40B4-BE49-F238E27FC236}">
                <a16:creationId xmlns:a16="http://schemas.microsoft.com/office/drawing/2014/main" id="{C4AF3C84-5EA9-4184-909E-E48A1D1D07C7}"/>
              </a:ext>
            </a:extLst>
          </p:cNvPr>
          <p:cNvSpPr/>
          <p:nvPr/>
        </p:nvSpPr>
        <p:spPr>
          <a:xfrm>
            <a:off x="2750458"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ADB1BB52-CBDF-476C-B60D-654AFF0AAD12}"/>
              </a:ext>
            </a:extLst>
          </p:cNvPr>
          <p:cNvSpPr/>
          <p:nvPr/>
        </p:nvSpPr>
        <p:spPr>
          <a:xfrm>
            <a:off x="3294743" y="44958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E5355200-9B2C-4E96-B7DB-AA719097A383}"/>
              </a:ext>
            </a:extLst>
          </p:cNvPr>
          <p:cNvSpPr/>
          <p:nvPr/>
        </p:nvSpPr>
        <p:spPr>
          <a:xfrm>
            <a:off x="4572000"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C3877A3F-DE9D-40C8-955C-E303907E8D9F}"/>
              </a:ext>
            </a:extLst>
          </p:cNvPr>
          <p:cNvSpPr/>
          <p:nvPr/>
        </p:nvSpPr>
        <p:spPr>
          <a:xfrm>
            <a:off x="5105400"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BA1B93D2-7351-495E-B41F-A85A065DCCC2}"/>
              </a:ext>
            </a:extLst>
          </p:cNvPr>
          <p:cNvSpPr/>
          <p:nvPr/>
        </p:nvSpPr>
        <p:spPr>
          <a:xfrm>
            <a:off x="5642429"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miley Face 24">
            <a:extLst>
              <a:ext uri="{FF2B5EF4-FFF2-40B4-BE49-F238E27FC236}">
                <a16:creationId xmlns:a16="http://schemas.microsoft.com/office/drawing/2014/main" id="{EEE3CB3A-E7A0-42E0-BA7E-79918D1EA309}"/>
              </a:ext>
            </a:extLst>
          </p:cNvPr>
          <p:cNvSpPr/>
          <p:nvPr/>
        </p:nvSpPr>
        <p:spPr>
          <a:xfrm>
            <a:off x="6179458"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miley Face 25">
            <a:extLst>
              <a:ext uri="{FF2B5EF4-FFF2-40B4-BE49-F238E27FC236}">
                <a16:creationId xmlns:a16="http://schemas.microsoft.com/office/drawing/2014/main" id="{D3B22D58-C0AD-4B3C-8760-C0BCAE56F4F2}"/>
              </a:ext>
            </a:extLst>
          </p:cNvPr>
          <p:cNvSpPr/>
          <p:nvPr/>
        </p:nvSpPr>
        <p:spPr>
          <a:xfrm>
            <a:off x="6723743" y="47613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miley Face 26">
            <a:extLst>
              <a:ext uri="{FF2B5EF4-FFF2-40B4-BE49-F238E27FC236}">
                <a16:creationId xmlns:a16="http://schemas.microsoft.com/office/drawing/2014/main" id="{A3C816BF-FD64-49BB-885D-836940285157}"/>
              </a:ext>
            </a:extLst>
          </p:cNvPr>
          <p:cNvSpPr/>
          <p:nvPr/>
        </p:nvSpPr>
        <p:spPr>
          <a:xfrm>
            <a:off x="4572000"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miley Face 27">
            <a:extLst>
              <a:ext uri="{FF2B5EF4-FFF2-40B4-BE49-F238E27FC236}">
                <a16:creationId xmlns:a16="http://schemas.microsoft.com/office/drawing/2014/main" id="{23D98E91-339D-43A5-9F99-48014BDCA2C3}"/>
              </a:ext>
            </a:extLst>
          </p:cNvPr>
          <p:cNvSpPr/>
          <p:nvPr/>
        </p:nvSpPr>
        <p:spPr>
          <a:xfrm>
            <a:off x="5105400"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miley Face 28">
            <a:extLst>
              <a:ext uri="{FF2B5EF4-FFF2-40B4-BE49-F238E27FC236}">
                <a16:creationId xmlns:a16="http://schemas.microsoft.com/office/drawing/2014/main" id="{416C4E57-6083-4E07-955E-113BE9187525}"/>
              </a:ext>
            </a:extLst>
          </p:cNvPr>
          <p:cNvSpPr/>
          <p:nvPr/>
        </p:nvSpPr>
        <p:spPr>
          <a:xfrm>
            <a:off x="5642429"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miley Face 29">
            <a:extLst>
              <a:ext uri="{FF2B5EF4-FFF2-40B4-BE49-F238E27FC236}">
                <a16:creationId xmlns:a16="http://schemas.microsoft.com/office/drawing/2014/main" id="{404F3B10-1C70-41EE-9912-8C8AB1427DB7}"/>
              </a:ext>
            </a:extLst>
          </p:cNvPr>
          <p:cNvSpPr/>
          <p:nvPr/>
        </p:nvSpPr>
        <p:spPr>
          <a:xfrm>
            <a:off x="6179458"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miley Face 30">
            <a:extLst>
              <a:ext uri="{FF2B5EF4-FFF2-40B4-BE49-F238E27FC236}">
                <a16:creationId xmlns:a16="http://schemas.microsoft.com/office/drawing/2014/main" id="{0FED30CE-6427-495E-9D07-AF5CBA66D743}"/>
              </a:ext>
            </a:extLst>
          </p:cNvPr>
          <p:cNvSpPr/>
          <p:nvPr/>
        </p:nvSpPr>
        <p:spPr>
          <a:xfrm>
            <a:off x="6723743" y="4151769"/>
            <a:ext cx="765629" cy="801231"/>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miley Face 31">
            <a:extLst>
              <a:ext uri="{FF2B5EF4-FFF2-40B4-BE49-F238E27FC236}">
                <a16:creationId xmlns:a16="http://schemas.microsoft.com/office/drawing/2014/main" id="{88372800-6BEC-4A5B-BA05-55B9ACD30A7D}"/>
              </a:ext>
            </a:extLst>
          </p:cNvPr>
          <p:cNvSpPr/>
          <p:nvPr/>
        </p:nvSpPr>
        <p:spPr>
          <a:xfrm>
            <a:off x="1143000" y="39130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miley Face 32">
            <a:extLst>
              <a:ext uri="{FF2B5EF4-FFF2-40B4-BE49-F238E27FC236}">
                <a16:creationId xmlns:a16="http://schemas.microsoft.com/office/drawing/2014/main" id="{C655CB04-04F5-4DFE-A342-7FCD2C5EF20D}"/>
              </a:ext>
            </a:extLst>
          </p:cNvPr>
          <p:cNvSpPr/>
          <p:nvPr/>
        </p:nvSpPr>
        <p:spPr>
          <a:xfrm>
            <a:off x="1676400" y="39130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miley Face 33">
            <a:extLst>
              <a:ext uri="{FF2B5EF4-FFF2-40B4-BE49-F238E27FC236}">
                <a16:creationId xmlns:a16="http://schemas.microsoft.com/office/drawing/2014/main" id="{640B698B-D214-4F18-9D6D-BF37A90A17FD}"/>
              </a:ext>
            </a:extLst>
          </p:cNvPr>
          <p:cNvSpPr/>
          <p:nvPr/>
        </p:nvSpPr>
        <p:spPr>
          <a:xfrm>
            <a:off x="2213429" y="39130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miley Face 34">
            <a:extLst>
              <a:ext uri="{FF2B5EF4-FFF2-40B4-BE49-F238E27FC236}">
                <a16:creationId xmlns:a16="http://schemas.microsoft.com/office/drawing/2014/main" id="{D59FBD6C-C501-4AEA-8736-64705FFC7207}"/>
              </a:ext>
            </a:extLst>
          </p:cNvPr>
          <p:cNvSpPr/>
          <p:nvPr/>
        </p:nvSpPr>
        <p:spPr>
          <a:xfrm>
            <a:off x="2750458" y="39130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miley Face 35">
            <a:extLst>
              <a:ext uri="{FF2B5EF4-FFF2-40B4-BE49-F238E27FC236}">
                <a16:creationId xmlns:a16="http://schemas.microsoft.com/office/drawing/2014/main" id="{2459DFDC-0BD0-4014-9F6E-386D4371C8FB}"/>
              </a:ext>
            </a:extLst>
          </p:cNvPr>
          <p:cNvSpPr/>
          <p:nvPr/>
        </p:nvSpPr>
        <p:spPr>
          <a:xfrm>
            <a:off x="3294743" y="39130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miley Face 36">
            <a:extLst>
              <a:ext uri="{FF2B5EF4-FFF2-40B4-BE49-F238E27FC236}">
                <a16:creationId xmlns:a16="http://schemas.microsoft.com/office/drawing/2014/main" id="{D2D18B4F-CC25-45FC-B92A-3FB62DD68ACC}"/>
              </a:ext>
            </a:extLst>
          </p:cNvPr>
          <p:cNvSpPr/>
          <p:nvPr/>
        </p:nvSpPr>
        <p:spPr>
          <a:xfrm>
            <a:off x="1143000" y="33034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miley Face 37">
            <a:extLst>
              <a:ext uri="{FF2B5EF4-FFF2-40B4-BE49-F238E27FC236}">
                <a16:creationId xmlns:a16="http://schemas.microsoft.com/office/drawing/2014/main" id="{2BE3D530-97EA-4779-8BF2-BCF8E961C223}"/>
              </a:ext>
            </a:extLst>
          </p:cNvPr>
          <p:cNvSpPr/>
          <p:nvPr/>
        </p:nvSpPr>
        <p:spPr>
          <a:xfrm>
            <a:off x="1676400" y="33034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miley Face 38">
            <a:extLst>
              <a:ext uri="{FF2B5EF4-FFF2-40B4-BE49-F238E27FC236}">
                <a16:creationId xmlns:a16="http://schemas.microsoft.com/office/drawing/2014/main" id="{52D94C55-AFF4-4D7A-B441-295F2FDDB95E}"/>
              </a:ext>
            </a:extLst>
          </p:cNvPr>
          <p:cNvSpPr/>
          <p:nvPr/>
        </p:nvSpPr>
        <p:spPr>
          <a:xfrm>
            <a:off x="2213429" y="33034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miley Face 39">
            <a:extLst>
              <a:ext uri="{FF2B5EF4-FFF2-40B4-BE49-F238E27FC236}">
                <a16:creationId xmlns:a16="http://schemas.microsoft.com/office/drawing/2014/main" id="{3A528911-36D3-4938-AC41-E022768E0A6F}"/>
              </a:ext>
            </a:extLst>
          </p:cNvPr>
          <p:cNvSpPr/>
          <p:nvPr/>
        </p:nvSpPr>
        <p:spPr>
          <a:xfrm>
            <a:off x="2750458" y="33034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miley Face 40">
            <a:extLst>
              <a:ext uri="{FF2B5EF4-FFF2-40B4-BE49-F238E27FC236}">
                <a16:creationId xmlns:a16="http://schemas.microsoft.com/office/drawing/2014/main" id="{D9DD9D6E-8E45-4536-A137-EDB0BE5856B6}"/>
              </a:ext>
            </a:extLst>
          </p:cNvPr>
          <p:cNvSpPr/>
          <p:nvPr/>
        </p:nvSpPr>
        <p:spPr>
          <a:xfrm>
            <a:off x="3294743" y="3303403"/>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
            <a:extLst>
              <a:ext uri="{FF2B5EF4-FFF2-40B4-BE49-F238E27FC236}">
                <a16:creationId xmlns:a16="http://schemas.microsoft.com/office/drawing/2014/main" id="{8D2E6FFB-D701-4B31-B478-8910214D696C}"/>
              </a:ext>
            </a:extLst>
          </p:cNvPr>
          <p:cNvSpPr>
            <a:spLocks noChangeArrowheads="1"/>
          </p:cNvSpPr>
          <p:nvPr/>
        </p:nvSpPr>
        <p:spPr bwMode="auto">
          <a:xfrm>
            <a:off x="261257" y="5395686"/>
            <a:ext cx="7848600" cy="707886"/>
          </a:xfrm>
          <a:prstGeom prst="rect">
            <a:avLst/>
          </a:prstGeom>
          <a:noFill/>
          <a:ln w="9525">
            <a:noFill/>
            <a:miter lim="800000"/>
            <a:headEnd/>
            <a:tailEnd/>
          </a:ln>
        </p:spPr>
        <p:txBody>
          <a:bodyPr wrap="square" anchor="t">
            <a:spAutoFit/>
          </a:bodyPr>
          <a:lstStyle/>
          <a:p>
            <a:pPr marL="233680" eaLnBrk="0" fontAlgn="base" hangingPunct="0">
              <a:spcBef>
                <a:spcPct val="0"/>
              </a:spcBef>
              <a:spcAft>
                <a:spcPct val="0"/>
              </a:spcAft>
              <a:buSzPct val="80000"/>
              <a:defRPr/>
            </a:pPr>
            <a:endParaRPr lang="en-US" sz="2000" dirty="0"/>
          </a:p>
          <a:p>
            <a:pPr marL="609600" indent="-375920" eaLnBrk="0" fontAlgn="base" hangingPunct="0">
              <a:spcBef>
                <a:spcPct val="0"/>
              </a:spcBef>
              <a:spcAft>
                <a:spcPct val="0"/>
              </a:spcAft>
              <a:buSzPct val="80000"/>
              <a:buBlip>
                <a:blip r:embed="rId3"/>
              </a:buBlip>
              <a:defRPr/>
            </a:pPr>
            <a:r>
              <a:rPr lang="en-US" sz="2000" dirty="0"/>
              <a:t>Average Income = [1.20(20) + 2.10(10)]/30 = </a:t>
            </a:r>
            <a:r>
              <a:rPr lang="en-US" sz="2000" b="1" dirty="0"/>
              <a:t>1.50 per day</a:t>
            </a:r>
            <a:r>
              <a:rPr lang="en-US" sz="2000" dirty="0"/>
              <a:t> </a:t>
            </a:r>
          </a:p>
        </p:txBody>
      </p:sp>
      <p:sp>
        <p:nvSpPr>
          <p:cNvPr id="43" name="Rectangle 2">
            <a:extLst>
              <a:ext uri="{FF2B5EF4-FFF2-40B4-BE49-F238E27FC236}">
                <a16:creationId xmlns:a16="http://schemas.microsoft.com/office/drawing/2014/main" id="{B43B3E8A-8CB8-4773-82E8-FB55ACA72B9A}"/>
              </a:ext>
            </a:extLst>
          </p:cNvPr>
          <p:cNvSpPr>
            <a:spLocks noChangeArrowheads="1"/>
          </p:cNvSpPr>
          <p:nvPr/>
        </p:nvSpPr>
        <p:spPr bwMode="auto">
          <a:xfrm>
            <a:off x="381000" y="6244051"/>
            <a:ext cx="7848600" cy="400110"/>
          </a:xfrm>
          <a:prstGeom prst="rect">
            <a:avLst/>
          </a:prstGeom>
          <a:noFill/>
          <a:ln w="9525">
            <a:noFill/>
            <a:miter lim="800000"/>
            <a:headEnd/>
            <a:tailEnd/>
          </a:ln>
        </p:spPr>
        <p:txBody>
          <a:bodyPr wrap="square" anchor="t">
            <a:spAutoFit/>
          </a:bodyPr>
          <a:lstStyle/>
          <a:p>
            <a:pPr marL="576580" indent="-342900" eaLnBrk="0" fontAlgn="base" hangingPunct="0">
              <a:spcBef>
                <a:spcPct val="0"/>
              </a:spcBef>
              <a:spcAft>
                <a:spcPct val="0"/>
              </a:spcAft>
              <a:buSzPct val="80000"/>
              <a:buFont typeface="Arial" panose="020B0604020202020204" pitchFamily="34" charset="0"/>
              <a:buChar char="•"/>
              <a:defRPr/>
            </a:pPr>
            <a:r>
              <a:rPr lang="en-US" sz="2000" dirty="0"/>
              <a:t>Is the program a failure? Why or why not?</a:t>
            </a:r>
          </a:p>
        </p:txBody>
      </p:sp>
    </p:spTree>
    <p:extLst>
      <p:ext uri="{BB962C8B-B14F-4D97-AF65-F5344CB8AC3E}">
        <p14:creationId xmlns:p14="http://schemas.microsoft.com/office/powerpoint/2010/main" val="336646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2" grpId="0"/>
      <p:bldP spid="4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Propensity Score Reweighting</a:t>
            </a:r>
          </a:p>
        </p:txBody>
      </p:sp>
      <p:sp>
        <p:nvSpPr>
          <p:cNvPr id="10" name="Rectangle 2">
            <a:extLst>
              <a:ext uri="{FF2B5EF4-FFF2-40B4-BE49-F238E27FC236}">
                <a16:creationId xmlns:a16="http://schemas.microsoft.com/office/drawing/2014/main" id="{EDEB86C1-8D42-46F1-A4C2-404A9E01FDF0}"/>
              </a:ext>
            </a:extLst>
          </p:cNvPr>
          <p:cNvSpPr>
            <a:spLocks noChangeArrowheads="1"/>
          </p:cNvSpPr>
          <p:nvPr/>
        </p:nvSpPr>
        <p:spPr bwMode="auto">
          <a:xfrm>
            <a:off x="261257" y="973246"/>
            <a:ext cx="7848600" cy="1015663"/>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b="1" dirty="0"/>
              <a:t>Key Point: </a:t>
            </a:r>
            <a:r>
              <a:rPr lang="en-US" sz="2000" dirty="0"/>
              <a:t>The group before the change and the group after the change were not “otherwise identical.” They had different distributions of height!</a:t>
            </a:r>
          </a:p>
        </p:txBody>
      </p:sp>
      <p:sp>
        <p:nvSpPr>
          <p:cNvPr id="3" name="Smiley Face 2">
            <a:extLst>
              <a:ext uri="{FF2B5EF4-FFF2-40B4-BE49-F238E27FC236}">
                <a16:creationId xmlns:a16="http://schemas.microsoft.com/office/drawing/2014/main" id="{D058B011-DED0-4371-8930-C7B254F332EF}"/>
              </a:ext>
            </a:extLst>
          </p:cNvPr>
          <p:cNvSpPr/>
          <p:nvPr/>
        </p:nvSpPr>
        <p:spPr>
          <a:xfrm>
            <a:off x="1143000" y="5105400"/>
            <a:ext cx="457200" cy="457200"/>
          </a:xfrm>
          <a:prstGeom prst="smileyFace">
            <a:avLst/>
          </a:prstGeom>
          <a:gradFill>
            <a:gsLst>
              <a:gs pos="0">
                <a:schemeClr val="accent1">
                  <a:lumMod val="5000"/>
                  <a:lumOff val="95000"/>
                </a:schemeClr>
              </a:gs>
              <a:gs pos="49000">
                <a:schemeClr val="bg1"/>
              </a:gs>
              <a:gs pos="56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a:extLst>
              <a:ext uri="{FF2B5EF4-FFF2-40B4-BE49-F238E27FC236}">
                <a16:creationId xmlns:a16="http://schemas.microsoft.com/office/drawing/2014/main" id="{1417511B-122E-41E7-9544-546DA9EA26F8}"/>
              </a:ext>
            </a:extLst>
          </p:cNvPr>
          <p:cNvSpPr/>
          <p:nvPr/>
        </p:nvSpPr>
        <p:spPr>
          <a:xfrm>
            <a:off x="1676400" y="5105400"/>
            <a:ext cx="457200" cy="457200"/>
          </a:xfrm>
          <a:prstGeom prst="smileyFace">
            <a:avLst/>
          </a:prstGeom>
          <a:gradFill>
            <a:gsLst>
              <a:gs pos="0">
                <a:schemeClr val="accent1">
                  <a:lumMod val="5000"/>
                  <a:lumOff val="95000"/>
                </a:schemeClr>
              </a:gs>
              <a:gs pos="49000">
                <a:schemeClr val="bg1"/>
              </a:gs>
              <a:gs pos="56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a:extLst>
              <a:ext uri="{FF2B5EF4-FFF2-40B4-BE49-F238E27FC236}">
                <a16:creationId xmlns:a16="http://schemas.microsoft.com/office/drawing/2014/main" id="{EA0A06AC-6400-4BB1-AB8F-7A40DD216E9D}"/>
              </a:ext>
            </a:extLst>
          </p:cNvPr>
          <p:cNvSpPr/>
          <p:nvPr/>
        </p:nvSpPr>
        <p:spPr>
          <a:xfrm>
            <a:off x="2213429" y="5105400"/>
            <a:ext cx="457200" cy="457200"/>
          </a:xfrm>
          <a:prstGeom prst="smileyFace">
            <a:avLst/>
          </a:prstGeom>
          <a:gradFill>
            <a:gsLst>
              <a:gs pos="0">
                <a:schemeClr val="accent1">
                  <a:lumMod val="5000"/>
                  <a:lumOff val="95000"/>
                </a:schemeClr>
              </a:gs>
              <a:gs pos="49000">
                <a:schemeClr val="bg1"/>
              </a:gs>
              <a:gs pos="56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a:extLst>
              <a:ext uri="{FF2B5EF4-FFF2-40B4-BE49-F238E27FC236}">
                <a16:creationId xmlns:a16="http://schemas.microsoft.com/office/drawing/2014/main" id="{0A7C348F-DFEE-40CF-B2D1-062C878201FA}"/>
              </a:ext>
            </a:extLst>
          </p:cNvPr>
          <p:cNvSpPr/>
          <p:nvPr/>
        </p:nvSpPr>
        <p:spPr>
          <a:xfrm>
            <a:off x="2750458" y="5105400"/>
            <a:ext cx="457200" cy="457200"/>
          </a:xfrm>
          <a:prstGeom prst="smileyFace">
            <a:avLst/>
          </a:prstGeom>
          <a:gradFill>
            <a:gsLst>
              <a:gs pos="0">
                <a:schemeClr val="accent1">
                  <a:lumMod val="5000"/>
                  <a:lumOff val="95000"/>
                </a:schemeClr>
              </a:gs>
              <a:gs pos="49000">
                <a:schemeClr val="bg1"/>
              </a:gs>
              <a:gs pos="56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a:extLst>
              <a:ext uri="{FF2B5EF4-FFF2-40B4-BE49-F238E27FC236}">
                <a16:creationId xmlns:a16="http://schemas.microsoft.com/office/drawing/2014/main" id="{AFD956FB-B82E-4499-B3B7-D74419CE4F1E}"/>
              </a:ext>
            </a:extLst>
          </p:cNvPr>
          <p:cNvSpPr/>
          <p:nvPr/>
        </p:nvSpPr>
        <p:spPr>
          <a:xfrm>
            <a:off x="3294743" y="5105400"/>
            <a:ext cx="457200" cy="457200"/>
          </a:xfrm>
          <a:prstGeom prst="smileyFace">
            <a:avLst/>
          </a:prstGeom>
          <a:gradFill>
            <a:gsLst>
              <a:gs pos="0">
                <a:schemeClr val="accent1">
                  <a:lumMod val="5000"/>
                  <a:lumOff val="95000"/>
                </a:schemeClr>
              </a:gs>
              <a:gs pos="49000">
                <a:schemeClr val="bg1"/>
              </a:gs>
              <a:gs pos="56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a:extLst>
              <a:ext uri="{FF2B5EF4-FFF2-40B4-BE49-F238E27FC236}">
                <a16:creationId xmlns:a16="http://schemas.microsoft.com/office/drawing/2014/main" id="{282CA947-1F90-4B5A-A37F-C54C69AB569A}"/>
              </a:ext>
            </a:extLst>
          </p:cNvPr>
          <p:cNvSpPr/>
          <p:nvPr/>
        </p:nvSpPr>
        <p:spPr>
          <a:xfrm>
            <a:off x="1143000" y="4495800"/>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a:extLst>
              <a:ext uri="{FF2B5EF4-FFF2-40B4-BE49-F238E27FC236}">
                <a16:creationId xmlns:a16="http://schemas.microsoft.com/office/drawing/2014/main" id="{509FC2B9-B6B0-498A-A0AD-2960E7EA07E5}"/>
              </a:ext>
            </a:extLst>
          </p:cNvPr>
          <p:cNvSpPr/>
          <p:nvPr/>
        </p:nvSpPr>
        <p:spPr>
          <a:xfrm>
            <a:off x="1676400" y="4495800"/>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a:extLst>
              <a:ext uri="{FF2B5EF4-FFF2-40B4-BE49-F238E27FC236}">
                <a16:creationId xmlns:a16="http://schemas.microsoft.com/office/drawing/2014/main" id="{2ED6CCF7-F8AE-431A-8B0F-139F3B89CDF0}"/>
              </a:ext>
            </a:extLst>
          </p:cNvPr>
          <p:cNvSpPr/>
          <p:nvPr/>
        </p:nvSpPr>
        <p:spPr>
          <a:xfrm>
            <a:off x="2213429" y="4495800"/>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a:extLst>
              <a:ext uri="{FF2B5EF4-FFF2-40B4-BE49-F238E27FC236}">
                <a16:creationId xmlns:a16="http://schemas.microsoft.com/office/drawing/2014/main" id="{C4AF3C84-5EA9-4184-909E-E48A1D1D07C7}"/>
              </a:ext>
            </a:extLst>
          </p:cNvPr>
          <p:cNvSpPr/>
          <p:nvPr/>
        </p:nvSpPr>
        <p:spPr>
          <a:xfrm>
            <a:off x="2750458" y="4495800"/>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ADB1BB52-CBDF-476C-B60D-654AFF0AAD12}"/>
              </a:ext>
            </a:extLst>
          </p:cNvPr>
          <p:cNvSpPr/>
          <p:nvPr/>
        </p:nvSpPr>
        <p:spPr>
          <a:xfrm>
            <a:off x="3294743" y="4495800"/>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E5355200-9B2C-4E96-B7DB-AA719097A383}"/>
              </a:ext>
            </a:extLst>
          </p:cNvPr>
          <p:cNvSpPr/>
          <p:nvPr/>
        </p:nvSpPr>
        <p:spPr>
          <a:xfrm>
            <a:off x="4572000" y="47613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C3877A3F-DE9D-40C8-955C-E303907E8D9F}"/>
              </a:ext>
            </a:extLst>
          </p:cNvPr>
          <p:cNvSpPr/>
          <p:nvPr/>
        </p:nvSpPr>
        <p:spPr>
          <a:xfrm>
            <a:off x="5105400" y="47613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BA1B93D2-7351-495E-B41F-A85A065DCCC2}"/>
              </a:ext>
            </a:extLst>
          </p:cNvPr>
          <p:cNvSpPr/>
          <p:nvPr/>
        </p:nvSpPr>
        <p:spPr>
          <a:xfrm>
            <a:off x="5642429" y="47613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miley Face 24">
            <a:extLst>
              <a:ext uri="{FF2B5EF4-FFF2-40B4-BE49-F238E27FC236}">
                <a16:creationId xmlns:a16="http://schemas.microsoft.com/office/drawing/2014/main" id="{EEE3CB3A-E7A0-42E0-BA7E-79918D1EA309}"/>
              </a:ext>
            </a:extLst>
          </p:cNvPr>
          <p:cNvSpPr/>
          <p:nvPr/>
        </p:nvSpPr>
        <p:spPr>
          <a:xfrm>
            <a:off x="6179458" y="47613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miley Face 25">
            <a:extLst>
              <a:ext uri="{FF2B5EF4-FFF2-40B4-BE49-F238E27FC236}">
                <a16:creationId xmlns:a16="http://schemas.microsoft.com/office/drawing/2014/main" id="{D3B22D58-C0AD-4B3C-8760-C0BCAE56F4F2}"/>
              </a:ext>
            </a:extLst>
          </p:cNvPr>
          <p:cNvSpPr/>
          <p:nvPr/>
        </p:nvSpPr>
        <p:spPr>
          <a:xfrm>
            <a:off x="6723743" y="47613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miley Face 26">
            <a:extLst>
              <a:ext uri="{FF2B5EF4-FFF2-40B4-BE49-F238E27FC236}">
                <a16:creationId xmlns:a16="http://schemas.microsoft.com/office/drawing/2014/main" id="{A3C816BF-FD64-49BB-885D-836940285157}"/>
              </a:ext>
            </a:extLst>
          </p:cNvPr>
          <p:cNvSpPr/>
          <p:nvPr/>
        </p:nvSpPr>
        <p:spPr>
          <a:xfrm>
            <a:off x="4572000" y="41517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miley Face 27">
            <a:extLst>
              <a:ext uri="{FF2B5EF4-FFF2-40B4-BE49-F238E27FC236}">
                <a16:creationId xmlns:a16="http://schemas.microsoft.com/office/drawing/2014/main" id="{23D98E91-339D-43A5-9F99-48014BDCA2C3}"/>
              </a:ext>
            </a:extLst>
          </p:cNvPr>
          <p:cNvSpPr/>
          <p:nvPr/>
        </p:nvSpPr>
        <p:spPr>
          <a:xfrm>
            <a:off x="5105400" y="41517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miley Face 28">
            <a:extLst>
              <a:ext uri="{FF2B5EF4-FFF2-40B4-BE49-F238E27FC236}">
                <a16:creationId xmlns:a16="http://schemas.microsoft.com/office/drawing/2014/main" id="{416C4E57-6083-4E07-955E-113BE9187525}"/>
              </a:ext>
            </a:extLst>
          </p:cNvPr>
          <p:cNvSpPr/>
          <p:nvPr/>
        </p:nvSpPr>
        <p:spPr>
          <a:xfrm>
            <a:off x="5642429" y="41517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miley Face 29">
            <a:extLst>
              <a:ext uri="{FF2B5EF4-FFF2-40B4-BE49-F238E27FC236}">
                <a16:creationId xmlns:a16="http://schemas.microsoft.com/office/drawing/2014/main" id="{404F3B10-1C70-41EE-9912-8C8AB1427DB7}"/>
              </a:ext>
            </a:extLst>
          </p:cNvPr>
          <p:cNvSpPr/>
          <p:nvPr/>
        </p:nvSpPr>
        <p:spPr>
          <a:xfrm>
            <a:off x="6179458" y="41517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miley Face 30">
            <a:extLst>
              <a:ext uri="{FF2B5EF4-FFF2-40B4-BE49-F238E27FC236}">
                <a16:creationId xmlns:a16="http://schemas.microsoft.com/office/drawing/2014/main" id="{0FED30CE-6427-495E-9D07-AF5CBA66D743}"/>
              </a:ext>
            </a:extLst>
          </p:cNvPr>
          <p:cNvSpPr/>
          <p:nvPr/>
        </p:nvSpPr>
        <p:spPr>
          <a:xfrm>
            <a:off x="6723743" y="4151769"/>
            <a:ext cx="765629" cy="801231"/>
          </a:xfrm>
          <a:prstGeom prst="smileyFace">
            <a:avLst/>
          </a:prstGeom>
          <a:gradFill>
            <a:gsLst>
              <a:gs pos="0">
                <a:schemeClr val="accent1">
                  <a:lumMod val="5000"/>
                  <a:lumOff val="95000"/>
                </a:schemeClr>
              </a:gs>
              <a:gs pos="0">
                <a:schemeClr val="bg1"/>
              </a:gs>
              <a:gs pos="0">
                <a:schemeClr val="bg1"/>
              </a:gs>
              <a:gs pos="33000">
                <a:schemeClr val="bg1"/>
              </a:gs>
              <a:gs pos="35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miley Face 31">
            <a:extLst>
              <a:ext uri="{FF2B5EF4-FFF2-40B4-BE49-F238E27FC236}">
                <a16:creationId xmlns:a16="http://schemas.microsoft.com/office/drawing/2014/main" id="{88372800-6BEC-4A5B-BA05-55B9ACD30A7D}"/>
              </a:ext>
            </a:extLst>
          </p:cNvPr>
          <p:cNvSpPr/>
          <p:nvPr/>
        </p:nvSpPr>
        <p:spPr>
          <a:xfrm>
            <a:off x="1143000" y="39130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miley Face 32">
            <a:extLst>
              <a:ext uri="{FF2B5EF4-FFF2-40B4-BE49-F238E27FC236}">
                <a16:creationId xmlns:a16="http://schemas.microsoft.com/office/drawing/2014/main" id="{C655CB04-04F5-4DFE-A342-7FCD2C5EF20D}"/>
              </a:ext>
            </a:extLst>
          </p:cNvPr>
          <p:cNvSpPr/>
          <p:nvPr/>
        </p:nvSpPr>
        <p:spPr>
          <a:xfrm>
            <a:off x="1676400" y="39130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miley Face 33">
            <a:extLst>
              <a:ext uri="{FF2B5EF4-FFF2-40B4-BE49-F238E27FC236}">
                <a16:creationId xmlns:a16="http://schemas.microsoft.com/office/drawing/2014/main" id="{640B698B-D214-4F18-9D6D-BF37A90A17FD}"/>
              </a:ext>
            </a:extLst>
          </p:cNvPr>
          <p:cNvSpPr/>
          <p:nvPr/>
        </p:nvSpPr>
        <p:spPr>
          <a:xfrm>
            <a:off x="2213429" y="39130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miley Face 34">
            <a:extLst>
              <a:ext uri="{FF2B5EF4-FFF2-40B4-BE49-F238E27FC236}">
                <a16:creationId xmlns:a16="http://schemas.microsoft.com/office/drawing/2014/main" id="{D59FBD6C-C501-4AEA-8736-64705FFC7207}"/>
              </a:ext>
            </a:extLst>
          </p:cNvPr>
          <p:cNvSpPr/>
          <p:nvPr/>
        </p:nvSpPr>
        <p:spPr>
          <a:xfrm>
            <a:off x="2750458" y="39130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miley Face 35">
            <a:extLst>
              <a:ext uri="{FF2B5EF4-FFF2-40B4-BE49-F238E27FC236}">
                <a16:creationId xmlns:a16="http://schemas.microsoft.com/office/drawing/2014/main" id="{2459DFDC-0BD0-4014-9F6E-386D4371C8FB}"/>
              </a:ext>
            </a:extLst>
          </p:cNvPr>
          <p:cNvSpPr/>
          <p:nvPr/>
        </p:nvSpPr>
        <p:spPr>
          <a:xfrm>
            <a:off x="3294743" y="39130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miley Face 36">
            <a:extLst>
              <a:ext uri="{FF2B5EF4-FFF2-40B4-BE49-F238E27FC236}">
                <a16:creationId xmlns:a16="http://schemas.microsoft.com/office/drawing/2014/main" id="{D2D18B4F-CC25-45FC-B92A-3FB62DD68ACC}"/>
              </a:ext>
            </a:extLst>
          </p:cNvPr>
          <p:cNvSpPr/>
          <p:nvPr/>
        </p:nvSpPr>
        <p:spPr>
          <a:xfrm>
            <a:off x="1143000" y="33034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Smiley Face 37">
            <a:extLst>
              <a:ext uri="{FF2B5EF4-FFF2-40B4-BE49-F238E27FC236}">
                <a16:creationId xmlns:a16="http://schemas.microsoft.com/office/drawing/2014/main" id="{2BE3D530-97EA-4779-8BF2-BCF8E961C223}"/>
              </a:ext>
            </a:extLst>
          </p:cNvPr>
          <p:cNvSpPr/>
          <p:nvPr/>
        </p:nvSpPr>
        <p:spPr>
          <a:xfrm>
            <a:off x="1676400" y="33034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Smiley Face 38">
            <a:extLst>
              <a:ext uri="{FF2B5EF4-FFF2-40B4-BE49-F238E27FC236}">
                <a16:creationId xmlns:a16="http://schemas.microsoft.com/office/drawing/2014/main" id="{52D94C55-AFF4-4D7A-B441-295F2FDDB95E}"/>
              </a:ext>
            </a:extLst>
          </p:cNvPr>
          <p:cNvSpPr/>
          <p:nvPr/>
        </p:nvSpPr>
        <p:spPr>
          <a:xfrm>
            <a:off x="2213429" y="33034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miley Face 39">
            <a:extLst>
              <a:ext uri="{FF2B5EF4-FFF2-40B4-BE49-F238E27FC236}">
                <a16:creationId xmlns:a16="http://schemas.microsoft.com/office/drawing/2014/main" id="{3A528911-36D3-4938-AC41-E022768E0A6F}"/>
              </a:ext>
            </a:extLst>
          </p:cNvPr>
          <p:cNvSpPr/>
          <p:nvPr/>
        </p:nvSpPr>
        <p:spPr>
          <a:xfrm>
            <a:off x="2750458" y="33034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miley Face 40">
            <a:extLst>
              <a:ext uri="{FF2B5EF4-FFF2-40B4-BE49-F238E27FC236}">
                <a16:creationId xmlns:a16="http://schemas.microsoft.com/office/drawing/2014/main" id="{D9DD9D6E-8E45-4536-A137-EDB0BE5856B6}"/>
              </a:ext>
            </a:extLst>
          </p:cNvPr>
          <p:cNvSpPr/>
          <p:nvPr/>
        </p:nvSpPr>
        <p:spPr>
          <a:xfrm>
            <a:off x="3294743" y="3303403"/>
            <a:ext cx="457200" cy="457200"/>
          </a:xfrm>
          <a:prstGeom prst="smileyFace">
            <a:avLst/>
          </a:prstGeom>
          <a:gradFill>
            <a:gsLst>
              <a:gs pos="0">
                <a:schemeClr val="accent1">
                  <a:lumMod val="5000"/>
                  <a:lumOff val="95000"/>
                </a:schemeClr>
              </a:gs>
              <a:gs pos="67000">
                <a:schemeClr val="bg1"/>
              </a:gs>
              <a:gs pos="67000">
                <a:schemeClr val="accent1"/>
              </a:gs>
              <a:gs pos="100000">
                <a:schemeClr val="accent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
            <a:extLst>
              <a:ext uri="{FF2B5EF4-FFF2-40B4-BE49-F238E27FC236}">
                <a16:creationId xmlns:a16="http://schemas.microsoft.com/office/drawing/2014/main" id="{8D2E6FFB-D701-4B31-B478-8910214D696C}"/>
              </a:ext>
            </a:extLst>
          </p:cNvPr>
          <p:cNvSpPr>
            <a:spLocks noChangeArrowheads="1"/>
          </p:cNvSpPr>
          <p:nvPr/>
        </p:nvSpPr>
        <p:spPr bwMode="auto">
          <a:xfrm>
            <a:off x="457200" y="5562600"/>
            <a:ext cx="7848600" cy="1015663"/>
          </a:xfrm>
          <a:prstGeom prst="rect">
            <a:avLst/>
          </a:prstGeom>
          <a:noFill/>
          <a:ln w="9525">
            <a:noFill/>
            <a:miter lim="800000"/>
            <a:headEnd/>
            <a:tailEnd/>
          </a:ln>
        </p:spPr>
        <p:txBody>
          <a:bodyPr wrap="square" anchor="t">
            <a:spAutoFit/>
          </a:bodyPr>
          <a:lstStyle/>
          <a:p>
            <a:pPr marL="233680" eaLnBrk="0" fontAlgn="base" hangingPunct="0">
              <a:spcBef>
                <a:spcPct val="0"/>
              </a:spcBef>
              <a:spcAft>
                <a:spcPct val="0"/>
              </a:spcAft>
              <a:buSzPct val="80000"/>
              <a:defRPr/>
            </a:pPr>
            <a:endParaRPr lang="en-US" sz="2000" dirty="0"/>
          </a:p>
          <a:p>
            <a:pPr marL="609600" indent="-375920" eaLnBrk="0" fontAlgn="base" hangingPunct="0">
              <a:spcBef>
                <a:spcPct val="0"/>
              </a:spcBef>
              <a:spcAft>
                <a:spcPct val="0"/>
              </a:spcAft>
              <a:buSzPct val="80000"/>
              <a:buBlip>
                <a:blip r:embed="rId3"/>
              </a:buBlip>
              <a:defRPr/>
            </a:pPr>
            <a:r>
              <a:rPr lang="en-US" sz="2000" dirty="0"/>
              <a:t>Re-weighted Average Income = [1.20(20)*.333 + 2.10(10)*.667]/30 = </a:t>
            </a:r>
            <a:r>
              <a:rPr lang="en-US" sz="2000" b="1" dirty="0"/>
              <a:t>1.65 per day</a:t>
            </a:r>
            <a:r>
              <a:rPr lang="en-US" sz="2000" dirty="0"/>
              <a:t> </a:t>
            </a:r>
          </a:p>
        </p:txBody>
      </p:sp>
      <p:sp>
        <p:nvSpPr>
          <p:cNvPr id="44" name="Rectangle 2">
            <a:extLst>
              <a:ext uri="{FF2B5EF4-FFF2-40B4-BE49-F238E27FC236}">
                <a16:creationId xmlns:a16="http://schemas.microsoft.com/office/drawing/2014/main" id="{9F9E2A9F-2515-4CE4-B61B-8A12705AC235}"/>
              </a:ext>
            </a:extLst>
          </p:cNvPr>
          <p:cNvSpPr>
            <a:spLocks noChangeArrowheads="1"/>
          </p:cNvSpPr>
          <p:nvPr/>
        </p:nvSpPr>
        <p:spPr bwMode="auto">
          <a:xfrm>
            <a:off x="261257" y="1970132"/>
            <a:ext cx="7848600" cy="1015663"/>
          </a:xfrm>
          <a:prstGeom prst="rect">
            <a:avLst/>
          </a:prstGeom>
          <a:noFill/>
          <a:ln w="9525">
            <a:noFill/>
            <a:miter lim="800000"/>
            <a:headEnd/>
            <a:tailEnd/>
          </a:ln>
        </p:spPr>
        <p:txBody>
          <a:bodyPr wrap="square" anchor="t">
            <a:spAutoFit/>
          </a:bodyPr>
          <a:lstStyle/>
          <a:p>
            <a:pPr marL="609600" indent="-375920" eaLnBrk="0" fontAlgn="base" hangingPunct="0">
              <a:spcBef>
                <a:spcPct val="0"/>
              </a:spcBef>
              <a:spcAft>
                <a:spcPct val="0"/>
              </a:spcAft>
              <a:buSzPct val="80000"/>
              <a:buBlip>
                <a:blip r:embed="rId3"/>
              </a:buBlip>
              <a:defRPr/>
            </a:pPr>
            <a:r>
              <a:rPr lang="en-US" sz="2000" b="1" dirty="0"/>
              <a:t>Propensity Score Reweighting Approach: </a:t>
            </a:r>
            <a:r>
              <a:rPr lang="en-US" sz="2000" dirty="0"/>
              <a:t>Weight the people after the change such that the distribution of height after the change matches the distribution of height before the change.</a:t>
            </a:r>
          </a:p>
        </p:txBody>
      </p:sp>
      <p:sp>
        <p:nvSpPr>
          <p:cNvPr id="4" name="TextBox 3">
            <a:extLst>
              <a:ext uri="{FF2B5EF4-FFF2-40B4-BE49-F238E27FC236}">
                <a16:creationId xmlns:a16="http://schemas.microsoft.com/office/drawing/2014/main" id="{392B5CC5-8F3F-4ADD-8D07-AF4339A82565}"/>
              </a:ext>
            </a:extLst>
          </p:cNvPr>
          <p:cNvSpPr txBox="1"/>
          <p:nvPr/>
        </p:nvSpPr>
        <p:spPr>
          <a:xfrm>
            <a:off x="4686300" y="3058434"/>
            <a:ext cx="3075215" cy="923330"/>
          </a:xfrm>
          <a:prstGeom prst="rect">
            <a:avLst/>
          </a:prstGeom>
          <a:noFill/>
          <a:ln>
            <a:solidFill>
              <a:srgbClr val="FF0000"/>
            </a:solidFill>
          </a:ln>
        </p:spPr>
        <p:txBody>
          <a:bodyPr wrap="square" rtlCol="0">
            <a:spAutoFit/>
          </a:bodyPr>
          <a:lstStyle/>
          <a:p>
            <a:r>
              <a:rPr lang="en-US" dirty="0"/>
              <a:t>Optimal weights: 1/3 weight on short people,</a:t>
            </a:r>
          </a:p>
          <a:p>
            <a:r>
              <a:rPr lang="en-US" dirty="0"/>
              <a:t>2/3 weight on tall.</a:t>
            </a:r>
          </a:p>
        </p:txBody>
      </p:sp>
      <p:cxnSp>
        <p:nvCxnSpPr>
          <p:cNvPr id="6" name="Straight Connector 5">
            <a:extLst>
              <a:ext uri="{FF2B5EF4-FFF2-40B4-BE49-F238E27FC236}">
                <a16:creationId xmlns:a16="http://schemas.microsoft.com/office/drawing/2014/main" id="{3D9EBCCD-83C9-45B7-959F-3AFAC429FD2E}"/>
              </a:ext>
            </a:extLst>
          </p:cNvPr>
          <p:cNvCxnSpPr>
            <a:cxnSpLocks/>
          </p:cNvCxnSpPr>
          <p:nvPr/>
        </p:nvCxnSpPr>
        <p:spPr>
          <a:xfrm>
            <a:off x="5488214" y="6172200"/>
            <a:ext cx="38281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62B7B65-1E0E-43F8-ACEC-DEA222177FC9}"/>
              </a:ext>
            </a:extLst>
          </p:cNvPr>
          <p:cNvCxnSpPr>
            <a:cxnSpLocks/>
          </p:cNvCxnSpPr>
          <p:nvPr/>
        </p:nvCxnSpPr>
        <p:spPr>
          <a:xfrm>
            <a:off x="7106557" y="6172200"/>
            <a:ext cx="49802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29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animBg="1"/>
      <p:bldP spid="9" grpId="0" animBg="1"/>
      <p:bldP spid="13" grpId="0" animBg="1"/>
      <p:bldP spid="14" grpId="0" animBg="1"/>
      <p:bldP spid="15"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p:bldP spid="44" grpId="0"/>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marL="0" indent="0" eaLnBrk="1" fontAlgn="base" hangingPunct="1">
              <a:spcBef>
                <a:spcPct val="50000"/>
              </a:spcBef>
              <a:spcAft>
                <a:spcPct val="0"/>
              </a:spcAft>
            </a:pPr>
            <a:r>
              <a:rPr lang="en-US" sz="2800" dirty="0">
                <a:solidFill>
                  <a:srgbClr val="FFFFFF"/>
                </a:solidFill>
                <a:latin typeface="cmss10" pitchFamily="34" charset="0"/>
              </a:rPr>
              <a:t>Who Becomes an Inventor? Propensity Score Reweighting</a:t>
            </a:r>
          </a:p>
        </p:txBody>
      </p:sp>
      <p:sp>
        <p:nvSpPr>
          <p:cNvPr id="3" name="TextBox 2">
            <a:extLst>
              <a:ext uri="{FF2B5EF4-FFF2-40B4-BE49-F238E27FC236}">
                <a16:creationId xmlns:a16="http://schemas.microsoft.com/office/drawing/2014/main" id="{FA1EF079-1084-46EF-8824-A3FE2F40DFEB}"/>
              </a:ext>
            </a:extLst>
          </p:cNvPr>
          <p:cNvSpPr txBox="1"/>
          <p:nvPr/>
        </p:nvSpPr>
        <p:spPr>
          <a:xfrm>
            <a:off x="562429" y="838200"/>
            <a:ext cx="84582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Relationship between becoming inventor and parent income?</a:t>
            </a:r>
          </a:p>
        </p:txBody>
      </p:sp>
      <p:grpSp>
        <p:nvGrpSpPr>
          <p:cNvPr id="9" name="Group 281">
            <a:extLst>
              <a:ext uri="{FF2B5EF4-FFF2-40B4-BE49-F238E27FC236}">
                <a16:creationId xmlns:a16="http://schemas.microsoft.com/office/drawing/2014/main" id="{546BC34A-55DC-4D59-88E1-15B03E23893D}"/>
              </a:ext>
            </a:extLst>
          </p:cNvPr>
          <p:cNvGrpSpPr>
            <a:grpSpLocks noChangeAspect="1"/>
          </p:cNvGrpSpPr>
          <p:nvPr/>
        </p:nvGrpSpPr>
        <p:grpSpPr bwMode="auto">
          <a:xfrm>
            <a:off x="152400" y="838200"/>
            <a:ext cx="8458200" cy="6151418"/>
            <a:chOff x="870" y="0"/>
            <a:chExt cx="5940" cy="4320"/>
          </a:xfrm>
        </p:grpSpPr>
        <p:sp>
          <p:nvSpPr>
            <p:cNvPr id="13" name="AutoShape 280">
              <a:extLst>
                <a:ext uri="{FF2B5EF4-FFF2-40B4-BE49-F238E27FC236}">
                  <a16:creationId xmlns:a16="http://schemas.microsoft.com/office/drawing/2014/main" id="{35A4867B-AAE4-4FD8-8310-0C2B206EC0C6}"/>
                </a:ext>
              </a:extLst>
            </p:cNvPr>
            <p:cNvSpPr>
              <a:spLocks noChangeAspect="1" noChangeArrowheads="1" noTextEdit="1"/>
            </p:cNvSpPr>
            <p:nvPr/>
          </p:nvSpPr>
          <p:spPr bwMode="auto">
            <a:xfrm>
              <a:off x="870" y="0"/>
              <a:ext cx="594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284">
              <a:extLst>
                <a:ext uri="{FF2B5EF4-FFF2-40B4-BE49-F238E27FC236}">
                  <a16:creationId xmlns:a16="http://schemas.microsoft.com/office/drawing/2014/main" id="{ED197A45-9406-46E2-82DE-713D03FE7A4A}"/>
                </a:ext>
              </a:extLst>
            </p:cNvPr>
            <p:cNvSpPr>
              <a:spLocks noChangeArrowheads="1"/>
            </p:cNvSpPr>
            <p:nvPr/>
          </p:nvSpPr>
          <p:spPr bwMode="auto">
            <a:xfrm>
              <a:off x="1435" y="392"/>
              <a:ext cx="5242" cy="3316"/>
            </a:xfrm>
            <a:prstGeom prst="rect">
              <a:avLst/>
            </a:prstGeom>
            <a:solidFill>
              <a:srgbClr val="FFFFFF"/>
            </a:solidFill>
            <a:ln w="1111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Line 285">
              <a:extLst>
                <a:ext uri="{FF2B5EF4-FFF2-40B4-BE49-F238E27FC236}">
                  <a16:creationId xmlns:a16="http://schemas.microsoft.com/office/drawing/2014/main" id="{9C81CF24-F15F-42D6-84FD-F15F9A4FBCCC}"/>
                </a:ext>
              </a:extLst>
            </p:cNvPr>
            <p:cNvSpPr>
              <a:spLocks noChangeShapeType="1"/>
            </p:cNvSpPr>
            <p:nvPr/>
          </p:nvSpPr>
          <p:spPr bwMode="auto">
            <a:xfrm>
              <a:off x="1435" y="3611"/>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286">
              <a:extLst>
                <a:ext uri="{FF2B5EF4-FFF2-40B4-BE49-F238E27FC236}">
                  <a16:creationId xmlns:a16="http://schemas.microsoft.com/office/drawing/2014/main" id="{87F4AD2B-4436-4703-BAEF-074232E55A3B}"/>
                </a:ext>
              </a:extLst>
            </p:cNvPr>
            <p:cNvSpPr>
              <a:spLocks noChangeShapeType="1"/>
            </p:cNvSpPr>
            <p:nvPr/>
          </p:nvSpPr>
          <p:spPr bwMode="auto">
            <a:xfrm>
              <a:off x="1435" y="2862"/>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287">
              <a:extLst>
                <a:ext uri="{FF2B5EF4-FFF2-40B4-BE49-F238E27FC236}">
                  <a16:creationId xmlns:a16="http://schemas.microsoft.com/office/drawing/2014/main" id="{C490DFFC-D54D-4501-86F6-22375A23F1E6}"/>
                </a:ext>
              </a:extLst>
            </p:cNvPr>
            <p:cNvSpPr>
              <a:spLocks noChangeShapeType="1"/>
            </p:cNvSpPr>
            <p:nvPr/>
          </p:nvSpPr>
          <p:spPr bwMode="auto">
            <a:xfrm>
              <a:off x="1435" y="2110"/>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288">
              <a:extLst>
                <a:ext uri="{FF2B5EF4-FFF2-40B4-BE49-F238E27FC236}">
                  <a16:creationId xmlns:a16="http://schemas.microsoft.com/office/drawing/2014/main" id="{467DA4E1-70C6-484D-AF10-B69D440131F5}"/>
                </a:ext>
              </a:extLst>
            </p:cNvPr>
            <p:cNvSpPr>
              <a:spLocks noChangeShapeType="1"/>
            </p:cNvSpPr>
            <p:nvPr/>
          </p:nvSpPr>
          <p:spPr bwMode="auto">
            <a:xfrm>
              <a:off x="1435" y="1357"/>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289">
              <a:extLst>
                <a:ext uri="{FF2B5EF4-FFF2-40B4-BE49-F238E27FC236}">
                  <a16:creationId xmlns:a16="http://schemas.microsoft.com/office/drawing/2014/main" id="{F4F4EE63-EBAE-4488-8C1A-355A0F789788}"/>
                </a:ext>
              </a:extLst>
            </p:cNvPr>
            <p:cNvSpPr>
              <a:spLocks noChangeShapeType="1"/>
            </p:cNvSpPr>
            <p:nvPr/>
          </p:nvSpPr>
          <p:spPr bwMode="auto">
            <a:xfrm>
              <a:off x="1435" y="605"/>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Oval 290">
              <a:extLst>
                <a:ext uri="{FF2B5EF4-FFF2-40B4-BE49-F238E27FC236}">
                  <a16:creationId xmlns:a16="http://schemas.microsoft.com/office/drawing/2014/main" id="{8EB2EDD6-246F-40BB-8286-5D4C9747AEE8}"/>
                </a:ext>
              </a:extLst>
            </p:cNvPr>
            <p:cNvSpPr>
              <a:spLocks noChangeArrowheads="1"/>
            </p:cNvSpPr>
            <p:nvPr/>
          </p:nvSpPr>
          <p:spPr bwMode="auto">
            <a:xfrm>
              <a:off x="1568" y="3388"/>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291">
              <a:extLst>
                <a:ext uri="{FF2B5EF4-FFF2-40B4-BE49-F238E27FC236}">
                  <a16:creationId xmlns:a16="http://schemas.microsoft.com/office/drawing/2014/main" id="{1A93273D-95A6-4D4C-8709-FE3ED53D00DE}"/>
                </a:ext>
              </a:extLst>
            </p:cNvPr>
            <p:cNvSpPr>
              <a:spLocks noChangeArrowheads="1"/>
            </p:cNvSpPr>
            <p:nvPr/>
          </p:nvSpPr>
          <p:spPr bwMode="auto">
            <a:xfrm>
              <a:off x="1619" y="3431"/>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292">
              <a:extLst>
                <a:ext uri="{FF2B5EF4-FFF2-40B4-BE49-F238E27FC236}">
                  <a16:creationId xmlns:a16="http://schemas.microsoft.com/office/drawing/2014/main" id="{786E5184-BE84-4A8C-94D4-2F8C287F4BB9}"/>
                </a:ext>
              </a:extLst>
            </p:cNvPr>
            <p:cNvSpPr>
              <a:spLocks noChangeArrowheads="1"/>
            </p:cNvSpPr>
            <p:nvPr/>
          </p:nvSpPr>
          <p:spPr bwMode="auto">
            <a:xfrm>
              <a:off x="1669" y="3406"/>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293">
              <a:extLst>
                <a:ext uri="{FF2B5EF4-FFF2-40B4-BE49-F238E27FC236}">
                  <a16:creationId xmlns:a16="http://schemas.microsoft.com/office/drawing/2014/main" id="{85F8BE54-2D7E-4E63-B232-5DB3CE700E59}"/>
                </a:ext>
              </a:extLst>
            </p:cNvPr>
            <p:cNvSpPr>
              <a:spLocks noChangeArrowheads="1"/>
            </p:cNvSpPr>
            <p:nvPr/>
          </p:nvSpPr>
          <p:spPr bwMode="auto">
            <a:xfrm>
              <a:off x="1720" y="3416"/>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Oval 294">
              <a:extLst>
                <a:ext uri="{FF2B5EF4-FFF2-40B4-BE49-F238E27FC236}">
                  <a16:creationId xmlns:a16="http://schemas.microsoft.com/office/drawing/2014/main" id="{868A3127-8120-4C3A-B627-C4EF145A6BEA}"/>
                </a:ext>
              </a:extLst>
            </p:cNvPr>
            <p:cNvSpPr>
              <a:spLocks noChangeArrowheads="1"/>
            </p:cNvSpPr>
            <p:nvPr/>
          </p:nvSpPr>
          <p:spPr bwMode="auto">
            <a:xfrm>
              <a:off x="1770" y="3398"/>
              <a:ext cx="25"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Oval 295">
              <a:extLst>
                <a:ext uri="{FF2B5EF4-FFF2-40B4-BE49-F238E27FC236}">
                  <a16:creationId xmlns:a16="http://schemas.microsoft.com/office/drawing/2014/main" id="{1B2CA058-8B1F-4815-8CED-BEF5D8264F16}"/>
                </a:ext>
              </a:extLst>
            </p:cNvPr>
            <p:cNvSpPr>
              <a:spLocks noChangeArrowheads="1"/>
            </p:cNvSpPr>
            <p:nvPr/>
          </p:nvSpPr>
          <p:spPr bwMode="auto">
            <a:xfrm>
              <a:off x="1820" y="3431"/>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Oval 296">
              <a:extLst>
                <a:ext uri="{FF2B5EF4-FFF2-40B4-BE49-F238E27FC236}">
                  <a16:creationId xmlns:a16="http://schemas.microsoft.com/office/drawing/2014/main" id="{69D5E2D0-D652-457F-8151-4FE1DF101DC8}"/>
                </a:ext>
              </a:extLst>
            </p:cNvPr>
            <p:cNvSpPr>
              <a:spLocks noChangeArrowheads="1"/>
            </p:cNvSpPr>
            <p:nvPr/>
          </p:nvSpPr>
          <p:spPr bwMode="auto">
            <a:xfrm>
              <a:off x="1871" y="3420"/>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97">
              <a:extLst>
                <a:ext uri="{FF2B5EF4-FFF2-40B4-BE49-F238E27FC236}">
                  <a16:creationId xmlns:a16="http://schemas.microsoft.com/office/drawing/2014/main" id="{AC505277-4150-4565-92E2-F1BEB2C33571}"/>
                </a:ext>
              </a:extLst>
            </p:cNvPr>
            <p:cNvSpPr>
              <a:spLocks noChangeArrowheads="1"/>
            </p:cNvSpPr>
            <p:nvPr/>
          </p:nvSpPr>
          <p:spPr bwMode="auto">
            <a:xfrm>
              <a:off x="1921" y="3398"/>
              <a:ext cx="25"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Oval 298">
              <a:extLst>
                <a:ext uri="{FF2B5EF4-FFF2-40B4-BE49-F238E27FC236}">
                  <a16:creationId xmlns:a16="http://schemas.microsoft.com/office/drawing/2014/main" id="{CE18285C-3467-4655-B8E6-82636536EB43}"/>
                </a:ext>
              </a:extLst>
            </p:cNvPr>
            <p:cNvSpPr>
              <a:spLocks noChangeArrowheads="1"/>
            </p:cNvSpPr>
            <p:nvPr/>
          </p:nvSpPr>
          <p:spPr bwMode="auto">
            <a:xfrm>
              <a:off x="1972" y="3409"/>
              <a:ext cx="28"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Oval 299">
              <a:extLst>
                <a:ext uri="{FF2B5EF4-FFF2-40B4-BE49-F238E27FC236}">
                  <a16:creationId xmlns:a16="http://schemas.microsoft.com/office/drawing/2014/main" id="{7AAEAB88-E418-41F2-8C7A-AEC7AF722AE1}"/>
                </a:ext>
              </a:extLst>
            </p:cNvPr>
            <p:cNvSpPr>
              <a:spLocks noChangeArrowheads="1"/>
            </p:cNvSpPr>
            <p:nvPr/>
          </p:nvSpPr>
          <p:spPr bwMode="auto">
            <a:xfrm>
              <a:off x="2022" y="3391"/>
              <a:ext cx="29"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Oval 300">
              <a:extLst>
                <a:ext uri="{FF2B5EF4-FFF2-40B4-BE49-F238E27FC236}">
                  <a16:creationId xmlns:a16="http://schemas.microsoft.com/office/drawing/2014/main" id="{987382BF-887A-4F32-A2AE-129B1F48B4E2}"/>
                </a:ext>
              </a:extLst>
            </p:cNvPr>
            <p:cNvSpPr>
              <a:spLocks noChangeArrowheads="1"/>
            </p:cNvSpPr>
            <p:nvPr/>
          </p:nvSpPr>
          <p:spPr bwMode="auto">
            <a:xfrm>
              <a:off x="2072" y="3398"/>
              <a:ext cx="29"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Oval 301">
              <a:extLst>
                <a:ext uri="{FF2B5EF4-FFF2-40B4-BE49-F238E27FC236}">
                  <a16:creationId xmlns:a16="http://schemas.microsoft.com/office/drawing/2014/main" id="{72F4D7B0-2B92-410A-B4E7-CFCACAD3C77A}"/>
                </a:ext>
              </a:extLst>
            </p:cNvPr>
            <p:cNvSpPr>
              <a:spLocks noChangeArrowheads="1"/>
            </p:cNvSpPr>
            <p:nvPr/>
          </p:nvSpPr>
          <p:spPr bwMode="auto">
            <a:xfrm>
              <a:off x="2123" y="3406"/>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Oval 302">
              <a:extLst>
                <a:ext uri="{FF2B5EF4-FFF2-40B4-BE49-F238E27FC236}">
                  <a16:creationId xmlns:a16="http://schemas.microsoft.com/office/drawing/2014/main" id="{78CFEEF7-3D7A-443C-96B1-393641B2DF95}"/>
                </a:ext>
              </a:extLst>
            </p:cNvPr>
            <p:cNvSpPr>
              <a:spLocks noChangeArrowheads="1"/>
            </p:cNvSpPr>
            <p:nvPr/>
          </p:nvSpPr>
          <p:spPr bwMode="auto">
            <a:xfrm>
              <a:off x="2173" y="3424"/>
              <a:ext cx="29" cy="28"/>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Oval 303">
              <a:extLst>
                <a:ext uri="{FF2B5EF4-FFF2-40B4-BE49-F238E27FC236}">
                  <a16:creationId xmlns:a16="http://schemas.microsoft.com/office/drawing/2014/main" id="{2E74C15E-2FD5-4367-8EC0-6C3ADB5CA7CD}"/>
                </a:ext>
              </a:extLst>
            </p:cNvPr>
            <p:cNvSpPr>
              <a:spLocks noChangeArrowheads="1"/>
            </p:cNvSpPr>
            <p:nvPr/>
          </p:nvSpPr>
          <p:spPr bwMode="auto">
            <a:xfrm>
              <a:off x="2224" y="3427"/>
              <a:ext cx="28"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Oval 304">
              <a:extLst>
                <a:ext uri="{FF2B5EF4-FFF2-40B4-BE49-F238E27FC236}">
                  <a16:creationId xmlns:a16="http://schemas.microsoft.com/office/drawing/2014/main" id="{FC2460D0-68D0-4629-8B76-75726D7BE32D}"/>
                </a:ext>
              </a:extLst>
            </p:cNvPr>
            <p:cNvSpPr>
              <a:spLocks noChangeArrowheads="1"/>
            </p:cNvSpPr>
            <p:nvPr/>
          </p:nvSpPr>
          <p:spPr bwMode="auto">
            <a:xfrm>
              <a:off x="2274" y="3388"/>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Oval 305">
              <a:extLst>
                <a:ext uri="{FF2B5EF4-FFF2-40B4-BE49-F238E27FC236}">
                  <a16:creationId xmlns:a16="http://schemas.microsoft.com/office/drawing/2014/main" id="{AA3D442C-8D07-473B-A1C0-62406241566A}"/>
                </a:ext>
              </a:extLst>
            </p:cNvPr>
            <p:cNvSpPr>
              <a:spLocks noChangeArrowheads="1"/>
            </p:cNvSpPr>
            <p:nvPr/>
          </p:nvSpPr>
          <p:spPr bwMode="auto">
            <a:xfrm>
              <a:off x="2324" y="3330"/>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Oval 306">
              <a:extLst>
                <a:ext uri="{FF2B5EF4-FFF2-40B4-BE49-F238E27FC236}">
                  <a16:creationId xmlns:a16="http://schemas.microsoft.com/office/drawing/2014/main" id="{EEEBBF7E-84CF-4EA7-9D3F-A479FC00952C}"/>
                </a:ext>
              </a:extLst>
            </p:cNvPr>
            <p:cNvSpPr>
              <a:spLocks noChangeArrowheads="1"/>
            </p:cNvSpPr>
            <p:nvPr/>
          </p:nvSpPr>
          <p:spPr bwMode="auto">
            <a:xfrm>
              <a:off x="2375" y="3344"/>
              <a:ext cx="29"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Oval 307">
              <a:extLst>
                <a:ext uri="{FF2B5EF4-FFF2-40B4-BE49-F238E27FC236}">
                  <a16:creationId xmlns:a16="http://schemas.microsoft.com/office/drawing/2014/main" id="{60EAEFCC-BFDD-420C-96E0-FCBED5F93251}"/>
                </a:ext>
              </a:extLst>
            </p:cNvPr>
            <p:cNvSpPr>
              <a:spLocks noChangeArrowheads="1"/>
            </p:cNvSpPr>
            <p:nvPr/>
          </p:nvSpPr>
          <p:spPr bwMode="auto">
            <a:xfrm>
              <a:off x="2425" y="3344"/>
              <a:ext cx="29"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Oval 308">
              <a:extLst>
                <a:ext uri="{FF2B5EF4-FFF2-40B4-BE49-F238E27FC236}">
                  <a16:creationId xmlns:a16="http://schemas.microsoft.com/office/drawing/2014/main" id="{271728D6-BBB9-40AB-BEC6-4470E280DC93}"/>
                </a:ext>
              </a:extLst>
            </p:cNvPr>
            <p:cNvSpPr>
              <a:spLocks noChangeArrowheads="1"/>
            </p:cNvSpPr>
            <p:nvPr/>
          </p:nvSpPr>
          <p:spPr bwMode="auto">
            <a:xfrm>
              <a:off x="2479" y="3337"/>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Oval 309">
              <a:extLst>
                <a:ext uri="{FF2B5EF4-FFF2-40B4-BE49-F238E27FC236}">
                  <a16:creationId xmlns:a16="http://schemas.microsoft.com/office/drawing/2014/main" id="{B0591262-4324-4800-8746-FABB9DFE126C}"/>
                </a:ext>
              </a:extLst>
            </p:cNvPr>
            <p:cNvSpPr>
              <a:spLocks noChangeArrowheads="1"/>
            </p:cNvSpPr>
            <p:nvPr/>
          </p:nvSpPr>
          <p:spPr bwMode="auto">
            <a:xfrm>
              <a:off x="2530" y="3344"/>
              <a:ext cx="25"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Oval 310">
              <a:extLst>
                <a:ext uri="{FF2B5EF4-FFF2-40B4-BE49-F238E27FC236}">
                  <a16:creationId xmlns:a16="http://schemas.microsoft.com/office/drawing/2014/main" id="{E3993539-D0A0-402D-BBD0-27CE1F9FE771}"/>
                </a:ext>
              </a:extLst>
            </p:cNvPr>
            <p:cNvSpPr>
              <a:spLocks noChangeArrowheads="1"/>
            </p:cNvSpPr>
            <p:nvPr/>
          </p:nvSpPr>
          <p:spPr bwMode="auto">
            <a:xfrm>
              <a:off x="2580" y="3355"/>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Oval 311">
              <a:extLst>
                <a:ext uri="{FF2B5EF4-FFF2-40B4-BE49-F238E27FC236}">
                  <a16:creationId xmlns:a16="http://schemas.microsoft.com/office/drawing/2014/main" id="{10C73E18-5B1A-49E3-8E98-380B3DB5F8EE}"/>
                </a:ext>
              </a:extLst>
            </p:cNvPr>
            <p:cNvSpPr>
              <a:spLocks noChangeArrowheads="1"/>
            </p:cNvSpPr>
            <p:nvPr/>
          </p:nvSpPr>
          <p:spPr bwMode="auto">
            <a:xfrm>
              <a:off x="2630" y="3298"/>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Oval 312">
              <a:extLst>
                <a:ext uri="{FF2B5EF4-FFF2-40B4-BE49-F238E27FC236}">
                  <a16:creationId xmlns:a16="http://schemas.microsoft.com/office/drawing/2014/main" id="{35BCFDFF-49D0-4779-96C0-3EAC36806F15}"/>
                </a:ext>
              </a:extLst>
            </p:cNvPr>
            <p:cNvSpPr>
              <a:spLocks noChangeArrowheads="1"/>
            </p:cNvSpPr>
            <p:nvPr/>
          </p:nvSpPr>
          <p:spPr bwMode="auto">
            <a:xfrm>
              <a:off x="2681" y="3323"/>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Oval 313">
              <a:extLst>
                <a:ext uri="{FF2B5EF4-FFF2-40B4-BE49-F238E27FC236}">
                  <a16:creationId xmlns:a16="http://schemas.microsoft.com/office/drawing/2014/main" id="{CEA910F0-62B4-4655-BF52-B8FBDF257FF9}"/>
                </a:ext>
              </a:extLst>
            </p:cNvPr>
            <p:cNvSpPr>
              <a:spLocks noChangeArrowheads="1"/>
            </p:cNvSpPr>
            <p:nvPr/>
          </p:nvSpPr>
          <p:spPr bwMode="auto">
            <a:xfrm>
              <a:off x="2731" y="3348"/>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Oval 314">
              <a:extLst>
                <a:ext uri="{FF2B5EF4-FFF2-40B4-BE49-F238E27FC236}">
                  <a16:creationId xmlns:a16="http://schemas.microsoft.com/office/drawing/2014/main" id="{08AB6766-E938-403F-A9D4-3BD7A29268CB}"/>
                </a:ext>
              </a:extLst>
            </p:cNvPr>
            <p:cNvSpPr>
              <a:spLocks noChangeArrowheads="1"/>
            </p:cNvSpPr>
            <p:nvPr/>
          </p:nvSpPr>
          <p:spPr bwMode="auto">
            <a:xfrm>
              <a:off x="2782" y="3305"/>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Oval 315">
              <a:extLst>
                <a:ext uri="{FF2B5EF4-FFF2-40B4-BE49-F238E27FC236}">
                  <a16:creationId xmlns:a16="http://schemas.microsoft.com/office/drawing/2014/main" id="{EBC64AE2-52D0-4234-A6CE-0314859915FA}"/>
                </a:ext>
              </a:extLst>
            </p:cNvPr>
            <p:cNvSpPr>
              <a:spLocks noChangeArrowheads="1"/>
            </p:cNvSpPr>
            <p:nvPr/>
          </p:nvSpPr>
          <p:spPr bwMode="auto">
            <a:xfrm>
              <a:off x="2832" y="3330"/>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Oval 316">
              <a:extLst>
                <a:ext uri="{FF2B5EF4-FFF2-40B4-BE49-F238E27FC236}">
                  <a16:creationId xmlns:a16="http://schemas.microsoft.com/office/drawing/2014/main" id="{F26620BB-F66B-4732-A2FA-E6C2EF0DA6E2}"/>
                </a:ext>
              </a:extLst>
            </p:cNvPr>
            <p:cNvSpPr>
              <a:spLocks noChangeArrowheads="1"/>
            </p:cNvSpPr>
            <p:nvPr/>
          </p:nvSpPr>
          <p:spPr bwMode="auto">
            <a:xfrm>
              <a:off x="2882" y="3280"/>
              <a:ext cx="26" cy="28"/>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Oval 317">
              <a:extLst>
                <a:ext uri="{FF2B5EF4-FFF2-40B4-BE49-F238E27FC236}">
                  <a16:creationId xmlns:a16="http://schemas.microsoft.com/office/drawing/2014/main" id="{7D3FB2AE-6C78-474E-BC96-69482C725F40}"/>
                </a:ext>
              </a:extLst>
            </p:cNvPr>
            <p:cNvSpPr>
              <a:spLocks noChangeArrowheads="1"/>
            </p:cNvSpPr>
            <p:nvPr/>
          </p:nvSpPr>
          <p:spPr bwMode="auto">
            <a:xfrm>
              <a:off x="2933" y="3337"/>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Oval 318">
              <a:extLst>
                <a:ext uri="{FF2B5EF4-FFF2-40B4-BE49-F238E27FC236}">
                  <a16:creationId xmlns:a16="http://schemas.microsoft.com/office/drawing/2014/main" id="{DC495918-6D9C-4BFD-BF4C-F779DD0CB4B5}"/>
                </a:ext>
              </a:extLst>
            </p:cNvPr>
            <p:cNvSpPr>
              <a:spLocks noChangeArrowheads="1"/>
            </p:cNvSpPr>
            <p:nvPr/>
          </p:nvSpPr>
          <p:spPr bwMode="auto">
            <a:xfrm>
              <a:off x="2983" y="3294"/>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Oval 319">
              <a:extLst>
                <a:ext uri="{FF2B5EF4-FFF2-40B4-BE49-F238E27FC236}">
                  <a16:creationId xmlns:a16="http://schemas.microsoft.com/office/drawing/2014/main" id="{3333C30D-023A-4C95-98E0-6F061E44FEEB}"/>
                </a:ext>
              </a:extLst>
            </p:cNvPr>
            <p:cNvSpPr>
              <a:spLocks noChangeArrowheads="1"/>
            </p:cNvSpPr>
            <p:nvPr/>
          </p:nvSpPr>
          <p:spPr bwMode="auto">
            <a:xfrm>
              <a:off x="3034" y="3229"/>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Oval 320">
              <a:extLst>
                <a:ext uri="{FF2B5EF4-FFF2-40B4-BE49-F238E27FC236}">
                  <a16:creationId xmlns:a16="http://schemas.microsoft.com/office/drawing/2014/main" id="{E5872445-C8FC-4891-8F2C-C091381ED2B9}"/>
                </a:ext>
              </a:extLst>
            </p:cNvPr>
            <p:cNvSpPr>
              <a:spLocks noChangeArrowheads="1"/>
            </p:cNvSpPr>
            <p:nvPr/>
          </p:nvSpPr>
          <p:spPr bwMode="auto">
            <a:xfrm>
              <a:off x="3084" y="3272"/>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Oval 321">
              <a:extLst>
                <a:ext uri="{FF2B5EF4-FFF2-40B4-BE49-F238E27FC236}">
                  <a16:creationId xmlns:a16="http://schemas.microsoft.com/office/drawing/2014/main" id="{A93148EF-F29C-4DAA-A41D-04C361D87918}"/>
                </a:ext>
              </a:extLst>
            </p:cNvPr>
            <p:cNvSpPr>
              <a:spLocks noChangeArrowheads="1"/>
            </p:cNvSpPr>
            <p:nvPr/>
          </p:nvSpPr>
          <p:spPr bwMode="auto">
            <a:xfrm>
              <a:off x="3134" y="3236"/>
              <a:ext cx="26"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Oval 322">
              <a:extLst>
                <a:ext uri="{FF2B5EF4-FFF2-40B4-BE49-F238E27FC236}">
                  <a16:creationId xmlns:a16="http://schemas.microsoft.com/office/drawing/2014/main" id="{084BD172-5B0D-4249-A0A3-8D3DE6979333}"/>
                </a:ext>
              </a:extLst>
            </p:cNvPr>
            <p:cNvSpPr>
              <a:spLocks noChangeArrowheads="1"/>
            </p:cNvSpPr>
            <p:nvPr/>
          </p:nvSpPr>
          <p:spPr bwMode="auto">
            <a:xfrm>
              <a:off x="3185" y="3236"/>
              <a:ext cx="25"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Oval 323">
              <a:extLst>
                <a:ext uri="{FF2B5EF4-FFF2-40B4-BE49-F238E27FC236}">
                  <a16:creationId xmlns:a16="http://schemas.microsoft.com/office/drawing/2014/main" id="{29BC100E-B5C5-46E5-A375-3B8A6BD5BCEC}"/>
                </a:ext>
              </a:extLst>
            </p:cNvPr>
            <p:cNvSpPr>
              <a:spLocks noChangeArrowheads="1"/>
            </p:cNvSpPr>
            <p:nvPr/>
          </p:nvSpPr>
          <p:spPr bwMode="auto">
            <a:xfrm>
              <a:off x="3235" y="3172"/>
              <a:ext cx="25" cy="28"/>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Oval 324">
              <a:extLst>
                <a:ext uri="{FF2B5EF4-FFF2-40B4-BE49-F238E27FC236}">
                  <a16:creationId xmlns:a16="http://schemas.microsoft.com/office/drawing/2014/main" id="{7A63573F-91CF-405F-A901-FF583E627D59}"/>
                </a:ext>
              </a:extLst>
            </p:cNvPr>
            <p:cNvSpPr>
              <a:spLocks noChangeArrowheads="1"/>
            </p:cNvSpPr>
            <p:nvPr/>
          </p:nvSpPr>
          <p:spPr bwMode="auto">
            <a:xfrm>
              <a:off x="3286" y="3182"/>
              <a:ext cx="25"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Oval 325">
              <a:extLst>
                <a:ext uri="{FF2B5EF4-FFF2-40B4-BE49-F238E27FC236}">
                  <a16:creationId xmlns:a16="http://schemas.microsoft.com/office/drawing/2014/main" id="{F45D3E45-93BB-4082-874E-C8E6BA90E2A3}"/>
                </a:ext>
              </a:extLst>
            </p:cNvPr>
            <p:cNvSpPr>
              <a:spLocks noChangeArrowheads="1"/>
            </p:cNvSpPr>
            <p:nvPr/>
          </p:nvSpPr>
          <p:spPr bwMode="auto">
            <a:xfrm>
              <a:off x="3336" y="3197"/>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Oval 326">
              <a:extLst>
                <a:ext uri="{FF2B5EF4-FFF2-40B4-BE49-F238E27FC236}">
                  <a16:creationId xmlns:a16="http://schemas.microsoft.com/office/drawing/2014/main" id="{7429F0A8-E6CE-454D-A5F6-8D9D49DBBB33}"/>
                </a:ext>
              </a:extLst>
            </p:cNvPr>
            <p:cNvSpPr>
              <a:spLocks noChangeArrowheads="1"/>
            </p:cNvSpPr>
            <p:nvPr/>
          </p:nvSpPr>
          <p:spPr bwMode="auto">
            <a:xfrm>
              <a:off x="3386" y="3161"/>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Oval 327">
              <a:extLst>
                <a:ext uri="{FF2B5EF4-FFF2-40B4-BE49-F238E27FC236}">
                  <a16:creationId xmlns:a16="http://schemas.microsoft.com/office/drawing/2014/main" id="{1810661D-CFCD-4862-B7F3-43A268741BE6}"/>
                </a:ext>
              </a:extLst>
            </p:cNvPr>
            <p:cNvSpPr>
              <a:spLocks noChangeArrowheads="1"/>
            </p:cNvSpPr>
            <p:nvPr/>
          </p:nvSpPr>
          <p:spPr bwMode="auto">
            <a:xfrm>
              <a:off x="3437" y="3208"/>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328">
              <a:extLst>
                <a:ext uri="{FF2B5EF4-FFF2-40B4-BE49-F238E27FC236}">
                  <a16:creationId xmlns:a16="http://schemas.microsoft.com/office/drawing/2014/main" id="{1C612F69-51FE-426C-A829-C0AA9045F98A}"/>
                </a:ext>
              </a:extLst>
            </p:cNvPr>
            <p:cNvSpPr>
              <a:spLocks noChangeArrowheads="1"/>
            </p:cNvSpPr>
            <p:nvPr/>
          </p:nvSpPr>
          <p:spPr bwMode="auto">
            <a:xfrm>
              <a:off x="3487" y="3172"/>
              <a:ext cx="25" cy="28"/>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Oval 329">
              <a:extLst>
                <a:ext uri="{FF2B5EF4-FFF2-40B4-BE49-F238E27FC236}">
                  <a16:creationId xmlns:a16="http://schemas.microsoft.com/office/drawing/2014/main" id="{96CABD71-00F3-4CAF-BA52-70DF7AAB7839}"/>
                </a:ext>
              </a:extLst>
            </p:cNvPr>
            <p:cNvSpPr>
              <a:spLocks noChangeArrowheads="1"/>
            </p:cNvSpPr>
            <p:nvPr/>
          </p:nvSpPr>
          <p:spPr bwMode="auto">
            <a:xfrm>
              <a:off x="3538" y="3193"/>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Oval 330">
              <a:extLst>
                <a:ext uri="{FF2B5EF4-FFF2-40B4-BE49-F238E27FC236}">
                  <a16:creationId xmlns:a16="http://schemas.microsoft.com/office/drawing/2014/main" id="{B625095E-AEC4-4FC6-A761-9657773FDD1B}"/>
                </a:ext>
              </a:extLst>
            </p:cNvPr>
            <p:cNvSpPr>
              <a:spLocks noChangeArrowheads="1"/>
            </p:cNvSpPr>
            <p:nvPr/>
          </p:nvSpPr>
          <p:spPr bwMode="auto">
            <a:xfrm>
              <a:off x="3588" y="3190"/>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Oval 331">
              <a:extLst>
                <a:ext uri="{FF2B5EF4-FFF2-40B4-BE49-F238E27FC236}">
                  <a16:creationId xmlns:a16="http://schemas.microsoft.com/office/drawing/2014/main" id="{4C3113AF-F1E7-462D-8E1C-C2DFBA17B9EE}"/>
                </a:ext>
              </a:extLst>
            </p:cNvPr>
            <p:cNvSpPr>
              <a:spLocks noChangeArrowheads="1"/>
            </p:cNvSpPr>
            <p:nvPr/>
          </p:nvSpPr>
          <p:spPr bwMode="auto">
            <a:xfrm>
              <a:off x="3638" y="3211"/>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Oval 332">
              <a:extLst>
                <a:ext uri="{FF2B5EF4-FFF2-40B4-BE49-F238E27FC236}">
                  <a16:creationId xmlns:a16="http://schemas.microsoft.com/office/drawing/2014/main" id="{1372BD57-5E61-4E5C-B97C-F8002103A1E4}"/>
                </a:ext>
              </a:extLst>
            </p:cNvPr>
            <p:cNvSpPr>
              <a:spLocks noChangeArrowheads="1"/>
            </p:cNvSpPr>
            <p:nvPr/>
          </p:nvSpPr>
          <p:spPr bwMode="auto">
            <a:xfrm>
              <a:off x="3689" y="3125"/>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Oval 333">
              <a:extLst>
                <a:ext uri="{FF2B5EF4-FFF2-40B4-BE49-F238E27FC236}">
                  <a16:creationId xmlns:a16="http://schemas.microsoft.com/office/drawing/2014/main" id="{B0ACF741-6DDE-4529-9E00-CF9605F814E2}"/>
                </a:ext>
              </a:extLst>
            </p:cNvPr>
            <p:cNvSpPr>
              <a:spLocks noChangeArrowheads="1"/>
            </p:cNvSpPr>
            <p:nvPr/>
          </p:nvSpPr>
          <p:spPr bwMode="auto">
            <a:xfrm>
              <a:off x="3739" y="3118"/>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334">
              <a:extLst>
                <a:ext uri="{FF2B5EF4-FFF2-40B4-BE49-F238E27FC236}">
                  <a16:creationId xmlns:a16="http://schemas.microsoft.com/office/drawing/2014/main" id="{D84E0A28-94B6-4F71-B5BF-BAECB56FAA63}"/>
                </a:ext>
              </a:extLst>
            </p:cNvPr>
            <p:cNvSpPr>
              <a:spLocks noChangeArrowheads="1"/>
            </p:cNvSpPr>
            <p:nvPr/>
          </p:nvSpPr>
          <p:spPr bwMode="auto">
            <a:xfrm>
              <a:off x="3790" y="3096"/>
              <a:ext cx="28"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Oval 335">
              <a:extLst>
                <a:ext uri="{FF2B5EF4-FFF2-40B4-BE49-F238E27FC236}">
                  <a16:creationId xmlns:a16="http://schemas.microsoft.com/office/drawing/2014/main" id="{E1686DD6-3C75-42B0-B229-15FC7935C4C8}"/>
                </a:ext>
              </a:extLst>
            </p:cNvPr>
            <p:cNvSpPr>
              <a:spLocks noChangeArrowheads="1"/>
            </p:cNvSpPr>
            <p:nvPr/>
          </p:nvSpPr>
          <p:spPr bwMode="auto">
            <a:xfrm>
              <a:off x="3840" y="3121"/>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Oval 336">
              <a:extLst>
                <a:ext uri="{FF2B5EF4-FFF2-40B4-BE49-F238E27FC236}">
                  <a16:creationId xmlns:a16="http://schemas.microsoft.com/office/drawing/2014/main" id="{F5AAE549-E08C-4BE5-B53A-DEA83EA59769}"/>
                </a:ext>
              </a:extLst>
            </p:cNvPr>
            <p:cNvSpPr>
              <a:spLocks noChangeArrowheads="1"/>
            </p:cNvSpPr>
            <p:nvPr/>
          </p:nvSpPr>
          <p:spPr bwMode="auto">
            <a:xfrm>
              <a:off x="3890" y="3118"/>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337">
              <a:extLst>
                <a:ext uri="{FF2B5EF4-FFF2-40B4-BE49-F238E27FC236}">
                  <a16:creationId xmlns:a16="http://schemas.microsoft.com/office/drawing/2014/main" id="{BFA247CC-57B1-4A7C-8210-1E8C8165E228}"/>
                </a:ext>
              </a:extLst>
            </p:cNvPr>
            <p:cNvSpPr>
              <a:spLocks noChangeArrowheads="1"/>
            </p:cNvSpPr>
            <p:nvPr/>
          </p:nvSpPr>
          <p:spPr bwMode="auto">
            <a:xfrm>
              <a:off x="3941" y="3121"/>
              <a:ext cx="29"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Oval 338">
              <a:extLst>
                <a:ext uri="{FF2B5EF4-FFF2-40B4-BE49-F238E27FC236}">
                  <a16:creationId xmlns:a16="http://schemas.microsoft.com/office/drawing/2014/main" id="{B125DAB8-71D5-478C-A64A-181BA47C2F84}"/>
                </a:ext>
              </a:extLst>
            </p:cNvPr>
            <p:cNvSpPr>
              <a:spLocks noChangeArrowheads="1"/>
            </p:cNvSpPr>
            <p:nvPr/>
          </p:nvSpPr>
          <p:spPr bwMode="auto">
            <a:xfrm>
              <a:off x="3991" y="3089"/>
              <a:ext cx="29"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Oval 339">
              <a:extLst>
                <a:ext uri="{FF2B5EF4-FFF2-40B4-BE49-F238E27FC236}">
                  <a16:creationId xmlns:a16="http://schemas.microsoft.com/office/drawing/2014/main" id="{03D58125-7FDF-4111-827A-09A78ACFD8C6}"/>
                </a:ext>
              </a:extLst>
            </p:cNvPr>
            <p:cNvSpPr>
              <a:spLocks noChangeArrowheads="1"/>
            </p:cNvSpPr>
            <p:nvPr/>
          </p:nvSpPr>
          <p:spPr bwMode="auto">
            <a:xfrm>
              <a:off x="4042" y="3074"/>
              <a:ext cx="28"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340">
              <a:extLst>
                <a:ext uri="{FF2B5EF4-FFF2-40B4-BE49-F238E27FC236}">
                  <a16:creationId xmlns:a16="http://schemas.microsoft.com/office/drawing/2014/main" id="{F8061231-5FBB-4FD6-A61B-D1663B00DDA3}"/>
                </a:ext>
              </a:extLst>
            </p:cNvPr>
            <p:cNvSpPr>
              <a:spLocks noChangeArrowheads="1"/>
            </p:cNvSpPr>
            <p:nvPr/>
          </p:nvSpPr>
          <p:spPr bwMode="auto">
            <a:xfrm>
              <a:off x="4092" y="3060"/>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341">
              <a:extLst>
                <a:ext uri="{FF2B5EF4-FFF2-40B4-BE49-F238E27FC236}">
                  <a16:creationId xmlns:a16="http://schemas.microsoft.com/office/drawing/2014/main" id="{2B1F9FF8-C2A7-44D9-808A-6E6BD07D3475}"/>
                </a:ext>
              </a:extLst>
            </p:cNvPr>
            <p:cNvSpPr>
              <a:spLocks noChangeArrowheads="1"/>
            </p:cNvSpPr>
            <p:nvPr/>
          </p:nvSpPr>
          <p:spPr bwMode="auto">
            <a:xfrm>
              <a:off x="4142" y="3020"/>
              <a:ext cx="29"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Oval 342">
              <a:extLst>
                <a:ext uri="{FF2B5EF4-FFF2-40B4-BE49-F238E27FC236}">
                  <a16:creationId xmlns:a16="http://schemas.microsoft.com/office/drawing/2014/main" id="{32DA294D-5B5D-4FDC-908A-602684E3A580}"/>
                </a:ext>
              </a:extLst>
            </p:cNvPr>
            <p:cNvSpPr>
              <a:spLocks noChangeArrowheads="1"/>
            </p:cNvSpPr>
            <p:nvPr/>
          </p:nvSpPr>
          <p:spPr bwMode="auto">
            <a:xfrm>
              <a:off x="4196" y="3010"/>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Oval 343">
              <a:extLst>
                <a:ext uri="{FF2B5EF4-FFF2-40B4-BE49-F238E27FC236}">
                  <a16:creationId xmlns:a16="http://schemas.microsoft.com/office/drawing/2014/main" id="{53BB254F-33E5-458F-A037-F614A7E9A903}"/>
                </a:ext>
              </a:extLst>
            </p:cNvPr>
            <p:cNvSpPr>
              <a:spLocks noChangeArrowheads="1"/>
            </p:cNvSpPr>
            <p:nvPr/>
          </p:nvSpPr>
          <p:spPr bwMode="auto">
            <a:xfrm>
              <a:off x="4247" y="3010"/>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Oval 344">
              <a:extLst>
                <a:ext uri="{FF2B5EF4-FFF2-40B4-BE49-F238E27FC236}">
                  <a16:creationId xmlns:a16="http://schemas.microsoft.com/office/drawing/2014/main" id="{1BA1BD8E-3DD0-40BC-8939-B0CC2DB6E06C}"/>
                </a:ext>
              </a:extLst>
            </p:cNvPr>
            <p:cNvSpPr>
              <a:spLocks noChangeArrowheads="1"/>
            </p:cNvSpPr>
            <p:nvPr/>
          </p:nvSpPr>
          <p:spPr bwMode="auto">
            <a:xfrm>
              <a:off x="4297" y="3010"/>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Oval 345">
              <a:extLst>
                <a:ext uri="{FF2B5EF4-FFF2-40B4-BE49-F238E27FC236}">
                  <a16:creationId xmlns:a16="http://schemas.microsoft.com/office/drawing/2014/main" id="{DFC015CF-8B59-4323-BB8A-296DFE8A6174}"/>
                </a:ext>
              </a:extLst>
            </p:cNvPr>
            <p:cNvSpPr>
              <a:spLocks noChangeArrowheads="1"/>
            </p:cNvSpPr>
            <p:nvPr/>
          </p:nvSpPr>
          <p:spPr bwMode="auto">
            <a:xfrm>
              <a:off x="4348" y="2952"/>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Oval 346">
              <a:extLst>
                <a:ext uri="{FF2B5EF4-FFF2-40B4-BE49-F238E27FC236}">
                  <a16:creationId xmlns:a16="http://schemas.microsoft.com/office/drawing/2014/main" id="{88846436-7C86-4E90-8244-707BA06AE3E6}"/>
                </a:ext>
              </a:extLst>
            </p:cNvPr>
            <p:cNvSpPr>
              <a:spLocks noChangeArrowheads="1"/>
            </p:cNvSpPr>
            <p:nvPr/>
          </p:nvSpPr>
          <p:spPr bwMode="auto">
            <a:xfrm>
              <a:off x="4398" y="2952"/>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Oval 347">
              <a:extLst>
                <a:ext uri="{FF2B5EF4-FFF2-40B4-BE49-F238E27FC236}">
                  <a16:creationId xmlns:a16="http://schemas.microsoft.com/office/drawing/2014/main" id="{E1B949C2-7CFA-43A2-A771-FAB6ED075DDC}"/>
                </a:ext>
              </a:extLst>
            </p:cNvPr>
            <p:cNvSpPr>
              <a:spLocks noChangeArrowheads="1"/>
            </p:cNvSpPr>
            <p:nvPr/>
          </p:nvSpPr>
          <p:spPr bwMode="auto">
            <a:xfrm>
              <a:off x="4448" y="2963"/>
              <a:ext cx="26"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348">
              <a:extLst>
                <a:ext uri="{FF2B5EF4-FFF2-40B4-BE49-F238E27FC236}">
                  <a16:creationId xmlns:a16="http://schemas.microsoft.com/office/drawing/2014/main" id="{E73485F3-0523-483B-9B4C-6CEC60BA5767}"/>
                </a:ext>
              </a:extLst>
            </p:cNvPr>
            <p:cNvSpPr>
              <a:spLocks noChangeArrowheads="1"/>
            </p:cNvSpPr>
            <p:nvPr/>
          </p:nvSpPr>
          <p:spPr bwMode="auto">
            <a:xfrm>
              <a:off x="4499" y="2898"/>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Oval 349">
              <a:extLst>
                <a:ext uri="{FF2B5EF4-FFF2-40B4-BE49-F238E27FC236}">
                  <a16:creationId xmlns:a16="http://schemas.microsoft.com/office/drawing/2014/main" id="{83D7A769-4FDF-4581-9077-0C75C2913C23}"/>
                </a:ext>
              </a:extLst>
            </p:cNvPr>
            <p:cNvSpPr>
              <a:spLocks noChangeArrowheads="1"/>
            </p:cNvSpPr>
            <p:nvPr/>
          </p:nvSpPr>
          <p:spPr bwMode="auto">
            <a:xfrm>
              <a:off x="4549" y="2927"/>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Oval 350">
              <a:extLst>
                <a:ext uri="{FF2B5EF4-FFF2-40B4-BE49-F238E27FC236}">
                  <a16:creationId xmlns:a16="http://schemas.microsoft.com/office/drawing/2014/main" id="{DF8D0D6C-2BE8-4BB6-B4B0-FCD9689E1499}"/>
                </a:ext>
              </a:extLst>
            </p:cNvPr>
            <p:cNvSpPr>
              <a:spLocks noChangeArrowheads="1"/>
            </p:cNvSpPr>
            <p:nvPr/>
          </p:nvSpPr>
          <p:spPr bwMode="auto">
            <a:xfrm>
              <a:off x="4600" y="2869"/>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Oval 351">
              <a:extLst>
                <a:ext uri="{FF2B5EF4-FFF2-40B4-BE49-F238E27FC236}">
                  <a16:creationId xmlns:a16="http://schemas.microsoft.com/office/drawing/2014/main" id="{28238885-E58F-4F5B-B07B-84630BA42C57}"/>
                </a:ext>
              </a:extLst>
            </p:cNvPr>
            <p:cNvSpPr>
              <a:spLocks noChangeArrowheads="1"/>
            </p:cNvSpPr>
            <p:nvPr/>
          </p:nvSpPr>
          <p:spPr bwMode="auto">
            <a:xfrm>
              <a:off x="4650" y="2938"/>
              <a:ext cx="25" cy="28"/>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Oval 352">
              <a:extLst>
                <a:ext uri="{FF2B5EF4-FFF2-40B4-BE49-F238E27FC236}">
                  <a16:creationId xmlns:a16="http://schemas.microsoft.com/office/drawing/2014/main" id="{9863AC26-E880-4009-8A97-55A5A54FB81F}"/>
                </a:ext>
              </a:extLst>
            </p:cNvPr>
            <p:cNvSpPr>
              <a:spLocks noChangeArrowheads="1"/>
            </p:cNvSpPr>
            <p:nvPr/>
          </p:nvSpPr>
          <p:spPr bwMode="auto">
            <a:xfrm>
              <a:off x="4700" y="2858"/>
              <a:ext cx="26"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Oval 353">
              <a:extLst>
                <a:ext uri="{FF2B5EF4-FFF2-40B4-BE49-F238E27FC236}">
                  <a16:creationId xmlns:a16="http://schemas.microsoft.com/office/drawing/2014/main" id="{7EDAFBAD-6AD6-4E8B-9D92-8B2416A7BFB0}"/>
                </a:ext>
              </a:extLst>
            </p:cNvPr>
            <p:cNvSpPr>
              <a:spLocks noChangeArrowheads="1"/>
            </p:cNvSpPr>
            <p:nvPr/>
          </p:nvSpPr>
          <p:spPr bwMode="auto">
            <a:xfrm>
              <a:off x="4751" y="2916"/>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Oval 354">
              <a:extLst>
                <a:ext uri="{FF2B5EF4-FFF2-40B4-BE49-F238E27FC236}">
                  <a16:creationId xmlns:a16="http://schemas.microsoft.com/office/drawing/2014/main" id="{B49704C7-BC3E-48BB-91F8-6E444D78FCEA}"/>
                </a:ext>
              </a:extLst>
            </p:cNvPr>
            <p:cNvSpPr>
              <a:spLocks noChangeArrowheads="1"/>
            </p:cNvSpPr>
            <p:nvPr/>
          </p:nvSpPr>
          <p:spPr bwMode="auto">
            <a:xfrm>
              <a:off x="4801" y="2876"/>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Oval 355">
              <a:extLst>
                <a:ext uri="{FF2B5EF4-FFF2-40B4-BE49-F238E27FC236}">
                  <a16:creationId xmlns:a16="http://schemas.microsoft.com/office/drawing/2014/main" id="{96772797-AC66-464D-ADBC-81FDCE45216D}"/>
                </a:ext>
              </a:extLst>
            </p:cNvPr>
            <p:cNvSpPr>
              <a:spLocks noChangeArrowheads="1"/>
            </p:cNvSpPr>
            <p:nvPr/>
          </p:nvSpPr>
          <p:spPr bwMode="auto">
            <a:xfrm>
              <a:off x="4852" y="2862"/>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Oval 356">
              <a:extLst>
                <a:ext uri="{FF2B5EF4-FFF2-40B4-BE49-F238E27FC236}">
                  <a16:creationId xmlns:a16="http://schemas.microsoft.com/office/drawing/2014/main" id="{9968BA70-5C72-4D43-9C34-04932B9297B4}"/>
                </a:ext>
              </a:extLst>
            </p:cNvPr>
            <p:cNvSpPr>
              <a:spLocks noChangeArrowheads="1"/>
            </p:cNvSpPr>
            <p:nvPr/>
          </p:nvSpPr>
          <p:spPr bwMode="auto">
            <a:xfrm>
              <a:off x="4902" y="2768"/>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Oval 357">
              <a:extLst>
                <a:ext uri="{FF2B5EF4-FFF2-40B4-BE49-F238E27FC236}">
                  <a16:creationId xmlns:a16="http://schemas.microsoft.com/office/drawing/2014/main" id="{75225CA3-2DE5-45FD-842D-FD4D367DB84D}"/>
                </a:ext>
              </a:extLst>
            </p:cNvPr>
            <p:cNvSpPr>
              <a:spLocks noChangeArrowheads="1"/>
            </p:cNvSpPr>
            <p:nvPr/>
          </p:nvSpPr>
          <p:spPr bwMode="auto">
            <a:xfrm>
              <a:off x="4952" y="2747"/>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Oval 358">
              <a:extLst>
                <a:ext uri="{FF2B5EF4-FFF2-40B4-BE49-F238E27FC236}">
                  <a16:creationId xmlns:a16="http://schemas.microsoft.com/office/drawing/2014/main" id="{82BF3CD9-411F-4354-AFEF-0383D01B1360}"/>
                </a:ext>
              </a:extLst>
            </p:cNvPr>
            <p:cNvSpPr>
              <a:spLocks noChangeArrowheads="1"/>
            </p:cNvSpPr>
            <p:nvPr/>
          </p:nvSpPr>
          <p:spPr bwMode="auto">
            <a:xfrm>
              <a:off x="5003" y="2729"/>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Oval 359">
              <a:extLst>
                <a:ext uri="{FF2B5EF4-FFF2-40B4-BE49-F238E27FC236}">
                  <a16:creationId xmlns:a16="http://schemas.microsoft.com/office/drawing/2014/main" id="{FF4A1275-09DC-47B7-8B96-643336595A4E}"/>
                </a:ext>
              </a:extLst>
            </p:cNvPr>
            <p:cNvSpPr>
              <a:spLocks noChangeArrowheads="1"/>
            </p:cNvSpPr>
            <p:nvPr/>
          </p:nvSpPr>
          <p:spPr bwMode="auto">
            <a:xfrm>
              <a:off x="5053" y="2815"/>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Oval 360">
              <a:extLst>
                <a:ext uri="{FF2B5EF4-FFF2-40B4-BE49-F238E27FC236}">
                  <a16:creationId xmlns:a16="http://schemas.microsoft.com/office/drawing/2014/main" id="{56D4B268-D213-4511-9660-27547C501559}"/>
                </a:ext>
              </a:extLst>
            </p:cNvPr>
            <p:cNvSpPr>
              <a:spLocks noChangeArrowheads="1"/>
            </p:cNvSpPr>
            <p:nvPr/>
          </p:nvSpPr>
          <p:spPr bwMode="auto">
            <a:xfrm>
              <a:off x="5104" y="2621"/>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Oval 361">
              <a:extLst>
                <a:ext uri="{FF2B5EF4-FFF2-40B4-BE49-F238E27FC236}">
                  <a16:creationId xmlns:a16="http://schemas.microsoft.com/office/drawing/2014/main" id="{824827CE-9EE6-4D41-AC37-804D212B3C49}"/>
                </a:ext>
              </a:extLst>
            </p:cNvPr>
            <p:cNvSpPr>
              <a:spLocks noChangeArrowheads="1"/>
            </p:cNvSpPr>
            <p:nvPr/>
          </p:nvSpPr>
          <p:spPr bwMode="auto">
            <a:xfrm>
              <a:off x="5154" y="2707"/>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Oval 362">
              <a:extLst>
                <a:ext uri="{FF2B5EF4-FFF2-40B4-BE49-F238E27FC236}">
                  <a16:creationId xmlns:a16="http://schemas.microsoft.com/office/drawing/2014/main" id="{80461B5F-7680-4325-A1A2-15D16B17428B}"/>
                </a:ext>
              </a:extLst>
            </p:cNvPr>
            <p:cNvSpPr>
              <a:spLocks noChangeArrowheads="1"/>
            </p:cNvSpPr>
            <p:nvPr/>
          </p:nvSpPr>
          <p:spPr bwMode="auto">
            <a:xfrm>
              <a:off x="5204" y="2610"/>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Oval 363">
              <a:extLst>
                <a:ext uri="{FF2B5EF4-FFF2-40B4-BE49-F238E27FC236}">
                  <a16:creationId xmlns:a16="http://schemas.microsoft.com/office/drawing/2014/main" id="{9E1D882F-2B86-4368-B9E8-B0B708AF238B}"/>
                </a:ext>
              </a:extLst>
            </p:cNvPr>
            <p:cNvSpPr>
              <a:spLocks noChangeArrowheads="1"/>
            </p:cNvSpPr>
            <p:nvPr/>
          </p:nvSpPr>
          <p:spPr bwMode="auto">
            <a:xfrm>
              <a:off x="5255" y="2660"/>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Oval 364">
              <a:extLst>
                <a:ext uri="{FF2B5EF4-FFF2-40B4-BE49-F238E27FC236}">
                  <a16:creationId xmlns:a16="http://schemas.microsoft.com/office/drawing/2014/main" id="{8F54AD9D-68FE-49D8-9E4A-13E70C9E56F0}"/>
                </a:ext>
              </a:extLst>
            </p:cNvPr>
            <p:cNvSpPr>
              <a:spLocks noChangeArrowheads="1"/>
            </p:cNvSpPr>
            <p:nvPr/>
          </p:nvSpPr>
          <p:spPr bwMode="auto">
            <a:xfrm>
              <a:off x="5305" y="2552"/>
              <a:ext cx="25"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Oval 365">
              <a:extLst>
                <a:ext uri="{FF2B5EF4-FFF2-40B4-BE49-F238E27FC236}">
                  <a16:creationId xmlns:a16="http://schemas.microsoft.com/office/drawing/2014/main" id="{52182C05-BEFB-4B15-AC08-AABFF82FE448}"/>
                </a:ext>
              </a:extLst>
            </p:cNvPr>
            <p:cNvSpPr>
              <a:spLocks noChangeArrowheads="1"/>
            </p:cNvSpPr>
            <p:nvPr/>
          </p:nvSpPr>
          <p:spPr bwMode="auto">
            <a:xfrm>
              <a:off x="5356" y="2574"/>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Oval 366">
              <a:extLst>
                <a:ext uri="{FF2B5EF4-FFF2-40B4-BE49-F238E27FC236}">
                  <a16:creationId xmlns:a16="http://schemas.microsoft.com/office/drawing/2014/main" id="{D06BC1B3-21A9-4E78-BE13-639C8A92993E}"/>
                </a:ext>
              </a:extLst>
            </p:cNvPr>
            <p:cNvSpPr>
              <a:spLocks noChangeArrowheads="1"/>
            </p:cNvSpPr>
            <p:nvPr/>
          </p:nvSpPr>
          <p:spPr bwMode="auto">
            <a:xfrm>
              <a:off x="5406" y="2531"/>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Oval 367">
              <a:extLst>
                <a:ext uri="{FF2B5EF4-FFF2-40B4-BE49-F238E27FC236}">
                  <a16:creationId xmlns:a16="http://schemas.microsoft.com/office/drawing/2014/main" id="{A807EC7F-DABB-461C-AC8C-9AB1E6DC2E2F}"/>
                </a:ext>
              </a:extLst>
            </p:cNvPr>
            <p:cNvSpPr>
              <a:spLocks noChangeArrowheads="1"/>
            </p:cNvSpPr>
            <p:nvPr/>
          </p:nvSpPr>
          <p:spPr bwMode="auto">
            <a:xfrm>
              <a:off x="5456" y="2448"/>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Oval 368">
              <a:extLst>
                <a:ext uri="{FF2B5EF4-FFF2-40B4-BE49-F238E27FC236}">
                  <a16:creationId xmlns:a16="http://schemas.microsoft.com/office/drawing/2014/main" id="{1665C80A-AB03-447E-B161-7DD9764D7C53}"/>
                </a:ext>
              </a:extLst>
            </p:cNvPr>
            <p:cNvSpPr>
              <a:spLocks noChangeArrowheads="1"/>
            </p:cNvSpPr>
            <p:nvPr/>
          </p:nvSpPr>
          <p:spPr bwMode="auto">
            <a:xfrm>
              <a:off x="5507" y="2498"/>
              <a:ext cx="29"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Oval 369">
              <a:extLst>
                <a:ext uri="{FF2B5EF4-FFF2-40B4-BE49-F238E27FC236}">
                  <a16:creationId xmlns:a16="http://schemas.microsoft.com/office/drawing/2014/main" id="{367F1CFB-8550-48E2-AD8D-25EC935D106F}"/>
                </a:ext>
              </a:extLst>
            </p:cNvPr>
            <p:cNvSpPr>
              <a:spLocks noChangeArrowheads="1"/>
            </p:cNvSpPr>
            <p:nvPr/>
          </p:nvSpPr>
          <p:spPr bwMode="auto">
            <a:xfrm>
              <a:off x="5557" y="2390"/>
              <a:ext cx="29"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Oval 370">
              <a:extLst>
                <a:ext uri="{FF2B5EF4-FFF2-40B4-BE49-F238E27FC236}">
                  <a16:creationId xmlns:a16="http://schemas.microsoft.com/office/drawing/2014/main" id="{818E2E43-BC43-4532-84C2-699889BC5ADD}"/>
                </a:ext>
              </a:extLst>
            </p:cNvPr>
            <p:cNvSpPr>
              <a:spLocks noChangeArrowheads="1"/>
            </p:cNvSpPr>
            <p:nvPr/>
          </p:nvSpPr>
          <p:spPr bwMode="auto">
            <a:xfrm>
              <a:off x="5608" y="2311"/>
              <a:ext cx="28"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Oval 371">
              <a:extLst>
                <a:ext uri="{FF2B5EF4-FFF2-40B4-BE49-F238E27FC236}">
                  <a16:creationId xmlns:a16="http://schemas.microsoft.com/office/drawing/2014/main" id="{7779D80F-3745-44E8-B608-4E83EF568598}"/>
                </a:ext>
              </a:extLst>
            </p:cNvPr>
            <p:cNvSpPr>
              <a:spLocks noChangeArrowheads="1"/>
            </p:cNvSpPr>
            <p:nvPr/>
          </p:nvSpPr>
          <p:spPr bwMode="auto">
            <a:xfrm>
              <a:off x="5658" y="2387"/>
              <a:ext cx="29"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Oval 372">
              <a:extLst>
                <a:ext uri="{FF2B5EF4-FFF2-40B4-BE49-F238E27FC236}">
                  <a16:creationId xmlns:a16="http://schemas.microsoft.com/office/drawing/2014/main" id="{231F4A2C-2651-4F00-9921-30341C31BD66}"/>
                </a:ext>
              </a:extLst>
            </p:cNvPr>
            <p:cNvSpPr>
              <a:spLocks noChangeArrowheads="1"/>
            </p:cNvSpPr>
            <p:nvPr/>
          </p:nvSpPr>
          <p:spPr bwMode="auto">
            <a:xfrm>
              <a:off x="5708" y="2308"/>
              <a:ext cx="29" cy="28"/>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Oval 373">
              <a:extLst>
                <a:ext uri="{FF2B5EF4-FFF2-40B4-BE49-F238E27FC236}">
                  <a16:creationId xmlns:a16="http://schemas.microsoft.com/office/drawing/2014/main" id="{3769DE72-0E46-47AB-8495-A0F50EF05C39}"/>
                </a:ext>
              </a:extLst>
            </p:cNvPr>
            <p:cNvSpPr>
              <a:spLocks noChangeArrowheads="1"/>
            </p:cNvSpPr>
            <p:nvPr/>
          </p:nvSpPr>
          <p:spPr bwMode="auto">
            <a:xfrm>
              <a:off x="5759" y="2138"/>
              <a:ext cx="29"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Oval 374">
              <a:extLst>
                <a:ext uri="{FF2B5EF4-FFF2-40B4-BE49-F238E27FC236}">
                  <a16:creationId xmlns:a16="http://schemas.microsoft.com/office/drawing/2014/main" id="{445673FB-79A9-43C6-A0D4-6E2A3ED1A773}"/>
                </a:ext>
              </a:extLst>
            </p:cNvPr>
            <p:cNvSpPr>
              <a:spLocks noChangeArrowheads="1"/>
            </p:cNvSpPr>
            <p:nvPr/>
          </p:nvSpPr>
          <p:spPr bwMode="auto">
            <a:xfrm>
              <a:off x="5809" y="2120"/>
              <a:ext cx="29"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375">
              <a:extLst>
                <a:ext uri="{FF2B5EF4-FFF2-40B4-BE49-F238E27FC236}">
                  <a16:creationId xmlns:a16="http://schemas.microsoft.com/office/drawing/2014/main" id="{52A12A51-ACB5-458A-9743-A627EA977CFA}"/>
                </a:ext>
              </a:extLst>
            </p:cNvPr>
            <p:cNvSpPr>
              <a:spLocks noChangeArrowheads="1"/>
            </p:cNvSpPr>
            <p:nvPr/>
          </p:nvSpPr>
          <p:spPr bwMode="auto">
            <a:xfrm>
              <a:off x="5863" y="2153"/>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Oval 376">
              <a:extLst>
                <a:ext uri="{FF2B5EF4-FFF2-40B4-BE49-F238E27FC236}">
                  <a16:creationId xmlns:a16="http://schemas.microsoft.com/office/drawing/2014/main" id="{772C9B25-35B1-4085-8515-91A3A434E8DA}"/>
                </a:ext>
              </a:extLst>
            </p:cNvPr>
            <p:cNvSpPr>
              <a:spLocks noChangeArrowheads="1"/>
            </p:cNvSpPr>
            <p:nvPr/>
          </p:nvSpPr>
          <p:spPr bwMode="auto">
            <a:xfrm>
              <a:off x="5914" y="2012"/>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Oval 377">
              <a:extLst>
                <a:ext uri="{FF2B5EF4-FFF2-40B4-BE49-F238E27FC236}">
                  <a16:creationId xmlns:a16="http://schemas.microsoft.com/office/drawing/2014/main" id="{EB31D162-898C-417F-9FCD-841FA0AFEE4D}"/>
                </a:ext>
              </a:extLst>
            </p:cNvPr>
            <p:cNvSpPr>
              <a:spLocks noChangeArrowheads="1"/>
            </p:cNvSpPr>
            <p:nvPr/>
          </p:nvSpPr>
          <p:spPr bwMode="auto">
            <a:xfrm>
              <a:off x="5964" y="1991"/>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Oval 378">
              <a:extLst>
                <a:ext uri="{FF2B5EF4-FFF2-40B4-BE49-F238E27FC236}">
                  <a16:creationId xmlns:a16="http://schemas.microsoft.com/office/drawing/2014/main" id="{2267967F-F8C2-418A-B38B-BBCA6C273F76}"/>
                </a:ext>
              </a:extLst>
            </p:cNvPr>
            <p:cNvSpPr>
              <a:spLocks noChangeArrowheads="1"/>
            </p:cNvSpPr>
            <p:nvPr/>
          </p:nvSpPr>
          <p:spPr bwMode="auto">
            <a:xfrm>
              <a:off x="6014" y="1948"/>
              <a:ext cx="26" cy="28"/>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Oval 379">
              <a:extLst>
                <a:ext uri="{FF2B5EF4-FFF2-40B4-BE49-F238E27FC236}">
                  <a16:creationId xmlns:a16="http://schemas.microsoft.com/office/drawing/2014/main" id="{569D0DE0-7D4D-445F-9AE2-3E27AD765E78}"/>
                </a:ext>
              </a:extLst>
            </p:cNvPr>
            <p:cNvSpPr>
              <a:spLocks noChangeArrowheads="1"/>
            </p:cNvSpPr>
            <p:nvPr/>
          </p:nvSpPr>
          <p:spPr bwMode="auto">
            <a:xfrm>
              <a:off x="6065" y="1764"/>
              <a:ext cx="25" cy="29"/>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Oval 380">
              <a:extLst>
                <a:ext uri="{FF2B5EF4-FFF2-40B4-BE49-F238E27FC236}">
                  <a16:creationId xmlns:a16="http://schemas.microsoft.com/office/drawing/2014/main" id="{EBC1360F-E113-4D20-B562-B729CA8EAADA}"/>
                </a:ext>
              </a:extLst>
            </p:cNvPr>
            <p:cNvSpPr>
              <a:spLocks noChangeArrowheads="1"/>
            </p:cNvSpPr>
            <p:nvPr/>
          </p:nvSpPr>
          <p:spPr bwMode="auto">
            <a:xfrm>
              <a:off x="6115" y="1602"/>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Oval 381">
              <a:extLst>
                <a:ext uri="{FF2B5EF4-FFF2-40B4-BE49-F238E27FC236}">
                  <a16:creationId xmlns:a16="http://schemas.microsoft.com/office/drawing/2014/main" id="{6F524BA8-BB5D-4DF0-88BD-AF31576681BD}"/>
                </a:ext>
              </a:extLst>
            </p:cNvPr>
            <p:cNvSpPr>
              <a:spLocks noChangeArrowheads="1"/>
            </p:cNvSpPr>
            <p:nvPr/>
          </p:nvSpPr>
          <p:spPr bwMode="auto">
            <a:xfrm>
              <a:off x="6166" y="1501"/>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Oval 382">
              <a:extLst>
                <a:ext uri="{FF2B5EF4-FFF2-40B4-BE49-F238E27FC236}">
                  <a16:creationId xmlns:a16="http://schemas.microsoft.com/office/drawing/2014/main" id="{4ABED089-5DD3-4047-B111-B85B8FF7D5C6}"/>
                </a:ext>
              </a:extLst>
            </p:cNvPr>
            <p:cNvSpPr>
              <a:spLocks noChangeArrowheads="1"/>
            </p:cNvSpPr>
            <p:nvPr/>
          </p:nvSpPr>
          <p:spPr bwMode="auto">
            <a:xfrm>
              <a:off x="6216" y="1494"/>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Oval 383">
              <a:extLst>
                <a:ext uri="{FF2B5EF4-FFF2-40B4-BE49-F238E27FC236}">
                  <a16:creationId xmlns:a16="http://schemas.microsoft.com/office/drawing/2014/main" id="{4F41C3FB-9BD4-4D2D-86FA-B7FD698CB6C3}"/>
                </a:ext>
              </a:extLst>
            </p:cNvPr>
            <p:cNvSpPr>
              <a:spLocks noChangeArrowheads="1"/>
            </p:cNvSpPr>
            <p:nvPr/>
          </p:nvSpPr>
          <p:spPr bwMode="auto">
            <a:xfrm>
              <a:off x="6266" y="1213"/>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Oval 384">
              <a:extLst>
                <a:ext uri="{FF2B5EF4-FFF2-40B4-BE49-F238E27FC236}">
                  <a16:creationId xmlns:a16="http://schemas.microsoft.com/office/drawing/2014/main" id="{76F98901-3A8F-4F3B-BA41-1582E26AD052}"/>
                </a:ext>
              </a:extLst>
            </p:cNvPr>
            <p:cNvSpPr>
              <a:spLocks noChangeArrowheads="1"/>
            </p:cNvSpPr>
            <p:nvPr/>
          </p:nvSpPr>
          <p:spPr bwMode="auto">
            <a:xfrm>
              <a:off x="6317" y="1112"/>
              <a:ext cx="25"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Oval 385">
              <a:extLst>
                <a:ext uri="{FF2B5EF4-FFF2-40B4-BE49-F238E27FC236}">
                  <a16:creationId xmlns:a16="http://schemas.microsoft.com/office/drawing/2014/main" id="{C9F19C2B-4979-47B2-A92F-62A43D087C26}"/>
                </a:ext>
              </a:extLst>
            </p:cNvPr>
            <p:cNvSpPr>
              <a:spLocks noChangeArrowheads="1"/>
            </p:cNvSpPr>
            <p:nvPr/>
          </p:nvSpPr>
          <p:spPr bwMode="auto">
            <a:xfrm>
              <a:off x="6367" y="1040"/>
              <a:ext cx="25" cy="26"/>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Oval 386">
              <a:extLst>
                <a:ext uri="{FF2B5EF4-FFF2-40B4-BE49-F238E27FC236}">
                  <a16:creationId xmlns:a16="http://schemas.microsoft.com/office/drawing/2014/main" id="{99FDCFC0-D984-4EDD-8C64-1A6A55DDEC81}"/>
                </a:ext>
              </a:extLst>
            </p:cNvPr>
            <p:cNvSpPr>
              <a:spLocks noChangeArrowheads="1"/>
            </p:cNvSpPr>
            <p:nvPr/>
          </p:nvSpPr>
          <p:spPr bwMode="auto">
            <a:xfrm>
              <a:off x="6418" y="846"/>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Oval 387">
              <a:extLst>
                <a:ext uri="{FF2B5EF4-FFF2-40B4-BE49-F238E27FC236}">
                  <a16:creationId xmlns:a16="http://schemas.microsoft.com/office/drawing/2014/main" id="{BBDCDC25-D552-498F-B064-D5E18216E928}"/>
                </a:ext>
              </a:extLst>
            </p:cNvPr>
            <p:cNvSpPr>
              <a:spLocks noChangeArrowheads="1"/>
            </p:cNvSpPr>
            <p:nvPr/>
          </p:nvSpPr>
          <p:spPr bwMode="auto">
            <a:xfrm>
              <a:off x="6468" y="702"/>
              <a:ext cx="25"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Oval 388">
              <a:extLst>
                <a:ext uri="{FF2B5EF4-FFF2-40B4-BE49-F238E27FC236}">
                  <a16:creationId xmlns:a16="http://schemas.microsoft.com/office/drawing/2014/main" id="{0D018643-F6DA-4822-9FE9-C60C7423295B}"/>
                </a:ext>
              </a:extLst>
            </p:cNvPr>
            <p:cNvSpPr>
              <a:spLocks noChangeArrowheads="1"/>
            </p:cNvSpPr>
            <p:nvPr/>
          </p:nvSpPr>
          <p:spPr bwMode="auto">
            <a:xfrm>
              <a:off x="6518" y="666"/>
              <a:ext cx="26" cy="25"/>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Oval 389">
              <a:extLst>
                <a:ext uri="{FF2B5EF4-FFF2-40B4-BE49-F238E27FC236}">
                  <a16:creationId xmlns:a16="http://schemas.microsoft.com/office/drawing/2014/main" id="{BBC3EF05-92B2-4F55-9013-4E849DE75D40}"/>
                </a:ext>
              </a:extLst>
            </p:cNvPr>
            <p:cNvSpPr>
              <a:spLocks noChangeArrowheads="1"/>
            </p:cNvSpPr>
            <p:nvPr/>
          </p:nvSpPr>
          <p:spPr bwMode="auto">
            <a:xfrm>
              <a:off x="6569" y="472"/>
              <a:ext cx="25" cy="28"/>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Line 390">
              <a:extLst>
                <a:ext uri="{FF2B5EF4-FFF2-40B4-BE49-F238E27FC236}">
                  <a16:creationId xmlns:a16="http://schemas.microsoft.com/office/drawing/2014/main" id="{3733CDE9-7E27-4C71-BAAB-B5D6FD5E3899}"/>
                </a:ext>
              </a:extLst>
            </p:cNvPr>
            <p:cNvSpPr>
              <a:spLocks noChangeShapeType="1"/>
            </p:cNvSpPr>
            <p:nvPr/>
          </p:nvSpPr>
          <p:spPr bwMode="auto">
            <a:xfrm flipV="1">
              <a:off x="1435" y="392"/>
              <a:ext cx="0" cy="331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391">
              <a:extLst>
                <a:ext uri="{FF2B5EF4-FFF2-40B4-BE49-F238E27FC236}">
                  <a16:creationId xmlns:a16="http://schemas.microsoft.com/office/drawing/2014/main" id="{E0DA9574-FC05-48E5-B56D-1B05A6CC55C8}"/>
                </a:ext>
              </a:extLst>
            </p:cNvPr>
            <p:cNvSpPr>
              <a:spLocks noChangeShapeType="1"/>
            </p:cNvSpPr>
            <p:nvPr/>
          </p:nvSpPr>
          <p:spPr bwMode="auto">
            <a:xfrm flipH="1">
              <a:off x="1378" y="3611"/>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Rectangle 392">
              <a:extLst>
                <a:ext uri="{FF2B5EF4-FFF2-40B4-BE49-F238E27FC236}">
                  <a16:creationId xmlns:a16="http://schemas.microsoft.com/office/drawing/2014/main" id="{A15F3CF5-DF79-4421-8B3C-D039AEDF1244}"/>
                </a:ext>
              </a:extLst>
            </p:cNvPr>
            <p:cNvSpPr>
              <a:spLocks noChangeArrowheads="1"/>
            </p:cNvSpPr>
            <p:nvPr/>
          </p:nvSpPr>
          <p:spPr bwMode="auto">
            <a:xfrm rot="16200000">
              <a:off x="1194" y="3477"/>
              <a:ext cx="15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3" name="Line 393">
              <a:extLst>
                <a:ext uri="{FF2B5EF4-FFF2-40B4-BE49-F238E27FC236}">
                  <a16:creationId xmlns:a16="http://schemas.microsoft.com/office/drawing/2014/main" id="{89EAB6D8-2BE3-4086-853B-C5A77B8083D8}"/>
                </a:ext>
              </a:extLst>
            </p:cNvPr>
            <p:cNvSpPr>
              <a:spLocks noChangeShapeType="1"/>
            </p:cNvSpPr>
            <p:nvPr/>
          </p:nvSpPr>
          <p:spPr bwMode="auto">
            <a:xfrm flipH="1">
              <a:off x="1378" y="2862"/>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Rectangle 394">
              <a:extLst>
                <a:ext uri="{FF2B5EF4-FFF2-40B4-BE49-F238E27FC236}">
                  <a16:creationId xmlns:a16="http://schemas.microsoft.com/office/drawing/2014/main" id="{1C72B37C-BC97-457C-B670-0D70A628D450}"/>
                </a:ext>
              </a:extLst>
            </p:cNvPr>
            <p:cNvSpPr>
              <a:spLocks noChangeArrowheads="1"/>
            </p:cNvSpPr>
            <p:nvPr/>
          </p:nvSpPr>
          <p:spPr bwMode="auto">
            <a:xfrm rot="16200000">
              <a:off x="1194" y="2724"/>
              <a:ext cx="15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5" name="Line 395">
              <a:extLst>
                <a:ext uri="{FF2B5EF4-FFF2-40B4-BE49-F238E27FC236}">
                  <a16:creationId xmlns:a16="http://schemas.microsoft.com/office/drawing/2014/main" id="{21500CEA-AAB1-413A-8D90-84B576009088}"/>
                </a:ext>
              </a:extLst>
            </p:cNvPr>
            <p:cNvSpPr>
              <a:spLocks noChangeShapeType="1"/>
            </p:cNvSpPr>
            <p:nvPr/>
          </p:nvSpPr>
          <p:spPr bwMode="auto">
            <a:xfrm flipH="1">
              <a:off x="1378" y="2110"/>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Rectangle 396">
              <a:extLst>
                <a:ext uri="{FF2B5EF4-FFF2-40B4-BE49-F238E27FC236}">
                  <a16:creationId xmlns:a16="http://schemas.microsoft.com/office/drawing/2014/main" id="{6B976329-A394-49BB-8294-BEE08334C088}"/>
                </a:ext>
              </a:extLst>
            </p:cNvPr>
            <p:cNvSpPr>
              <a:spLocks noChangeArrowheads="1"/>
            </p:cNvSpPr>
            <p:nvPr/>
          </p:nvSpPr>
          <p:spPr bwMode="auto">
            <a:xfrm rot="16200000">
              <a:off x="1194" y="1972"/>
              <a:ext cx="15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7" name="Line 397">
              <a:extLst>
                <a:ext uri="{FF2B5EF4-FFF2-40B4-BE49-F238E27FC236}">
                  <a16:creationId xmlns:a16="http://schemas.microsoft.com/office/drawing/2014/main" id="{3EF07D40-C724-4928-9AE2-9F9E4AEC1098}"/>
                </a:ext>
              </a:extLst>
            </p:cNvPr>
            <p:cNvSpPr>
              <a:spLocks noChangeShapeType="1"/>
            </p:cNvSpPr>
            <p:nvPr/>
          </p:nvSpPr>
          <p:spPr bwMode="auto">
            <a:xfrm flipH="1">
              <a:off x="1378" y="1357"/>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Rectangle 398">
              <a:extLst>
                <a:ext uri="{FF2B5EF4-FFF2-40B4-BE49-F238E27FC236}">
                  <a16:creationId xmlns:a16="http://schemas.microsoft.com/office/drawing/2014/main" id="{2E40C329-8624-4FA5-9FBF-C1C7773D6460}"/>
                </a:ext>
              </a:extLst>
            </p:cNvPr>
            <p:cNvSpPr>
              <a:spLocks noChangeArrowheads="1"/>
            </p:cNvSpPr>
            <p:nvPr/>
          </p:nvSpPr>
          <p:spPr bwMode="auto">
            <a:xfrm rot="16200000">
              <a:off x="1194" y="1222"/>
              <a:ext cx="15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 name="Line 399">
              <a:extLst>
                <a:ext uri="{FF2B5EF4-FFF2-40B4-BE49-F238E27FC236}">
                  <a16:creationId xmlns:a16="http://schemas.microsoft.com/office/drawing/2014/main" id="{B04C6BC2-18A1-4A33-82CC-B5886DFDEFC6}"/>
                </a:ext>
              </a:extLst>
            </p:cNvPr>
            <p:cNvSpPr>
              <a:spLocks noChangeShapeType="1"/>
            </p:cNvSpPr>
            <p:nvPr/>
          </p:nvSpPr>
          <p:spPr bwMode="auto">
            <a:xfrm flipH="1">
              <a:off x="1378" y="605"/>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Rectangle 400">
              <a:extLst>
                <a:ext uri="{FF2B5EF4-FFF2-40B4-BE49-F238E27FC236}">
                  <a16:creationId xmlns:a16="http://schemas.microsoft.com/office/drawing/2014/main" id="{3F1EF4DE-FE58-42E5-B952-70BF5DF5F143}"/>
                </a:ext>
              </a:extLst>
            </p:cNvPr>
            <p:cNvSpPr>
              <a:spLocks noChangeArrowheads="1"/>
            </p:cNvSpPr>
            <p:nvPr/>
          </p:nvSpPr>
          <p:spPr bwMode="auto">
            <a:xfrm rot="16200000">
              <a:off x="1194" y="471"/>
              <a:ext cx="15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1" name="Rectangle 401">
              <a:extLst>
                <a:ext uri="{FF2B5EF4-FFF2-40B4-BE49-F238E27FC236}">
                  <a16:creationId xmlns:a16="http://schemas.microsoft.com/office/drawing/2014/main" id="{C30C343C-6878-4A84-B50F-BA5D66081FE7}"/>
                </a:ext>
              </a:extLst>
            </p:cNvPr>
            <p:cNvSpPr>
              <a:spLocks noChangeArrowheads="1"/>
            </p:cNvSpPr>
            <p:nvPr/>
          </p:nvSpPr>
          <p:spPr bwMode="auto">
            <a:xfrm rot="16200000">
              <a:off x="-286" y="1924"/>
              <a:ext cx="269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Arial" panose="020B0604020202020204" pitchFamily="34" charset="0"/>
                </a:rPr>
                <a:t>No. of Inventors per Thousand Children</a:t>
              </a:r>
              <a:endParaRPr kumimoji="0" lang="en-US" altLang="en-US" sz="1900" b="0" i="0" u="none" strike="noStrike" cap="none" normalizeH="0" baseline="0" dirty="0">
                <a:ln>
                  <a:noFill/>
                </a:ln>
                <a:solidFill>
                  <a:schemeClr val="tx1"/>
                </a:solidFill>
                <a:effectLst/>
                <a:latin typeface="Arial" panose="020B0604020202020204" pitchFamily="34" charset="0"/>
              </a:endParaRPr>
            </a:p>
          </p:txBody>
        </p:sp>
        <p:sp>
          <p:nvSpPr>
            <p:cNvPr id="132" name="Line 402">
              <a:extLst>
                <a:ext uri="{FF2B5EF4-FFF2-40B4-BE49-F238E27FC236}">
                  <a16:creationId xmlns:a16="http://schemas.microsoft.com/office/drawing/2014/main" id="{9749238B-A344-4E3B-A204-75B490F84B6C}"/>
                </a:ext>
              </a:extLst>
            </p:cNvPr>
            <p:cNvSpPr>
              <a:spLocks noChangeShapeType="1"/>
            </p:cNvSpPr>
            <p:nvPr/>
          </p:nvSpPr>
          <p:spPr bwMode="auto">
            <a:xfrm>
              <a:off x="1435" y="3708"/>
              <a:ext cx="5242"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403">
              <a:extLst>
                <a:ext uri="{FF2B5EF4-FFF2-40B4-BE49-F238E27FC236}">
                  <a16:creationId xmlns:a16="http://schemas.microsoft.com/office/drawing/2014/main" id="{746F3B2C-53BD-46D5-8CD2-C97891483E02}"/>
                </a:ext>
              </a:extLst>
            </p:cNvPr>
            <p:cNvSpPr>
              <a:spLocks noChangeShapeType="1"/>
            </p:cNvSpPr>
            <p:nvPr/>
          </p:nvSpPr>
          <p:spPr bwMode="auto">
            <a:xfrm>
              <a:off x="1532" y="3708"/>
              <a:ext cx="0" cy="5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Rectangle 404">
              <a:extLst>
                <a:ext uri="{FF2B5EF4-FFF2-40B4-BE49-F238E27FC236}">
                  <a16:creationId xmlns:a16="http://schemas.microsoft.com/office/drawing/2014/main" id="{6B7F3B12-D93C-4D85-BDF8-6A1B7D93093B}"/>
                </a:ext>
              </a:extLst>
            </p:cNvPr>
            <p:cNvSpPr>
              <a:spLocks noChangeArrowheads="1"/>
            </p:cNvSpPr>
            <p:nvPr/>
          </p:nvSpPr>
          <p:spPr bwMode="auto">
            <a:xfrm>
              <a:off x="1489" y="3798"/>
              <a:ext cx="15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5" name="Line 405">
              <a:extLst>
                <a:ext uri="{FF2B5EF4-FFF2-40B4-BE49-F238E27FC236}">
                  <a16:creationId xmlns:a16="http://schemas.microsoft.com/office/drawing/2014/main" id="{1382FAF3-0D7B-4752-8CDB-FA53D0A42A8C}"/>
                </a:ext>
              </a:extLst>
            </p:cNvPr>
            <p:cNvSpPr>
              <a:spLocks noChangeShapeType="1"/>
            </p:cNvSpPr>
            <p:nvPr/>
          </p:nvSpPr>
          <p:spPr bwMode="auto">
            <a:xfrm>
              <a:off x="2540" y="3708"/>
              <a:ext cx="0" cy="5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Rectangle 406">
              <a:extLst>
                <a:ext uri="{FF2B5EF4-FFF2-40B4-BE49-F238E27FC236}">
                  <a16:creationId xmlns:a16="http://schemas.microsoft.com/office/drawing/2014/main" id="{2F807760-993E-40DF-8763-7E1FA73CEBDE}"/>
                </a:ext>
              </a:extLst>
            </p:cNvPr>
            <p:cNvSpPr>
              <a:spLocks noChangeArrowheads="1"/>
            </p:cNvSpPr>
            <p:nvPr/>
          </p:nvSpPr>
          <p:spPr bwMode="auto">
            <a:xfrm>
              <a:off x="2458" y="3798"/>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7" name="Line 407">
              <a:extLst>
                <a:ext uri="{FF2B5EF4-FFF2-40B4-BE49-F238E27FC236}">
                  <a16:creationId xmlns:a16="http://schemas.microsoft.com/office/drawing/2014/main" id="{9197910C-5829-41D2-9441-7C00B115BD71}"/>
                </a:ext>
              </a:extLst>
            </p:cNvPr>
            <p:cNvSpPr>
              <a:spLocks noChangeShapeType="1"/>
            </p:cNvSpPr>
            <p:nvPr/>
          </p:nvSpPr>
          <p:spPr bwMode="auto">
            <a:xfrm>
              <a:off x="3552" y="3708"/>
              <a:ext cx="0" cy="5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Rectangle 408">
              <a:extLst>
                <a:ext uri="{FF2B5EF4-FFF2-40B4-BE49-F238E27FC236}">
                  <a16:creationId xmlns:a16="http://schemas.microsoft.com/office/drawing/2014/main" id="{AD1FD3C4-AAB0-4168-9937-C3F74AB7BA80}"/>
                </a:ext>
              </a:extLst>
            </p:cNvPr>
            <p:cNvSpPr>
              <a:spLocks noChangeArrowheads="1"/>
            </p:cNvSpPr>
            <p:nvPr/>
          </p:nvSpPr>
          <p:spPr bwMode="auto">
            <a:xfrm>
              <a:off x="3469" y="3798"/>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Arial" panose="020B0604020202020204" pitchFamily="34" charset="0"/>
                </a:rPr>
                <a:t>40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9" name="Line 409">
              <a:extLst>
                <a:ext uri="{FF2B5EF4-FFF2-40B4-BE49-F238E27FC236}">
                  <a16:creationId xmlns:a16="http://schemas.microsoft.com/office/drawing/2014/main" id="{73EC9FA8-E6DB-43BB-9DBB-3972BC9D8825}"/>
                </a:ext>
              </a:extLst>
            </p:cNvPr>
            <p:cNvSpPr>
              <a:spLocks noChangeShapeType="1"/>
            </p:cNvSpPr>
            <p:nvPr/>
          </p:nvSpPr>
          <p:spPr bwMode="auto">
            <a:xfrm>
              <a:off x="4560" y="3708"/>
              <a:ext cx="0" cy="5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Rectangle 410">
              <a:extLst>
                <a:ext uri="{FF2B5EF4-FFF2-40B4-BE49-F238E27FC236}">
                  <a16:creationId xmlns:a16="http://schemas.microsoft.com/office/drawing/2014/main" id="{978E4193-6027-4A2E-9DB2-5C9FCA0EF139}"/>
                </a:ext>
              </a:extLst>
            </p:cNvPr>
            <p:cNvSpPr>
              <a:spLocks noChangeArrowheads="1"/>
            </p:cNvSpPr>
            <p:nvPr/>
          </p:nvSpPr>
          <p:spPr bwMode="auto">
            <a:xfrm>
              <a:off x="4477" y="3798"/>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1" name="Line 411">
              <a:extLst>
                <a:ext uri="{FF2B5EF4-FFF2-40B4-BE49-F238E27FC236}">
                  <a16:creationId xmlns:a16="http://schemas.microsoft.com/office/drawing/2014/main" id="{D86F6A75-33EA-47E2-8E4C-5A1BFE920B7A}"/>
                </a:ext>
              </a:extLst>
            </p:cNvPr>
            <p:cNvSpPr>
              <a:spLocks noChangeShapeType="1"/>
            </p:cNvSpPr>
            <p:nvPr/>
          </p:nvSpPr>
          <p:spPr bwMode="auto">
            <a:xfrm>
              <a:off x="5572" y="3708"/>
              <a:ext cx="0" cy="5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Rectangle 412">
              <a:extLst>
                <a:ext uri="{FF2B5EF4-FFF2-40B4-BE49-F238E27FC236}">
                  <a16:creationId xmlns:a16="http://schemas.microsoft.com/office/drawing/2014/main" id="{6B327F01-4580-428A-872E-4C93A3DAB1C3}"/>
                </a:ext>
              </a:extLst>
            </p:cNvPr>
            <p:cNvSpPr>
              <a:spLocks noChangeArrowheads="1"/>
            </p:cNvSpPr>
            <p:nvPr/>
          </p:nvSpPr>
          <p:spPr bwMode="auto">
            <a:xfrm>
              <a:off x="5489" y="3798"/>
              <a:ext cx="23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3" name="Line 413">
              <a:extLst>
                <a:ext uri="{FF2B5EF4-FFF2-40B4-BE49-F238E27FC236}">
                  <a16:creationId xmlns:a16="http://schemas.microsoft.com/office/drawing/2014/main" id="{E0D2E2D5-357C-4195-974B-7B89B070A3BD}"/>
                </a:ext>
              </a:extLst>
            </p:cNvPr>
            <p:cNvSpPr>
              <a:spLocks noChangeShapeType="1"/>
            </p:cNvSpPr>
            <p:nvPr/>
          </p:nvSpPr>
          <p:spPr bwMode="auto">
            <a:xfrm>
              <a:off x="6583" y="3708"/>
              <a:ext cx="0" cy="58"/>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Rectangle 414">
              <a:extLst>
                <a:ext uri="{FF2B5EF4-FFF2-40B4-BE49-F238E27FC236}">
                  <a16:creationId xmlns:a16="http://schemas.microsoft.com/office/drawing/2014/main" id="{16D57330-A6FF-4791-92D2-5E9D881EA264}"/>
                </a:ext>
              </a:extLst>
            </p:cNvPr>
            <p:cNvSpPr>
              <a:spLocks noChangeArrowheads="1"/>
            </p:cNvSpPr>
            <p:nvPr/>
          </p:nvSpPr>
          <p:spPr bwMode="auto">
            <a:xfrm>
              <a:off x="6457" y="3798"/>
              <a:ext cx="31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5" name="Rectangle 415">
              <a:extLst>
                <a:ext uri="{FF2B5EF4-FFF2-40B4-BE49-F238E27FC236}">
                  <a16:creationId xmlns:a16="http://schemas.microsoft.com/office/drawing/2014/main" id="{525D16A0-6AB6-47E6-8014-0A9667914892}"/>
                </a:ext>
              </a:extLst>
            </p:cNvPr>
            <p:cNvSpPr>
              <a:spLocks noChangeArrowheads="1"/>
            </p:cNvSpPr>
            <p:nvPr/>
          </p:nvSpPr>
          <p:spPr bwMode="auto">
            <a:xfrm>
              <a:off x="2828" y="3989"/>
              <a:ext cx="25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Arial" panose="020B0604020202020204" pitchFamily="34" charset="0"/>
                </a:rPr>
                <a:t>Parent Household Income Percentile</a:t>
              </a:r>
              <a:endParaRPr kumimoji="0" lang="en-US" altLang="en-US" sz="1900" b="0" i="0" u="none" strike="noStrike" cap="none" normalizeH="0" baseline="0" dirty="0">
                <a:ln>
                  <a:noFill/>
                </a:ln>
                <a:solidFill>
                  <a:schemeClr val="tx1"/>
                </a:solidFill>
                <a:effectLst/>
                <a:latin typeface="Arial" panose="020B0604020202020204" pitchFamily="34" charset="0"/>
              </a:endParaRPr>
            </a:p>
          </p:txBody>
        </p:sp>
        <p:sp>
          <p:nvSpPr>
            <p:cNvPr id="146" name="Rectangle 416">
              <a:extLst>
                <a:ext uri="{FF2B5EF4-FFF2-40B4-BE49-F238E27FC236}">
                  <a16:creationId xmlns:a16="http://schemas.microsoft.com/office/drawing/2014/main" id="{AD497F81-9801-4400-A605-2D7D1F9C950D}"/>
                </a:ext>
              </a:extLst>
            </p:cNvPr>
            <p:cNvSpPr>
              <a:spLocks noChangeArrowheads="1"/>
            </p:cNvSpPr>
            <p:nvPr/>
          </p:nvSpPr>
          <p:spPr bwMode="auto">
            <a:xfrm>
              <a:off x="4027" y="126"/>
              <a:ext cx="1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rgbClr val="1E2D53"/>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cxnSp>
        <p:nvCxnSpPr>
          <p:cNvPr id="147" name="Straight Connector 146">
            <a:extLst>
              <a:ext uri="{FF2B5EF4-FFF2-40B4-BE49-F238E27FC236}">
                <a16:creationId xmlns:a16="http://schemas.microsoft.com/office/drawing/2014/main" id="{7B74DDB5-4DD3-40D0-AF4E-79009D4BB1DD}"/>
              </a:ext>
            </a:extLst>
          </p:cNvPr>
          <p:cNvCxnSpPr/>
          <p:nvPr/>
        </p:nvCxnSpPr>
        <p:spPr>
          <a:xfrm>
            <a:off x="943943" y="5511318"/>
            <a:ext cx="539496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84C7209B-104A-4DCC-9BD5-316D7B093D37}"/>
              </a:ext>
            </a:extLst>
          </p:cNvPr>
          <p:cNvSpPr txBox="1"/>
          <p:nvPr/>
        </p:nvSpPr>
        <p:spPr>
          <a:xfrm>
            <a:off x="6430976" y="5005350"/>
            <a:ext cx="2651127" cy="87716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Patent rate for below</a:t>
            </a:r>
          </a:p>
          <a:p>
            <a:r>
              <a:rPr lang="en-US" sz="1700" dirty="0">
                <a:latin typeface="Arial" panose="020B0604020202020204" pitchFamily="34" charset="0"/>
                <a:cs typeface="Arial" panose="020B0604020202020204" pitchFamily="34" charset="0"/>
              </a:rPr>
              <a:t>median parent income: </a:t>
            </a:r>
          </a:p>
          <a:p>
            <a:r>
              <a:rPr lang="en-US" sz="1700" b="1" dirty="0">
                <a:latin typeface="Arial" panose="020B0604020202020204" pitchFamily="34" charset="0"/>
                <a:cs typeface="Arial" panose="020B0604020202020204" pitchFamily="34" charset="0"/>
              </a:rPr>
              <a:t>0.84 per 1,000   </a:t>
            </a:r>
          </a:p>
        </p:txBody>
      </p:sp>
      <p:cxnSp>
        <p:nvCxnSpPr>
          <p:cNvPr id="149" name="Straight Connector 148">
            <a:extLst>
              <a:ext uri="{FF2B5EF4-FFF2-40B4-BE49-F238E27FC236}">
                <a16:creationId xmlns:a16="http://schemas.microsoft.com/office/drawing/2014/main" id="{EB6368E5-91F6-4410-986D-260B6C98583B}"/>
              </a:ext>
            </a:extLst>
          </p:cNvPr>
          <p:cNvCxnSpPr/>
          <p:nvPr/>
        </p:nvCxnSpPr>
        <p:spPr>
          <a:xfrm>
            <a:off x="4614975" y="1563916"/>
            <a:ext cx="2834640"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B078430D-EE25-4D91-9CC6-BB00A4B1DA5C}"/>
              </a:ext>
            </a:extLst>
          </p:cNvPr>
          <p:cNvSpPr txBox="1"/>
          <p:nvPr/>
        </p:nvSpPr>
        <p:spPr>
          <a:xfrm>
            <a:off x="2283888" y="1423708"/>
            <a:ext cx="2651127" cy="87716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Patent rate for top 1% parent income: </a:t>
            </a:r>
          </a:p>
          <a:p>
            <a:r>
              <a:rPr lang="en-US" sz="1700" b="1" dirty="0">
                <a:latin typeface="Arial" panose="020B0604020202020204" pitchFamily="34" charset="0"/>
                <a:cs typeface="Arial" panose="020B0604020202020204" pitchFamily="34" charset="0"/>
              </a:rPr>
              <a:t>8.3 per 1,000   </a:t>
            </a:r>
          </a:p>
        </p:txBody>
      </p:sp>
    </p:spTree>
    <p:extLst>
      <p:ext uri="{BB962C8B-B14F-4D97-AF65-F5344CB8AC3E}">
        <p14:creationId xmlns:p14="http://schemas.microsoft.com/office/powerpoint/2010/main" val="160306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125"/>
            <a:ext cx="8534400" cy="5847755"/>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233362" eaLnBrk="0" fontAlgn="base" hangingPunct="0">
              <a:spcBef>
                <a:spcPct val="0"/>
              </a:spcBef>
              <a:spcAft>
                <a:spcPct val="0"/>
              </a:spcAft>
              <a:buSzPct val="80000"/>
              <a:defRPr/>
            </a:pPr>
            <a:endParaRPr lang="en-US" sz="200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dirty="0">
                <a:solidFill>
                  <a:srgbClr val="222222"/>
                </a:solidFill>
                <a:ea typeface="Calibri"/>
              </a:rPr>
              <a:t>First project is due Thursday, 2/21 on Canvas</a:t>
            </a:r>
          </a:p>
          <a:p>
            <a:pPr marL="609600" indent="-375920" eaLnBrk="0" fontAlgn="base" hangingPunct="0">
              <a:spcBef>
                <a:spcPct val="0"/>
              </a:spcBef>
              <a:spcAft>
                <a:spcPct val="0"/>
              </a:spcAft>
              <a:buSzPct val="80000"/>
              <a:buBlip>
                <a:blip r:embed="rId3"/>
              </a:buBlip>
              <a:defRPr/>
            </a:pPr>
            <a:endParaRPr lang="en-US" sz="2000" kern="0" dirty="0">
              <a:solidFill>
                <a:srgbClr val="222222"/>
              </a:solidFill>
              <a:ea typeface="Calibri"/>
            </a:endParaRPr>
          </a:p>
          <a:p>
            <a:pPr marL="609600" indent="-375920" eaLnBrk="0" fontAlgn="base" hangingPunct="0">
              <a:spcBef>
                <a:spcPct val="0"/>
              </a:spcBef>
              <a:spcAft>
                <a:spcPct val="0"/>
              </a:spcAft>
              <a:buSzPct val="80000"/>
              <a:buBlip>
                <a:blip r:embed="rId3"/>
              </a:buBlip>
              <a:defRPr/>
            </a:pPr>
            <a:r>
              <a:rPr lang="en-US" sz="2000" kern="0" dirty="0">
                <a:solidFill>
                  <a:srgbClr val="222222"/>
                </a:solidFill>
                <a:ea typeface="Calibri"/>
              </a:rPr>
              <a:t>Some clarifications (see also the Canvas discussion)</a:t>
            </a:r>
          </a:p>
          <a:p>
            <a:pPr marL="1066800" lvl="1" indent="-375920" eaLnBrk="0" fontAlgn="base" hangingPunct="0">
              <a:spcBef>
                <a:spcPct val="0"/>
              </a:spcBef>
              <a:spcAft>
                <a:spcPct val="0"/>
              </a:spcAft>
              <a:buSzPct val="80000"/>
              <a:buBlip>
                <a:blip r:embed="rId3"/>
              </a:buBlip>
              <a:defRPr/>
            </a:pPr>
            <a:r>
              <a:rPr lang="en-US" kern="0" dirty="0">
                <a:solidFill>
                  <a:srgbClr val="222222"/>
                </a:solidFill>
                <a:ea typeface="Calibri"/>
              </a:rPr>
              <a:t>Your 4-6 page narrative should address all of the main questions from the project document, but you do </a:t>
            </a:r>
            <a:r>
              <a:rPr lang="en-US" b="1" kern="0" dirty="0">
                <a:solidFill>
                  <a:srgbClr val="222222"/>
                </a:solidFill>
                <a:ea typeface="Calibri"/>
              </a:rPr>
              <a:t>not</a:t>
            </a:r>
            <a:r>
              <a:rPr lang="en-US" kern="0" dirty="0">
                <a:solidFill>
                  <a:srgbClr val="222222"/>
                </a:solidFill>
                <a:ea typeface="Calibri"/>
              </a:rPr>
              <a:t> need to include every figure you create in the document.</a:t>
            </a:r>
            <a:br>
              <a:rPr lang="en-US" kern="0" dirty="0">
                <a:solidFill>
                  <a:srgbClr val="222222"/>
                </a:solidFill>
                <a:ea typeface="Calibri"/>
              </a:rPr>
            </a:br>
            <a:endParaRPr lang="en-US" kern="0" dirty="0">
              <a:solidFill>
                <a:srgbClr val="222222"/>
              </a:solidFill>
              <a:ea typeface="Calibri"/>
            </a:endParaRPr>
          </a:p>
          <a:p>
            <a:pPr marL="1066800" lvl="1" indent="-375920" eaLnBrk="0" fontAlgn="base" hangingPunct="0">
              <a:spcBef>
                <a:spcPct val="0"/>
              </a:spcBef>
              <a:spcAft>
                <a:spcPct val="0"/>
              </a:spcAft>
              <a:buSzPct val="80000"/>
              <a:buBlip>
                <a:blip r:embed="rId3"/>
              </a:buBlip>
              <a:defRPr/>
            </a:pPr>
            <a:r>
              <a:rPr lang="en-US" kern="0" dirty="0">
                <a:solidFill>
                  <a:srgbClr val="222222"/>
                </a:solidFill>
                <a:ea typeface="Calibri"/>
              </a:rPr>
              <a:t>For example, when creating scatterplots and tables of mobility by race, choose a couple to discuss in the narrative, and just include the rest of them in your code/logs so that we can see you generated them.</a:t>
            </a:r>
            <a:br>
              <a:rPr lang="en-US" kern="0" dirty="0">
                <a:solidFill>
                  <a:srgbClr val="222222"/>
                </a:solidFill>
                <a:ea typeface="Calibri"/>
              </a:rPr>
            </a:br>
            <a:endParaRPr lang="en-US" kern="0" dirty="0">
              <a:solidFill>
                <a:srgbClr val="222222"/>
              </a:solidFill>
              <a:ea typeface="Calibri"/>
            </a:endParaRPr>
          </a:p>
          <a:p>
            <a:pPr marL="1066800" lvl="1" indent="-375920" eaLnBrk="0" fontAlgn="base" hangingPunct="0">
              <a:spcBef>
                <a:spcPct val="0"/>
              </a:spcBef>
              <a:spcAft>
                <a:spcPct val="0"/>
              </a:spcAft>
              <a:buSzPct val="80000"/>
              <a:buBlip>
                <a:blip r:embed="rId3"/>
              </a:buBlip>
              <a:defRPr/>
            </a:pPr>
            <a:r>
              <a:rPr lang="en-US" kern="0" dirty="0">
                <a:solidFill>
                  <a:srgbClr val="222222"/>
                </a:solidFill>
                <a:ea typeface="Calibri"/>
              </a:rPr>
              <a:t>You do not need to number each question as you answer them—we will be able to tell. Please structure your response as an essay, but make sure to answer all of the questions.</a:t>
            </a:r>
            <a:br>
              <a:rPr lang="en-US" kern="0" dirty="0">
                <a:solidFill>
                  <a:srgbClr val="222222"/>
                </a:solidFill>
                <a:ea typeface="Calibri"/>
              </a:rPr>
            </a:br>
            <a:br>
              <a:rPr lang="en-US" kern="0" dirty="0">
                <a:solidFill>
                  <a:srgbClr val="222222"/>
                </a:solidFill>
                <a:ea typeface="Calibri"/>
              </a:rPr>
            </a:br>
            <a:endParaRPr lang="en-US"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Project #1</a:t>
            </a:r>
          </a:p>
        </p:txBody>
      </p:sp>
    </p:spTree>
    <p:extLst>
      <p:ext uri="{BB962C8B-B14F-4D97-AF65-F5344CB8AC3E}">
        <p14:creationId xmlns:p14="http://schemas.microsoft.com/office/powerpoint/2010/main" val="267719176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2800" dirty="0">
                <a:solidFill>
                  <a:srgbClr val="FFFFFF"/>
                </a:solidFill>
                <a:latin typeface="cmss10" pitchFamily="34" charset="0"/>
              </a:rPr>
              <a:t>Who Becomes an Inventor? Propensity Score Reweighting</a:t>
            </a:r>
          </a:p>
          <a:p>
            <a:pPr eaLnBrk="1" fontAlgn="base" hangingPunct="1">
              <a:spcBef>
                <a:spcPct val="50000"/>
              </a:spcBef>
              <a:spcAft>
                <a:spcPct val="0"/>
              </a:spcAft>
            </a:pPr>
            <a:endParaRPr lang="en-US" sz="2800" dirty="0">
              <a:solidFill>
                <a:srgbClr val="FFFFFF"/>
              </a:solidFill>
              <a:latin typeface="cmss10" pitchFamily="34" charset="0"/>
            </a:endParaRPr>
          </a:p>
        </p:txBody>
      </p:sp>
      <p:pic>
        <p:nvPicPr>
          <p:cNvPr id="3" name="Picture 2">
            <a:extLst>
              <a:ext uri="{FF2B5EF4-FFF2-40B4-BE49-F238E27FC236}">
                <a16:creationId xmlns:a16="http://schemas.microsoft.com/office/drawing/2014/main" id="{E58693F5-E457-40BC-8EF7-98947B86F60C}"/>
              </a:ext>
            </a:extLst>
          </p:cNvPr>
          <p:cNvPicPr>
            <a:picLocks noChangeAspect="1"/>
          </p:cNvPicPr>
          <p:nvPr/>
        </p:nvPicPr>
        <p:blipFill rotWithShape="1">
          <a:blip r:embed="rId3"/>
          <a:srcRect b="5468"/>
          <a:stretch/>
        </p:blipFill>
        <p:spPr>
          <a:xfrm>
            <a:off x="76200" y="838200"/>
            <a:ext cx="8994047" cy="5791200"/>
          </a:xfrm>
          <a:prstGeom prst="rect">
            <a:avLst/>
          </a:prstGeom>
        </p:spPr>
      </p:pic>
    </p:spTree>
    <p:extLst>
      <p:ext uri="{BB962C8B-B14F-4D97-AF65-F5344CB8AC3E}">
        <p14:creationId xmlns:p14="http://schemas.microsoft.com/office/powerpoint/2010/main" val="3825034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76" name="Group 624"/>
          <p:cNvGrpSpPr>
            <a:grpSpLocks noChangeAspect="1"/>
          </p:cNvGrpSpPr>
          <p:nvPr/>
        </p:nvGrpSpPr>
        <p:grpSpPr bwMode="auto">
          <a:xfrm>
            <a:off x="-164956" y="152400"/>
            <a:ext cx="9475590" cy="6891338"/>
            <a:chOff x="870" y="0"/>
            <a:chExt cx="5940" cy="4320"/>
          </a:xfrm>
        </p:grpSpPr>
        <p:sp>
          <p:nvSpPr>
            <p:cNvPr id="977" name="AutoShape 623"/>
            <p:cNvSpPr>
              <a:spLocks noChangeAspect="1" noChangeArrowheads="1" noTextEdit="1"/>
            </p:cNvSpPr>
            <p:nvPr/>
          </p:nvSpPr>
          <p:spPr bwMode="auto">
            <a:xfrm>
              <a:off x="870" y="0"/>
              <a:ext cx="594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nvGrpSpPr>
            <p:cNvPr id="978" name="Group 825"/>
            <p:cNvGrpSpPr>
              <a:grpSpLocks/>
            </p:cNvGrpSpPr>
            <p:nvPr/>
          </p:nvGrpSpPr>
          <p:grpSpPr bwMode="auto">
            <a:xfrm>
              <a:off x="1457" y="414"/>
              <a:ext cx="5198" cy="2934"/>
              <a:chOff x="1457" y="414"/>
              <a:chExt cx="5198" cy="2934"/>
            </a:xfrm>
          </p:grpSpPr>
          <p:sp>
            <p:nvSpPr>
              <p:cNvPr id="1093" name="Rectangle 627"/>
              <p:cNvSpPr>
                <a:spLocks noChangeArrowheads="1"/>
              </p:cNvSpPr>
              <p:nvPr/>
            </p:nvSpPr>
            <p:spPr bwMode="auto">
              <a:xfrm>
                <a:off x="1457" y="414"/>
                <a:ext cx="5198" cy="2934"/>
              </a:xfrm>
              <a:prstGeom prst="rect">
                <a:avLst/>
              </a:prstGeom>
              <a:solidFill>
                <a:srgbClr val="FFFFFF"/>
              </a:solidFill>
              <a:ln w="11113">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1094" name="Line 628"/>
              <p:cNvSpPr>
                <a:spLocks noChangeShapeType="1"/>
              </p:cNvSpPr>
              <p:nvPr/>
            </p:nvSpPr>
            <p:spPr bwMode="auto">
              <a:xfrm>
                <a:off x="1457" y="3254"/>
                <a:ext cx="5198"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95" name="Line 629"/>
              <p:cNvSpPr>
                <a:spLocks noChangeShapeType="1"/>
              </p:cNvSpPr>
              <p:nvPr/>
            </p:nvSpPr>
            <p:spPr bwMode="auto">
              <a:xfrm>
                <a:off x="1457" y="2704"/>
                <a:ext cx="5198"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96" name="Line 630"/>
              <p:cNvSpPr>
                <a:spLocks noChangeShapeType="1"/>
              </p:cNvSpPr>
              <p:nvPr/>
            </p:nvSpPr>
            <p:spPr bwMode="auto">
              <a:xfrm>
                <a:off x="1457" y="1606"/>
                <a:ext cx="5198"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97" name="Line 631"/>
              <p:cNvSpPr>
                <a:spLocks noChangeShapeType="1"/>
              </p:cNvSpPr>
              <p:nvPr/>
            </p:nvSpPr>
            <p:spPr bwMode="auto">
              <a:xfrm>
                <a:off x="1457" y="508"/>
                <a:ext cx="5198"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98" name="Line 632"/>
              <p:cNvSpPr>
                <a:spLocks noChangeShapeType="1"/>
              </p:cNvSpPr>
              <p:nvPr/>
            </p:nvSpPr>
            <p:spPr bwMode="auto">
              <a:xfrm>
                <a:off x="1457" y="1058"/>
                <a:ext cx="5198"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99" name="Line 633"/>
              <p:cNvSpPr>
                <a:spLocks noChangeShapeType="1"/>
              </p:cNvSpPr>
              <p:nvPr/>
            </p:nvSpPr>
            <p:spPr bwMode="auto">
              <a:xfrm>
                <a:off x="1457" y="2156"/>
                <a:ext cx="5198"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0" name="Freeform 634"/>
              <p:cNvSpPr>
                <a:spLocks/>
              </p:cNvSpPr>
              <p:nvPr/>
            </p:nvSpPr>
            <p:spPr bwMode="auto">
              <a:xfrm>
                <a:off x="1550" y="760"/>
                <a:ext cx="5012" cy="2480"/>
              </a:xfrm>
              <a:custGeom>
                <a:avLst/>
                <a:gdLst>
                  <a:gd name="T0" fmla="*/ 19 w 1392"/>
                  <a:gd name="T1" fmla="*/ 674 h 689"/>
                  <a:gd name="T2" fmla="*/ 42 w 1392"/>
                  <a:gd name="T3" fmla="*/ 680 h 689"/>
                  <a:gd name="T4" fmla="*/ 65 w 1392"/>
                  <a:gd name="T5" fmla="*/ 689 h 689"/>
                  <a:gd name="T6" fmla="*/ 88 w 1392"/>
                  <a:gd name="T7" fmla="*/ 689 h 689"/>
                  <a:gd name="T8" fmla="*/ 112 w 1392"/>
                  <a:gd name="T9" fmla="*/ 688 h 689"/>
                  <a:gd name="T10" fmla="*/ 135 w 1392"/>
                  <a:gd name="T11" fmla="*/ 686 h 689"/>
                  <a:gd name="T12" fmla="*/ 158 w 1392"/>
                  <a:gd name="T13" fmla="*/ 675 h 689"/>
                  <a:gd name="T14" fmla="*/ 182 w 1392"/>
                  <a:gd name="T15" fmla="*/ 666 h 689"/>
                  <a:gd name="T16" fmla="*/ 205 w 1392"/>
                  <a:gd name="T17" fmla="*/ 657 h 689"/>
                  <a:gd name="T18" fmla="*/ 228 w 1392"/>
                  <a:gd name="T19" fmla="*/ 648 h 689"/>
                  <a:gd name="T20" fmla="*/ 251 w 1392"/>
                  <a:gd name="T21" fmla="*/ 637 h 689"/>
                  <a:gd name="T22" fmla="*/ 275 w 1392"/>
                  <a:gd name="T23" fmla="*/ 611 h 689"/>
                  <a:gd name="T24" fmla="*/ 298 w 1392"/>
                  <a:gd name="T25" fmla="*/ 573 h 689"/>
                  <a:gd name="T26" fmla="*/ 321 w 1392"/>
                  <a:gd name="T27" fmla="*/ 539 h 689"/>
                  <a:gd name="T28" fmla="*/ 344 w 1392"/>
                  <a:gd name="T29" fmla="*/ 505 h 689"/>
                  <a:gd name="T30" fmla="*/ 368 w 1392"/>
                  <a:gd name="T31" fmla="*/ 465 h 689"/>
                  <a:gd name="T32" fmla="*/ 391 w 1392"/>
                  <a:gd name="T33" fmla="*/ 433 h 689"/>
                  <a:gd name="T34" fmla="*/ 414 w 1392"/>
                  <a:gd name="T35" fmla="*/ 376 h 689"/>
                  <a:gd name="T36" fmla="*/ 438 w 1392"/>
                  <a:gd name="T37" fmla="*/ 333 h 689"/>
                  <a:gd name="T38" fmla="*/ 461 w 1392"/>
                  <a:gd name="T39" fmla="*/ 288 h 689"/>
                  <a:gd name="T40" fmla="*/ 484 w 1392"/>
                  <a:gd name="T41" fmla="*/ 235 h 689"/>
                  <a:gd name="T42" fmla="*/ 507 w 1392"/>
                  <a:gd name="T43" fmla="*/ 196 h 689"/>
                  <a:gd name="T44" fmla="*/ 531 w 1392"/>
                  <a:gd name="T45" fmla="*/ 154 h 689"/>
                  <a:gd name="T46" fmla="*/ 554 w 1392"/>
                  <a:gd name="T47" fmla="*/ 117 h 689"/>
                  <a:gd name="T48" fmla="*/ 577 w 1392"/>
                  <a:gd name="T49" fmla="*/ 73 h 689"/>
                  <a:gd name="T50" fmla="*/ 600 w 1392"/>
                  <a:gd name="T51" fmla="*/ 40 h 689"/>
                  <a:gd name="T52" fmla="*/ 624 w 1392"/>
                  <a:gd name="T53" fmla="*/ 13 h 689"/>
                  <a:gd name="T54" fmla="*/ 647 w 1392"/>
                  <a:gd name="T55" fmla="*/ 0 h 689"/>
                  <a:gd name="T56" fmla="*/ 670 w 1392"/>
                  <a:gd name="T57" fmla="*/ 5 h 689"/>
                  <a:gd name="T58" fmla="*/ 693 w 1392"/>
                  <a:gd name="T59" fmla="*/ 28 h 689"/>
                  <a:gd name="T60" fmla="*/ 717 w 1392"/>
                  <a:gd name="T61" fmla="*/ 49 h 689"/>
                  <a:gd name="T62" fmla="*/ 740 w 1392"/>
                  <a:gd name="T63" fmla="*/ 75 h 689"/>
                  <a:gd name="T64" fmla="*/ 763 w 1392"/>
                  <a:gd name="T65" fmla="*/ 100 h 689"/>
                  <a:gd name="T66" fmla="*/ 787 w 1392"/>
                  <a:gd name="T67" fmla="*/ 134 h 689"/>
                  <a:gd name="T68" fmla="*/ 810 w 1392"/>
                  <a:gd name="T69" fmla="*/ 170 h 689"/>
                  <a:gd name="T70" fmla="*/ 833 w 1392"/>
                  <a:gd name="T71" fmla="*/ 210 h 689"/>
                  <a:gd name="T72" fmla="*/ 856 w 1392"/>
                  <a:gd name="T73" fmla="*/ 249 h 689"/>
                  <a:gd name="T74" fmla="*/ 880 w 1392"/>
                  <a:gd name="T75" fmla="*/ 289 h 689"/>
                  <a:gd name="T76" fmla="*/ 903 w 1392"/>
                  <a:gd name="T77" fmla="*/ 329 h 689"/>
                  <a:gd name="T78" fmla="*/ 926 w 1392"/>
                  <a:gd name="T79" fmla="*/ 375 h 689"/>
                  <a:gd name="T80" fmla="*/ 949 w 1392"/>
                  <a:gd name="T81" fmla="*/ 420 h 689"/>
                  <a:gd name="T82" fmla="*/ 973 w 1392"/>
                  <a:gd name="T83" fmla="*/ 457 h 689"/>
                  <a:gd name="T84" fmla="*/ 996 w 1392"/>
                  <a:gd name="T85" fmla="*/ 491 h 689"/>
                  <a:gd name="T86" fmla="*/ 1019 w 1392"/>
                  <a:gd name="T87" fmla="*/ 514 h 689"/>
                  <a:gd name="T88" fmla="*/ 1043 w 1392"/>
                  <a:gd name="T89" fmla="*/ 538 h 689"/>
                  <a:gd name="T90" fmla="*/ 1066 w 1392"/>
                  <a:gd name="T91" fmla="*/ 565 h 689"/>
                  <a:gd name="T92" fmla="*/ 1089 w 1392"/>
                  <a:gd name="T93" fmla="*/ 583 h 689"/>
                  <a:gd name="T94" fmla="*/ 1112 w 1392"/>
                  <a:gd name="T95" fmla="*/ 603 h 689"/>
                  <a:gd name="T96" fmla="*/ 1136 w 1392"/>
                  <a:gd name="T97" fmla="*/ 617 h 689"/>
                  <a:gd name="T98" fmla="*/ 1159 w 1392"/>
                  <a:gd name="T99" fmla="*/ 634 h 689"/>
                  <a:gd name="T100" fmla="*/ 1182 w 1392"/>
                  <a:gd name="T101" fmla="*/ 644 h 689"/>
                  <a:gd name="T102" fmla="*/ 1205 w 1392"/>
                  <a:gd name="T103" fmla="*/ 653 h 689"/>
                  <a:gd name="T104" fmla="*/ 1229 w 1392"/>
                  <a:gd name="T105" fmla="*/ 660 h 689"/>
                  <a:gd name="T106" fmla="*/ 1252 w 1392"/>
                  <a:gd name="T107" fmla="*/ 664 h 689"/>
                  <a:gd name="T108" fmla="*/ 1275 w 1392"/>
                  <a:gd name="T109" fmla="*/ 666 h 689"/>
                  <a:gd name="T110" fmla="*/ 1299 w 1392"/>
                  <a:gd name="T111" fmla="*/ 674 h 689"/>
                  <a:gd name="T112" fmla="*/ 1322 w 1392"/>
                  <a:gd name="T113" fmla="*/ 678 h 689"/>
                  <a:gd name="T114" fmla="*/ 1345 w 1392"/>
                  <a:gd name="T115" fmla="*/ 681 h 689"/>
                  <a:gd name="T116" fmla="*/ 1368 w 1392"/>
                  <a:gd name="T117" fmla="*/ 683 h 689"/>
                  <a:gd name="T118" fmla="*/ 1392 w 1392"/>
                  <a:gd name="T119" fmla="*/ 680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92" h="689">
                    <a:moveTo>
                      <a:pt x="0" y="673"/>
                    </a:moveTo>
                    <a:lnTo>
                      <a:pt x="5" y="673"/>
                    </a:lnTo>
                    <a:lnTo>
                      <a:pt x="9" y="673"/>
                    </a:lnTo>
                    <a:lnTo>
                      <a:pt x="14" y="673"/>
                    </a:lnTo>
                    <a:lnTo>
                      <a:pt x="19" y="674"/>
                    </a:lnTo>
                    <a:lnTo>
                      <a:pt x="23" y="675"/>
                    </a:lnTo>
                    <a:lnTo>
                      <a:pt x="28" y="676"/>
                    </a:lnTo>
                    <a:lnTo>
                      <a:pt x="33" y="677"/>
                    </a:lnTo>
                    <a:lnTo>
                      <a:pt x="37" y="679"/>
                    </a:lnTo>
                    <a:lnTo>
                      <a:pt x="42" y="680"/>
                    </a:lnTo>
                    <a:lnTo>
                      <a:pt x="47" y="682"/>
                    </a:lnTo>
                    <a:lnTo>
                      <a:pt x="51" y="684"/>
                    </a:lnTo>
                    <a:lnTo>
                      <a:pt x="56" y="687"/>
                    </a:lnTo>
                    <a:lnTo>
                      <a:pt x="61" y="689"/>
                    </a:lnTo>
                    <a:lnTo>
                      <a:pt x="65" y="689"/>
                    </a:lnTo>
                    <a:lnTo>
                      <a:pt x="70" y="689"/>
                    </a:lnTo>
                    <a:lnTo>
                      <a:pt x="75" y="689"/>
                    </a:lnTo>
                    <a:lnTo>
                      <a:pt x="79" y="689"/>
                    </a:lnTo>
                    <a:lnTo>
                      <a:pt x="84" y="689"/>
                    </a:lnTo>
                    <a:lnTo>
                      <a:pt x="88" y="689"/>
                    </a:lnTo>
                    <a:lnTo>
                      <a:pt x="93" y="689"/>
                    </a:lnTo>
                    <a:lnTo>
                      <a:pt x="98" y="689"/>
                    </a:lnTo>
                    <a:lnTo>
                      <a:pt x="102" y="689"/>
                    </a:lnTo>
                    <a:lnTo>
                      <a:pt x="107" y="689"/>
                    </a:lnTo>
                    <a:lnTo>
                      <a:pt x="112" y="688"/>
                    </a:lnTo>
                    <a:lnTo>
                      <a:pt x="116" y="688"/>
                    </a:lnTo>
                    <a:lnTo>
                      <a:pt x="121" y="688"/>
                    </a:lnTo>
                    <a:lnTo>
                      <a:pt x="126" y="688"/>
                    </a:lnTo>
                    <a:lnTo>
                      <a:pt x="130" y="687"/>
                    </a:lnTo>
                    <a:lnTo>
                      <a:pt x="135" y="686"/>
                    </a:lnTo>
                    <a:lnTo>
                      <a:pt x="140" y="684"/>
                    </a:lnTo>
                    <a:lnTo>
                      <a:pt x="144" y="682"/>
                    </a:lnTo>
                    <a:lnTo>
                      <a:pt x="149" y="679"/>
                    </a:lnTo>
                    <a:lnTo>
                      <a:pt x="154" y="677"/>
                    </a:lnTo>
                    <a:lnTo>
                      <a:pt x="158" y="675"/>
                    </a:lnTo>
                    <a:lnTo>
                      <a:pt x="163" y="673"/>
                    </a:lnTo>
                    <a:lnTo>
                      <a:pt x="168" y="671"/>
                    </a:lnTo>
                    <a:lnTo>
                      <a:pt x="172" y="669"/>
                    </a:lnTo>
                    <a:lnTo>
                      <a:pt x="177" y="667"/>
                    </a:lnTo>
                    <a:lnTo>
                      <a:pt x="182" y="666"/>
                    </a:lnTo>
                    <a:lnTo>
                      <a:pt x="186" y="664"/>
                    </a:lnTo>
                    <a:lnTo>
                      <a:pt x="191" y="663"/>
                    </a:lnTo>
                    <a:lnTo>
                      <a:pt x="196" y="661"/>
                    </a:lnTo>
                    <a:lnTo>
                      <a:pt x="200" y="659"/>
                    </a:lnTo>
                    <a:lnTo>
                      <a:pt x="205" y="657"/>
                    </a:lnTo>
                    <a:lnTo>
                      <a:pt x="209" y="655"/>
                    </a:lnTo>
                    <a:lnTo>
                      <a:pt x="214" y="654"/>
                    </a:lnTo>
                    <a:lnTo>
                      <a:pt x="219" y="652"/>
                    </a:lnTo>
                    <a:lnTo>
                      <a:pt x="223" y="650"/>
                    </a:lnTo>
                    <a:lnTo>
                      <a:pt x="228" y="648"/>
                    </a:lnTo>
                    <a:lnTo>
                      <a:pt x="233" y="646"/>
                    </a:lnTo>
                    <a:lnTo>
                      <a:pt x="237" y="643"/>
                    </a:lnTo>
                    <a:lnTo>
                      <a:pt x="242" y="642"/>
                    </a:lnTo>
                    <a:lnTo>
                      <a:pt x="247" y="639"/>
                    </a:lnTo>
                    <a:lnTo>
                      <a:pt x="251" y="637"/>
                    </a:lnTo>
                    <a:lnTo>
                      <a:pt x="256" y="635"/>
                    </a:lnTo>
                    <a:lnTo>
                      <a:pt x="261" y="631"/>
                    </a:lnTo>
                    <a:lnTo>
                      <a:pt x="265" y="626"/>
                    </a:lnTo>
                    <a:lnTo>
                      <a:pt x="270" y="618"/>
                    </a:lnTo>
                    <a:lnTo>
                      <a:pt x="275" y="611"/>
                    </a:lnTo>
                    <a:lnTo>
                      <a:pt x="279" y="603"/>
                    </a:lnTo>
                    <a:lnTo>
                      <a:pt x="284" y="595"/>
                    </a:lnTo>
                    <a:lnTo>
                      <a:pt x="289" y="588"/>
                    </a:lnTo>
                    <a:lnTo>
                      <a:pt x="293" y="580"/>
                    </a:lnTo>
                    <a:lnTo>
                      <a:pt x="298" y="573"/>
                    </a:lnTo>
                    <a:lnTo>
                      <a:pt x="303" y="566"/>
                    </a:lnTo>
                    <a:lnTo>
                      <a:pt x="307" y="559"/>
                    </a:lnTo>
                    <a:lnTo>
                      <a:pt x="312" y="552"/>
                    </a:lnTo>
                    <a:lnTo>
                      <a:pt x="317" y="546"/>
                    </a:lnTo>
                    <a:lnTo>
                      <a:pt x="321" y="539"/>
                    </a:lnTo>
                    <a:lnTo>
                      <a:pt x="326" y="533"/>
                    </a:lnTo>
                    <a:lnTo>
                      <a:pt x="330" y="527"/>
                    </a:lnTo>
                    <a:lnTo>
                      <a:pt x="335" y="520"/>
                    </a:lnTo>
                    <a:lnTo>
                      <a:pt x="340" y="514"/>
                    </a:lnTo>
                    <a:lnTo>
                      <a:pt x="344" y="505"/>
                    </a:lnTo>
                    <a:lnTo>
                      <a:pt x="349" y="496"/>
                    </a:lnTo>
                    <a:lnTo>
                      <a:pt x="354" y="487"/>
                    </a:lnTo>
                    <a:lnTo>
                      <a:pt x="358" y="479"/>
                    </a:lnTo>
                    <a:lnTo>
                      <a:pt x="363" y="472"/>
                    </a:lnTo>
                    <a:lnTo>
                      <a:pt x="368" y="465"/>
                    </a:lnTo>
                    <a:lnTo>
                      <a:pt x="372" y="459"/>
                    </a:lnTo>
                    <a:lnTo>
                      <a:pt x="377" y="452"/>
                    </a:lnTo>
                    <a:lnTo>
                      <a:pt x="382" y="446"/>
                    </a:lnTo>
                    <a:lnTo>
                      <a:pt x="386" y="439"/>
                    </a:lnTo>
                    <a:lnTo>
                      <a:pt x="391" y="433"/>
                    </a:lnTo>
                    <a:lnTo>
                      <a:pt x="396" y="421"/>
                    </a:lnTo>
                    <a:lnTo>
                      <a:pt x="400" y="409"/>
                    </a:lnTo>
                    <a:lnTo>
                      <a:pt x="405" y="398"/>
                    </a:lnTo>
                    <a:lnTo>
                      <a:pt x="410" y="387"/>
                    </a:lnTo>
                    <a:lnTo>
                      <a:pt x="414" y="376"/>
                    </a:lnTo>
                    <a:lnTo>
                      <a:pt x="419" y="366"/>
                    </a:lnTo>
                    <a:lnTo>
                      <a:pt x="424" y="358"/>
                    </a:lnTo>
                    <a:lnTo>
                      <a:pt x="428" y="350"/>
                    </a:lnTo>
                    <a:lnTo>
                      <a:pt x="433" y="343"/>
                    </a:lnTo>
                    <a:lnTo>
                      <a:pt x="438" y="333"/>
                    </a:lnTo>
                    <a:lnTo>
                      <a:pt x="442" y="321"/>
                    </a:lnTo>
                    <a:lnTo>
                      <a:pt x="447" y="311"/>
                    </a:lnTo>
                    <a:lnTo>
                      <a:pt x="451" y="302"/>
                    </a:lnTo>
                    <a:lnTo>
                      <a:pt x="456" y="295"/>
                    </a:lnTo>
                    <a:lnTo>
                      <a:pt x="461" y="288"/>
                    </a:lnTo>
                    <a:lnTo>
                      <a:pt x="465" y="282"/>
                    </a:lnTo>
                    <a:lnTo>
                      <a:pt x="470" y="271"/>
                    </a:lnTo>
                    <a:lnTo>
                      <a:pt x="475" y="258"/>
                    </a:lnTo>
                    <a:lnTo>
                      <a:pt x="479" y="246"/>
                    </a:lnTo>
                    <a:lnTo>
                      <a:pt x="484" y="235"/>
                    </a:lnTo>
                    <a:lnTo>
                      <a:pt x="489" y="225"/>
                    </a:lnTo>
                    <a:lnTo>
                      <a:pt x="493" y="217"/>
                    </a:lnTo>
                    <a:lnTo>
                      <a:pt x="498" y="211"/>
                    </a:lnTo>
                    <a:lnTo>
                      <a:pt x="503" y="203"/>
                    </a:lnTo>
                    <a:lnTo>
                      <a:pt x="507" y="196"/>
                    </a:lnTo>
                    <a:lnTo>
                      <a:pt x="512" y="187"/>
                    </a:lnTo>
                    <a:lnTo>
                      <a:pt x="517" y="182"/>
                    </a:lnTo>
                    <a:lnTo>
                      <a:pt x="521" y="171"/>
                    </a:lnTo>
                    <a:lnTo>
                      <a:pt x="526" y="163"/>
                    </a:lnTo>
                    <a:lnTo>
                      <a:pt x="531" y="154"/>
                    </a:lnTo>
                    <a:lnTo>
                      <a:pt x="535" y="143"/>
                    </a:lnTo>
                    <a:lnTo>
                      <a:pt x="540" y="134"/>
                    </a:lnTo>
                    <a:lnTo>
                      <a:pt x="545" y="127"/>
                    </a:lnTo>
                    <a:lnTo>
                      <a:pt x="549" y="122"/>
                    </a:lnTo>
                    <a:lnTo>
                      <a:pt x="554" y="117"/>
                    </a:lnTo>
                    <a:lnTo>
                      <a:pt x="559" y="110"/>
                    </a:lnTo>
                    <a:lnTo>
                      <a:pt x="563" y="99"/>
                    </a:lnTo>
                    <a:lnTo>
                      <a:pt x="568" y="88"/>
                    </a:lnTo>
                    <a:lnTo>
                      <a:pt x="572" y="81"/>
                    </a:lnTo>
                    <a:lnTo>
                      <a:pt x="577" y="73"/>
                    </a:lnTo>
                    <a:lnTo>
                      <a:pt x="582" y="64"/>
                    </a:lnTo>
                    <a:lnTo>
                      <a:pt x="586" y="57"/>
                    </a:lnTo>
                    <a:lnTo>
                      <a:pt x="591" y="52"/>
                    </a:lnTo>
                    <a:lnTo>
                      <a:pt x="596" y="47"/>
                    </a:lnTo>
                    <a:lnTo>
                      <a:pt x="600" y="40"/>
                    </a:lnTo>
                    <a:lnTo>
                      <a:pt x="605" y="32"/>
                    </a:lnTo>
                    <a:lnTo>
                      <a:pt x="610" y="25"/>
                    </a:lnTo>
                    <a:lnTo>
                      <a:pt x="614" y="20"/>
                    </a:lnTo>
                    <a:lnTo>
                      <a:pt x="619" y="17"/>
                    </a:lnTo>
                    <a:lnTo>
                      <a:pt x="624" y="13"/>
                    </a:lnTo>
                    <a:lnTo>
                      <a:pt x="628" y="7"/>
                    </a:lnTo>
                    <a:lnTo>
                      <a:pt x="633" y="4"/>
                    </a:lnTo>
                    <a:lnTo>
                      <a:pt x="638" y="2"/>
                    </a:lnTo>
                    <a:lnTo>
                      <a:pt x="642" y="2"/>
                    </a:lnTo>
                    <a:lnTo>
                      <a:pt x="647" y="0"/>
                    </a:lnTo>
                    <a:lnTo>
                      <a:pt x="652" y="1"/>
                    </a:lnTo>
                    <a:lnTo>
                      <a:pt x="656" y="1"/>
                    </a:lnTo>
                    <a:lnTo>
                      <a:pt x="661" y="3"/>
                    </a:lnTo>
                    <a:lnTo>
                      <a:pt x="666" y="2"/>
                    </a:lnTo>
                    <a:lnTo>
                      <a:pt x="670" y="5"/>
                    </a:lnTo>
                    <a:lnTo>
                      <a:pt x="675" y="11"/>
                    </a:lnTo>
                    <a:lnTo>
                      <a:pt x="680" y="19"/>
                    </a:lnTo>
                    <a:lnTo>
                      <a:pt x="684" y="20"/>
                    </a:lnTo>
                    <a:lnTo>
                      <a:pt x="689" y="23"/>
                    </a:lnTo>
                    <a:lnTo>
                      <a:pt x="693" y="28"/>
                    </a:lnTo>
                    <a:lnTo>
                      <a:pt x="698" y="35"/>
                    </a:lnTo>
                    <a:lnTo>
                      <a:pt x="703" y="38"/>
                    </a:lnTo>
                    <a:lnTo>
                      <a:pt x="707" y="40"/>
                    </a:lnTo>
                    <a:lnTo>
                      <a:pt x="712" y="43"/>
                    </a:lnTo>
                    <a:lnTo>
                      <a:pt x="717" y="49"/>
                    </a:lnTo>
                    <a:lnTo>
                      <a:pt x="721" y="54"/>
                    </a:lnTo>
                    <a:lnTo>
                      <a:pt x="726" y="59"/>
                    </a:lnTo>
                    <a:lnTo>
                      <a:pt x="731" y="65"/>
                    </a:lnTo>
                    <a:lnTo>
                      <a:pt x="735" y="71"/>
                    </a:lnTo>
                    <a:lnTo>
                      <a:pt x="740" y="75"/>
                    </a:lnTo>
                    <a:lnTo>
                      <a:pt x="745" y="79"/>
                    </a:lnTo>
                    <a:lnTo>
                      <a:pt x="749" y="83"/>
                    </a:lnTo>
                    <a:lnTo>
                      <a:pt x="754" y="90"/>
                    </a:lnTo>
                    <a:lnTo>
                      <a:pt x="759" y="95"/>
                    </a:lnTo>
                    <a:lnTo>
                      <a:pt x="763" y="100"/>
                    </a:lnTo>
                    <a:lnTo>
                      <a:pt x="768" y="107"/>
                    </a:lnTo>
                    <a:lnTo>
                      <a:pt x="773" y="112"/>
                    </a:lnTo>
                    <a:lnTo>
                      <a:pt x="777" y="119"/>
                    </a:lnTo>
                    <a:lnTo>
                      <a:pt x="782" y="126"/>
                    </a:lnTo>
                    <a:lnTo>
                      <a:pt x="787" y="134"/>
                    </a:lnTo>
                    <a:lnTo>
                      <a:pt x="791" y="136"/>
                    </a:lnTo>
                    <a:lnTo>
                      <a:pt x="796" y="144"/>
                    </a:lnTo>
                    <a:lnTo>
                      <a:pt x="801" y="153"/>
                    </a:lnTo>
                    <a:lnTo>
                      <a:pt x="805" y="163"/>
                    </a:lnTo>
                    <a:lnTo>
                      <a:pt x="810" y="170"/>
                    </a:lnTo>
                    <a:lnTo>
                      <a:pt x="815" y="180"/>
                    </a:lnTo>
                    <a:lnTo>
                      <a:pt x="819" y="188"/>
                    </a:lnTo>
                    <a:lnTo>
                      <a:pt x="824" y="196"/>
                    </a:lnTo>
                    <a:lnTo>
                      <a:pt x="828" y="203"/>
                    </a:lnTo>
                    <a:lnTo>
                      <a:pt x="833" y="210"/>
                    </a:lnTo>
                    <a:lnTo>
                      <a:pt x="838" y="217"/>
                    </a:lnTo>
                    <a:lnTo>
                      <a:pt x="842" y="227"/>
                    </a:lnTo>
                    <a:lnTo>
                      <a:pt x="847" y="232"/>
                    </a:lnTo>
                    <a:lnTo>
                      <a:pt x="852" y="239"/>
                    </a:lnTo>
                    <a:lnTo>
                      <a:pt x="856" y="249"/>
                    </a:lnTo>
                    <a:lnTo>
                      <a:pt x="861" y="258"/>
                    </a:lnTo>
                    <a:lnTo>
                      <a:pt x="866" y="264"/>
                    </a:lnTo>
                    <a:lnTo>
                      <a:pt x="870" y="271"/>
                    </a:lnTo>
                    <a:lnTo>
                      <a:pt x="875" y="279"/>
                    </a:lnTo>
                    <a:lnTo>
                      <a:pt x="880" y="289"/>
                    </a:lnTo>
                    <a:lnTo>
                      <a:pt x="884" y="296"/>
                    </a:lnTo>
                    <a:lnTo>
                      <a:pt x="889" y="303"/>
                    </a:lnTo>
                    <a:lnTo>
                      <a:pt x="894" y="310"/>
                    </a:lnTo>
                    <a:lnTo>
                      <a:pt x="898" y="319"/>
                    </a:lnTo>
                    <a:lnTo>
                      <a:pt x="903" y="329"/>
                    </a:lnTo>
                    <a:lnTo>
                      <a:pt x="908" y="338"/>
                    </a:lnTo>
                    <a:lnTo>
                      <a:pt x="912" y="347"/>
                    </a:lnTo>
                    <a:lnTo>
                      <a:pt x="917" y="356"/>
                    </a:lnTo>
                    <a:lnTo>
                      <a:pt x="922" y="367"/>
                    </a:lnTo>
                    <a:lnTo>
                      <a:pt x="926" y="375"/>
                    </a:lnTo>
                    <a:lnTo>
                      <a:pt x="931" y="382"/>
                    </a:lnTo>
                    <a:lnTo>
                      <a:pt x="936" y="393"/>
                    </a:lnTo>
                    <a:lnTo>
                      <a:pt x="940" y="405"/>
                    </a:lnTo>
                    <a:lnTo>
                      <a:pt x="945" y="412"/>
                    </a:lnTo>
                    <a:lnTo>
                      <a:pt x="949" y="420"/>
                    </a:lnTo>
                    <a:lnTo>
                      <a:pt x="954" y="429"/>
                    </a:lnTo>
                    <a:lnTo>
                      <a:pt x="959" y="435"/>
                    </a:lnTo>
                    <a:lnTo>
                      <a:pt x="963" y="444"/>
                    </a:lnTo>
                    <a:lnTo>
                      <a:pt x="968" y="451"/>
                    </a:lnTo>
                    <a:lnTo>
                      <a:pt x="973" y="457"/>
                    </a:lnTo>
                    <a:lnTo>
                      <a:pt x="977" y="462"/>
                    </a:lnTo>
                    <a:lnTo>
                      <a:pt x="982" y="468"/>
                    </a:lnTo>
                    <a:lnTo>
                      <a:pt x="987" y="476"/>
                    </a:lnTo>
                    <a:lnTo>
                      <a:pt x="991" y="484"/>
                    </a:lnTo>
                    <a:lnTo>
                      <a:pt x="996" y="491"/>
                    </a:lnTo>
                    <a:lnTo>
                      <a:pt x="1001" y="496"/>
                    </a:lnTo>
                    <a:lnTo>
                      <a:pt x="1005" y="499"/>
                    </a:lnTo>
                    <a:lnTo>
                      <a:pt x="1010" y="504"/>
                    </a:lnTo>
                    <a:lnTo>
                      <a:pt x="1015" y="509"/>
                    </a:lnTo>
                    <a:lnTo>
                      <a:pt x="1019" y="514"/>
                    </a:lnTo>
                    <a:lnTo>
                      <a:pt x="1024" y="519"/>
                    </a:lnTo>
                    <a:lnTo>
                      <a:pt x="1029" y="524"/>
                    </a:lnTo>
                    <a:lnTo>
                      <a:pt x="1033" y="529"/>
                    </a:lnTo>
                    <a:lnTo>
                      <a:pt x="1038" y="534"/>
                    </a:lnTo>
                    <a:lnTo>
                      <a:pt x="1043" y="538"/>
                    </a:lnTo>
                    <a:lnTo>
                      <a:pt x="1047" y="542"/>
                    </a:lnTo>
                    <a:lnTo>
                      <a:pt x="1052" y="547"/>
                    </a:lnTo>
                    <a:lnTo>
                      <a:pt x="1057" y="552"/>
                    </a:lnTo>
                    <a:lnTo>
                      <a:pt x="1061" y="559"/>
                    </a:lnTo>
                    <a:lnTo>
                      <a:pt x="1066" y="565"/>
                    </a:lnTo>
                    <a:lnTo>
                      <a:pt x="1070" y="569"/>
                    </a:lnTo>
                    <a:lnTo>
                      <a:pt x="1075" y="573"/>
                    </a:lnTo>
                    <a:lnTo>
                      <a:pt x="1080" y="575"/>
                    </a:lnTo>
                    <a:lnTo>
                      <a:pt x="1084" y="579"/>
                    </a:lnTo>
                    <a:lnTo>
                      <a:pt x="1089" y="583"/>
                    </a:lnTo>
                    <a:lnTo>
                      <a:pt x="1094" y="587"/>
                    </a:lnTo>
                    <a:lnTo>
                      <a:pt x="1098" y="591"/>
                    </a:lnTo>
                    <a:lnTo>
                      <a:pt x="1103" y="594"/>
                    </a:lnTo>
                    <a:lnTo>
                      <a:pt x="1108" y="598"/>
                    </a:lnTo>
                    <a:lnTo>
                      <a:pt x="1112" y="603"/>
                    </a:lnTo>
                    <a:lnTo>
                      <a:pt x="1117" y="608"/>
                    </a:lnTo>
                    <a:lnTo>
                      <a:pt x="1122" y="611"/>
                    </a:lnTo>
                    <a:lnTo>
                      <a:pt x="1126" y="614"/>
                    </a:lnTo>
                    <a:lnTo>
                      <a:pt x="1131" y="615"/>
                    </a:lnTo>
                    <a:lnTo>
                      <a:pt x="1136" y="617"/>
                    </a:lnTo>
                    <a:lnTo>
                      <a:pt x="1140" y="620"/>
                    </a:lnTo>
                    <a:lnTo>
                      <a:pt x="1145" y="624"/>
                    </a:lnTo>
                    <a:lnTo>
                      <a:pt x="1150" y="627"/>
                    </a:lnTo>
                    <a:lnTo>
                      <a:pt x="1154" y="631"/>
                    </a:lnTo>
                    <a:lnTo>
                      <a:pt x="1159" y="634"/>
                    </a:lnTo>
                    <a:lnTo>
                      <a:pt x="1164" y="636"/>
                    </a:lnTo>
                    <a:lnTo>
                      <a:pt x="1168" y="638"/>
                    </a:lnTo>
                    <a:lnTo>
                      <a:pt x="1173" y="640"/>
                    </a:lnTo>
                    <a:lnTo>
                      <a:pt x="1178" y="642"/>
                    </a:lnTo>
                    <a:lnTo>
                      <a:pt x="1182" y="644"/>
                    </a:lnTo>
                    <a:lnTo>
                      <a:pt x="1187" y="647"/>
                    </a:lnTo>
                    <a:lnTo>
                      <a:pt x="1191" y="650"/>
                    </a:lnTo>
                    <a:lnTo>
                      <a:pt x="1196" y="652"/>
                    </a:lnTo>
                    <a:lnTo>
                      <a:pt x="1201" y="652"/>
                    </a:lnTo>
                    <a:lnTo>
                      <a:pt x="1205" y="653"/>
                    </a:lnTo>
                    <a:lnTo>
                      <a:pt x="1210" y="654"/>
                    </a:lnTo>
                    <a:lnTo>
                      <a:pt x="1215" y="655"/>
                    </a:lnTo>
                    <a:lnTo>
                      <a:pt x="1219" y="656"/>
                    </a:lnTo>
                    <a:lnTo>
                      <a:pt x="1224" y="658"/>
                    </a:lnTo>
                    <a:lnTo>
                      <a:pt x="1229" y="660"/>
                    </a:lnTo>
                    <a:lnTo>
                      <a:pt x="1233" y="661"/>
                    </a:lnTo>
                    <a:lnTo>
                      <a:pt x="1238" y="662"/>
                    </a:lnTo>
                    <a:lnTo>
                      <a:pt x="1243" y="663"/>
                    </a:lnTo>
                    <a:lnTo>
                      <a:pt x="1247" y="664"/>
                    </a:lnTo>
                    <a:lnTo>
                      <a:pt x="1252" y="664"/>
                    </a:lnTo>
                    <a:lnTo>
                      <a:pt x="1257" y="664"/>
                    </a:lnTo>
                    <a:lnTo>
                      <a:pt x="1261" y="664"/>
                    </a:lnTo>
                    <a:lnTo>
                      <a:pt x="1266" y="664"/>
                    </a:lnTo>
                    <a:lnTo>
                      <a:pt x="1271" y="665"/>
                    </a:lnTo>
                    <a:lnTo>
                      <a:pt x="1275" y="666"/>
                    </a:lnTo>
                    <a:lnTo>
                      <a:pt x="1280" y="668"/>
                    </a:lnTo>
                    <a:lnTo>
                      <a:pt x="1285" y="670"/>
                    </a:lnTo>
                    <a:lnTo>
                      <a:pt x="1289" y="671"/>
                    </a:lnTo>
                    <a:lnTo>
                      <a:pt x="1294" y="673"/>
                    </a:lnTo>
                    <a:lnTo>
                      <a:pt x="1299" y="674"/>
                    </a:lnTo>
                    <a:lnTo>
                      <a:pt x="1303" y="674"/>
                    </a:lnTo>
                    <a:lnTo>
                      <a:pt x="1308" y="675"/>
                    </a:lnTo>
                    <a:lnTo>
                      <a:pt x="1312" y="676"/>
                    </a:lnTo>
                    <a:lnTo>
                      <a:pt x="1317" y="677"/>
                    </a:lnTo>
                    <a:lnTo>
                      <a:pt x="1322" y="678"/>
                    </a:lnTo>
                    <a:lnTo>
                      <a:pt x="1326" y="679"/>
                    </a:lnTo>
                    <a:lnTo>
                      <a:pt x="1331" y="680"/>
                    </a:lnTo>
                    <a:lnTo>
                      <a:pt x="1336" y="681"/>
                    </a:lnTo>
                    <a:lnTo>
                      <a:pt x="1340" y="681"/>
                    </a:lnTo>
                    <a:lnTo>
                      <a:pt x="1345" y="681"/>
                    </a:lnTo>
                    <a:lnTo>
                      <a:pt x="1350" y="682"/>
                    </a:lnTo>
                    <a:lnTo>
                      <a:pt x="1354" y="682"/>
                    </a:lnTo>
                    <a:lnTo>
                      <a:pt x="1359" y="682"/>
                    </a:lnTo>
                    <a:lnTo>
                      <a:pt x="1364" y="683"/>
                    </a:lnTo>
                    <a:lnTo>
                      <a:pt x="1368" y="683"/>
                    </a:lnTo>
                    <a:lnTo>
                      <a:pt x="1373" y="684"/>
                    </a:lnTo>
                    <a:lnTo>
                      <a:pt x="1378" y="683"/>
                    </a:lnTo>
                    <a:lnTo>
                      <a:pt x="1382" y="682"/>
                    </a:lnTo>
                    <a:lnTo>
                      <a:pt x="1387" y="681"/>
                    </a:lnTo>
                    <a:lnTo>
                      <a:pt x="1392" y="680"/>
                    </a:lnTo>
                  </a:path>
                </a:pathLst>
              </a:custGeom>
              <a:noFill/>
              <a:ln w="28575">
                <a:solidFill>
                  <a:srgbClr val="1A476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1" name="Line 635"/>
              <p:cNvSpPr>
                <a:spLocks noChangeShapeType="1"/>
              </p:cNvSpPr>
              <p:nvPr/>
            </p:nvSpPr>
            <p:spPr bwMode="auto">
              <a:xfrm>
                <a:off x="1550" y="3226"/>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2" name="Line 636"/>
              <p:cNvSpPr>
                <a:spLocks noChangeShapeType="1"/>
              </p:cNvSpPr>
              <p:nvPr/>
            </p:nvSpPr>
            <p:spPr bwMode="auto">
              <a:xfrm>
                <a:off x="1568" y="3226"/>
                <a:ext cx="15"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3" name="Line 637"/>
              <p:cNvSpPr>
                <a:spLocks noChangeShapeType="1"/>
              </p:cNvSpPr>
              <p:nvPr/>
            </p:nvSpPr>
            <p:spPr bwMode="auto">
              <a:xfrm>
                <a:off x="1583" y="3226"/>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4" name="Line 638"/>
              <p:cNvSpPr>
                <a:spLocks noChangeShapeType="1"/>
              </p:cNvSpPr>
              <p:nvPr/>
            </p:nvSpPr>
            <p:spPr bwMode="auto">
              <a:xfrm>
                <a:off x="1601" y="3226"/>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5" name="Line 639"/>
              <p:cNvSpPr>
                <a:spLocks noChangeShapeType="1"/>
              </p:cNvSpPr>
              <p:nvPr/>
            </p:nvSpPr>
            <p:spPr bwMode="auto">
              <a:xfrm>
                <a:off x="1619" y="3226"/>
                <a:ext cx="14"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6" name="Line 640"/>
              <p:cNvSpPr>
                <a:spLocks noChangeShapeType="1"/>
              </p:cNvSpPr>
              <p:nvPr/>
            </p:nvSpPr>
            <p:spPr bwMode="auto">
              <a:xfrm>
                <a:off x="1633" y="3229"/>
                <a:ext cx="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7" name="Line 641"/>
              <p:cNvSpPr>
                <a:spLocks noChangeShapeType="1"/>
              </p:cNvSpPr>
              <p:nvPr/>
            </p:nvSpPr>
            <p:spPr bwMode="auto">
              <a:xfrm>
                <a:off x="1680" y="3233"/>
                <a:ext cx="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8" name="Line 642"/>
              <p:cNvSpPr>
                <a:spLocks noChangeShapeType="1"/>
              </p:cNvSpPr>
              <p:nvPr/>
            </p:nvSpPr>
            <p:spPr bwMode="auto">
              <a:xfrm>
                <a:off x="1684" y="3233"/>
                <a:ext cx="18"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09" name="Line 643"/>
              <p:cNvSpPr>
                <a:spLocks noChangeShapeType="1"/>
              </p:cNvSpPr>
              <p:nvPr/>
            </p:nvSpPr>
            <p:spPr bwMode="auto">
              <a:xfrm>
                <a:off x="1702" y="3236"/>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0" name="Line 644"/>
              <p:cNvSpPr>
                <a:spLocks noChangeShapeType="1"/>
              </p:cNvSpPr>
              <p:nvPr/>
            </p:nvSpPr>
            <p:spPr bwMode="auto">
              <a:xfrm>
                <a:off x="1720" y="3240"/>
                <a:ext cx="14"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1" name="Line 645"/>
              <p:cNvSpPr>
                <a:spLocks noChangeShapeType="1"/>
              </p:cNvSpPr>
              <p:nvPr/>
            </p:nvSpPr>
            <p:spPr bwMode="auto">
              <a:xfrm>
                <a:off x="1734" y="3244"/>
                <a:ext cx="18"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2" name="Line 646"/>
              <p:cNvSpPr>
                <a:spLocks noChangeShapeType="1"/>
              </p:cNvSpPr>
              <p:nvPr/>
            </p:nvSpPr>
            <p:spPr bwMode="auto">
              <a:xfrm>
                <a:off x="1752" y="3247"/>
                <a:ext cx="1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3" name="Line 647"/>
              <p:cNvSpPr>
                <a:spLocks noChangeShapeType="1"/>
              </p:cNvSpPr>
              <p:nvPr/>
            </p:nvSpPr>
            <p:spPr bwMode="auto">
              <a:xfrm>
                <a:off x="1810" y="3247"/>
                <a:ext cx="1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4" name="Line 648"/>
              <p:cNvSpPr>
                <a:spLocks noChangeShapeType="1"/>
              </p:cNvSpPr>
              <p:nvPr/>
            </p:nvSpPr>
            <p:spPr bwMode="auto">
              <a:xfrm>
                <a:off x="1820" y="3247"/>
                <a:ext cx="15"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5" name="Line 649"/>
              <p:cNvSpPr>
                <a:spLocks noChangeShapeType="1"/>
              </p:cNvSpPr>
              <p:nvPr/>
            </p:nvSpPr>
            <p:spPr bwMode="auto">
              <a:xfrm>
                <a:off x="1835" y="3247"/>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6" name="Line 650"/>
              <p:cNvSpPr>
                <a:spLocks noChangeShapeType="1"/>
              </p:cNvSpPr>
              <p:nvPr/>
            </p:nvSpPr>
            <p:spPr bwMode="auto">
              <a:xfrm>
                <a:off x="1853" y="3247"/>
                <a:ext cx="1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7" name="Line 651"/>
              <p:cNvSpPr>
                <a:spLocks noChangeShapeType="1"/>
              </p:cNvSpPr>
              <p:nvPr/>
            </p:nvSpPr>
            <p:spPr bwMode="auto">
              <a:xfrm>
                <a:off x="1867" y="3247"/>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8" name="Line 652"/>
              <p:cNvSpPr>
                <a:spLocks noChangeShapeType="1"/>
              </p:cNvSpPr>
              <p:nvPr/>
            </p:nvSpPr>
            <p:spPr bwMode="auto">
              <a:xfrm>
                <a:off x="1885" y="3247"/>
                <a:ext cx="11"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19" name="Line 653"/>
              <p:cNvSpPr>
                <a:spLocks noChangeShapeType="1"/>
              </p:cNvSpPr>
              <p:nvPr/>
            </p:nvSpPr>
            <p:spPr bwMode="auto">
              <a:xfrm>
                <a:off x="1939" y="3247"/>
                <a:ext cx="15"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0" name="Line 654"/>
              <p:cNvSpPr>
                <a:spLocks noChangeShapeType="1"/>
              </p:cNvSpPr>
              <p:nvPr/>
            </p:nvSpPr>
            <p:spPr bwMode="auto">
              <a:xfrm>
                <a:off x="1954" y="3247"/>
                <a:ext cx="1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1" name="Line 655"/>
              <p:cNvSpPr>
                <a:spLocks noChangeShapeType="1"/>
              </p:cNvSpPr>
              <p:nvPr/>
            </p:nvSpPr>
            <p:spPr bwMode="auto">
              <a:xfrm>
                <a:off x="1968" y="3247"/>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2" name="Line 656"/>
              <p:cNvSpPr>
                <a:spLocks noChangeShapeType="1"/>
              </p:cNvSpPr>
              <p:nvPr/>
            </p:nvSpPr>
            <p:spPr bwMode="auto">
              <a:xfrm>
                <a:off x="1986" y="3247"/>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3" name="Line 657"/>
              <p:cNvSpPr>
                <a:spLocks noChangeShapeType="1"/>
              </p:cNvSpPr>
              <p:nvPr/>
            </p:nvSpPr>
            <p:spPr bwMode="auto">
              <a:xfrm>
                <a:off x="2004" y="3247"/>
                <a:ext cx="1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4" name="Line 658"/>
              <p:cNvSpPr>
                <a:spLocks noChangeShapeType="1"/>
              </p:cNvSpPr>
              <p:nvPr/>
            </p:nvSpPr>
            <p:spPr bwMode="auto">
              <a:xfrm>
                <a:off x="2018" y="3247"/>
                <a:ext cx="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5" name="Line 659"/>
              <p:cNvSpPr>
                <a:spLocks noChangeShapeType="1"/>
              </p:cNvSpPr>
              <p:nvPr/>
            </p:nvSpPr>
            <p:spPr bwMode="auto">
              <a:xfrm>
                <a:off x="2065" y="3244"/>
                <a:ext cx="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6" name="Line 660"/>
              <p:cNvSpPr>
                <a:spLocks noChangeShapeType="1"/>
              </p:cNvSpPr>
              <p:nvPr/>
            </p:nvSpPr>
            <p:spPr bwMode="auto">
              <a:xfrm flipV="1">
                <a:off x="2069" y="3240"/>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7" name="Line 661"/>
              <p:cNvSpPr>
                <a:spLocks noChangeShapeType="1"/>
              </p:cNvSpPr>
              <p:nvPr/>
            </p:nvSpPr>
            <p:spPr bwMode="auto">
              <a:xfrm flipV="1">
                <a:off x="2087" y="3236"/>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8" name="Line 662"/>
              <p:cNvSpPr>
                <a:spLocks noChangeShapeType="1"/>
              </p:cNvSpPr>
              <p:nvPr/>
            </p:nvSpPr>
            <p:spPr bwMode="auto">
              <a:xfrm flipV="1">
                <a:off x="2105" y="3233"/>
                <a:ext cx="14"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29" name="Line 663"/>
              <p:cNvSpPr>
                <a:spLocks noChangeShapeType="1"/>
              </p:cNvSpPr>
              <p:nvPr/>
            </p:nvSpPr>
            <p:spPr bwMode="auto">
              <a:xfrm flipV="1">
                <a:off x="2119" y="3229"/>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0" name="Line 664"/>
              <p:cNvSpPr>
                <a:spLocks noChangeShapeType="1"/>
              </p:cNvSpPr>
              <p:nvPr/>
            </p:nvSpPr>
            <p:spPr bwMode="auto">
              <a:xfrm flipV="1">
                <a:off x="2137" y="3226"/>
                <a:ext cx="15"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1" name="Line 665"/>
              <p:cNvSpPr>
                <a:spLocks noChangeShapeType="1"/>
              </p:cNvSpPr>
              <p:nvPr/>
            </p:nvSpPr>
            <p:spPr bwMode="auto">
              <a:xfrm>
                <a:off x="2195" y="3218"/>
                <a:ext cx="11"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2" name="Line 666"/>
              <p:cNvSpPr>
                <a:spLocks noChangeShapeType="1"/>
              </p:cNvSpPr>
              <p:nvPr/>
            </p:nvSpPr>
            <p:spPr bwMode="auto">
              <a:xfrm flipV="1">
                <a:off x="2206" y="3215"/>
                <a:ext cx="14"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3" name="Line 667"/>
              <p:cNvSpPr>
                <a:spLocks noChangeShapeType="1"/>
              </p:cNvSpPr>
              <p:nvPr/>
            </p:nvSpPr>
            <p:spPr bwMode="auto">
              <a:xfrm>
                <a:off x="2220" y="3215"/>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4" name="Line 668"/>
              <p:cNvSpPr>
                <a:spLocks noChangeShapeType="1"/>
              </p:cNvSpPr>
              <p:nvPr/>
            </p:nvSpPr>
            <p:spPr bwMode="auto">
              <a:xfrm flipV="1">
                <a:off x="2238" y="3211"/>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5" name="Line 669"/>
              <p:cNvSpPr>
                <a:spLocks noChangeShapeType="1"/>
              </p:cNvSpPr>
              <p:nvPr/>
            </p:nvSpPr>
            <p:spPr bwMode="auto">
              <a:xfrm flipV="1">
                <a:off x="2256" y="3208"/>
                <a:ext cx="14"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6" name="Line 670"/>
              <p:cNvSpPr>
                <a:spLocks noChangeShapeType="1"/>
              </p:cNvSpPr>
              <p:nvPr/>
            </p:nvSpPr>
            <p:spPr bwMode="auto">
              <a:xfrm>
                <a:off x="2270" y="3208"/>
                <a:ext cx="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7" name="Line 671"/>
              <p:cNvSpPr>
                <a:spLocks noChangeShapeType="1"/>
              </p:cNvSpPr>
              <p:nvPr/>
            </p:nvSpPr>
            <p:spPr bwMode="auto">
              <a:xfrm>
                <a:off x="2321" y="3200"/>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8" name="Line 672"/>
              <p:cNvSpPr>
                <a:spLocks noChangeShapeType="1"/>
              </p:cNvSpPr>
              <p:nvPr/>
            </p:nvSpPr>
            <p:spPr bwMode="auto">
              <a:xfrm flipV="1">
                <a:off x="2339" y="3197"/>
                <a:ext cx="14"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39" name="Line 673"/>
              <p:cNvSpPr>
                <a:spLocks noChangeShapeType="1"/>
              </p:cNvSpPr>
              <p:nvPr/>
            </p:nvSpPr>
            <p:spPr bwMode="auto">
              <a:xfrm flipV="1">
                <a:off x="2353" y="3193"/>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0" name="Line 674"/>
              <p:cNvSpPr>
                <a:spLocks noChangeShapeType="1"/>
              </p:cNvSpPr>
              <p:nvPr/>
            </p:nvSpPr>
            <p:spPr bwMode="auto">
              <a:xfrm flipV="1">
                <a:off x="2371" y="3190"/>
                <a:ext cx="18"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1" name="Line 675"/>
              <p:cNvSpPr>
                <a:spLocks noChangeShapeType="1"/>
              </p:cNvSpPr>
              <p:nvPr/>
            </p:nvSpPr>
            <p:spPr bwMode="auto">
              <a:xfrm>
                <a:off x="2389" y="3190"/>
                <a:ext cx="15"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2" name="Line 676"/>
              <p:cNvSpPr>
                <a:spLocks noChangeShapeType="1"/>
              </p:cNvSpPr>
              <p:nvPr/>
            </p:nvSpPr>
            <p:spPr bwMode="auto">
              <a:xfrm flipV="1">
                <a:off x="2404" y="3186"/>
                <a:ext cx="3"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3" name="Line 677"/>
              <p:cNvSpPr>
                <a:spLocks noChangeShapeType="1"/>
              </p:cNvSpPr>
              <p:nvPr/>
            </p:nvSpPr>
            <p:spPr bwMode="auto">
              <a:xfrm>
                <a:off x="2450" y="3179"/>
                <a:ext cx="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4" name="Line 678"/>
              <p:cNvSpPr>
                <a:spLocks noChangeShapeType="1"/>
              </p:cNvSpPr>
              <p:nvPr/>
            </p:nvSpPr>
            <p:spPr bwMode="auto">
              <a:xfrm flipV="1">
                <a:off x="2454" y="3172"/>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5" name="Line 679"/>
              <p:cNvSpPr>
                <a:spLocks noChangeShapeType="1"/>
              </p:cNvSpPr>
              <p:nvPr/>
            </p:nvSpPr>
            <p:spPr bwMode="auto">
              <a:xfrm flipV="1">
                <a:off x="2472" y="3168"/>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6" name="Line 680"/>
              <p:cNvSpPr>
                <a:spLocks noChangeShapeType="1"/>
              </p:cNvSpPr>
              <p:nvPr/>
            </p:nvSpPr>
            <p:spPr bwMode="auto">
              <a:xfrm flipV="1">
                <a:off x="2490" y="3161"/>
                <a:ext cx="14"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7" name="Line 681"/>
              <p:cNvSpPr>
                <a:spLocks noChangeShapeType="1"/>
              </p:cNvSpPr>
              <p:nvPr/>
            </p:nvSpPr>
            <p:spPr bwMode="auto">
              <a:xfrm flipV="1">
                <a:off x="2504" y="3154"/>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8" name="Line 682"/>
              <p:cNvSpPr>
                <a:spLocks noChangeShapeType="1"/>
              </p:cNvSpPr>
              <p:nvPr/>
            </p:nvSpPr>
            <p:spPr bwMode="auto">
              <a:xfrm flipV="1">
                <a:off x="2522" y="3150"/>
                <a:ext cx="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49" name="Line 683"/>
              <p:cNvSpPr>
                <a:spLocks noChangeShapeType="1"/>
              </p:cNvSpPr>
              <p:nvPr/>
            </p:nvSpPr>
            <p:spPr bwMode="auto">
              <a:xfrm flipV="1">
                <a:off x="2569" y="3125"/>
                <a:ext cx="4"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0" name="Line 684"/>
              <p:cNvSpPr>
                <a:spLocks noChangeShapeType="1"/>
              </p:cNvSpPr>
              <p:nvPr/>
            </p:nvSpPr>
            <p:spPr bwMode="auto">
              <a:xfrm flipV="1">
                <a:off x="2573" y="3114"/>
                <a:ext cx="18"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1" name="Line 685"/>
              <p:cNvSpPr>
                <a:spLocks noChangeShapeType="1"/>
              </p:cNvSpPr>
              <p:nvPr/>
            </p:nvSpPr>
            <p:spPr bwMode="auto">
              <a:xfrm flipV="1">
                <a:off x="2591" y="3107"/>
                <a:ext cx="14"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2" name="Line 686"/>
              <p:cNvSpPr>
                <a:spLocks noChangeShapeType="1"/>
              </p:cNvSpPr>
              <p:nvPr/>
            </p:nvSpPr>
            <p:spPr bwMode="auto">
              <a:xfrm flipV="1">
                <a:off x="2605" y="3096"/>
                <a:ext cx="18"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3" name="Line 687"/>
              <p:cNvSpPr>
                <a:spLocks noChangeShapeType="1"/>
              </p:cNvSpPr>
              <p:nvPr/>
            </p:nvSpPr>
            <p:spPr bwMode="auto">
              <a:xfrm flipV="1">
                <a:off x="2623" y="3085"/>
                <a:ext cx="18"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4" name="Line 688"/>
              <p:cNvSpPr>
                <a:spLocks noChangeShapeType="1"/>
              </p:cNvSpPr>
              <p:nvPr/>
            </p:nvSpPr>
            <p:spPr bwMode="auto">
              <a:xfrm>
                <a:off x="2641" y="3085"/>
                <a:ext cx="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5" name="Line 689"/>
              <p:cNvSpPr>
                <a:spLocks noChangeShapeType="1"/>
              </p:cNvSpPr>
              <p:nvPr/>
            </p:nvSpPr>
            <p:spPr bwMode="auto">
              <a:xfrm flipV="1">
                <a:off x="2681" y="3060"/>
                <a:ext cx="11"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6" name="Line 690"/>
              <p:cNvSpPr>
                <a:spLocks noChangeShapeType="1"/>
              </p:cNvSpPr>
              <p:nvPr/>
            </p:nvSpPr>
            <p:spPr bwMode="auto">
              <a:xfrm flipV="1">
                <a:off x="2692" y="3053"/>
                <a:ext cx="14"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7" name="Line 691"/>
              <p:cNvSpPr>
                <a:spLocks noChangeShapeType="1"/>
              </p:cNvSpPr>
              <p:nvPr/>
            </p:nvSpPr>
            <p:spPr bwMode="auto">
              <a:xfrm flipV="1">
                <a:off x="2706" y="3046"/>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8" name="Line 692"/>
              <p:cNvSpPr>
                <a:spLocks noChangeShapeType="1"/>
              </p:cNvSpPr>
              <p:nvPr/>
            </p:nvSpPr>
            <p:spPr bwMode="auto">
              <a:xfrm flipV="1">
                <a:off x="2724" y="3035"/>
                <a:ext cx="14"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59" name="Line 693"/>
              <p:cNvSpPr>
                <a:spLocks noChangeShapeType="1"/>
              </p:cNvSpPr>
              <p:nvPr/>
            </p:nvSpPr>
            <p:spPr bwMode="auto">
              <a:xfrm flipV="1">
                <a:off x="2738" y="3028"/>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0" name="Line 694"/>
              <p:cNvSpPr>
                <a:spLocks noChangeShapeType="1"/>
              </p:cNvSpPr>
              <p:nvPr/>
            </p:nvSpPr>
            <p:spPr bwMode="auto">
              <a:xfrm>
                <a:off x="2756" y="3028"/>
                <a:ext cx="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1" name="Line 695"/>
              <p:cNvSpPr>
                <a:spLocks noChangeShapeType="1"/>
              </p:cNvSpPr>
              <p:nvPr/>
            </p:nvSpPr>
            <p:spPr bwMode="auto">
              <a:xfrm flipV="1">
                <a:off x="2796" y="3002"/>
                <a:ext cx="11" cy="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2" name="Line 696"/>
              <p:cNvSpPr>
                <a:spLocks noChangeShapeType="1"/>
              </p:cNvSpPr>
              <p:nvPr/>
            </p:nvSpPr>
            <p:spPr bwMode="auto">
              <a:xfrm flipV="1">
                <a:off x="2807" y="2988"/>
                <a:ext cx="18"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3" name="Line 697"/>
              <p:cNvSpPr>
                <a:spLocks noChangeShapeType="1"/>
              </p:cNvSpPr>
              <p:nvPr/>
            </p:nvSpPr>
            <p:spPr bwMode="auto">
              <a:xfrm flipV="1">
                <a:off x="2825" y="2974"/>
                <a:ext cx="14"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4" name="Line 698"/>
              <p:cNvSpPr>
                <a:spLocks noChangeShapeType="1"/>
              </p:cNvSpPr>
              <p:nvPr/>
            </p:nvSpPr>
            <p:spPr bwMode="auto">
              <a:xfrm flipV="1">
                <a:off x="2839" y="2963"/>
                <a:ext cx="18"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5" name="Line 699"/>
              <p:cNvSpPr>
                <a:spLocks noChangeShapeType="1"/>
              </p:cNvSpPr>
              <p:nvPr/>
            </p:nvSpPr>
            <p:spPr bwMode="auto">
              <a:xfrm flipV="1">
                <a:off x="2857" y="2956"/>
                <a:ext cx="7"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6" name="Line 700"/>
              <p:cNvSpPr>
                <a:spLocks noChangeShapeType="1"/>
              </p:cNvSpPr>
              <p:nvPr/>
            </p:nvSpPr>
            <p:spPr bwMode="auto">
              <a:xfrm>
                <a:off x="2904" y="2934"/>
                <a:ext cx="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7" name="Line 701"/>
              <p:cNvSpPr>
                <a:spLocks noChangeShapeType="1"/>
              </p:cNvSpPr>
              <p:nvPr/>
            </p:nvSpPr>
            <p:spPr bwMode="auto">
              <a:xfrm flipV="1">
                <a:off x="2908" y="2927"/>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8" name="Line 702"/>
              <p:cNvSpPr>
                <a:spLocks noChangeShapeType="1"/>
              </p:cNvSpPr>
              <p:nvPr/>
            </p:nvSpPr>
            <p:spPr bwMode="auto">
              <a:xfrm flipV="1">
                <a:off x="2926" y="2912"/>
                <a:ext cx="14" cy="1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69" name="Line 703"/>
              <p:cNvSpPr>
                <a:spLocks noChangeShapeType="1"/>
              </p:cNvSpPr>
              <p:nvPr/>
            </p:nvSpPr>
            <p:spPr bwMode="auto">
              <a:xfrm flipV="1">
                <a:off x="2940" y="2902"/>
                <a:ext cx="18" cy="1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0" name="Line 704"/>
              <p:cNvSpPr>
                <a:spLocks noChangeShapeType="1"/>
              </p:cNvSpPr>
              <p:nvPr/>
            </p:nvSpPr>
            <p:spPr bwMode="auto">
              <a:xfrm flipV="1">
                <a:off x="2958" y="2887"/>
                <a:ext cx="18" cy="1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1" name="Line 705"/>
              <p:cNvSpPr>
                <a:spLocks noChangeShapeType="1"/>
              </p:cNvSpPr>
              <p:nvPr/>
            </p:nvSpPr>
            <p:spPr bwMode="auto">
              <a:xfrm>
                <a:off x="3008" y="2858"/>
                <a:ext cx="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2" name="Line 706"/>
              <p:cNvSpPr>
                <a:spLocks noChangeShapeType="1"/>
              </p:cNvSpPr>
              <p:nvPr/>
            </p:nvSpPr>
            <p:spPr bwMode="auto">
              <a:xfrm flipV="1">
                <a:off x="3008" y="2840"/>
                <a:ext cx="18"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3" name="Line 707"/>
              <p:cNvSpPr>
                <a:spLocks noChangeShapeType="1"/>
              </p:cNvSpPr>
              <p:nvPr/>
            </p:nvSpPr>
            <p:spPr bwMode="auto">
              <a:xfrm flipV="1">
                <a:off x="3026" y="2826"/>
                <a:ext cx="15"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4" name="Line 708"/>
              <p:cNvSpPr>
                <a:spLocks noChangeShapeType="1"/>
              </p:cNvSpPr>
              <p:nvPr/>
            </p:nvSpPr>
            <p:spPr bwMode="auto">
              <a:xfrm flipV="1">
                <a:off x="3041" y="2808"/>
                <a:ext cx="18"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5" name="Line 709"/>
              <p:cNvSpPr>
                <a:spLocks noChangeShapeType="1"/>
              </p:cNvSpPr>
              <p:nvPr/>
            </p:nvSpPr>
            <p:spPr bwMode="auto">
              <a:xfrm flipV="1">
                <a:off x="3059" y="2801"/>
                <a:ext cx="11"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6" name="Line 710"/>
              <p:cNvSpPr>
                <a:spLocks noChangeShapeType="1"/>
              </p:cNvSpPr>
              <p:nvPr/>
            </p:nvSpPr>
            <p:spPr bwMode="auto">
              <a:xfrm flipV="1">
                <a:off x="3102" y="2765"/>
                <a:ext cx="7"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7" name="Line 711"/>
              <p:cNvSpPr>
                <a:spLocks noChangeShapeType="1"/>
              </p:cNvSpPr>
              <p:nvPr/>
            </p:nvSpPr>
            <p:spPr bwMode="auto">
              <a:xfrm flipV="1">
                <a:off x="3109" y="2750"/>
                <a:ext cx="18" cy="1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8" name="Line 712"/>
              <p:cNvSpPr>
                <a:spLocks noChangeShapeType="1"/>
              </p:cNvSpPr>
              <p:nvPr/>
            </p:nvSpPr>
            <p:spPr bwMode="auto">
              <a:xfrm flipV="1">
                <a:off x="3127" y="2736"/>
                <a:ext cx="15"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79" name="Line 713"/>
              <p:cNvSpPr>
                <a:spLocks noChangeShapeType="1"/>
              </p:cNvSpPr>
              <p:nvPr/>
            </p:nvSpPr>
            <p:spPr bwMode="auto">
              <a:xfrm flipV="1">
                <a:off x="3142" y="2714"/>
                <a:ext cx="18"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0" name="Line 714"/>
              <p:cNvSpPr>
                <a:spLocks noChangeShapeType="1"/>
              </p:cNvSpPr>
              <p:nvPr/>
            </p:nvSpPr>
            <p:spPr bwMode="auto">
              <a:xfrm flipV="1">
                <a:off x="3160" y="2711"/>
                <a:ext cx="3"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1" name="Line 715"/>
              <p:cNvSpPr>
                <a:spLocks noChangeShapeType="1"/>
              </p:cNvSpPr>
              <p:nvPr/>
            </p:nvSpPr>
            <p:spPr bwMode="auto">
              <a:xfrm flipV="1">
                <a:off x="3188" y="2671"/>
                <a:ext cx="4"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2" name="Line 716"/>
              <p:cNvSpPr>
                <a:spLocks noChangeShapeType="1"/>
              </p:cNvSpPr>
              <p:nvPr/>
            </p:nvSpPr>
            <p:spPr bwMode="auto">
              <a:xfrm flipV="1">
                <a:off x="3192" y="2646"/>
                <a:ext cx="18"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3" name="Line 717"/>
              <p:cNvSpPr>
                <a:spLocks noChangeShapeType="1"/>
              </p:cNvSpPr>
              <p:nvPr/>
            </p:nvSpPr>
            <p:spPr bwMode="auto">
              <a:xfrm flipV="1">
                <a:off x="3210" y="2624"/>
                <a:ext cx="14"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4" name="Line 718"/>
              <p:cNvSpPr>
                <a:spLocks noChangeShapeType="1"/>
              </p:cNvSpPr>
              <p:nvPr/>
            </p:nvSpPr>
            <p:spPr bwMode="auto">
              <a:xfrm flipV="1">
                <a:off x="3224" y="2606"/>
                <a:ext cx="15"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5" name="Line 719"/>
              <p:cNvSpPr>
                <a:spLocks noChangeShapeType="1"/>
              </p:cNvSpPr>
              <p:nvPr/>
            </p:nvSpPr>
            <p:spPr bwMode="auto">
              <a:xfrm flipV="1">
                <a:off x="3268" y="2556"/>
                <a:ext cx="7"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6" name="Line 720"/>
              <p:cNvSpPr>
                <a:spLocks noChangeShapeType="1"/>
              </p:cNvSpPr>
              <p:nvPr/>
            </p:nvSpPr>
            <p:spPr bwMode="auto">
              <a:xfrm flipV="1">
                <a:off x="3275" y="2527"/>
                <a:ext cx="18" cy="29"/>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7" name="Line 721"/>
              <p:cNvSpPr>
                <a:spLocks noChangeShapeType="1"/>
              </p:cNvSpPr>
              <p:nvPr/>
            </p:nvSpPr>
            <p:spPr bwMode="auto">
              <a:xfrm flipV="1">
                <a:off x="3293" y="2506"/>
                <a:ext cx="18" cy="2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8" name="Line 722"/>
              <p:cNvSpPr>
                <a:spLocks noChangeShapeType="1"/>
              </p:cNvSpPr>
              <p:nvPr/>
            </p:nvSpPr>
            <p:spPr bwMode="auto">
              <a:xfrm flipV="1">
                <a:off x="3311" y="2502"/>
                <a:ext cx="3"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89" name="Line 723"/>
              <p:cNvSpPr>
                <a:spLocks noChangeShapeType="1"/>
              </p:cNvSpPr>
              <p:nvPr/>
            </p:nvSpPr>
            <p:spPr bwMode="auto">
              <a:xfrm flipV="1">
                <a:off x="3336" y="2459"/>
                <a:ext cx="7"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0" name="Line 724"/>
              <p:cNvSpPr>
                <a:spLocks noChangeShapeType="1"/>
              </p:cNvSpPr>
              <p:nvPr/>
            </p:nvSpPr>
            <p:spPr bwMode="auto">
              <a:xfrm flipV="1">
                <a:off x="3343" y="2437"/>
                <a:ext cx="18"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1" name="Line 725"/>
              <p:cNvSpPr>
                <a:spLocks noChangeShapeType="1"/>
              </p:cNvSpPr>
              <p:nvPr/>
            </p:nvSpPr>
            <p:spPr bwMode="auto">
              <a:xfrm flipV="1">
                <a:off x="3361" y="2423"/>
                <a:ext cx="15"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2" name="Line 726"/>
              <p:cNvSpPr>
                <a:spLocks noChangeShapeType="1"/>
              </p:cNvSpPr>
              <p:nvPr/>
            </p:nvSpPr>
            <p:spPr bwMode="auto">
              <a:xfrm flipV="1">
                <a:off x="3376" y="2398"/>
                <a:ext cx="18"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3" name="Line 727"/>
              <p:cNvSpPr>
                <a:spLocks noChangeShapeType="1"/>
              </p:cNvSpPr>
              <p:nvPr/>
            </p:nvSpPr>
            <p:spPr bwMode="auto">
              <a:xfrm flipV="1">
                <a:off x="3415" y="2344"/>
                <a:ext cx="11"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4" name="Line 728"/>
              <p:cNvSpPr>
                <a:spLocks noChangeShapeType="1"/>
              </p:cNvSpPr>
              <p:nvPr/>
            </p:nvSpPr>
            <p:spPr bwMode="auto">
              <a:xfrm flipV="1">
                <a:off x="3426" y="2318"/>
                <a:ext cx="18" cy="26"/>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5" name="Line 729"/>
              <p:cNvSpPr>
                <a:spLocks noChangeShapeType="1"/>
              </p:cNvSpPr>
              <p:nvPr/>
            </p:nvSpPr>
            <p:spPr bwMode="auto">
              <a:xfrm flipV="1">
                <a:off x="3444" y="2290"/>
                <a:ext cx="18" cy="2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6" name="Line 730"/>
              <p:cNvSpPr>
                <a:spLocks noChangeShapeType="1"/>
              </p:cNvSpPr>
              <p:nvPr/>
            </p:nvSpPr>
            <p:spPr bwMode="auto">
              <a:xfrm>
                <a:off x="3462" y="2290"/>
                <a:ext cx="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7" name="Line 731"/>
              <p:cNvSpPr>
                <a:spLocks noChangeShapeType="1"/>
              </p:cNvSpPr>
              <p:nvPr/>
            </p:nvSpPr>
            <p:spPr bwMode="auto">
              <a:xfrm flipV="1">
                <a:off x="3487" y="2246"/>
                <a:ext cx="7"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8" name="Line 732"/>
              <p:cNvSpPr>
                <a:spLocks noChangeShapeType="1"/>
              </p:cNvSpPr>
              <p:nvPr/>
            </p:nvSpPr>
            <p:spPr bwMode="auto">
              <a:xfrm flipV="1">
                <a:off x="3494" y="2225"/>
                <a:ext cx="18" cy="2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199" name="Line 733"/>
              <p:cNvSpPr>
                <a:spLocks noChangeShapeType="1"/>
              </p:cNvSpPr>
              <p:nvPr/>
            </p:nvSpPr>
            <p:spPr bwMode="auto">
              <a:xfrm flipV="1">
                <a:off x="3512" y="2203"/>
                <a:ext cx="15"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0" name="Line 734"/>
              <p:cNvSpPr>
                <a:spLocks noChangeShapeType="1"/>
              </p:cNvSpPr>
              <p:nvPr/>
            </p:nvSpPr>
            <p:spPr bwMode="auto">
              <a:xfrm flipV="1">
                <a:off x="3527" y="2189"/>
                <a:ext cx="14"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1" name="Line 735"/>
              <p:cNvSpPr>
                <a:spLocks noChangeShapeType="1"/>
              </p:cNvSpPr>
              <p:nvPr/>
            </p:nvSpPr>
            <p:spPr bwMode="auto">
              <a:xfrm flipV="1">
                <a:off x="3566" y="2128"/>
                <a:ext cx="11"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2" name="Line 736"/>
              <p:cNvSpPr>
                <a:spLocks noChangeShapeType="1"/>
              </p:cNvSpPr>
              <p:nvPr/>
            </p:nvSpPr>
            <p:spPr bwMode="auto">
              <a:xfrm flipV="1">
                <a:off x="3577" y="2095"/>
                <a:ext cx="18" cy="3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3" name="Line 737"/>
              <p:cNvSpPr>
                <a:spLocks noChangeShapeType="1"/>
              </p:cNvSpPr>
              <p:nvPr/>
            </p:nvSpPr>
            <p:spPr bwMode="auto">
              <a:xfrm flipV="1">
                <a:off x="3595" y="2077"/>
                <a:ext cx="11"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4" name="Line 738"/>
              <p:cNvSpPr>
                <a:spLocks noChangeShapeType="1"/>
              </p:cNvSpPr>
              <p:nvPr/>
            </p:nvSpPr>
            <p:spPr bwMode="auto">
              <a:xfrm flipV="1">
                <a:off x="3631" y="2020"/>
                <a:ext cx="15" cy="2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5" name="Line 739"/>
              <p:cNvSpPr>
                <a:spLocks noChangeShapeType="1"/>
              </p:cNvSpPr>
              <p:nvPr/>
            </p:nvSpPr>
            <p:spPr bwMode="auto">
              <a:xfrm flipV="1">
                <a:off x="3646" y="1991"/>
                <a:ext cx="14" cy="29"/>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6" name="Line 740"/>
              <p:cNvSpPr>
                <a:spLocks noChangeShapeType="1"/>
              </p:cNvSpPr>
              <p:nvPr/>
            </p:nvSpPr>
            <p:spPr bwMode="auto">
              <a:xfrm flipV="1">
                <a:off x="3660" y="1966"/>
                <a:ext cx="11"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7" name="Line 741"/>
              <p:cNvSpPr>
                <a:spLocks noChangeShapeType="1"/>
              </p:cNvSpPr>
              <p:nvPr/>
            </p:nvSpPr>
            <p:spPr bwMode="auto">
              <a:xfrm flipV="1">
                <a:off x="3692" y="1919"/>
                <a:ext cx="4"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8" name="Line 742"/>
              <p:cNvSpPr>
                <a:spLocks noChangeShapeType="1"/>
              </p:cNvSpPr>
              <p:nvPr/>
            </p:nvSpPr>
            <p:spPr bwMode="auto">
              <a:xfrm flipV="1">
                <a:off x="3696" y="1894"/>
                <a:ext cx="14"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09" name="Line 743"/>
              <p:cNvSpPr>
                <a:spLocks noChangeShapeType="1"/>
              </p:cNvSpPr>
              <p:nvPr/>
            </p:nvSpPr>
            <p:spPr bwMode="auto">
              <a:xfrm flipV="1">
                <a:off x="3710" y="1868"/>
                <a:ext cx="18" cy="26"/>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0" name="Line 744"/>
              <p:cNvSpPr>
                <a:spLocks noChangeShapeType="1"/>
              </p:cNvSpPr>
              <p:nvPr/>
            </p:nvSpPr>
            <p:spPr bwMode="auto">
              <a:xfrm flipV="1">
                <a:off x="3728" y="1854"/>
                <a:ext cx="11"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1" name="Line 745"/>
              <p:cNvSpPr>
                <a:spLocks noChangeShapeType="1"/>
              </p:cNvSpPr>
              <p:nvPr/>
            </p:nvSpPr>
            <p:spPr bwMode="auto">
              <a:xfrm>
                <a:off x="3761" y="1818"/>
                <a:ext cx="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2" name="Line 746"/>
              <p:cNvSpPr>
                <a:spLocks noChangeShapeType="1"/>
              </p:cNvSpPr>
              <p:nvPr/>
            </p:nvSpPr>
            <p:spPr bwMode="auto">
              <a:xfrm flipV="1">
                <a:off x="3761" y="1796"/>
                <a:ext cx="18"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3" name="Line 747"/>
              <p:cNvSpPr>
                <a:spLocks noChangeShapeType="1"/>
              </p:cNvSpPr>
              <p:nvPr/>
            </p:nvSpPr>
            <p:spPr bwMode="auto">
              <a:xfrm flipV="1">
                <a:off x="3779" y="1775"/>
                <a:ext cx="18" cy="2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4" name="Line 748"/>
              <p:cNvSpPr>
                <a:spLocks noChangeShapeType="1"/>
              </p:cNvSpPr>
              <p:nvPr/>
            </p:nvSpPr>
            <p:spPr bwMode="auto">
              <a:xfrm flipV="1">
                <a:off x="3797" y="1750"/>
                <a:ext cx="14"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5" name="Line 749"/>
              <p:cNvSpPr>
                <a:spLocks noChangeShapeType="1"/>
              </p:cNvSpPr>
              <p:nvPr/>
            </p:nvSpPr>
            <p:spPr bwMode="auto">
              <a:xfrm flipV="1">
                <a:off x="3833" y="1692"/>
                <a:ext cx="14"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6" name="Line 750"/>
              <p:cNvSpPr>
                <a:spLocks noChangeShapeType="1"/>
              </p:cNvSpPr>
              <p:nvPr/>
            </p:nvSpPr>
            <p:spPr bwMode="auto">
              <a:xfrm flipV="1">
                <a:off x="3847" y="1670"/>
                <a:ext cx="15"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7" name="Line 751"/>
              <p:cNvSpPr>
                <a:spLocks noChangeShapeType="1"/>
              </p:cNvSpPr>
              <p:nvPr/>
            </p:nvSpPr>
            <p:spPr bwMode="auto">
              <a:xfrm flipV="1">
                <a:off x="3862" y="1652"/>
                <a:ext cx="18"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8" name="Line 752"/>
              <p:cNvSpPr>
                <a:spLocks noChangeShapeType="1"/>
              </p:cNvSpPr>
              <p:nvPr/>
            </p:nvSpPr>
            <p:spPr bwMode="auto">
              <a:xfrm flipV="1">
                <a:off x="3880" y="1642"/>
                <a:ext cx="7" cy="1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19" name="Line 753"/>
              <p:cNvSpPr>
                <a:spLocks noChangeShapeType="1"/>
              </p:cNvSpPr>
              <p:nvPr/>
            </p:nvSpPr>
            <p:spPr bwMode="auto">
              <a:xfrm flipV="1">
                <a:off x="3908" y="1595"/>
                <a:ext cx="4"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0" name="Line 754"/>
              <p:cNvSpPr>
                <a:spLocks noChangeShapeType="1"/>
              </p:cNvSpPr>
              <p:nvPr/>
            </p:nvSpPr>
            <p:spPr bwMode="auto">
              <a:xfrm flipV="1">
                <a:off x="3912" y="1570"/>
                <a:ext cx="18"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1" name="Line 755"/>
              <p:cNvSpPr>
                <a:spLocks noChangeShapeType="1"/>
              </p:cNvSpPr>
              <p:nvPr/>
            </p:nvSpPr>
            <p:spPr bwMode="auto">
              <a:xfrm flipV="1">
                <a:off x="3930" y="1552"/>
                <a:ext cx="18"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2" name="Line 756"/>
              <p:cNvSpPr>
                <a:spLocks noChangeShapeType="1"/>
              </p:cNvSpPr>
              <p:nvPr/>
            </p:nvSpPr>
            <p:spPr bwMode="auto">
              <a:xfrm flipV="1">
                <a:off x="3948" y="1544"/>
                <a:ext cx="14" cy="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3" name="Line 757"/>
              <p:cNvSpPr>
                <a:spLocks noChangeShapeType="1"/>
              </p:cNvSpPr>
              <p:nvPr/>
            </p:nvSpPr>
            <p:spPr bwMode="auto">
              <a:xfrm flipV="1">
                <a:off x="3962" y="1541"/>
                <a:ext cx="0"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4" name="Line 758"/>
              <p:cNvSpPr>
                <a:spLocks noChangeShapeType="1"/>
              </p:cNvSpPr>
              <p:nvPr/>
            </p:nvSpPr>
            <p:spPr bwMode="auto">
              <a:xfrm flipV="1">
                <a:off x="3984" y="1483"/>
                <a:ext cx="14"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5" name="Line 759"/>
              <p:cNvSpPr>
                <a:spLocks noChangeShapeType="1"/>
              </p:cNvSpPr>
              <p:nvPr/>
            </p:nvSpPr>
            <p:spPr bwMode="auto">
              <a:xfrm flipV="1">
                <a:off x="3998" y="1462"/>
                <a:ext cx="15" cy="2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6" name="Line 760"/>
              <p:cNvSpPr>
                <a:spLocks noChangeShapeType="1"/>
              </p:cNvSpPr>
              <p:nvPr/>
            </p:nvSpPr>
            <p:spPr bwMode="auto">
              <a:xfrm flipV="1">
                <a:off x="4013" y="1454"/>
                <a:ext cx="18" cy="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7" name="Line 761"/>
              <p:cNvSpPr>
                <a:spLocks noChangeShapeType="1"/>
              </p:cNvSpPr>
              <p:nvPr/>
            </p:nvSpPr>
            <p:spPr bwMode="auto">
              <a:xfrm flipV="1">
                <a:off x="4031" y="1444"/>
                <a:ext cx="11" cy="1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8" name="Line 762"/>
              <p:cNvSpPr>
                <a:spLocks noChangeShapeType="1"/>
              </p:cNvSpPr>
              <p:nvPr/>
            </p:nvSpPr>
            <p:spPr bwMode="auto">
              <a:xfrm flipV="1">
                <a:off x="4063" y="1404"/>
                <a:ext cx="0"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29" name="Line 763"/>
              <p:cNvSpPr>
                <a:spLocks noChangeShapeType="1"/>
              </p:cNvSpPr>
              <p:nvPr/>
            </p:nvSpPr>
            <p:spPr bwMode="auto">
              <a:xfrm flipV="1">
                <a:off x="4063" y="1382"/>
                <a:ext cx="18"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0" name="Line 764"/>
              <p:cNvSpPr>
                <a:spLocks noChangeShapeType="1"/>
              </p:cNvSpPr>
              <p:nvPr/>
            </p:nvSpPr>
            <p:spPr bwMode="auto">
              <a:xfrm flipV="1">
                <a:off x="4081" y="1361"/>
                <a:ext cx="15" cy="2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1" name="Line 765"/>
              <p:cNvSpPr>
                <a:spLocks noChangeShapeType="1"/>
              </p:cNvSpPr>
              <p:nvPr/>
            </p:nvSpPr>
            <p:spPr bwMode="auto">
              <a:xfrm flipV="1">
                <a:off x="4096" y="1339"/>
                <a:ext cx="18"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2" name="Line 766"/>
              <p:cNvSpPr>
                <a:spLocks noChangeShapeType="1"/>
              </p:cNvSpPr>
              <p:nvPr/>
            </p:nvSpPr>
            <p:spPr bwMode="auto">
              <a:xfrm flipV="1">
                <a:off x="4114" y="1336"/>
                <a:ext cx="3"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3" name="Line 767"/>
              <p:cNvSpPr>
                <a:spLocks noChangeShapeType="1"/>
              </p:cNvSpPr>
              <p:nvPr/>
            </p:nvSpPr>
            <p:spPr bwMode="auto">
              <a:xfrm flipV="1">
                <a:off x="4146" y="1303"/>
                <a:ext cx="0"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4" name="Line 768"/>
              <p:cNvSpPr>
                <a:spLocks noChangeShapeType="1"/>
              </p:cNvSpPr>
              <p:nvPr/>
            </p:nvSpPr>
            <p:spPr bwMode="auto">
              <a:xfrm flipV="1">
                <a:off x="4146" y="1285"/>
                <a:ext cx="18"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5" name="Line 769"/>
              <p:cNvSpPr>
                <a:spLocks noChangeShapeType="1"/>
              </p:cNvSpPr>
              <p:nvPr/>
            </p:nvSpPr>
            <p:spPr bwMode="auto">
              <a:xfrm flipV="1">
                <a:off x="4164" y="1267"/>
                <a:ext cx="18"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6" name="Line 770"/>
              <p:cNvSpPr>
                <a:spLocks noChangeShapeType="1"/>
              </p:cNvSpPr>
              <p:nvPr/>
            </p:nvSpPr>
            <p:spPr bwMode="auto">
              <a:xfrm flipV="1">
                <a:off x="4182" y="1260"/>
                <a:ext cx="14"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7" name="Line 771"/>
              <p:cNvSpPr>
                <a:spLocks noChangeShapeType="1"/>
              </p:cNvSpPr>
              <p:nvPr/>
            </p:nvSpPr>
            <p:spPr bwMode="auto">
              <a:xfrm flipV="1">
                <a:off x="4196" y="1253"/>
                <a:ext cx="15"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8" name="Line 772"/>
              <p:cNvSpPr>
                <a:spLocks noChangeShapeType="1"/>
              </p:cNvSpPr>
              <p:nvPr/>
            </p:nvSpPr>
            <p:spPr bwMode="auto">
              <a:xfrm flipV="1">
                <a:off x="4240" y="1217"/>
                <a:ext cx="7"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39" name="Line 773"/>
              <p:cNvSpPr>
                <a:spLocks noChangeShapeType="1"/>
              </p:cNvSpPr>
              <p:nvPr/>
            </p:nvSpPr>
            <p:spPr bwMode="auto">
              <a:xfrm flipV="1">
                <a:off x="4247" y="1199"/>
                <a:ext cx="18"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0" name="Line 774"/>
              <p:cNvSpPr>
                <a:spLocks noChangeShapeType="1"/>
              </p:cNvSpPr>
              <p:nvPr/>
            </p:nvSpPr>
            <p:spPr bwMode="auto">
              <a:xfrm>
                <a:off x="4265" y="1199"/>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1" name="Line 775"/>
              <p:cNvSpPr>
                <a:spLocks noChangeShapeType="1"/>
              </p:cNvSpPr>
              <p:nvPr/>
            </p:nvSpPr>
            <p:spPr bwMode="auto">
              <a:xfrm flipV="1">
                <a:off x="4283" y="1195"/>
                <a:ext cx="14"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2" name="Line 776"/>
              <p:cNvSpPr>
                <a:spLocks noChangeShapeType="1"/>
              </p:cNvSpPr>
              <p:nvPr/>
            </p:nvSpPr>
            <p:spPr bwMode="auto">
              <a:xfrm flipV="1">
                <a:off x="4297" y="1177"/>
                <a:ext cx="11"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3" name="Line 777"/>
              <p:cNvSpPr>
                <a:spLocks noChangeShapeType="1"/>
              </p:cNvSpPr>
              <p:nvPr/>
            </p:nvSpPr>
            <p:spPr bwMode="auto">
              <a:xfrm flipV="1">
                <a:off x="4333" y="1145"/>
                <a:ext cx="15"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4" name="Line 778"/>
              <p:cNvSpPr>
                <a:spLocks noChangeShapeType="1"/>
              </p:cNvSpPr>
              <p:nvPr/>
            </p:nvSpPr>
            <p:spPr bwMode="auto">
              <a:xfrm flipV="1">
                <a:off x="4348" y="1141"/>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5" name="Line 779"/>
              <p:cNvSpPr>
                <a:spLocks noChangeShapeType="1"/>
              </p:cNvSpPr>
              <p:nvPr/>
            </p:nvSpPr>
            <p:spPr bwMode="auto">
              <a:xfrm flipV="1">
                <a:off x="4366" y="1138"/>
                <a:ext cx="18"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6" name="Line 780"/>
              <p:cNvSpPr>
                <a:spLocks noChangeShapeType="1"/>
              </p:cNvSpPr>
              <p:nvPr/>
            </p:nvSpPr>
            <p:spPr bwMode="auto">
              <a:xfrm flipV="1">
                <a:off x="4384" y="1130"/>
                <a:ext cx="14" cy="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7" name="Line 781"/>
              <p:cNvSpPr>
                <a:spLocks noChangeShapeType="1"/>
              </p:cNvSpPr>
              <p:nvPr/>
            </p:nvSpPr>
            <p:spPr bwMode="auto">
              <a:xfrm>
                <a:off x="4398" y="1130"/>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8" name="Line 782"/>
              <p:cNvSpPr>
                <a:spLocks noChangeShapeType="1"/>
              </p:cNvSpPr>
              <p:nvPr/>
            </p:nvSpPr>
            <p:spPr bwMode="auto">
              <a:xfrm>
                <a:off x="4416" y="1130"/>
                <a:ext cx="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49" name="Line 783"/>
              <p:cNvSpPr>
                <a:spLocks noChangeShapeType="1"/>
              </p:cNvSpPr>
              <p:nvPr/>
            </p:nvSpPr>
            <p:spPr bwMode="auto">
              <a:xfrm flipV="1">
                <a:off x="4452" y="1120"/>
                <a:ext cx="14"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0" name="Line 784"/>
              <p:cNvSpPr>
                <a:spLocks noChangeShapeType="1"/>
              </p:cNvSpPr>
              <p:nvPr/>
            </p:nvSpPr>
            <p:spPr bwMode="auto">
              <a:xfrm flipV="1">
                <a:off x="4466" y="1112"/>
                <a:ext cx="18" cy="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1" name="Line 785"/>
              <p:cNvSpPr>
                <a:spLocks noChangeShapeType="1"/>
              </p:cNvSpPr>
              <p:nvPr/>
            </p:nvSpPr>
            <p:spPr bwMode="auto">
              <a:xfrm flipV="1">
                <a:off x="4484" y="1109"/>
                <a:ext cx="15"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2" name="Line 786"/>
              <p:cNvSpPr>
                <a:spLocks noChangeShapeType="1"/>
              </p:cNvSpPr>
              <p:nvPr/>
            </p:nvSpPr>
            <p:spPr bwMode="auto">
              <a:xfrm>
                <a:off x="4499" y="1109"/>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3" name="Line 787"/>
              <p:cNvSpPr>
                <a:spLocks noChangeShapeType="1"/>
              </p:cNvSpPr>
              <p:nvPr/>
            </p:nvSpPr>
            <p:spPr bwMode="auto">
              <a:xfrm flipV="1">
                <a:off x="4517" y="1102"/>
                <a:ext cx="7"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4" name="Line 788"/>
              <p:cNvSpPr>
                <a:spLocks noChangeShapeType="1"/>
              </p:cNvSpPr>
              <p:nvPr/>
            </p:nvSpPr>
            <p:spPr bwMode="auto">
              <a:xfrm flipV="1">
                <a:off x="4560" y="1084"/>
                <a:ext cx="7"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5" name="Line 789"/>
              <p:cNvSpPr>
                <a:spLocks noChangeShapeType="1"/>
              </p:cNvSpPr>
              <p:nvPr/>
            </p:nvSpPr>
            <p:spPr bwMode="auto">
              <a:xfrm flipV="1">
                <a:off x="4567" y="1076"/>
                <a:ext cx="15" cy="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6" name="Line 790"/>
              <p:cNvSpPr>
                <a:spLocks noChangeShapeType="1"/>
              </p:cNvSpPr>
              <p:nvPr/>
            </p:nvSpPr>
            <p:spPr bwMode="auto">
              <a:xfrm>
                <a:off x="4582" y="1076"/>
                <a:ext cx="18" cy="1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7" name="Line 791"/>
              <p:cNvSpPr>
                <a:spLocks noChangeShapeType="1"/>
              </p:cNvSpPr>
              <p:nvPr/>
            </p:nvSpPr>
            <p:spPr bwMode="auto">
              <a:xfrm>
                <a:off x="4600" y="1091"/>
                <a:ext cx="18"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8" name="Line 792"/>
              <p:cNvSpPr>
                <a:spLocks noChangeShapeType="1"/>
              </p:cNvSpPr>
              <p:nvPr/>
            </p:nvSpPr>
            <p:spPr bwMode="auto">
              <a:xfrm flipV="1">
                <a:off x="4618" y="1087"/>
                <a:ext cx="14"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59" name="Line 793"/>
              <p:cNvSpPr>
                <a:spLocks noChangeShapeType="1"/>
              </p:cNvSpPr>
              <p:nvPr/>
            </p:nvSpPr>
            <p:spPr bwMode="auto">
              <a:xfrm flipV="1">
                <a:off x="4632" y="1084"/>
                <a:ext cx="4"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0" name="Line 794"/>
              <p:cNvSpPr>
                <a:spLocks noChangeShapeType="1"/>
              </p:cNvSpPr>
              <p:nvPr/>
            </p:nvSpPr>
            <p:spPr bwMode="auto">
              <a:xfrm>
                <a:off x="4672" y="1084"/>
                <a:ext cx="10"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1" name="Line 795"/>
              <p:cNvSpPr>
                <a:spLocks noChangeShapeType="1"/>
              </p:cNvSpPr>
              <p:nvPr/>
            </p:nvSpPr>
            <p:spPr bwMode="auto">
              <a:xfrm>
                <a:off x="4682" y="1102"/>
                <a:ext cx="18" cy="1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2" name="Line 796"/>
              <p:cNvSpPr>
                <a:spLocks noChangeShapeType="1"/>
              </p:cNvSpPr>
              <p:nvPr/>
            </p:nvSpPr>
            <p:spPr bwMode="auto">
              <a:xfrm flipV="1">
                <a:off x="4700" y="1109"/>
                <a:ext cx="18"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3" name="Line 797"/>
              <p:cNvSpPr>
                <a:spLocks noChangeShapeType="1"/>
              </p:cNvSpPr>
              <p:nvPr/>
            </p:nvSpPr>
            <p:spPr bwMode="auto">
              <a:xfrm>
                <a:off x="4718" y="1109"/>
                <a:ext cx="15"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4" name="Line 798"/>
              <p:cNvSpPr>
                <a:spLocks noChangeShapeType="1"/>
              </p:cNvSpPr>
              <p:nvPr/>
            </p:nvSpPr>
            <p:spPr bwMode="auto">
              <a:xfrm>
                <a:off x="4733" y="1109"/>
                <a:ext cx="7"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5" name="Line 799"/>
              <p:cNvSpPr>
                <a:spLocks noChangeShapeType="1"/>
              </p:cNvSpPr>
              <p:nvPr/>
            </p:nvSpPr>
            <p:spPr bwMode="auto">
              <a:xfrm>
                <a:off x="4769" y="1148"/>
                <a:ext cx="14"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6" name="Line 800"/>
              <p:cNvSpPr>
                <a:spLocks noChangeShapeType="1"/>
              </p:cNvSpPr>
              <p:nvPr/>
            </p:nvSpPr>
            <p:spPr bwMode="auto">
              <a:xfrm>
                <a:off x="4783" y="1159"/>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7" name="Line 801"/>
              <p:cNvSpPr>
                <a:spLocks noChangeShapeType="1"/>
              </p:cNvSpPr>
              <p:nvPr/>
            </p:nvSpPr>
            <p:spPr bwMode="auto">
              <a:xfrm flipV="1">
                <a:off x="4801" y="1156"/>
                <a:ext cx="18"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8" name="Line 802"/>
              <p:cNvSpPr>
                <a:spLocks noChangeShapeType="1"/>
              </p:cNvSpPr>
              <p:nvPr/>
            </p:nvSpPr>
            <p:spPr bwMode="auto">
              <a:xfrm>
                <a:off x="4819" y="1156"/>
                <a:ext cx="15"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69" name="Line 803"/>
              <p:cNvSpPr>
                <a:spLocks noChangeShapeType="1"/>
              </p:cNvSpPr>
              <p:nvPr/>
            </p:nvSpPr>
            <p:spPr bwMode="auto">
              <a:xfrm>
                <a:off x="4834" y="1170"/>
                <a:ext cx="7"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0" name="Line 804"/>
              <p:cNvSpPr>
                <a:spLocks noChangeShapeType="1"/>
              </p:cNvSpPr>
              <p:nvPr/>
            </p:nvSpPr>
            <p:spPr bwMode="auto">
              <a:xfrm>
                <a:off x="4866" y="1213"/>
                <a:ext cx="4"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1" name="Line 805"/>
              <p:cNvSpPr>
                <a:spLocks noChangeShapeType="1"/>
              </p:cNvSpPr>
              <p:nvPr/>
            </p:nvSpPr>
            <p:spPr bwMode="auto">
              <a:xfrm>
                <a:off x="4870" y="1217"/>
                <a:ext cx="14"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2" name="Line 806"/>
              <p:cNvSpPr>
                <a:spLocks noChangeShapeType="1"/>
              </p:cNvSpPr>
              <p:nvPr/>
            </p:nvSpPr>
            <p:spPr bwMode="auto">
              <a:xfrm>
                <a:off x="4884" y="1242"/>
                <a:ext cx="18"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3" name="Line 807"/>
              <p:cNvSpPr>
                <a:spLocks noChangeShapeType="1"/>
              </p:cNvSpPr>
              <p:nvPr/>
            </p:nvSpPr>
            <p:spPr bwMode="auto">
              <a:xfrm>
                <a:off x="4902" y="1264"/>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4" name="Line 808"/>
              <p:cNvSpPr>
                <a:spLocks noChangeShapeType="1"/>
              </p:cNvSpPr>
              <p:nvPr/>
            </p:nvSpPr>
            <p:spPr bwMode="auto">
              <a:xfrm>
                <a:off x="4920" y="1271"/>
                <a:ext cx="4" cy="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5" name="Line 809"/>
              <p:cNvSpPr>
                <a:spLocks noChangeShapeType="1"/>
              </p:cNvSpPr>
              <p:nvPr/>
            </p:nvSpPr>
            <p:spPr bwMode="auto">
              <a:xfrm>
                <a:off x="4949" y="1307"/>
                <a:ext cx="3"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6" name="Line 810"/>
              <p:cNvSpPr>
                <a:spLocks noChangeShapeType="1"/>
              </p:cNvSpPr>
              <p:nvPr/>
            </p:nvSpPr>
            <p:spPr bwMode="auto">
              <a:xfrm>
                <a:off x="4952" y="1318"/>
                <a:ext cx="15"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7" name="Line 811"/>
              <p:cNvSpPr>
                <a:spLocks noChangeShapeType="1"/>
              </p:cNvSpPr>
              <p:nvPr/>
            </p:nvSpPr>
            <p:spPr bwMode="auto">
              <a:xfrm>
                <a:off x="4967" y="1343"/>
                <a:ext cx="18"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8" name="Line 812"/>
              <p:cNvSpPr>
                <a:spLocks noChangeShapeType="1"/>
              </p:cNvSpPr>
              <p:nvPr/>
            </p:nvSpPr>
            <p:spPr bwMode="auto">
              <a:xfrm>
                <a:off x="4985" y="1368"/>
                <a:ext cx="7"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79" name="Line 813"/>
              <p:cNvSpPr>
                <a:spLocks noChangeShapeType="1"/>
              </p:cNvSpPr>
              <p:nvPr/>
            </p:nvSpPr>
            <p:spPr bwMode="auto">
              <a:xfrm>
                <a:off x="5017" y="1415"/>
                <a:ext cx="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0" name="Line 814"/>
              <p:cNvSpPr>
                <a:spLocks noChangeShapeType="1"/>
              </p:cNvSpPr>
              <p:nvPr/>
            </p:nvSpPr>
            <p:spPr bwMode="auto">
              <a:xfrm>
                <a:off x="5017" y="1415"/>
                <a:ext cx="18"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1" name="Line 815"/>
              <p:cNvSpPr>
                <a:spLocks noChangeShapeType="1"/>
              </p:cNvSpPr>
              <p:nvPr/>
            </p:nvSpPr>
            <p:spPr bwMode="auto">
              <a:xfrm>
                <a:off x="5035" y="1426"/>
                <a:ext cx="18" cy="2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2" name="Line 816"/>
              <p:cNvSpPr>
                <a:spLocks noChangeShapeType="1"/>
              </p:cNvSpPr>
              <p:nvPr/>
            </p:nvSpPr>
            <p:spPr bwMode="auto">
              <a:xfrm>
                <a:off x="5053" y="1447"/>
                <a:ext cx="15"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3" name="Line 817"/>
              <p:cNvSpPr>
                <a:spLocks noChangeShapeType="1"/>
              </p:cNvSpPr>
              <p:nvPr/>
            </p:nvSpPr>
            <p:spPr bwMode="auto">
              <a:xfrm>
                <a:off x="5068" y="1472"/>
                <a:ext cx="7" cy="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4" name="Line 818"/>
              <p:cNvSpPr>
                <a:spLocks noChangeShapeType="1"/>
              </p:cNvSpPr>
              <p:nvPr/>
            </p:nvSpPr>
            <p:spPr bwMode="auto">
              <a:xfrm>
                <a:off x="5100" y="1512"/>
                <a:ext cx="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5" name="Line 819"/>
              <p:cNvSpPr>
                <a:spLocks noChangeShapeType="1"/>
              </p:cNvSpPr>
              <p:nvPr/>
            </p:nvSpPr>
            <p:spPr bwMode="auto">
              <a:xfrm>
                <a:off x="5104" y="1512"/>
                <a:ext cx="14"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6" name="Line 820"/>
              <p:cNvSpPr>
                <a:spLocks noChangeShapeType="1"/>
              </p:cNvSpPr>
              <p:nvPr/>
            </p:nvSpPr>
            <p:spPr bwMode="auto">
              <a:xfrm>
                <a:off x="5118" y="1530"/>
                <a:ext cx="18" cy="36"/>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7" name="Line 821"/>
              <p:cNvSpPr>
                <a:spLocks noChangeShapeType="1"/>
              </p:cNvSpPr>
              <p:nvPr/>
            </p:nvSpPr>
            <p:spPr bwMode="auto">
              <a:xfrm>
                <a:off x="5136" y="1566"/>
                <a:ext cx="7"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8" name="Line 822"/>
              <p:cNvSpPr>
                <a:spLocks noChangeShapeType="1"/>
              </p:cNvSpPr>
              <p:nvPr/>
            </p:nvSpPr>
            <p:spPr bwMode="auto">
              <a:xfrm>
                <a:off x="5161" y="1624"/>
                <a:ext cx="7"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89" name="Line 823"/>
              <p:cNvSpPr>
                <a:spLocks noChangeShapeType="1"/>
              </p:cNvSpPr>
              <p:nvPr/>
            </p:nvSpPr>
            <p:spPr bwMode="auto">
              <a:xfrm>
                <a:off x="5168" y="1638"/>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290" name="Line 824"/>
              <p:cNvSpPr>
                <a:spLocks noChangeShapeType="1"/>
              </p:cNvSpPr>
              <p:nvPr/>
            </p:nvSpPr>
            <p:spPr bwMode="auto">
              <a:xfrm flipV="1">
                <a:off x="5186" y="1634"/>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grpSp>
        <p:sp>
          <p:nvSpPr>
            <p:cNvPr id="979" name="Line 826"/>
            <p:cNvSpPr>
              <a:spLocks noChangeShapeType="1"/>
            </p:cNvSpPr>
            <p:nvPr/>
          </p:nvSpPr>
          <p:spPr bwMode="auto">
            <a:xfrm>
              <a:off x="5204" y="1634"/>
              <a:ext cx="15"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0" name="Line 827"/>
            <p:cNvSpPr>
              <a:spLocks noChangeShapeType="1"/>
            </p:cNvSpPr>
            <p:nvPr/>
          </p:nvSpPr>
          <p:spPr bwMode="auto">
            <a:xfrm>
              <a:off x="5219" y="1634"/>
              <a:ext cx="11" cy="1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1" name="Line 828"/>
            <p:cNvSpPr>
              <a:spLocks noChangeShapeType="1"/>
            </p:cNvSpPr>
            <p:nvPr/>
          </p:nvSpPr>
          <p:spPr bwMode="auto">
            <a:xfrm>
              <a:off x="5248" y="1688"/>
              <a:ext cx="7"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2" name="Line 829"/>
            <p:cNvSpPr>
              <a:spLocks noChangeShapeType="1"/>
            </p:cNvSpPr>
            <p:nvPr/>
          </p:nvSpPr>
          <p:spPr bwMode="auto">
            <a:xfrm>
              <a:off x="5255" y="1699"/>
              <a:ext cx="14" cy="4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3" name="Line 830"/>
            <p:cNvSpPr>
              <a:spLocks noChangeShapeType="1"/>
            </p:cNvSpPr>
            <p:nvPr/>
          </p:nvSpPr>
          <p:spPr bwMode="auto">
            <a:xfrm>
              <a:off x="5269" y="1742"/>
              <a:ext cx="15" cy="26"/>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4" name="Line 831"/>
            <p:cNvSpPr>
              <a:spLocks noChangeShapeType="1"/>
            </p:cNvSpPr>
            <p:nvPr/>
          </p:nvSpPr>
          <p:spPr bwMode="auto">
            <a:xfrm>
              <a:off x="5320" y="1786"/>
              <a:ext cx="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5" name="Line 832"/>
            <p:cNvSpPr>
              <a:spLocks noChangeShapeType="1"/>
            </p:cNvSpPr>
            <p:nvPr/>
          </p:nvSpPr>
          <p:spPr bwMode="auto">
            <a:xfrm>
              <a:off x="5320" y="1786"/>
              <a:ext cx="18" cy="2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6" name="Line 833"/>
            <p:cNvSpPr>
              <a:spLocks noChangeShapeType="1"/>
            </p:cNvSpPr>
            <p:nvPr/>
          </p:nvSpPr>
          <p:spPr bwMode="auto">
            <a:xfrm>
              <a:off x="5338" y="1814"/>
              <a:ext cx="14" cy="5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7" name="Line 834"/>
            <p:cNvSpPr>
              <a:spLocks noChangeShapeType="1"/>
            </p:cNvSpPr>
            <p:nvPr/>
          </p:nvSpPr>
          <p:spPr bwMode="auto">
            <a:xfrm>
              <a:off x="5366" y="1904"/>
              <a:ext cx="4" cy="1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8" name="Line 835"/>
            <p:cNvSpPr>
              <a:spLocks noChangeShapeType="1"/>
            </p:cNvSpPr>
            <p:nvPr/>
          </p:nvSpPr>
          <p:spPr bwMode="auto">
            <a:xfrm>
              <a:off x="5370" y="1919"/>
              <a:ext cx="18" cy="5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89" name="Line 836"/>
            <p:cNvSpPr>
              <a:spLocks noChangeShapeType="1"/>
            </p:cNvSpPr>
            <p:nvPr/>
          </p:nvSpPr>
          <p:spPr bwMode="auto">
            <a:xfrm>
              <a:off x="5388" y="1969"/>
              <a:ext cx="4"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0" name="Line 837"/>
            <p:cNvSpPr>
              <a:spLocks noChangeShapeType="1"/>
            </p:cNvSpPr>
            <p:nvPr/>
          </p:nvSpPr>
          <p:spPr bwMode="auto">
            <a:xfrm>
              <a:off x="5406" y="2030"/>
              <a:ext cx="14"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1" name="Line 838"/>
            <p:cNvSpPr>
              <a:spLocks noChangeShapeType="1"/>
            </p:cNvSpPr>
            <p:nvPr/>
          </p:nvSpPr>
          <p:spPr bwMode="auto">
            <a:xfrm>
              <a:off x="5420" y="2052"/>
              <a:ext cx="18" cy="3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2" name="Line 839"/>
            <p:cNvSpPr>
              <a:spLocks noChangeShapeType="1"/>
            </p:cNvSpPr>
            <p:nvPr/>
          </p:nvSpPr>
          <p:spPr bwMode="auto">
            <a:xfrm>
              <a:off x="5438" y="2084"/>
              <a:ext cx="15"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3" name="Line 840"/>
            <p:cNvSpPr>
              <a:spLocks noChangeShapeType="1"/>
            </p:cNvSpPr>
            <p:nvPr/>
          </p:nvSpPr>
          <p:spPr bwMode="auto">
            <a:xfrm>
              <a:off x="5453" y="2088"/>
              <a:ext cx="7"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4" name="Line 841"/>
            <p:cNvSpPr>
              <a:spLocks noChangeShapeType="1"/>
            </p:cNvSpPr>
            <p:nvPr/>
          </p:nvSpPr>
          <p:spPr bwMode="auto">
            <a:xfrm>
              <a:off x="5492" y="2117"/>
              <a:ext cx="11"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5" name="Line 842"/>
            <p:cNvSpPr>
              <a:spLocks noChangeShapeType="1"/>
            </p:cNvSpPr>
            <p:nvPr/>
          </p:nvSpPr>
          <p:spPr bwMode="auto">
            <a:xfrm>
              <a:off x="5503" y="2135"/>
              <a:ext cx="18" cy="39"/>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6" name="Line 843"/>
            <p:cNvSpPr>
              <a:spLocks noChangeShapeType="1"/>
            </p:cNvSpPr>
            <p:nvPr/>
          </p:nvSpPr>
          <p:spPr bwMode="auto">
            <a:xfrm>
              <a:off x="5521" y="2174"/>
              <a:ext cx="7"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7" name="Line 844"/>
            <p:cNvSpPr>
              <a:spLocks noChangeShapeType="1"/>
            </p:cNvSpPr>
            <p:nvPr/>
          </p:nvSpPr>
          <p:spPr bwMode="auto">
            <a:xfrm>
              <a:off x="5539" y="2236"/>
              <a:ext cx="15" cy="39"/>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8" name="Line 845"/>
            <p:cNvSpPr>
              <a:spLocks noChangeShapeType="1"/>
            </p:cNvSpPr>
            <p:nvPr/>
          </p:nvSpPr>
          <p:spPr bwMode="auto">
            <a:xfrm>
              <a:off x="5554" y="2275"/>
              <a:ext cx="18" cy="29"/>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999" name="Line 846"/>
            <p:cNvSpPr>
              <a:spLocks noChangeShapeType="1"/>
            </p:cNvSpPr>
            <p:nvPr/>
          </p:nvSpPr>
          <p:spPr bwMode="auto">
            <a:xfrm>
              <a:off x="5572" y="2304"/>
              <a:ext cx="10"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0" name="Line 847"/>
            <p:cNvSpPr>
              <a:spLocks noChangeShapeType="1"/>
            </p:cNvSpPr>
            <p:nvPr/>
          </p:nvSpPr>
          <p:spPr bwMode="auto">
            <a:xfrm>
              <a:off x="5618" y="2329"/>
              <a:ext cx="4"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1" name="Line 848"/>
            <p:cNvSpPr>
              <a:spLocks noChangeShapeType="1"/>
            </p:cNvSpPr>
            <p:nvPr/>
          </p:nvSpPr>
          <p:spPr bwMode="auto">
            <a:xfrm>
              <a:off x="5622" y="2336"/>
              <a:ext cx="18" cy="33"/>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2" name="Line 849"/>
            <p:cNvSpPr>
              <a:spLocks noChangeShapeType="1"/>
            </p:cNvSpPr>
            <p:nvPr/>
          </p:nvSpPr>
          <p:spPr bwMode="auto">
            <a:xfrm>
              <a:off x="5640" y="2369"/>
              <a:ext cx="14" cy="2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3" name="Line 850"/>
            <p:cNvSpPr>
              <a:spLocks noChangeShapeType="1"/>
            </p:cNvSpPr>
            <p:nvPr/>
          </p:nvSpPr>
          <p:spPr bwMode="auto">
            <a:xfrm>
              <a:off x="5654" y="2390"/>
              <a:ext cx="8" cy="1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4" name="Line 851"/>
            <p:cNvSpPr>
              <a:spLocks noChangeShapeType="1"/>
            </p:cNvSpPr>
            <p:nvPr/>
          </p:nvSpPr>
          <p:spPr bwMode="auto">
            <a:xfrm>
              <a:off x="5683" y="2441"/>
              <a:ext cx="7"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5" name="Line 852"/>
            <p:cNvSpPr>
              <a:spLocks noChangeShapeType="1"/>
            </p:cNvSpPr>
            <p:nvPr/>
          </p:nvSpPr>
          <p:spPr bwMode="auto">
            <a:xfrm>
              <a:off x="5690" y="2455"/>
              <a:ext cx="15" cy="1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6" name="Line 853"/>
            <p:cNvSpPr>
              <a:spLocks noChangeShapeType="1"/>
            </p:cNvSpPr>
            <p:nvPr/>
          </p:nvSpPr>
          <p:spPr bwMode="auto">
            <a:xfrm>
              <a:off x="5705" y="2470"/>
              <a:ext cx="18" cy="2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7" name="Line 854"/>
            <p:cNvSpPr>
              <a:spLocks noChangeShapeType="1"/>
            </p:cNvSpPr>
            <p:nvPr/>
          </p:nvSpPr>
          <p:spPr bwMode="auto">
            <a:xfrm>
              <a:off x="5723" y="2491"/>
              <a:ext cx="7" cy="22"/>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8" name="Line 855"/>
            <p:cNvSpPr>
              <a:spLocks noChangeShapeType="1"/>
            </p:cNvSpPr>
            <p:nvPr/>
          </p:nvSpPr>
          <p:spPr bwMode="auto">
            <a:xfrm>
              <a:off x="5748" y="2552"/>
              <a:ext cx="7"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09" name="Line 856"/>
            <p:cNvSpPr>
              <a:spLocks noChangeShapeType="1"/>
            </p:cNvSpPr>
            <p:nvPr/>
          </p:nvSpPr>
          <p:spPr bwMode="auto">
            <a:xfrm>
              <a:off x="5755" y="2570"/>
              <a:ext cx="18" cy="5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0" name="Line 857"/>
            <p:cNvSpPr>
              <a:spLocks noChangeShapeType="1"/>
            </p:cNvSpPr>
            <p:nvPr/>
          </p:nvSpPr>
          <p:spPr bwMode="auto">
            <a:xfrm>
              <a:off x="5773" y="2621"/>
              <a:ext cx="4"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1" name="Line 858"/>
            <p:cNvSpPr>
              <a:spLocks noChangeShapeType="1"/>
            </p:cNvSpPr>
            <p:nvPr/>
          </p:nvSpPr>
          <p:spPr bwMode="auto">
            <a:xfrm>
              <a:off x="5795" y="2671"/>
              <a:ext cx="11" cy="1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2" name="Line 859"/>
            <p:cNvSpPr>
              <a:spLocks noChangeShapeType="1"/>
            </p:cNvSpPr>
            <p:nvPr/>
          </p:nvSpPr>
          <p:spPr bwMode="auto">
            <a:xfrm>
              <a:off x="5806" y="2686"/>
              <a:ext cx="18" cy="1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3" name="Line 860"/>
            <p:cNvSpPr>
              <a:spLocks noChangeShapeType="1"/>
            </p:cNvSpPr>
            <p:nvPr/>
          </p:nvSpPr>
          <p:spPr bwMode="auto">
            <a:xfrm flipV="1">
              <a:off x="5824" y="2686"/>
              <a:ext cx="14" cy="1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4" name="Line 861"/>
            <p:cNvSpPr>
              <a:spLocks noChangeShapeType="1"/>
            </p:cNvSpPr>
            <p:nvPr/>
          </p:nvSpPr>
          <p:spPr bwMode="auto">
            <a:xfrm flipV="1">
              <a:off x="5838" y="2682"/>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5" name="Line 862"/>
            <p:cNvSpPr>
              <a:spLocks noChangeShapeType="1"/>
            </p:cNvSpPr>
            <p:nvPr/>
          </p:nvSpPr>
          <p:spPr bwMode="auto">
            <a:xfrm>
              <a:off x="5856" y="2682"/>
              <a:ext cx="14"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6" name="Line 863"/>
            <p:cNvSpPr>
              <a:spLocks noChangeShapeType="1"/>
            </p:cNvSpPr>
            <p:nvPr/>
          </p:nvSpPr>
          <p:spPr bwMode="auto">
            <a:xfrm>
              <a:off x="5899" y="2718"/>
              <a:ext cx="7"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7" name="Line 864"/>
            <p:cNvSpPr>
              <a:spLocks noChangeShapeType="1"/>
            </p:cNvSpPr>
            <p:nvPr/>
          </p:nvSpPr>
          <p:spPr bwMode="auto">
            <a:xfrm>
              <a:off x="5906" y="2729"/>
              <a:ext cx="18"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8" name="Line 865"/>
            <p:cNvSpPr>
              <a:spLocks noChangeShapeType="1"/>
            </p:cNvSpPr>
            <p:nvPr/>
          </p:nvSpPr>
          <p:spPr bwMode="auto">
            <a:xfrm>
              <a:off x="5924" y="2754"/>
              <a:ext cx="15"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19" name="Line 866"/>
            <p:cNvSpPr>
              <a:spLocks noChangeShapeType="1"/>
            </p:cNvSpPr>
            <p:nvPr/>
          </p:nvSpPr>
          <p:spPr bwMode="auto">
            <a:xfrm>
              <a:off x="5939" y="2765"/>
              <a:ext cx="18"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0" name="Line 867"/>
            <p:cNvSpPr>
              <a:spLocks noChangeShapeType="1"/>
            </p:cNvSpPr>
            <p:nvPr/>
          </p:nvSpPr>
          <p:spPr bwMode="auto">
            <a:xfrm>
              <a:off x="5957" y="2779"/>
              <a:ext cx="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1" name="Line 868"/>
            <p:cNvSpPr>
              <a:spLocks noChangeShapeType="1"/>
            </p:cNvSpPr>
            <p:nvPr/>
          </p:nvSpPr>
          <p:spPr bwMode="auto">
            <a:xfrm>
              <a:off x="5993" y="2804"/>
              <a:ext cx="14"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2" name="Line 869"/>
            <p:cNvSpPr>
              <a:spLocks noChangeShapeType="1"/>
            </p:cNvSpPr>
            <p:nvPr/>
          </p:nvSpPr>
          <p:spPr bwMode="auto">
            <a:xfrm>
              <a:off x="6007" y="2808"/>
              <a:ext cx="18"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3" name="Line 870"/>
            <p:cNvSpPr>
              <a:spLocks noChangeShapeType="1"/>
            </p:cNvSpPr>
            <p:nvPr/>
          </p:nvSpPr>
          <p:spPr bwMode="auto">
            <a:xfrm>
              <a:off x="6025" y="2819"/>
              <a:ext cx="15"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4" name="Line 871"/>
            <p:cNvSpPr>
              <a:spLocks noChangeShapeType="1"/>
            </p:cNvSpPr>
            <p:nvPr/>
          </p:nvSpPr>
          <p:spPr bwMode="auto">
            <a:xfrm>
              <a:off x="6040" y="2819"/>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5" name="Line 872"/>
            <p:cNvSpPr>
              <a:spLocks noChangeShapeType="1"/>
            </p:cNvSpPr>
            <p:nvPr/>
          </p:nvSpPr>
          <p:spPr bwMode="auto">
            <a:xfrm>
              <a:off x="6058" y="2826"/>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6" name="Line 873"/>
            <p:cNvSpPr>
              <a:spLocks noChangeShapeType="1"/>
            </p:cNvSpPr>
            <p:nvPr/>
          </p:nvSpPr>
          <p:spPr bwMode="auto">
            <a:xfrm>
              <a:off x="6112" y="2844"/>
              <a:ext cx="14"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7" name="Line 874"/>
            <p:cNvSpPr>
              <a:spLocks noChangeShapeType="1"/>
            </p:cNvSpPr>
            <p:nvPr/>
          </p:nvSpPr>
          <p:spPr bwMode="auto">
            <a:xfrm>
              <a:off x="6126" y="2862"/>
              <a:ext cx="14"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8" name="Line 875"/>
            <p:cNvSpPr>
              <a:spLocks noChangeShapeType="1"/>
            </p:cNvSpPr>
            <p:nvPr/>
          </p:nvSpPr>
          <p:spPr bwMode="auto">
            <a:xfrm>
              <a:off x="6140" y="2876"/>
              <a:ext cx="18" cy="26"/>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29" name="Line 876"/>
            <p:cNvSpPr>
              <a:spLocks noChangeShapeType="1"/>
            </p:cNvSpPr>
            <p:nvPr/>
          </p:nvSpPr>
          <p:spPr bwMode="auto">
            <a:xfrm>
              <a:off x="6158" y="2902"/>
              <a:ext cx="8" cy="1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0" name="Line 877"/>
            <p:cNvSpPr>
              <a:spLocks noChangeShapeType="1"/>
            </p:cNvSpPr>
            <p:nvPr/>
          </p:nvSpPr>
          <p:spPr bwMode="auto">
            <a:xfrm>
              <a:off x="6194" y="2941"/>
              <a:ext cx="15"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1" name="Line 878"/>
            <p:cNvSpPr>
              <a:spLocks noChangeShapeType="1"/>
            </p:cNvSpPr>
            <p:nvPr/>
          </p:nvSpPr>
          <p:spPr bwMode="auto">
            <a:xfrm>
              <a:off x="6209" y="2945"/>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2" name="Line 879"/>
            <p:cNvSpPr>
              <a:spLocks noChangeShapeType="1"/>
            </p:cNvSpPr>
            <p:nvPr/>
          </p:nvSpPr>
          <p:spPr bwMode="auto">
            <a:xfrm>
              <a:off x="6227" y="2952"/>
              <a:ext cx="14"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3" name="Line 880"/>
            <p:cNvSpPr>
              <a:spLocks noChangeShapeType="1"/>
            </p:cNvSpPr>
            <p:nvPr/>
          </p:nvSpPr>
          <p:spPr bwMode="auto">
            <a:xfrm>
              <a:off x="6241" y="2966"/>
              <a:ext cx="18"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4" name="Line 881"/>
            <p:cNvSpPr>
              <a:spLocks noChangeShapeType="1"/>
            </p:cNvSpPr>
            <p:nvPr/>
          </p:nvSpPr>
          <p:spPr bwMode="auto">
            <a:xfrm>
              <a:off x="6259" y="2984"/>
              <a:ext cx="4" cy="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5" name="Line 882"/>
            <p:cNvSpPr>
              <a:spLocks noChangeShapeType="1"/>
            </p:cNvSpPr>
            <p:nvPr/>
          </p:nvSpPr>
          <p:spPr bwMode="auto">
            <a:xfrm>
              <a:off x="6288" y="3028"/>
              <a:ext cx="4"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6" name="Line 883"/>
            <p:cNvSpPr>
              <a:spLocks noChangeShapeType="1"/>
            </p:cNvSpPr>
            <p:nvPr/>
          </p:nvSpPr>
          <p:spPr bwMode="auto">
            <a:xfrm>
              <a:off x="6292" y="3028"/>
              <a:ext cx="18" cy="25"/>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7" name="Line 884"/>
            <p:cNvSpPr>
              <a:spLocks noChangeShapeType="1"/>
            </p:cNvSpPr>
            <p:nvPr/>
          </p:nvSpPr>
          <p:spPr bwMode="auto">
            <a:xfrm>
              <a:off x="6310" y="3053"/>
              <a:ext cx="14" cy="11"/>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8" name="Line 885"/>
            <p:cNvSpPr>
              <a:spLocks noChangeShapeType="1"/>
            </p:cNvSpPr>
            <p:nvPr/>
          </p:nvSpPr>
          <p:spPr bwMode="auto">
            <a:xfrm>
              <a:off x="6324" y="3064"/>
              <a:ext cx="18"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39" name="Line 886"/>
            <p:cNvSpPr>
              <a:spLocks noChangeShapeType="1"/>
            </p:cNvSpPr>
            <p:nvPr/>
          </p:nvSpPr>
          <p:spPr bwMode="auto">
            <a:xfrm>
              <a:off x="6342" y="3078"/>
              <a:ext cx="7"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0" name="Line 887"/>
            <p:cNvSpPr>
              <a:spLocks noChangeShapeType="1"/>
            </p:cNvSpPr>
            <p:nvPr/>
          </p:nvSpPr>
          <p:spPr bwMode="auto">
            <a:xfrm>
              <a:off x="6392" y="3096"/>
              <a:ext cx="0"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1" name="Line 888"/>
            <p:cNvSpPr>
              <a:spLocks noChangeShapeType="1"/>
            </p:cNvSpPr>
            <p:nvPr/>
          </p:nvSpPr>
          <p:spPr bwMode="auto">
            <a:xfrm flipV="1">
              <a:off x="6392" y="3096"/>
              <a:ext cx="18"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2" name="Line 889"/>
            <p:cNvSpPr>
              <a:spLocks noChangeShapeType="1"/>
            </p:cNvSpPr>
            <p:nvPr/>
          </p:nvSpPr>
          <p:spPr bwMode="auto">
            <a:xfrm>
              <a:off x="6410" y="3096"/>
              <a:ext cx="15" cy="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3" name="Line 890"/>
            <p:cNvSpPr>
              <a:spLocks noChangeShapeType="1"/>
            </p:cNvSpPr>
            <p:nvPr/>
          </p:nvSpPr>
          <p:spPr bwMode="auto">
            <a:xfrm>
              <a:off x="6425" y="3100"/>
              <a:ext cx="18"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4" name="Line 891"/>
            <p:cNvSpPr>
              <a:spLocks noChangeShapeType="1"/>
            </p:cNvSpPr>
            <p:nvPr/>
          </p:nvSpPr>
          <p:spPr bwMode="auto">
            <a:xfrm>
              <a:off x="6443" y="3107"/>
              <a:ext cx="18"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5" name="Line 892"/>
            <p:cNvSpPr>
              <a:spLocks noChangeShapeType="1"/>
            </p:cNvSpPr>
            <p:nvPr/>
          </p:nvSpPr>
          <p:spPr bwMode="auto">
            <a:xfrm flipV="1">
              <a:off x="6461" y="3100"/>
              <a:ext cx="11"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6" name="Line 893"/>
            <p:cNvSpPr>
              <a:spLocks noChangeShapeType="1"/>
            </p:cNvSpPr>
            <p:nvPr/>
          </p:nvSpPr>
          <p:spPr bwMode="auto">
            <a:xfrm>
              <a:off x="6511" y="3074"/>
              <a:ext cx="0"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7" name="Line 894"/>
            <p:cNvSpPr>
              <a:spLocks noChangeShapeType="1"/>
            </p:cNvSpPr>
            <p:nvPr/>
          </p:nvSpPr>
          <p:spPr bwMode="auto">
            <a:xfrm flipV="1">
              <a:off x="6511" y="3067"/>
              <a:ext cx="15" cy="7"/>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8" name="Line 895"/>
            <p:cNvSpPr>
              <a:spLocks noChangeShapeType="1"/>
            </p:cNvSpPr>
            <p:nvPr/>
          </p:nvSpPr>
          <p:spPr bwMode="auto">
            <a:xfrm flipV="1">
              <a:off x="6526" y="3049"/>
              <a:ext cx="18" cy="18"/>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49" name="Line 896"/>
            <p:cNvSpPr>
              <a:spLocks noChangeShapeType="1"/>
            </p:cNvSpPr>
            <p:nvPr/>
          </p:nvSpPr>
          <p:spPr bwMode="auto">
            <a:xfrm flipV="1">
              <a:off x="6544" y="3035"/>
              <a:ext cx="18" cy="14"/>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50" name="Line 897"/>
            <p:cNvSpPr>
              <a:spLocks noChangeShapeType="1"/>
            </p:cNvSpPr>
            <p:nvPr/>
          </p:nvSpPr>
          <p:spPr bwMode="auto">
            <a:xfrm flipV="1">
              <a:off x="1457" y="414"/>
              <a:ext cx="0" cy="2934"/>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51" name="Line 898"/>
            <p:cNvSpPr>
              <a:spLocks noChangeShapeType="1"/>
            </p:cNvSpPr>
            <p:nvPr/>
          </p:nvSpPr>
          <p:spPr bwMode="auto">
            <a:xfrm flipH="1">
              <a:off x="1396" y="3254"/>
              <a:ext cx="61"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52" name="Rectangle 899"/>
            <p:cNvSpPr>
              <a:spLocks noChangeArrowheads="1"/>
            </p:cNvSpPr>
            <p:nvPr/>
          </p:nvSpPr>
          <p:spPr bwMode="auto">
            <a:xfrm rot="16200000">
              <a:off x="1252" y="3132"/>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0</a:t>
              </a:r>
              <a:endParaRPr lang="en-US" altLang="en-US" sz="1350"/>
            </a:p>
          </p:txBody>
        </p:sp>
        <p:sp>
          <p:nvSpPr>
            <p:cNvPr id="1053" name="Line 900"/>
            <p:cNvSpPr>
              <a:spLocks noChangeShapeType="1"/>
            </p:cNvSpPr>
            <p:nvPr/>
          </p:nvSpPr>
          <p:spPr bwMode="auto">
            <a:xfrm flipH="1">
              <a:off x="1396" y="2704"/>
              <a:ext cx="61"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54" name="Rectangle 901"/>
            <p:cNvSpPr>
              <a:spLocks noChangeArrowheads="1"/>
            </p:cNvSpPr>
            <p:nvPr/>
          </p:nvSpPr>
          <p:spPr bwMode="auto">
            <a:xfrm rot="16200000">
              <a:off x="1192" y="2582"/>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0.1</a:t>
              </a:r>
              <a:endParaRPr lang="en-US" altLang="en-US" sz="1350"/>
            </a:p>
          </p:txBody>
        </p:sp>
        <p:sp>
          <p:nvSpPr>
            <p:cNvPr id="1055" name="Line 902"/>
            <p:cNvSpPr>
              <a:spLocks noChangeShapeType="1"/>
            </p:cNvSpPr>
            <p:nvPr/>
          </p:nvSpPr>
          <p:spPr bwMode="auto">
            <a:xfrm flipH="1">
              <a:off x="1396" y="1606"/>
              <a:ext cx="61"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56" name="Rectangle 903"/>
            <p:cNvSpPr>
              <a:spLocks noChangeArrowheads="1"/>
            </p:cNvSpPr>
            <p:nvPr/>
          </p:nvSpPr>
          <p:spPr bwMode="auto">
            <a:xfrm rot="16200000">
              <a:off x="1192" y="1484"/>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dirty="0">
                  <a:solidFill>
                    <a:srgbClr val="000000"/>
                  </a:solidFill>
                </a:rPr>
                <a:t>0.3</a:t>
              </a:r>
              <a:endParaRPr lang="en-US" altLang="en-US" sz="1350" dirty="0"/>
            </a:p>
          </p:txBody>
        </p:sp>
        <p:sp>
          <p:nvSpPr>
            <p:cNvPr id="1057" name="Line 904"/>
            <p:cNvSpPr>
              <a:spLocks noChangeShapeType="1"/>
            </p:cNvSpPr>
            <p:nvPr/>
          </p:nvSpPr>
          <p:spPr bwMode="auto">
            <a:xfrm flipH="1">
              <a:off x="1396" y="508"/>
              <a:ext cx="61"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58" name="Rectangle 905"/>
            <p:cNvSpPr>
              <a:spLocks noChangeArrowheads="1"/>
            </p:cNvSpPr>
            <p:nvPr/>
          </p:nvSpPr>
          <p:spPr bwMode="auto">
            <a:xfrm rot="16200000">
              <a:off x="1192" y="387"/>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0.5</a:t>
              </a:r>
              <a:endParaRPr lang="en-US" altLang="en-US" sz="1350"/>
            </a:p>
          </p:txBody>
        </p:sp>
        <p:sp>
          <p:nvSpPr>
            <p:cNvPr id="1059" name="Line 906"/>
            <p:cNvSpPr>
              <a:spLocks noChangeShapeType="1"/>
            </p:cNvSpPr>
            <p:nvPr/>
          </p:nvSpPr>
          <p:spPr bwMode="auto">
            <a:xfrm flipH="1">
              <a:off x="1396" y="1058"/>
              <a:ext cx="61"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60" name="Rectangle 907"/>
            <p:cNvSpPr>
              <a:spLocks noChangeArrowheads="1"/>
            </p:cNvSpPr>
            <p:nvPr/>
          </p:nvSpPr>
          <p:spPr bwMode="auto">
            <a:xfrm rot="16200000">
              <a:off x="1192" y="937"/>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0.4</a:t>
              </a:r>
              <a:endParaRPr lang="en-US" altLang="en-US" sz="1350"/>
            </a:p>
          </p:txBody>
        </p:sp>
        <p:sp>
          <p:nvSpPr>
            <p:cNvPr id="1061" name="Line 908"/>
            <p:cNvSpPr>
              <a:spLocks noChangeShapeType="1"/>
            </p:cNvSpPr>
            <p:nvPr/>
          </p:nvSpPr>
          <p:spPr bwMode="auto">
            <a:xfrm flipH="1">
              <a:off x="1396" y="2156"/>
              <a:ext cx="61"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62" name="Rectangle 909"/>
            <p:cNvSpPr>
              <a:spLocks noChangeArrowheads="1"/>
            </p:cNvSpPr>
            <p:nvPr/>
          </p:nvSpPr>
          <p:spPr bwMode="auto">
            <a:xfrm rot="16200000">
              <a:off x="1192" y="2036"/>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dirty="0">
                  <a:solidFill>
                    <a:srgbClr val="000000"/>
                  </a:solidFill>
                </a:rPr>
                <a:t>0.2</a:t>
              </a:r>
              <a:endParaRPr lang="en-US" altLang="en-US" sz="1350" dirty="0"/>
            </a:p>
          </p:txBody>
        </p:sp>
        <p:sp>
          <p:nvSpPr>
            <p:cNvPr id="1063" name="Rectangle 910"/>
            <p:cNvSpPr>
              <a:spLocks noChangeArrowheads="1"/>
            </p:cNvSpPr>
            <p:nvPr/>
          </p:nvSpPr>
          <p:spPr bwMode="auto">
            <a:xfrm rot="16200000">
              <a:off x="885" y="1760"/>
              <a:ext cx="4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dirty="0">
                  <a:solidFill>
                    <a:srgbClr val="000000"/>
                  </a:solidFill>
                </a:rPr>
                <a:t>Density</a:t>
              </a:r>
              <a:endParaRPr lang="en-US" altLang="en-US" sz="1350" dirty="0"/>
            </a:p>
          </p:txBody>
        </p:sp>
        <p:sp>
          <p:nvSpPr>
            <p:cNvPr id="1064" name="Line 911"/>
            <p:cNvSpPr>
              <a:spLocks noChangeShapeType="1"/>
            </p:cNvSpPr>
            <p:nvPr/>
          </p:nvSpPr>
          <p:spPr bwMode="auto">
            <a:xfrm>
              <a:off x="1457" y="3348"/>
              <a:ext cx="5198"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65" name="Line 912"/>
            <p:cNvSpPr>
              <a:spLocks noChangeShapeType="1"/>
            </p:cNvSpPr>
            <p:nvPr/>
          </p:nvSpPr>
          <p:spPr bwMode="auto">
            <a:xfrm>
              <a:off x="1550" y="3348"/>
              <a:ext cx="0" cy="61"/>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66" name="Rectangle 913"/>
            <p:cNvSpPr>
              <a:spLocks noChangeArrowheads="1"/>
            </p:cNvSpPr>
            <p:nvPr/>
          </p:nvSpPr>
          <p:spPr bwMode="auto">
            <a:xfrm>
              <a:off x="1486" y="3438"/>
              <a:ext cx="1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-3</a:t>
              </a:r>
              <a:endParaRPr lang="en-US" altLang="en-US" sz="1350"/>
            </a:p>
          </p:txBody>
        </p:sp>
        <p:sp>
          <p:nvSpPr>
            <p:cNvPr id="1067" name="Line 914"/>
            <p:cNvSpPr>
              <a:spLocks noChangeShapeType="1"/>
            </p:cNvSpPr>
            <p:nvPr/>
          </p:nvSpPr>
          <p:spPr bwMode="auto">
            <a:xfrm>
              <a:off x="2386" y="3348"/>
              <a:ext cx="0" cy="61"/>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68" name="Rectangle 915"/>
            <p:cNvSpPr>
              <a:spLocks noChangeArrowheads="1"/>
            </p:cNvSpPr>
            <p:nvPr/>
          </p:nvSpPr>
          <p:spPr bwMode="auto">
            <a:xfrm>
              <a:off x="2321" y="3438"/>
              <a:ext cx="1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-2</a:t>
              </a:r>
              <a:endParaRPr lang="en-US" altLang="en-US" sz="1350"/>
            </a:p>
          </p:txBody>
        </p:sp>
        <p:sp>
          <p:nvSpPr>
            <p:cNvPr id="1069" name="Line 916"/>
            <p:cNvSpPr>
              <a:spLocks noChangeShapeType="1"/>
            </p:cNvSpPr>
            <p:nvPr/>
          </p:nvSpPr>
          <p:spPr bwMode="auto">
            <a:xfrm>
              <a:off x="3221" y="3348"/>
              <a:ext cx="0" cy="61"/>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70" name="Rectangle 917"/>
            <p:cNvSpPr>
              <a:spLocks noChangeArrowheads="1"/>
            </p:cNvSpPr>
            <p:nvPr/>
          </p:nvSpPr>
          <p:spPr bwMode="auto">
            <a:xfrm>
              <a:off x="3152" y="3438"/>
              <a:ext cx="1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-1</a:t>
              </a:r>
              <a:endParaRPr lang="en-US" altLang="en-US" sz="1350"/>
            </a:p>
          </p:txBody>
        </p:sp>
        <p:sp>
          <p:nvSpPr>
            <p:cNvPr id="1071" name="Line 918"/>
            <p:cNvSpPr>
              <a:spLocks noChangeShapeType="1"/>
            </p:cNvSpPr>
            <p:nvPr/>
          </p:nvSpPr>
          <p:spPr bwMode="auto">
            <a:xfrm>
              <a:off x="4056" y="3348"/>
              <a:ext cx="0" cy="61"/>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72" name="Rectangle 919"/>
            <p:cNvSpPr>
              <a:spLocks noChangeArrowheads="1"/>
            </p:cNvSpPr>
            <p:nvPr/>
          </p:nvSpPr>
          <p:spPr bwMode="auto">
            <a:xfrm>
              <a:off x="4013" y="3438"/>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0</a:t>
              </a:r>
              <a:endParaRPr lang="en-US" altLang="en-US" sz="1350"/>
            </a:p>
          </p:txBody>
        </p:sp>
        <p:sp>
          <p:nvSpPr>
            <p:cNvPr id="1073" name="Line 920"/>
            <p:cNvSpPr>
              <a:spLocks noChangeShapeType="1"/>
            </p:cNvSpPr>
            <p:nvPr/>
          </p:nvSpPr>
          <p:spPr bwMode="auto">
            <a:xfrm>
              <a:off x="4891" y="3348"/>
              <a:ext cx="0" cy="61"/>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74" name="Rectangle 921"/>
            <p:cNvSpPr>
              <a:spLocks noChangeArrowheads="1"/>
            </p:cNvSpPr>
            <p:nvPr/>
          </p:nvSpPr>
          <p:spPr bwMode="auto">
            <a:xfrm>
              <a:off x="4848" y="3438"/>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1</a:t>
              </a:r>
              <a:endParaRPr lang="en-US" altLang="en-US" sz="1350"/>
            </a:p>
          </p:txBody>
        </p:sp>
        <p:sp>
          <p:nvSpPr>
            <p:cNvPr id="1075" name="Line 922"/>
            <p:cNvSpPr>
              <a:spLocks noChangeShapeType="1"/>
            </p:cNvSpPr>
            <p:nvPr/>
          </p:nvSpPr>
          <p:spPr bwMode="auto">
            <a:xfrm>
              <a:off x="5726" y="3348"/>
              <a:ext cx="0" cy="61"/>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76" name="Rectangle 923"/>
            <p:cNvSpPr>
              <a:spLocks noChangeArrowheads="1"/>
            </p:cNvSpPr>
            <p:nvPr/>
          </p:nvSpPr>
          <p:spPr bwMode="auto">
            <a:xfrm>
              <a:off x="5683" y="3438"/>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2</a:t>
              </a:r>
              <a:endParaRPr lang="en-US" altLang="en-US" sz="1350"/>
            </a:p>
          </p:txBody>
        </p:sp>
        <p:sp>
          <p:nvSpPr>
            <p:cNvPr id="1077" name="Line 924"/>
            <p:cNvSpPr>
              <a:spLocks noChangeShapeType="1"/>
            </p:cNvSpPr>
            <p:nvPr/>
          </p:nvSpPr>
          <p:spPr bwMode="auto">
            <a:xfrm>
              <a:off x="6562" y="3348"/>
              <a:ext cx="0" cy="61"/>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78" name="Rectangle 925"/>
            <p:cNvSpPr>
              <a:spLocks noChangeArrowheads="1"/>
            </p:cNvSpPr>
            <p:nvPr/>
          </p:nvSpPr>
          <p:spPr bwMode="auto">
            <a:xfrm>
              <a:off x="6518" y="3438"/>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3</a:t>
              </a:r>
              <a:endParaRPr lang="en-US" altLang="en-US" sz="1350"/>
            </a:p>
          </p:txBody>
        </p:sp>
        <p:sp>
          <p:nvSpPr>
            <p:cNvPr id="1079" name="Rectangle 926"/>
            <p:cNvSpPr>
              <a:spLocks noChangeArrowheads="1"/>
            </p:cNvSpPr>
            <p:nvPr/>
          </p:nvSpPr>
          <p:spPr bwMode="auto">
            <a:xfrm>
              <a:off x="2929" y="3582"/>
              <a:ext cx="23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dirty="0">
                  <a:solidFill>
                    <a:srgbClr val="000000"/>
                  </a:solidFill>
                </a:rPr>
                <a:t>Grade 3 Math Scores (Standardized)</a:t>
              </a:r>
              <a:endParaRPr lang="en-US" altLang="en-US" sz="1350" dirty="0"/>
            </a:p>
          </p:txBody>
        </p:sp>
        <p:sp>
          <p:nvSpPr>
            <p:cNvPr id="1082" name="Line 929"/>
            <p:cNvSpPr>
              <a:spLocks noChangeShapeType="1"/>
            </p:cNvSpPr>
            <p:nvPr/>
          </p:nvSpPr>
          <p:spPr bwMode="auto">
            <a:xfrm>
              <a:off x="1605" y="3874"/>
              <a:ext cx="432" cy="0"/>
            </a:xfrm>
            <a:prstGeom prst="line">
              <a:avLst/>
            </a:prstGeom>
            <a:noFill/>
            <a:ln w="28575">
              <a:solidFill>
                <a:srgbClr val="1A476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84" name="Line 931"/>
            <p:cNvSpPr>
              <a:spLocks noChangeShapeType="1"/>
            </p:cNvSpPr>
            <p:nvPr/>
          </p:nvSpPr>
          <p:spPr bwMode="auto">
            <a:xfrm>
              <a:off x="4248" y="3874"/>
              <a:ext cx="86"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85" name="Line 932"/>
            <p:cNvSpPr>
              <a:spLocks noChangeShapeType="1"/>
            </p:cNvSpPr>
            <p:nvPr/>
          </p:nvSpPr>
          <p:spPr bwMode="auto">
            <a:xfrm>
              <a:off x="4356" y="3874"/>
              <a:ext cx="86"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86" name="Line 933"/>
            <p:cNvSpPr>
              <a:spLocks noChangeShapeType="1"/>
            </p:cNvSpPr>
            <p:nvPr/>
          </p:nvSpPr>
          <p:spPr bwMode="auto">
            <a:xfrm>
              <a:off x="4473" y="3874"/>
              <a:ext cx="87" cy="0"/>
            </a:xfrm>
            <a:prstGeom prst="line">
              <a:avLst/>
            </a:prstGeom>
            <a:noFill/>
            <a:ln w="28575">
              <a:solidFill>
                <a:srgbClr val="90353B"/>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1088" name="Rectangle 935"/>
            <p:cNvSpPr>
              <a:spLocks noChangeArrowheads="1"/>
            </p:cNvSpPr>
            <p:nvPr/>
          </p:nvSpPr>
          <p:spPr bwMode="auto">
            <a:xfrm>
              <a:off x="2103" y="3800"/>
              <a:ext cx="195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200" dirty="0">
                  <a:solidFill>
                    <a:srgbClr val="000000"/>
                  </a:solidFill>
                </a:rPr>
                <a:t>Parent Income Below 80</a:t>
              </a:r>
              <a:r>
                <a:rPr lang="en-US" altLang="en-US" sz="1200" baseline="30000" dirty="0">
                  <a:solidFill>
                    <a:srgbClr val="000000"/>
                  </a:solidFill>
                </a:rPr>
                <a:t>th</a:t>
              </a:r>
              <a:r>
                <a:rPr lang="en-US" altLang="en-US" sz="1200" dirty="0">
                  <a:solidFill>
                    <a:srgbClr val="000000"/>
                  </a:solidFill>
                </a:rPr>
                <a:t> Percentile</a:t>
              </a:r>
              <a:endParaRPr lang="en-US" altLang="en-US" sz="1200" dirty="0"/>
            </a:p>
          </p:txBody>
        </p:sp>
        <p:sp>
          <p:nvSpPr>
            <p:cNvPr id="1089" name="Rectangle 936"/>
            <p:cNvSpPr>
              <a:spLocks noChangeArrowheads="1"/>
            </p:cNvSpPr>
            <p:nvPr/>
          </p:nvSpPr>
          <p:spPr bwMode="auto">
            <a:xfrm>
              <a:off x="4605" y="3800"/>
              <a:ext cx="1997"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200" dirty="0">
                  <a:solidFill>
                    <a:srgbClr val="000000"/>
                  </a:solidFill>
                </a:rPr>
                <a:t>Parent Income Above 80th Percentile</a:t>
              </a:r>
              <a:endParaRPr lang="en-US" altLang="en-US" sz="1200" dirty="0"/>
            </a:p>
          </p:txBody>
        </p:sp>
      </p:grpSp>
      <p:sp>
        <p:nvSpPr>
          <p:cNvPr id="46" name="TextBox 45"/>
          <p:cNvSpPr txBox="1"/>
          <p:nvPr/>
        </p:nvSpPr>
        <p:spPr>
          <a:xfrm>
            <a:off x="6720001" y="1039941"/>
            <a:ext cx="2298450" cy="646331"/>
          </a:xfrm>
          <a:prstGeom prst="rect">
            <a:avLst/>
          </a:prstGeom>
          <a:noFill/>
        </p:spPr>
        <p:txBody>
          <a:bodyPr wrap="none" rtlCol="0">
            <a:spAutoFit/>
          </a:bodyPr>
          <a:lstStyle/>
          <a:p>
            <a:pPr algn="r"/>
            <a:r>
              <a:rPr lang="en-GB" sz="1200" u="sng" dirty="0">
                <a:solidFill>
                  <a:prstClr val="black"/>
                </a:solidFill>
                <a:latin typeface="Arial" panose="020B0604020202020204" pitchFamily="34" charset="0"/>
                <a:cs typeface="Arial" panose="020B0604020202020204" pitchFamily="34" charset="0"/>
              </a:rPr>
              <a:t>Fraction with Score in Top 10%</a:t>
            </a:r>
          </a:p>
          <a:p>
            <a:pPr algn="r"/>
            <a:r>
              <a:rPr lang="en-GB" sz="1200" dirty="0">
                <a:solidFill>
                  <a:prstClr val="black"/>
                </a:solidFill>
                <a:latin typeface="Arial" panose="020B0604020202020204" pitchFamily="34" charset="0"/>
                <a:cs typeface="Arial" panose="020B0604020202020204" pitchFamily="34" charset="0"/>
              </a:rPr>
              <a:t>Parents below p80:   7%</a:t>
            </a:r>
          </a:p>
          <a:p>
            <a:pPr algn="r"/>
            <a:r>
              <a:rPr lang="en-GB" sz="1200" dirty="0">
                <a:solidFill>
                  <a:prstClr val="black"/>
                </a:solidFill>
                <a:latin typeface="Arial" panose="020B0604020202020204" pitchFamily="34" charset="0"/>
                <a:cs typeface="Arial" panose="020B0604020202020204" pitchFamily="34" charset="0"/>
              </a:rPr>
              <a:t>Parents above p80: 23%</a:t>
            </a:r>
          </a:p>
        </p:txBody>
      </p:sp>
      <p:sp>
        <p:nvSpPr>
          <p:cNvPr id="51" name="Rectangle 161"/>
          <p:cNvSpPr>
            <a:spLocks noChangeArrowheads="1"/>
          </p:cNvSpPr>
          <p:nvPr/>
        </p:nvSpPr>
        <p:spPr bwMode="auto">
          <a:xfrm>
            <a:off x="636008" y="57049"/>
            <a:ext cx="794385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sz="2200" b="1" dirty="0">
                <a:solidFill>
                  <a:srgbClr val="1E2D53"/>
                </a:solidFill>
                <a:latin typeface="Arial" panose="020B0604020202020204" pitchFamily="34" charset="0"/>
                <a:cs typeface="Arial" panose="020B0604020202020204" pitchFamily="34" charset="0"/>
              </a:rPr>
              <a:t>Distribution of Math Test Scores in 3</a:t>
            </a:r>
            <a:r>
              <a:rPr lang="en-US" sz="2200" b="1" baseline="30000" dirty="0">
                <a:solidFill>
                  <a:srgbClr val="1E2D53"/>
                </a:solidFill>
                <a:latin typeface="Arial" panose="020B0604020202020204" pitchFamily="34" charset="0"/>
                <a:cs typeface="Arial" panose="020B0604020202020204" pitchFamily="34" charset="0"/>
              </a:rPr>
              <a:t>rd</a:t>
            </a:r>
            <a:r>
              <a:rPr lang="en-US" sz="2200" b="1" dirty="0">
                <a:solidFill>
                  <a:srgbClr val="1E2D53"/>
                </a:solidFill>
                <a:latin typeface="Arial" panose="020B0604020202020204" pitchFamily="34" charset="0"/>
                <a:cs typeface="Arial" panose="020B0604020202020204" pitchFamily="34" charset="0"/>
              </a:rPr>
              <a:t> Grade for Children of Low vs. High Income Parents</a:t>
            </a:r>
          </a:p>
        </p:txBody>
      </p:sp>
      <p:cxnSp>
        <p:nvCxnSpPr>
          <p:cNvPr id="312" name="Straight Arrow Connector 311">
            <a:extLst>
              <a:ext uri="{FF2B5EF4-FFF2-40B4-BE49-F238E27FC236}">
                <a16:creationId xmlns:a16="http://schemas.microsoft.com/office/drawing/2014/main" id="{06AB46EA-773F-426C-833F-B5AC29316B0E}"/>
              </a:ext>
            </a:extLst>
          </p:cNvPr>
          <p:cNvCxnSpPr>
            <a:cxnSpLocks/>
          </p:cNvCxnSpPr>
          <p:nvPr/>
        </p:nvCxnSpPr>
        <p:spPr>
          <a:xfrm>
            <a:off x="3036893" y="2552447"/>
            <a:ext cx="509397" cy="4192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DF0FF855-7394-4987-9593-00107424D702}"/>
              </a:ext>
            </a:extLst>
          </p:cNvPr>
          <p:cNvCxnSpPr>
            <a:cxnSpLocks/>
          </p:cNvCxnSpPr>
          <p:nvPr/>
        </p:nvCxnSpPr>
        <p:spPr>
          <a:xfrm flipH="1">
            <a:off x="7048616" y="2848847"/>
            <a:ext cx="426943" cy="2828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6" name="Rectangle 315">
            <a:extLst>
              <a:ext uri="{FF2B5EF4-FFF2-40B4-BE49-F238E27FC236}">
                <a16:creationId xmlns:a16="http://schemas.microsoft.com/office/drawing/2014/main" id="{1E680533-0A1C-4EBF-838D-BA80676D3FFA}"/>
              </a:ext>
            </a:extLst>
          </p:cNvPr>
          <p:cNvSpPr/>
          <p:nvPr/>
        </p:nvSpPr>
        <p:spPr>
          <a:xfrm>
            <a:off x="1473476" y="2134830"/>
            <a:ext cx="2438400" cy="646331"/>
          </a:xfrm>
          <a:prstGeom prst="rect">
            <a:avLst/>
          </a:prstGeom>
        </p:spPr>
        <p:txBody>
          <a:bodyPr wrap="square">
            <a:spAutoFit/>
          </a:bodyPr>
          <a:lstStyle/>
          <a:p>
            <a:r>
              <a:rPr lang="en-US" dirty="0"/>
              <a:t>Parent Income below </a:t>
            </a:r>
          </a:p>
          <a:p>
            <a:r>
              <a:rPr lang="en-US" dirty="0"/>
              <a:t>80</a:t>
            </a:r>
            <a:r>
              <a:rPr lang="en-US" baseline="30000" dirty="0"/>
              <a:t>th</a:t>
            </a:r>
            <a:r>
              <a:rPr lang="en-US" dirty="0"/>
              <a:t> percentile</a:t>
            </a:r>
          </a:p>
        </p:txBody>
      </p:sp>
      <p:sp>
        <p:nvSpPr>
          <p:cNvPr id="317" name="Rectangle 316">
            <a:extLst>
              <a:ext uri="{FF2B5EF4-FFF2-40B4-BE49-F238E27FC236}">
                <a16:creationId xmlns:a16="http://schemas.microsoft.com/office/drawing/2014/main" id="{A648A4D0-FC61-466B-A568-7B42597F6719}"/>
              </a:ext>
            </a:extLst>
          </p:cNvPr>
          <p:cNvSpPr/>
          <p:nvPr/>
        </p:nvSpPr>
        <p:spPr>
          <a:xfrm>
            <a:off x="6888162" y="2244597"/>
            <a:ext cx="2438400" cy="646331"/>
          </a:xfrm>
          <a:prstGeom prst="rect">
            <a:avLst/>
          </a:prstGeom>
        </p:spPr>
        <p:txBody>
          <a:bodyPr wrap="square">
            <a:spAutoFit/>
          </a:bodyPr>
          <a:lstStyle/>
          <a:p>
            <a:r>
              <a:rPr lang="en-US" dirty="0"/>
              <a:t>Parent Income </a:t>
            </a:r>
          </a:p>
          <a:p>
            <a:r>
              <a:rPr lang="en-US" dirty="0"/>
              <a:t>above 80</a:t>
            </a:r>
            <a:r>
              <a:rPr lang="en-US" baseline="30000" dirty="0"/>
              <a:t>th</a:t>
            </a:r>
            <a:r>
              <a:rPr lang="en-US" dirty="0"/>
              <a:t> percentile</a:t>
            </a:r>
          </a:p>
        </p:txBody>
      </p:sp>
    </p:spTree>
    <p:extLst>
      <p:ext uri="{BB962C8B-B14F-4D97-AF65-F5344CB8AC3E}">
        <p14:creationId xmlns:p14="http://schemas.microsoft.com/office/powerpoint/2010/main" val="31717701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2800" dirty="0">
                <a:solidFill>
                  <a:srgbClr val="FFFFFF"/>
                </a:solidFill>
                <a:latin typeface="cmss10" pitchFamily="34" charset="0"/>
              </a:rPr>
              <a:t>Who Becomes an Inventor? Propensity Score Reweighting</a:t>
            </a:r>
          </a:p>
          <a:p>
            <a:pPr eaLnBrk="1" fontAlgn="base" hangingPunct="1">
              <a:spcBef>
                <a:spcPct val="50000"/>
              </a:spcBef>
              <a:spcAft>
                <a:spcPct val="0"/>
              </a:spcAft>
            </a:pPr>
            <a:endParaRPr lang="en-US" sz="2800" dirty="0">
              <a:solidFill>
                <a:srgbClr val="FFFFFF"/>
              </a:solidFill>
              <a:latin typeface="cmss10" pitchFamily="34" charset="0"/>
            </a:endParaRPr>
          </a:p>
        </p:txBody>
      </p:sp>
      <p:pic>
        <p:nvPicPr>
          <p:cNvPr id="3" name="Picture 2">
            <a:extLst>
              <a:ext uri="{FF2B5EF4-FFF2-40B4-BE49-F238E27FC236}">
                <a16:creationId xmlns:a16="http://schemas.microsoft.com/office/drawing/2014/main" id="{F89F8C64-B553-4DC3-8524-F268D7973A3B}"/>
              </a:ext>
            </a:extLst>
          </p:cNvPr>
          <p:cNvPicPr>
            <a:picLocks noChangeAspect="1"/>
          </p:cNvPicPr>
          <p:nvPr/>
        </p:nvPicPr>
        <p:blipFill>
          <a:blip r:embed="rId3"/>
          <a:stretch>
            <a:fillRect/>
          </a:stretch>
        </p:blipFill>
        <p:spPr>
          <a:xfrm>
            <a:off x="920350" y="762000"/>
            <a:ext cx="7303299" cy="4981804"/>
          </a:xfrm>
          <a:prstGeom prst="rect">
            <a:avLst/>
          </a:prstGeom>
        </p:spPr>
      </p:pic>
      <p:sp>
        <p:nvSpPr>
          <p:cNvPr id="4" name="Oval 3">
            <a:extLst>
              <a:ext uri="{FF2B5EF4-FFF2-40B4-BE49-F238E27FC236}">
                <a16:creationId xmlns:a16="http://schemas.microsoft.com/office/drawing/2014/main" id="{1D77B2FB-512F-4F5A-8447-CE65317460B6}"/>
              </a:ext>
            </a:extLst>
          </p:cNvPr>
          <p:cNvSpPr/>
          <p:nvPr/>
        </p:nvSpPr>
        <p:spPr>
          <a:xfrm>
            <a:off x="2819400" y="5029200"/>
            <a:ext cx="762000" cy="7146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9871606-D750-4CA7-9674-47171119E448}"/>
              </a:ext>
            </a:extLst>
          </p:cNvPr>
          <p:cNvCxnSpPr/>
          <p:nvPr/>
        </p:nvCxnSpPr>
        <p:spPr>
          <a:xfrm flipV="1">
            <a:off x="2387600" y="5638800"/>
            <a:ext cx="457200" cy="5807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5F0E33E-ED12-46B6-852D-27F07479D1B7}"/>
              </a:ext>
            </a:extLst>
          </p:cNvPr>
          <p:cNvSpPr txBox="1"/>
          <p:nvPr/>
        </p:nvSpPr>
        <p:spPr>
          <a:xfrm>
            <a:off x="609600" y="6096000"/>
            <a:ext cx="77724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Weight on non-rich students increases in how much your test score “looks like” that of a rich person. (Upweight high-scoring, low-income students)</a:t>
            </a:r>
          </a:p>
        </p:txBody>
      </p:sp>
    </p:spTree>
    <p:extLst>
      <p:ext uri="{BB962C8B-B14F-4D97-AF65-F5344CB8AC3E}">
        <p14:creationId xmlns:p14="http://schemas.microsoft.com/office/powerpoint/2010/main" val="26132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AF9FD445-B61E-4C93-B7C6-6FF87B0CD678}"/>
              </a:ext>
            </a:extLst>
          </p:cNvPr>
          <p:cNvSpPr txBox="1">
            <a:spLocks noChangeArrowheads="1"/>
          </p:cNvSpPr>
          <p:nvPr/>
        </p:nvSpPr>
        <p:spPr bwMode="auto">
          <a:xfrm>
            <a:off x="228600" y="76200"/>
            <a:ext cx="8915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2800" dirty="0">
                <a:solidFill>
                  <a:srgbClr val="FFFFFF"/>
                </a:solidFill>
                <a:latin typeface="cmss10" pitchFamily="34" charset="0"/>
              </a:rPr>
              <a:t>Who Becomes an Inventor? Propensity Score Reweighting</a:t>
            </a:r>
          </a:p>
          <a:p>
            <a:pPr eaLnBrk="1" fontAlgn="base" hangingPunct="1">
              <a:spcBef>
                <a:spcPct val="50000"/>
              </a:spcBef>
              <a:spcAft>
                <a:spcPct val="0"/>
              </a:spcAft>
            </a:pPr>
            <a:endParaRPr lang="en-US" sz="2800" dirty="0">
              <a:solidFill>
                <a:srgbClr val="FFFFFF"/>
              </a:solidFill>
              <a:latin typeface="cmss10" pitchFamily="34" charset="0"/>
            </a:endParaRPr>
          </a:p>
        </p:txBody>
      </p:sp>
      <p:graphicFrame>
        <p:nvGraphicFramePr>
          <p:cNvPr id="9" name="Table 8">
            <a:extLst>
              <a:ext uri="{FF2B5EF4-FFF2-40B4-BE49-F238E27FC236}">
                <a16:creationId xmlns:a16="http://schemas.microsoft.com/office/drawing/2014/main" id="{FAA61FF6-6AE6-4F20-B027-4DA820B117EF}"/>
              </a:ext>
            </a:extLst>
          </p:cNvPr>
          <p:cNvGraphicFramePr>
            <a:graphicFrameLocks noGrp="1"/>
          </p:cNvGraphicFramePr>
          <p:nvPr>
            <p:extLst>
              <p:ext uri="{D42A27DB-BD31-4B8C-83A1-F6EECF244321}">
                <p14:modId xmlns:p14="http://schemas.microsoft.com/office/powerpoint/2010/main" val="794769713"/>
              </p:ext>
            </p:extLst>
          </p:nvPr>
        </p:nvGraphicFramePr>
        <p:xfrm>
          <a:off x="152399" y="1523081"/>
          <a:ext cx="8839201" cy="5334919"/>
        </p:xfrm>
        <a:graphic>
          <a:graphicData uri="http://schemas.openxmlformats.org/drawingml/2006/table">
            <a:tbl>
              <a:tblPr firstRow="1" firstCol="1" bandRow="1"/>
              <a:tblGrid>
                <a:gridCol w="3416117">
                  <a:extLst>
                    <a:ext uri="{9D8B030D-6E8A-4147-A177-3AD203B41FA5}">
                      <a16:colId xmlns:a16="http://schemas.microsoft.com/office/drawing/2014/main" val="20000"/>
                    </a:ext>
                  </a:extLst>
                </a:gridCol>
                <a:gridCol w="494083">
                  <a:extLst>
                    <a:ext uri="{9D8B030D-6E8A-4147-A177-3AD203B41FA5}">
                      <a16:colId xmlns:a16="http://schemas.microsoft.com/office/drawing/2014/main" val="20001"/>
                    </a:ext>
                  </a:extLst>
                </a:gridCol>
                <a:gridCol w="2388265">
                  <a:extLst>
                    <a:ext uri="{9D8B030D-6E8A-4147-A177-3AD203B41FA5}">
                      <a16:colId xmlns:a16="http://schemas.microsoft.com/office/drawing/2014/main" val="20002"/>
                    </a:ext>
                  </a:extLst>
                </a:gridCol>
                <a:gridCol w="320261">
                  <a:extLst>
                    <a:ext uri="{9D8B030D-6E8A-4147-A177-3AD203B41FA5}">
                      <a16:colId xmlns:a16="http://schemas.microsoft.com/office/drawing/2014/main" val="20003"/>
                    </a:ext>
                  </a:extLst>
                </a:gridCol>
                <a:gridCol w="2220475">
                  <a:extLst>
                    <a:ext uri="{9D8B030D-6E8A-4147-A177-3AD203B41FA5}">
                      <a16:colId xmlns:a16="http://schemas.microsoft.com/office/drawing/2014/main" val="20004"/>
                    </a:ext>
                  </a:extLst>
                </a:gridCol>
              </a:tblGrid>
              <a:tr h="246643">
                <a:tc gridSpan="5">
                  <a:txBody>
                    <a:bodyPr/>
                    <a:lstStyle>
                      <a:lvl1pPr marL="0" algn="l" defTabSz="914400" rtl="0" eaLnBrk="1" latinLnBrk="0" hangingPunct="1">
                        <a:defRPr sz="1800" b="1" kern="1200">
                          <a:solidFill>
                            <a:schemeClr val="lt1"/>
                          </a:solidFill>
                          <a:latin typeface="Arial"/>
                          <a:ea typeface="Arial"/>
                          <a:cs typeface="Arial"/>
                        </a:defRPr>
                      </a:lvl1pPr>
                      <a:lvl2pPr marL="457200" algn="l" defTabSz="914400" rtl="0" eaLnBrk="1" latinLnBrk="0" hangingPunct="1">
                        <a:defRPr sz="1800" b="1" kern="1200">
                          <a:solidFill>
                            <a:schemeClr val="lt1"/>
                          </a:solidFill>
                          <a:latin typeface="Arial"/>
                          <a:ea typeface="Arial"/>
                          <a:cs typeface="Arial"/>
                        </a:defRPr>
                      </a:lvl2pPr>
                      <a:lvl3pPr marL="914400" algn="l" defTabSz="914400" rtl="0" eaLnBrk="1" latinLnBrk="0" hangingPunct="1">
                        <a:defRPr sz="1800" b="1" kern="1200">
                          <a:solidFill>
                            <a:schemeClr val="lt1"/>
                          </a:solidFill>
                          <a:latin typeface="Arial"/>
                          <a:ea typeface="Arial"/>
                          <a:cs typeface="Arial"/>
                        </a:defRPr>
                      </a:lvl3pPr>
                      <a:lvl4pPr marL="1371600" algn="l" defTabSz="914400" rtl="0" eaLnBrk="1" latinLnBrk="0" hangingPunct="1">
                        <a:defRPr sz="1800" b="1" kern="1200">
                          <a:solidFill>
                            <a:schemeClr val="lt1"/>
                          </a:solidFill>
                          <a:latin typeface="Arial"/>
                          <a:ea typeface="Arial"/>
                          <a:cs typeface="Arial"/>
                        </a:defRPr>
                      </a:lvl4pPr>
                      <a:lvl5pPr marL="1828800" algn="l" defTabSz="914400" rtl="0" eaLnBrk="1" latinLnBrk="0" hangingPunct="1">
                        <a:defRPr sz="1800" b="1" kern="1200">
                          <a:solidFill>
                            <a:schemeClr val="lt1"/>
                          </a:solidFill>
                          <a:latin typeface="Arial"/>
                          <a:ea typeface="Arial"/>
                          <a:cs typeface="Arial"/>
                        </a:defRPr>
                      </a:lvl5pPr>
                      <a:lvl6pPr marL="2286000" algn="l" defTabSz="914400" rtl="0" eaLnBrk="1" latinLnBrk="0" hangingPunct="1">
                        <a:defRPr sz="1800" b="1" kern="1200">
                          <a:solidFill>
                            <a:schemeClr val="lt1"/>
                          </a:solidFill>
                          <a:latin typeface="Arial"/>
                          <a:ea typeface="Arial"/>
                          <a:cs typeface="Arial"/>
                        </a:defRPr>
                      </a:lvl6pPr>
                      <a:lvl7pPr marL="2743200" algn="l" defTabSz="914400" rtl="0" eaLnBrk="1" latinLnBrk="0" hangingPunct="1">
                        <a:defRPr sz="1800" b="1" kern="1200">
                          <a:solidFill>
                            <a:schemeClr val="lt1"/>
                          </a:solidFill>
                          <a:latin typeface="Arial"/>
                          <a:ea typeface="Arial"/>
                          <a:cs typeface="Arial"/>
                        </a:defRPr>
                      </a:lvl7pPr>
                      <a:lvl8pPr marL="3200400" algn="l" defTabSz="914400" rtl="0" eaLnBrk="1" latinLnBrk="0" hangingPunct="1">
                        <a:defRPr sz="1800" b="1" kern="1200">
                          <a:solidFill>
                            <a:schemeClr val="lt1"/>
                          </a:solidFill>
                          <a:latin typeface="Arial"/>
                          <a:ea typeface="Arial"/>
                          <a:cs typeface="Arial"/>
                        </a:defRPr>
                      </a:lvl8pPr>
                      <a:lvl9pPr marL="3657600" algn="l" defTabSz="914400" rtl="0" eaLnBrk="1" latinLnBrk="0" hangingPunct="1">
                        <a:defRPr sz="1800" b="1" kern="1200">
                          <a:solidFill>
                            <a:schemeClr val="lt1"/>
                          </a:solidFill>
                          <a:latin typeface="Arial"/>
                          <a:ea typeface="Arial"/>
                          <a:cs typeface="Arial"/>
                        </a:defRPr>
                      </a:lvl9pPr>
                    </a:lstStyle>
                    <a:p>
                      <a:pPr marL="0" marR="0" indent="0" algn="ctr" defTabSz="457200" rtl="0" eaLnBrk="1" fontAlgn="auto" latinLnBrk="0" hangingPunct="1">
                        <a:lnSpc>
                          <a:spcPct val="115000"/>
                        </a:lnSpc>
                        <a:spcBef>
                          <a:spcPts val="0"/>
                        </a:spcBef>
                        <a:spcAft>
                          <a:spcPts val="0"/>
                        </a:spcAft>
                        <a:buClrTx/>
                        <a:buSzTx/>
                        <a:buFontTx/>
                        <a:buNone/>
                        <a:tabLst/>
                        <a:defRPr/>
                      </a:pPr>
                      <a:endParaRPr lang="en-US" sz="1800" b="0" kern="1200" dirty="0">
                        <a:solidFill>
                          <a:schemeClr val="tx1"/>
                        </a:solidFill>
                        <a:effectLst/>
                        <a:latin typeface="+mn-lt"/>
                        <a:ea typeface="Calibri"/>
                        <a:cs typeface="Times New Roman"/>
                      </a:endParaRPr>
                    </a:p>
                  </a:txBody>
                  <a:tcPr marL="51786" marR="51786" marT="0" marB="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5760">
                <a:tc gridSpan="2">
                  <a:txBody>
                    <a:bodyPr/>
                    <a:lstStyle>
                      <a:lvl1pPr marL="0" algn="l" defTabSz="914400" rtl="0" eaLnBrk="1" latinLnBrk="0" hangingPunct="1">
                        <a:defRPr sz="1800" b="1" kern="1200">
                          <a:solidFill>
                            <a:schemeClr val="lt1"/>
                          </a:solidFill>
                          <a:latin typeface="Arial"/>
                          <a:ea typeface="Arial"/>
                          <a:cs typeface="Arial"/>
                        </a:defRPr>
                      </a:lvl1pPr>
                      <a:lvl2pPr marL="457200" algn="l" defTabSz="914400" rtl="0" eaLnBrk="1" latinLnBrk="0" hangingPunct="1">
                        <a:defRPr sz="1800" b="1" kern="1200">
                          <a:solidFill>
                            <a:schemeClr val="lt1"/>
                          </a:solidFill>
                          <a:latin typeface="Arial"/>
                          <a:ea typeface="Arial"/>
                          <a:cs typeface="Arial"/>
                        </a:defRPr>
                      </a:lvl2pPr>
                      <a:lvl3pPr marL="914400" algn="l" defTabSz="914400" rtl="0" eaLnBrk="1" latinLnBrk="0" hangingPunct="1">
                        <a:defRPr sz="1800" b="1" kern="1200">
                          <a:solidFill>
                            <a:schemeClr val="lt1"/>
                          </a:solidFill>
                          <a:latin typeface="Arial"/>
                          <a:ea typeface="Arial"/>
                          <a:cs typeface="Arial"/>
                        </a:defRPr>
                      </a:lvl3pPr>
                      <a:lvl4pPr marL="1371600" algn="l" defTabSz="914400" rtl="0" eaLnBrk="1" latinLnBrk="0" hangingPunct="1">
                        <a:defRPr sz="1800" b="1" kern="1200">
                          <a:solidFill>
                            <a:schemeClr val="lt1"/>
                          </a:solidFill>
                          <a:latin typeface="Arial"/>
                          <a:ea typeface="Arial"/>
                          <a:cs typeface="Arial"/>
                        </a:defRPr>
                      </a:lvl4pPr>
                      <a:lvl5pPr marL="1828800" algn="l" defTabSz="914400" rtl="0" eaLnBrk="1" latinLnBrk="0" hangingPunct="1">
                        <a:defRPr sz="1800" b="1" kern="1200">
                          <a:solidFill>
                            <a:schemeClr val="lt1"/>
                          </a:solidFill>
                          <a:latin typeface="Arial"/>
                          <a:ea typeface="Arial"/>
                          <a:cs typeface="Arial"/>
                        </a:defRPr>
                      </a:lvl5pPr>
                      <a:lvl6pPr marL="2286000" algn="l" defTabSz="914400" rtl="0" eaLnBrk="1" latinLnBrk="0" hangingPunct="1">
                        <a:defRPr sz="1800" b="1" kern="1200">
                          <a:solidFill>
                            <a:schemeClr val="lt1"/>
                          </a:solidFill>
                          <a:latin typeface="Arial"/>
                          <a:ea typeface="Arial"/>
                          <a:cs typeface="Arial"/>
                        </a:defRPr>
                      </a:lvl6pPr>
                      <a:lvl7pPr marL="2743200" algn="l" defTabSz="914400" rtl="0" eaLnBrk="1" latinLnBrk="0" hangingPunct="1">
                        <a:defRPr sz="1800" b="1" kern="1200">
                          <a:solidFill>
                            <a:schemeClr val="lt1"/>
                          </a:solidFill>
                          <a:latin typeface="Arial"/>
                          <a:ea typeface="Arial"/>
                          <a:cs typeface="Arial"/>
                        </a:defRPr>
                      </a:lvl7pPr>
                      <a:lvl8pPr marL="3200400" algn="l" defTabSz="914400" rtl="0" eaLnBrk="1" latinLnBrk="0" hangingPunct="1">
                        <a:defRPr sz="1800" b="1" kern="1200">
                          <a:solidFill>
                            <a:schemeClr val="lt1"/>
                          </a:solidFill>
                          <a:latin typeface="Arial"/>
                          <a:ea typeface="Arial"/>
                          <a:cs typeface="Arial"/>
                        </a:defRPr>
                      </a:lvl8pPr>
                      <a:lvl9pPr marL="3657600" algn="l" defTabSz="914400" rtl="0" eaLnBrk="1" latinLnBrk="0" hangingPunct="1">
                        <a:defRPr sz="1800" b="1" kern="1200">
                          <a:solidFill>
                            <a:schemeClr val="lt1"/>
                          </a:solidFill>
                          <a:latin typeface="Arial"/>
                          <a:ea typeface="Arial"/>
                          <a:cs typeface="Arial"/>
                        </a:defRPr>
                      </a:lvl9pPr>
                    </a:lstStyle>
                    <a:p>
                      <a:pPr marL="0" marR="0" indent="0" algn="ctr" defTabSz="457200" rtl="0" eaLnBrk="1" fontAlgn="auto" latinLnBrk="0" hangingPunct="1">
                        <a:lnSpc>
                          <a:spcPct val="115000"/>
                        </a:lnSpc>
                        <a:spcBef>
                          <a:spcPts val="0"/>
                        </a:spcBef>
                        <a:spcAft>
                          <a:spcPts val="0"/>
                        </a:spcAft>
                        <a:buClrTx/>
                        <a:buSzTx/>
                        <a:buFontTx/>
                        <a:buNone/>
                        <a:tabLst/>
                        <a:defRPr/>
                      </a:pPr>
                      <a:endParaRPr lang="en-US" sz="1800" b="0" kern="1200" dirty="0">
                        <a:solidFill>
                          <a:schemeClr val="tx1"/>
                        </a:solidFill>
                        <a:effectLst/>
                        <a:latin typeface="Arial" panose="020B0604020202020204" pitchFamily="34" charset="0"/>
                        <a:ea typeface="Calibri"/>
                        <a:cs typeface="Arial" panose="020B0604020202020204" pitchFamily="34" charset="0"/>
                      </a:endParaRPr>
                    </a:p>
                  </a:txBody>
                  <a:tcPr marL="51786" marR="51786" marT="0" marB="0" anchor="b">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gridSpan="3">
                  <a:txBody>
                    <a:bodyPr/>
                    <a:lstStyle/>
                    <a:p>
                      <a:pPr marL="0" marR="0" indent="0" algn="ctr" defTabSz="457200" rtl="0" eaLnBrk="1" fontAlgn="auto" latinLnBrk="0" hangingPunct="1">
                        <a:lnSpc>
                          <a:spcPct val="115000"/>
                        </a:lnSpc>
                        <a:spcBef>
                          <a:spcPts val="0"/>
                        </a:spcBef>
                        <a:spcAft>
                          <a:spcPts val="0"/>
                        </a:spcAft>
                        <a:buClrTx/>
                        <a:buSzTx/>
                        <a:buFontTx/>
                        <a:buNone/>
                        <a:tabLst/>
                        <a:defRPr/>
                      </a:pPr>
                      <a:endParaRPr lang="en-US" sz="1800" b="0" kern="1200" dirty="0">
                        <a:solidFill>
                          <a:schemeClr val="tx1"/>
                        </a:solidFill>
                        <a:effectLst/>
                        <a:latin typeface="Arial" panose="020B0604020202020204" pitchFamily="34" charset="0"/>
                        <a:ea typeface="Calibri"/>
                        <a:cs typeface="Arial" panose="020B0604020202020204" pitchFamily="34" charset="0"/>
                      </a:endParaRPr>
                    </a:p>
                  </a:txBody>
                  <a:tcPr marL="51786" marR="51786" marT="0"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marR="0" indent="0" algn="ctr" defTabSz="457200" rtl="0" eaLnBrk="1" fontAlgn="auto" latinLnBrk="0" hangingPunct="1">
                        <a:lnSpc>
                          <a:spcPct val="115000"/>
                        </a:lnSpc>
                        <a:spcBef>
                          <a:spcPts val="0"/>
                        </a:spcBef>
                        <a:spcAft>
                          <a:spcPts val="0"/>
                        </a:spcAft>
                        <a:buClrTx/>
                        <a:buSzTx/>
                        <a:buFontTx/>
                        <a:buNone/>
                        <a:tabLst/>
                        <a:defRPr/>
                      </a:pPr>
                      <a:endParaRPr lang="en-US" sz="1800" b="0" kern="1200" dirty="0">
                        <a:solidFill>
                          <a:schemeClr val="tx1"/>
                        </a:solidFill>
                        <a:effectLst/>
                        <a:latin typeface="+mn-lt"/>
                        <a:ea typeface="Calibri"/>
                        <a:cs typeface="Times New Roman"/>
                      </a:endParaRPr>
                    </a:p>
                  </a:txBody>
                  <a:tcPr marL="51786" marR="51786" marT="0" marB="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extLst>
                  <a:ext uri="{0D108BD9-81ED-4DB2-BD59-A6C34878D82A}">
                    <a16:rowId xmlns:a16="http://schemas.microsoft.com/office/drawing/2014/main" val="10001"/>
                  </a:ext>
                </a:extLst>
              </a:tr>
              <a:tr h="832381">
                <a:tc>
                  <a:txBody>
                    <a:bodyPr/>
                    <a:lstStyle>
                      <a:lvl1pPr marL="0" algn="l" defTabSz="914400" rtl="0" eaLnBrk="1" latinLnBrk="0" hangingPunct="1">
                        <a:defRPr sz="1800" b="1" kern="1200">
                          <a:solidFill>
                            <a:schemeClr val="lt1"/>
                          </a:solidFill>
                          <a:latin typeface="Arial"/>
                          <a:ea typeface="Arial"/>
                          <a:cs typeface="Arial"/>
                        </a:defRPr>
                      </a:lvl1pPr>
                      <a:lvl2pPr marL="457200" algn="l" defTabSz="914400" rtl="0" eaLnBrk="1" latinLnBrk="0" hangingPunct="1">
                        <a:defRPr sz="1800" b="1" kern="1200">
                          <a:solidFill>
                            <a:schemeClr val="lt1"/>
                          </a:solidFill>
                          <a:latin typeface="Arial"/>
                          <a:ea typeface="Arial"/>
                          <a:cs typeface="Arial"/>
                        </a:defRPr>
                      </a:lvl2pPr>
                      <a:lvl3pPr marL="914400" algn="l" defTabSz="914400" rtl="0" eaLnBrk="1" latinLnBrk="0" hangingPunct="1">
                        <a:defRPr sz="1800" b="1" kern="1200">
                          <a:solidFill>
                            <a:schemeClr val="lt1"/>
                          </a:solidFill>
                          <a:latin typeface="Arial"/>
                          <a:ea typeface="Arial"/>
                          <a:cs typeface="Arial"/>
                        </a:defRPr>
                      </a:lvl3pPr>
                      <a:lvl4pPr marL="1371600" algn="l" defTabSz="914400" rtl="0" eaLnBrk="1" latinLnBrk="0" hangingPunct="1">
                        <a:defRPr sz="1800" b="1" kern="1200">
                          <a:solidFill>
                            <a:schemeClr val="lt1"/>
                          </a:solidFill>
                          <a:latin typeface="Arial"/>
                          <a:ea typeface="Arial"/>
                          <a:cs typeface="Arial"/>
                        </a:defRPr>
                      </a:lvl4pPr>
                      <a:lvl5pPr marL="1828800" algn="l" defTabSz="914400" rtl="0" eaLnBrk="1" latinLnBrk="0" hangingPunct="1">
                        <a:defRPr sz="1800" b="1" kern="1200">
                          <a:solidFill>
                            <a:schemeClr val="lt1"/>
                          </a:solidFill>
                          <a:latin typeface="Arial"/>
                          <a:ea typeface="Arial"/>
                          <a:cs typeface="Arial"/>
                        </a:defRPr>
                      </a:lvl5pPr>
                      <a:lvl6pPr marL="2286000" algn="l" defTabSz="914400" rtl="0" eaLnBrk="1" latinLnBrk="0" hangingPunct="1">
                        <a:defRPr sz="1800" b="1" kern="1200">
                          <a:solidFill>
                            <a:schemeClr val="lt1"/>
                          </a:solidFill>
                          <a:latin typeface="Arial"/>
                          <a:ea typeface="Arial"/>
                          <a:cs typeface="Arial"/>
                        </a:defRPr>
                      </a:lvl6pPr>
                      <a:lvl7pPr marL="2743200" algn="l" defTabSz="914400" rtl="0" eaLnBrk="1" latinLnBrk="0" hangingPunct="1">
                        <a:defRPr sz="1800" b="1" kern="1200">
                          <a:solidFill>
                            <a:schemeClr val="lt1"/>
                          </a:solidFill>
                          <a:latin typeface="Arial"/>
                          <a:ea typeface="Arial"/>
                          <a:cs typeface="Arial"/>
                        </a:defRPr>
                      </a:lvl7pPr>
                      <a:lvl8pPr marL="3200400" algn="l" defTabSz="914400" rtl="0" eaLnBrk="1" latinLnBrk="0" hangingPunct="1">
                        <a:defRPr sz="1800" b="1" kern="1200">
                          <a:solidFill>
                            <a:schemeClr val="lt1"/>
                          </a:solidFill>
                          <a:latin typeface="Arial"/>
                          <a:ea typeface="Arial"/>
                          <a:cs typeface="Arial"/>
                        </a:defRPr>
                      </a:lvl8pPr>
                      <a:lvl9pPr marL="3657600" algn="l" defTabSz="914400" rtl="0" eaLnBrk="1" latinLnBrk="0" hangingPunct="1">
                        <a:defRPr sz="1800" b="1" kern="1200">
                          <a:solidFill>
                            <a:schemeClr val="lt1"/>
                          </a:solidFill>
                          <a:latin typeface="Arial"/>
                          <a:ea typeface="Arial"/>
                          <a:cs typeface="Arial"/>
                        </a:defRPr>
                      </a:lvl9pPr>
                    </a:lstStyle>
                    <a:p>
                      <a:pPr marL="0" marR="0" algn="ctr">
                        <a:lnSpc>
                          <a:spcPct val="115000"/>
                        </a:lnSpc>
                        <a:spcBef>
                          <a:spcPts val="0"/>
                        </a:spcBef>
                        <a:spcAft>
                          <a:spcPts val="0"/>
                        </a:spcAft>
                      </a:pPr>
                      <a:endParaRPr lang="en-US" sz="1900" b="0" dirty="0">
                        <a:solidFill>
                          <a:schemeClr val="tx1"/>
                        </a:solidFill>
                        <a:effectLst/>
                        <a:latin typeface="Arial" panose="020B0604020202020204" pitchFamily="34" charset="0"/>
                        <a:ea typeface="Calibri"/>
                        <a:cs typeface="Arial" panose="020B0604020202020204" pitchFamily="34" charset="0"/>
                      </a:endParaRPr>
                    </a:p>
                  </a:txBody>
                  <a:tcPr marL="51786" marR="51786" marT="0" marB="0" anchor="b">
                    <a:lnL w="12700" cmpd="sng">
                      <a:solidFill>
                        <a:srgbClr val="FFFFFF"/>
                      </a:solidFill>
                    </a:lnL>
                    <a:lnR w="12700" cmpd="sng">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900" b="0" kern="1200" dirty="0">
                          <a:solidFill>
                            <a:schemeClr val="tx1"/>
                          </a:solidFill>
                          <a:effectLst/>
                          <a:latin typeface="Arial" panose="020B0604020202020204" pitchFamily="34" charset="0"/>
                          <a:ea typeface="Calibri"/>
                          <a:cs typeface="Arial" panose="020B0604020202020204" pitchFamily="34" charset="0"/>
                        </a:rPr>
                        <a:t>Patent</a:t>
                      </a:r>
                      <a:r>
                        <a:rPr lang="en-US" sz="1900" b="0" kern="1200" baseline="0" dirty="0">
                          <a:solidFill>
                            <a:schemeClr val="tx1"/>
                          </a:solidFill>
                          <a:effectLst/>
                          <a:latin typeface="Arial" panose="020B0604020202020204" pitchFamily="34" charset="0"/>
                          <a:ea typeface="Calibri"/>
                          <a:cs typeface="Arial" panose="020B0604020202020204" pitchFamily="34" charset="0"/>
                        </a:rPr>
                        <a:t> Rate</a:t>
                      </a:r>
                    </a:p>
                    <a:p>
                      <a:pPr marL="0" marR="0" indent="0" algn="ctr" defTabSz="457200" rtl="0" eaLnBrk="1" fontAlgn="auto" latinLnBrk="0" hangingPunct="1">
                        <a:lnSpc>
                          <a:spcPct val="115000"/>
                        </a:lnSpc>
                        <a:spcBef>
                          <a:spcPts val="0"/>
                        </a:spcBef>
                        <a:spcAft>
                          <a:spcPts val="0"/>
                        </a:spcAft>
                        <a:buClrTx/>
                        <a:buSzTx/>
                        <a:buFontTx/>
                        <a:buNone/>
                        <a:tabLst/>
                        <a:defRPr/>
                      </a:pPr>
                      <a:r>
                        <a:rPr lang="en-US" sz="1900" b="0" kern="1200" baseline="0" dirty="0">
                          <a:solidFill>
                            <a:schemeClr val="tx1"/>
                          </a:solidFill>
                          <a:effectLst/>
                          <a:latin typeface="Arial" panose="020B0604020202020204" pitchFamily="34" charset="0"/>
                          <a:ea typeface="Calibri"/>
                          <a:cs typeface="Arial" panose="020B0604020202020204" pitchFamily="34" charset="0"/>
                        </a:rPr>
                        <a:t>(per 1000 Individuals)</a:t>
                      </a:r>
                      <a:endParaRPr lang="en-US" sz="1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hMerge="1">
                  <a:txBody>
                    <a:bodyPr/>
                    <a:lstStyle/>
                    <a:p>
                      <a:endParaRPr lang="en-US"/>
                    </a:p>
                  </a:txBody>
                  <a:tcP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algn="ctr" fontAlgn="b"/>
                      <a:endParaRPr lang="en-US" sz="1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9525" marR="9525" marT="9525" marB="0" anchor="ctr">
                    <a:lnL w="12700" cmpd="sng">
                      <a:noFill/>
                    </a:lnL>
                    <a:lnR w="12700" cmpd="sng">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900" dirty="0">
                          <a:latin typeface="Arial" panose="020B0604020202020204" pitchFamily="34" charset="0"/>
                          <a:cs typeface="Arial" panose="020B0604020202020204" pitchFamily="34" charset="0"/>
                        </a:rPr>
                        <a:t>Gap Relative to Above</a:t>
                      </a:r>
                      <a:r>
                        <a:rPr lang="en-US" sz="1900" baseline="0"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p80 Group</a:t>
                      </a:r>
                    </a:p>
                  </a:txBody>
                  <a:tcPr marL="9525" marR="9525" marT="9525" marB="0" anchor="ctr">
                    <a:lnL w="12700" cmpd="sng">
                      <a:noFill/>
                    </a:lnL>
                    <a:lnR w="12700" cmpd="sng">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2"/>
                  </a:ext>
                </a:extLst>
              </a:tr>
              <a:tr h="365760">
                <a:tc>
                  <a:txBody>
                    <a:bodyPr/>
                    <a:lstStyle>
                      <a:lvl1pPr marL="0" algn="l" defTabSz="914400" rtl="0" eaLnBrk="1" latinLnBrk="0" hangingPunct="1">
                        <a:defRPr sz="1800" b="1" kern="1200">
                          <a:solidFill>
                            <a:schemeClr val="lt1"/>
                          </a:solidFill>
                          <a:latin typeface="Arial"/>
                          <a:ea typeface="Arial"/>
                          <a:cs typeface="Arial"/>
                        </a:defRPr>
                      </a:lvl1pPr>
                      <a:lvl2pPr marL="457200" algn="l" defTabSz="914400" rtl="0" eaLnBrk="1" latinLnBrk="0" hangingPunct="1">
                        <a:defRPr sz="1800" b="1" kern="1200">
                          <a:solidFill>
                            <a:schemeClr val="lt1"/>
                          </a:solidFill>
                          <a:latin typeface="Arial"/>
                          <a:ea typeface="Arial"/>
                          <a:cs typeface="Arial"/>
                        </a:defRPr>
                      </a:lvl2pPr>
                      <a:lvl3pPr marL="914400" algn="l" defTabSz="914400" rtl="0" eaLnBrk="1" latinLnBrk="0" hangingPunct="1">
                        <a:defRPr sz="1800" b="1" kern="1200">
                          <a:solidFill>
                            <a:schemeClr val="lt1"/>
                          </a:solidFill>
                          <a:latin typeface="Arial"/>
                          <a:ea typeface="Arial"/>
                          <a:cs typeface="Arial"/>
                        </a:defRPr>
                      </a:lvl3pPr>
                      <a:lvl4pPr marL="1371600" algn="l" defTabSz="914400" rtl="0" eaLnBrk="1" latinLnBrk="0" hangingPunct="1">
                        <a:defRPr sz="1800" b="1" kern="1200">
                          <a:solidFill>
                            <a:schemeClr val="lt1"/>
                          </a:solidFill>
                          <a:latin typeface="Arial"/>
                          <a:ea typeface="Arial"/>
                          <a:cs typeface="Arial"/>
                        </a:defRPr>
                      </a:lvl4pPr>
                      <a:lvl5pPr marL="1828800" algn="l" defTabSz="914400" rtl="0" eaLnBrk="1" latinLnBrk="0" hangingPunct="1">
                        <a:defRPr sz="1800" b="1" kern="1200">
                          <a:solidFill>
                            <a:schemeClr val="lt1"/>
                          </a:solidFill>
                          <a:latin typeface="Arial"/>
                          <a:ea typeface="Arial"/>
                          <a:cs typeface="Arial"/>
                        </a:defRPr>
                      </a:lvl5pPr>
                      <a:lvl6pPr marL="2286000" algn="l" defTabSz="914400" rtl="0" eaLnBrk="1" latinLnBrk="0" hangingPunct="1">
                        <a:defRPr sz="1800" b="1" kern="1200">
                          <a:solidFill>
                            <a:schemeClr val="lt1"/>
                          </a:solidFill>
                          <a:latin typeface="Arial"/>
                          <a:ea typeface="Arial"/>
                          <a:cs typeface="Arial"/>
                        </a:defRPr>
                      </a:lvl6pPr>
                      <a:lvl7pPr marL="2743200" algn="l" defTabSz="914400" rtl="0" eaLnBrk="1" latinLnBrk="0" hangingPunct="1">
                        <a:defRPr sz="1800" b="1" kern="1200">
                          <a:solidFill>
                            <a:schemeClr val="lt1"/>
                          </a:solidFill>
                          <a:latin typeface="Arial"/>
                          <a:ea typeface="Arial"/>
                          <a:cs typeface="Arial"/>
                        </a:defRPr>
                      </a:lvl7pPr>
                      <a:lvl8pPr marL="3200400" algn="l" defTabSz="914400" rtl="0" eaLnBrk="1" latinLnBrk="0" hangingPunct="1">
                        <a:defRPr sz="1800" b="1" kern="1200">
                          <a:solidFill>
                            <a:schemeClr val="lt1"/>
                          </a:solidFill>
                          <a:latin typeface="Arial"/>
                          <a:ea typeface="Arial"/>
                          <a:cs typeface="Arial"/>
                        </a:defRPr>
                      </a:lvl8pPr>
                      <a:lvl9pPr marL="3657600" algn="l" defTabSz="914400" rtl="0" eaLnBrk="1" latinLnBrk="0" hangingPunct="1">
                        <a:defRPr sz="1800" b="1" kern="1200">
                          <a:solidFill>
                            <a:schemeClr val="lt1"/>
                          </a:solidFill>
                          <a:latin typeface="Arial"/>
                          <a:ea typeface="Arial"/>
                          <a:cs typeface="Arial"/>
                        </a:defRPr>
                      </a:lvl9pPr>
                    </a:lstStyle>
                    <a:p>
                      <a:pPr marL="0" marR="0" algn="l">
                        <a:lnSpc>
                          <a:spcPct val="115000"/>
                        </a:lnSpc>
                        <a:spcBef>
                          <a:spcPts val="0"/>
                        </a:spcBef>
                        <a:spcAft>
                          <a:spcPts val="0"/>
                        </a:spcAft>
                      </a:pPr>
                      <a:r>
                        <a:rPr lang="en-US" sz="1900" b="0" dirty="0">
                          <a:solidFill>
                            <a:schemeClr val="tx1"/>
                          </a:solidFill>
                          <a:effectLst/>
                          <a:latin typeface="Arial" panose="020B0604020202020204" pitchFamily="34" charset="0"/>
                          <a:ea typeface="Calibri"/>
                          <a:cs typeface="Arial" panose="020B0604020202020204" pitchFamily="34" charset="0"/>
                        </a:rPr>
                        <a:t>Above</a:t>
                      </a:r>
                      <a:r>
                        <a:rPr lang="en-US" sz="1900" b="0" baseline="0" dirty="0">
                          <a:solidFill>
                            <a:schemeClr val="tx1"/>
                          </a:solidFill>
                          <a:effectLst/>
                          <a:latin typeface="Arial" panose="020B0604020202020204" pitchFamily="34" charset="0"/>
                          <a:ea typeface="Calibri"/>
                          <a:cs typeface="Arial" panose="020B0604020202020204" pitchFamily="34" charset="0"/>
                        </a:rPr>
                        <a:t> 80</a:t>
                      </a:r>
                      <a:r>
                        <a:rPr lang="en-US" sz="1900" b="0" baseline="30000" dirty="0">
                          <a:solidFill>
                            <a:schemeClr val="tx1"/>
                          </a:solidFill>
                          <a:effectLst/>
                          <a:latin typeface="Arial" panose="020B0604020202020204" pitchFamily="34" charset="0"/>
                          <a:ea typeface="Calibri"/>
                          <a:cs typeface="Arial" panose="020B0604020202020204" pitchFamily="34" charset="0"/>
                        </a:rPr>
                        <a:t>th</a:t>
                      </a:r>
                      <a:r>
                        <a:rPr lang="en-US" sz="1900" b="0" baseline="0" dirty="0">
                          <a:solidFill>
                            <a:schemeClr val="tx1"/>
                          </a:solidFill>
                          <a:effectLst/>
                          <a:latin typeface="Arial" panose="020B0604020202020204" pitchFamily="34" charset="0"/>
                          <a:ea typeface="Calibri"/>
                          <a:cs typeface="Arial" panose="020B0604020202020204" pitchFamily="34" charset="0"/>
                        </a:rPr>
                        <a:t> </a:t>
                      </a:r>
                      <a:r>
                        <a:rPr lang="en-US" sz="1900" b="0" baseline="0" dirty="0" err="1">
                          <a:solidFill>
                            <a:schemeClr val="tx1"/>
                          </a:solidFill>
                          <a:effectLst/>
                          <a:latin typeface="Arial" panose="020B0604020202020204" pitchFamily="34" charset="0"/>
                          <a:ea typeface="Calibri"/>
                          <a:cs typeface="Arial" panose="020B0604020202020204" pitchFamily="34" charset="0"/>
                        </a:rPr>
                        <a:t>Pctile</a:t>
                      </a:r>
                      <a:r>
                        <a:rPr lang="en-US" sz="1900" b="0" baseline="0" dirty="0">
                          <a:solidFill>
                            <a:schemeClr val="tx1"/>
                          </a:solidFill>
                          <a:effectLst/>
                          <a:latin typeface="Arial" panose="020B0604020202020204" pitchFamily="34" charset="0"/>
                          <a:ea typeface="Calibri"/>
                          <a:cs typeface="Arial" panose="020B0604020202020204" pitchFamily="34" charset="0"/>
                        </a:rPr>
                        <a:t>.</a:t>
                      </a:r>
                      <a:endParaRPr lang="en-US" sz="1900" b="0" dirty="0">
                        <a:solidFill>
                          <a:schemeClr val="tx1"/>
                        </a:solidFill>
                        <a:effectLst/>
                        <a:latin typeface="Arial" panose="020B0604020202020204" pitchFamily="34" charset="0"/>
                        <a:ea typeface="Calibri"/>
                        <a:cs typeface="Arial" panose="020B0604020202020204" pitchFamily="34" charset="0"/>
                      </a:endParaRPr>
                    </a:p>
                  </a:txBody>
                  <a:tcPr marL="51786" marR="51786" marT="0" marB="0" anchor="b">
                    <a:lnL w="12700" cmpd="sng">
                      <a:solidFill>
                        <a:srgbClr val="FFFFFF"/>
                      </a:solidFill>
                    </a:lnL>
                    <a:lnR w="12700" cmpd="sng">
                      <a:no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solidFill>
                  </a:tcPr>
                </a:tc>
                <a:tc gridSpan="2">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900" dirty="0">
                          <a:latin typeface="Arial" panose="020B0604020202020204" pitchFamily="34" charset="0"/>
                          <a:cs typeface="Arial" panose="020B0604020202020204" pitchFamily="34" charset="0"/>
                        </a:rPr>
                        <a:t>1.93</a:t>
                      </a:r>
                      <a:endParaRPr lang="en-US" sz="1900" dirty="0">
                        <a:solidFill>
                          <a:schemeClr val="tx1"/>
                        </a:solidFill>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40000"/>
                      </a:srgbClr>
                    </a:solidFill>
                  </a:tcPr>
                </a:tc>
                <a:tc hMerge="1">
                  <a:txBody>
                    <a:bodyPr/>
                    <a:lstStyle/>
                    <a:p>
                      <a:endParaRPr lang="en-US"/>
                    </a:p>
                  </a:txBody>
                  <a:tcP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algn="ctr" fontAlgn="ctr"/>
                      <a:endParaRPr lang="en-US" sz="1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40000"/>
                      </a:srgbClr>
                    </a:solidFill>
                  </a:tcP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algn="ctr" rtl="0" fontAlgn="b"/>
                      <a:endParaRPr lang="en-US" sz="1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12700" cap="flat" cmpd="sng" algn="ctr">
                      <a:solidFill>
                        <a:srgbClr val="000000"/>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40000"/>
                      </a:srgbClr>
                    </a:solidFill>
                  </a:tcPr>
                </a:tc>
                <a:extLst>
                  <a:ext uri="{0D108BD9-81ED-4DB2-BD59-A6C34878D82A}">
                    <a16:rowId xmlns:a16="http://schemas.microsoft.com/office/drawing/2014/main" val="10003"/>
                  </a:ext>
                </a:extLst>
              </a:tr>
              <a:tr h="365760">
                <a:tc>
                  <a:txBody>
                    <a:bodyPr/>
                    <a:lstStyle>
                      <a:lvl1pPr marL="0" algn="l" defTabSz="914400" rtl="0" eaLnBrk="1" latinLnBrk="0" hangingPunct="1">
                        <a:defRPr sz="1800" b="1" kern="1200">
                          <a:solidFill>
                            <a:schemeClr val="lt1"/>
                          </a:solidFill>
                          <a:latin typeface="Arial"/>
                          <a:ea typeface="Arial"/>
                          <a:cs typeface="Arial"/>
                        </a:defRPr>
                      </a:lvl1pPr>
                      <a:lvl2pPr marL="457200" algn="l" defTabSz="914400" rtl="0" eaLnBrk="1" latinLnBrk="0" hangingPunct="1">
                        <a:defRPr sz="1800" b="1" kern="1200">
                          <a:solidFill>
                            <a:schemeClr val="lt1"/>
                          </a:solidFill>
                          <a:latin typeface="Arial"/>
                          <a:ea typeface="Arial"/>
                          <a:cs typeface="Arial"/>
                        </a:defRPr>
                      </a:lvl2pPr>
                      <a:lvl3pPr marL="914400" algn="l" defTabSz="914400" rtl="0" eaLnBrk="1" latinLnBrk="0" hangingPunct="1">
                        <a:defRPr sz="1800" b="1" kern="1200">
                          <a:solidFill>
                            <a:schemeClr val="lt1"/>
                          </a:solidFill>
                          <a:latin typeface="Arial"/>
                          <a:ea typeface="Arial"/>
                          <a:cs typeface="Arial"/>
                        </a:defRPr>
                      </a:lvl3pPr>
                      <a:lvl4pPr marL="1371600" algn="l" defTabSz="914400" rtl="0" eaLnBrk="1" latinLnBrk="0" hangingPunct="1">
                        <a:defRPr sz="1800" b="1" kern="1200">
                          <a:solidFill>
                            <a:schemeClr val="lt1"/>
                          </a:solidFill>
                          <a:latin typeface="Arial"/>
                          <a:ea typeface="Arial"/>
                          <a:cs typeface="Arial"/>
                        </a:defRPr>
                      </a:lvl4pPr>
                      <a:lvl5pPr marL="1828800" algn="l" defTabSz="914400" rtl="0" eaLnBrk="1" latinLnBrk="0" hangingPunct="1">
                        <a:defRPr sz="1800" b="1" kern="1200">
                          <a:solidFill>
                            <a:schemeClr val="lt1"/>
                          </a:solidFill>
                          <a:latin typeface="Arial"/>
                          <a:ea typeface="Arial"/>
                          <a:cs typeface="Arial"/>
                        </a:defRPr>
                      </a:lvl5pPr>
                      <a:lvl6pPr marL="2286000" algn="l" defTabSz="914400" rtl="0" eaLnBrk="1" latinLnBrk="0" hangingPunct="1">
                        <a:defRPr sz="1800" b="1" kern="1200">
                          <a:solidFill>
                            <a:schemeClr val="lt1"/>
                          </a:solidFill>
                          <a:latin typeface="Arial"/>
                          <a:ea typeface="Arial"/>
                          <a:cs typeface="Arial"/>
                        </a:defRPr>
                      </a:lvl6pPr>
                      <a:lvl7pPr marL="2743200" algn="l" defTabSz="914400" rtl="0" eaLnBrk="1" latinLnBrk="0" hangingPunct="1">
                        <a:defRPr sz="1800" b="1" kern="1200">
                          <a:solidFill>
                            <a:schemeClr val="lt1"/>
                          </a:solidFill>
                          <a:latin typeface="Arial"/>
                          <a:ea typeface="Arial"/>
                          <a:cs typeface="Arial"/>
                        </a:defRPr>
                      </a:lvl7pPr>
                      <a:lvl8pPr marL="3200400" algn="l" defTabSz="914400" rtl="0" eaLnBrk="1" latinLnBrk="0" hangingPunct="1">
                        <a:defRPr sz="1800" b="1" kern="1200">
                          <a:solidFill>
                            <a:schemeClr val="lt1"/>
                          </a:solidFill>
                          <a:latin typeface="Arial"/>
                          <a:ea typeface="Arial"/>
                          <a:cs typeface="Arial"/>
                        </a:defRPr>
                      </a:lvl8pPr>
                      <a:lvl9pPr marL="3657600" algn="l" defTabSz="914400" rtl="0" eaLnBrk="1" latinLnBrk="0" hangingPunct="1">
                        <a:defRPr sz="1800" b="1" kern="1200">
                          <a:solidFill>
                            <a:schemeClr val="lt1"/>
                          </a:solidFill>
                          <a:latin typeface="Arial"/>
                          <a:ea typeface="Arial"/>
                          <a:cs typeface="Arial"/>
                        </a:defRPr>
                      </a:lvl9pPr>
                    </a:lstStyle>
                    <a:p>
                      <a:pPr marL="0" marR="0" algn="l">
                        <a:lnSpc>
                          <a:spcPct val="115000"/>
                        </a:lnSpc>
                        <a:spcBef>
                          <a:spcPts val="0"/>
                        </a:spcBef>
                        <a:spcAft>
                          <a:spcPts val="0"/>
                        </a:spcAft>
                      </a:pPr>
                      <a:endParaRPr lang="en-US" sz="1900" b="0" dirty="0">
                        <a:solidFill>
                          <a:schemeClr val="tx1"/>
                        </a:solidFill>
                        <a:effectLst/>
                        <a:latin typeface="Arial" panose="020B0604020202020204" pitchFamily="34" charset="0"/>
                        <a:ea typeface="Calibri"/>
                        <a:cs typeface="Arial" panose="020B0604020202020204" pitchFamily="34" charset="0"/>
                      </a:endParaRPr>
                    </a:p>
                  </a:txBody>
                  <a:tcPr marL="51786" marR="51786" marT="0" marB="0" anchor="b">
                    <a:lnL w="12700" cmpd="sng">
                      <a:solidFill>
                        <a:srgbClr val="FFFFFF"/>
                      </a:solidFill>
                    </a:lnL>
                    <a:lnR w="12700" cmpd="sng">
                      <a:no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gridSpan="2">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algn="ctr" rtl="0" fontAlgn="b"/>
                      <a:endParaRPr lang="en-US" sz="1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hMerge="1">
                  <a:txBody>
                    <a:bodyPr/>
                    <a:lstStyle/>
                    <a:p>
                      <a:endParaRPr lang="en-US"/>
                    </a:p>
                  </a:txBody>
                  <a:tcP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algn="ctr" fontAlgn="ctr"/>
                      <a:r>
                        <a:rPr lang="en-US" sz="19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algn="ctr" rtl="0" fontAlgn="b"/>
                      <a:endParaRPr lang="en-US" sz="1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4"/>
                  </a:ext>
                </a:extLst>
              </a:tr>
              <a:tr h="365760">
                <a:tc>
                  <a:txBody>
                    <a:bodyPr/>
                    <a:lstStyle>
                      <a:lvl1pPr marL="0" algn="l" defTabSz="914400" rtl="0" eaLnBrk="1" latinLnBrk="0" hangingPunct="1">
                        <a:defRPr sz="1800" b="1" kern="1200">
                          <a:solidFill>
                            <a:schemeClr val="lt1"/>
                          </a:solidFill>
                          <a:latin typeface="Arial"/>
                          <a:ea typeface="Arial"/>
                          <a:cs typeface="Arial"/>
                        </a:defRPr>
                      </a:lvl1pPr>
                      <a:lvl2pPr marL="457200" algn="l" defTabSz="914400" rtl="0" eaLnBrk="1" latinLnBrk="0" hangingPunct="1">
                        <a:defRPr sz="1800" b="1" kern="1200">
                          <a:solidFill>
                            <a:schemeClr val="lt1"/>
                          </a:solidFill>
                          <a:latin typeface="Arial"/>
                          <a:ea typeface="Arial"/>
                          <a:cs typeface="Arial"/>
                        </a:defRPr>
                      </a:lvl2pPr>
                      <a:lvl3pPr marL="914400" algn="l" defTabSz="914400" rtl="0" eaLnBrk="1" latinLnBrk="0" hangingPunct="1">
                        <a:defRPr sz="1800" b="1" kern="1200">
                          <a:solidFill>
                            <a:schemeClr val="lt1"/>
                          </a:solidFill>
                          <a:latin typeface="Arial"/>
                          <a:ea typeface="Arial"/>
                          <a:cs typeface="Arial"/>
                        </a:defRPr>
                      </a:lvl3pPr>
                      <a:lvl4pPr marL="1371600" algn="l" defTabSz="914400" rtl="0" eaLnBrk="1" latinLnBrk="0" hangingPunct="1">
                        <a:defRPr sz="1800" b="1" kern="1200">
                          <a:solidFill>
                            <a:schemeClr val="lt1"/>
                          </a:solidFill>
                          <a:latin typeface="Arial"/>
                          <a:ea typeface="Arial"/>
                          <a:cs typeface="Arial"/>
                        </a:defRPr>
                      </a:lvl4pPr>
                      <a:lvl5pPr marL="1828800" algn="l" defTabSz="914400" rtl="0" eaLnBrk="1" latinLnBrk="0" hangingPunct="1">
                        <a:defRPr sz="1800" b="1" kern="1200">
                          <a:solidFill>
                            <a:schemeClr val="lt1"/>
                          </a:solidFill>
                          <a:latin typeface="Arial"/>
                          <a:ea typeface="Arial"/>
                          <a:cs typeface="Arial"/>
                        </a:defRPr>
                      </a:lvl5pPr>
                      <a:lvl6pPr marL="2286000" algn="l" defTabSz="914400" rtl="0" eaLnBrk="1" latinLnBrk="0" hangingPunct="1">
                        <a:defRPr sz="1800" b="1" kern="1200">
                          <a:solidFill>
                            <a:schemeClr val="lt1"/>
                          </a:solidFill>
                          <a:latin typeface="Arial"/>
                          <a:ea typeface="Arial"/>
                          <a:cs typeface="Arial"/>
                        </a:defRPr>
                      </a:lvl6pPr>
                      <a:lvl7pPr marL="2743200" algn="l" defTabSz="914400" rtl="0" eaLnBrk="1" latinLnBrk="0" hangingPunct="1">
                        <a:defRPr sz="1800" b="1" kern="1200">
                          <a:solidFill>
                            <a:schemeClr val="lt1"/>
                          </a:solidFill>
                          <a:latin typeface="Arial"/>
                          <a:ea typeface="Arial"/>
                          <a:cs typeface="Arial"/>
                        </a:defRPr>
                      </a:lvl7pPr>
                      <a:lvl8pPr marL="3200400" algn="l" defTabSz="914400" rtl="0" eaLnBrk="1" latinLnBrk="0" hangingPunct="1">
                        <a:defRPr sz="1800" b="1" kern="1200">
                          <a:solidFill>
                            <a:schemeClr val="lt1"/>
                          </a:solidFill>
                          <a:latin typeface="Arial"/>
                          <a:ea typeface="Arial"/>
                          <a:cs typeface="Arial"/>
                        </a:defRPr>
                      </a:lvl8pPr>
                      <a:lvl9pPr marL="3657600" algn="l" defTabSz="914400" rtl="0" eaLnBrk="1" latinLnBrk="0" hangingPunct="1">
                        <a:defRPr sz="1800" b="1" kern="1200">
                          <a:solidFill>
                            <a:schemeClr val="lt1"/>
                          </a:solidFill>
                          <a:latin typeface="Arial"/>
                          <a:ea typeface="Arial"/>
                          <a:cs typeface="Arial"/>
                        </a:defRPr>
                      </a:lvl9pPr>
                    </a:lstStyle>
                    <a:p>
                      <a:pPr marL="0" marR="0" algn="l">
                        <a:lnSpc>
                          <a:spcPct val="115000"/>
                        </a:lnSpc>
                        <a:spcBef>
                          <a:spcPts val="0"/>
                        </a:spcBef>
                        <a:spcAft>
                          <a:spcPts val="0"/>
                        </a:spcAft>
                      </a:pPr>
                      <a:r>
                        <a:rPr lang="en-US" sz="1900" b="0" dirty="0">
                          <a:solidFill>
                            <a:schemeClr val="tx1"/>
                          </a:solidFill>
                          <a:effectLst/>
                          <a:latin typeface="Arial" panose="020B0604020202020204" pitchFamily="34" charset="0"/>
                          <a:ea typeface="Calibri"/>
                          <a:cs typeface="Arial" panose="020B0604020202020204" pitchFamily="34" charset="0"/>
                        </a:rPr>
                        <a:t>Below</a:t>
                      </a:r>
                      <a:r>
                        <a:rPr lang="en-US" sz="1900" b="0" baseline="0" dirty="0">
                          <a:solidFill>
                            <a:schemeClr val="tx1"/>
                          </a:solidFill>
                          <a:effectLst/>
                          <a:latin typeface="Arial" panose="020B0604020202020204" pitchFamily="34" charset="0"/>
                          <a:ea typeface="Calibri"/>
                          <a:cs typeface="Arial" panose="020B0604020202020204" pitchFamily="34" charset="0"/>
                        </a:rPr>
                        <a:t> 80</a:t>
                      </a:r>
                      <a:r>
                        <a:rPr lang="en-US" sz="1900" b="0" baseline="30000" dirty="0">
                          <a:solidFill>
                            <a:schemeClr val="tx1"/>
                          </a:solidFill>
                          <a:effectLst/>
                          <a:latin typeface="Arial" panose="020B0604020202020204" pitchFamily="34" charset="0"/>
                          <a:ea typeface="Calibri"/>
                          <a:cs typeface="Arial" panose="020B0604020202020204" pitchFamily="34" charset="0"/>
                        </a:rPr>
                        <a:t>th</a:t>
                      </a:r>
                      <a:r>
                        <a:rPr lang="en-US" sz="1900" b="0" baseline="0" dirty="0">
                          <a:solidFill>
                            <a:schemeClr val="tx1"/>
                          </a:solidFill>
                          <a:effectLst/>
                          <a:latin typeface="Arial" panose="020B0604020202020204" pitchFamily="34" charset="0"/>
                          <a:ea typeface="Calibri"/>
                          <a:cs typeface="Arial" panose="020B0604020202020204" pitchFamily="34" charset="0"/>
                        </a:rPr>
                        <a:t> </a:t>
                      </a:r>
                      <a:r>
                        <a:rPr lang="en-US" sz="1900" b="0" baseline="0" dirty="0" err="1">
                          <a:solidFill>
                            <a:schemeClr val="tx1"/>
                          </a:solidFill>
                          <a:effectLst/>
                          <a:latin typeface="Arial" panose="020B0604020202020204" pitchFamily="34" charset="0"/>
                          <a:ea typeface="Calibri"/>
                          <a:cs typeface="Arial" panose="020B0604020202020204" pitchFamily="34" charset="0"/>
                        </a:rPr>
                        <a:t>Pctile</a:t>
                      </a:r>
                      <a:r>
                        <a:rPr lang="en-US" sz="1900" b="0" baseline="0" dirty="0">
                          <a:solidFill>
                            <a:schemeClr val="tx1"/>
                          </a:solidFill>
                          <a:effectLst/>
                          <a:latin typeface="Arial" panose="020B0604020202020204" pitchFamily="34" charset="0"/>
                          <a:ea typeface="Calibri"/>
                          <a:cs typeface="Arial" panose="020B0604020202020204" pitchFamily="34" charset="0"/>
                        </a:rPr>
                        <a:t>.</a:t>
                      </a:r>
                      <a:endParaRPr lang="en-US" sz="1900" b="0" dirty="0">
                        <a:solidFill>
                          <a:schemeClr val="tx1"/>
                        </a:solidFill>
                        <a:effectLst/>
                        <a:latin typeface="Arial" panose="020B0604020202020204" pitchFamily="34" charset="0"/>
                        <a:ea typeface="Calibri"/>
                        <a:cs typeface="Arial" panose="020B0604020202020204" pitchFamily="34" charset="0"/>
                      </a:endParaRPr>
                    </a:p>
                  </a:txBody>
                  <a:tcPr marL="51786" marR="51786" marT="0" marB="0" anchor="b">
                    <a:lnL w="12700" cmpd="sng">
                      <a:solidFill>
                        <a:srgbClr val="FFFFFF"/>
                      </a:solidFill>
                    </a:lnL>
                    <a:lnR w="12700" cmpd="sng">
                      <a:no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solidFill>
                  </a:tcPr>
                </a:tc>
                <a:tc gridSpan="2">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900" dirty="0">
                          <a:latin typeface="Arial" panose="020B0604020202020204" pitchFamily="34" charset="0"/>
                          <a:cs typeface="Arial" panose="020B0604020202020204" pitchFamily="34" charset="0"/>
                        </a:rPr>
                        <a:t>0.52</a:t>
                      </a: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hMerge="1">
                  <a:txBody>
                    <a:bodyPr/>
                    <a:lstStyle/>
                    <a:p>
                      <a:endParaRPr lang="en-US"/>
                    </a:p>
                  </a:txBody>
                  <a:tcP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algn="ctr" fontAlgn="ctr"/>
                      <a:r>
                        <a:rPr lang="en-US" sz="19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a:txBody>
                    <a:bodyPr/>
                    <a:lstStyle>
                      <a:lvl1pPr marL="0" algn="l" defTabSz="914400" rtl="0" eaLnBrk="1" latinLnBrk="0" hangingPunct="1">
                        <a:defRPr sz="1800" kern="1200">
                          <a:solidFill>
                            <a:schemeClr val="dk1"/>
                          </a:solidFill>
                          <a:latin typeface="Arial"/>
                          <a:ea typeface="Arial"/>
                          <a:cs typeface="Arial"/>
                        </a:defRPr>
                      </a:lvl1pPr>
                      <a:lvl2pPr marL="457200" algn="l" defTabSz="914400" rtl="0" eaLnBrk="1" latinLnBrk="0" hangingPunct="1">
                        <a:defRPr sz="1800" kern="1200">
                          <a:solidFill>
                            <a:schemeClr val="dk1"/>
                          </a:solidFill>
                          <a:latin typeface="Arial"/>
                          <a:ea typeface="Arial"/>
                          <a:cs typeface="Arial"/>
                        </a:defRPr>
                      </a:lvl2pPr>
                      <a:lvl3pPr marL="914400" algn="l" defTabSz="914400" rtl="0" eaLnBrk="1" latinLnBrk="0" hangingPunct="1">
                        <a:defRPr sz="1800" kern="1200">
                          <a:solidFill>
                            <a:schemeClr val="dk1"/>
                          </a:solidFill>
                          <a:latin typeface="Arial"/>
                          <a:ea typeface="Arial"/>
                          <a:cs typeface="Arial"/>
                        </a:defRPr>
                      </a:lvl3pPr>
                      <a:lvl4pPr marL="1371600" algn="l" defTabSz="914400" rtl="0" eaLnBrk="1" latinLnBrk="0" hangingPunct="1">
                        <a:defRPr sz="1800" kern="1200">
                          <a:solidFill>
                            <a:schemeClr val="dk1"/>
                          </a:solidFill>
                          <a:latin typeface="Arial"/>
                          <a:ea typeface="Arial"/>
                          <a:cs typeface="Arial"/>
                        </a:defRPr>
                      </a:lvl4pPr>
                      <a:lvl5pPr marL="1828800" algn="l" defTabSz="914400" rtl="0" eaLnBrk="1" latinLnBrk="0" hangingPunct="1">
                        <a:defRPr sz="1800" kern="1200">
                          <a:solidFill>
                            <a:schemeClr val="dk1"/>
                          </a:solidFill>
                          <a:latin typeface="Arial"/>
                          <a:ea typeface="Arial"/>
                          <a:cs typeface="Arial"/>
                        </a:defRPr>
                      </a:lvl5pPr>
                      <a:lvl6pPr marL="2286000" algn="l" defTabSz="914400" rtl="0" eaLnBrk="1" latinLnBrk="0" hangingPunct="1">
                        <a:defRPr sz="1800" kern="1200">
                          <a:solidFill>
                            <a:schemeClr val="dk1"/>
                          </a:solidFill>
                          <a:latin typeface="Arial"/>
                          <a:ea typeface="Arial"/>
                          <a:cs typeface="Arial"/>
                        </a:defRPr>
                      </a:lvl6pPr>
                      <a:lvl7pPr marL="2743200" algn="l" defTabSz="914400" rtl="0" eaLnBrk="1" latinLnBrk="0" hangingPunct="1">
                        <a:defRPr sz="1800" kern="1200">
                          <a:solidFill>
                            <a:schemeClr val="dk1"/>
                          </a:solidFill>
                          <a:latin typeface="Arial"/>
                          <a:ea typeface="Arial"/>
                          <a:cs typeface="Arial"/>
                        </a:defRPr>
                      </a:lvl7pPr>
                      <a:lvl8pPr marL="3200400" algn="l" defTabSz="914400" rtl="0" eaLnBrk="1" latinLnBrk="0" hangingPunct="1">
                        <a:defRPr sz="1800" kern="1200">
                          <a:solidFill>
                            <a:schemeClr val="dk1"/>
                          </a:solidFill>
                          <a:latin typeface="Arial"/>
                          <a:ea typeface="Arial"/>
                          <a:cs typeface="Arial"/>
                        </a:defRPr>
                      </a:lvl8pPr>
                      <a:lvl9pPr marL="3657600" algn="l" defTabSz="914400" rtl="0" eaLnBrk="1" latinLnBrk="0" hangingPunct="1">
                        <a:defRPr sz="1800" kern="1200">
                          <a:solidFill>
                            <a:schemeClr val="dk1"/>
                          </a:solidFill>
                          <a:latin typeface="Arial"/>
                          <a:ea typeface="Arial"/>
                          <a:cs typeface="Arial"/>
                        </a:defRPr>
                      </a:lvl9pPr>
                    </a:lstStyle>
                    <a:p>
                      <a:pPr algn="ctr" rtl="0" fontAlgn="b"/>
                      <a:r>
                        <a:rPr lang="en-US" sz="1900" b="0" i="0" u="none" strike="noStrike" dirty="0">
                          <a:solidFill>
                            <a:srgbClr val="000000"/>
                          </a:solidFill>
                          <a:effectLst/>
                          <a:latin typeface="Arial" panose="020B0604020202020204" pitchFamily="34" charset="0"/>
                          <a:cs typeface="Arial" panose="020B0604020202020204" pitchFamily="34" charset="0"/>
                        </a:rPr>
                        <a:t>1.41</a:t>
                      </a: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5"/>
                  </a:ext>
                </a:extLst>
              </a:tr>
              <a:tr h="365760">
                <a:tc>
                  <a:txBody>
                    <a:bodyPr/>
                    <a:lstStyle/>
                    <a:p>
                      <a:pPr marL="0" marR="0" algn="l">
                        <a:lnSpc>
                          <a:spcPct val="115000"/>
                        </a:lnSpc>
                        <a:spcBef>
                          <a:spcPts val="0"/>
                        </a:spcBef>
                        <a:spcAft>
                          <a:spcPts val="0"/>
                        </a:spcAft>
                      </a:pPr>
                      <a:endParaRPr lang="en-US" sz="1900" b="0" dirty="0">
                        <a:solidFill>
                          <a:schemeClr val="tx1"/>
                        </a:solidFill>
                        <a:effectLst/>
                        <a:highlight>
                          <a:srgbClr val="FFFF00"/>
                        </a:highlight>
                        <a:latin typeface="Arial" panose="020B0604020202020204" pitchFamily="34" charset="0"/>
                        <a:ea typeface="Calibri"/>
                        <a:cs typeface="Arial" panose="020B0604020202020204" pitchFamily="34" charset="0"/>
                      </a:endParaRPr>
                    </a:p>
                  </a:txBody>
                  <a:tcPr marL="51786" marR="51786" marT="0" marB="0" anchor="b">
                    <a:lnL w="12700" cmpd="sng">
                      <a:solidFill>
                        <a:srgbClr val="FFFFFF"/>
                      </a:solidFill>
                    </a:lnL>
                    <a:lnR w="12700" cmpd="sng">
                      <a:no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solidFill>
                  </a:tcPr>
                </a:tc>
                <a:tc gridSpan="2">
                  <a:txBody>
                    <a:bodyPr/>
                    <a:lstStyle/>
                    <a:p>
                      <a:pPr algn="ctr" fontAlgn="ctr"/>
                      <a:endParaRPr lang="en-US" sz="1900" b="0" i="0" u="none" strike="noStrike" dirty="0">
                        <a:solidFill>
                          <a:srgbClr val="000000"/>
                        </a:solidFill>
                        <a:effectLst/>
                        <a:highlight>
                          <a:srgbClr val="FFFF00"/>
                        </a:highligh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hMerge="1">
                  <a:txBody>
                    <a:bodyPr/>
                    <a:lstStyle/>
                    <a:p>
                      <a:endParaRPr lang="en-US"/>
                    </a:p>
                  </a:txBody>
                  <a:tcPr/>
                </a:tc>
                <a:tc>
                  <a:txBody>
                    <a:bodyPr/>
                    <a:lstStyle/>
                    <a:p>
                      <a:pPr algn="ctr" fontAlgn="ctr"/>
                      <a:endParaRPr lang="en-US" sz="1900" b="0" i="0" u="none" strike="noStrike" dirty="0">
                        <a:solidFill>
                          <a:srgbClr val="000000"/>
                        </a:solidFill>
                        <a:effectLst/>
                        <a:highlight>
                          <a:srgbClr val="FFFF00"/>
                        </a:highligh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a:txBody>
                    <a:bodyPr/>
                    <a:lstStyle/>
                    <a:p>
                      <a:pPr algn="ctr" rtl="0" fontAlgn="b"/>
                      <a:endParaRPr lang="en-US" sz="1900" b="0" i="0" u="none" strike="noStrike" dirty="0">
                        <a:solidFill>
                          <a:srgbClr val="000000"/>
                        </a:solidFill>
                        <a:effectLst/>
                        <a:highlight>
                          <a:srgbClr val="FFFF00"/>
                        </a:highligh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6"/>
                  </a:ext>
                </a:extLst>
              </a:tr>
              <a:tr h="365760">
                <a:tc>
                  <a:txBody>
                    <a:bodyPr/>
                    <a:lstStyle/>
                    <a:p>
                      <a:pPr marL="0" marR="0" algn="l">
                        <a:lnSpc>
                          <a:spcPct val="115000"/>
                        </a:lnSpc>
                        <a:spcBef>
                          <a:spcPts val="0"/>
                        </a:spcBef>
                        <a:spcAft>
                          <a:spcPts val="0"/>
                        </a:spcAft>
                      </a:pPr>
                      <a:r>
                        <a:rPr lang="en-US" sz="1900" b="0" dirty="0">
                          <a:solidFill>
                            <a:schemeClr val="tx1"/>
                          </a:solidFill>
                          <a:effectLst/>
                          <a:highlight>
                            <a:srgbClr val="FFFF00"/>
                          </a:highlight>
                          <a:latin typeface="Arial" panose="020B0604020202020204" pitchFamily="34" charset="0"/>
                          <a:ea typeface="Calibri"/>
                          <a:cs typeface="Arial" panose="020B0604020202020204" pitchFamily="34" charset="0"/>
                        </a:rPr>
                        <a:t>Below 80</a:t>
                      </a:r>
                      <a:r>
                        <a:rPr lang="en-US" sz="1900" b="0" baseline="30000" dirty="0">
                          <a:solidFill>
                            <a:schemeClr val="tx1"/>
                          </a:solidFill>
                          <a:effectLst/>
                          <a:highlight>
                            <a:srgbClr val="FFFF00"/>
                          </a:highlight>
                          <a:latin typeface="Arial" panose="020B0604020202020204" pitchFamily="34" charset="0"/>
                          <a:ea typeface="Calibri"/>
                          <a:cs typeface="Arial" panose="020B0604020202020204" pitchFamily="34" charset="0"/>
                        </a:rPr>
                        <a:t>th</a:t>
                      </a:r>
                      <a:r>
                        <a:rPr lang="en-US" sz="1900" b="0" dirty="0">
                          <a:solidFill>
                            <a:schemeClr val="tx1"/>
                          </a:solidFill>
                          <a:effectLst/>
                          <a:highlight>
                            <a:srgbClr val="FFFF00"/>
                          </a:highlight>
                          <a:latin typeface="Arial" panose="020B0604020202020204" pitchFamily="34" charset="0"/>
                          <a:ea typeface="Calibri"/>
                          <a:cs typeface="Arial" panose="020B0604020202020204" pitchFamily="34" charset="0"/>
                        </a:rPr>
                        <a:t> </a:t>
                      </a:r>
                      <a:r>
                        <a:rPr lang="en-US" sz="1900" b="0" dirty="0" err="1">
                          <a:solidFill>
                            <a:schemeClr val="tx1"/>
                          </a:solidFill>
                          <a:effectLst/>
                          <a:highlight>
                            <a:srgbClr val="FFFF00"/>
                          </a:highlight>
                          <a:latin typeface="Arial" panose="020B0604020202020204" pitchFamily="34" charset="0"/>
                          <a:ea typeface="Calibri"/>
                          <a:cs typeface="Arial" panose="020B0604020202020204" pitchFamily="34" charset="0"/>
                        </a:rPr>
                        <a:t>Pctile</a:t>
                      </a:r>
                      <a:r>
                        <a:rPr lang="en-US" sz="1900" b="0" dirty="0">
                          <a:solidFill>
                            <a:schemeClr val="tx1"/>
                          </a:solidFill>
                          <a:effectLst/>
                          <a:highlight>
                            <a:srgbClr val="FFFF00"/>
                          </a:highlight>
                          <a:latin typeface="Arial" panose="020B0604020202020204" pitchFamily="34" charset="0"/>
                          <a:ea typeface="Calibri"/>
                          <a:cs typeface="Arial" panose="020B0604020202020204" pitchFamily="34" charset="0"/>
                        </a:rPr>
                        <a:t>. </a:t>
                      </a:r>
                      <a:br>
                        <a:rPr lang="en-US" sz="1900" b="0" dirty="0">
                          <a:solidFill>
                            <a:schemeClr val="tx1"/>
                          </a:solidFill>
                          <a:effectLst/>
                          <a:highlight>
                            <a:srgbClr val="FFFF00"/>
                          </a:highlight>
                          <a:latin typeface="Arial" panose="020B0604020202020204" pitchFamily="34" charset="0"/>
                          <a:ea typeface="Calibri"/>
                          <a:cs typeface="Arial" panose="020B0604020202020204" pitchFamily="34" charset="0"/>
                        </a:rPr>
                      </a:br>
                      <a:r>
                        <a:rPr lang="en-US" sz="1900" b="0" dirty="0">
                          <a:solidFill>
                            <a:schemeClr val="tx1"/>
                          </a:solidFill>
                          <a:effectLst/>
                          <a:highlight>
                            <a:srgbClr val="FFFF00"/>
                          </a:highlight>
                          <a:latin typeface="Arial" panose="020B0604020202020204" pitchFamily="34" charset="0"/>
                          <a:ea typeface="Calibri"/>
                          <a:cs typeface="Arial" panose="020B0604020202020204" pitchFamily="34" charset="0"/>
                        </a:rPr>
                        <a:t>(Reweighting Scores)</a:t>
                      </a:r>
                    </a:p>
                  </a:txBody>
                  <a:tcPr marL="51786" marR="51786" marT="0" marB="0" anchor="b">
                    <a:lnL w="12700" cmpd="sng">
                      <a:solidFill>
                        <a:srgbClr val="FFFFFF"/>
                      </a:solidFill>
                    </a:lnL>
                    <a:lnR w="12700" cmpd="sng">
                      <a:no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solidFill>
                  </a:tcPr>
                </a:tc>
                <a:tc gridSpan="2">
                  <a:txBody>
                    <a:bodyPr/>
                    <a:lstStyle/>
                    <a:p>
                      <a:pPr algn="ctr" fontAlgn="ctr"/>
                      <a:r>
                        <a:rPr lang="en-US" sz="1900" b="0" i="0" u="none" strike="noStrike" dirty="0">
                          <a:solidFill>
                            <a:schemeClr val="tx1"/>
                          </a:solidFill>
                          <a:effectLst/>
                          <a:highlight>
                            <a:srgbClr val="FFFF00"/>
                          </a:highlight>
                          <a:latin typeface="Arial" panose="020B0604020202020204" pitchFamily="34" charset="0"/>
                          <a:cs typeface="Arial" panose="020B0604020202020204" pitchFamily="34" charset="0"/>
                        </a:rPr>
                        <a:t>0.95</a:t>
                      </a:r>
                      <a:endParaRPr lang="en-US" sz="1900" b="0" i="0" u="none" strike="noStrike" dirty="0">
                        <a:solidFill>
                          <a:srgbClr val="000000"/>
                        </a:solidFill>
                        <a:effectLst/>
                        <a:highlight>
                          <a:srgbClr val="FFFF00"/>
                        </a:highligh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hMerge="1">
                  <a:txBody>
                    <a:bodyPr/>
                    <a:lstStyle/>
                    <a:p>
                      <a:endParaRPr lang="en-US"/>
                    </a:p>
                  </a:txBody>
                  <a:tcPr/>
                </a:tc>
                <a:tc>
                  <a:txBody>
                    <a:bodyPr/>
                    <a:lstStyle/>
                    <a:p>
                      <a:pPr algn="ctr" fontAlgn="ctr"/>
                      <a:endParaRPr lang="en-US" sz="1900" b="0" i="0" u="none" strike="noStrike" dirty="0">
                        <a:solidFill>
                          <a:srgbClr val="000000"/>
                        </a:solidFill>
                        <a:effectLst/>
                        <a:highlight>
                          <a:srgbClr val="FFFF00"/>
                        </a:highligh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a:txBody>
                    <a:bodyPr/>
                    <a:lstStyle/>
                    <a:p>
                      <a:pPr algn="ctr" rtl="0" fontAlgn="b"/>
                      <a:r>
                        <a:rPr lang="en-US" sz="1900" b="0" i="0" u="none" strike="noStrike" dirty="0">
                          <a:solidFill>
                            <a:srgbClr val="000000"/>
                          </a:solidFill>
                          <a:effectLst/>
                          <a:highlight>
                            <a:srgbClr val="FFFF00"/>
                          </a:highlight>
                          <a:latin typeface="Arial" panose="020B0604020202020204" pitchFamily="34" charset="0"/>
                          <a:cs typeface="Arial" panose="020B0604020202020204" pitchFamily="34" charset="0"/>
                        </a:rPr>
                        <a:t>0.97</a:t>
                      </a: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7"/>
                  </a:ext>
                </a:extLst>
              </a:tr>
              <a:tr h="365760">
                <a:tc>
                  <a:txBody>
                    <a:bodyPr/>
                    <a:lstStyle/>
                    <a:p>
                      <a:pPr marL="0" marR="0" algn="l">
                        <a:lnSpc>
                          <a:spcPct val="115000"/>
                        </a:lnSpc>
                        <a:spcBef>
                          <a:spcPts val="0"/>
                        </a:spcBef>
                        <a:spcAft>
                          <a:spcPts val="0"/>
                        </a:spcAft>
                      </a:pPr>
                      <a:endParaRPr lang="en-US" sz="1900" b="0" dirty="0">
                        <a:solidFill>
                          <a:schemeClr val="tx1"/>
                        </a:solidFill>
                        <a:effectLst/>
                        <a:latin typeface="Arial" panose="020B0604020202020204" pitchFamily="34" charset="0"/>
                        <a:ea typeface="Calibri"/>
                        <a:cs typeface="Arial" panose="020B0604020202020204" pitchFamily="34" charset="0"/>
                      </a:endParaRPr>
                    </a:p>
                  </a:txBody>
                  <a:tcPr marL="51786" marR="51786" marT="0" marB="0" anchor="b">
                    <a:lnL w="12700" cmpd="sng">
                      <a:solidFill>
                        <a:srgbClr val="FFFFFF"/>
                      </a:solidFill>
                    </a:lnL>
                    <a:lnR w="12700" cmpd="sng">
                      <a:no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solidFill>
                  </a:tcPr>
                </a:tc>
                <a:tc gridSpan="2">
                  <a:txBody>
                    <a:bodyPr/>
                    <a:lstStyle/>
                    <a:p>
                      <a:pPr algn="ctr" fontAlgn="ctr"/>
                      <a:endParaRPr lang="en-US" sz="1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hMerge="1">
                  <a:txBody>
                    <a:bodyPr/>
                    <a:lstStyle/>
                    <a:p>
                      <a:endParaRPr lang="en-US"/>
                    </a:p>
                  </a:txBody>
                  <a:tcPr/>
                </a:tc>
                <a:tc>
                  <a:txBody>
                    <a:bodyPr/>
                    <a:lstStyle/>
                    <a:p>
                      <a:pPr algn="ctr" fontAlgn="ctr"/>
                      <a:endParaRPr lang="en-US" sz="1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a:txBody>
                    <a:bodyPr/>
                    <a:lstStyle/>
                    <a:p>
                      <a:pPr algn="ctr" rtl="0" fontAlgn="b"/>
                      <a:r>
                        <a:rPr lang="en-US" sz="1900" b="0" i="0" u="none" strike="noStrike" dirty="0">
                          <a:solidFill>
                            <a:srgbClr val="000000"/>
                          </a:solidFill>
                          <a:effectLst/>
                          <a:latin typeface="Arial" panose="020B0604020202020204" pitchFamily="34" charset="0"/>
                          <a:cs typeface="Arial" panose="020B0604020202020204" pitchFamily="34" charset="0"/>
                        </a:rPr>
                        <a:t>(= 1.93 – 0.95)</a:t>
                      </a: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8"/>
                  </a:ext>
                </a:extLst>
              </a:tr>
              <a:tr h="769098">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900" baseline="0" dirty="0">
                          <a:latin typeface="Arial" panose="020B0604020202020204" pitchFamily="34" charset="0"/>
                          <a:cs typeface="Arial" panose="020B0604020202020204" pitchFamily="34" charset="0"/>
                        </a:rPr>
                        <a:t>% of gap accounted for by 3</a:t>
                      </a:r>
                      <a:r>
                        <a:rPr lang="en-US" sz="1900" baseline="30000" dirty="0">
                          <a:latin typeface="Arial" panose="020B0604020202020204" pitchFamily="34" charset="0"/>
                          <a:cs typeface="Arial" panose="020B0604020202020204" pitchFamily="34" charset="0"/>
                        </a:rPr>
                        <a:t>rd</a:t>
                      </a:r>
                      <a:r>
                        <a:rPr lang="en-US" sz="1900" baseline="0" dirty="0">
                          <a:latin typeface="Arial" panose="020B0604020202020204" pitchFamily="34" charset="0"/>
                          <a:cs typeface="Arial" panose="020B0604020202020204" pitchFamily="34" charset="0"/>
                        </a:rPr>
                        <a:t> grade scores</a:t>
                      </a:r>
                      <a:endParaRPr lang="en-US" sz="1900" dirty="0">
                        <a:latin typeface="Arial" panose="020B0604020202020204" pitchFamily="34" charset="0"/>
                        <a:cs typeface="Arial" panose="020B0604020202020204" pitchFamily="34" charset="0"/>
                      </a:endParaRPr>
                    </a:p>
                  </a:txBody>
                  <a:tcPr marL="51786" marR="51786" marT="0" marB="0" anchor="b">
                    <a:lnL w="12700" cmpd="sng">
                      <a:solidFill>
                        <a:srgbClr val="FFFFFF"/>
                      </a:solidFill>
                    </a:lnL>
                    <a:lnR w="12700" cmpd="sng">
                      <a:no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FFFFFF"/>
                    </a:solidFill>
                  </a:tcPr>
                </a:tc>
                <a:tc gridSpan="2">
                  <a:txBody>
                    <a:bodyPr/>
                    <a:lstStyle/>
                    <a:p>
                      <a:pPr algn="ctr" fontAlgn="ctr"/>
                      <a:endParaRPr lang="en-US" sz="1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hMerge="1">
                  <a:txBody>
                    <a:bodyPr/>
                    <a:lstStyle/>
                    <a:p>
                      <a:endParaRPr lang="en-US"/>
                    </a:p>
                  </a:txBody>
                  <a:tcPr/>
                </a:tc>
                <a:tc>
                  <a:txBody>
                    <a:bodyPr/>
                    <a:lstStyle/>
                    <a:p>
                      <a:pPr algn="ctr" fontAlgn="ctr"/>
                      <a:endParaRPr lang="en-US" sz="19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tc>
                  <a:txBody>
                    <a:bodyPr/>
                    <a:lstStyle/>
                    <a:p>
                      <a:pPr algn="ctr" rtl="0" fontAlgn="b"/>
                      <a:r>
                        <a:rPr lang="en-US" sz="1900" b="0" i="0" u="none" strike="noStrike" dirty="0">
                          <a:solidFill>
                            <a:srgbClr val="000000"/>
                          </a:solidFill>
                          <a:effectLst/>
                          <a:latin typeface="Arial" panose="020B0604020202020204" pitchFamily="34" charset="0"/>
                          <a:cs typeface="Arial" panose="020B0604020202020204" pitchFamily="34" charset="0"/>
                        </a:rPr>
                        <a:t>31.2%</a:t>
                      </a:r>
                    </a:p>
                    <a:p>
                      <a:pPr algn="ctr" rtl="0" fontAlgn="b"/>
                      <a:r>
                        <a:rPr lang="en-US" sz="1900" b="0" i="0" u="none" strike="noStrike" dirty="0">
                          <a:solidFill>
                            <a:srgbClr val="000000"/>
                          </a:solidFill>
                          <a:effectLst/>
                          <a:latin typeface="Arial" panose="020B0604020202020204" pitchFamily="34" charset="0"/>
                          <a:cs typeface="Arial" panose="020B0604020202020204" pitchFamily="34" charset="0"/>
                        </a:rPr>
                        <a:t>(</a:t>
                      </a:r>
                      <a:r>
                        <a:rPr lang="en-US" sz="1900" b="0" i="0" u="none" strike="noStrike" dirty="0" err="1">
                          <a:solidFill>
                            <a:srgbClr val="000000"/>
                          </a:solidFill>
                          <a:effectLst/>
                          <a:latin typeface="Arial" panose="020B0604020202020204" pitchFamily="34" charset="0"/>
                          <a:cs typeface="Arial" panose="020B0604020202020204" pitchFamily="34" charset="0"/>
                        </a:rPr>
                        <a:t>s.e.</a:t>
                      </a:r>
                      <a:r>
                        <a:rPr lang="en-US" sz="1900" b="0" i="0" u="none" strike="noStrike" dirty="0">
                          <a:solidFill>
                            <a:srgbClr val="000000"/>
                          </a:solidFill>
                          <a:effectLst/>
                          <a:latin typeface="Arial" panose="020B0604020202020204" pitchFamily="34" charset="0"/>
                          <a:cs typeface="Arial" panose="020B0604020202020204" pitchFamily="34" charset="0"/>
                        </a:rPr>
                        <a:t> = 6.8%)</a:t>
                      </a:r>
                    </a:p>
                  </a:txBody>
                  <a:tcPr marL="9525" marR="9525" marT="9525" marB="0" anchor="b">
                    <a:lnL w="12700" cmpd="sng">
                      <a:noFill/>
                    </a:lnL>
                    <a:lnR w="12700" cmpd="sng">
                      <a:noFill/>
                    </a:lnR>
                    <a:lnT w="952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tint val="20000"/>
                      </a:srgbClr>
                    </a:solidFill>
                  </a:tcPr>
                </a:tc>
                <a:extLst>
                  <a:ext uri="{0D108BD9-81ED-4DB2-BD59-A6C34878D82A}">
                    <a16:rowId xmlns:a16="http://schemas.microsoft.com/office/drawing/2014/main" val="10009"/>
                  </a:ext>
                </a:extLst>
              </a:tr>
              <a:tr h="91440">
                <a:tc gridSpan="5">
                  <a:txBody>
                    <a:bodyPr/>
                    <a:lstStyle>
                      <a:lvl1pPr marL="0" algn="l" defTabSz="914400" rtl="0" eaLnBrk="1" latinLnBrk="0" hangingPunct="1">
                        <a:defRPr sz="1800" b="1" kern="1200">
                          <a:solidFill>
                            <a:schemeClr val="lt1"/>
                          </a:solidFill>
                          <a:latin typeface="Arial"/>
                          <a:ea typeface="Arial"/>
                          <a:cs typeface="Arial"/>
                        </a:defRPr>
                      </a:lvl1pPr>
                      <a:lvl2pPr marL="457200" algn="l" defTabSz="914400" rtl="0" eaLnBrk="1" latinLnBrk="0" hangingPunct="1">
                        <a:defRPr sz="1800" b="1" kern="1200">
                          <a:solidFill>
                            <a:schemeClr val="lt1"/>
                          </a:solidFill>
                          <a:latin typeface="Arial"/>
                          <a:ea typeface="Arial"/>
                          <a:cs typeface="Arial"/>
                        </a:defRPr>
                      </a:lvl2pPr>
                      <a:lvl3pPr marL="914400" algn="l" defTabSz="914400" rtl="0" eaLnBrk="1" latinLnBrk="0" hangingPunct="1">
                        <a:defRPr sz="1800" b="1" kern="1200">
                          <a:solidFill>
                            <a:schemeClr val="lt1"/>
                          </a:solidFill>
                          <a:latin typeface="Arial"/>
                          <a:ea typeface="Arial"/>
                          <a:cs typeface="Arial"/>
                        </a:defRPr>
                      </a:lvl3pPr>
                      <a:lvl4pPr marL="1371600" algn="l" defTabSz="914400" rtl="0" eaLnBrk="1" latinLnBrk="0" hangingPunct="1">
                        <a:defRPr sz="1800" b="1" kern="1200">
                          <a:solidFill>
                            <a:schemeClr val="lt1"/>
                          </a:solidFill>
                          <a:latin typeface="Arial"/>
                          <a:ea typeface="Arial"/>
                          <a:cs typeface="Arial"/>
                        </a:defRPr>
                      </a:lvl4pPr>
                      <a:lvl5pPr marL="1828800" algn="l" defTabSz="914400" rtl="0" eaLnBrk="1" latinLnBrk="0" hangingPunct="1">
                        <a:defRPr sz="1800" b="1" kern="1200">
                          <a:solidFill>
                            <a:schemeClr val="lt1"/>
                          </a:solidFill>
                          <a:latin typeface="Arial"/>
                          <a:ea typeface="Arial"/>
                          <a:cs typeface="Arial"/>
                        </a:defRPr>
                      </a:lvl5pPr>
                      <a:lvl6pPr marL="2286000" algn="l" defTabSz="914400" rtl="0" eaLnBrk="1" latinLnBrk="0" hangingPunct="1">
                        <a:defRPr sz="1800" b="1" kern="1200">
                          <a:solidFill>
                            <a:schemeClr val="lt1"/>
                          </a:solidFill>
                          <a:latin typeface="Arial"/>
                          <a:ea typeface="Arial"/>
                          <a:cs typeface="Arial"/>
                        </a:defRPr>
                      </a:lvl6pPr>
                      <a:lvl7pPr marL="2743200" algn="l" defTabSz="914400" rtl="0" eaLnBrk="1" latinLnBrk="0" hangingPunct="1">
                        <a:defRPr sz="1800" b="1" kern="1200">
                          <a:solidFill>
                            <a:schemeClr val="lt1"/>
                          </a:solidFill>
                          <a:latin typeface="Arial"/>
                          <a:ea typeface="Arial"/>
                          <a:cs typeface="Arial"/>
                        </a:defRPr>
                      </a:lvl7pPr>
                      <a:lvl8pPr marL="3200400" algn="l" defTabSz="914400" rtl="0" eaLnBrk="1" latinLnBrk="0" hangingPunct="1">
                        <a:defRPr sz="1800" b="1" kern="1200">
                          <a:solidFill>
                            <a:schemeClr val="lt1"/>
                          </a:solidFill>
                          <a:latin typeface="Arial"/>
                          <a:ea typeface="Arial"/>
                          <a:cs typeface="Arial"/>
                        </a:defRPr>
                      </a:lvl8pPr>
                      <a:lvl9pPr marL="3657600" algn="l" defTabSz="914400" rtl="0" eaLnBrk="1" latinLnBrk="0" hangingPunct="1">
                        <a:defRPr sz="1800" b="1" kern="1200">
                          <a:solidFill>
                            <a:schemeClr val="lt1"/>
                          </a:solidFill>
                          <a:latin typeface="Arial"/>
                          <a:ea typeface="Arial"/>
                          <a:cs typeface="Arial"/>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800" b="0" kern="1200" dirty="0">
                        <a:solidFill>
                          <a:schemeClr val="tx1"/>
                        </a:solidFill>
                        <a:effectLst/>
                        <a:latin typeface="Arial" panose="020B0604020202020204" pitchFamily="34" charset="0"/>
                        <a:ea typeface="Calibri"/>
                        <a:cs typeface="Arial" panose="020B0604020202020204" pitchFamily="34" charset="0"/>
                      </a:endParaRPr>
                    </a:p>
                  </a:txBody>
                  <a:tcPr marL="51786" marR="51786" marT="0"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marL="0" marR="0" algn="ctr" fontAlgn="b">
                        <a:lnSpc>
                          <a:spcPct val="115000"/>
                        </a:lnSpc>
                        <a:spcBef>
                          <a:spcPts val="0"/>
                        </a:spcBef>
                        <a:spcAft>
                          <a:spcPts val="0"/>
                        </a:spcAft>
                      </a:pPr>
                      <a:endParaRPr lang="en-US" sz="1800" b="0" dirty="0">
                        <a:solidFill>
                          <a:schemeClr val="tx1"/>
                        </a:solidFill>
                        <a:effectLst/>
                        <a:latin typeface="+mj-lt"/>
                        <a:ea typeface="Calibri"/>
                        <a:cs typeface="Times New Roman"/>
                      </a:endParaRPr>
                    </a:p>
                  </a:txBody>
                  <a:tcPr marL="51786" marR="51786" marT="0" marB="0" anchor="ctr">
                    <a:lnT w="12700" cmpd="sng">
                      <a:noFill/>
                    </a:lnT>
                    <a:lnB w="381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ctr" fontAlgn="b"/>
                      <a:endParaRPr lang="en-US" sz="1800" b="0" i="0" u="none" strike="noStrike" kern="1200" dirty="0">
                        <a:solidFill>
                          <a:srgbClr val="000000"/>
                        </a:solidFill>
                        <a:effectLst/>
                        <a:latin typeface="+mj-lt"/>
                        <a:ea typeface="+mn-ea"/>
                        <a:cs typeface="+mn-cs"/>
                      </a:endParaRPr>
                    </a:p>
                  </a:txBody>
                  <a:tcPr marL="9525" marR="9525" marT="9525" marB="0" anchor="ctr">
                    <a:lnT w="12700" cmpd="sng">
                      <a:noFill/>
                    </a:lnT>
                    <a:lnB w="38100" cap="flat" cmpd="sng" algn="ctr">
                      <a:solidFill>
                        <a:schemeClr val="tx1"/>
                      </a:solidFill>
                      <a:prstDash val="solid"/>
                      <a:round/>
                      <a:headEnd type="none" w="med" len="med"/>
                      <a:tailEnd type="none" w="med" len="med"/>
                    </a:lnB>
                  </a:tcPr>
                </a:tc>
                <a:tc hMerge="1">
                  <a:txBody>
                    <a:bodyPr/>
                    <a:lstStyle/>
                    <a:p>
                      <a:pPr algn="ctr" fontAlgn="b"/>
                      <a:endParaRPr lang="en-US" sz="1800" b="0" i="0" u="none" strike="noStrike" kern="1200" dirty="0">
                        <a:solidFill>
                          <a:srgbClr val="000000"/>
                        </a:solidFill>
                        <a:effectLst/>
                        <a:latin typeface="+mj-lt"/>
                        <a:ea typeface="+mn-ea"/>
                        <a:cs typeface="+mn-cs"/>
                      </a:endParaRPr>
                    </a:p>
                  </a:txBody>
                  <a:tcPr marL="9525" marR="9525" marT="9525" marB="0" anchor="ctr">
                    <a:lnT w="12700" cmpd="sng">
                      <a:noFill/>
                    </a:lnT>
                  </a:tcPr>
                </a:tc>
                <a:extLst>
                  <a:ext uri="{0D108BD9-81ED-4DB2-BD59-A6C34878D82A}">
                    <a16:rowId xmlns:a16="http://schemas.microsoft.com/office/drawing/2014/main" val="10010"/>
                  </a:ext>
                </a:extLst>
              </a:tr>
              <a:tr h="329967">
                <a:tc gridSpan="5">
                  <a:txBody>
                    <a:bodyPr/>
                    <a:lstStyle>
                      <a:lvl1pPr marL="0" algn="l" defTabSz="914400" rtl="0" eaLnBrk="1" latinLnBrk="0" hangingPunct="1">
                        <a:defRPr sz="1800" b="1" kern="1200">
                          <a:solidFill>
                            <a:schemeClr val="lt1"/>
                          </a:solidFill>
                          <a:latin typeface="Arial"/>
                          <a:ea typeface="Arial"/>
                          <a:cs typeface="Arial"/>
                        </a:defRPr>
                      </a:lvl1pPr>
                      <a:lvl2pPr marL="457200" algn="l" defTabSz="914400" rtl="0" eaLnBrk="1" latinLnBrk="0" hangingPunct="1">
                        <a:defRPr sz="1800" b="1" kern="1200">
                          <a:solidFill>
                            <a:schemeClr val="lt1"/>
                          </a:solidFill>
                          <a:latin typeface="Arial"/>
                          <a:ea typeface="Arial"/>
                          <a:cs typeface="Arial"/>
                        </a:defRPr>
                      </a:lvl2pPr>
                      <a:lvl3pPr marL="914400" algn="l" defTabSz="914400" rtl="0" eaLnBrk="1" latinLnBrk="0" hangingPunct="1">
                        <a:defRPr sz="1800" b="1" kern="1200">
                          <a:solidFill>
                            <a:schemeClr val="lt1"/>
                          </a:solidFill>
                          <a:latin typeface="Arial"/>
                          <a:ea typeface="Arial"/>
                          <a:cs typeface="Arial"/>
                        </a:defRPr>
                      </a:lvl3pPr>
                      <a:lvl4pPr marL="1371600" algn="l" defTabSz="914400" rtl="0" eaLnBrk="1" latinLnBrk="0" hangingPunct="1">
                        <a:defRPr sz="1800" b="1" kern="1200">
                          <a:solidFill>
                            <a:schemeClr val="lt1"/>
                          </a:solidFill>
                          <a:latin typeface="Arial"/>
                          <a:ea typeface="Arial"/>
                          <a:cs typeface="Arial"/>
                        </a:defRPr>
                      </a:lvl4pPr>
                      <a:lvl5pPr marL="1828800" algn="l" defTabSz="914400" rtl="0" eaLnBrk="1" latinLnBrk="0" hangingPunct="1">
                        <a:defRPr sz="1800" b="1" kern="1200">
                          <a:solidFill>
                            <a:schemeClr val="lt1"/>
                          </a:solidFill>
                          <a:latin typeface="Arial"/>
                          <a:ea typeface="Arial"/>
                          <a:cs typeface="Arial"/>
                        </a:defRPr>
                      </a:lvl5pPr>
                      <a:lvl6pPr marL="2286000" algn="l" defTabSz="914400" rtl="0" eaLnBrk="1" latinLnBrk="0" hangingPunct="1">
                        <a:defRPr sz="1800" b="1" kern="1200">
                          <a:solidFill>
                            <a:schemeClr val="lt1"/>
                          </a:solidFill>
                          <a:latin typeface="Arial"/>
                          <a:ea typeface="Arial"/>
                          <a:cs typeface="Arial"/>
                        </a:defRPr>
                      </a:lvl6pPr>
                      <a:lvl7pPr marL="2743200" algn="l" defTabSz="914400" rtl="0" eaLnBrk="1" latinLnBrk="0" hangingPunct="1">
                        <a:defRPr sz="1800" b="1" kern="1200">
                          <a:solidFill>
                            <a:schemeClr val="lt1"/>
                          </a:solidFill>
                          <a:latin typeface="Arial"/>
                          <a:ea typeface="Arial"/>
                          <a:cs typeface="Arial"/>
                        </a:defRPr>
                      </a:lvl7pPr>
                      <a:lvl8pPr marL="3200400" algn="l" defTabSz="914400" rtl="0" eaLnBrk="1" latinLnBrk="0" hangingPunct="1">
                        <a:defRPr sz="1800" b="1" kern="1200">
                          <a:solidFill>
                            <a:schemeClr val="lt1"/>
                          </a:solidFill>
                          <a:latin typeface="Arial"/>
                          <a:ea typeface="Arial"/>
                          <a:cs typeface="Arial"/>
                        </a:defRPr>
                      </a:lvl8pPr>
                      <a:lvl9pPr marL="3657600" algn="l" defTabSz="914400" rtl="0" eaLnBrk="1" latinLnBrk="0" hangingPunct="1">
                        <a:defRPr sz="1800" b="1" kern="1200">
                          <a:solidFill>
                            <a:schemeClr val="lt1"/>
                          </a:solidFill>
                          <a:latin typeface="Arial"/>
                          <a:ea typeface="Arial"/>
                          <a:cs typeface="Arial"/>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1800" b="0" kern="1200" dirty="0">
                        <a:solidFill>
                          <a:schemeClr val="tx1"/>
                        </a:solidFill>
                        <a:effectLst/>
                        <a:latin typeface="+mn-lt"/>
                        <a:ea typeface="Calibri"/>
                        <a:cs typeface="Times New Roman"/>
                      </a:endParaRPr>
                    </a:p>
                  </a:txBody>
                  <a:tcPr marL="51786" marR="51786" marT="0" marB="0" anchor="ctr">
                    <a:lnL w="12700" cmpd="sng">
                      <a:solidFill>
                        <a:srgbClr val="FFFFFF"/>
                      </a:solidFill>
                    </a:lnL>
                    <a:lnR w="12700" cmpd="sng">
                      <a:solidFill>
                        <a:srgbClr val="FFFFFF"/>
                      </a:solidFill>
                    </a:lnR>
                    <a:lnT w="381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bl>
          </a:graphicData>
        </a:graphic>
      </p:graphicFrame>
      <p:sp>
        <p:nvSpPr>
          <p:cNvPr id="10" name="Rectangle 161">
            <a:extLst>
              <a:ext uri="{FF2B5EF4-FFF2-40B4-BE49-F238E27FC236}">
                <a16:creationId xmlns:a16="http://schemas.microsoft.com/office/drawing/2014/main" id="{60CCBC1A-A30A-4989-97E1-D9FA9990DE73}"/>
              </a:ext>
            </a:extLst>
          </p:cNvPr>
          <p:cNvSpPr>
            <a:spLocks noChangeArrowheads="1"/>
          </p:cNvSpPr>
          <p:nvPr/>
        </p:nvSpPr>
        <p:spPr bwMode="auto">
          <a:xfrm>
            <a:off x="-152402" y="855324"/>
            <a:ext cx="91440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sz="1900" b="1" dirty="0">
                <a:solidFill>
                  <a:srgbClr val="1E2D53"/>
                </a:solidFill>
                <a:latin typeface="Arial" panose="020B0604020202020204" pitchFamily="34" charset="0"/>
                <a:cs typeface="Arial" panose="020B0604020202020204" pitchFamily="34" charset="0"/>
              </a:rPr>
              <a:t>What Fraction of the Gap in Patenting by Parent Income</a:t>
            </a:r>
            <a:br>
              <a:rPr lang="en-US" sz="1900" b="1" dirty="0">
                <a:solidFill>
                  <a:srgbClr val="1E2D53"/>
                </a:solidFill>
                <a:latin typeface="Arial" panose="020B0604020202020204" pitchFamily="34" charset="0"/>
                <a:cs typeface="Arial" panose="020B0604020202020204" pitchFamily="34" charset="0"/>
              </a:rPr>
            </a:br>
            <a:r>
              <a:rPr lang="en-US" sz="1900" b="1" dirty="0">
                <a:solidFill>
                  <a:srgbClr val="1E2D53"/>
                </a:solidFill>
                <a:latin typeface="Arial" panose="020B0604020202020204" pitchFamily="34" charset="0"/>
                <a:cs typeface="Arial" panose="020B0604020202020204" pitchFamily="34" charset="0"/>
              </a:rPr>
              <a:t> is Explained by Differences in Test Scores?</a:t>
            </a:r>
          </a:p>
        </p:txBody>
      </p:sp>
    </p:spTree>
    <p:extLst>
      <p:ext uri="{BB962C8B-B14F-4D97-AF65-F5344CB8AC3E}">
        <p14:creationId xmlns:p14="http://schemas.microsoft.com/office/powerpoint/2010/main" val="3773262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 name="Rectangle 161"/>
          <p:cNvSpPr>
            <a:spLocks noChangeArrowheads="1"/>
          </p:cNvSpPr>
          <p:nvPr/>
        </p:nvSpPr>
        <p:spPr bwMode="auto">
          <a:xfrm>
            <a:off x="1142999" y="189700"/>
            <a:ext cx="685800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sz="2500" b="1" dirty="0">
                <a:solidFill>
                  <a:srgbClr val="1E2D53"/>
                </a:solidFill>
                <a:latin typeface="Arial" panose="020B0604020202020204" pitchFamily="34" charset="0"/>
                <a:cs typeface="Arial" panose="020B0604020202020204" pitchFamily="34" charset="0"/>
              </a:rPr>
              <a:t>Patent Rates by Race and Ethnicity</a:t>
            </a:r>
          </a:p>
        </p:txBody>
      </p:sp>
      <p:grpSp>
        <p:nvGrpSpPr>
          <p:cNvPr id="5" name="Group 4"/>
          <p:cNvGrpSpPr>
            <a:grpSpLocks noChangeAspect="1"/>
          </p:cNvGrpSpPr>
          <p:nvPr/>
        </p:nvGrpSpPr>
        <p:grpSpPr bwMode="auto">
          <a:xfrm>
            <a:off x="152400" y="304800"/>
            <a:ext cx="8751910" cy="6365025"/>
            <a:chOff x="870" y="0"/>
            <a:chExt cx="5940" cy="4320"/>
          </a:xfrm>
        </p:grpSpPr>
        <p:sp>
          <p:nvSpPr>
            <p:cNvPr id="6" name="AutoShape 3"/>
            <p:cNvSpPr>
              <a:spLocks noChangeAspect="1" noChangeArrowheads="1" noTextEdit="1"/>
            </p:cNvSpPr>
            <p:nvPr/>
          </p:nvSpPr>
          <p:spPr bwMode="auto">
            <a:xfrm>
              <a:off x="870" y="0"/>
              <a:ext cx="594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7" name="Rectangle 7"/>
            <p:cNvSpPr>
              <a:spLocks noChangeArrowheads="1"/>
            </p:cNvSpPr>
            <p:nvPr/>
          </p:nvSpPr>
          <p:spPr bwMode="auto">
            <a:xfrm>
              <a:off x="1435" y="392"/>
              <a:ext cx="5242" cy="3554"/>
            </a:xfrm>
            <a:prstGeom prst="rect">
              <a:avLst/>
            </a:prstGeom>
            <a:solidFill>
              <a:srgbClr val="FFFFFF"/>
            </a:solidFill>
            <a:ln w="11113">
              <a:solidFill>
                <a:srgbClr val="FFFFFF"/>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18" name="Line 8"/>
            <p:cNvSpPr>
              <a:spLocks noChangeShapeType="1"/>
            </p:cNvSpPr>
            <p:nvPr/>
          </p:nvSpPr>
          <p:spPr bwMode="auto">
            <a:xfrm>
              <a:off x="1435" y="3946"/>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20" name="Line 9"/>
            <p:cNvSpPr>
              <a:spLocks noChangeShapeType="1"/>
            </p:cNvSpPr>
            <p:nvPr/>
          </p:nvSpPr>
          <p:spPr bwMode="auto">
            <a:xfrm>
              <a:off x="1435" y="3146"/>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21" name="Line 10"/>
            <p:cNvSpPr>
              <a:spLocks noChangeShapeType="1"/>
            </p:cNvSpPr>
            <p:nvPr/>
          </p:nvSpPr>
          <p:spPr bwMode="auto">
            <a:xfrm>
              <a:off x="1435" y="2344"/>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23" name="Line 11"/>
            <p:cNvSpPr>
              <a:spLocks noChangeShapeType="1"/>
            </p:cNvSpPr>
            <p:nvPr/>
          </p:nvSpPr>
          <p:spPr bwMode="auto">
            <a:xfrm>
              <a:off x="1435" y="1544"/>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24" name="Line 12"/>
            <p:cNvSpPr>
              <a:spLocks noChangeShapeType="1"/>
            </p:cNvSpPr>
            <p:nvPr/>
          </p:nvSpPr>
          <p:spPr bwMode="auto">
            <a:xfrm>
              <a:off x="1435" y="742"/>
              <a:ext cx="5242"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26" name="Rectangle 13"/>
            <p:cNvSpPr>
              <a:spLocks noChangeArrowheads="1"/>
            </p:cNvSpPr>
            <p:nvPr/>
          </p:nvSpPr>
          <p:spPr bwMode="auto">
            <a:xfrm>
              <a:off x="1651" y="2650"/>
              <a:ext cx="324" cy="1296"/>
            </a:xfrm>
            <a:prstGeom prst="rect">
              <a:avLst/>
            </a:prstGeom>
            <a:solidFill>
              <a:srgbClr val="FFE5CC"/>
            </a:solidFill>
            <a:ln w="11113">
              <a:solidFill>
                <a:srgbClr val="FFE5CC"/>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29" name="Rectangle 14"/>
            <p:cNvSpPr>
              <a:spLocks noChangeArrowheads="1"/>
            </p:cNvSpPr>
            <p:nvPr/>
          </p:nvSpPr>
          <p:spPr bwMode="auto">
            <a:xfrm>
              <a:off x="2008" y="2650"/>
              <a:ext cx="327" cy="1296"/>
            </a:xfrm>
            <a:prstGeom prst="rect">
              <a:avLst/>
            </a:prstGeom>
            <a:solidFill>
              <a:srgbClr val="FFB266"/>
            </a:solidFill>
            <a:ln w="11113">
              <a:solidFill>
                <a:srgbClr val="FFB266"/>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32" name="Rectangle 15"/>
            <p:cNvSpPr>
              <a:spLocks noChangeArrowheads="1"/>
            </p:cNvSpPr>
            <p:nvPr/>
          </p:nvSpPr>
          <p:spPr bwMode="auto">
            <a:xfrm>
              <a:off x="2368" y="2650"/>
              <a:ext cx="324" cy="1296"/>
            </a:xfrm>
            <a:prstGeom prst="rect">
              <a:avLst/>
            </a:prstGeom>
            <a:solidFill>
              <a:srgbClr val="FF8000"/>
            </a:solidFill>
            <a:ln w="11113">
              <a:solidFill>
                <a:srgbClr val="FF8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33" name="Rectangle 16"/>
            <p:cNvSpPr>
              <a:spLocks noChangeArrowheads="1"/>
            </p:cNvSpPr>
            <p:nvPr/>
          </p:nvSpPr>
          <p:spPr bwMode="auto">
            <a:xfrm>
              <a:off x="2908" y="3575"/>
              <a:ext cx="324" cy="371"/>
            </a:xfrm>
            <a:prstGeom prst="rect">
              <a:avLst/>
            </a:prstGeom>
            <a:solidFill>
              <a:srgbClr val="FFE5CC"/>
            </a:solidFill>
            <a:ln w="11113">
              <a:solidFill>
                <a:srgbClr val="FFE5CC"/>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35" name="Rectangle 17"/>
            <p:cNvSpPr>
              <a:spLocks noChangeArrowheads="1"/>
            </p:cNvSpPr>
            <p:nvPr/>
          </p:nvSpPr>
          <p:spPr bwMode="auto">
            <a:xfrm>
              <a:off x="3264" y="3150"/>
              <a:ext cx="328" cy="796"/>
            </a:xfrm>
            <a:prstGeom prst="rect">
              <a:avLst/>
            </a:prstGeom>
            <a:solidFill>
              <a:srgbClr val="FFB266"/>
            </a:solidFill>
            <a:ln w="11113">
              <a:solidFill>
                <a:srgbClr val="FFB266"/>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46" name="Rectangle 18"/>
            <p:cNvSpPr>
              <a:spLocks noChangeArrowheads="1"/>
            </p:cNvSpPr>
            <p:nvPr/>
          </p:nvSpPr>
          <p:spPr bwMode="auto">
            <a:xfrm>
              <a:off x="3624" y="3463"/>
              <a:ext cx="324" cy="483"/>
            </a:xfrm>
            <a:prstGeom prst="rect">
              <a:avLst/>
            </a:prstGeom>
            <a:solidFill>
              <a:srgbClr val="FF8000"/>
            </a:solidFill>
            <a:ln w="11113">
              <a:solidFill>
                <a:srgbClr val="FF8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53" name="Rectangle 19"/>
            <p:cNvSpPr>
              <a:spLocks noChangeArrowheads="1"/>
            </p:cNvSpPr>
            <p:nvPr/>
          </p:nvSpPr>
          <p:spPr bwMode="auto">
            <a:xfrm>
              <a:off x="4164" y="3812"/>
              <a:ext cx="328" cy="134"/>
            </a:xfrm>
            <a:prstGeom prst="rect">
              <a:avLst/>
            </a:prstGeom>
            <a:solidFill>
              <a:srgbClr val="FFE5CC"/>
            </a:solidFill>
            <a:ln w="11113">
              <a:solidFill>
                <a:srgbClr val="FFE5CC"/>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57" name="Rectangle 20"/>
            <p:cNvSpPr>
              <a:spLocks noChangeArrowheads="1"/>
            </p:cNvSpPr>
            <p:nvPr/>
          </p:nvSpPr>
          <p:spPr bwMode="auto">
            <a:xfrm>
              <a:off x="4524" y="3672"/>
              <a:ext cx="324" cy="274"/>
            </a:xfrm>
            <a:prstGeom prst="rect">
              <a:avLst/>
            </a:prstGeom>
            <a:solidFill>
              <a:srgbClr val="FFB266"/>
            </a:solidFill>
            <a:ln w="11113">
              <a:solidFill>
                <a:srgbClr val="FFB266"/>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58" name="Rectangle 21"/>
            <p:cNvSpPr>
              <a:spLocks noChangeArrowheads="1"/>
            </p:cNvSpPr>
            <p:nvPr/>
          </p:nvSpPr>
          <p:spPr bwMode="auto">
            <a:xfrm>
              <a:off x="4880" y="3737"/>
              <a:ext cx="324" cy="209"/>
            </a:xfrm>
            <a:prstGeom prst="rect">
              <a:avLst/>
            </a:prstGeom>
            <a:solidFill>
              <a:srgbClr val="FF8000"/>
            </a:solidFill>
            <a:ln w="11113">
              <a:solidFill>
                <a:srgbClr val="FF8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59" name="Rectangle 22"/>
            <p:cNvSpPr>
              <a:spLocks noChangeArrowheads="1"/>
            </p:cNvSpPr>
            <p:nvPr/>
          </p:nvSpPr>
          <p:spPr bwMode="auto">
            <a:xfrm>
              <a:off x="5420" y="1314"/>
              <a:ext cx="328" cy="2632"/>
            </a:xfrm>
            <a:prstGeom prst="rect">
              <a:avLst/>
            </a:prstGeom>
            <a:solidFill>
              <a:srgbClr val="FFE5CC"/>
            </a:solidFill>
            <a:ln w="11113">
              <a:solidFill>
                <a:srgbClr val="FFE5CC"/>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60" name="Rectangle 23"/>
            <p:cNvSpPr>
              <a:spLocks noChangeArrowheads="1"/>
            </p:cNvSpPr>
            <p:nvPr/>
          </p:nvSpPr>
          <p:spPr bwMode="auto">
            <a:xfrm>
              <a:off x="5780" y="544"/>
              <a:ext cx="324" cy="3402"/>
            </a:xfrm>
            <a:prstGeom prst="rect">
              <a:avLst/>
            </a:prstGeom>
            <a:solidFill>
              <a:srgbClr val="FFB266"/>
            </a:solidFill>
            <a:ln w="11113">
              <a:solidFill>
                <a:srgbClr val="FFB266"/>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61" name="Rectangle 24"/>
            <p:cNvSpPr>
              <a:spLocks noChangeArrowheads="1"/>
            </p:cNvSpPr>
            <p:nvPr/>
          </p:nvSpPr>
          <p:spPr bwMode="auto">
            <a:xfrm>
              <a:off x="6137" y="1436"/>
              <a:ext cx="324" cy="2510"/>
            </a:xfrm>
            <a:prstGeom prst="rect">
              <a:avLst/>
            </a:prstGeom>
            <a:solidFill>
              <a:srgbClr val="FF8000"/>
            </a:solidFill>
            <a:ln w="11113">
              <a:solidFill>
                <a:srgbClr val="FF8000"/>
              </a:solidFill>
              <a:prstDash val="solid"/>
              <a:miter lim="800000"/>
              <a:headEnd/>
              <a:tailEnd/>
            </a:ln>
          </p:spPr>
          <p:txBody>
            <a:bodyPr vert="horz" wrap="square" lIns="68580" tIns="34290" rIns="68580" bIns="34290" numCol="1" anchor="t" anchorCtr="0" compatLnSpc="1">
              <a:prstTxWarp prst="textNoShape">
                <a:avLst/>
              </a:prstTxWarp>
            </a:bodyPr>
            <a:lstStyle/>
            <a:p>
              <a:endParaRPr lang="en-US" sz="1350"/>
            </a:p>
          </p:txBody>
        </p:sp>
        <p:sp>
          <p:nvSpPr>
            <p:cNvPr id="62" name="Rectangle 25"/>
            <p:cNvSpPr>
              <a:spLocks noChangeArrowheads="1"/>
            </p:cNvSpPr>
            <p:nvPr/>
          </p:nvSpPr>
          <p:spPr bwMode="auto">
            <a:xfrm>
              <a:off x="1734" y="3233"/>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1.6</a:t>
              </a:r>
              <a:endParaRPr lang="en-US" altLang="en-US" sz="1350"/>
            </a:p>
          </p:txBody>
        </p:sp>
        <p:sp>
          <p:nvSpPr>
            <p:cNvPr id="63" name="Rectangle 26"/>
            <p:cNvSpPr>
              <a:spLocks noChangeArrowheads="1"/>
            </p:cNvSpPr>
            <p:nvPr/>
          </p:nvSpPr>
          <p:spPr bwMode="auto">
            <a:xfrm>
              <a:off x="2090" y="3233"/>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dirty="0">
                  <a:solidFill>
                    <a:srgbClr val="000000"/>
                  </a:solidFill>
                </a:rPr>
                <a:t>1.6</a:t>
              </a:r>
              <a:endParaRPr lang="en-US" altLang="en-US" sz="1350" dirty="0"/>
            </a:p>
          </p:txBody>
        </p:sp>
        <p:sp>
          <p:nvSpPr>
            <p:cNvPr id="64" name="Rectangle 27"/>
            <p:cNvSpPr>
              <a:spLocks noChangeArrowheads="1"/>
            </p:cNvSpPr>
            <p:nvPr/>
          </p:nvSpPr>
          <p:spPr bwMode="auto">
            <a:xfrm>
              <a:off x="2447" y="3233"/>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1.6</a:t>
              </a:r>
              <a:endParaRPr lang="en-US" altLang="en-US" sz="1350"/>
            </a:p>
          </p:txBody>
        </p:sp>
        <p:sp>
          <p:nvSpPr>
            <p:cNvPr id="65" name="Rectangle 28"/>
            <p:cNvSpPr>
              <a:spLocks noChangeArrowheads="1"/>
            </p:cNvSpPr>
            <p:nvPr/>
          </p:nvSpPr>
          <p:spPr bwMode="auto">
            <a:xfrm>
              <a:off x="2990" y="3694"/>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0.5</a:t>
              </a:r>
              <a:endParaRPr lang="en-US" altLang="en-US" sz="1350"/>
            </a:p>
          </p:txBody>
        </p:sp>
        <p:sp>
          <p:nvSpPr>
            <p:cNvPr id="66" name="Rectangle 29"/>
            <p:cNvSpPr>
              <a:spLocks noChangeArrowheads="1"/>
            </p:cNvSpPr>
            <p:nvPr/>
          </p:nvSpPr>
          <p:spPr bwMode="auto">
            <a:xfrm>
              <a:off x="3347" y="3485"/>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1.0</a:t>
              </a:r>
              <a:endParaRPr lang="en-US" altLang="en-US" sz="1350"/>
            </a:p>
          </p:txBody>
        </p:sp>
        <p:sp>
          <p:nvSpPr>
            <p:cNvPr id="67" name="Rectangle 30"/>
            <p:cNvSpPr>
              <a:spLocks noChangeArrowheads="1"/>
            </p:cNvSpPr>
            <p:nvPr/>
          </p:nvSpPr>
          <p:spPr bwMode="auto">
            <a:xfrm>
              <a:off x="3703" y="3640"/>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0.6</a:t>
              </a:r>
              <a:endParaRPr lang="en-US" altLang="en-US" sz="1350"/>
            </a:p>
          </p:txBody>
        </p:sp>
        <p:sp>
          <p:nvSpPr>
            <p:cNvPr id="68" name="Rectangle 31"/>
            <p:cNvSpPr>
              <a:spLocks noChangeArrowheads="1"/>
            </p:cNvSpPr>
            <p:nvPr/>
          </p:nvSpPr>
          <p:spPr bwMode="auto">
            <a:xfrm>
              <a:off x="4247" y="3816"/>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0.2</a:t>
              </a:r>
              <a:endParaRPr lang="en-US" altLang="en-US" sz="1350"/>
            </a:p>
          </p:txBody>
        </p:sp>
        <p:sp>
          <p:nvSpPr>
            <p:cNvPr id="69" name="Rectangle 32"/>
            <p:cNvSpPr>
              <a:spLocks noChangeArrowheads="1"/>
            </p:cNvSpPr>
            <p:nvPr/>
          </p:nvSpPr>
          <p:spPr bwMode="auto">
            <a:xfrm>
              <a:off x="4603" y="3744"/>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0.3</a:t>
              </a:r>
              <a:endParaRPr lang="en-US" altLang="en-US" sz="1350"/>
            </a:p>
          </p:txBody>
        </p:sp>
        <p:sp>
          <p:nvSpPr>
            <p:cNvPr id="70" name="Rectangle 33"/>
            <p:cNvSpPr>
              <a:spLocks noChangeArrowheads="1"/>
            </p:cNvSpPr>
            <p:nvPr/>
          </p:nvSpPr>
          <p:spPr bwMode="auto">
            <a:xfrm>
              <a:off x="4960" y="3776"/>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0.3</a:t>
              </a:r>
              <a:endParaRPr lang="en-US" altLang="en-US" sz="1350"/>
            </a:p>
          </p:txBody>
        </p:sp>
        <p:sp>
          <p:nvSpPr>
            <p:cNvPr id="71" name="Rectangle 34"/>
            <p:cNvSpPr>
              <a:spLocks noChangeArrowheads="1"/>
            </p:cNvSpPr>
            <p:nvPr/>
          </p:nvSpPr>
          <p:spPr bwMode="auto">
            <a:xfrm>
              <a:off x="5503" y="2567"/>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3.3</a:t>
              </a:r>
              <a:endParaRPr lang="en-US" altLang="en-US" sz="1350"/>
            </a:p>
          </p:txBody>
        </p:sp>
        <p:sp>
          <p:nvSpPr>
            <p:cNvPr id="72" name="Rectangle 35"/>
            <p:cNvSpPr>
              <a:spLocks noChangeArrowheads="1"/>
            </p:cNvSpPr>
            <p:nvPr/>
          </p:nvSpPr>
          <p:spPr bwMode="auto">
            <a:xfrm>
              <a:off x="5860" y="2178"/>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4.2</a:t>
              </a:r>
              <a:endParaRPr lang="en-US" altLang="en-US" sz="1350"/>
            </a:p>
          </p:txBody>
        </p:sp>
        <p:sp>
          <p:nvSpPr>
            <p:cNvPr id="73" name="Rectangle 36"/>
            <p:cNvSpPr>
              <a:spLocks noChangeArrowheads="1"/>
            </p:cNvSpPr>
            <p:nvPr/>
          </p:nvSpPr>
          <p:spPr bwMode="auto">
            <a:xfrm>
              <a:off x="6216" y="2628"/>
              <a:ext cx="1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125">
                  <a:solidFill>
                    <a:srgbClr val="000000"/>
                  </a:solidFill>
                </a:rPr>
                <a:t>3.1</a:t>
              </a:r>
              <a:endParaRPr lang="en-US" altLang="en-US" sz="1350"/>
            </a:p>
          </p:txBody>
        </p:sp>
        <p:sp>
          <p:nvSpPr>
            <p:cNvPr id="74" name="Line 37"/>
            <p:cNvSpPr>
              <a:spLocks noChangeShapeType="1"/>
            </p:cNvSpPr>
            <p:nvPr/>
          </p:nvSpPr>
          <p:spPr bwMode="auto">
            <a:xfrm flipV="1">
              <a:off x="1435" y="392"/>
              <a:ext cx="0" cy="3554"/>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75" name="Line 38"/>
            <p:cNvSpPr>
              <a:spLocks noChangeShapeType="1"/>
            </p:cNvSpPr>
            <p:nvPr/>
          </p:nvSpPr>
          <p:spPr bwMode="auto">
            <a:xfrm flipH="1">
              <a:off x="1378" y="3946"/>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76" name="Rectangle 39"/>
            <p:cNvSpPr>
              <a:spLocks noChangeArrowheads="1"/>
            </p:cNvSpPr>
            <p:nvPr/>
          </p:nvSpPr>
          <p:spPr bwMode="auto">
            <a:xfrm rot="16200000">
              <a:off x="1228" y="3821"/>
              <a:ext cx="8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0</a:t>
              </a:r>
              <a:endParaRPr lang="en-US" altLang="en-US" sz="1350"/>
            </a:p>
          </p:txBody>
        </p:sp>
        <p:sp>
          <p:nvSpPr>
            <p:cNvPr id="77" name="Line 40"/>
            <p:cNvSpPr>
              <a:spLocks noChangeShapeType="1"/>
            </p:cNvSpPr>
            <p:nvPr/>
          </p:nvSpPr>
          <p:spPr bwMode="auto">
            <a:xfrm flipH="1">
              <a:off x="1378" y="3146"/>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78" name="Rectangle 41"/>
            <p:cNvSpPr>
              <a:spLocks noChangeArrowheads="1"/>
            </p:cNvSpPr>
            <p:nvPr/>
          </p:nvSpPr>
          <p:spPr bwMode="auto">
            <a:xfrm rot="16200000">
              <a:off x="1228" y="3018"/>
              <a:ext cx="8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1</a:t>
              </a:r>
              <a:endParaRPr lang="en-US" altLang="en-US" sz="1350"/>
            </a:p>
          </p:txBody>
        </p:sp>
        <p:sp>
          <p:nvSpPr>
            <p:cNvPr id="79" name="Line 42"/>
            <p:cNvSpPr>
              <a:spLocks noChangeShapeType="1"/>
            </p:cNvSpPr>
            <p:nvPr/>
          </p:nvSpPr>
          <p:spPr bwMode="auto">
            <a:xfrm flipH="1">
              <a:off x="1378" y="2344"/>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0" name="Rectangle 43"/>
            <p:cNvSpPr>
              <a:spLocks noChangeArrowheads="1"/>
            </p:cNvSpPr>
            <p:nvPr/>
          </p:nvSpPr>
          <p:spPr bwMode="auto">
            <a:xfrm rot="16200000">
              <a:off x="1228" y="2219"/>
              <a:ext cx="8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2</a:t>
              </a:r>
              <a:endParaRPr lang="en-US" altLang="en-US" sz="1350"/>
            </a:p>
          </p:txBody>
        </p:sp>
        <p:sp>
          <p:nvSpPr>
            <p:cNvPr id="81" name="Line 44"/>
            <p:cNvSpPr>
              <a:spLocks noChangeShapeType="1"/>
            </p:cNvSpPr>
            <p:nvPr/>
          </p:nvSpPr>
          <p:spPr bwMode="auto">
            <a:xfrm flipH="1">
              <a:off x="1378" y="1544"/>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2" name="Rectangle 45"/>
            <p:cNvSpPr>
              <a:spLocks noChangeArrowheads="1"/>
            </p:cNvSpPr>
            <p:nvPr/>
          </p:nvSpPr>
          <p:spPr bwMode="auto">
            <a:xfrm rot="16200000">
              <a:off x="1228" y="1415"/>
              <a:ext cx="8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3</a:t>
              </a:r>
              <a:endParaRPr lang="en-US" altLang="en-US" sz="1350"/>
            </a:p>
          </p:txBody>
        </p:sp>
        <p:sp>
          <p:nvSpPr>
            <p:cNvPr id="83" name="Line 46"/>
            <p:cNvSpPr>
              <a:spLocks noChangeShapeType="1"/>
            </p:cNvSpPr>
            <p:nvPr/>
          </p:nvSpPr>
          <p:spPr bwMode="auto">
            <a:xfrm flipH="1">
              <a:off x="1378" y="742"/>
              <a:ext cx="57"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4" name="Rectangle 47"/>
            <p:cNvSpPr>
              <a:spLocks noChangeArrowheads="1"/>
            </p:cNvSpPr>
            <p:nvPr/>
          </p:nvSpPr>
          <p:spPr bwMode="auto">
            <a:xfrm rot="16200000">
              <a:off x="1228" y="612"/>
              <a:ext cx="8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4</a:t>
              </a:r>
              <a:endParaRPr lang="en-US" altLang="en-US" sz="1350"/>
            </a:p>
          </p:txBody>
        </p:sp>
        <p:sp>
          <p:nvSpPr>
            <p:cNvPr id="85" name="Rectangle 48"/>
            <p:cNvSpPr>
              <a:spLocks noChangeArrowheads="1"/>
            </p:cNvSpPr>
            <p:nvPr/>
          </p:nvSpPr>
          <p:spPr bwMode="auto">
            <a:xfrm rot="16200000">
              <a:off x="253" y="2042"/>
              <a:ext cx="161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Inventors per Thousand</a:t>
              </a:r>
              <a:endParaRPr lang="en-US" altLang="en-US" sz="1350"/>
            </a:p>
          </p:txBody>
        </p:sp>
        <p:sp>
          <p:nvSpPr>
            <p:cNvPr id="86" name="Line 49"/>
            <p:cNvSpPr>
              <a:spLocks noChangeShapeType="1"/>
            </p:cNvSpPr>
            <p:nvPr/>
          </p:nvSpPr>
          <p:spPr bwMode="auto">
            <a:xfrm>
              <a:off x="1435" y="3946"/>
              <a:ext cx="5242"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p>
          </p:txBody>
        </p:sp>
        <p:sp>
          <p:nvSpPr>
            <p:cNvPr id="87" name="Rectangle 50"/>
            <p:cNvSpPr>
              <a:spLocks noChangeArrowheads="1"/>
            </p:cNvSpPr>
            <p:nvPr/>
          </p:nvSpPr>
          <p:spPr bwMode="auto">
            <a:xfrm>
              <a:off x="1975" y="4007"/>
              <a:ext cx="39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dirty="0">
                  <a:solidFill>
                    <a:srgbClr val="000000"/>
                  </a:solidFill>
                </a:rPr>
                <a:t>White</a:t>
              </a:r>
              <a:endParaRPr lang="en-US" altLang="en-US" sz="1350" dirty="0"/>
            </a:p>
          </p:txBody>
        </p:sp>
        <p:sp>
          <p:nvSpPr>
            <p:cNvPr id="88" name="Rectangle 51"/>
            <p:cNvSpPr>
              <a:spLocks noChangeArrowheads="1"/>
            </p:cNvSpPr>
            <p:nvPr/>
          </p:nvSpPr>
          <p:spPr bwMode="auto">
            <a:xfrm>
              <a:off x="3242" y="4007"/>
              <a:ext cx="37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dirty="0">
                  <a:solidFill>
                    <a:srgbClr val="000000"/>
                  </a:solidFill>
                </a:rPr>
                <a:t>Black</a:t>
              </a:r>
              <a:endParaRPr lang="en-US" altLang="en-US" sz="1350" dirty="0"/>
            </a:p>
          </p:txBody>
        </p:sp>
        <p:sp>
          <p:nvSpPr>
            <p:cNvPr id="89" name="Rectangle 52"/>
            <p:cNvSpPr>
              <a:spLocks noChangeArrowheads="1"/>
            </p:cNvSpPr>
            <p:nvPr/>
          </p:nvSpPr>
          <p:spPr bwMode="auto">
            <a:xfrm>
              <a:off x="4398" y="4007"/>
              <a:ext cx="5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Hispanic</a:t>
              </a:r>
              <a:endParaRPr lang="en-US" altLang="en-US" sz="1350"/>
            </a:p>
          </p:txBody>
        </p:sp>
        <p:sp>
          <p:nvSpPr>
            <p:cNvPr id="90" name="Rectangle 53"/>
            <p:cNvSpPr>
              <a:spLocks noChangeArrowheads="1"/>
            </p:cNvSpPr>
            <p:nvPr/>
          </p:nvSpPr>
          <p:spPr bwMode="auto">
            <a:xfrm>
              <a:off x="5755" y="4007"/>
              <a:ext cx="3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425">
                  <a:solidFill>
                    <a:srgbClr val="000000"/>
                  </a:solidFill>
                </a:rPr>
                <a:t>Asian</a:t>
              </a:r>
              <a:endParaRPr lang="en-US" altLang="en-US" sz="1350"/>
            </a:p>
          </p:txBody>
        </p:sp>
        <p:sp>
          <p:nvSpPr>
            <p:cNvPr id="91" name="Rectangle 54"/>
            <p:cNvSpPr>
              <a:spLocks noChangeArrowheads="1"/>
            </p:cNvSpPr>
            <p:nvPr/>
          </p:nvSpPr>
          <p:spPr bwMode="auto">
            <a:xfrm>
              <a:off x="4027" y="126"/>
              <a:ext cx="5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950">
                  <a:solidFill>
                    <a:srgbClr val="1E2D53"/>
                  </a:solidFill>
                </a:rPr>
                <a:t> </a:t>
              </a:r>
              <a:endParaRPr lang="en-US" altLang="en-US" sz="1350"/>
            </a:p>
          </p:txBody>
        </p:sp>
      </p:grpSp>
      <p:sp>
        <p:nvSpPr>
          <p:cNvPr id="94" name="TextBox 93"/>
          <p:cNvSpPr txBox="1"/>
          <p:nvPr/>
        </p:nvSpPr>
        <p:spPr>
          <a:xfrm>
            <a:off x="3203153" y="2918587"/>
            <a:ext cx="2013901" cy="928370"/>
          </a:xfrm>
          <a:prstGeom prst="rect">
            <a:avLst/>
          </a:prstGeom>
          <a:solidFill>
            <a:schemeClr val="bg1"/>
          </a:solidFill>
          <a:ln>
            <a:noFill/>
          </a:ln>
        </p:spPr>
        <p:txBody>
          <a:bodyPr wrap="square" rtlCol="0">
            <a:spAutoFit/>
          </a:bodyPr>
          <a:lstStyle>
            <a:defPPr>
              <a:defRPr lang="en-US"/>
            </a:defPPr>
            <a:lvl1pPr>
              <a:defRPr sz="1400">
                <a:solidFill>
                  <a:srgbClr val="1A476F"/>
                </a:solidFill>
                <a:latin typeface="Arial" panose="020B0604020202020204" pitchFamily="34" charset="0"/>
                <a:cs typeface="Arial" panose="020B0604020202020204" pitchFamily="34" charset="0"/>
              </a:defRPr>
            </a:lvl1pPr>
          </a:lstStyle>
          <a:p>
            <a:r>
              <a:rPr lang="en-US" sz="1425" dirty="0">
                <a:solidFill>
                  <a:schemeClr val="tx1"/>
                </a:solidFill>
              </a:rPr>
              <a:t>Reweighted to match parental incomes of whites</a:t>
            </a:r>
          </a:p>
        </p:txBody>
      </p:sp>
      <p:sp>
        <p:nvSpPr>
          <p:cNvPr id="97" name="TextBox 96"/>
          <p:cNvSpPr txBox="1"/>
          <p:nvPr/>
        </p:nvSpPr>
        <p:spPr>
          <a:xfrm>
            <a:off x="3956463" y="4036680"/>
            <a:ext cx="2292588" cy="928370"/>
          </a:xfrm>
          <a:prstGeom prst="rect">
            <a:avLst/>
          </a:prstGeom>
          <a:solidFill>
            <a:schemeClr val="bg1"/>
          </a:solidFill>
          <a:ln>
            <a:noFill/>
          </a:ln>
        </p:spPr>
        <p:txBody>
          <a:bodyPr wrap="square" rtlCol="0">
            <a:spAutoFit/>
          </a:bodyPr>
          <a:lstStyle>
            <a:defPPr>
              <a:defRPr lang="en-US"/>
            </a:defPPr>
            <a:lvl1pPr>
              <a:defRPr sz="1400">
                <a:solidFill>
                  <a:srgbClr val="1A476F"/>
                </a:solidFill>
                <a:latin typeface="Arial" panose="020B0604020202020204" pitchFamily="34" charset="0"/>
                <a:cs typeface="Arial" panose="020B0604020202020204" pitchFamily="34" charset="0"/>
              </a:defRPr>
            </a:lvl1pPr>
          </a:lstStyle>
          <a:p>
            <a:pPr algn="ctr"/>
            <a:r>
              <a:rPr lang="en-US" sz="1425" dirty="0">
                <a:solidFill>
                  <a:schemeClr val="tx1"/>
                </a:solidFill>
              </a:rPr>
              <a:t>Reweighted to match 3rd grade test scores of whites</a:t>
            </a:r>
          </a:p>
        </p:txBody>
      </p:sp>
      <p:cxnSp>
        <p:nvCxnSpPr>
          <p:cNvPr id="95" name="Straight Connector 94"/>
          <p:cNvCxnSpPr/>
          <p:nvPr/>
        </p:nvCxnSpPr>
        <p:spPr>
          <a:xfrm>
            <a:off x="4457632" y="4649990"/>
            <a:ext cx="0" cy="721370"/>
          </a:xfrm>
          <a:prstGeom prst="line">
            <a:avLst/>
          </a:prstGeom>
          <a:ln w="762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3405801" y="4081382"/>
            <a:ext cx="0" cy="1442739"/>
          </a:xfrm>
          <a:prstGeom prst="line">
            <a:avLst/>
          </a:prstGeom>
          <a:ln w="762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888475" y="3789357"/>
            <a:ext cx="1191753" cy="385631"/>
          </a:xfrm>
          <a:prstGeom prst="rect">
            <a:avLst/>
          </a:prstGeom>
          <a:solidFill>
            <a:schemeClr val="bg1"/>
          </a:solidFill>
          <a:ln>
            <a:noFill/>
          </a:ln>
        </p:spPr>
        <p:txBody>
          <a:bodyPr wrap="square" rtlCol="0">
            <a:spAutoFit/>
          </a:bodyPr>
          <a:lstStyle>
            <a:defPPr>
              <a:defRPr lang="en-US"/>
            </a:defPPr>
            <a:lvl1pPr>
              <a:defRPr sz="1400">
                <a:solidFill>
                  <a:srgbClr val="1A476F"/>
                </a:solidFill>
                <a:latin typeface="Arial" panose="020B0604020202020204" pitchFamily="34" charset="0"/>
                <a:cs typeface="Arial" panose="020B0604020202020204" pitchFamily="34" charset="0"/>
              </a:defRPr>
            </a:lvl1pPr>
          </a:lstStyle>
          <a:p>
            <a:r>
              <a:rPr lang="en-US" sz="1425" dirty="0">
                <a:solidFill>
                  <a:schemeClr val="tx1"/>
                </a:solidFill>
              </a:rPr>
              <a:t>Raw rate</a:t>
            </a:r>
          </a:p>
        </p:txBody>
      </p:sp>
      <p:cxnSp>
        <p:nvCxnSpPr>
          <p:cNvPr id="98" name="Straight Connector 97"/>
          <p:cNvCxnSpPr/>
          <p:nvPr/>
        </p:nvCxnSpPr>
        <p:spPr>
          <a:xfrm>
            <a:off x="3928628" y="3572180"/>
            <a:ext cx="0" cy="1315439"/>
          </a:xfrm>
          <a:prstGeom prst="line">
            <a:avLst/>
          </a:prstGeom>
          <a:ln w="762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71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28600" y="365125"/>
            <a:ext cx="8534400" cy="1938992"/>
          </a:xfrm>
          <a:prstGeom prst="rect">
            <a:avLst/>
          </a:prstGeom>
          <a:noFill/>
          <a:ln w="9525">
            <a:noFill/>
            <a:miter lim="800000"/>
            <a:headEnd/>
            <a:tailEnd/>
          </a:ln>
        </p:spPr>
        <p:txBody>
          <a:bodyPr wrap="square" anchor="t">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90880" lvl="1" eaLnBrk="0" fontAlgn="base" hangingPunct="0">
              <a:spcBef>
                <a:spcPct val="0"/>
              </a:spcBef>
              <a:spcAft>
                <a:spcPct val="0"/>
              </a:spcAft>
              <a:buSzPct val="80000"/>
              <a:defRPr/>
            </a:pPr>
            <a:endParaRPr lang="en-US" sz="2000" kern="0" dirty="0">
              <a:solidFill>
                <a:srgbClr val="222222"/>
              </a:solidFill>
              <a:ea typeface="Calibri"/>
            </a:endParaRPr>
          </a:p>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Correlation coefficients measure </a:t>
            </a:r>
            <a:r>
              <a:rPr lang="en-US" sz="2000" b="1" kern="0" dirty="0">
                <a:solidFill>
                  <a:srgbClr val="222222"/>
                </a:solidFill>
                <a:ea typeface="Calibri"/>
              </a:rPr>
              <a:t>linear </a:t>
            </a:r>
            <a:r>
              <a:rPr lang="en-US" sz="2000" kern="0" dirty="0">
                <a:solidFill>
                  <a:srgbClr val="222222"/>
                </a:solidFill>
                <a:ea typeface="Calibri"/>
              </a:rPr>
              <a:t>correlation:</a:t>
            </a:r>
            <a:br>
              <a:rPr lang="en-US" sz="2000" kern="0" dirty="0">
                <a:solidFill>
                  <a:srgbClr val="222222"/>
                </a:solidFill>
                <a:ea typeface="Calibri"/>
              </a:rPr>
            </a:br>
            <a:br>
              <a:rPr lang="en-US" sz="2000" kern="0" dirty="0">
                <a:solidFill>
                  <a:srgbClr val="222222"/>
                </a:solidFill>
                <a:ea typeface="Calibri"/>
              </a:rPr>
            </a:br>
            <a:endParaRPr lang="en-US" sz="2000" kern="0" dirty="0">
              <a:solidFill>
                <a:srgbClr val="222222"/>
              </a:solidFill>
              <a:ea typeface="Calibri"/>
            </a:endParaRPr>
          </a:p>
          <a:p>
            <a:pPr marL="233362" eaLnBrk="0" fontAlgn="base" hangingPunct="0">
              <a:spcBef>
                <a:spcPct val="0"/>
              </a:spcBef>
              <a:spcAft>
                <a:spcPct val="0"/>
              </a:spcAft>
              <a:buSzPct val="80000"/>
              <a:defRPr/>
            </a:pPr>
            <a:endParaRPr lang="en-US" sz="2000" kern="0" dirty="0">
              <a:solidFill>
                <a:srgbClr val="222222"/>
              </a:solidFill>
              <a:ea typeface="Calibri"/>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Project #1</a:t>
            </a:r>
          </a:p>
        </p:txBody>
      </p:sp>
      <p:graphicFrame>
        <p:nvGraphicFramePr>
          <p:cNvPr id="2" name="Table 1">
            <a:extLst>
              <a:ext uri="{FF2B5EF4-FFF2-40B4-BE49-F238E27FC236}">
                <a16:creationId xmlns:a16="http://schemas.microsoft.com/office/drawing/2014/main" id="{0A91416E-F775-47D0-BCA7-C1BFC3D7B337}"/>
              </a:ext>
            </a:extLst>
          </p:cNvPr>
          <p:cNvGraphicFramePr>
            <a:graphicFrameLocks noGrp="1"/>
          </p:cNvGraphicFramePr>
          <p:nvPr>
            <p:extLst>
              <p:ext uri="{D42A27DB-BD31-4B8C-83A1-F6EECF244321}">
                <p14:modId xmlns:p14="http://schemas.microsoft.com/office/powerpoint/2010/main" val="14309519"/>
              </p:ext>
            </p:extLst>
          </p:nvPr>
        </p:nvGraphicFramePr>
        <p:xfrm>
          <a:off x="1979386" y="1506421"/>
          <a:ext cx="2362200" cy="2966720"/>
        </p:xfrm>
        <a:graphic>
          <a:graphicData uri="http://schemas.openxmlformats.org/drawingml/2006/table">
            <a:tbl>
              <a:tblPr firstRow="1" bandRow="1">
                <a:tableStyleId>{00A15C55-8517-42AA-B614-E9B94910E393}</a:tableStyleId>
              </a:tblPr>
              <a:tblGrid>
                <a:gridCol w="1181100">
                  <a:extLst>
                    <a:ext uri="{9D8B030D-6E8A-4147-A177-3AD203B41FA5}">
                      <a16:colId xmlns:a16="http://schemas.microsoft.com/office/drawing/2014/main" val="3101390425"/>
                    </a:ext>
                  </a:extLst>
                </a:gridCol>
                <a:gridCol w="1181100">
                  <a:extLst>
                    <a:ext uri="{9D8B030D-6E8A-4147-A177-3AD203B41FA5}">
                      <a16:colId xmlns:a16="http://schemas.microsoft.com/office/drawing/2014/main" val="371471464"/>
                    </a:ext>
                  </a:extLst>
                </a:gridCol>
              </a:tblGrid>
              <a:tr h="370840">
                <a:tc>
                  <a:txBody>
                    <a:bodyPr/>
                    <a:lstStyle/>
                    <a:p>
                      <a:r>
                        <a:rPr lang="en-US" dirty="0"/>
                        <a:t>X</a:t>
                      </a:r>
                    </a:p>
                  </a:txBody>
                  <a:tcPr/>
                </a:tc>
                <a:tc>
                  <a:txBody>
                    <a:bodyPr/>
                    <a:lstStyle/>
                    <a:p>
                      <a:r>
                        <a:rPr lang="en-US" dirty="0"/>
                        <a:t>Y</a:t>
                      </a:r>
                    </a:p>
                  </a:txBody>
                  <a:tcPr/>
                </a:tc>
                <a:extLst>
                  <a:ext uri="{0D108BD9-81ED-4DB2-BD59-A6C34878D82A}">
                    <a16:rowId xmlns:a16="http://schemas.microsoft.com/office/drawing/2014/main" val="2233395112"/>
                  </a:ext>
                </a:extLst>
              </a:tr>
              <a:tr h="370840">
                <a:tc>
                  <a:txBody>
                    <a:bodyPr/>
                    <a:lstStyle/>
                    <a:p>
                      <a:pPr algn="ctr"/>
                      <a:r>
                        <a:rPr lang="en-US" dirty="0"/>
                        <a:t>-3</a:t>
                      </a:r>
                    </a:p>
                  </a:txBody>
                  <a:tcPr/>
                </a:tc>
                <a:tc>
                  <a:txBody>
                    <a:bodyPr/>
                    <a:lstStyle/>
                    <a:p>
                      <a:pPr algn="ctr"/>
                      <a:r>
                        <a:rPr lang="en-US" dirty="0"/>
                        <a:t>9</a:t>
                      </a:r>
                    </a:p>
                  </a:txBody>
                  <a:tcPr/>
                </a:tc>
                <a:extLst>
                  <a:ext uri="{0D108BD9-81ED-4DB2-BD59-A6C34878D82A}">
                    <a16:rowId xmlns:a16="http://schemas.microsoft.com/office/drawing/2014/main" val="3434853868"/>
                  </a:ext>
                </a:extLst>
              </a:tr>
              <a:tr h="370840">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3420318782"/>
                  </a:ext>
                </a:extLst>
              </a:tr>
              <a:tr h="370840">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756540364"/>
                  </a:ext>
                </a:extLst>
              </a:tr>
              <a:tr h="370840">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996358295"/>
                  </a:ext>
                </a:extLst>
              </a:tr>
              <a:tr h="370840">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71236088"/>
                  </a:ext>
                </a:extLst>
              </a:tr>
              <a:tr h="370840">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2815662126"/>
                  </a:ext>
                </a:extLst>
              </a:tr>
              <a:tr h="370840">
                <a:tc>
                  <a:txBody>
                    <a:bodyPr/>
                    <a:lstStyle/>
                    <a:p>
                      <a:pPr algn="ctr"/>
                      <a:r>
                        <a:rPr lang="en-US" dirty="0"/>
                        <a:t>3</a:t>
                      </a:r>
                    </a:p>
                  </a:txBody>
                  <a:tcPr/>
                </a:tc>
                <a:tc>
                  <a:txBody>
                    <a:bodyPr/>
                    <a:lstStyle/>
                    <a:p>
                      <a:pPr algn="ctr"/>
                      <a:r>
                        <a:rPr lang="en-US" dirty="0"/>
                        <a:t>9</a:t>
                      </a:r>
                    </a:p>
                  </a:txBody>
                  <a:tcPr/>
                </a:tc>
                <a:extLst>
                  <a:ext uri="{0D108BD9-81ED-4DB2-BD59-A6C34878D82A}">
                    <a16:rowId xmlns:a16="http://schemas.microsoft.com/office/drawing/2014/main" val="2957675485"/>
                  </a:ext>
                </a:extLst>
              </a:tr>
            </a:tbl>
          </a:graphicData>
        </a:graphic>
      </p:graphicFrame>
      <p:sp>
        <p:nvSpPr>
          <p:cNvPr id="3" name="TextBox 2">
            <a:extLst>
              <a:ext uri="{FF2B5EF4-FFF2-40B4-BE49-F238E27FC236}">
                <a16:creationId xmlns:a16="http://schemas.microsoft.com/office/drawing/2014/main" id="{9309E697-61E9-4066-ABA2-89BB65FD457D}"/>
              </a:ext>
            </a:extLst>
          </p:cNvPr>
          <p:cNvSpPr txBox="1"/>
          <p:nvPr/>
        </p:nvSpPr>
        <p:spPr>
          <a:xfrm>
            <a:off x="914400" y="4724400"/>
            <a:ext cx="70104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Are X and Y related? What do you think the correlation coefficient is?</a:t>
            </a:r>
          </a:p>
        </p:txBody>
      </p:sp>
      <p:pic>
        <p:nvPicPr>
          <p:cNvPr id="4" name="Picture 3">
            <a:extLst>
              <a:ext uri="{FF2B5EF4-FFF2-40B4-BE49-F238E27FC236}">
                <a16:creationId xmlns:a16="http://schemas.microsoft.com/office/drawing/2014/main" id="{08345067-D0F6-44EB-B305-6C29069FA47A}"/>
              </a:ext>
            </a:extLst>
          </p:cNvPr>
          <p:cNvPicPr>
            <a:picLocks noChangeAspect="1"/>
          </p:cNvPicPr>
          <p:nvPr/>
        </p:nvPicPr>
        <p:blipFill rotWithShape="1">
          <a:blip r:embed="rId4"/>
          <a:srcRect t="3135"/>
          <a:stretch/>
        </p:blipFill>
        <p:spPr>
          <a:xfrm>
            <a:off x="4724400" y="1447800"/>
            <a:ext cx="3808186" cy="3230679"/>
          </a:xfrm>
          <a:prstGeom prst="rect">
            <a:avLst/>
          </a:prstGeom>
        </p:spPr>
      </p:pic>
      <p:sp>
        <p:nvSpPr>
          <p:cNvPr id="8" name="TextBox 7">
            <a:extLst>
              <a:ext uri="{FF2B5EF4-FFF2-40B4-BE49-F238E27FC236}">
                <a16:creationId xmlns:a16="http://schemas.microsoft.com/office/drawing/2014/main" id="{B700AD93-0470-4249-BD84-27230080E4CE}"/>
              </a:ext>
            </a:extLst>
          </p:cNvPr>
          <p:cNvSpPr txBox="1"/>
          <p:nvPr/>
        </p:nvSpPr>
        <p:spPr>
          <a:xfrm>
            <a:off x="914400" y="5142746"/>
            <a:ext cx="70104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Takeaway: </a:t>
            </a:r>
            <a:r>
              <a:rPr lang="en-US" dirty="0"/>
              <a:t>Zero correlation does not mean X and Y are unrelated!</a:t>
            </a:r>
            <a:endParaRPr lang="en-US" b="1" dirty="0"/>
          </a:p>
        </p:txBody>
      </p:sp>
      <p:sp>
        <p:nvSpPr>
          <p:cNvPr id="5" name="Rectangle 4">
            <a:extLst>
              <a:ext uri="{FF2B5EF4-FFF2-40B4-BE49-F238E27FC236}">
                <a16:creationId xmlns:a16="http://schemas.microsoft.com/office/drawing/2014/main" id="{59EB04F3-D6AC-499D-9533-33FE2FDF1185}"/>
              </a:ext>
            </a:extLst>
          </p:cNvPr>
          <p:cNvSpPr/>
          <p:nvPr/>
        </p:nvSpPr>
        <p:spPr>
          <a:xfrm>
            <a:off x="241300" y="5737592"/>
            <a:ext cx="8915400" cy="707886"/>
          </a:xfrm>
          <a:prstGeom prst="rect">
            <a:avLst/>
          </a:prstGeom>
        </p:spPr>
        <p:txBody>
          <a:bodyPr wrap="square">
            <a:spAutoFit/>
          </a:bodyPr>
          <a:lstStyle/>
          <a:p>
            <a:pPr marL="1066800" lvl="1" indent="-375920" eaLnBrk="0" fontAlgn="base" hangingPunct="0">
              <a:spcBef>
                <a:spcPct val="0"/>
              </a:spcBef>
              <a:spcAft>
                <a:spcPct val="0"/>
              </a:spcAft>
              <a:buSzPct val="80000"/>
              <a:buBlip>
                <a:blip r:embed="rId3"/>
              </a:buBlip>
              <a:defRPr/>
            </a:pPr>
            <a:r>
              <a:rPr lang="en-US" sz="2000" kern="0" dirty="0">
                <a:solidFill>
                  <a:srgbClr val="222222"/>
                </a:solidFill>
                <a:ea typeface="Calibri"/>
              </a:rPr>
              <a:t>Covariates = Other variables that are (potentially) related to a variable of interest, typically included as an independent variable in a regression.</a:t>
            </a:r>
          </a:p>
        </p:txBody>
      </p:sp>
    </p:spTree>
    <p:extLst>
      <p:ext uri="{BB962C8B-B14F-4D97-AF65-F5344CB8AC3E}">
        <p14:creationId xmlns:p14="http://schemas.microsoft.com/office/powerpoint/2010/main" val="1999850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49" name="Rectangle 2"/>
          <p:cNvSpPr>
            <a:spLocks noGrp="1" noChangeArrowheads="1"/>
          </p:cNvSpPr>
          <p:nvPr>
            <p:ph type="ctrTitle"/>
          </p:nvPr>
        </p:nvSpPr>
        <p:spPr/>
        <p:txBody>
          <a:bodyPr/>
          <a:lstStyle/>
          <a:p>
            <a:pPr eaLnBrk="1" hangingPunct="1"/>
            <a:r>
              <a:rPr lang="en-US" sz="2200" dirty="0">
                <a:latin typeface="Arial" panose="020B0604020202020204" pitchFamily="34" charset="0"/>
                <a:ea typeface="ＭＳ Ｐゴシック" pitchFamily="34" charset="-128"/>
                <a:cs typeface="Arial" panose="020B0604020202020204" pitchFamily="34" charset="0"/>
              </a:rPr>
              <a:t>Stata hands-on demo</a:t>
            </a:r>
          </a:p>
        </p:txBody>
      </p:sp>
      <p:sp>
        <p:nvSpPr>
          <p:cNvPr id="3" name="Rectangle 2">
            <a:extLst>
              <a:ext uri="{FF2B5EF4-FFF2-40B4-BE49-F238E27FC236}">
                <a16:creationId xmlns:a16="http://schemas.microsoft.com/office/drawing/2014/main" id="{71ED72A3-1909-4888-A3DF-3830C74336F6}"/>
              </a:ext>
            </a:extLst>
          </p:cNvPr>
          <p:cNvSpPr>
            <a:spLocks noChangeArrowheads="1"/>
          </p:cNvSpPr>
          <p:nvPr/>
        </p:nvSpPr>
        <p:spPr bwMode="auto">
          <a:xfrm>
            <a:off x="228600" y="1752600"/>
            <a:ext cx="8534400" cy="2585323"/>
          </a:xfrm>
          <a:prstGeom prst="rect">
            <a:avLst/>
          </a:prstGeom>
          <a:noFill/>
          <a:ln w="9525">
            <a:noFill/>
            <a:miter lim="800000"/>
            <a:headEnd/>
            <a:tailEnd/>
          </a:ln>
        </p:spPr>
        <p:txBody>
          <a:bodyPr wrap="square">
            <a:spAutoFit/>
          </a:bodyPr>
          <a:lstStyle/>
          <a:p>
            <a:pPr marL="609600" indent="-376238" eaLnBrk="0" fontAlgn="base" hangingPunct="0">
              <a:spcBef>
                <a:spcPct val="0"/>
              </a:spcBef>
              <a:spcAft>
                <a:spcPct val="0"/>
              </a:spcAft>
              <a:defRPr/>
            </a:pPr>
            <a:r>
              <a:rPr lang="en-US" u="sng" dirty="0">
                <a:solidFill>
                  <a:schemeClr val="bg2"/>
                </a:solidFill>
              </a:rPr>
              <a:t> </a:t>
            </a:r>
            <a:endParaRPr lang="en-US" dirty="0">
              <a:solidFill>
                <a:schemeClr val="bg2"/>
              </a:solidFill>
            </a:endParaRPr>
          </a:p>
          <a:p>
            <a:pPr marL="609600" indent="-376238" eaLnBrk="0" fontAlgn="base" hangingPunct="0">
              <a:spcBef>
                <a:spcPct val="0"/>
              </a:spcBef>
              <a:spcAft>
                <a:spcPct val="0"/>
              </a:spcAft>
              <a:buSzPct val="80000"/>
              <a:buFontTx/>
              <a:buBlip>
                <a:blip r:embed="rId3"/>
              </a:buBlip>
              <a:defRPr/>
            </a:pPr>
            <a:endParaRPr lang="en-US" dirty="0">
              <a:solidFill>
                <a:schemeClr val="bg2"/>
              </a:solidFill>
            </a:endParaRPr>
          </a:p>
          <a:p>
            <a:pPr marL="233362" eaLnBrk="0" fontAlgn="base" hangingPunct="0">
              <a:spcBef>
                <a:spcPct val="0"/>
              </a:spcBef>
              <a:spcAft>
                <a:spcPct val="0"/>
              </a:spcAft>
              <a:buSzPct val="80000"/>
              <a:defRPr/>
            </a:pPr>
            <a:endParaRPr lang="en-US" dirty="0">
              <a:solidFill>
                <a:schemeClr val="bg2"/>
              </a:solidFill>
              <a:ea typeface="Calibri"/>
            </a:endParaRPr>
          </a:p>
          <a:p>
            <a:pPr marL="609600" indent="-376238" eaLnBrk="0" fontAlgn="base" hangingPunct="0">
              <a:spcBef>
                <a:spcPct val="0"/>
              </a:spcBef>
              <a:spcAft>
                <a:spcPct val="0"/>
              </a:spcAft>
              <a:buSzPct val="80000"/>
              <a:buFontTx/>
              <a:buBlip>
                <a:blip r:embed="rId3"/>
              </a:buBlip>
              <a:defRPr/>
            </a:pPr>
            <a:r>
              <a:rPr lang="en-US" i="1" dirty="0">
                <a:solidFill>
                  <a:schemeClr val="bg2"/>
                </a:solidFill>
                <a:ea typeface="Calibri"/>
              </a:rPr>
              <a:t>Stata will be used in section</a:t>
            </a:r>
          </a:p>
          <a:p>
            <a:pPr marL="609600" indent="-376238" eaLnBrk="0" fontAlgn="base" hangingPunct="0">
              <a:spcBef>
                <a:spcPct val="0"/>
              </a:spcBef>
              <a:spcAft>
                <a:spcPct val="0"/>
              </a:spcAft>
              <a:buSzPct val="80000"/>
              <a:buFontTx/>
              <a:buBlip>
                <a:blip r:embed="rId3"/>
              </a:buBlip>
              <a:defRPr/>
            </a:pPr>
            <a:endParaRPr lang="en-US" i="1" dirty="0">
              <a:solidFill>
                <a:schemeClr val="bg2"/>
              </a:solidFill>
              <a:ea typeface="Calibri"/>
            </a:endParaRPr>
          </a:p>
          <a:p>
            <a:pPr marL="609600" indent="-376238" eaLnBrk="0" fontAlgn="base" hangingPunct="0">
              <a:spcBef>
                <a:spcPct val="0"/>
              </a:spcBef>
              <a:spcAft>
                <a:spcPct val="0"/>
              </a:spcAft>
              <a:buSzPct val="80000"/>
              <a:buFontTx/>
              <a:buBlip>
                <a:blip r:embed="rId3"/>
              </a:buBlip>
              <a:defRPr/>
            </a:pPr>
            <a:r>
              <a:rPr lang="en-US" i="1" dirty="0">
                <a:solidFill>
                  <a:schemeClr val="bg2"/>
                </a:solidFill>
                <a:ea typeface="Calibri"/>
              </a:rPr>
              <a:t>But you’re very welcomed to follow the </a:t>
            </a:r>
            <a:r>
              <a:rPr lang="en-US" i="1" dirty="0" err="1">
                <a:solidFill>
                  <a:schemeClr val="bg2"/>
                </a:solidFill>
                <a:ea typeface="Calibri"/>
              </a:rPr>
              <a:t>Jupyter</a:t>
            </a:r>
            <a:r>
              <a:rPr lang="en-US" i="1" dirty="0">
                <a:solidFill>
                  <a:schemeClr val="bg2"/>
                </a:solidFill>
                <a:ea typeface="Calibri"/>
              </a:rPr>
              <a:t> notebook for Python and the hints at the end of the Assignment for the R commands</a:t>
            </a:r>
          </a:p>
          <a:p>
            <a:pPr marL="690562" lvl="1" eaLnBrk="0" fontAlgn="base" hangingPunct="0">
              <a:spcBef>
                <a:spcPct val="0"/>
              </a:spcBef>
              <a:spcAft>
                <a:spcPct val="0"/>
              </a:spcAft>
              <a:buSzPct val="80000"/>
              <a:defRPr/>
            </a:pPr>
            <a:endParaRPr lang="en-US" i="1" dirty="0">
              <a:solidFill>
                <a:schemeClr val="bg2"/>
              </a:solidFill>
              <a:ea typeface="Calibri"/>
            </a:endParaRPr>
          </a:p>
          <a:p>
            <a:pPr marL="609600" indent="-376238" eaLnBrk="0" fontAlgn="base" hangingPunct="0">
              <a:spcBef>
                <a:spcPct val="0"/>
              </a:spcBef>
              <a:spcAft>
                <a:spcPct val="0"/>
              </a:spcAft>
              <a:buSzPct val="80000"/>
              <a:buBlip>
                <a:blip r:embed="rId3"/>
              </a:buBlip>
              <a:defRPr/>
            </a:pPr>
            <a:r>
              <a:rPr lang="en-US" i="1" dirty="0">
                <a:solidFill>
                  <a:schemeClr val="bg2"/>
                </a:solidFill>
                <a:ea typeface="Calibri"/>
              </a:rPr>
              <a:t>All files at:  </a:t>
            </a:r>
            <a:r>
              <a:rPr lang="en-US" dirty="0">
                <a:solidFill>
                  <a:schemeClr val="bg1">
                    <a:lumMod val="50000"/>
                  </a:schemeClr>
                </a:solidFill>
                <a:latin typeface="Calibri" panose="020F0502020204030204" pitchFamily="34" charset="0"/>
                <a:ea typeface="Calibri"/>
                <a:cs typeface="Calibri" panose="020F0502020204030204" pitchFamily="34" charset="0"/>
                <a:hlinkClick r:id="rId4"/>
              </a:rPr>
              <a:t>https://github.com/dianagold/Ec1152_diana</a:t>
            </a:r>
            <a:endParaRPr lang="en-US" i="1" dirty="0">
              <a:solidFill>
                <a:schemeClr val="bg2"/>
              </a:solidFill>
              <a:ea typeface="Calibri"/>
            </a:endParaRPr>
          </a:p>
        </p:txBody>
      </p:sp>
    </p:spTree>
    <p:extLst>
      <p:ext uri="{BB962C8B-B14F-4D97-AF65-F5344CB8AC3E}">
        <p14:creationId xmlns:p14="http://schemas.microsoft.com/office/powerpoint/2010/main" val="88485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49" name="Rectangle 2"/>
          <p:cNvSpPr>
            <a:spLocks noGrp="1" noChangeArrowheads="1"/>
          </p:cNvSpPr>
          <p:nvPr>
            <p:ph type="ctrTitle"/>
          </p:nvPr>
        </p:nvSpPr>
        <p:spPr/>
        <p:txBody>
          <a:bodyPr/>
          <a:lstStyle/>
          <a:p>
            <a:pPr eaLnBrk="1" hangingPunct="1"/>
            <a:r>
              <a:rPr lang="en-US" sz="2200" dirty="0">
                <a:latin typeface="Arial" panose="020B0604020202020204" pitchFamily="34" charset="0"/>
                <a:ea typeface="ＭＳ Ｐゴシック" pitchFamily="34" charset="-128"/>
                <a:cs typeface="Arial" panose="020B0604020202020204" pitchFamily="34" charset="0"/>
              </a:rPr>
              <a:t>Absolute Mobility</a:t>
            </a:r>
          </a:p>
        </p:txBody>
      </p:sp>
    </p:spTree>
    <p:extLst>
      <p:ext uri="{BB962C8B-B14F-4D97-AF65-F5344CB8AC3E}">
        <p14:creationId xmlns:p14="http://schemas.microsoft.com/office/powerpoint/2010/main" val="3509011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Absolute Mobility</a:t>
            </a:r>
          </a:p>
        </p:txBody>
      </p:sp>
      <p:sp>
        <p:nvSpPr>
          <p:cNvPr id="4" name="TextBox 3">
            <a:extLst>
              <a:ext uri="{FF2B5EF4-FFF2-40B4-BE49-F238E27FC236}">
                <a16:creationId xmlns:a16="http://schemas.microsoft.com/office/drawing/2014/main" id="{32682A92-A0AB-4510-8319-9AA03534B5D8}"/>
              </a:ext>
            </a:extLst>
          </p:cNvPr>
          <p:cNvSpPr txBox="1"/>
          <p:nvPr/>
        </p:nvSpPr>
        <p:spPr>
          <a:xfrm>
            <a:off x="838200" y="1219200"/>
            <a:ext cx="746760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Chetty et al (2017) </a:t>
            </a:r>
            <a:r>
              <a:rPr lang="en-US" sz="2000" b="1" dirty="0"/>
              <a:t>absolute mobility</a:t>
            </a:r>
            <a:r>
              <a:rPr lang="en-US" sz="2000" dirty="0"/>
              <a:t>: What fraction of children have a higher standard of living than their parents did?</a:t>
            </a:r>
          </a:p>
        </p:txBody>
      </p:sp>
      <p:sp>
        <p:nvSpPr>
          <p:cNvPr id="9" name="TextBox 8">
            <a:extLst>
              <a:ext uri="{FF2B5EF4-FFF2-40B4-BE49-F238E27FC236}">
                <a16:creationId xmlns:a16="http://schemas.microsoft.com/office/drawing/2014/main" id="{2AA4672A-6460-4118-BE4A-1B5588EED2FF}"/>
              </a:ext>
            </a:extLst>
          </p:cNvPr>
          <p:cNvSpPr txBox="1"/>
          <p:nvPr/>
        </p:nvSpPr>
        <p:spPr>
          <a:xfrm>
            <a:off x="838200" y="2290593"/>
            <a:ext cx="74676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Three pieces of information needed:</a:t>
            </a:r>
          </a:p>
        </p:txBody>
      </p:sp>
      <p:sp>
        <p:nvSpPr>
          <p:cNvPr id="11" name="TextBox 10">
            <a:extLst>
              <a:ext uri="{FF2B5EF4-FFF2-40B4-BE49-F238E27FC236}">
                <a16:creationId xmlns:a16="http://schemas.microsoft.com/office/drawing/2014/main" id="{3DF9E1F5-5007-43A9-B8B4-8FE840435285}"/>
              </a:ext>
            </a:extLst>
          </p:cNvPr>
          <p:cNvSpPr txBox="1"/>
          <p:nvPr/>
        </p:nvSpPr>
        <p:spPr>
          <a:xfrm>
            <a:off x="838200" y="3054210"/>
            <a:ext cx="7467600" cy="1015663"/>
          </a:xfrm>
          <a:prstGeom prst="rect">
            <a:avLst/>
          </a:prstGeom>
          <a:noFill/>
        </p:spPr>
        <p:txBody>
          <a:bodyPr wrap="square" rtlCol="0">
            <a:spAutoFit/>
          </a:bodyPr>
          <a:lstStyle/>
          <a:p>
            <a:pPr marL="800100" lvl="1" indent="-342900">
              <a:buFont typeface="Arial" panose="020B0604020202020204" pitchFamily="34" charset="0"/>
              <a:buChar char="•"/>
            </a:pPr>
            <a:r>
              <a:rPr lang="en-US" sz="2000" dirty="0"/>
              <a:t>Average parent income at age 30 at each percentile rank of the income distribution. </a:t>
            </a:r>
            <a:br>
              <a:rPr lang="en-US" sz="2000" dirty="0"/>
            </a:br>
            <a:endParaRPr lang="en-US" sz="2000" dirty="0"/>
          </a:p>
        </p:txBody>
      </p:sp>
      <p:sp>
        <p:nvSpPr>
          <p:cNvPr id="12" name="TextBox 11">
            <a:extLst>
              <a:ext uri="{FF2B5EF4-FFF2-40B4-BE49-F238E27FC236}">
                <a16:creationId xmlns:a16="http://schemas.microsoft.com/office/drawing/2014/main" id="{515A9E65-4623-43FE-B309-2660739C7F05}"/>
              </a:ext>
            </a:extLst>
          </p:cNvPr>
          <p:cNvSpPr txBox="1"/>
          <p:nvPr/>
        </p:nvSpPr>
        <p:spPr>
          <a:xfrm>
            <a:off x="838200" y="3869158"/>
            <a:ext cx="7467600" cy="707886"/>
          </a:xfrm>
          <a:prstGeom prst="rect">
            <a:avLst/>
          </a:prstGeom>
          <a:noFill/>
        </p:spPr>
        <p:txBody>
          <a:bodyPr wrap="square" rtlCol="0">
            <a:spAutoFit/>
          </a:bodyPr>
          <a:lstStyle/>
          <a:p>
            <a:pPr marL="800100" lvl="1" indent="-342900">
              <a:buFont typeface="Arial" panose="020B0604020202020204" pitchFamily="34" charset="0"/>
              <a:buChar char="•"/>
            </a:pPr>
            <a:r>
              <a:rPr lang="en-US" sz="2000" dirty="0"/>
              <a:t>Average child income at age 30 at each percentile rank of the income distribution.</a:t>
            </a:r>
          </a:p>
        </p:txBody>
      </p:sp>
      <p:sp>
        <p:nvSpPr>
          <p:cNvPr id="13" name="TextBox 12">
            <a:extLst>
              <a:ext uri="{FF2B5EF4-FFF2-40B4-BE49-F238E27FC236}">
                <a16:creationId xmlns:a16="http://schemas.microsoft.com/office/drawing/2014/main" id="{5ACA3326-DE33-4DE8-B3A7-A03B02E26EB9}"/>
              </a:ext>
            </a:extLst>
          </p:cNvPr>
          <p:cNvSpPr txBox="1"/>
          <p:nvPr/>
        </p:nvSpPr>
        <p:spPr>
          <a:xfrm>
            <a:off x="827314" y="4684766"/>
            <a:ext cx="7467600" cy="400110"/>
          </a:xfrm>
          <a:prstGeom prst="rect">
            <a:avLst/>
          </a:prstGeom>
          <a:noFill/>
        </p:spPr>
        <p:txBody>
          <a:bodyPr wrap="square" rtlCol="0">
            <a:spAutoFit/>
          </a:bodyPr>
          <a:lstStyle/>
          <a:p>
            <a:pPr marL="800100" lvl="1" indent="-342900">
              <a:buFont typeface="Arial" panose="020B0604020202020204" pitchFamily="34" charset="0"/>
              <a:buChar char="•"/>
            </a:pPr>
            <a:r>
              <a:rPr lang="en-US" sz="2000" dirty="0"/>
              <a:t>Joint distribution (“copula”) of parent and child income ranks</a:t>
            </a:r>
          </a:p>
        </p:txBody>
      </p:sp>
      <p:sp>
        <p:nvSpPr>
          <p:cNvPr id="6" name="TextBox 5">
            <a:extLst>
              <a:ext uri="{FF2B5EF4-FFF2-40B4-BE49-F238E27FC236}">
                <a16:creationId xmlns:a16="http://schemas.microsoft.com/office/drawing/2014/main" id="{B2CEDE1A-53EB-44FF-8F4D-D82009607DB0}"/>
              </a:ext>
            </a:extLst>
          </p:cNvPr>
          <p:cNvSpPr txBox="1"/>
          <p:nvPr/>
        </p:nvSpPr>
        <p:spPr>
          <a:xfrm>
            <a:off x="838200" y="5416675"/>
            <a:ext cx="6456639"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This is enough information to calculate absolute mobility!</a:t>
            </a:r>
          </a:p>
        </p:txBody>
      </p:sp>
    </p:spTree>
    <p:extLst>
      <p:ext uri="{BB962C8B-B14F-4D97-AF65-F5344CB8AC3E}">
        <p14:creationId xmlns:p14="http://schemas.microsoft.com/office/powerpoint/2010/main" val="8391295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dirty="0">
                <a:solidFill>
                  <a:srgbClr val="FFFFFF"/>
                </a:solidFill>
                <a:latin typeface="cmss10" pitchFamily="34" charset="0"/>
              </a:rPr>
              <a:t>Wait, What’s a Joint Distribution?</a:t>
            </a:r>
          </a:p>
        </p:txBody>
      </p:sp>
      <p:sp>
        <p:nvSpPr>
          <p:cNvPr id="2" name="TextBox 1">
            <a:extLst>
              <a:ext uri="{FF2B5EF4-FFF2-40B4-BE49-F238E27FC236}">
                <a16:creationId xmlns:a16="http://schemas.microsoft.com/office/drawing/2014/main" id="{02DF2C0C-AC12-4276-90FD-D35B11560B0E}"/>
              </a:ext>
            </a:extLst>
          </p:cNvPr>
          <p:cNvSpPr txBox="1"/>
          <p:nvPr/>
        </p:nvSpPr>
        <p:spPr>
          <a:xfrm>
            <a:off x="685800" y="1295400"/>
            <a:ext cx="3200400" cy="1015663"/>
          </a:xfrm>
          <a:prstGeom prst="rect">
            <a:avLst/>
          </a:prstGeom>
          <a:noFill/>
        </p:spPr>
        <p:txBody>
          <a:bodyPr wrap="square" rtlCol="0">
            <a:spAutoFit/>
          </a:bodyPr>
          <a:lstStyle/>
          <a:p>
            <a:r>
              <a:rPr lang="en-US" sz="2000" dirty="0"/>
              <a:t>Last Week: probability distribution functions (PDFs) in one variable</a:t>
            </a:r>
          </a:p>
        </p:txBody>
      </p:sp>
      <p:pic>
        <p:nvPicPr>
          <p:cNvPr id="14" name="Picture 13">
            <a:extLst>
              <a:ext uri="{FF2B5EF4-FFF2-40B4-BE49-F238E27FC236}">
                <a16:creationId xmlns:a16="http://schemas.microsoft.com/office/drawing/2014/main" id="{CA5B3E57-30E8-4625-BEF2-A58BE114490D}"/>
              </a:ext>
            </a:extLst>
          </p:cNvPr>
          <p:cNvPicPr>
            <a:picLocks noChangeAspect="1"/>
          </p:cNvPicPr>
          <p:nvPr/>
        </p:nvPicPr>
        <p:blipFill>
          <a:blip r:embed="rId3"/>
          <a:stretch>
            <a:fillRect/>
          </a:stretch>
        </p:blipFill>
        <p:spPr>
          <a:xfrm>
            <a:off x="39265" y="2514600"/>
            <a:ext cx="4618006" cy="3335125"/>
          </a:xfrm>
          <a:prstGeom prst="rect">
            <a:avLst/>
          </a:prstGeom>
        </p:spPr>
      </p:pic>
      <p:sp>
        <p:nvSpPr>
          <p:cNvPr id="3" name="TextBox 2">
            <a:extLst>
              <a:ext uri="{FF2B5EF4-FFF2-40B4-BE49-F238E27FC236}">
                <a16:creationId xmlns:a16="http://schemas.microsoft.com/office/drawing/2014/main" id="{2C6A8BBE-5CF5-42D2-9F9D-F1DD9562F91D}"/>
              </a:ext>
            </a:extLst>
          </p:cNvPr>
          <p:cNvSpPr txBox="1"/>
          <p:nvPr/>
        </p:nvSpPr>
        <p:spPr>
          <a:xfrm>
            <a:off x="5334000" y="1295400"/>
            <a:ext cx="3352800" cy="707886"/>
          </a:xfrm>
          <a:prstGeom prst="rect">
            <a:avLst/>
          </a:prstGeom>
          <a:noFill/>
        </p:spPr>
        <p:txBody>
          <a:bodyPr wrap="square" rtlCol="0">
            <a:spAutoFit/>
          </a:bodyPr>
          <a:lstStyle/>
          <a:p>
            <a:r>
              <a:rPr lang="en-US" sz="2000" dirty="0"/>
              <a:t>This Week: </a:t>
            </a:r>
            <a:r>
              <a:rPr lang="en-US" sz="2000" b="1" dirty="0"/>
              <a:t>joint distribution </a:t>
            </a:r>
            <a:r>
              <a:rPr lang="en-US" sz="2000" dirty="0"/>
              <a:t>functions in two variables</a:t>
            </a:r>
          </a:p>
        </p:txBody>
      </p:sp>
      <p:pic>
        <p:nvPicPr>
          <p:cNvPr id="1026" name="Picture 2" descr="Image result for copula">
            <a:extLst>
              <a:ext uri="{FF2B5EF4-FFF2-40B4-BE49-F238E27FC236}">
                <a16:creationId xmlns:a16="http://schemas.microsoft.com/office/drawing/2014/main" id="{F741149E-C708-46E5-8568-1E67F01E65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0363" y="2518229"/>
            <a:ext cx="3810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49E8CB-CC55-414E-A210-67F1566823AC}"/>
              </a:ext>
            </a:extLst>
          </p:cNvPr>
          <p:cNvSpPr txBox="1"/>
          <p:nvPr/>
        </p:nvSpPr>
        <p:spPr>
          <a:xfrm>
            <a:off x="685800" y="5943600"/>
            <a:ext cx="3505200" cy="646331"/>
          </a:xfrm>
          <a:prstGeom prst="rect">
            <a:avLst/>
          </a:prstGeom>
          <a:noFill/>
        </p:spPr>
        <p:txBody>
          <a:bodyPr wrap="square" rtlCol="0">
            <a:spAutoFit/>
          </a:bodyPr>
          <a:lstStyle/>
          <a:p>
            <a:r>
              <a:rPr lang="en-US" dirty="0"/>
              <a:t>Graph shows probability X = some value, e.g. P(X = 5)</a:t>
            </a:r>
          </a:p>
        </p:txBody>
      </p:sp>
      <p:sp>
        <p:nvSpPr>
          <p:cNvPr id="15" name="TextBox 14">
            <a:extLst>
              <a:ext uri="{FF2B5EF4-FFF2-40B4-BE49-F238E27FC236}">
                <a16:creationId xmlns:a16="http://schemas.microsoft.com/office/drawing/2014/main" id="{FCD27E73-D32B-432D-93C5-D7495DD419C8}"/>
              </a:ext>
            </a:extLst>
          </p:cNvPr>
          <p:cNvSpPr txBox="1"/>
          <p:nvPr/>
        </p:nvSpPr>
        <p:spPr>
          <a:xfrm>
            <a:off x="4755242" y="5849725"/>
            <a:ext cx="3505200" cy="923330"/>
          </a:xfrm>
          <a:prstGeom prst="rect">
            <a:avLst/>
          </a:prstGeom>
          <a:noFill/>
        </p:spPr>
        <p:txBody>
          <a:bodyPr wrap="square" rtlCol="0">
            <a:spAutoFit/>
          </a:bodyPr>
          <a:lstStyle/>
          <a:p>
            <a:r>
              <a:rPr lang="en-US" dirty="0"/>
              <a:t>Graph shows probability X = some value </a:t>
            </a:r>
            <a:r>
              <a:rPr lang="en-US" b="1" dirty="0"/>
              <a:t>AND </a:t>
            </a:r>
            <a:r>
              <a:rPr lang="en-US" dirty="0"/>
              <a:t>Y = some value, e.g. P( X=5, Y= 10)</a:t>
            </a:r>
          </a:p>
        </p:txBody>
      </p:sp>
    </p:spTree>
    <p:extLst>
      <p:ext uri="{BB962C8B-B14F-4D97-AF65-F5344CB8AC3E}">
        <p14:creationId xmlns:p14="http://schemas.microsoft.com/office/powerpoint/2010/main" val="676249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15" grpId="0"/>
    </p:bldLst>
  </p:timing>
</p:sld>
</file>

<file path=ppt/theme/theme1.xml><?xml version="1.0" encoding="utf-8"?>
<a:theme xmlns:a="http://schemas.openxmlformats.org/drawingml/2006/main" name="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8_Beamer Slides - Title and Outlines">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27080</TotalTime>
  <Words>3147</Words>
  <Application>Microsoft Office PowerPoint</Application>
  <PresentationFormat>On-screen Show (4:3)</PresentationFormat>
  <Paragraphs>627</Paragraphs>
  <Slides>44</Slides>
  <Notes>44</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44</vt:i4>
      </vt:variant>
    </vt:vector>
  </HeadingPairs>
  <TitlesOfParts>
    <vt:vector size="55" baseType="lpstr">
      <vt:lpstr>Arial</vt:lpstr>
      <vt:lpstr>Calibri</vt:lpstr>
      <vt:lpstr>Chalkboard</vt:lpstr>
      <vt:lpstr>cmss10</vt:lpstr>
      <vt:lpstr>Symbol</vt:lpstr>
      <vt:lpstr>Wingdings</vt:lpstr>
      <vt:lpstr>Beamer Template</vt:lpstr>
      <vt:lpstr>1_Beamer Template</vt:lpstr>
      <vt:lpstr>8_Beamer Slides - Title and Outlines</vt:lpstr>
      <vt:lpstr>2_Beamer Template</vt:lpstr>
      <vt:lpstr>2_Office Theme</vt:lpstr>
      <vt:lpstr>PowerPoint Presentation</vt:lpstr>
      <vt:lpstr>PowerPoint Presentation</vt:lpstr>
      <vt:lpstr>PowerPoint Presentation</vt:lpstr>
      <vt:lpstr>PowerPoint Presentation</vt:lpstr>
      <vt:lpstr>PowerPoint Presentation</vt:lpstr>
      <vt:lpstr>Stata hands-on demo</vt:lpstr>
      <vt:lpstr>Absolute Mobility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Causal Effects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Propensity Score Reweighting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Harvard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Brown</dc:creator>
  <cp:lastModifiedBy>Diana Goldemberg</cp:lastModifiedBy>
  <cp:revision>2566</cp:revision>
  <dcterms:created xsi:type="dcterms:W3CDTF">2013-04-11T00:11:29Z</dcterms:created>
  <dcterms:modified xsi:type="dcterms:W3CDTF">2019-02-15T15:11:33Z</dcterms:modified>
</cp:coreProperties>
</file>