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192" r:id="rId1"/>
  </p:sldMasterIdLst>
  <p:notesMasterIdLst>
    <p:notesMasterId r:id="rId22"/>
  </p:notesMasterIdLst>
  <p:handoutMasterIdLst>
    <p:handoutMasterId r:id="rId23"/>
  </p:handoutMasterIdLst>
  <p:sldIdLst>
    <p:sldId id="1281" r:id="rId2"/>
    <p:sldId id="3082" r:id="rId3"/>
    <p:sldId id="3025" r:id="rId4"/>
    <p:sldId id="3072" r:id="rId5"/>
    <p:sldId id="3071" r:id="rId6"/>
    <p:sldId id="3050" r:id="rId7"/>
    <p:sldId id="3066" r:id="rId8"/>
    <p:sldId id="3079" r:id="rId9"/>
    <p:sldId id="3067" r:id="rId10"/>
    <p:sldId id="3068" r:id="rId11"/>
    <p:sldId id="3075" r:id="rId12"/>
    <p:sldId id="3073" r:id="rId13"/>
    <p:sldId id="3069" r:id="rId14"/>
    <p:sldId id="3054" r:id="rId15"/>
    <p:sldId id="3076" r:id="rId16"/>
    <p:sldId id="3056" r:id="rId17"/>
    <p:sldId id="3057" r:id="rId18"/>
    <p:sldId id="3080" r:id="rId19"/>
    <p:sldId id="3081" r:id="rId20"/>
    <p:sldId id="3083" r:id="rId21"/>
  </p:sldIdLst>
  <p:sldSz cx="9144000" cy="6858000" type="screen4x3"/>
  <p:notesSz cx="9601200" cy="7315200"/>
  <p:custDataLst>
    <p:tags r:id="rId24"/>
  </p:custDataLst>
  <p:defaultTextStyle>
    <a:defPPr>
      <a:defRPr lang="en-US"/>
    </a:defPPr>
    <a:lvl1pPr algn="l" rtl="0" fontAlgn="base">
      <a:spcBef>
        <a:spcPct val="0"/>
      </a:spcBef>
      <a:spcAft>
        <a:spcPct val="0"/>
      </a:spcAft>
      <a:defRPr sz="2000" kern="1200">
        <a:solidFill>
          <a:schemeClr val="tx1"/>
        </a:solidFill>
        <a:latin typeface="cmss10" pitchFamily="34" charset="0"/>
        <a:ea typeface="ＭＳ Ｐゴシック" pitchFamily="34" charset="-128"/>
        <a:cs typeface="Arial" charset="0"/>
      </a:defRPr>
    </a:lvl1pPr>
    <a:lvl2pPr marL="455613" indent="1588" algn="l" rtl="0" fontAlgn="base">
      <a:spcBef>
        <a:spcPct val="0"/>
      </a:spcBef>
      <a:spcAft>
        <a:spcPct val="0"/>
      </a:spcAft>
      <a:defRPr sz="2000" kern="1200">
        <a:solidFill>
          <a:schemeClr val="tx1"/>
        </a:solidFill>
        <a:latin typeface="cmss10" pitchFamily="34" charset="0"/>
        <a:ea typeface="ＭＳ Ｐゴシック" pitchFamily="34" charset="-128"/>
        <a:cs typeface="Arial" charset="0"/>
      </a:defRPr>
    </a:lvl2pPr>
    <a:lvl3pPr marL="912813" indent="1588" algn="l" rtl="0" fontAlgn="base">
      <a:spcBef>
        <a:spcPct val="0"/>
      </a:spcBef>
      <a:spcAft>
        <a:spcPct val="0"/>
      </a:spcAft>
      <a:defRPr sz="2000" kern="1200">
        <a:solidFill>
          <a:schemeClr val="tx1"/>
        </a:solidFill>
        <a:latin typeface="cmss10" pitchFamily="34" charset="0"/>
        <a:ea typeface="ＭＳ Ｐゴシック" pitchFamily="34" charset="-128"/>
        <a:cs typeface="Arial" charset="0"/>
      </a:defRPr>
    </a:lvl3pPr>
    <a:lvl4pPr marL="1370013" indent="1588" algn="l" rtl="0" fontAlgn="base">
      <a:spcBef>
        <a:spcPct val="0"/>
      </a:spcBef>
      <a:spcAft>
        <a:spcPct val="0"/>
      </a:spcAft>
      <a:defRPr sz="2000" kern="1200">
        <a:solidFill>
          <a:schemeClr val="tx1"/>
        </a:solidFill>
        <a:latin typeface="cmss10" pitchFamily="34" charset="0"/>
        <a:ea typeface="ＭＳ Ｐゴシック" pitchFamily="34" charset="-128"/>
        <a:cs typeface="Arial" charset="0"/>
      </a:defRPr>
    </a:lvl4pPr>
    <a:lvl5pPr marL="1825625" indent="3175" algn="l" rtl="0" fontAlgn="base">
      <a:spcBef>
        <a:spcPct val="0"/>
      </a:spcBef>
      <a:spcAft>
        <a:spcPct val="0"/>
      </a:spcAft>
      <a:defRPr sz="2000" kern="1200">
        <a:solidFill>
          <a:schemeClr val="tx1"/>
        </a:solidFill>
        <a:latin typeface="cmss10" pitchFamily="34" charset="0"/>
        <a:ea typeface="ＭＳ Ｐゴシック" pitchFamily="34" charset="-128"/>
        <a:cs typeface="Arial" charset="0"/>
      </a:defRPr>
    </a:lvl5pPr>
    <a:lvl6pPr marL="2286000" algn="l" defTabSz="914400" rtl="0" eaLnBrk="1" latinLnBrk="0" hangingPunct="1">
      <a:defRPr sz="2000" kern="1200">
        <a:solidFill>
          <a:schemeClr val="tx1"/>
        </a:solidFill>
        <a:latin typeface="cmss10" pitchFamily="34" charset="0"/>
        <a:ea typeface="ＭＳ Ｐゴシック" pitchFamily="34" charset="-128"/>
        <a:cs typeface="Arial" charset="0"/>
      </a:defRPr>
    </a:lvl6pPr>
    <a:lvl7pPr marL="2743200" algn="l" defTabSz="914400" rtl="0" eaLnBrk="1" latinLnBrk="0" hangingPunct="1">
      <a:defRPr sz="2000" kern="1200">
        <a:solidFill>
          <a:schemeClr val="tx1"/>
        </a:solidFill>
        <a:latin typeface="cmss10" pitchFamily="34" charset="0"/>
        <a:ea typeface="ＭＳ Ｐゴシック" pitchFamily="34" charset="-128"/>
        <a:cs typeface="Arial" charset="0"/>
      </a:defRPr>
    </a:lvl7pPr>
    <a:lvl8pPr marL="3200400" algn="l" defTabSz="914400" rtl="0" eaLnBrk="1" latinLnBrk="0" hangingPunct="1">
      <a:defRPr sz="2000" kern="1200">
        <a:solidFill>
          <a:schemeClr val="tx1"/>
        </a:solidFill>
        <a:latin typeface="cmss10" pitchFamily="34" charset="0"/>
        <a:ea typeface="ＭＳ Ｐゴシック" pitchFamily="34" charset="-128"/>
        <a:cs typeface="Arial" charset="0"/>
      </a:defRPr>
    </a:lvl8pPr>
    <a:lvl9pPr marL="3657600" algn="l" defTabSz="914400" rtl="0" eaLnBrk="1" latinLnBrk="0" hangingPunct="1">
      <a:defRPr sz="2000" kern="1200">
        <a:solidFill>
          <a:schemeClr val="tx1"/>
        </a:solidFill>
        <a:latin typeface="cmss10" pitchFamily="34" charset="0"/>
        <a:ea typeface="ＭＳ Ｐゴシック" pitchFamily="34" charset="-128"/>
        <a:cs typeface="Arial" charset="0"/>
      </a:defRPr>
    </a:lvl9pPr>
  </p:defaultTextStyle>
  <p:extLst>
    <p:ext uri="{521415D9-36F7-43E2-AB2F-B90AF26B5E84}">
      <p14:sectionLst xmlns:p14="http://schemas.microsoft.com/office/powerpoint/2010/main">
        <p14:section name="Default Section" id="{D0C8E274-08DC-46D4-942E-1FCFDE693ECA}">
          <p14:sldIdLst>
            <p14:sldId id="1281"/>
            <p14:sldId id="3082"/>
            <p14:sldId id="3025"/>
            <p14:sldId id="3072"/>
            <p14:sldId id="3071"/>
            <p14:sldId id="3050"/>
            <p14:sldId id="3066"/>
            <p14:sldId id="3079"/>
            <p14:sldId id="3067"/>
            <p14:sldId id="3068"/>
            <p14:sldId id="3075"/>
            <p14:sldId id="3073"/>
            <p14:sldId id="3069"/>
            <p14:sldId id="3054"/>
            <p14:sldId id="3076"/>
            <p14:sldId id="3056"/>
            <p14:sldId id="3057"/>
            <p14:sldId id="3080"/>
            <p14:sldId id="3081"/>
            <p14:sldId id="30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userDrawn="1">
          <p15:clr>
            <a:srgbClr val="A4A3A4"/>
          </p15:clr>
        </p15:guide>
        <p15:guide id="2" pos="30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40FA5"/>
    <a:srgbClr val="C0C0C0"/>
    <a:srgbClr val="D202A5"/>
    <a:srgbClr val="220E9A"/>
    <a:srgbClr val="1A476F"/>
    <a:srgbClr val="90353B"/>
    <a:srgbClr val="2B18A0"/>
    <a:srgbClr val="301BB1"/>
    <a:srgbClr val="1F1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96" autoAdjust="0"/>
    <p:restoredTop sz="69489" autoAdjust="0"/>
  </p:normalViewPr>
  <p:slideViewPr>
    <p:cSldViewPr>
      <p:cViewPr varScale="1">
        <p:scale>
          <a:sx n="46" d="100"/>
          <a:sy n="46" d="100"/>
        </p:scale>
        <p:origin x="700" y="44"/>
      </p:cViewPr>
      <p:guideLst>
        <p:guide orient="horz" pos="2160"/>
        <p:guide pos="2880"/>
      </p:guideLst>
    </p:cSldViewPr>
  </p:slideViewPr>
  <p:outlineViewPr>
    <p:cViewPr>
      <p:scale>
        <a:sx n="33" d="100"/>
        <a:sy n="33" d="100"/>
      </p:scale>
      <p:origin x="42" y="21546"/>
    </p:cViewPr>
  </p:outlineViewPr>
  <p:notesTextViewPr>
    <p:cViewPr>
      <p:scale>
        <a:sx n="100" d="100"/>
        <a:sy n="100" d="100"/>
      </p:scale>
      <p:origin x="0" y="-2212"/>
    </p:cViewPr>
  </p:notesTextViewPr>
  <p:sorterViewPr>
    <p:cViewPr>
      <p:scale>
        <a:sx n="33" d="100"/>
        <a:sy n="33" d="100"/>
      </p:scale>
      <p:origin x="0" y="0"/>
    </p:cViewPr>
  </p:sorterViewPr>
  <p:notesViewPr>
    <p:cSldViewPr>
      <p:cViewPr varScale="1">
        <p:scale>
          <a:sx n="64" d="100"/>
          <a:sy n="64" d="100"/>
        </p:scale>
        <p:origin x="-3082" y="-67"/>
      </p:cViewPr>
      <p:guideLst>
        <p:guide orient="horz" pos="2305"/>
        <p:guide pos="30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826" name="Rectangle 2"/>
          <p:cNvSpPr>
            <a:spLocks noGrp="1" noChangeArrowheads="1"/>
          </p:cNvSpPr>
          <p:nvPr>
            <p:ph type="hdr" sz="quarter"/>
          </p:nvPr>
        </p:nvSpPr>
        <p:spPr bwMode="auto">
          <a:xfrm>
            <a:off x="5" y="7"/>
            <a:ext cx="4160596" cy="366295"/>
          </a:xfrm>
          <a:prstGeom prst="rect">
            <a:avLst/>
          </a:prstGeom>
          <a:noFill/>
          <a:ln w="9525">
            <a:noFill/>
            <a:miter lim="800000"/>
            <a:headEnd/>
            <a:tailEnd/>
          </a:ln>
          <a:effectLst/>
        </p:spPr>
        <p:txBody>
          <a:bodyPr vert="horz" wrap="square" lIns="96570" tIns="48285" rIns="96570" bIns="48285" numCol="1" anchor="t" anchorCtr="0" compatLnSpc="1">
            <a:prstTxWarp prst="textNoShape">
              <a:avLst/>
            </a:prstTxWarp>
          </a:bodyPr>
          <a:lstStyle>
            <a:lvl1pPr algn="l" defTabSz="964388" eaLnBrk="0" hangingPunct="0">
              <a:buClrTx/>
              <a:buSzTx/>
              <a:buFontTx/>
              <a:buNone/>
              <a:defRPr sz="1200">
                <a:latin typeface="Arial" charset="0"/>
                <a:ea typeface="MS PGothic" pitchFamily="34" charset="-128"/>
                <a:cs typeface="MS PGothic" pitchFamily="34" charset="-128"/>
              </a:defRPr>
            </a:lvl1pPr>
          </a:lstStyle>
          <a:p>
            <a:pPr>
              <a:defRPr/>
            </a:pPr>
            <a:endParaRPr lang="en-US"/>
          </a:p>
        </p:txBody>
      </p:sp>
      <p:sp>
        <p:nvSpPr>
          <p:cNvPr id="333827" name="Rectangle 3"/>
          <p:cNvSpPr>
            <a:spLocks noGrp="1" noChangeArrowheads="1"/>
          </p:cNvSpPr>
          <p:nvPr>
            <p:ph type="dt" sz="quarter" idx="1"/>
          </p:nvPr>
        </p:nvSpPr>
        <p:spPr bwMode="auto">
          <a:xfrm>
            <a:off x="5440609" y="7"/>
            <a:ext cx="4160596" cy="366295"/>
          </a:xfrm>
          <a:prstGeom prst="rect">
            <a:avLst/>
          </a:prstGeom>
          <a:noFill/>
          <a:ln w="9525">
            <a:noFill/>
            <a:miter lim="800000"/>
            <a:headEnd/>
            <a:tailEnd/>
          </a:ln>
          <a:effectLst/>
        </p:spPr>
        <p:txBody>
          <a:bodyPr vert="horz" wrap="square" lIns="96570" tIns="48285" rIns="96570" bIns="48285" numCol="1" anchor="t" anchorCtr="0" compatLnSpc="1">
            <a:prstTxWarp prst="textNoShape">
              <a:avLst/>
            </a:prstTxWarp>
          </a:bodyPr>
          <a:lstStyle>
            <a:lvl1pPr algn="r" defTabSz="964388" eaLnBrk="0" hangingPunct="0">
              <a:buClrTx/>
              <a:buSzTx/>
              <a:buFontTx/>
              <a:buNone/>
              <a:defRPr sz="1200">
                <a:latin typeface="Arial" charset="0"/>
                <a:ea typeface="MS PGothic" pitchFamily="34" charset="-128"/>
                <a:cs typeface="MS PGothic" pitchFamily="34" charset="-128"/>
              </a:defRPr>
            </a:lvl1pPr>
          </a:lstStyle>
          <a:p>
            <a:pPr>
              <a:defRPr/>
            </a:pPr>
            <a:endParaRPr lang="en-US"/>
          </a:p>
        </p:txBody>
      </p:sp>
      <p:sp>
        <p:nvSpPr>
          <p:cNvPr id="333828" name="Rectangle 4"/>
          <p:cNvSpPr>
            <a:spLocks noGrp="1" noChangeArrowheads="1"/>
          </p:cNvSpPr>
          <p:nvPr>
            <p:ph type="ftr" sz="quarter" idx="2"/>
          </p:nvPr>
        </p:nvSpPr>
        <p:spPr bwMode="auto">
          <a:xfrm>
            <a:off x="5" y="6948913"/>
            <a:ext cx="4160596" cy="366295"/>
          </a:xfrm>
          <a:prstGeom prst="rect">
            <a:avLst/>
          </a:prstGeom>
          <a:noFill/>
          <a:ln w="9525">
            <a:noFill/>
            <a:miter lim="800000"/>
            <a:headEnd/>
            <a:tailEnd/>
          </a:ln>
          <a:effectLst/>
        </p:spPr>
        <p:txBody>
          <a:bodyPr vert="horz" wrap="square" lIns="96570" tIns="48285" rIns="96570" bIns="48285" numCol="1" anchor="b" anchorCtr="0" compatLnSpc="1">
            <a:prstTxWarp prst="textNoShape">
              <a:avLst/>
            </a:prstTxWarp>
          </a:bodyPr>
          <a:lstStyle>
            <a:lvl1pPr algn="l" defTabSz="964388" eaLnBrk="0" hangingPunct="0">
              <a:buClrTx/>
              <a:buSzTx/>
              <a:buFontTx/>
              <a:buNone/>
              <a:defRPr sz="1200">
                <a:latin typeface="Arial" charset="0"/>
                <a:ea typeface="MS PGothic" pitchFamily="34" charset="-128"/>
                <a:cs typeface="MS PGothic" pitchFamily="34" charset="-128"/>
              </a:defRPr>
            </a:lvl1pPr>
          </a:lstStyle>
          <a:p>
            <a:pPr>
              <a:defRPr/>
            </a:pPr>
            <a:endParaRPr lang="en-US"/>
          </a:p>
        </p:txBody>
      </p:sp>
      <p:sp>
        <p:nvSpPr>
          <p:cNvPr id="333829" name="Rectangle 5"/>
          <p:cNvSpPr>
            <a:spLocks noGrp="1" noChangeArrowheads="1"/>
          </p:cNvSpPr>
          <p:nvPr>
            <p:ph type="sldNum" sz="quarter" idx="3"/>
          </p:nvPr>
        </p:nvSpPr>
        <p:spPr bwMode="auto">
          <a:xfrm>
            <a:off x="5440609" y="6948913"/>
            <a:ext cx="4160596" cy="366295"/>
          </a:xfrm>
          <a:prstGeom prst="rect">
            <a:avLst/>
          </a:prstGeom>
          <a:noFill/>
          <a:ln w="9525">
            <a:noFill/>
            <a:miter lim="800000"/>
            <a:headEnd/>
            <a:tailEnd/>
          </a:ln>
          <a:effectLst/>
        </p:spPr>
        <p:txBody>
          <a:bodyPr vert="horz" wrap="square" lIns="96570" tIns="48285" rIns="96570" bIns="48285" numCol="1" anchor="b" anchorCtr="0" compatLnSpc="1">
            <a:prstTxWarp prst="textNoShape">
              <a:avLst/>
            </a:prstTxWarp>
          </a:bodyPr>
          <a:lstStyle>
            <a:lvl1pPr algn="r" defTabSz="963359" eaLnBrk="0" hangingPunct="0">
              <a:defRPr sz="1200">
                <a:latin typeface="Arial" charset="0"/>
                <a:ea typeface="ＭＳ Ｐゴシック" charset="-128"/>
                <a:cs typeface="+mn-cs"/>
              </a:defRPr>
            </a:lvl1pPr>
          </a:lstStyle>
          <a:p>
            <a:pPr>
              <a:defRPr/>
            </a:pPr>
            <a:fld id="{33DA7CF8-077B-4237-A993-843ADA4D8604}" type="slidenum">
              <a:rPr lang="en-US"/>
              <a:pPr>
                <a:defRPr/>
              </a:pPr>
              <a:t>‹#›</a:t>
            </a:fld>
            <a:endParaRPr lang="en-US"/>
          </a:p>
        </p:txBody>
      </p:sp>
    </p:spTree>
    <p:extLst>
      <p:ext uri="{BB962C8B-B14F-4D97-AF65-F5344CB8AC3E}">
        <p14:creationId xmlns:p14="http://schemas.microsoft.com/office/powerpoint/2010/main" val="562057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5" y="7"/>
            <a:ext cx="4160596" cy="366295"/>
          </a:xfrm>
          <a:prstGeom prst="rect">
            <a:avLst/>
          </a:prstGeom>
          <a:noFill/>
          <a:ln w="9525">
            <a:noFill/>
            <a:miter lim="800000"/>
            <a:headEnd/>
            <a:tailEnd/>
          </a:ln>
        </p:spPr>
        <p:txBody>
          <a:bodyPr vert="horz" wrap="square" lIns="96570" tIns="48285" rIns="96570" bIns="48285" numCol="1" anchor="t" anchorCtr="0" compatLnSpc="1">
            <a:prstTxWarp prst="textNoShape">
              <a:avLst/>
            </a:prstTxWarp>
          </a:bodyPr>
          <a:lstStyle>
            <a:lvl1pPr algn="l" defTabSz="964388" eaLnBrk="0" hangingPunct="0">
              <a:buClrTx/>
              <a:buSzTx/>
              <a:buFontTx/>
              <a:buNone/>
              <a:defRPr sz="1200">
                <a:latin typeface="Chalkboard" charset="0"/>
                <a:ea typeface="MS PGothic" pitchFamily="34" charset="-128"/>
                <a:cs typeface="MS PGothic" pitchFamily="34" charset="-128"/>
              </a:defRPr>
            </a:lvl1pPr>
          </a:lstStyle>
          <a:p>
            <a:pPr>
              <a:defRPr/>
            </a:pPr>
            <a:endParaRPr lang="en-US"/>
          </a:p>
        </p:txBody>
      </p:sp>
      <p:sp>
        <p:nvSpPr>
          <p:cNvPr id="12291" name="Rectangle 3"/>
          <p:cNvSpPr>
            <a:spLocks noGrp="1" noChangeArrowheads="1"/>
          </p:cNvSpPr>
          <p:nvPr>
            <p:ph type="dt" idx="1"/>
          </p:nvPr>
        </p:nvSpPr>
        <p:spPr bwMode="auto">
          <a:xfrm>
            <a:off x="5440609" y="7"/>
            <a:ext cx="4160596" cy="366295"/>
          </a:xfrm>
          <a:prstGeom prst="rect">
            <a:avLst/>
          </a:prstGeom>
          <a:noFill/>
          <a:ln w="9525">
            <a:noFill/>
            <a:miter lim="800000"/>
            <a:headEnd/>
            <a:tailEnd/>
          </a:ln>
        </p:spPr>
        <p:txBody>
          <a:bodyPr vert="horz" wrap="square" lIns="96570" tIns="48285" rIns="96570" bIns="48285" numCol="1" anchor="t" anchorCtr="0" compatLnSpc="1">
            <a:prstTxWarp prst="textNoShape">
              <a:avLst/>
            </a:prstTxWarp>
          </a:bodyPr>
          <a:lstStyle>
            <a:lvl1pPr algn="r" defTabSz="964388" eaLnBrk="0" hangingPunct="0">
              <a:buClrTx/>
              <a:buSzTx/>
              <a:buFontTx/>
              <a:buNone/>
              <a:defRPr sz="1200">
                <a:latin typeface="Chalkboard" charset="0"/>
                <a:ea typeface="MS PGothic" pitchFamily="34" charset="-128"/>
                <a:cs typeface="MS PGothic" pitchFamily="34" charset="-128"/>
              </a:defRPr>
            </a:lvl1pPr>
          </a:lstStyle>
          <a:p>
            <a:pPr>
              <a:defRPr/>
            </a:pPr>
            <a:endParaRPr lang="en-US"/>
          </a:p>
        </p:txBody>
      </p:sp>
      <p:sp>
        <p:nvSpPr>
          <p:cNvPr id="528388" name="Rectangle 4"/>
          <p:cNvSpPr>
            <a:spLocks noGrp="1" noRot="1" noChangeAspect="1" noChangeArrowheads="1" noTextEdit="1"/>
          </p:cNvSpPr>
          <p:nvPr>
            <p:ph type="sldImg" idx="2"/>
          </p:nvPr>
        </p:nvSpPr>
        <p:spPr bwMode="auto">
          <a:xfrm>
            <a:off x="2971800" y="547688"/>
            <a:ext cx="3657600" cy="27432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1280011" y="3474457"/>
            <a:ext cx="7041186" cy="3291306"/>
          </a:xfrm>
          <a:prstGeom prst="rect">
            <a:avLst/>
          </a:prstGeom>
          <a:noFill/>
          <a:ln w="9525">
            <a:noFill/>
            <a:miter lim="800000"/>
            <a:headEnd/>
            <a:tailEnd/>
          </a:ln>
        </p:spPr>
        <p:txBody>
          <a:bodyPr vert="horz" wrap="square" lIns="96570" tIns="48285" rIns="96570" bIns="482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5" y="6948913"/>
            <a:ext cx="4160596" cy="366295"/>
          </a:xfrm>
          <a:prstGeom prst="rect">
            <a:avLst/>
          </a:prstGeom>
          <a:noFill/>
          <a:ln w="9525">
            <a:noFill/>
            <a:miter lim="800000"/>
            <a:headEnd/>
            <a:tailEnd/>
          </a:ln>
        </p:spPr>
        <p:txBody>
          <a:bodyPr vert="horz" wrap="square" lIns="96570" tIns="48285" rIns="96570" bIns="48285" numCol="1" anchor="b" anchorCtr="0" compatLnSpc="1">
            <a:prstTxWarp prst="textNoShape">
              <a:avLst/>
            </a:prstTxWarp>
          </a:bodyPr>
          <a:lstStyle>
            <a:lvl1pPr algn="l" defTabSz="964388" eaLnBrk="0" hangingPunct="0">
              <a:buClrTx/>
              <a:buSzTx/>
              <a:buFontTx/>
              <a:buNone/>
              <a:defRPr sz="1200">
                <a:latin typeface="Chalkboard" charset="0"/>
                <a:ea typeface="MS PGothic" pitchFamily="34" charset="-128"/>
                <a:cs typeface="MS PGothic" pitchFamily="34" charset="-128"/>
              </a:defRPr>
            </a:lvl1pPr>
          </a:lstStyle>
          <a:p>
            <a:pPr>
              <a:defRPr/>
            </a:pPr>
            <a:endParaRPr lang="en-US"/>
          </a:p>
        </p:txBody>
      </p:sp>
      <p:sp>
        <p:nvSpPr>
          <p:cNvPr id="12295" name="Rectangle 7"/>
          <p:cNvSpPr>
            <a:spLocks noGrp="1" noChangeArrowheads="1"/>
          </p:cNvSpPr>
          <p:nvPr>
            <p:ph type="sldNum" sz="quarter" idx="5"/>
          </p:nvPr>
        </p:nvSpPr>
        <p:spPr bwMode="auto">
          <a:xfrm>
            <a:off x="5440609" y="6948913"/>
            <a:ext cx="4160596" cy="366295"/>
          </a:xfrm>
          <a:prstGeom prst="rect">
            <a:avLst/>
          </a:prstGeom>
          <a:noFill/>
          <a:ln w="9525">
            <a:noFill/>
            <a:miter lim="800000"/>
            <a:headEnd/>
            <a:tailEnd/>
          </a:ln>
        </p:spPr>
        <p:txBody>
          <a:bodyPr vert="horz" wrap="square" lIns="96570" tIns="48285" rIns="96570" bIns="48285" numCol="1" anchor="b" anchorCtr="0" compatLnSpc="1">
            <a:prstTxWarp prst="textNoShape">
              <a:avLst/>
            </a:prstTxWarp>
          </a:bodyPr>
          <a:lstStyle>
            <a:lvl1pPr algn="r" defTabSz="963359" eaLnBrk="0" hangingPunct="0">
              <a:defRPr sz="1200">
                <a:latin typeface="Chalkboard" charset="0"/>
                <a:ea typeface="ＭＳ Ｐゴシック" charset="-128"/>
                <a:cs typeface="+mn-cs"/>
              </a:defRPr>
            </a:lvl1pPr>
          </a:lstStyle>
          <a:p>
            <a:pPr>
              <a:defRPr/>
            </a:pPr>
            <a:fld id="{93D9DD0E-FFA2-4BB1-8AFF-886C94EB064B}" type="slidenum">
              <a:rPr lang="en-US"/>
              <a:pPr>
                <a:defRPr/>
              </a:pPr>
              <a:t>‹#›</a:t>
            </a:fld>
            <a:endParaRPr lang="en-US"/>
          </a:p>
        </p:txBody>
      </p:sp>
    </p:spTree>
    <p:extLst>
      <p:ext uri="{BB962C8B-B14F-4D97-AF65-F5344CB8AC3E}">
        <p14:creationId xmlns:p14="http://schemas.microsoft.com/office/powerpoint/2010/main" val="1750303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2pPr>
    <a:lvl3pPr marL="912813"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3pPr>
    <a:lvl4pPr marL="1370013"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4pPr>
    <a:lvl5pPr marL="1825625"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5pPr>
    <a:lvl6pPr marL="2283864" algn="l" defTabSz="456774" rtl="0" eaLnBrk="1" latinLnBrk="0" hangingPunct="1">
      <a:defRPr sz="1200" kern="1200">
        <a:solidFill>
          <a:schemeClr val="tx1"/>
        </a:solidFill>
        <a:latin typeface="+mn-lt"/>
        <a:ea typeface="+mn-ea"/>
        <a:cs typeface="+mn-cs"/>
      </a:defRPr>
    </a:lvl6pPr>
    <a:lvl7pPr marL="2740634" algn="l" defTabSz="456774" rtl="0" eaLnBrk="1" latinLnBrk="0" hangingPunct="1">
      <a:defRPr sz="1200" kern="1200">
        <a:solidFill>
          <a:schemeClr val="tx1"/>
        </a:solidFill>
        <a:latin typeface="+mn-lt"/>
        <a:ea typeface="+mn-ea"/>
        <a:cs typeface="+mn-cs"/>
      </a:defRPr>
    </a:lvl7pPr>
    <a:lvl8pPr marL="3197408" algn="l" defTabSz="456774" rtl="0" eaLnBrk="1" latinLnBrk="0" hangingPunct="1">
      <a:defRPr sz="1200" kern="1200">
        <a:solidFill>
          <a:schemeClr val="tx1"/>
        </a:solidFill>
        <a:latin typeface="+mn-lt"/>
        <a:ea typeface="+mn-ea"/>
        <a:cs typeface="+mn-cs"/>
      </a:defRPr>
    </a:lvl8pPr>
    <a:lvl9pPr marL="3654179" algn="l" defTabSz="4567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9DD0E-FFA2-4BB1-8AFF-886C94EB064B}"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404075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ＭＳ Ｐゴシック" pitchFamily="34" charset="-128"/>
                <a:cs typeface="ＭＳ Ｐゴシック" charset="-128"/>
              </a:rPr>
              <a:t>standardized coefficient</a:t>
            </a:r>
            <a:r>
              <a:rPr lang="en-US" sz="1200" b="0" i="0" kern="1200" dirty="0">
                <a:solidFill>
                  <a:schemeClr val="tx1"/>
                </a:solidFill>
                <a:effectLst/>
                <a:latin typeface="Arial" charset="0"/>
                <a:ea typeface="ＭＳ Ｐゴシック" pitchFamily="34" charset="-128"/>
                <a:cs typeface="ＭＳ Ｐゴシック" charset="-128"/>
              </a:rPr>
              <a:t> equals the </a:t>
            </a:r>
            <a:r>
              <a:rPr lang="en-US" sz="1200" b="1" i="0" kern="1200" dirty="0">
                <a:solidFill>
                  <a:schemeClr val="tx1"/>
                </a:solidFill>
                <a:effectLst/>
                <a:latin typeface="Arial" charset="0"/>
                <a:ea typeface="ＭＳ Ｐゴシック" pitchFamily="34" charset="-128"/>
                <a:cs typeface="ＭＳ Ｐゴシック" charset="-128"/>
              </a:rPr>
              <a:t>correlation</a:t>
            </a:r>
            <a:r>
              <a:rPr lang="en-US" sz="1200" b="0" i="0" kern="1200" dirty="0">
                <a:solidFill>
                  <a:schemeClr val="tx1"/>
                </a:solidFill>
                <a:effectLst/>
                <a:latin typeface="Arial" charset="0"/>
                <a:ea typeface="ＭＳ Ｐゴシック" pitchFamily="34" charset="-128"/>
                <a:cs typeface="ＭＳ Ｐゴシック" charset="-128"/>
              </a:rPr>
              <a:t> between Y and X (simple reg)</a:t>
            </a:r>
            <a:endParaRPr lang="en-US" sz="1200" kern="1200" dirty="0">
              <a:solidFill>
                <a:schemeClr val="tx1"/>
              </a:solidFill>
              <a:effectLst/>
              <a:latin typeface="Arial" charset="0"/>
              <a:ea typeface="ＭＳ Ｐゴシック" pitchFamily="34" charset="-128"/>
              <a:cs typeface="ＭＳ Ｐゴシック" charset="-128"/>
            </a:endParaRPr>
          </a:p>
          <a:p>
            <a:endParaRPr lang="en-US" sz="1200" kern="1200" dirty="0">
              <a:solidFill>
                <a:schemeClr val="tx1"/>
              </a:solidFill>
              <a:effectLst/>
              <a:latin typeface="Arial" charset="0"/>
              <a:ea typeface="ＭＳ Ｐゴシック" pitchFamily="34" charset="-128"/>
              <a:cs typeface="ＭＳ Ｐゴシック" charset="-128"/>
            </a:endParaRPr>
          </a:p>
          <a:p>
            <a:r>
              <a:rPr lang="en-US" sz="1200" kern="1200" dirty="0">
                <a:solidFill>
                  <a:schemeClr val="tx1"/>
                </a:solidFill>
                <a:effectLst/>
                <a:latin typeface="Arial" charset="0"/>
                <a:ea typeface="ＭＳ Ｐゴシック" pitchFamily="34" charset="-128"/>
                <a:cs typeface="ＭＳ Ｐゴシック" charset="-128"/>
              </a:rPr>
              <a:t>. </a:t>
            </a:r>
            <a:r>
              <a:rPr lang="en-US" sz="1200" kern="1200" dirty="0" err="1">
                <a:solidFill>
                  <a:schemeClr val="tx1"/>
                </a:solidFill>
                <a:effectLst/>
                <a:latin typeface="Arial" charset="0"/>
                <a:ea typeface="ＭＳ Ｐゴシック" pitchFamily="34" charset="-128"/>
                <a:cs typeface="ＭＳ Ｐゴシック" charset="-128"/>
              </a:rPr>
              <a:t>corr</a:t>
            </a:r>
            <a:r>
              <a:rPr lang="en-US" sz="1200" kern="1200" dirty="0">
                <a:solidFill>
                  <a:schemeClr val="tx1"/>
                </a:solidFill>
                <a:effectLst/>
                <a:latin typeface="Arial" charset="0"/>
                <a:ea typeface="ＭＳ Ｐゴシック" pitchFamily="34" charset="-128"/>
                <a:cs typeface="ＭＳ Ｐゴシック" charset="-128"/>
              </a:rPr>
              <a:t> le_raceadj_q1_M </a:t>
            </a:r>
            <a:r>
              <a:rPr lang="en-US" sz="1200" kern="1200" dirty="0" err="1">
                <a:solidFill>
                  <a:schemeClr val="tx1"/>
                </a:solidFill>
                <a:effectLst/>
                <a:latin typeface="Arial" charset="0"/>
                <a:ea typeface="ＭＳ Ｐゴシック" pitchFamily="34" charset="-128"/>
                <a:cs typeface="ＭＳ Ｐゴシック" charset="-128"/>
              </a:rPr>
              <a:t>e_rank_b</a:t>
            </a:r>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a:t>
            </a:r>
            <a:r>
              <a:rPr lang="en-US" sz="1200" kern="1200" dirty="0" err="1">
                <a:solidFill>
                  <a:schemeClr val="tx1"/>
                </a:solidFill>
                <a:effectLst/>
                <a:latin typeface="Arial" charset="0"/>
                <a:ea typeface="ＭＳ Ｐゴシック" pitchFamily="34" charset="-128"/>
                <a:cs typeface="ＭＳ Ｐゴシック" charset="-128"/>
              </a:rPr>
              <a:t>obs</a:t>
            </a:r>
            <a:r>
              <a:rPr lang="en-US" sz="1200" kern="1200" dirty="0">
                <a:solidFill>
                  <a:schemeClr val="tx1"/>
                </a:solidFill>
                <a:effectLst/>
                <a:latin typeface="Arial" charset="0"/>
                <a:ea typeface="ＭＳ Ｐゴシック" pitchFamily="34" charset="-128"/>
                <a:cs typeface="ＭＳ Ｐゴシック" charset="-128"/>
              </a:rPr>
              <a:t>=595)</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             | le_r~1_M </a:t>
            </a:r>
            <a:r>
              <a:rPr lang="en-US" sz="1200" kern="1200" dirty="0" err="1">
                <a:solidFill>
                  <a:schemeClr val="tx1"/>
                </a:solidFill>
                <a:effectLst/>
                <a:latin typeface="Arial" charset="0"/>
                <a:ea typeface="ＭＳ Ｐゴシック" pitchFamily="34" charset="-128"/>
                <a:cs typeface="ＭＳ Ｐゴシック" charset="-128"/>
              </a:rPr>
              <a:t>e_rank_b</a:t>
            </a:r>
            <a:endParaRPr lang="en-US" sz="1200" kern="1200" dirty="0">
              <a:solidFill>
                <a:schemeClr val="tx1"/>
              </a:solidFill>
              <a:effectLst/>
              <a:latin typeface="Arial" charset="0"/>
              <a:ea typeface="ＭＳ Ｐゴシック" pitchFamily="34" charset="-128"/>
              <a:cs typeface="ＭＳ Ｐゴシック" charset="-128"/>
            </a:endParaRPr>
          </a:p>
          <a:p>
            <a:r>
              <a:rPr lang="en-US" sz="1200" kern="1200" dirty="0">
                <a:solidFill>
                  <a:schemeClr val="tx1"/>
                </a:solidFill>
                <a:effectLst/>
                <a:latin typeface="Arial" charset="0"/>
                <a:ea typeface="ＭＳ Ｐゴシック" pitchFamily="34" charset="-128"/>
                <a:cs typeface="ＭＳ Ｐゴシック" charset="-128"/>
              </a:rPr>
              <a:t>-------------+------------------</a:t>
            </a:r>
          </a:p>
          <a:p>
            <a:r>
              <a:rPr lang="en-US" sz="1200" kern="1200" dirty="0">
                <a:solidFill>
                  <a:schemeClr val="tx1"/>
                </a:solidFill>
                <a:effectLst/>
                <a:latin typeface="Arial" charset="0"/>
                <a:ea typeface="ＭＳ Ｐゴシック" pitchFamily="34" charset="-128"/>
                <a:cs typeface="ＭＳ Ｐゴシック" charset="-128"/>
              </a:rPr>
              <a:t>le_racea~1_M |   1.0000</a:t>
            </a:r>
          </a:p>
          <a:p>
            <a:r>
              <a:rPr lang="en-US" sz="1200" kern="1200" dirty="0">
                <a:solidFill>
                  <a:schemeClr val="tx1"/>
                </a:solidFill>
                <a:effectLst/>
                <a:latin typeface="Arial" charset="0"/>
                <a:ea typeface="ＭＳ Ｐゴシック" pitchFamily="34" charset="-128"/>
                <a:cs typeface="ＭＳ Ｐゴシック" charset="-128"/>
              </a:rPr>
              <a:t>    </a:t>
            </a:r>
            <a:r>
              <a:rPr lang="en-US" sz="1200" kern="1200" dirty="0" err="1">
                <a:solidFill>
                  <a:schemeClr val="tx1"/>
                </a:solidFill>
                <a:effectLst/>
                <a:latin typeface="Arial" charset="0"/>
                <a:ea typeface="ＭＳ Ｐゴシック" pitchFamily="34" charset="-128"/>
                <a:cs typeface="ＭＳ Ｐゴシック" charset="-128"/>
              </a:rPr>
              <a:t>e_rank_b</a:t>
            </a:r>
            <a:r>
              <a:rPr lang="en-US" sz="1200" kern="1200" dirty="0">
                <a:solidFill>
                  <a:schemeClr val="tx1"/>
                </a:solidFill>
                <a:effectLst/>
                <a:latin typeface="Arial" charset="0"/>
                <a:ea typeface="ＭＳ Ｐゴシック" pitchFamily="34" charset="-128"/>
                <a:cs typeface="ＭＳ Ｐゴシック" charset="-128"/>
              </a:rPr>
              <a:t> |   0.3210   1.0000</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 reg le_raceadj_q1_M </a:t>
            </a:r>
            <a:r>
              <a:rPr lang="en-US" sz="1200" kern="1200" dirty="0" err="1">
                <a:solidFill>
                  <a:schemeClr val="tx1"/>
                </a:solidFill>
                <a:effectLst/>
                <a:latin typeface="Arial" charset="0"/>
                <a:ea typeface="ＭＳ Ｐゴシック" pitchFamily="34" charset="-128"/>
                <a:cs typeface="ＭＳ Ｐゴシック" charset="-128"/>
              </a:rPr>
              <a:t>e_rank_b</a:t>
            </a:r>
            <a:r>
              <a:rPr lang="en-US" sz="1200" kern="1200" dirty="0">
                <a:solidFill>
                  <a:schemeClr val="tx1"/>
                </a:solidFill>
                <a:effectLst/>
                <a:latin typeface="Arial" charset="0"/>
                <a:ea typeface="ＭＳ Ｐゴシック" pitchFamily="34" charset="-128"/>
                <a:cs typeface="ＭＳ Ｐゴシック" charset="-128"/>
              </a:rPr>
              <a:t>, r</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Linear regression                               Number of </a:t>
            </a:r>
            <a:r>
              <a:rPr lang="en-US" sz="1200" kern="1200" dirty="0" err="1">
                <a:solidFill>
                  <a:schemeClr val="tx1"/>
                </a:solidFill>
                <a:effectLst/>
                <a:latin typeface="Arial" charset="0"/>
                <a:ea typeface="ＭＳ Ｐゴシック" pitchFamily="34" charset="-128"/>
                <a:cs typeface="ＭＳ Ｐゴシック" charset="-128"/>
              </a:rPr>
              <a:t>obs</a:t>
            </a:r>
            <a:r>
              <a:rPr lang="en-US" sz="1200" kern="1200" dirty="0">
                <a:solidFill>
                  <a:schemeClr val="tx1"/>
                </a:solidFill>
                <a:effectLst/>
                <a:latin typeface="Arial" charset="0"/>
                <a:ea typeface="ＭＳ Ｐゴシック" pitchFamily="34" charset="-128"/>
                <a:cs typeface="ＭＳ Ｐゴシック" charset="-128"/>
              </a:rPr>
              <a:t>     =        595</a:t>
            </a:r>
          </a:p>
          <a:p>
            <a:r>
              <a:rPr lang="en-US" sz="1200" kern="1200" dirty="0">
                <a:solidFill>
                  <a:schemeClr val="tx1"/>
                </a:solidFill>
                <a:effectLst/>
                <a:latin typeface="Arial" charset="0"/>
                <a:ea typeface="ＭＳ Ｐゴシック" pitchFamily="34" charset="-128"/>
                <a:cs typeface="ＭＳ Ｐゴシック" charset="-128"/>
              </a:rPr>
              <a:t>                                                F(1, 593)         =      68.08</a:t>
            </a:r>
          </a:p>
          <a:p>
            <a:r>
              <a:rPr lang="en-US" sz="1200" kern="1200" dirty="0">
                <a:solidFill>
                  <a:schemeClr val="tx1"/>
                </a:solidFill>
                <a:effectLst/>
                <a:latin typeface="Arial" charset="0"/>
                <a:ea typeface="ＭＳ Ｐゴシック" pitchFamily="34" charset="-128"/>
                <a:cs typeface="ＭＳ Ｐゴシック" charset="-128"/>
              </a:rPr>
              <a:t>                                                Prob &gt; F          =     0.0000</a:t>
            </a:r>
          </a:p>
          <a:p>
            <a:r>
              <a:rPr lang="en-US" sz="1200" kern="1200" dirty="0">
                <a:solidFill>
                  <a:schemeClr val="tx1"/>
                </a:solidFill>
                <a:effectLst/>
                <a:latin typeface="Arial" charset="0"/>
                <a:ea typeface="ＭＳ Ｐゴシック" pitchFamily="34" charset="-128"/>
                <a:cs typeface="ＭＳ Ｐゴシック" charset="-128"/>
              </a:rPr>
              <a:t>                                                R-squared         =     0.1030</a:t>
            </a:r>
          </a:p>
          <a:p>
            <a:r>
              <a:rPr lang="en-US" sz="1200" kern="1200" dirty="0">
                <a:solidFill>
                  <a:schemeClr val="tx1"/>
                </a:solidFill>
                <a:effectLst/>
                <a:latin typeface="Arial" charset="0"/>
                <a:ea typeface="ＭＳ Ｐゴシック" pitchFamily="34" charset="-128"/>
                <a:cs typeface="ＭＳ Ｐゴシック" charset="-128"/>
              </a:rPr>
              <a:t>                                                Root MSE          =     1.2544</a:t>
            </a:r>
          </a:p>
          <a:p>
            <a:r>
              <a:rPr lang="en-US" sz="1200" kern="1200" dirty="0">
                <a:solidFill>
                  <a:schemeClr val="tx1"/>
                </a:solidFill>
                <a:effectLst/>
                <a:latin typeface="Arial" charset="0"/>
                <a:ea typeface="ＭＳ Ｐゴシック" pitchFamily="34" charset="-128"/>
                <a:cs typeface="ＭＳ Ｐゴシック" charset="-128"/>
              </a:rPr>
              <a:t> </a:t>
            </a:r>
          </a:p>
          <a:p>
            <a:r>
              <a:rPr lang="en-US" sz="1200" kern="1200" dirty="0">
                <a:solidFill>
                  <a:schemeClr val="tx1"/>
                </a:solidFill>
                <a:effectLst/>
                <a:latin typeface="Arial" charset="0"/>
                <a:ea typeface="ＭＳ Ｐゴシック" pitchFamily="34" charset="-128"/>
                <a:cs typeface="ＭＳ Ｐゴシック" charset="-128"/>
              </a:rPr>
              <a:t>------------------------------------------------------------------------------</a:t>
            </a:r>
          </a:p>
          <a:p>
            <a:r>
              <a:rPr lang="en-US" sz="1200" kern="1200" dirty="0">
                <a:solidFill>
                  <a:schemeClr val="tx1"/>
                </a:solidFill>
                <a:effectLst/>
                <a:latin typeface="Arial" charset="0"/>
                <a:ea typeface="ＭＳ Ｐゴシック" pitchFamily="34" charset="-128"/>
                <a:cs typeface="ＭＳ Ｐゴシック" charset="-128"/>
              </a:rPr>
              <a:t>             |               Robust</a:t>
            </a:r>
          </a:p>
          <a:p>
            <a:r>
              <a:rPr lang="en-US" sz="1200" kern="1200" dirty="0">
                <a:solidFill>
                  <a:schemeClr val="tx1"/>
                </a:solidFill>
                <a:effectLst/>
                <a:latin typeface="Arial" charset="0"/>
                <a:ea typeface="ＭＳ Ｐゴシック" pitchFamily="34" charset="-128"/>
                <a:cs typeface="ＭＳ Ｐゴシック" charset="-128"/>
              </a:rPr>
              <a:t>le_racea~1_M |      Coef.   Std. Err.      t    P&gt;|t|     [95% Conf. Interval]</a:t>
            </a:r>
          </a:p>
          <a:p>
            <a:r>
              <a:rPr lang="en-US" sz="1200" kern="1200" dirty="0">
                <a:solidFill>
                  <a:schemeClr val="tx1"/>
                </a:solidFill>
                <a:effectLst/>
                <a:latin typeface="Arial" charset="0"/>
                <a:ea typeface="ＭＳ Ｐゴシック" pitchFamily="34" charset="-128"/>
                <a:cs typeface="ＭＳ Ｐゴシック" charset="-128"/>
              </a:rPr>
              <a:t>-------------+----------------------------------------------------------------</a:t>
            </a:r>
          </a:p>
          <a:p>
            <a:r>
              <a:rPr lang="en-US" sz="1200" kern="1200" dirty="0">
                <a:solidFill>
                  <a:schemeClr val="tx1"/>
                </a:solidFill>
                <a:effectLst/>
                <a:latin typeface="Arial" charset="0"/>
                <a:ea typeface="ＭＳ Ｐゴシック" pitchFamily="34" charset="-128"/>
                <a:cs typeface="ＭＳ Ｐゴシック" charset="-128"/>
              </a:rPr>
              <a:t>    </a:t>
            </a:r>
            <a:r>
              <a:rPr lang="en-US" sz="1200" kern="1200" dirty="0" err="1">
                <a:solidFill>
                  <a:schemeClr val="tx1"/>
                </a:solidFill>
                <a:effectLst/>
                <a:latin typeface="Arial" charset="0"/>
                <a:ea typeface="ＭＳ Ｐゴシック" pitchFamily="34" charset="-128"/>
                <a:cs typeface="ＭＳ Ｐゴシック" charset="-128"/>
              </a:rPr>
              <a:t>e_rank_b</a:t>
            </a:r>
            <a:r>
              <a:rPr lang="en-US" sz="1200" kern="1200" dirty="0">
                <a:solidFill>
                  <a:schemeClr val="tx1"/>
                </a:solidFill>
                <a:effectLst/>
                <a:latin typeface="Arial" charset="0"/>
                <a:ea typeface="ＭＳ Ｐゴシック" pitchFamily="34" charset="-128"/>
                <a:cs typeface="ＭＳ Ｐゴシック" charset="-128"/>
              </a:rPr>
              <a:t> |   .0854787   .0103595     8.25   0.000      .065133    .1058245</a:t>
            </a:r>
          </a:p>
          <a:p>
            <a:r>
              <a:rPr lang="en-US" sz="1200" kern="1200" dirty="0">
                <a:solidFill>
                  <a:schemeClr val="tx1"/>
                </a:solidFill>
                <a:effectLst/>
                <a:latin typeface="Arial" charset="0"/>
                <a:ea typeface="ＭＳ Ｐゴシック" pitchFamily="34" charset="-128"/>
                <a:cs typeface="ＭＳ Ｐゴシック" charset="-128"/>
              </a:rPr>
              <a:t>       _cons |   72.72802   .4325929   168.12   0.000     71.87842    73.57762</a:t>
            </a:r>
          </a:p>
          <a:p>
            <a:r>
              <a:rPr lang="en-US" sz="1200" kern="1200" dirty="0">
                <a:solidFill>
                  <a:schemeClr val="tx1"/>
                </a:solidFill>
                <a:effectLst/>
                <a:latin typeface="Arial" charset="0"/>
                <a:ea typeface="ＭＳ Ｐゴシック" pitchFamily="34" charset="-128"/>
                <a:cs typeface="ＭＳ Ｐゴシック" charset="-128"/>
              </a:rPr>
              <a:t>------------------------------------------------------------------------------</a:t>
            </a:r>
          </a:p>
          <a:p>
            <a:r>
              <a:rPr lang="en-US" sz="1200" b="1" kern="1200" dirty="0">
                <a:solidFill>
                  <a:schemeClr val="tx1"/>
                </a:solidFill>
                <a:effectLst/>
                <a:latin typeface="Arial" charset="0"/>
                <a:ea typeface="ＭＳ Ｐゴシック" pitchFamily="34" charset="-128"/>
                <a:cs typeface="ＭＳ Ｐゴシック" charset="-128"/>
              </a:rPr>
              <a:t> </a:t>
            </a:r>
            <a:endParaRPr lang="en-US" sz="1200" kern="1200" dirty="0">
              <a:solidFill>
                <a:schemeClr val="tx1"/>
              </a:solidFill>
              <a:effectLst/>
              <a:latin typeface="Arial" charset="0"/>
              <a:ea typeface="ＭＳ Ｐゴシック" pitchFamily="34" charset="-128"/>
              <a:cs typeface="ＭＳ Ｐゴシック" charset="-128"/>
            </a:endParaRPr>
          </a:p>
          <a:p>
            <a:endParaRPr lang="en-US" dirty="0"/>
          </a:p>
        </p:txBody>
      </p:sp>
      <p:sp>
        <p:nvSpPr>
          <p:cNvPr id="4" name="Slide Number Placeholder 3"/>
          <p:cNvSpPr>
            <a:spLocks noGrp="1"/>
          </p:cNvSpPr>
          <p:nvPr>
            <p:ph type="sldNum" sz="quarter" idx="5"/>
          </p:nvPr>
        </p:nvSpPr>
        <p:spPr/>
        <p:txBody>
          <a:bodyPr/>
          <a:lstStyle/>
          <a:p>
            <a:pPr>
              <a:defRPr/>
            </a:pPr>
            <a:fld id="{93D9DD0E-FFA2-4BB1-8AFF-886C94EB064B}" type="slidenum">
              <a:rPr lang="en-US" smtClean="0"/>
              <a:pPr>
                <a:defRPr/>
              </a:pPr>
              <a:t>9</a:t>
            </a:fld>
            <a:endParaRPr lang="en-US"/>
          </a:p>
        </p:txBody>
      </p:sp>
    </p:spTree>
    <p:extLst>
      <p:ext uri="{BB962C8B-B14F-4D97-AF65-F5344CB8AC3E}">
        <p14:creationId xmlns:p14="http://schemas.microsoft.com/office/powerpoint/2010/main" val="334072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34" charset="-128"/>
                <a:cs typeface="ＭＳ Ｐゴシック" charset="-128"/>
              </a:rPr>
              <a:t>(1) it was an inexpensive intervention, since mailings were cheap and the scholarship was already in place, and (2) that it's not scalable, since the target population (high-achieving, low income students) is relatively small, so it would not greatly increase low income access at schools like Michigan. Many people said something along the lines of "It was cheap, and therefore scalable", which they got partial credit for, but only few people also made the argument that low income access would not increase by a lot because of this.</a:t>
            </a:r>
            <a:endParaRPr lang="pt-BR" dirty="0"/>
          </a:p>
        </p:txBody>
      </p:sp>
      <p:sp>
        <p:nvSpPr>
          <p:cNvPr id="4" name="Slide Number Placeholder 3"/>
          <p:cNvSpPr>
            <a:spLocks noGrp="1"/>
          </p:cNvSpPr>
          <p:nvPr>
            <p:ph type="sldNum" sz="quarter" idx="5"/>
          </p:nvPr>
        </p:nvSpPr>
        <p:spPr/>
        <p:txBody>
          <a:bodyPr/>
          <a:lstStyle/>
          <a:p>
            <a:pPr>
              <a:defRPr/>
            </a:pPr>
            <a:fld id="{93D9DD0E-FFA2-4BB1-8AFF-886C94EB064B}" type="slidenum">
              <a:rPr lang="en-US" smtClean="0"/>
              <a:pPr>
                <a:defRPr/>
              </a:pPr>
              <a:t>19</a:t>
            </a:fld>
            <a:endParaRPr lang="en-US"/>
          </a:p>
        </p:txBody>
      </p:sp>
    </p:spTree>
    <p:extLst>
      <p:ext uri="{BB962C8B-B14F-4D97-AF65-F5344CB8AC3E}">
        <p14:creationId xmlns:p14="http://schemas.microsoft.com/office/powerpoint/2010/main" val="6661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3"/>
          <a:srcRect/>
          <a:stretch>
            <a:fillRect/>
          </a:stretch>
        </p:blipFill>
        <p:spPr bwMode="auto">
          <a:xfrm>
            <a:off x="304800" y="914400"/>
            <a:ext cx="8474076" cy="1304926"/>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sz="2500">
                <a:latin typeface="Arial" panose="020B0604020202020204" pitchFamily="34" charset="0"/>
                <a:cs typeface="Arial" panose="020B0604020202020204" pitchFamily="34" charset="0"/>
              </a:defRPr>
            </a:lvl2pPr>
            <a:lvl3pPr>
              <a:defRPr sz="2500">
                <a:latin typeface="Arial" panose="020B0604020202020204" pitchFamily="34" charset="0"/>
                <a:cs typeface="Arial" panose="020B0604020202020204" pitchFamily="34" charset="0"/>
              </a:defRPr>
            </a:lvl3pPr>
            <a:lvl4pPr>
              <a:defRPr sz="2500">
                <a:latin typeface="Arial" panose="020B0604020202020204" pitchFamily="34" charset="0"/>
                <a:cs typeface="Arial" panose="020B0604020202020204" pitchFamily="34" charset="0"/>
              </a:defRPr>
            </a:lvl4pPr>
            <a:lvl5pPr>
              <a:defRPr sz="25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Arial" panose="020B0604020202020204" pitchFamily="34" charset="0"/>
                <a:cs typeface="Arial" panose="020B0604020202020204" pitchFamily="34" charset="0"/>
              </a:defRPr>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atin typeface="Arial" panose="020B0604020202020204" pitchFamily="34" charset="0"/>
                <a:cs typeface="Arial" panose="020B0604020202020204" pitchFamily="34" charset="0"/>
              </a:defRPr>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panose="020B0604020202020204" pitchFamily="34" charset="0"/>
                <a:cs typeface="Arial" panose="020B0604020202020204" pitchFamily="34" charset="0"/>
              </a:defRPr>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panose="020B0604020202020204" pitchFamily="34" charset="0"/>
                <a:cs typeface="Arial" panose="020B0604020202020204" pitchFamily="34" charset="0"/>
              </a:defRPr>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a:defRPr/>
            </a:pPr>
            <a:endParaRPr lang="en-US" sz="1800">
              <a:latin typeface="Symbol" charset="2"/>
              <a:ea typeface="ＭＳ Ｐゴシック" charset="-128"/>
              <a:cs typeface="+mn-cs"/>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512723" r:id="rId1"/>
    <p:sldLayoutId id="2147512532" r:id="rId2"/>
    <p:sldLayoutId id="2147512531" r:id="rId3"/>
    <p:sldLayoutId id="2147512530" r:id="rId4"/>
    <p:sldLayoutId id="2147512529" r:id="rId5"/>
    <p:sldLayoutId id="2147512528" r:id="rId6"/>
    <p:sldLayoutId id="2147512527" r:id="rId7"/>
    <p:sldLayoutId id="2147512526" r:id="rId8"/>
    <p:sldLayoutId id="2147512525" r:id="rId9"/>
    <p:sldLayoutId id="2147512524" r:id="rId10"/>
    <p:sldLayoutId id="2147512523"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solidFill>
                <a:prstClr val="white"/>
              </a:solidFill>
              <a:ea typeface="ＭＳ Ｐゴシック" pitchFamily="34" charset="-128"/>
            </a:endParaRPr>
          </a:p>
        </p:txBody>
      </p:sp>
      <p:sp>
        <p:nvSpPr>
          <p:cNvPr id="12" name="Rectangle 3"/>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Arial" panose="020B0604020202020204" pitchFamily="34" charset="0"/>
                <a:ea typeface="ＭＳ Ｐゴシック" pitchFamily="34" charset="-128"/>
                <a:cs typeface="Arial" panose="020B0604020202020204" pitchFamily="34" charset="0"/>
              </a:rPr>
              <a:t>Section 6</a:t>
            </a:r>
          </a:p>
          <a:p>
            <a:pPr marL="0" indent="0" algn="ctr">
              <a:lnSpc>
                <a:spcPct val="90000"/>
              </a:lnSpc>
              <a:buFont typeface="Arial" pitchFamily="34" charset="0"/>
              <a:buNone/>
            </a:pPr>
            <a:endParaRPr lang="en-US" sz="1800" dirty="0">
              <a:solidFill>
                <a:prstClr val="black"/>
              </a:solidFill>
              <a:latin typeface="Arial" panose="020B0604020202020204" pitchFamily="34" charset="0"/>
              <a:ea typeface="ＭＳ Ｐゴシック" pitchFamily="34" charset="-128"/>
              <a:cs typeface="Arial" panose="020B0604020202020204" pitchFamily="34" charset="0"/>
            </a:endParaRPr>
          </a:p>
          <a:p>
            <a:pPr marL="0" indent="0" algn="ctr">
              <a:lnSpc>
                <a:spcPct val="90000"/>
              </a:lnSpc>
              <a:buFont typeface="Arial" pitchFamily="34" charset="0"/>
              <a:buNone/>
            </a:pPr>
            <a:r>
              <a:rPr lang="en-US" sz="1800" dirty="0">
                <a:solidFill>
                  <a:prstClr val="black"/>
                </a:solidFill>
                <a:latin typeface="Arial" panose="020B0604020202020204" pitchFamily="34" charset="0"/>
                <a:ea typeface="ＭＳ Ｐゴシック" pitchFamily="34" charset="-128"/>
                <a:cs typeface="Arial" panose="020B0604020202020204" pitchFamily="34" charset="0"/>
              </a:rPr>
              <a:t>TF: Diana Goldemberg</a:t>
            </a:r>
          </a:p>
          <a:p>
            <a:pPr marL="0" indent="0" algn="ctr">
              <a:lnSpc>
                <a:spcPct val="90000"/>
              </a:lnSpc>
              <a:buFont typeface="Arial" pitchFamily="34" charset="0"/>
              <a:buNone/>
            </a:pPr>
            <a:r>
              <a:rPr lang="en-US" sz="1800" dirty="0">
                <a:solidFill>
                  <a:prstClr val="black"/>
                </a:solidFill>
                <a:latin typeface="Arial" panose="020B0604020202020204" pitchFamily="34" charset="0"/>
                <a:ea typeface="ＭＳ Ｐゴシック" pitchFamily="34" charset="-128"/>
                <a:cs typeface="Arial" panose="020B0604020202020204" pitchFamily="34" charset="0"/>
              </a:rPr>
              <a:t>Professor Raj Chetty</a:t>
            </a:r>
          </a:p>
          <a:p>
            <a:pPr marL="0" indent="0" algn="ctr">
              <a:lnSpc>
                <a:spcPct val="90000"/>
              </a:lnSpc>
              <a:buFont typeface="Arial" pitchFamily="34" charset="0"/>
              <a:buNone/>
            </a:pPr>
            <a:r>
              <a:rPr lang="en-US" sz="1800" dirty="0">
                <a:solidFill>
                  <a:prstClr val="black"/>
                </a:solidFill>
                <a:latin typeface="Arial" panose="020B0604020202020204" pitchFamily="34" charset="0"/>
                <a:ea typeface="ＭＳ Ｐゴシック" pitchFamily="34" charset="-128"/>
                <a:cs typeface="Arial" panose="020B0604020202020204" pitchFamily="34" charset="0"/>
              </a:rPr>
              <a:t>Harvard University</a:t>
            </a:r>
          </a:p>
          <a:p>
            <a:pPr marL="0" indent="0" algn="ctr">
              <a:lnSpc>
                <a:spcPct val="90000"/>
              </a:lnSpc>
              <a:buFont typeface="Arial" pitchFamily="34" charset="0"/>
              <a:buNone/>
            </a:pPr>
            <a:r>
              <a:rPr lang="en-US" sz="1800" dirty="0">
                <a:solidFill>
                  <a:prstClr val="black"/>
                </a:solidFill>
                <a:latin typeface="Arial" panose="020B0604020202020204" pitchFamily="34" charset="0"/>
                <a:ea typeface="ＭＳ Ｐゴシック" pitchFamily="34" charset="-128"/>
                <a:cs typeface="Arial" panose="020B0604020202020204" pitchFamily="34" charset="0"/>
              </a:rPr>
              <a:t>Spring 2019</a:t>
            </a: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EC 1152 - Using Big Data to Solve</a:t>
            </a:r>
            <a:br>
              <a:rPr lang="en-US" sz="2800" b="1" dirty="0">
                <a:solidFill>
                  <a:srgbClr val="002060"/>
                </a:solidFill>
                <a:latin typeface="Arial" panose="020B0604020202020204" pitchFamily="34" charset="0"/>
                <a:cs typeface="Arial" panose="020B0604020202020204" pitchFamily="34" charset="0"/>
              </a:rPr>
            </a:br>
            <a:r>
              <a:rPr lang="en-US" sz="2800" b="1" dirty="0">
                <a:solidFill>
                  <a:srgbClr val="002060"/>
                </a:solidFill>
                <a:latin typeface="Arial" panose="020B0604020202020204" pitchFamily="34" charset="0"/>
                <a:cs typeface="Arial" panose="020B0604020202020204" pitchFamily="34" charset="0"/>
              </a:rPr>
              <a:t>Economic and Social Problems</a:t>
            </a:r>
          </a:p>
        </p:txBody>
      </p:sp>
    </p:spTree>
    <p:extLst>
      <p:ext uri="{BB962C8B-B14F-4D97-AF65-F5344CB8AC3E}">
        <p14:creationId xmlns:p14="http://schemas.microsoft.com/office/powerpoint/2010/main" val="34805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3</a:t>
            </a:r>
            <a:endParaRPr lang="zh-CN" altLang="en-US" dirty="0"/>
          </a:p>
        </p:txBody>
      </p:sp>
      <p:sp>
        <p:nvSpPr>
          <p:cNvPr id="3" name="内容占位符 2"/>
          <p:cNvSpPr>
            <a:spLocks noGrp="1"/>
          </p:cNvSpPr>
          <p:nvPr>
            <p:ph idx="1"/>
          </p:nvPr>
        </p:nvSpPr>
        <p:spPr/>
        <p:txBody>
          <a:bodyPr/>
          <a:lstStyle/>
          <a:p>
            <a:pPr lvl="0"/>
            <a:endParaRPr lang="en-US" altLang="zh-CN" sz="2400" dirty="0"/>
          </a:p>
          <a:p>
            <a:pPr lvl="0"/>
            <a:r>
              <a:rPr lang="en-US" altLang="zh-CN" sz="2400" dirty="0"/>
              <a:t>Discuss a hypothesis grounded in what you learned from class and these two papers for why the geography of upward mobility and life expectancy for the poor is not perfectly positively correlated.	</a:t>
            </a:r>
            <a:endParaRPr lang="zh-CN" altLang="zh-CN" sz="2400" dirty="0"/>
          </a:p>
          <a:p>
            <a:pPr marL="0" indent="0">
              <a:buNone/>
            </a:pPr>
            <a:endParaRPr lang="en-US" altLang="zh-CN" sz="2300" dirty="0"/>
          </a:p>
          <a:p>
            <a:pPr marL="0" indent="0">
              <a:buNone/>
            </a:pPr>
            <a:endParaRPr lang="zh-CN" altLang="en-US" sz="2000" i="1" dirty="0"/>
          </a:p>
        </p:txBody>
      </p:sp>
      <p:sp>
        <p:nvSpPr>
          <p:cNvPr id="5" name="TextBox 4">
            <a:extLst>
              <a:ext uri="{FF2B5EF4-FFF2-40B4-BE49-F238E27FC236}">
                <a16:creationId xmlns:a16="http://schemas.microsoft.com/office/drawing/2014/main" id="{7964B97E-866E-42EB-B24A-4BD95262981C}"/>
              </a:ext>
            </a:extLst>
          </p:cNvPr>
          <p:cNvSpPr txBox="1"/>
          <p:nvPr/>
        </p:nvSpPr>
        <p:spPr>
          <a:xfrm>
            <a:off x="914400" y="3429000"/>
            <a:ext cx="7239000" cy="1938992"/>
          </a:xfrm>
          <a:prstGeom prst="rect">
            <a:avLst/>
          </a:prstGeom>
          <a:noFill/>
        </p:spPr>
        <p:txBody>
          <a:bodyPr wrap="square" rtlCol="0">
            <a:spAutoFit/>
          </a:bodyPr>
          <a:lstStyle/>
          <a:p>
            <a:r>
              <a:rPr lang="en-US" dirty="0">
                <a:solidFill>
                  <a:srgbClr val="FF0000"/>
                </a:solidFill>
              </a:rPr>
              <a:t>Possible Answer:   </a:t>
            </a:r>
            <a:r>
              <a:rPr lang="en-US" dirty="0"/>
              <a:t>It’s possible that there are different underlying mechanisms driving each of these outcomes. Moreover, some of these mechanisms (e.g., education and health behaviors) may be related, but they are not perfectly positively correlated. Therefore, we observe a positive, but not perfectly positive correlation between upward mobility and life expectancy.</a:t>
            </a:r>
            <a:endParaRPr lang="en-US" dirty="0">
              <a:solidFill>
                <a:srgbClr val="FF0000"/>
              </a:solidFill>
            </a:endParaRPr>
          </a:p>
        </p:txBody>
      </p:sp>
    </p:spTree>
    <p:extLst>
      <p:ext uri="{BB962C8B-B14F-4D97-AF65-F5344CB8AC3E}">
        <p14:creationId xmlns:p14="http://schemas.microsoft.com/office/powerpoint/2010/main" val="274886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 4</a:t>
            </a:r>
            <a:endParaRPr lang="zh-CN" altLang="en-US" dirty="0"/>
          </a:p>
        </p:txBody>
      </p:sp>
      <p:sp>
        <p:nvSpPr>
          <p:cNvPr id="3" name="内容占位符 2"/>
          <p:cNvSpPr>
            <a:spLocks noGrp="1"/>
          </p:cNvSpPr>
          <p:nvPr>
            <p:ph idx="1"/>
          </p:nvPr>
        </p:nvSpPr>
        <p:spPr/>
        <p:txBody>
          <a:bodyPr/>
          <a:lstStyle/>
          <a:p>
            <a:pPr lvl="0"/>
            <a:endParaRPr lang="en-US" altLang="zh-CN" sz="2400" dirty="0"/>
          </a:p>
          <a:p>
            <a:pPr lvl="0"/>
            <a:r>
              <a:rPr lang="en-US" altLang="zh-CN" sz="2400" dirty="0"/>
              <a:t>What has a higher correlation with life expectancy: access to healthcare or health behaviors? </a:t>
            </a:r>
            <a:endParaRPr lang="en-US" altLang="zh-CN" sz="2300" dirty="0"/>
          </a:p>
          <a:p>
            <a:pPr marL="0" indent="0">
              <a:buNone/>
            </a:pPr>
            <a:endParaRPr lang="zh-CN" altLang="en-US" sz="2000" i="1" dirty="0"/>
          </a:p>
        </p:txBody>
      </p:sp>
    </p:spTree>
    <p:extLst>
      <p:ext uri="{BB962C8B-B14F-4D97-AF65-F5344CB8AC3E}">
        <p14:creationId xmlns:p14="http://schemas.microsoft.com/office/powerpoint/2010/main" val="192125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C30532-AB80-4932-BCDD-251E7D3015EE}"/>
              </a:ext>
            </a:extLst>
          </p:cNvPr>
          <p:cNvPicPr>
            <a:picLocks noChangeAspect="1"/>
          </p:cNvPicPr>
          <p:nvPr/>
        </p:nvPicPr>
        <p:blipFill>
          <a:blip r:embed="rId2"/>
          <a:stretch>
            <a:fillRect/>
          </a:stretch>
        </p:blipFill>
        <p:spPr>
          <a:xfrm>
            <a:off x="1295400" y="721518"/>
            <a:ext cx="6858000" cy="6136482"/>
          </a:xfrm>
          <a:prstGeom prst="rect">
            <a:avLst/>
          </a:prstGeom>
        </p:spPr>
      </p:pic>
      <p:sp>
        <p:nvSpPr>
          <p:cNvPr id="5" name="Title 1">
            <a:extLst>
              <a:ext uri="{FF2B5EF4-FFF2-40B4-BE49-F238E27FC236}">
                <a16:creationId xmlns:a16="http://schemas.microsoft.com/office/drawing/2014/main" id="{430F7C79-BD33-46A8-B43F-AF0D9EB59620}"/>
              </a:ext>
            </a:extLst>
          </p:cNvPr>
          <p:cNvSpPr txBox="1">
            <a:spLocks/>
          </p:cNvSpPr>
          <p:nvPr/>
        </p:nvSpPr>
        <p:spPr>
          <a:xfrm>
            <a:off x="-228600" y="0"/>
            <a:ext cx="10058400" cy="6858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2800" b="1" kern="1200">
                <a:solidFill>
                  <a:schemeClr val="tx1"/>
                </a:solidFill>
                <a:latin typeface="+mj-lt"/>
                <a:ea typeface="+mj-ea"/>
                <a:cs typeface="+mj-cs"/>
              </a:defRPr>
            </a:lvl1pPr>
          </a:lstStyle>
          <a:p>
            <a:pPr>
              <a:defRPr/>
            </a:pPr>
            <a:r>
              <a:rPr lang="en-US" sz="2000" dirty="0">
                <a:solidFill>
                  <a:srgbClr val="002060"/>
                </a:solidFill>
                <a:latin typeface="Arial" panose="020B0604020202020204" pitchFamily="34" charset="0"/>
                <a:cs typeface="Arial" panose="020B0604020202020204" pitchFamily="34" charset="0"/>
              </a:rPr>
              <a:t>Correlations of Expected Age at Death with Health and Social Factors</a:t>
            </a:r>
          </a:p>
          <a:p>
            <a:pPr>
              <a:defRPr/>
            </a:pPr>
            <a:r>
              <a:rPr lang="en-US" sz="2000" dirty="0">
                <a:solidFill>
                  <a:srgbClr val="002060"/>
                </a:solidFill>
                <a:latin typeface="Arial" panose="020B0604020202020204" pitchFamily="34" charset="0"/>
                <a:cs typeface="Arial" panose="020B0604020202020204" pitchFamily="34" charset="0"/>
              </a:rPr>
              <a:t>For Individuals in Bottom Quartile of Income Distribution</a:t>
            </a:r>
          </a:p>
        </p:txBody>
      </p:sp>
      <p:sp>
        <p:nvSpPr>
          <p:cNvPr id="2" name="Rectangle 1">
            <a:extLst>
              <a:ext uri="{FF2B5EF4-FFF2-40B4-BE49-F238E27FC236}">
                <a16:creationId xmlns:a16="http://schemas.microsoft.com/office/drawing/2014/main" id="{914B84CF-5B18-46E4-AC7B-687A37513BA3}"/>
              </a:ext>
            </a:extLst>
          </p:cNvPr>
          <p:cNvSpPr/>
          <p:nvPr/>
        </p:nvSpPr>
        <p:spPr>
          <a:xfrm>
            <a:off x="2133600" y="609600"/>
            <a:ext cx="1905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18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5</a:t>
            </a:r>
            <a:endParaRPr lang="zh-CN" altLang="en-US" dirty="0"/>
          </a:p>
        </p:txBody>
      </p:sp>
      <p:sp>
        <p:nvSpPr>
          <p:cNvPr id="3" name="内容占位符 2"/>
          <p:cNvSpPr>
            <a:spLocks noGrp="1"/>
          </p:cNvSpPr>
          <p:nvPr>
            <p:ph idx="1"/>
          </p:nvPr>
        </p:nvSpPr>
        <p:spPr>
          <a:xfrm>
            <a:off x="304800" y="914400"/>
            <a:ext cx="8305800" cy="5791200"/>
          </a:xfrm>
        </p:spPr>
        <p:txBody>
          <a:bodyPr/>
          <a:lstStyle/>
          <a:p>
            <a:pPr lvl="0"/>
            <a:endParaRPr lang="en-US" altLang="zh-CN" sz="2800" dirty="0"/>
          </a:p>
          <a:p>
            <a:pPr lvl="0"/>
            <a:r>
              <a:rPr lang="en-US" altLang="zh-CN" sz="2800" dirty="0"/>
              <a:t>Are you convinced from these regressions and the evidence presented in the paper and lecture that there is an </a:t>
            </a:r>
            <a:r>
              <a:rPr lang="en-US" altLang="zh-CN" sz="2800" u="sng" dirty="0"/>
              <a:t>association</a:t>
            </a:r>
            <a:r>
              <a:rPr lang="en-US" altLang="zh-CN" sz="2800" dirty="0"/>
              <a:t> between life expectancy and (</a:t>
            </a:r>
            <a:r>
              <a:rPr lang="en-US" altLang="zh-CN" sz="2800" dirty="0" err="1"/>
              <a:t>i</a:t>
            </a:r>
            <a:r>
              <a:rPr lang="en-US" altLang="zh-CN" sz="2800" dirty="0"/>
              <a:t>) health behaviors (ii) health insurance? </a:t>
            </a:r>
          </a:p>
          <a:p>
            <a:pPr lvl="0"/>
            <a:endParaRPr lang="en-US" altLang="zh-CN" sz="2800" dirty="0"/>
          </a:p>
          <a:p>
            <a:pPr lvl="0"/>
            <a:r>
              <a:rPr lang="en-US" altLang="zh-CN" sz="2800" dirty="0"/>
              <a:t>What type of empirical evidence would convince you that these relationships are </a:t>
            </a:r>
            <a:r>
              <a:rPr lang="en-US" altLang="zh-CN" sz="2800" u="sng" dirty="0"/>
              <a:t>causal</a:t>
            </a:r>
            <a:r>
              <a:rPr lang="en-US" altLang="zh-CN" sz="2800" dirty="0"/>
              <a:t>?  </a:t>
            </a:r>
          </a:p>
          <a:p>
            <a:pPr marL="0" indent="0">
              <a:buNone/>
            </a:pPr>
            <a:endParaRPr lang="zh-CN" altLang="en-US" sz="2000" i="1" dirty="0"/>
          </a:p>
        </p:txBody>
      </p:sp>
    </p:spTree>
    <p:extLst>
      <p:ext uri="{BB962C8B-B14F-4D97-AF65-F5344CB8AC3E}">
        <p14:creationId xmlns:p14="http://schemas.microsoft.com/office/powerpoint/2010/main" val="41724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logs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sz="2800" dirty="0"/>
              </a:p>
              <a:p>
                <a:r>
                  <a:rPr lang="en-US" altLang="zh-CN" sz="2800" dirty="0"/>
                  <a:t>Recall that the natural logarithm is the inverse of the exponential function: </a:t>
                </a:r>
              </a:p>
              <a:p>
                <a:endParaRPr lang="en-US" altLang="zh-CN" sz="2800" i="1" dirty="0">
                  <a:latin typeface="Cambria Math" panose="02040503050406030204" pitchFamily="18" charset="0"/>
                </a:endParaRPr>
              </a:p>
              <a:p>
                <a:pPr marL="0" indent="0">
                  <a:buNone/>
                </a:pPr>
                <a:r>
                  <a:rPr lang="en-US" altLang="zh-CN" sz="2800" i="1" dirty="0">
                    <a:latin typeface="Cambria Math" panose="02040503050406030204" pitchFamily="18" charset="0"/>
                  </a:rPr>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𝑒</m:t>
                        </m:r>
                      </m:e>
                      <m:sup>
                        <m:r>
                          <m:rPr>
                            <m:sty m:val="p"/>
                          </m:rPr>
                          <a:rPr lang="en-US" altLang="zh-CN" sz="2800">
                            <a:latin typeface="Cambria Math" panose="02040503050406030204" pitchFamily="18" charset="0"/>
                          </a:rPr>
                          <m:t>log</m:t>
                        </m:r>
                        <m:r>
                          <a:rPr lang="en-US" altLang="zh-CN" sz="280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up>
                    </m:sSup>
                  </m:oMath>
                </a14:m>
                <a:r>
                  <a:rPr lang="en-US" altLang="zh-CN" sz="2800" dirty="0"/>
                  <a:t> </a:t>
                </a:r>
              </a:p>
              <a:p>
                <a:endParaRPr lang="en-US" altLang="zh-CN" sz="2800" dirty="0"/>
              </a:p>
              <a:p>
                <a:pPr marL="400050" lvl="1" indent="0">
                  <a:buNone/>
                </a:pPr>
                <a:r>
                  <a:rPr lang="en-US" altLang="zh-CN" sz="2800" dirty="0"/>
                  <a:t>where </a:t>
                </a:r>
                <a14:m>
                  <m:oMath xmlns:m="http://schemas.openxmlformats.org/officeDocument/2006/math">
                    <m:r>
                      <a:rPr lang="en-US" altLang="zh-CN" sz="2800" i="1">
                        <a:latin typeface="Cambria Math" panose="02040503050406030204" pitchFamily="18" charset="0"/>
                      </a:rPr>
                      <m:t>𝑒</m:t>
                    </m:r>
                  </m:oMath>
                </a14:m>
                <a:r>
                  <a:rPr lang="en-US" altLang="zh-CN" sz="2800" dirty="0"/>
                  <a:t> is an irrational number approximately equal to 2.7182. </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r="-808"/>
                </a:stretch>
              </a:blipFill>
            </p:spPr>
            <p:txBody>
              <a:bodyPr/>
              <a:lstStyle/>
              <a:p>
                <a:r>
                  <a:rPr lang="en-US">
                    <a:noFill/>
                  </a:rPr>
                  <a:t> </a:t>
                </a:r>
              </a:p>
            </p:txBody>
          </p:sp>
        </mc:Fallback>
      </mc:AlternateContent>
    </p:spTree>
    <p:extLst>
      <p:ext uri="{BB962C8B-B14F-4D97-AF65-F5344CB8AC3E}">
        <p14:creationId xmlns:p14="http://schemas.microsoft.com/office/powerpoint/2010/main" val="109387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err="1"/>
              <a:t>Gompertz</a:t>
            </a:r>
            <a:r>
              <a:rPr lang="en-US" altLang="zh-CN" dirty="0"/>
              <a:t> (1925)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0"/>
                <a:endParaRPr lang="en-US" altLang="zh-CN" sz="2800" dirty="0"/>
              </a:p>
              <a:p>
                <a:pPr lvl="0"/>
                <a:r>
                  <a:rPr lang="en-US" altLang="zh-CN" sz="2800" dirty="0"/>
                  <a:t>Chetty et al. (2016) use the </a:t>
                </a:r>
                <a:r>
                  <a:rPr lang="en-US" altLang="zh-CN" sz="2800" dirty="0" err="1"/>
                  <a:t>Gompertz</a:t>
                </a:r>
                <a:r>
                  <a:rPr lang="en-US" altLang="zh-CN" sz="2800" dirty="0"/>
                  <a:t> model to estimate mortality rates </a:t>
                </a:r>
                <a14:m>
                  <m:oMath xmlns:m="http://schemas.openxmlformats.org/officeDocument/2006/math">
                    <m:r>
                      <a:rPr lang="en-US" altLang="zh-CN" sz="2800" i="1">
                        <a:latin typeface="Cambria Math" panose="02040503050406030204" pitchFamily="18" charset="0"/>
                      </a:rPr>
                      <m:t>𝑚</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𝑎</m:t>
                        </m:r>
                      </m:e>
                    </m:d>
                  </m:oMath>
                </a14:m>
                <a:r>
                  <a:rPr lang="en-US" altLang="zh-CN" sz="2800" dirty="0"/>
                  <a:t> for ages </a:t>
                </a:r>
                <a14:m>
                  <m:oMath xmlns:m="http://schemas.openxmlformats.org/officeDocument/2006/math">
                    <m:r>
                      <a:rPr lang="en-US" altLang="zh-CN" sz="2800" i="1">
                        <a:latin typeface="Cambria Math" panose="02040503050406030204" pitchFamily="18" charset="0"/>
                      </a:rPr>
                      <m:t>𝑎</m:t>
                    </m:r>
                    <m:r>
                      <a:rPr lang="en-US" altLang="zh-CN" sz="2800" i="1">
                        <a:latin typeface="Cambria Math" panose="02040503050406030204" pitchFamily="18" charset="0"/>
                      </a:rPr>
                      <m:t>=77,…,90</m:t>
                    </m:r>
                  </m:oMath>
                </a14:m>
                <a:r>
                  <a:rPr lang="en-US" altLang="zh-CN" sz="2800" dirty="0"/>
                  <a:t>:  </a:t>
                </a:r>
              </a:p>
              <a:p>
                <a:pPr marL="0" lvl="0" indent="0">
                  <a:buNone/>
                </a:pPr>
                <a:endParaRPr lang="en-US" altLang="zh-CN" sz="2800" dirty="0"/>
              </a:p>
              <a:p>
                <a:pPr marL="0" lv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𝑎</m:t>
                          </m:r>
                        </m:e>
                      </m:d>
                      <m:r>
                        <a:rPr lang="en-US" altLang="zh-CN" sz="2800" i="1">
                          <a:latin typeface="Cambria Math" panose="02040503050406030204" pitchFamily="18" charset="0"/>
                        </a:rPr>
                        <m:t>=</m:t>
                      </m:r>
                      <m:r>
                        <a:rPr lang="en-US" altLang="zh-CN" sz="2800" i="1">
                          <a:latin typeface="Cambria Math" panose="02040503050406030204" pitchFamily="18" charset="0"/>
                        </a:rPr>
                        <m:t>𝑘</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𝑒</m:t>
                          </m:r>
                        </m:e>
                        <m:sup>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rPr>
                            <m:t>𝑎</m:t>
                          </m:r>
                        </m:sup>
                      </m:sSup>
                    </m:oMath>
                  </m:oMathPara>
                </a14:m>
                <a:endParaRPr lang="en-US" altLang="zh-CN" sz="2800" dirty="0"/>
              </a:p>
              <a:p>
                <a:pPr marL="0" lvl="0" indent="0">
                  <a:buNone/>
                </a:pPr>
                <a:endParaRPr lang="zh-CN" altLang="zh-CN" sz="28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750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err="1"/>
              <a:t>Gompertz</a:t>
            </a:r>
            <a:r>
              <a:rPr lang="en-US" altLang="zh-CN" dirty="0"/>
              <a:t> (1925)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0"/>
                <a:endParaRPr lang="en-US" altLang="zh-CN" sz="2800" dirty="0"/>
              </a:p>
              <a:p>
                <a:pPr lvl="0"/>
                <a:r>
                  <a:rPr lang="en-US" altLang="zh-CN" sz="2800" dirty="0"/>
                  <a:t>Chetty et al. (2016) use the </a:t>
                </a:r>
                <a:r>
                  <a:rPr lang="en-US" altLang="zh-CN" sz="2800" dirty="0" err="1"/>
                  <a:t>Gompertz</a:t>
                </a:r>
                <a:r>
                  <a:rPr lang="en-US" altLang="zh-CN" sz="2800" dirty="0"/>
                  <a:t> model to estimate mortality rates </a:t>
                </a:r>
                <a14:m>
                  <m:oMath xmlns:m="http://schemas.openxmlformats.org/officeDocument/2006/math">
                    <m:r>
                      <a:rPr lang="en-US" altLang="zh-CN" sz="2800" i="1">
                        <a:latin typeface="Cambria Math" panose="02040503050406030204" pitchFamily="18" charset="0"/>
                      </a:rPr>
                      <m:t>𝑚</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𝑎</m:t>
                        </m:r>
                      </m:e>
                    </m:d>
                  </m:oMath>
                </a14:m>
                <a:r>
                  <a:rPr lang="en-US" altLang="zh-CN" sz="2800" dirty="0"/>
                  <a:t> for ages </a:t>
                </a:r>
                <a14:m>
                  <m:oMath xmlns:m="http://schemas.openxmlformats.org/officeDocument/2006/math">
                    <m:r>
                      <a:rPr lang="en-US" altLang="zh-CN" sz="2800" i="1">
                        <a:latin typeface="Cambria Math" panose="02040503050406030204" pitchFamily="18" charset="0"/>
                      </a:rPr>
                      <m:t>𝑎</m:t>
                    </m:r>
                    <m:r>
                      <a:rPr lang="en-US" altLang="zh-CN" sz="2800" i="1">
                        <a:latin typeface="Cambria Math" panose="02040503050406030204" pitchFamily="18" charset="0"/>
                      </a:rPr>
                      <m:t>=77,…,90</m:t>
                    </m:r>
                  </m:oMath>
                </a14:m>
                <a:r>
                  <a:rPr lang="en-US" altLang="zh-CN" sz="2800" dirty="0"/>
                  <a:t>:  </a:t>
                </a:r>
              </a:p>
              <a:p>
                <a:pPr marL="0" lvl="0" indent="0">
                  <a:buNone/>
                </a:pPr>
                <a:endParaRPr lang="en-US" altLang="zh-CN" sz="2800" dirty="0"/>
              </a:p>
              <a:p>
                <a:pPr marL="0" lv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𝑎</m:t>
                          </m:r>
                        </m:e>
                      </m:d>
                      <m:r>
                        <a:rPr lang="en-US" altLang="zh-CN" sz="2800" i="1">
                          <a:latin typeface="Cambria Math" panose="02040503050406030204" pitchFamily="18" charset="0"/>
                        </a:rPr>
                        <m:t>=</m:t>
                      </m:r>
                      <m:r>
                        <a:rPr lang="en-US" altLang="zh-CN" sz="2800" i="1">
                          <a:latin typeface="Cambria Math" panose="02040503050406030204" pitchFamily="18" charset="0"/>
                        </a:rPr>
                        <m:t>𝑘</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𝑒</m:t>
                          </m:r>
                        </m:e>
                        <m:sup>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rPr>
                            <m:t>𝑎</m:t>
                          </m:r>
                        </m:sup>
                      </m:sSup>
                    </m:oMath>
                  </m:oMathPara>
                </a14:m>
                <a:endParaRPr lang="en-US" altLang="zh-CN" sz="2800" dirty="0"/>
              </a:p>
              <a:p>
                <a:pPr marL="0" lvl="0" indent="0">
                  <a:buNone/>
                </a:pPr>
                <a:endParaRPr lang="zh-CN" altLang="zh-CN" sz="2800" dirty="0"/>
              </a:p>
              <a:p>
                <a:pPr marL="0" indent="0">
                  <a:buNone/>
                </a:pPr>
                <a14:m>
                  <m:oMathPara xmlns:m="http://schemas.openxmlformats.org/officeDocument/2006/math">
                    <m:oMathParaPr>
                      <m:jc m:val="centerGroup"/>
                    </m:oMathParaPr>
                    <m:oMath xmlns:m="http://schemas.openxmlformats.org/officeDocument/2006/math">
                      <m:func>
                        <m:funcPr>
                          <m:ctrlPr>
                            <a:rPr lang="zh-CN" altLang="zh-CN" sz="2800" i="1">
                              <a:latin typeface="Cambria Math" panose="02040503050406030204" pitchFamily="18" charset="0"/>
                            </a:rPr>
                          </m:ctrlPr>
                        </m:funcPr>
                        <m:fName>
                          <m:r>
                            <a:rPr lang="en-US" altLang="zh-CN" sz="2800">
                              <a:latin typeface="Cambria Math" panose="02040503050406030204" pitchFamily="18" charset="0"/>
                            </a:rPr>
                            <m:t>⇒</m:t>
                          </m:r>
                          <m:r>
                            <m:rPr>
                              <m:sty m:val="p"/>
                            </m:rPr>
                            <a:rPr lang="en-US" altLang="zh-CN" sz="2800">
                              <a:latin typeface="Cambria Math" panose="02040503050406030204" pitchFamily="18" charset="0"/>
                            </a:rPr>
                            <m:t>log</m:t>
                          </m:r>
                          <m:r>
                            <a:rPr lang="en-US" altLang="zh-CN" sz="2800">
                              <a:latin typeface="Cambria Math" panose="02040503050406030204" pitchFamily="18" charset="0"/>
                            </a:rPr>
                            <m:t>[</m:t>
                          </m:r>
                        </m:fName>
                        <m:e>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e>
                      </m:func>
                      <m:r>
                        <a:rPr lang="en-US" altLang="zh-CN" sz="2800" i="1">
                          <a:latin typeface="Cambria Math" panose="02040503050406030204" pitchFamily="18" charset="0"/>
                        </a:rPr>
                        <m:t>=</m:t>
                      </m:r>
                      <m:func>
                        <m:funcPr>
                          <m:ctrlPr>
                            <a:rPr lang="zh-CN" altLang="zh-CN" sz="2800" i="1">
                              <a:latin typeface="Cambria Math" panose="02040503050406030204" pitchFamily="18" charset="0"/>
                            </a:rPr>
                          </m:ctrlPr>
                        </m:funcPr>
                        <m:fName>
                          <m:r>
                            <m:rPr>
                              <m:sty m:val="p"/>
                            </m:rPr>
                            <a:rPr lang="en-US" altLang="zh-CN" sz="2800">
                              <a:latin typeface="Cambria Math" panose="02040503050406030204" pitchFamily="18" charset="0"/>
                            </a:rPr>
                            <m:t>log</m:t>
                          </m:r>
                        </m:fName>
                        <m:e>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e>
                      </m:func>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rPr>
                        <m:t>𝑎</m:t>
                      </m:r>
                    </m:oMath>
                  </m:oMathPara>
                </a14:m>
                <a:endParaRPr lang="en-US" altLang="zh-CN" sz="2800" dirty="0"/>
              </a:p>
              <a:p>
                <a:pPr marL="0" indent="0">
                  <a:buNone/>
                </a:pPr>
                <a:endParaRPr lang="en-US" altLang="zh-CN" sz="2800" dirty="0"/>
              </a:p>
              <a:p>
                <a:pPr marL="400050" lvl="1" indent="0">
                  <a:buNone/>
                </a:pPr>
                <a:r>
                  <a:rPr lang="en-US" altLang="zh-CN" sz="2800" dirty="0"/>
                  <a:t>where </a:t>
                </a:r>
                <a14:m>
                  <m:oMath xmlns:m="http://schemas.openxmlformats.org/officeDocument/2006/math">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log</m:t>
                        </m:r>
                      </m:fName>
                      <m:e>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e>
                    </m:func>
                  </m:oMath>
                </a14:m>
                <a:r>
                  <a:rPr lang="en-US" altLang="zh-CN" sz="2800" dirty="0"/>
                  <a:t> and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1</m:t>
                        </m:r>
                      </m:sub>
                    </m:sSub>
                  </m:oMath>
                </a14:m>
                <a:r>
                  <a:rPr lang="en-US" altLang="zh-CN" sz="2800" dirty="0"/>
                  <a:t> are parameters to be estimated</a:t>
                </a:r>
                <a:endParaRPr lang="zh-CN" altLang="zh-CN" sz="28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285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the </a:t>
            </a:r>
            <a:r>
              <a:rPr lang="en-US" altLang="zh-CN" dirty="0" err="1"/>
              <a:t>Gompertz</a:t>
            </a:r>
            <a:r>
              <a:rPr lang="en-US" altLang="zh-CN" dirty="0"/>
              <a:t> model for ages 77-90</a:t>
            </a:r>
            <a:endParaRPr lang="zh-CN" altLang="en-US" dirty="0"/>
          </a:p>
        </p:txBody>
      </p:sp>
      <p:pic>
        <p:nvPicPr>
          <p:cNvPr id="5" name="Picture 3"/>
          <p:cNvPicPr>
            <a:picLocks noGrp="1"/>
          </p:cNvPicPr>
          <p:nvPr>
            <p:ph idx="1"/>
          </p:nvPr>
        </p:nvPicPr>
        <p:blipFill>
          <a:blip r:embed="rId2"/>
          <a:stretch>
            <a:fillRect/>
          </a:stretch>
        </p:blipFill>
        <p:spPr>
          <a:xfrm>
            <a:off x="470408" y="1143000"/>
            <a:ext cx="8126984" cy="4876514"/>
          </a:xfrm>
          <a:prstGeom prst="rect">
            <a:avLst/>
          </a:prstGeom>
        </p:spPr>
      </p:pic>
    </p:spTree>
    <p:extLst>
      <p:ext uri="{BB962C8B-B14F-4D97-AF65-F5344CB8AC3E}">
        <p14:creationId xmlns:p14="http://schemas.microsoft.com/office/powerpoint/2010/main" val="426961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A10-82A3-4AB1-AE6F-614CDC70C0C4}"/>
              </a:ext>
            </a:extLst>
          </p:cNvPr>
          <p:cNvSpPr txBox="1">
            <a:spLocks/>
          </p:cNvSpPr>
          <p:nvPr/>
        </p:nvSpPr>
        <p:spPr>
          <a:xfrm>
            <a:off x="228600" y="152400"/>
            <a:ext cx="8763000" cy="533400"/>
          </a:xfrm>
          <a:prstGeom prst="rect">
            <a:avLst/>
          </a:prstGeom>
        </p:spPr>
        <p:txBody>
          <a:bodyPr/>
          <a:lst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a:lstStyle>
          <a:p>
            <a:r>
              <a:rPr lang="en-US" kern="0" dirty="0"/>
              <a:t>Midterm</a:t>
            </a:r>
          </a:p>
        </p:txBody>
      </p:sp>
      <p:pic>
        <p:nvPicPr>
          <p:cNvPr id="4" name="Picture 3">
            <a:extLst>
              <a:ext uri="{FF2B5EF4-FFF2-40B4-BE49-F238E27FC236}">
                <a16:creationId xmlns:a16="http://schemas.microsoft.com/office/drawing/2014/main" id="{9169464D-BF2B-42C2-84C8-0A593029F7F6}"/>
              </a:ext>
            </a:extLst>
          </p:cNvPr>
          <p:cNvPicPr>
            <a:picLocks noChangeAspect="1"/>
          </p:cNvPicPr>
          <p:nvPr/>
        </p:nvPicPr>
        <p:blipFill>
          <a:blip r:embed="rId2"/>
          <a:stretch>
            <a:fillRect/>
          </a:stretch>
        </p:blipFill>
        <p:spPr>
          <a:xfrm>
            <a:off x="1817913" y="2305796"/>
            <a:ext cx="5245677" cy="4399804"/>
          </a:xfrm>
          <a:prstGeom prst="rect">
            <a:avLst/>
          </a:prstGeom>
        </p:spPr>
      </p:pic>
      <p:pic>
        <p:nvPicPr>
          <p:cNvPr id="6" name="Picture 5">
            <a:extLst>
              <a:ext uri="{FF2B5EF4-FFF2-40B4-BE49-F238E27FC236}">
                <a16:creationId xmlns:a16="http://schemas.microsoft.com/office/drawing/2014/main" id="{15A33EEF-F28F-4E3C-AF9A-57001C845C5B}"/>
              </a:ext>
            </a:extLst>
          </p:cNvPr>
          <p:cNvPicPr>
            <a:picLocks noChangeAspect="1"/>
          </p:cNvPicPr>
          <p:nvPr/>
        </p:nvPicPr>
        <p:blipFill rotWithShape="1">
          <a:blip r:embed="rId3"/>
          <a:srcRect t="812" r="36363" b="60846"/>
          <a:stretch/>
        </p:blipFill>
        <p:spPr>
          <a:xfrm>
            <a:off x="304800" y="1066800"/>
            <a:ext cx="3048000" cy="1143000"/>
          </a:xfrm>
          <a:prstGeom prst="rect">
            <a:avLst/>
          </a:prstGeom>
        </p:spPr>
      </p:pic>
      <p:pic>
        <p:nvPicPr>
          <p:cNvPr id="7" name="Picture 6">
            <a:extLst>
              <a:ext uri="{FF2B5EF4-FFF2-40B4-BE49-F238E27FC236}">
                <a16:creationId xmlns:a16="http://schemas.microsoft.com/office/drawing/2014/main" id="{933F4F4B-025C-46E9-BAD0-17A6E8EDFFC2}"/>
              </a:ext>
            </a:extLst>
          </p:cNvPr>
          <p:cNvPicPr>
            <a:picLocks noChangeAspect="1"/>
          </p:cNvPicPr>
          <p:nvPr/>
        </p:nvPicPr>
        <p:blipFill rotWithShape="1">
          <a:blip r:embed="rId3"/>
          <a:srcRect t="57510"/>
          <a:stretch/>
        </p:blipFill>
        <p:spPr>
          <a:xfrm>
            <a:off x="4278084" y="1095491"/>
            <a:ext cx="4789716" cy="1266709"/>
          </a:xfrm>
          <a:prstGeom prst="rect">
            <a:avLst/>
          </a:prstGeom>
        </p:spPr>
      </p:pic>
    </p:spTree>
    <p:extLst>
      <p:ext uri="{BB962C8B-B14F-4D97-AF65-F5344CB8AC3E}">
        <p14:creationId xmlns:p14="http://schemas.microsoft.com/office/powerpoint/2010/main" val="82031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352612-0674-4807-B738-4E6E63120999}"/>
              </a:ext>
            </a:extLst>
          </p:cNvPr>
          <p:cNvPicPr>
            <a:picLocks noChangeAspect="1"/>
          </p:cNvPicPr>
          <p:nvPr/>
        </p:nvPicPr>
        <p:blipFill>
          <a:blip r:embed="rId3"/>
          <a:stretch>
            <a:fillRect/>
          </a:stretch>
        </p:blipFill>
        <p:spPr>
          <a:xfrm>
            <a:off x="228599" y="2812914"/>
            <a:ext cx="8763001" cy="2902086"/>
          </a:xfrm>
          <a:prstGeom prst="rect">
            <a:avLst/>
          </a:prstGeom>
        </p:spPr>
      </p:pic>
      <p:sp>
        <p:nvSpPr>
          <p:cNvPr id="3" name="Title 1">
            <a:extLst>
              <a:ext uri="{FF2B5EF4-FFF2-40B4-BE49-F238E27FC236}">
                <a16:creationId xmlns:a16="http://schemas.microsoft.com/office/drawing/2014/main" id="{5B99F7D4-469D-4EAD-941B-14217350E883}"/>
              </a:ext>
            </a:extLst>
          </p:cNvPr>
          <p:cNvSpPr txBox="1">
            <a:spLocks/>
          </p:cNvSpPr>
          <p:nvPr/>
        </p:nvSpPr>
        <p:spPr>
          <a:xfrm>
            <a:off x="228600" y="152400"/>
            <a:ext cx="8763000" cy="533400"/>
          </a:xfrm>
          <a:prstGeom prst="rect">
            <a:avLst/>
          </a:prstGeom>
        </p:spPr>
        <p:txBody>
          <a:bodyPr/>
          <a:lst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a:lstStyle>
          <a:p>
            <a:r>
              <a:rPr lang="en-US" kern="0" dirty="0"/>
              <a:t>Midterm</a:t>
            </a:r>
          </a:p>
        </p:txBody>
      </p:sp>
      <p:sp>
        <p:nvSpPr>
          <p:cNvPr id="4" name="Content Placeholder 2">
            <a:extLst>
              <a:ext uri="{FF2B5EF4-FFF2-40B4-BE49-F238E27FC236}">
                <a16:creationId xmlns:a16="http://schemas.microsoft.com/office/drawing/2014/main" id="{302D1E6C-0D8E-4DA1-804E-F255B4C3F36A}"/>
              </a:ext>
            </a:extLst>
          </p:cNvPr>
          <p:cNvSpPr txBox="1">
            <a:spLocks/>
          </p:cNvSpPr>
          <p:nvPr/>
        </p:nvSpPr>
        <p:spPr>
          <a:xfrm>
            <a:off x="381000" y="838200"/>
            <a:ext cx="8610600" cy="5791200"/>
          </a:xfrm>
          <a:prstGeom prst="rect">
            <a:avLst/>
          </a:prstGeom>
        </p:spPr>
        <p:txBody>
          <a:bodyPr/>
          <a:lstStyle>
            <a:lvl1pPr marL="341313" indent="-341313" algn="l" rtl="0" eaLnBrk="0" fontAlgn="base" hangingPunct="0">
              <a:spcBef>
                <a:spcPct val="20000"/>
              </a:spcBef>
              <a:spcAft>
                <a:spcPct val="0"/>
              </a:spcAft>
              <a:buSzPct val="80000"/>
              <a:buBlip>
                <a:blip r:embed="rId4"/>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4"/>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4"/>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4"/>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4"/>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4"/>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4"/>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4"/>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4"/>
              </a:buBlip>
              <a:defRPr sz="2000">
                <a:solidFill>
                  <a:schemeClr val="tx1"/>
                </a:solidFill>
                <a:latin typeface="+mn-lt"/>
                <a:cs typeface="+mn-cs"/>
              </a:defRPr>
            </a:lvl9pPr>
          </a:lstStyle>
          <a:p>
            <a:pPr marL="0" indent="0">
              <a:buFontTx/>
              <a:buNone/>
            </a:pPr>
            <a:endParaRPr lang="en-US" kern="0" dirty="0"/>
          </a:p>
          <a:p>
            <a:pPr>
              <a:buClr>
                <a:srgbClr val="1F497D"/>
              </a:buClr>
            </a:pPr>
            <a:r>
              <a:rPr lang="en-US" kern="0" dirty="0">
                <a:solidFill>
                  <a:srgbClr val="000000"/>
                </a:solidFill>
              </a:rPr>
              <a:t>Each question was graded by a single TF, for fairness</a:t>
            </a:r>
          </a:p>
          <a:p>
            <a:pPr lvl="1">
              <a:buClr>
                <a:srgbClr val="1F497D"/>
              </a:buClr>
            </a:pPr>
            <a:r>
              <a:rPr lang="en-US" sz="1800" kern="0" dirty="0">
                <a:solidFill>
                  <a:srgbClr val="000000"/>
                </a:solidFill>
              </a:rPr>
              <a:t>Re-grade request =&gt; regrade whole exam (total score may go down)</a:t>
            </a:r>
            <a:br>
              <a:rPr lang="en-US" sz="1800" kern="0" dirty="0">
                <a:solidFill>
                  <a:srgbClr val="000000"/>
                </a:solidFill>
              </a:rPr>
            </a:br>
            <a:endParaRPr lang="en-US" sz="1800" kern="0" dirty="0">
              <a:solidFill>
                <a:srgbClr val="000000"/>
              </a:solidFill>
            </a:endParaRPr>
          </a:p>
          <a:p>
            <a:pPr>
              <a:buClr>
                <a:srgbClr val="1F497D"/>
              </a:buClr>
            </a:pPr>
            <a:r>
              <a:rPr lang="en-US" kern="0" dirty="0">
                <a:solidFill>
                  <a:srgbClr val="000000"/>
                </a:solidFill>
              </a:rPr>
              <a:t>Most students loss points in the question below</a:t>
            </a:r>
          </a:p>
        </p:txBody>
      </p:sp>
      <p:sp>
        <p:nvSpPr>
          <p:cNvPr id="5" name="Rectangle 4">
            <a:extLst>
              <a:ext uri="{FF2B5EF4-FFF2-40B4-BE49-F238E27FC236}">
                <a16:creationId xmlns:a16="http://schemas.microsoft.com/office/drawing/2014/main" id="{2830CB2E-F262-4E3E-8054-5219C6233456}"/>
              </a:ext>
            </a:extLst>
          </p:cNvPr>
          <p:cNvSpPr/>
          <p:nvPr/>
        </p:nvSpPr>
        <p:spPr>
          <a:xfrm>
            <a:off x="533400" y="5819745"/>
            <a:ext cx="7010400" cy="400110"/>
          </a:xfrm>
          <a:prstGeom prst="rect">
            <a:avLst/>
          </a:prstGeom>
        </p:spPr>
        <p:txBody>
          <a:bodyPr wrap="square">
            <a:spAutoFit/>
          </a:bodyPr>
          <a:lstStyle/>
          <a:p>
            <a:r>
              <a:rPr lang="en-US" kern="0" dirty="0">
                <a:solidFill>
                  <a:srgbClr val="000000"/>
                </a:solidFill>
              </a:rPr>
              <a:t>Common wrong answer </a:t>
            </a:r>
            <a:r>
              <a:rPr lang="en-US" i="1" kern="0" dirty="0">
                <a:solidFill>
                  <a:srgbClr val="000000"/>
                </a:solidFill>
              </a:rPr>
              <a:t>"It was cheap, and therefore scalable"</a:t>
            </a:r>
            <a:endParaRPr lang="pt-BR" i="1" dirty="0"/>
          </a:p>
        </p:txBody>
      </p:sp>
    </p:spTree>
    <p:extLst>
      <p:ext uri="{BB962C8B-B14F-4D97-AF65-F5344CB8AC3E}">
        <p14:creationId xmlns:p14="http://schemas.microsoft.com/office/powerpoint/2010/main" val="14620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83ED-5DE8-4D6F-AB09-0AC7FA7374DC}"/>
              </a:ext>
            </a:extLst>
          </p:cNvPr>
          <p:cNvSpPr txBox="1">
            <a:spLocks/>
          </p:cNvSpPr>
          <p:nvPr/>
        </p:nvSpPr>
        <p:spPr>
          <a:xfrm>
            <a:off x="228600" y="152400"/>
            <a:ext cx="8763000" cy="533400"/>
          </a:xfrm>
          <a:prstGeom prst="rect">
            <a:avLst/>
          </a:prstGeom>
        </p:spPr>
        <p:txBody>
          <a:bodyPr/>
          <a:lst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a:lstStyle>
          <a:p>
            <a:r>
              <a:rPr lang="en-US" kern="0" dirty="0"/>
              <a:t>Announcements</a:t>
            </a:r>
          </a:p>
        </p:txBody>
      </p:sp>
      <p:sp>
        <p:nvSpPr>
          <p:cNvPr id="3" name="Content Placeholder 2">
            <a:extLst>
              <a:ext uri="{FF2B5EF4-FFF2-40B4-BE49-F238E27FC236}">
                <a16:creationId xmlns:a16="http://schemas.microsoft.com/office/drawing/2014/main" id="{129C0B08-1449-4EAC-AE4D-BED3E1D46386}"/>
              </a:ext>
            </a:extLst>
          </p:cNvPr>
          <p:cNvSpPr txBox="1">
            <a:spLocks/>
          </p:cNvSpPr>
          <p:nvPr/>
        </p:nvSpPr>
        <p:spPr>
          <a:xfrm>
            <a:off x="381000" y="838200"/>
            <a:ext cx="8610600" cy="5791200"/>
          </a:xfrm>
          <a:prstGeom prst="rect">
            <a:avLst/>
          </a:prstGeom>
        </p:spPr>
        <p:txBody>
          <a:bodyPr/>
          <a:lst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a:lstStyle>
          <a:p>
            <a:pPr marL="0" indent="0">
              <a:buFontTx/>
              <a:buNone/>
            </a:pPr>
            <a:endParaRPr lang="en-US" kern="0" dirty="0"/>
          </a:p>
          <a:p>
            <a:pPr>
              <a:buClr>
                <a:srgbClr val="1F497D"/>
              </a:buClr>
            </a:pPr>
            <a:r>
              <a:rPr lang="en-US" kern="0" dirty="0">
                <a:solidFill>
                  <a:srgbClr val="000000"/>
                </a:solidFill>
              </a:rPr>
              <a:t>I need to reschedule section next week</a:t>
            </a:r>
          </a:p>
          <a:p>
            <a:pPr>
              <a:buClr>
                <a:srgbClr val="1F497D"/>
              </a:buClr>
            </a:pPr>
            <a:endParaRPr lang="en-US" kern="0" dirty="0">
              <a:solidFill>
                <a:srgbClr val="000000"/>
              </a:solidFill>
            </a:endParaRPr>
          </a:p>
          <a:p>
            <a:pPr>
              <a:buClr>
                <a:srgbClr val="1F497D"/>
              </a:buClr>
            </a:pPr>
            <a:r>
              <a:rPr lang="en-US" kern="0" dirty="0">
                <a:solidFill>
                  <a:srgbClr val="000000"/>
                </a:solidFill>
              </a:rPr>
              <a:t>Instead of this section on Thu Apr 4 4.30pm, please attend:</a:t>
            </a:r>
          </a:p>
          <a:p>
            <a:pPr>
              <a:buClr>
                <a:srgbClr val="1F497D"/>
              </a:buClr>
            </a:pPr>
            <a:endParaRPr lang="en-US" kern="0" dirty="0">
              <a:solidFill>
                <a:srgbClr val="000000"/>
              </a:solidFill>
            </a:endParaRPr>
          </a:p>
          <a:p>
            <a:pPr lvl="1">
              <a:buClr>
                <a:srgbClr val="1F497D"/>
              </a:buClr>
            </a:pPr>
            <a:r>
              <a:rPr lang="en-US" b="1" kern="0" dirty="0">
                <a:solidFill>
                  <a:srgbClr val="000000"/>
                </a:solidFill>
              </a:rPr>
              <a:t>Tue Apr 2, 4.30pm in Lamont 240 =&gt; only for this section</a:t>
            </a:r>
          </a:p>
          <a:p>
            <a:pPr lvl="1">
              <a:buClr>
                <a:srgbClr val="1F497D"/>
              </a:buClr>
            </a:pPr>
            <a:endParaRPr lang="en-US" kern="0" dirty="0">
              <a:solidFill>
                <a:srgbClr val="000000"/>
              </a:solidFill>
            </a:endParaRPr>
          </a:p>
          <a:p>
            <a:pPr lvl="1">
              <a:buClr>
                <a:srgbClr val="1F497D"/>
              </a:buClr>
            </a:pPr>
            <a:r>
              <a:rPr lang="en-US" kern="0" dirty="0">
                <a:solidFill>
                  <a:srgbClr val="000000"/>
                </a:solidFill>
              </a:rPr>
              <a:t>Fri Apr 5, 10.30am in Sever 201</a:t>
            </a:r>
          </a:p>
          <a:p>
            <a:pPr lvl="1">
              <a:buClr>
                <a:srgbClr val="1F497D"/>
              </a:buClr>
            </a:pPr>
            <a:endParaRPr lang="en-US" kern="0" dirty="0">
              <a:solidFill>
                <a:srgbClr val="000000"/>
              </a:solidFill>
            </a:endParaRPr>
          </a:p>
          <a:p>
            <a:pPr lvl="1">
              <a:buClr>
                <a:srgbClr val="1F497D"/>
              </a:buClr>
            </a:pPr>
            <a:r>
              <a:rPr lang="en-US" kern="0" dirty="0">
                <a:solidFill>
                  <a:srgbClr val="000000"/>
                </a:solidFill>
              </a:rPr>
              <a:t>Other TFs sections from Tue Apr 2 to Mon Apr 8</a:t>
            </a:r>
          </a:p>
          <a:p>
            <a:pPr lvl="1">
              <a:buClr>
                <a:srgbClr val="1F497D"/>
              </a:buClr>
            </a:pPr>
            <a:endParaRPr lang="en-US" kern="0" dirty="0">
              <a:solidFill>
                <a:srgbClr val="000000"/>
              </a:solidFill>
            </a:endParaRPr>
          </a:p>
          <a:p>
            <a:pPr>
              <a:buClr>
                <a:srgbClr val="1F497D"/>
              </a:buClr>
            </a:pPr>
            <a:r>
              <a:rPr lang="en-US" kern="0" dirty="0">
                <a:solidFill>
                  <a:srgbClr val="000000"/>
                </a:solidFill>
              </a:rPr>
              <a:t>I won’t hold OH on Wed Apr 3</a:t>
            </a:r>
          </a:p>
          <a:p>
            <a:pPr>
              <a:buClr>
                <a:srgbClr val="1F497D"/>
              </a:buClr>
            </a:pPr>
            <a:endParaRPr lang="en-US" kern="0" dirty="0">
              <a:solidFill>
                <a:srgbClr val="000000"/>
              </a:solidFill>
            </a:endParaRPr>
          </a:p>
        </p:txBody>
      </p:sp>
    </p:spTree>
    <p:extLst>
      <p:ext uri="{BB962C8B-B14F-4D97-AF65-F5344CB8AC3E}">
        <p14:creationId xmlns:p14="http://schemas.microsoft.com/office/powerpoint/2010/main" val="183845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83ED-5DE8-4D6F-AB09-0AC7FA7374DC}"/>
              </a:ext>
            </a:extLst>
          </p:cNvPr>
          <p:cNvSpPr txBox="1">
            <a:spLocks/>
          </p:cNvSpPr>
          <p:nvPr/>
        </p:nvSpPr>
        <p:spPr>
          <a:xfrm>
            <a:off x="228600" y="152400"/>
            <a:ext cx="8763000" cy="533400"/>
          </a:xfrm>
          <a:prstGeom prst="rect">
            <a:avLst/>
          </a:prstGeom>
        </p:spPr>
        <p:txBody>
          <a:bodyPr/>
          <a:lst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a:lstStyle>
          <a:p>
            <a:r>
              <a:rPr lang="en-US" kern="0" dirty="0"/>
              <a:t>Announcements</a:t>
            </a:r>
          </a:p>
        </p:txBody>
      </p:sp>
      <p:sp>
        <p:nvSpPr>
          <p:cNvPr id="3" name="Content Placeholder 2">
            <a:extLst>
              <a:ext uri="{FF2B5EF4-FFF2-40B4-BE49-F238E27FC236}">
                <a16:creationId xmlns:a16="http://schemas.microsoft.com/office/drawing/2014/main" id="{129C0B08-1449-4EAC-AE4D-BED3E1D46386}"/>
              </a:ext>
            </a:extLst>
          </p:cNvPr>
          <p:cNvSpPr txBox="1">
            <a:spLocks/>
          </p:cNvSpPr>
          <p:nvPr/>
        </p:nvSpPr>
        <p:spPr>
          <a:xfrm>
            <a:off x="381000" y="838200"/>
            <a:ext cx="8610600" cy="5791200"/>
          </a:xfrm>
          <a:prstGeom prst="rect">
            <a:avLst/>
          </a:prstGeom>
        </p:spPr>
        <p:txBody>
          <a:bodyPr/>
          <a:lst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a:lstStyle>
          <a:p>
            <a:pPr marL="0" indent="0">
              <a:buFontTx/>
              <a:buNone/>
            </a:pPr>
            <a:endParaRPr lang="en-US" kern="0" dirty="0"/>
          </a:p>
          <a:p>
            <a:pPr>
              <a:buClr>
                <a:srgbClr val="1F497D"/>
              </a:buClr>
            </a:pPr>
            <a:r>
              <a:rPr lang="en-US" kern="0" dirty="0">
                <a:solidFill>
                  <a:srgbClr val="000000"/>
                </a:solidFill>
              </a:rPr>
              <a:t>I need to reschedule section next week</a:t>
            </a:r>
          </a:p>
          <a:p>
            <a:pPr>
              <a:buClr>
                <a:srgbClr val="1F497D"/>
              </a:buClr>
            </a:pPr>
            <a:endParaRPr lang="en-US" kern="0" dirty="0">
              <a:solidFill>
                <a:srgbClr val="000000"/>
              </a:solidFill>
            </a:endParaRPr>
          </a:p>
          <a:p>
            <a:pPr>
              <a:buClr>
                <a:srgbClr val="1F497D"/>
              </a:buClr>
            </a:pPr>
            <a:r>
              <a:rPr lang="en-US" kern="0" dirty="0">
                <a:solidFill>
                  <a:srgbClr val="000000"/>
                </a:solidFill>
              </a:rPr>
              <a:t>Instead of this section on Thu Apr 4 4.30pm, please attend:</a:t>
            </a:r>
          </a:p>
          <a:p>
            <a:pPr>
              <a:buClr>
                <a:srgbClr val="1F497D"/>
              </a:buClr>
            </a:pPr>
            <a:endParaRPr lang="en-US" kern="0" dirty="0">
              <a:solidFill>
                <a:srgbClr val="000000"/>
              </a:solidFill>
            </a:endParaRPr>
          </a:p>
          <a:p>
            <a:pPr lvl="1">
              <a:buClr>
                <a:srgbClr val="1F497D"/>
              </a:buClr>
            </a:pPr>
            <a:r>
              <a:rPr lang="en-US" b="1" kern="0" dirty="0">
                <a:solidFill>
                  <a:srgbClr val="000000"/>
                </a:solidFill>
              </a:rPr>
              <a:t>Tue Apr 2, 4.30pm in Lamont 240 =&gt; only for this section</a:t>
            </a:r>
          </a:p>
          <a:p>
            <a:pPr lvl="1">
              <a:buClr>
                <a:srgbClr val="1F497D"/>
              </a:buClr>
            </a:pPr>
            <a:endParaRPr lang="en-US" kern="0" dirty="0">
              <a:solidFill>
                <a:srgbClr val="000000"/>
              </a:solidFill>
            </a:endParaRPr>
          </a:p>
          <a:p>
            <a:pPr lvl="1">
              <a:buClr>
                <a:srgbClr val="1F497D"/>
              </a:buClr>
            </a:pPr>
            <a:r>
              <a:rPr lang="en-US" kern="0" dirty="0">
                <a:solidFill>
                  <a:srgbClr val="000000"/>
                </a:solidFill>
              </a:rPr>
              <a:t>Fri Apr 5, 10.30am in Sever 201</a:t>
            </a:r>
          </a:p>
          <a:p>
            <a:pPr lvl="1">
              <a:buClr>
                <a:srgbClr val="1F497D"/>
              </a:buClr>
            </a:pPr>
            <a:endParaRPr lang="en-US" kern="0" dirty="0">
              <a:solidFill>
                <a:srgbClr val="000000"/>
              </a:solidFill>
            </a:endParaRPr>
          </a:p>
          <a:p>
            <a:pPr lvl="1">
              <a:buClr>
                <a:srgbClr val="1F497D"/>
              </a:buClr>
            </a:pPr>
            <a:r>
              <a:rPr lang="en-US" kern="0" dirty="0">
                <a:solidFill>
                  <a:srgbClr val="000000"/>
                </a:solidFill>
              </a:rPr>
              <a:t>Other TFs sections from Tue Apr 2 to Mon Apr 8</a:t>
            </a:r>
          </a:p>
          <a:p>
            <a:pPr lvl="1">
              <a:buClr>
                <a:srgbClr val="1F497D"/>
              </a:buClr>
            </a:pPr>
            <a:endParaRPr lang="en-US" kern="0" dirty="0">
              <a:solidFill>
                <a:srgbClr val="000000"/>
              </a:solidFill>
            </a:endParaRPr>
          </a:p>
          <a:p>
            <a:pPr>
              <a:buClr>
                <a:srgbClr val="1F497D"/>
              </a:buClr>
            </a:pPr>
            <a:r>
              <a:rPr lang="en-US" kern="0" dirty="0">
                <a:solidFill>
                  <a:srgbClr val="000000"/>
                </a:solidFill>
              </a:rPr>
              <a:t>I also won’t hold OH on Wed Apr 3</a:t>
            </a:r>
          </a:p>
          <a:p>
            <a:pPr>
              <a:buClr>
                <a:srgbClr val="1F497D"/>
              </a:buClr>
            </a:pPr>
            <a:endParaRPr lang="en-US" kern="0" dirty="0">
              <a:solidFill>
                <a:srgbClr val="000000"/>
              </a:solidFill>
            </a:endParaRPr>
          </a:p>
        </p:txBody>
      </p:sp>
    </p:spTree>
    <p:extLst>
      <p:ext uri="{BB962C8B-B14F-4D97-AF65-F5344CB8AC3E}">
        <p14:creationId xmlns:p14="http://schemas.microsoft.com/office/powerpoint/2010/main" val="230462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to Estimate Life Expectancy</a:t>
            </a:r>
          </a:p>
        </p:txBody>
      </p:sp>
      <p:sp>
        <p:nvSpPr>
          <p:cNvPr id="3" name="Content Placeholder 2"/>
          <p:cNvSpPr>
            <a:spLocks noGrp="1"/>
          </p:cNvSpPr>
          <p:nvPr>
            <p:ph idx="1"/>
          </p:nvPr>
        </p:nvSpPr>
        <p:spPr>
          <a:xfrm>
            <a:off x="381000" y="838200"/>
            <a:ext cx="8610600" cy="5791200"/>
          </a:xfrm>
        </p:spPr>
        <p:txBody>
          <a:bodyPr/>
          <a:lstStyle/>
          <a:p>
            <a:pPr marL="0" indent="0">
              <a:buNone/>
            </a:pPr>
            <a:endParaRPr lang="en-US" sz="2000" dirty="0"/>
          </a:p>
          <a:p>
            <a:pPr>
              <a:buClr>
                <a:srgbClr val="1F497D"/>
              </a:buClr>
            </a:pPr>
            <a:r>
              <a:rPr lang="en-US" sz="2000" dirty="0">
                <a:solidFill>
                  <a:srgbClr val="000000"/>
                </a:solidFill>
              </a:rPr>
              <a:t>Goal: estimate expected age of death conditional on an individual’s income at age 40, controlling for differences in race and ethnicity</a:t>
            </a:r>
          </a:p>
          <a:p>
            <a:pPr lvl="2">
              <a:buClr>
                <a:srgbClr val="1F497D"/>
              </a:buClr>
              <a:buFont typeface="Arial" pitchFamily="34" charset="0"/>
              <a:buChar char="-"/>
            </a:pPr>
            <a:endParaRPr lang="en-US" sz="2000" i="1" dirty="0">
              <a:solidFill>
                <a:srgbClr val="000000"/>
              </a:solidFill>
            </a:endParaRPr>
          </a:p>
          <a:p>
            <a:pPr lvl="2">
              <a:buClr>
                <a:srgbClr val="1F497D"/>
              </a:buClr>
              <a:buFont typeface="Arial" pitchFamily="34" charset="0"/>
              <a:buChar char="-"/>
            </a:pPr>
            <a:r>
              <a:rPr lang="en-US" sz="2000" i="1" dirty="0">
                <a:solidFill>
                  <a:srgbClr val="000000"/>
                </a:solidFill>
              </a:rPr>
              <a:t>Period </a:t>
            </a:r>
            <a:r>
              <a:rPr lang="en-US" sz="2000" dirty="0">
                <a:solidFill>
                  <a:srgbClr val="000000"/>
                </a:solidFill>
              </a:rPr>
              <a:t>life expectancy: life expectancy for a hypothetical individual who experiences mortality rates at each age observed in a given year</a:t>
            </a:r>
          </a:p>
          <a:p>
            <a:pPr>
              <a:buClr>
                <a:srgbClr val="1F497D"/>
              </a:buClr>
            </a:pPr>
            <a:endParaRPr lang="en-US" sz="2000" dirty="0">
              <a:solidFill>
                <a:srgbClr val="000000"/>
              </a:solidFill>
            </a:endParaRPr>
          </a:p>
          <a:p>
            <a:pPr>
              <a:buClr>
                <a:srgbClr val="1F497D"/>
              </a:buClr>
            </a:pPr>
            <a:r>
              <a:rPr lang="en-US" sz="2000" dirty="0">
                <a:solidFill>
                  <a:srgbClr val="000000"/>
                </a:solidFill>
              </a:rPr>
              <a:t>Three steps:</a:t>
            </a:r>
          </a:p>
          <a:p>
            <a:pPr>
              <a:buClr>
                <a:srgbClr val="1F497D"/>
              </a:buClr>
            </a:pPr>
            <a:endParaRPr lang="en-US" sz="2000" dirty="0">
              <a:solidFill>
                <a:srgbClr val="000000"/>
              </a:solidFill>
            </a:endParaRPr>
          </a:p>
          <a:p>
            <a:pPr marL="914400" lvl="1" indent="-457200">
              <a:buClr>
                <a:srgbClr val="1F497D"/>
              </a:buClr>
              <a:buFont typeface="+mj-lt"/>
              <a:buAutoNum type="arabicPeriod"/>
            </a:pPr>
            <a:r>
              <a:rPr lang="en-US" sz="2000" dirty="0">
                <a:solidFill>
                  <a:srgbClr val="000000"/>
                </a:solidFill>
              </a:rPr>
              <a:t>Calculate mortality rates by income rank and age for observed ages</a:t>
            </a:r>
          </a:p>
          <a:p>
            <a:pPr marL="914400" lvl="1" indent="-457200">
              <a:buClr>
                <a:srgbClr val="1F497D"/>
              </a:buClr>
              <a:buFont typeface="+mj-lt"/>
              <a:buAutoNum type="arabicPeriod" startAt="2"/>
            </a:pPr>
            <a:endParaRPr lang="en-US" sz="2000" dirty="0">
              <a:solidFill>
                <a:srgbClr val="000000"/>
              </a:solidFill>
            </a:endParaRPr>
          </a:p>
          <a:p>
            <a:pPr marL="914400" lvl="1" indent="-457200">
              <a:buClr>
                <a:srgbClr val="1F497D"/>
              </a:buClr>
              <a:buFont typeface="+mj-lt"/>
              <a:buAutoNum type="arabicPeriod" startAt="2"/>
            </a:pPr>
            <a:r>
              <a:rPr lang="en-US" sz="2000" dirty="0">
                <a:solidFill>
                  <a:srgbClr val="000000"/>
                </a:solidFill>
              </a:rPr>
              <a:t>Estimate a survival model to extrapolate to older ages</a:t>
            </a:r>
          </a:p>
          <a:p>
            <a:pPr marL="914400" lvl="1" indent="-457200">
              <a:buClr>
                <a:srgbClr val="1F497D"/>
              </a:buClr>
              <a:buFont typeface="+mj-lt"/>
              <a:buAutoNum type="arabicPeriod" startAt="3"/>
            </a:pPr>
            <a:endParaRPr lang="en-US" sz="2000" dirty="0">
              <a:solidFill>
                <a:srgbClr val="000000"/>
              </a:solidFill>
            </a:endParaRPr>
          </a:p>
          <a:p>
            <a:pPr marL="914400" lvl="1" indent="-457200">
              <a:buClr>
                <a:srgbClr val="1F497D"/>
              </a:buClr>
              <a:buFont typeface="+mj-lt"/>
              <a:buAutoNum type="arabicPeriod" startAt="3"/>
            </a:pPr>
            <a:r>
              <a:rPr lang="en-US" sz="2000" dirty="0">
                <a:solidFill>
                  <a:srgbClr val="000000"/>
                </a:solidFill>
              </a:rPr>
              <a:t>Adjust for racial differences in mortality rates</a:t>
            </a:r>
          </a:p>
          <a:p>
            <a:pPr marL="457200" lvl="1" indent="0">
              <a:buNone/>
            </a:pPr>
            <a:endParaRPr lang="en-US" sz="2000" dirty="0"/>
          </a:p>
        </p:txBody>
      </p:sp>
    </p:spTree>
    <p:extLst>
      <p:ext uri="{BB962C8B-B14F-4D97-AF65-F5344CB8AC3E}">
        <p14:creationId xmlns:p14="http://schemas.microsoft.com/office/powerpoint/2010/main" val="196156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C591A85F-EAC4-4EA0-AB75-71F7C48BE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28600"/>
            <a:ext cx="8517776" cy="6400800"/>
          </a:xfrm>
          <a:prstGeom prst="rect">
            <a:avLst/>
          </a:prstGeom>
        </p:spPr>
      </p:pic>
    </p:spTree>
    <p:extLst>
      <p:ext uri="{BB962C8B-B14F-4D97-AF65-F5344CB8AC3E}">
        <p14:creationId xmlns:p14="http://schemas.microsoft.com/office/powerpoint/2010/main" val="225720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49C9492-A2ED-48C0-AD1A-EC8591B327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774" y="152400"/>
            <a:ext cx="8730452" cy="6351186"/>
          </a:xfrm>
          <a:prstGeom prst="rect">
            <a:avLst/>
          </a:prstGeom>
          <a:noFill/>
        </p:spPr>
      </p:pic>
    </p:spTree>
    <p:extLst>
      <p:ext uri="{BB962C8B-B14F-4D97-AF65-F5344CB8AC3E}">
        <p14:creationId xmlns:p14="http://schemas.microsoft.com/office/powerpoint/2010/main" val="106993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1</a:t>
            </a:r>
            <a:endParaRPr lang="zh-CN" altLang="en-US" dirty="0"/>
          </a:p>
        </p:txBody>
      </p:sp>
      <p:sp>
        <p:nvSpPr>
          <p:cNvPr id="3" name="内容占位符 2"/>
          <p:cNvSpPr>
            <a:spLocks noGrp="1"/>
          </p:cNvSpPr>
          <p:nvPr>
            <p:ph idx="1"/>
          </p:nvPr>
        </p:nvSpPr>
        <p:spPr/>
        <p:txBody>
          <a:bodyPr/>
          <a:lstStyle/>
          <a:p>
            <a:pPr marL="0" indent="0">
              <a:buNone/>
            </a:pPr>
            <a:endParaRPr lang="en-US" altLang="zh-CN" sz="2800" dirty="0"/>
          </a:p>
          <a:p>
            <a:r>
              <a:rPr lang="en-US" altLang="zh-CN" sz="3200" dirty="0"/>
              <a:t>What accounts for why these two maps differ?</a:t>
            </a:r>
          </a:p>
          <a:p>
            <a:pPr marL="0" indent="0">
              <a:buNone/>
            </a:pPr>
            <a:endParaRPr lang="en-US" altLang="zh-CN" sz="3200" i="1" dirty="0"/>
          </a:p>
          <a:p>
            <a:pPr marL="0" indent="0">
              <a:buNone/>
            </a:pPr>
            <a:r>
              <a:rPr lang="zh-CN" altLang="zh-CN" sz="3200" i="1" dirty="0"/>
              <a:t> </a:t>
            </a:r>
            <a:endParaRPr lang="zh-CN" altLang="en-US" dirty="0"/>
          </a:p>
        </p:txBody>
      </p:sp>
      <p:pic>
        <p:nvPicPr>
          <p:cNvPr id="4" name="Picture 9">
            <a:extLst>
              <a:ext uri="{FF2B5EF4-FFF2-40B4-BE49-F238E27FC236}">
                <a16:creationId xmlns:a16="http://schemas.microsoft.com/office/drawing/2014/main" id="{BFBDD9C1-1560-4502-BED1-E5DEC8054C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514600"/>
            <a:ext cx="3749221" cy="2726706"/>
          </a:xfrm>
          <a:prstGeom prst="rect">
            <a:avLst/>
          </a:prstGeom>
          <a:noFill/>
        </p:spPr>
      </p:pic>
      <p:pic>
        <p:nvPicPr>
          <p:cNvPr id="6" name="Picture 5">
            <a:extLst>
              <a:ext uri="{FF2B5EF4-FFF2-40B4-BE49-F238E27FC236}">
                <a16:creationId xmlns:a16="http://schemas.microsoft.com/office/drawing/2014/main" id="{47A22F66-7AA9-4523-B1E7-1D7F1000FC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9821" y="2518852"/>
            <a:ext cx="3745712" cy="2724912"/>
          </a:xfrm>
          <a:prstGeom prst="rect">
            <a:avLst/>
          </a:prstGeom>
          <a:noFill/>
        </p:spPr>
      </p:pic>
      <p:sp>
        <p:nvSpPr>
          <p:cNvPr id="7" name="TextBox 6">
            <a:extLst>
              <a:ext uri="{FF2B5EF4-FFF2-40B4-BE49-F238E27FC236}">
                <a16:creationId xmlns:a16="http://schemas.microsoft.com/office/drawing/2014/main" id="{39727F02-2A5E-4F71-A687-0D09BE42D1D4}"/>
              </a:ext>
            </a:extLst>
          </p:cNvPr>
          <p:cNvSpPr txBox="1"/>
          <p:nvPr/>
        </p:nvSpPr>
        <p:spPr>
          <a:xfrm>
            <a:off x="685799" y="5540191"/>
            <a:ext cx="7799733" cy="1015663"/>
          </a:xfrm>
          <a:prstGeom prst="rect">
            <a:avLst/>
          </a:prstGeom>
          <a:noFill/>
        </p:spPr>
        <p:txBody>
          <a:bodyPr wrap="square" rtlCol="0">
            <a:spAutoFit/>
          </a:bodyPr>
          <a:lstStyle/>
          <a:p>
            <a:r>
              <a:rPr lang="en-US" dirty="0">
                <a:solidFill>
                  <a:srgbClr val="FF0000"/>
                </a:solidFill>
              </a:rPr>
              <a:t>Possible Answer: </a:t>
            </a:r>
            <a:r>
              <a:rPr lang="en-US" dirty="0"/>
              <a:t>Low income households have lower life expectancy and there are more poor households in the South. Left graph is unconditional on income, right graph is conditional on income.</a:t>
            </a:r>
          </a:p>
        </p:txBody>
      </p:sp>
    </p:spTree>
    <p:extLst>
      <p:ext uri="{BB962C8B-B14F-4D97-AF65-F5344CB8AC3E}">
        <p14:creationId xmlns:p14="http://schemas.microsoft.com/office/powerpoint/2010/main" val="36379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2</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Describe the geographic similarities and differences you observe between this map of life expectancy and the map of upward mobility from Chetty et al. (2018).</a:t>
            </a:r>
            <a:endParaRPr lang="zh-CN" altLang="zh-CN" dirty="0"/>
          </a:p>
          <a:p>
            <a:pPr marL="0" indent="0">
              <a:buNone/>
            </a:pPr>
            <a:endParaRPr lang="zh-CN" altLang="en-US" sz="2000" i="1" dirty="0"/>
          </a:p>
        </p:txBody>
      </p:sp>
      <p:pic>
        <p:nvPicPr>
          <p:cNvPr id="4" name="Picture 3">
            <a:extLst>
              <a:ext uri="{FF2B5EF4-FFF2-40B4-BE49-F238E27FC236}">
                <a16:creationId xmlns:a16="http://schemas.microsoft.com/office/drawing/2014/main" id="{9144A853-AEBC-4B89-AB3F-E958AB6954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5214" y="2712899"/>
            <a:ext cx="4545724" cy="3306901"/>
          </a:xfrm>
          <a:prstGeom prst="rect">
            <a:avLst/>
          </a:prstGeom>
          <a:noFill/>
        </p:spPr>
      </p:pic>
      <p:pic>
        <p:nvPicPr>
          <p:cNvPr id="5" name="Picture 4">
            <a:extLst>
              <a:ext uri="{FF2B5EF4-FFF2-40B4-BE49-F238E27FC236}">
                <a16:creationId xmlns:a16="http://schemas.microsoft.com/office/drawing/2014/main" id="{2328939A-E516-412E-9265-AD367A06B9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913825"/>
            <a:ext cx="4996292" cy="2618473"/>
          </a:xfrm>
          <a:prstGeom prst="rect">
            <a:avLst/>
          </a:prstGeom>
        </p:spPr>
      </p:pic>
    </p:spTree>
    <p:extLst>
      <p:ext uri="{BB962C8B-B14F-4D97-AF65-F5344CB8AC3E}">
        <p14:creationId xmlns:p14="http://schemas.microsoft.com/office/powerpoint/2010/main" val="74945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 2</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Describe the geographic similarities and differences you observe between this map of life expectancy and the map of upward mobility from Chetty et al. (2018).</a:t>
            </a:r>
            <a:endParaRPr lang="zh-CN" altLang="zh-CN" dirty="0"/>
          </a:p>
          <a:p>
            <a:pPr marL="0" indent="0">
              <a:buNone/>
            </a:pPr>
            <a:endParaRPr lang="zh-CN" altLang="en-US" sz="2000" i="1" dirty="0"/>
          </a:p>
        </p:txBody>
      </p:sp>
      <p:sp>
        <p:nvSpPr>
          <p:cNvPr id="5" name="TextBox 4">
            <a:extLst>
              <a:ext uri="{FF2B5EF4-FFF2-40B4-BE49-F238E27FC236}">
                <a16:creationId xmlns:a16="http://schemas.microsoft.com/office/drawing/2014/main" id="{6C28454F-739A-48AE-8D1A-A8ADA88A799E}"/>
              </a:ext>
            </a:extLst>
          </p:cNvPr>
          <p:cNvSpPr txBox="1"/>
          <p:nvPr/>
        </p:nvSpPr>
        <p:spPr>
          <a:xfrm>
            <a:off x="914400" y="3048000"/>
            <a:ext cx="6781800" cy="2862322"/>
          </a:xfrm>
          <a:prstGeom prst="rect">
            <a:avLst/>
          </a:prstGeom>
          <a:noFill/>
        </p:spPr>
        <p:txBody>
          <a:bodyPr wrap="square" rtlCol="0">
            <a:spAutoFit/>
          </a:bodyPr>
          <a:lstStyle/>
          <a:p>
            <a:r>
              <a:rPr lang="en-US" dirty="0">
                <a:solidFill>
                  <a:srgbClr val="FF0000"/>
                </a:solidFill>
              </a:rPr>
              <a:t>Possible Answer: </a:t>
            </a:r>
            <a:r>
              <a:rPr lang="en-US" dirty="0"/>
              <a:t>Overall, there appear to be more geographic similarities than differences between the two maps, but the association appears to be </a:t>
            </a:r>
            <a:r>
              <a:rPr lang="en-US" b="1" dirty="0"/>
              <a:t>at best weakly positive</a:t>
            </a:r>
            <a:r>
              <a:rPr lang="en-US" dirty="0"/>
              <a:t>.</a:t>
            </a:r>
          </a:p>
          <a:p>
            <a:endParaRPr lang="en-US" dirty="0"/>
          </a:p>
          <a:p>
            <a:r>
              <a:rPr lang="en-US" dirty="0"/>
              <a:t>The Northeast and West Coast have high life expectancy and mobility, so this is one area of similarity between the two maps, although the highest levels of upward mobility present in the Great Plains are not paired with high life expectancy, so this is a difference between the two maps.</a:t>
            </a:r>
          </a:p>
        </p:txBody>
      </p:sp>
    </p:spTree>
    <p:extLst>
      <p:ext uri="{BB962C8B-B14F-4D97-AF65-F5344CB8AC3E}">
        <p14:creationId xmlns:p14="http://schemas.microsoft.com/office/powerpoint/2010/main" val="7873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Question</a:t>
            </a:r>
            <a:endParaRPr lang="zh-CN" altLang="en-US" dirty="0"/>
          </a:p>
        </p:txBody>
      </p:sp>
      <p:pic>
        <p:nvPicPr>
          <p:cNvPr id="4" name="Picture 6"/>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977462" y="307893"/>
            <a:ext cx="7189076" cy="5228419"/>
          </a:xfrm>
          <a:prstGeom prst="rect">
            <a:avLst/>
          </a:prstGeom>
        </p:spPr>
      </p:pic>
      <p:sp>
        <p:nvSpPr>
          <p:cNvPr id="3" name="Rectangle 2">
            <a:extLst>
              <a:ext uri="{FF2B5EF4-FFF2-40B4-BE49-F238E27FC236}">
                <a16:creationId xmlns:a16="http://schemas.microsoft.com/office/drawing/2014/main" id="{150324E0-C498-4F0B-B42A-CAC8AB5D1D2C}"/>
              </a:ext>
            </a:extLst>
          </p:cNvPr>
          <p:cNvSpPr/>
          <p:nvPr/>
        </p:nvSpPr>
        <p:spPr>
          <a:xfrm>
            <a:off x="781050" y="108191"/>
            <a:ext cx="7772400" cy="399405"/>
          </a:xfrm>
          <a:prstGeom prst="rect">
            <a:avLst/>
          </a:prstGeom>
        </p:spPr>
        <p:txBody>
          <a:bodyPr wrap="square">
            <a:spAutoFit/>
          </a:bodyPr>
          <a:lstStyle/>
          <a:p>
            <a:pPr marL="228600" marR="0" algn="ctr">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Relationship between Upward Mobility and Life Expectancy</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AD2C189-7015-45E4-B80A-8F2B514912A8}"/>
              </a:ext>
            </a:extLst>
          </p:cNvPr>
          <p:cNvSpPr/>
          <p:nvPr/>
        </p:nvSpPr>
        <p:spPr>
          <a:xfrm>
            <a:off x="381000" y="5921514"/>
            <a:ext cx="2513830" cy="707886"/>
          </a:xfrm>
          <a:prstGeom prst="rect">
            <a:avLst/>
          </a:prstGeom>
        </p:spPr>
        <p:txBody>
          <a:bodyPr wrap="none">
            <a:spAutoFit/>
          </a:bodyPr>
          <a:lstStyle/>
          <a:p>
            <a:r>
              <a:rPr lang="en-US" dirty="0">
                <a:latin typeface="Arial" charset="0"/>
                <a:cs typeface="ＭＳ Ｐゴシック" charset="-128"/>
              </a:rPr>
              <a:t>R2 = 0.1030</a:t>
            </a:r>
          </a:p>
          <a:p>
            <a:r>
              <a:rPr lang="en-US" dirty="0">
                <a:latin typeface="Arial" charset="0"/>
                <a:cs typeface="ＭＳ Ｐゴシック" charset="-128"/>
              </a:rPr>
              <a:t>Correlation= 0.3210 </a:t>
            </a:r>
            <a:endParaRPr lang="en-US" dirty="0"/>
          </a:p>
        </p:txBody>
      </p:sp>
      <p:sp>
        <p:nvSpPr>
          <p:cNvPr id="7" name="Rectangle 6">
            <a:extLst>
              <a:ext uri="{FF2B5EF4-FFF2-40B4-BE49-F238E27FC236}">
                <a16:creationId xmlns:a16="http://schemas.microsoft.com/office/drawing/2014/main" id="{CE44A6CF-7CB3-4DA3-84F1-CE3533119B4F}"/>
              </a:ext>
            </a:extLst>
          </p:cNvPr>
          <p:cNvSpPr/>
          <p:nvPr/>
        </p:nvSpPr>
        <p:spPr>
          <a:xfrm>
            <a:off x="4020837" y="5715000"/>
            <a:ext cx="4596323" cy="1015663"/>
          </a:xfrm>
          <a:prstGeom prst="rect">
            <a:avLst/>
          </a:prstGeom>
        </p:spPr>
        <p:txBody>
          <a:bodyPr wrap="none">
            <a:spAutoFit/>
          </a:bodyPr>
          <a:lstStyle/>
          <a:p>
            <a:r>
              <a:rPr lang="en-US" dirty="0">
                <a:latin typeface="Arial" panose="020B0604020202020204" pitchFamily="34" charset="0"/>
                <a:cs typeface="Arial" panose="020B0604020202020204" pitchFamily="34" charset="0"/>
              </a:rPr>
              <a:t>Life expectancy = 72.7+ 0.0855*Rank</a:t>
            </a:r>
          </a:p>
          <a:p>
            <a:r>
              <a:rPr lang="en-US" dirty="0">
                <a:latin typeface="Arial" panose="020B0604020202020204" pitchFamily="34" charset="0"/>
                <a:cs typeface="Arial" panose="020B0604020202020204" pitchFamily="34" charset="0"/>
              </a:rPr>
              <a:t>95% CI for Rank </a:t>
            </a:r>
            <a:r>
              <a:rPr lang="en-US" dirty="0" err="1">
                <a:latin typeface="Arial" panose="020B0604020202020204" pitchFamily="34" charset="0"/>
                <a:cs typeface="Arial" panose="020B0604020202020204" pitchFamily="34" charset="0"/>
              </a:rPr>
              <a:t>Coeff</a:t>
            </a:r>
            <a:r>
              <a:rPr lang="en-US" dirty="0">
                <a:latin typeface="Arial" panose="020B0604020202020204" pitchFamily="34" charset="0"/>
                <a:cs typeface="Arial" panose="020B0604020202020204" pitchFamily="34" charset="0"/>
              </a:rPr>
              <a:t> = [0.065, 0.106]</a:t>
            </a:r>
          </a:p>
          <a:p>
            <a:r>
              <a:rPr lang="en-US" dirty="0">
                <a:latin typeface="Arial" panose="020B0604020202020204" pitchFamily="34" charset="0"/>
                <a:cs typeface="Arial" panose="020B0604020202020204" pitchFamily="34" charset="0"/>
              </a:rPr>
              <a:t>P-value for Rank </a:t>
            </a:r>
            <a:r>
              <a:rPr lang="en-US" dirty="0" err="1">
                <a:latin typeface="Arial" panose="020B0604020202020204" pitchFamily="34" charset="0"/>
                <a:cs typeface="Arial" panose="020B0604020202020204" pitchFamily="34" charset="0"/>
              </a:rPr>
              <a:t>Coeff</a:t>
            </a:r>
            <a:r>
              <a:rPr lang="en-US" dirty="0">
                <a:latin typeface="Arial" panose="020B0604020202020204" pitchFamily="34" charset="0"/>
                <a:cs typeface="Arial" panose="020B0604020202020204" pitchFamily="34" charset="0"/>
              </a:rPr>
              <a:t> = 0.000</a:t>
            </a:r>
          </a:p>
        </p:txBody>
      </p:sp>
    </p:spTree>
    <p:extLst>
      <p:ext uri="{BB962C8B-B14F-4D97-AF65-F5344CB8AC3E}">
        <p14:creationId xmlns:p14="http://schemas.microsoft.com/office/powerpoint/2010/main" val="2161808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RA201@QKQGLJNFUVWYY57I" val="4066"/>
</p:tagLst>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Beamer Template</Template>
  <TotalTime>142957</TotalTime>
  <Words>900</Words>
  <Application>Microsoft Office PowerPoint</Application>
  <PresentationFormat>On-screen Show (4:3)</PresentationFormat>
  <Paragraphs>143</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Chalkboard</vt:lpstr>
      <vt:lpstr>cmss10</vt:lpstr>
      <vt:lpstr>Symbol</vt:lpstr>
      <vt:lpstr>Times New Roman</vt:lpstr>
      <vt:lpstr>Beamer Template</vt:lpstr>
      <vt:lpstr>PowerPoint Presentation</vt:lpstr>
      <vt:lpstr>PowerPoint Presentation</vt:lpstr>
      <vt:lpstr>Methodology to Estimate Life Expectancy</vt:lpstr>
      <vt:lpstr>PowerPoint Presentation</vt:lpstr>
      <vt:lpstr>PowerPoint Presentation</vt:lpstr>
      <vt:lpstr>Question 1</vt:lpstr>
      <vt:lpstr>Question 2</vt:lpstr>
      <vt:lpstr>Question 2</vt:lpstr>
      <vt:lpstr>A Question</vt:lpstr>
      <vt:lpstr>Question 3</vt:lpstr>
      <vt:lpstr>Question 4</vt:lpstr>
      <vt:lpstr>PowerPoint Presentation</vt:lpstr>
      <vt:lpstr>Question 5</vt:lpstr>
      <vt:lpstr>Natural logs</vt:lpstr>
      <vt:lpstr>The Gompertz (1925) model</vt:lpstr>
      <vt:lpstr>The Gompertz (1925) model</vt:lpstr>
      <vt:lpstr>Using the Gompertz model for ages 77-90</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Gregory Bruich</dc:creator>
  <cp:lastModifiedBy>Diana Goldemberg</cp:lastModifiedBy>
  <cp:revision>5343</cp:revision>
  <cp:lastPrinted>2018-07-22T19:23:21Z</cp:lastPrinted>
  <dcterms:created xsi:type="dcterms:W3CDTF">2012-06-19T15:25:42Z</dcterms:created>
  <dcterms:modified xsi:type="dcterms:W3CDTF">2019-03-28T20:05:02Z</dcterms:modified>
</cp:coreProperties>
</file>