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6" r:id="rId4"/>
    <p:sldMasterId id="2147483890" r:id="rId5"/>
  </p:sldMasterIdLst>
  <p:notesMasterIdLst>
    <p:notesMasterId r:id="rId32"/>
  </p:notesMasterIdLst>
  <p:sldIdLst>
    <p:sldId id="1127" r:id="rId6"/>
    <p:sldId id="1128" r:id="rId7"/>
    <p:sldId id="1275" r:id="rId8"/>
    <p:sldId id="1261" r:id="rId9"/>
    <p:sldId id="1273" r:id="rId10"/>
    <p:sldId id="1462" r:id="rId11"/>
    <p:sldId id="1458" r:id="rId12"/>
    <p:sldId id="1240" r:id="rId13"/>
    <p:sldId id="1243" r:id="rId14"/>
    <p:sldId id="1244" r:id="rId15"/>
    <p:sldId id="1253" r:id="rId16"/>
    <p:sldId id="1245" r:id="rId17"/>
    <p:sldId id="1252" r:id="rId18"/>
    <p:sldId id="1498" r:id="rId19"/>
    <p:sldId id="1502" r:id="rId20"/>
    <p:sldId id="1459" r:id="rId21"/>
    <p:sldId id="1209" r:id="rId22"/>
    <p:sldId id="1249" r:id="rId23"/>
    <p:sldId id="1250" r:id="rId24"/>
    <p:sldId id="1211" r:id="rId25"/>
    <p:sldId id="1277" r:id="rId26"/>
    <p:sldId id="1251" r:id="rId27"/>
    <p:sldId id="1255" r:id="rId28"/>
    <p:sldId id="1461" r:id="rId29"/>
    <p:sldId id="1257" r:id="rId30"/>
    <p:sldId id="125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713780-F3EB-4C91-BE5E-CFF7225BA198}">
          <p14:sldIdLst>
            <p14:sldId id="1127"/>
            <p14:sldId id="1128"/>
            <p14:sldId id="1275"/>
            <p14:sldId id="1261"/>
            <p14:sldId id="1273"/>
            <p14:sldId id="1462"/>
          </p14:sldIdLst>
        </p14:section>
        <p14:section name="Abs_Mobility" id="{6A3F1C81-C596-4F98-A3D4-533BDF450A82}">
          <p14:sldIdLst>
            <p14:sldId id="1458"/>
            <p14:sldId id="1240"/>
            <p14:sldId id="1243"/>
            <p14:sldId id="1244"/>
            <p14:sldId id="1253"/>
            <p14:sldId id="1245"/>
            <p14:sldId id="1252"/>
            <p14:sldId id="1498"/>
            <p14:sldId id="1502"/>
          </p14:sldIdLst>
        </p14:section>
        <p14:section name="Causal_Effects" id="{5299C144-1B7D-4E76-B85A-7C8AB268BCC1}">
          <p14:sldIdLst>
            <p14:sldId id="1459"/>
            <p14:sldId id="1209"/>
            <p14:sldId id="1249"/>
            <p14:sldId id="1250"/>
            <p14:sldId id="1211"/>
            <p14:sldId id="1277"/>
            <p14:sldId id="1251"/>
            <p14:sldId id="1255"/>
            <p14:sldId id="1461"/>
            <p14:sldId id="1257"/>
            <p14:sldId id="1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76344" autoAdjust="0"/>
  </p:normalViewPr>
  <p:slideViewPr>
    <p:cSldViewPr>
      <p:cViewPr varScale="1">
        <p:scale>
          <a:sx n="51" d="100"/>
          <a:sy n="51" d="100"/>
        </p:scale>
        <p:origin x="1836"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576"/>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6526C-24B6-4CAB-8E8E-85A13ADA1832}" type="datetimeFigureOut">
              <a:rPr lang="en-US" smtClean="0"/>
              <a:pPr/>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F5536-7C40-4D79-8D59-3C9CBA8A0204}" type="slidenum">
              <a:rPr lang="en-US" smtClean="0"/>
              <a:pPr/>
              <a:t>‹#›</a:t>
            </a:fld>
            <a:endParaRPr lang="en-US"/>
          </a:p>
        </p:txBody>
      </p:sp>
    </p:spTree>
    <p:extLst>
      <p:ext uri="{BB962C8B-B14F-4D97-AF65-F5344CB8AC3E}">
        <p14:creationId xmlns:p14="http://schemas.microsoft.com/office/powerpoint/2010/main" val="39179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Rot="1" noChangeAspect="1" noChangeArrowheads="1" noTextEdit="1"/>
          </p:cNvSpPr>
          <p:nvPr>
            <p:ph type="sldImg"/>
          </p:nvPr>
        </p:nvSpPr>
        <p:spPr>
          <a:ln/>
        </p:spPr>
      </p:sp>
      <p:sp>
        <p:nvSpPr>
          <p:cNvPr id="401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trike="noStrike" baseline="0" dirty="0">
              <a:latin typeface="Arial" pitchFamily="34" charset="0"/>
              <a:cs typeface="ＭＳ Ｐゴシック" pitchFamily="34" charset="-128"/>
            </a:endParaRPr>
          </a:p>
        </p:txBody>
      </p:sp>
    </p:spTree>
    <p:extLst>
      <p:ext uri="{BB962C8B-B14F-4D97-AF65-F5344CB8AC3E}">
        <p14:creationId xmlns:p14="http://schemas.microsoft.com/office/powerpoint/2010/main" val="398142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Just showing that can calculate marginals from joint distribution.</a:t>
            </a:r>
          </a:p>
        </p:txBody>
      </p:sp>
    </p:spTree>
    <p:extLst>
      <p:ext uri="{BB962C8B-B14F-4D97-AF65-F5344CB8AC3E}">
        <p14:creationId xmlns:p14="http://schemas.microsoft.com/office/powerpoint/2010/main" val="97198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Introducing conditional probability notation.</a:t>
            </a:r>
          </a:p>
        </p:txBody>
      </p:sp>
    </p:spTree>
    <p:extLst>
      <p:ext uri="{BB962C8B-B14F-4D97-AF65-F5344CB8AC3E}">
        <p14:creationId xmlns:p14="http://schemas.microsoft.com/office/powerpoint/2010/main" val="412654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Go through the handout with this slide up. Can start with measures of mobility on the first page, then the animations are designed to walk the students through the calculation of absolute mobility.</a:t>
            </a:r>
          </a:p>
        </p:txBody>
      </p:sp>
    </p:spTree>
    <p:extLst>
      <p:ext uri="{BB962C8B-B14F-4D97-AF65-F5344CB8AC3E}">
        <p14:creationId xmlns:p14="http://schemas.microsoft.com/office/powerpoint/2010/main" val="134210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b="0" dirty="0"/>
          </a:p>
        </p:txBody>
      </p:sp>
    </p:spTree>
    <p:extLst>
      <p:ext uri="{BB962C8B-B14F-4D97-AF65-F5344CB8AC3E}">
        <p14:creationId xmlns:p14="http://schemas.microsoft.com/office/powerpoint/2010/main" val="3673637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1a</a:t>
            </a:r>
          </a:p>
        </p:txBody>
      </p:sp>
      <p:sp>
        <p:nvSpPr>
          <p:cNvPr id="4" name="Slide Number Placeholder 3"/>
          <p:cNvSpPr>
            <a:spLocks noGrp="1"/>
          </p:cNvSpPr>
          <p:nvPr>
            <p:ph type="sldNum" sz="quarter" idx="10"/>
          </p:nvPr>
        </p:nvSpPr>
        <p:spPr/>
        <p:txBody>
          <a:bodyPr/>
          <a:lstStyle/>
          <a:p>
            <a:fld id="{963F5536-7C40-4D79-8D59-3C9CBA8A0204}" type="slidenum">
              <a:rPr lang="en-US" smtClean="0"/>
              <a:pPr/>
              <a:t>14</a:t>
            </a:fld>
            <a:endParaRPr lang="en-US"/>
          </a:p>
        </p:txBody>
      </p:sp>
    </p:spTree>
    <p:extLst>
      <p:ext uri="{BB962C8B-B14F-4D97-AF65-F5344CB8AC3E}">
        <p14:creationId xmlns:p14="http://schemas.microsoft.com/office/powerpoint/2010/main" val="222910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1b</a:t>
            </a:r>
          </a:p>
          <a:p>
            <a:r>
              <a:rPr lang="en-US" dirty="0"/>
              <a:t>Values: 92% in 1940 to 50% in 1984</a:t>
            </a:r>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15</a:t>
            </a:fld>
            <a:endParaRPr lang="en-US"/>
          </a:p>
        </p:txBody>
      </p:sp>
    </p:spTree>
    <p:extLst>
      <p:ext uri="{BB962C8B-B14F-4D97-AF65-F5344CB8AC3E}">
        <p14:creationId xmlns:p14="http://schemas.microsoft.com/office/powerpoint/2010/main" val="1815366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188202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Kind of a throwaway slide, but thought the definition was funny.  Hume text is the one with the problem of induction, i.e. can we ever truly infer “cause.”</a:t>
            </a:r>
          </a:p>
          <a:p>
            <a:endParaRPr lang="en-US" baseline="0" dirty="0"/>
          </a:p>
          <a:p>
            <a:r>
              <a:rPr lang="en-US" baseline="0" dirty="0"/>
              <a:t>Idea is to have brief, open-ended discussion. Probe a bit for their thoughts before linking causality and  experiments on the next slide.</a:t>
            </a:r>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17</a:t>
            </a:fld>
            <a:endParaRPr lang="en-US"/>
          </a:p>
        </p:txBody>
      </p:sp>
    </p:spTree>
    <p:extLst>
      <p:ext uri="{BB962C8B-B14F-4D97-AF65-F5344CB8AC3E}">
        <p14:creationId xmlns:p14="http://schemas.microsoft.com/office/powerpoint/2010/main" val="381325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18</a:t>
            </a:fld>
            <a:endParaRPr lang="en-US"/>
          </a:p>
        </p:txBody>
      </p:sp>
    </p:spTree>
    <p:extLst>
      <p:ext uri="{BB962C8B-B14F-4D97-AF65-F5344CB8AC3E}">
        <p14:creationId xmlns:p14="http://schemas.microsoft.com/office/powerpoint/2010/main" val="81374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Before showing PE/GE stuff, see if you can get them to translate the question into a hypothetical experiment.</a:t>
            </a:r>
          </a:p>
        </p:txBody>
      </p:sp>
      <p:sp>
        <p:nvSpPr>
          <p:cNvPr id="4" name="Slide Number Placeholder 3"/>
          <p:cNvSpPr>
            <a:spLocks noGrp="1"/>
          </p:cNvSpPr>
          <p:nvPr>
            <p:ph type="sldNum" sz="quarter" idx="10"/>
          </p:nvPr>
        </p:nvSpPr>
        <p:spPr/>
        <p:txBody>
          <a:bodyPr/>
          <a:lstStyle/>
          <a:p>
            <a:fld id="{963F5536-7C40-4D79-8D59-3C9CBA8A0204}" type="slidenum">
              <a:rPr lang="en-US" smtClean="0"/>
              <a:pPr/>
              <a:t>19</a:t>
            </a:fld>
            <a:endParaRPr lang="en-US"/>
          </a:p>
        </p:txBody>
      </p:sp>
    </p:spTree>
    <p:extLst>
      <p:ext uri="{BB962C8B-B14F-4D97-AF65-F5344CB8AC3E}">
        <p14:creationId xmlns:p14="http://schemas.microsoft.com/office/powerpoint/2010/main" val="684270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0009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hassle is to establish a credible comparison group – a group of individuals who in the absence of the program would have had outcomes similar to those who were exposed to the program.  </a:t>
            </a:r>
          </a:p>
          <a:p>
            <a:endParaRPr lang="en-US" baseline="0" dirty="0"/>
          </a:p>
          <a:p>
            <a:r>
              <a:rPr lang="en-US" baseline="0" dirty="0"/>
              <a:t>However, in reality it is generally the case that individuals who participate in a program and those who were not are different:  programs are placed in specific areas (for example, poorer or richer areas) individuals are screened for participation in the program (for example, on the basis of poverty or on the basis of their motivation) and, in addition, the decision to participate is often voluntary.</a:t>
            </a:r>
          </a:p>
          <a:p>
            <a:endParaRPr lang="en-US" baseline="0" dirty="0"/>
          </a:p>
          <a:p>
            <a:r>
              <a:rPr lang="en-US" baseline="0" dirty="0"/>
              <a:t>For all of these reasons, those who were not exposed to a program are often not a good comparison group for those who were, and any differences between the groups can be attributed to two factors: pre-existing differences (selection bias) and the impact of the program.  </a:t>
            </a:r>
          </a:p>
          <a:p>
            <a:endParaRPr lang="en-US" baseline="0" dirty="0"/>
          </a:p>
          <a:p>
            <a:r>
              <a:rPr lang="en-US" baseline="0" dirty="0"/>
              <a:t>Since we have no reliable way to estimate the size of the selection bias, we typically cannot decompose the overall difference into a treatment effect and a bias term. Selection bias disappears in the case of randomization</a:t>
            </a:r>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20</a:t>
            </a:fld>
            <a:endParaRPr lang="en-US"/>
          </a:p>
        </p:txBody>
      </p:sp>
    </p:spTree>
    <p:extLst>
      <p:ext uri="{BB962C8B-B14F-4D97-AF65-F5344CB8AC3E}">
        <p14:creationId xmlns:p14="http://schemas.microsoft.com/office/powerpoint/2010/main" val="1771295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kind of factors could impact college going rates of kids?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Observable factors: gender, income, parents’ education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Unobservable factors: intelligence, diligence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Randomization ensures </a:t>
            </a:r>
            <a:r>
              <a:rPr lang="en-US" sz="1200" i="1" dirty="0"/>
              <a:t>both</a:t>
            </a:r>
            <a:r>
              <a:rPr lang="en-US" sz="1200" dirty="0"/>
              <a:t> types of factors are balanced across groups.</a:t>
            </a:r>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21</a:t>
            </a:fld>
            <a:endParaRPr lang="en-US"/>
          </a:p>
        </p:txBody>
      </p:sp>
    </p:spTree>
    <p:extLst>
      <p:ext uri="{BB962C8B-B14F-4D97-AF65-F5344CB8AC3E}">
        <p14:creationId xmlns:p14="http://schemas.microsoft.com/office/powerpoint/2010/main" val="222728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22</a:t>
            </a:fld>
            <a:endParaRPr lang="en-US"/>
          </a:p>
        </p:txBody>
      </p:sp>
    </p:spTree>
    <p:extLst>
      <p:ext uri="{BB962C8B-B14F-4D97-AF65-F5344CB8AC3E}">
        <p14:creationId xmlns:p14="http://schemas.microsoft.com/office/powerpoint/2010/main" val="357127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shows that even 1000 is pretty good, likely to be within 5 percentage points</a:t>
            </a:r>
          </a:p>
          <a:p>
            <a:r>
              <a:rPr lang="en-US" dirty="0"/>
              <a:t>-But 10000 is even better.</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23</a:t>
            </a:fld>
            <a:endParaRPr lang="en-US"/>
          </a:p>
        </p:txBody>
      </p:sp>
    </p:spTree>
    <p:extLst>
      <p:ext uri="{BB962C8B-B14F-4D97-AF65-F5344CB8AC3E}">
        <p14:creationId xmlns:p14="http://schemas.microsoft.com/office/powerpoint/2010/main" val="3174986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24</a:t>
            </a:fld>
            <a:endParaRPr lang="en-US"/>
          </a:p>
        </p:txBody>
      </p:sp>
    </p:spTree>
    <p:extLst>
      <p:ext uri="{BB962C8B-B14F-4D97-AF65-F5344CB8AC3E}">
        <p14:creationId xmlns:p14="http://schemas.microsoft.com/office/powerpoint/2010/main" val="534005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just go through examples, ask them and see what they say, then touch on a few of these examples.</a:t>
            </a:r>
          </a:p>
          <a:p>
            <a:endParaRPr lang="en-US" dirty="0"/>
          </a:p>
          <a:p>
            <a:r>
              <a:rPr lang="en-US" dirty="0"/>
              <a:t>If they don’t have any answers, start to hint at some of these or describe them, but don’t make them stare a wall of text the whole time.</a:t>
            </a:r>
          </a:p>
          <a:p>
            <a:endParaRPr lang="en-US" dirty="0"/>
          </a:p>
          <a:p>
            <a:r>
              <a:rPr lang="en-US" dirty="0"/>
              <a:t>Bolded are from class.</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25</a:t>
            </a:fld>
            <a:endParaRPr lang="en-US"/>
          </a:p>
        </p:txBody>
      </p:sp>
    </p:spTree>
    <p:extLst>
      <p:ext uri="{BB962C8B-B14F-4D97-AF65-F5344CB8AC3E}">
        <p14:creationId xmlns:p14="http://schemas.microsoft.com/office/powerpoint/2010/main" val="558868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26</a:t>
            </a:fld>
            <a:endParaRPr lang="en-US"/>
          </a:p>
        </p:txBody>
      </p:sp>
    </p:spTree>
    <p:extLst>
      <p:ext uri="{BB962C8B-B14F-4D97-AF65-F5344CB8AC3E}">
        <p14:creationId xmlns:p14="http://schemas.microsoft.com/office/powerpoint/2010/main" val="73282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22934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00153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5</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ea typeface="ＭＳ Ｐゴシック" pitchFamily="34" charset="-128"/>
                <a:cs typeface="Arial" pitchFamily="34" charset="0"/>
              </a:rPr>
              <a:t>Just in case they have variables that are non-linearly related (which is certainly possible with $$ as a variable), want them to know that correlation is not the be all/end all.</a:t>
            </a:r>
          </a:p>
        </p:txBody>
      </p:sp>
    </p:spTree>
    <p:extLst>
      <p:ext uri="{BB962C8B-B14F-4D97-AF65-F5344CB8AC3E}">
        <p14:creationId xmlns:p14="http://schemas.microsoft.com/office/powerpoint/2010/main" val="154864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r>
              <a:rPr lang="en-US" dirty="0">
                <a:latin typeface="Arial"/>
                <a:ea typeface="ＭＳ Ｐゴシック"/>
                <a:cs typeface="Arial"/>
              </a:rPr>
              <a:t>Note: Mention here that the software people use is flexible and what you will support.</a:t>
            </a:r>
            <a:endParaRPr lang="en-US" dirty="0">
              <a:latin typeface="Arial" pitchFamily="34" charset="0"/>
              <a:ea typeface="ＭＳ Ｐゴシック" pitchFamily="34" charset="-128"/>
              <a:cs typeface="Arial" pitchFamily="34" charset="0"/>
            </a:endParaRPr>
          </a:p>
          <a:p>
            <a:r>
              <a:rPr lang="en-US" dirty="0">
                <a:latin typeface="Arial"/>
                <a:ea typeface="ＭＳ Ｐゴシック"/>
                <a:cs typeface="Arial"/>
              </a:rPr>
              <a:t>Stata will be supported by the class, so we'll do a Stata example here.</a:t>
            </a:r>
            <a:endParaRPr lang="en-US" dirty="0">
              <a:latin typeface="Arial" pitchFamily="34" charset="0"/>
              <a:ea typeface="ＭＳ Ｐゴシック"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296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274548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Start with handout.</a:t>
            </a:r>
          </a:p>
          <a:p>
            <a:pPr>
              <a:defRPr/>
            </a:pPr>
            <a:endParaRPr lang="en-US" b="0" dirty="0"/>
          </a:p>
          <a:p>
            <a:pPr>
              <a:defRPr/>
            </a:pPr>
            <a:r>
              <a:rPr lang="en-US" b="0" dirty="0"/>
              <a:t>May ask – why can’t you just compare parent and child income.  Point is that this method is more flexible when don’t have IRS data, not crazy to assume copula is stable over time, etc.</a:t>
            </a:r>
          </a:p>
        </p:txBody>
      </p:sp>
    </p:spTree>
    <p:extLst>
      <p:ext uri="{BB962C8B-B14F-4D97-AF65-F5344CB8AC3E}">
        <p14:creationId xmlns:p14="http://schemas.microsoft.com/office/powerpoint/2010/main" val="34513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Before showing pic of joint distribution, can ask what how they might visualize a joint distribution. If they say scatterplot, they’re on the right track, can think of height of joint distribution as describing the denseness of points in a scatterplot.</a:t>
            </a:r>
          </a:p>
        </p:txBody>
      </p:sp>
    </p:spTree>
    <p:extLst>
      <p:ext uri="{BB962C8B-B14F-4D97-AF65-F5344CB8AC3E}">
        <p14:creationId xmlns:p14="http://schemas.microsoft.com/office/powerpoint/2010/main" val="1134084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826308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16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99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6803526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6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89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30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2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72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293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9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6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206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01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542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0" y="1143000"/>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498397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712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2583904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373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832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7512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62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1908119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86855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95394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74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3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4645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2074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10008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875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6565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06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47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7542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108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3429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1734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3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28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82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9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6478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347098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79757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128779193"/>
      </p:ext>
    </p:extLst>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59" name="Rectangle 5"/>
          <p:cNvSpPr>
            <a:spLocks noChangeArrowheads="1"/>
          </p:cNvSpPr>
          <p:nvPr/>
        </p:nvSpPr>
        <p:spPr bwMode="auto">
          <a:xfrm>
            <a:off x="0" y="0"/>
            <a:ext cx="9144000" cy="762000"/>
          </a:xfrm>
          <a:prstGeom prst="rect">
            <a:avLst/>
          </a:prstGeom>
          <a:solidFill>
            <a:srgbClr val="2E249E"/>
          </a:solidFill>
          <a:ln>
            <a:noFill/>
          </a:ln>
          <a:extLst/>
        </p:spPr>
        <p:txBody>
          <a:bodyPr wrap="none" anchor="ctr"/>
          <a:lstStyle/>
          <a:p>
            <a:pPr algn="ctr" fontAlgn="base">
              <a:spcBef>
                <a:spcPct val="0"/>
              </a:spcBef>
              <a:spcAft>
                <a:spcPct val="0"/>
              </a:spcAft>
              <a:defRPr/>
            </a:pPr>
            <a:endParaRPr lang="en-US">
              <a:solidFill>
                <a:srgbClr val="000000"/>
              </a:solidFill>
              <a:latin typeface="Symbol" pitchFamily="18" charset="2"/>
              <a:ea typeface="ＭＳ Ｐゴシック" pitchFamily="34" charset="-128"/>
            </a:endParaRPr>
          </a:p>
        </p:txBody>
      </p:sp>
      <p:sp>
        <p:nvSpPr>
          <p:cNvPr id="27652"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529419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200">
          <a:solidFill>
            <a:schemeClr val="bg1"/>
          </a:solidFill>
          <a:latin typeface="+mj-lt"/>
          <a:ea typeface="Arial" charset="0"/>
          <a:cs typeface="+mj-cs"/>
        </a:defRPr>
      </a:lvl1pPr>
      <a:lvl2pPr algn="l" rtl="0" eaLnBrk="0" fontAlgn="base" hangingPunct="0">
        <a:spcBef>
          <a:spcPct val="0"/>
        </a:spcBef>
        <a:spcAft>
          <a:spcPct val="0"/>
        </a:spcAft>
        <a:defRPr sz="3200">
          <a:solidFill>
            <a:schemeClr val="bg1"/>
          </a:solidFill>
          <a:latin typeface="cmss10" pitchFamily="34" charset="0"/>
          <a:ea typeface="Arial" charset="0"/>
          <a:cs typeface="Arial" charset="0"/>
        </a:defRPr>
      </a:lvl2pPr>
      <a:lvl3pPr algn="l" rtl="0" eaLnBrk="0" fontAlgn="base" hangingPunct="0">
        <a:spcBef>
          <a:spcPct val="0"/>
        </a:spcBef>
        <a:spcAft>
          <a:spcPct val="0"/>
        </a:spcAft>
        <a:defRPr sz="3200">
          <a:solidFill>
            <a:schemeClr val="bg1"/>
          </a:solidFill>
          <a:latin typeface="cmss10" pitchFamily="34" charset="0"/>
          <a:ea typeface="Arial" charset="0"/>
          <a:cs typeface="Arial" charset="0"/>
        </a:defRPr>
      </a:lvl3pPr>
      <a:lvl4pPr algn="l" rtl="0" eaLnBrk="0" fontAlgn="base" hangingPunct="0">
        <a:spcBef>
          <a:spcPct val="0"/>
        </a:spcBef>
        <a:spcAft>
          <a:spcPct val="0"/>
        </a:spcAft>
        <a:defRPr sz="3200">
          <a:solidFill>
            <a:schemeClr val="bg1"/>
          </a:solidFill>
          <a:latin typeface="cmss10" pitchFamily="34" charset="0"/>
          <a:ea typeface="Arial" charset="0"/>
          <a:cs typeface="Arial" charset="0"/>
        </a:defRPr>
      </a:lvl4pPr>
      <a:lvl5pPr algn="l" rtl="0" eaLnBrk="0" fontAlgn="base" hangingPunct="0">
        <a:spcBef>
          <a:spcPct val="0"/>
        </a:spcBef>
        <a:spcAft>
          <a:spcPct val="0"/>
        </a:spcAft>
        <a:defRPr sz="3200">
          <a:solidFill>
            <a:schemeClr val="bg1"/>
          </a:solidFill>
          <a:latin typeface="cmss10" pitchFamily="34" charset="0"/>
          <a:ea typeface="Arial" charset="0"/>
          <a:cs typeface="Arial" charset="0"/>
        </a:defRPr>
      </a:lvl5pPr>
      <a:lvl6pPr marL="457200" algn="l" rtl="0" eaLnBrk="1" fontAlgn="base" hangingPunct="1">
        <a:spcBef>
          <a:spcPct val="0"/>
        </a:spcBef>
        <a:spcAft>
          <a:spcPct val="0"/>
        </a:spcAft>
        <a:defRPr sz="3200">
          <a:solidFill>
            <a:schemeClr val="bg1"/>
          </a:solidFill>
          <a:latin typeface="cmss10" pitchFamily="34" charset="0"/>
          <a:cs typeface="Arial" charset="0"/>
        </a:defRPr>
      </a:lvl6pPr>
      <a:lvl7pPr marL="914400" algn="l" rtl="0" eaLnBrk="1" fontAlgn="base" hangingPunct="1">
        <a:spcBef>
          <a:spcPct val="0"/>
        </a:spcBef>
        <a:spcAft>
          <a:spcPct val="0"/>
        </a:spcAft>
        <a:defRPr sz="3200">
          <a:solidFill>
            <a:schemeClr val="bg1"/>
          </a:solidFill>
          <a:latin typeface="cmss10" pitchFamily="34" charset="0"/>
          <a:cs typeface="Arial" charset="0"/>
        </a:defRPr>
      </a:lvl7pPr>
      <a:lvl8pPr marL="1371600" algn="l" rtl="0" eaLnBrk="1" fontAlgn="base" hangingPunct="1">
        <a:spcBef>
          <a:spcPct val="0"/>
        </a:spcBef>
        <a:spcAft>
          <a:spcPct val="0"/>
        </a:spcAft>
        <a:defRPr sz="3200">
          <a:solidFill>
            <a:schemeClr val="bg1"/>
          </a:solidFill>
          <a:latin typeface="cmss10" pitchFamily="34" charset="0"/>
          <a:cs typeface="Arial" charset="0"/>
        </a:defRPr>
      </a:lvl8pPr>
      <a:lvl9pPr marL="1828800"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2900" indent="-3429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1pPr>
      <a:lvl2pPr marL="742950" indent="-28575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718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90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62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8427100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13F0F-F506-4C53-BF39-ED7D02AD2E57}"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6544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hyperlink" Target="https://github.com/dianagold/Ec1152_diana" TargetMode="External"/><Relationship Id="rId4" Type="http://schemas.openxmlformats.org/officeDocument/2006/relationships/hyperlink" Target="https://goo.gl/forms/nDV8tnKQzl0GCO5p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github.com/dianagold/Ec1152_dian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2170863"/>
            <a:ext cx="8305800" cy="685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solidFill>
                <a:prstClr val="white"/>
              </a:solidFill>
              <a:ea typeface="ＭＳ Ｐゴシック" pitchFamily="34" charset="-128"/>
            </a:endParaRPr>
          </a:p>
        </p:txBody>
      </p:sp>
      <p:sp>
        <p:nvSpPr>
          <p:cNvPr id="2" name="Rectangle 1"/>
          <p:cNvSpPr/>
          <p:nvPr/>
        </p:nvSpPr>
        <p:spPr>
          <a:xfrm>
            <a:off x="0" y="1828800"/>
            <a:ext cx="9144000" cy="954107"/>
          </a:xfrm>
          <a:prstGeom prst="rect">
            <a:avLst/>
          </a:prstGeom>
          <a:effectLst/>
        </p:spPr>
        <p:txBody>
          <a:bodyPr wrap="square">
            <a:spAutoFit/>
          </a:bodyPr>
          <a:lstStyle/>
          <a:p>
            <a:pPr algn="ctr"/>
            <a:r>
              <a:rPr lang="en-US" sz="2800" b="1" dirty="0">
                <a:solidFill>
                  <a:srgbClr val="002060"/>
                </a:solidFill>
                <a:ea typeface="ＭＳ Ｐゴシック" pitchFamily="34" charset="-128"/>
              </a:rPr>
              <a:t>EC 1152 - Using Big Data to Solve</a:t>
            </a:r>
            <a:br>
              <a:rPr lang="en-US" sz="2800" b="1" dirty="0">
                <a:solidFill>
                  <a:srgbClr val="002060"/>
                </a:solidFill>
                <a:ea typeface="ＭＳ Ｐゴシック" pitchFamily="34" charset="-128"/>
              </a:rPr>
            </a:br>
            <a:r>
              <a:rPr lang="en-US" sz="2800" b="1" dirty="0">
                <a:solidFill>
                  <a:srgbClr val="002060"/>
                </a:solidFill>
                <a:ea typeface="ＭＳ Ｐゴシック" pitchFamily="34" charset="-128"/>
              </a:rPr>
              <a:t>Economic and Social Problems</a:t>
            </a:r>
          </a:p>
        </p:txBody>
      </p:sp>
      <p:sp>
        <p:nvSpPr>
          <p:cNvPr id="5" name="Rectangle 3">
            <a:extLst>
              <a:ext uri="{FF2B5EF4-FFF2-40B4-BE49-F238E27FC236}">
                <a16:creationId xmlns:a16="http://schemas.microsoft.com/office/drawing/2014/main" id="{25F4675E-F747-44F5-959E-64A1B64C3212}"/>
              </a:ext>
            </a:extLst>
          </p:cNvPr>
          <p:cNvSpPr txBox="1">
            <a:spLocks noChangeArrowheads="1"/>
          </p:cNvSpPr>
          <p:nvPr/>
        </p:nvSpPr>
        <p:spPr>
          <a:xfrm>
            <a:off x="2438400" y="3352800"/>
            <a:ext cx="4457700" cy="121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1800" b="1" dirty="0">
                <a:solidFill>
                  <a:prstClr val="black"/>
                </a:solidFill>
                <a:latin typeface="+mj-lt"/>
                <a:ea typeface="ＭＳ Ｐゴシック" pitchFamily="34" charset="-128"/>
                <a:cs typeface="ＭＳ Ｐゴシック" pitchFamily="34" charset="-128"/>
              </a:rPr>
              <a:t>Review Session #2</a:t>
            </a:r>
          </a:p>
          <a:p>
            <a:pPr marL="0" indent="0" algn="ctr">
              <a:lnSpc>
                <a:spcPct val="90000"/>
              </a:lnSpc>
              <a:buNone/>
            </a:pPr>
            <a:r>
              <a:rPr lang="en-US" sz="1800" b="1" dirty="0">
                <a:solidFill>
                  <a:prstClr val="black"/>
                </a:solidFill>
                <a:latin typeface="+mj-lt"/>
                <a:ea typeface="ＭＳ Ｐゴシック" pitchFamily="34" charset="-128"/>
                <a:cs typeface="ＭＳ Ｐゴシック" pitchFamily="34" charset="-128"/>
              </a:rPr>
              <a:t>TF: Diana Goldemberg</a:t>
            </a:r>
          </a:p>
          <a:p>
            <a:pPr marL="0" indent="0" algn="ctr">
              <a:lnSpc>
                <a:spcPct val="90000"/>
              </a:lnSpc>
              <a:buFont typeface="Arial" pitchFamily="34" charset="0"/>
              <a:buNone/>
            </a:pPr>
            <a:endParaRPr lang="en-US" sz="1800" dirty="0">
              <a:solidFill>
                <a:prstClr val="black"/>
              </a:solidFill>
              <a:latin typeface="+mj-lt"/>
              <a:ea typeface="ＭＳ Ｐゴシック" pitchFamily="34" charset="-128"/>
              <a:cs typeface="ＭＳ Ｐゴシック" pitchFamily="34" charset="-128"/>
            </a:endParaRP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Prof: Raj Chetty</a:t>
            </a: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Harvard University</a:t>
            </a: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Spring 2019</a:t>
            </a:r>
          </a:p>
        </p:txBody>
      </p:sp>
      <p:sp>
        <p:nvSpPr>
          <p:cNvPr id="6" name="Rectangle 2">
            <a:extLst>
              <a:ext uri="{FF2B5EF4-FFF2-40B4-BE49-F238E27FC236}">
                <a16:creationId xmlns:a16="http://schemas.microsoft.com/office/drawing/2014/main" id="{D817E60C-248D-4DF8-8CE3-60456D3359B6}"/>
              </a:ext>
            </a:extLst>
          </p:cNvPr>
          <p:cNvSpPr>
            <a:spLocks noChangeArrowheads="1"/>
          </p:cNvSpPr>
          <p:nvPr/>
        </p:nvSpPr>
        <p:spPr bwMode="auto">
          <a:xfrm>
            <a:off x="0" y="6595193"/>
            <a:ext cx="8534400" cy="307777"/>
          </a:xfrm>
          <a:prstGeom prst="rect">
            <a:avLst/>
          </a:prstGeom>
          <a:noFill/>
          <a:ln w="9525">
            <a:noFill/>
            <a:miter lim="800000"/>
            <a:headEnd/>
            <a:tailEnd/>
          </a:ln>
        </p:spPr>
        <p:txBody>
          <a:bodyPr wrap="square">
            <a:spAutoFit/>
          </a:bodyPr>
          <a:lstStyle/>
          <a:p>
            <a:pPr algn="l" eaLnBrk="0" fontAlgn="base" hangingPunct="0">
              <a:spcBef>
                <a:spcPct val="0"/>
              </a:spcBef>
              <a:spcAft>
                <a:spcPct val="0"/>
              </a:spcAft>
              <a:defRPr/>
            </a:pPr>
            <a:r>
              <a:rPr lang="en-US" sz="1400" kern="0" dirty="0">
                <a:solidFill>
                  <a:srgbClr val="222222"/>
                </a:solidFill>
                <a:ea typeface="Calibri"/>
              </a:rPr>
              <a:t>Disclaimer:  multiple TFs contributed to those slides. All mistakes are mine.</a:t>
            </a:r>
          </a:p>
        </p:txBody>
      </p:sp>
    </p:spTree>
    <p:extLst>
      <p:ext uri="{BB962C8B-B14F-4D97-AF65-F5344CB8AC3E}">
        <p14:creationId xmlns:p14="http://schemas.microsoft.com/office/powerpoint/2010/main" val="304735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pic>
        <p:nvPicPr>
          <p:cNvPr id="2050" name="Picture 2" descr="Image result for bivariate distribution visualization">
            <a:extLst>
              <a:ext uri="{FF2B5EF4-FFF2-40B4-BE49-F238E27FC236}">
                <a16:creationId xmlns:a16="http://schemas.microsoft.com/office/drawing/2014/main" id="{FDEE3824-75A7-465D-9411-A0D75E029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271" y="2066070"/>
            <a:ext cx="4343400" cy="3182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3016FD-5F75-4D45-A4C9-649BA0D9AF8D}"/>
              </a:ext>
            </a:extLst>
          </p:cNvPr>
          <p:cNvSpPr txBox="1"/>
          <p:nvPr/>
        </p:nvSpPr>
        <p:spPr>
          <a:xfrm>
            <a:off x="381000" y="1524000"/>
            <a:ext cx="3276600" cy="369332"/>
          </a:xfrm>
          <a:prstGeom prst="rect">
            <a:avLst/>
          </a:prstGeom>
          <a:noFill/>
        </p:spPr>
        <p:txBody>
          <a:bodyPr wrap="square" rtlCol="0">
            <a:spAutoFit/>
          </a:bodyPr>
          <a:lstStyle/>
          <a:p>
            <a:r>
              <a:rPr lang="en-US" dirty="0"/>
              <a:t>Marginal distribution: P(X = x)</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39E32C8B-294E-4DAA-84FD-F260A2ABA952}"/>
              </a:ext>
            </a:extLst>
          </p:cNvPr>
          <p:cNvSpPr txBox="1"/>
          <p:nvPr/>
        </p:nvSpPr>
        <p:spPr>
          <a:xfrm>
            <a:off x="5334000" y="1501146"/>
            <a:ext cx="3276600" cy="369332"/>
          </a:xfrm>
          <a:prstGeom prst="rect">
            <a:avLst/>
          </a:prstGeom>
          <a:noFill/>
        </p:spPr>
        <p:txBody>
          <a:bodyPr wrap="square" rtlCol="0">
            <a:spAutoFit/>
          </a:bodyPr>
          <a:lstStyle/>
          <a:p>
            <a:r>
              <a:rPr lang="en-US" dirty="0"/>
              <a:t>Marginal distribution: P(Y = y)</a:t>
            </a:r>
          </a:p>
        </p:txBody>
      </p:sp>
      <p:sp>
        <p:nvSpPr>
          <p:cNvPr id="17" name="TextBox 16">
            <a:extLst>
              <a:ext uri="{FF2B5EF4-FFF2-40B4-BE49-F238E27FC236}">
                <a16:creationId xmlns:a16="http://schemas.microsoft.com/office/drawing/2014/main" id="{B2CD819C-57CD-4992-A703-6AD11E620ABC}"/>
              </a:ext>
            </a:extLst>
          </p:cNvPr>
          <p:cNvSpPr txBox="1"/>
          <p:nvPr/>
        </p:nvSpPr>
        <p:spPr>
          <a:xfrm>
            <a:off x="2777671" y="5596776"/>
            <a:ext cx="3276600" cy="369332"/>
          </a:xfrm>
          <a:prstGeom prst="rect">
            <a:avLst/>
          </a:prstGeom>
          <a:noFill/>
        </p:spPr>
        <p:txBody>
          <a:bodyPr wrap="square" rtlCol="0">
            <a:spAutoFit/>
          </a:bodyPr>
          <a:lstStyle/>
          <a:p>
            <a:r>
              <a:rPr lang="en-US" dirty="0"/>
              <a:t>Joint distribution: P(X = x, Y = y)</a:t>
            </a:r>
          </a:p>
        </p:txBody>
      </p:sp>
      <p:cxnSp>
        <p:nvCxnSpPr>
          <p:cNvPr id="9" name="Straight Arrow Connector 8">
            <a:extLst>
              <a:ext uri="{FF2B5EF4-FFF2-40B4-BE49-F238E27FC236}">
                <a16:creationId xmlns:a16="http://schemas.microsoft.com/office/drawing/2014/main" id="{A6CF170D-E832-47E0-9E8B-0862B00A99AB}"/>
              </a:ext>
            </a:extLst>
          </p:cNvPr>
          <p:cNvCxnSpPr>
            <a:cxnSpLocks/>
            <a:stCxn id="16" idx="2"/>
          </p:cNvCxnSpPr>
          <p:nvPr/>
        </p:nvCxnSpPr>
        <p:spPr>
          <a:xfrm flipH="1">
            <a:off x="5715000" y="1870478"/>
            <a:ext cx="1257300" cy="7965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3A7CF0-3028-4FEC-BD19-18133055E18D}"/>
              </a:ext>
            </a:extLst>
          </p:cNvPr>
          <p:cNvCxnSpPr>
            <a:cxnSpLocks/>
          </p:cNvCxnSpPr>
          <p:nvPr/>
        </p:nvCxnSpPr>
        <p:spPr>
          <a:xfrm>
            <a:off x="2158092" y="1976121"/>
            <a:ext cx="971550" cy="75333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D05BD-7963-493B-8D11-649E0510C147}"/>
              </a:ext>
            </a:extLst>
          </p:cNvPr>
          <p:cNvCxnSpPr>
            <a:cxnSpLocks/>
          </p:cNvCxnSpPr>
          <p:nvPr/>
        </p:nvCxnSpPr>
        <p:spPr>
          <a:xfrm flipH="1" flipV="1">
            <a:off x="4572000" y="4495800"/>
            <a:ext cx="1" cy="116106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5024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C7C335C-7D67-457E-A39F-81339B56596C}"/>
              </a:ext>
            </a:extLst>
          </p:cNvPr>
          <p:cNvSpPr txBox="1"/>
          <p:nvPr/>
        </p:nvSpPr>
        <p:spPr>
          <a:xfrm>
            <a:off x="533400" y="1321284"/>
            <a:ext cx="792480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May also be interested in the probability of X occurring, given that Y has occurred.</a:t>
            </a:r>
          </a:p>
          <a:p>
            <a:pPr marL="742950" lvl="1" indent="-285750">
              <a:buFont typeface="Arial" panose="020B0604020202020204" pitchFamily="34" charset="0"/>
              <a:buChar char="•"/>
            </a:pPr>
            <a:r>
              <a:rPr lang="en-US" sz="2000" dirty="0"/>
              <a:t>For example, probability a kid ends above the 80</a:t>
            </a:r>
            <a:r>
              <a:rPr lang="en-US" sz="2000" baseline="30000" dirty="0"/>
              <a:t>th</a:t>
            </a:r>
            <a:r>
              <a:rPr lang="en-US" sz="2000" dirty="0"/>
              <a:t> percentile of income given that their parent was below the 20</a:t>
            </a:r>
            <a:r>
              <a:rPr lang="en-US" sz="2000" baseline="30000" dirty="0"/>
              <a:t>th</a:t>
            </a:r>
            <a:r>
              <a:rPr lang="en-US" sz="2000" dirty="0"/>
              <a:t> percentile.</a:t>
            </a:r>
            <a:br>
              <a:rPr lang="en-US" sz="2000" dirty="0"/>
            </a:br>
            <a:endParaRPr lang="en-US" sz="2000" dirty="0"/>
          </a:p>
          <a:p>
            <a:pPr marL="285750" indent="-285750">
              <a:buFont typeface="Arial" panose="020B0604020202020204" pitchFamily="34" charset="0"/>
              <a:buChar char="•"/>
            </a:pPr>
            <a:r>
              <a:rPr lang="en-US" sz="2000" dirty="0"/>
              <a:t>We call this </a:t>
            </a:r>
            <a:r>
              <a:rPr lang="en-US" sz="2000" b="1" dirty="0"/>
              <a:t>conditional probability</a:t>
            </a:r>
            <a:r>
              <a:rPr lang="en-US" sz="2000" dirty="0"/>
              <a:t>, and we can write it as:</a:t>
            </a:r>
          </a:p>
          <a:p>
            <a:pPr marL="742950" lvl="1" indent="-285750">
              <a:buFont typeface="Arial" panose="020B0604020202020204" pitchFamily="34" charset="0"/>
              <a:buChar char="•"/>
            </a:pPr>
            <a:r>
              <a:rPr lang="en-US" sz="2000" dirty="0" err="1"/>
              <a:t>Pr</a:t>
            </a:r>
            <a:r>
              <a:rPr lang="en-US" sz="2000" dirty="0"/>
              <a:t>(</a:t>
            </a:r>
            <a:r>
              <a:rPr lang="en-US" sz="2000" dirty="0" err="1"/>
              <a:t>K_rank</a:t>
            </a:r>
            <a:r>
              <a:rPr lang="en-US" sz="2000" dirty="0"/>
              <a:t> &gt; 80| </a:t>
            </a:r>
            <a:r>
              <a:rPr lang="en-US" sz="2000" dirty="0" err="1"/>
              <a:t>P_rank</a:t>
            </a:r>
            <a:r>
              <a:rPr lang="en-US" sz="2000" dirty="0"/>
              <a:t> &lt; 20)</a:t>
            </a:r>
          </a:p>
          <a:p>
            <a:pPr marL="742950" lvl="1" indent="-285750">
              <a:buFont typeface="Arial" panose="020B0604020202020204" pitchFamily="34" charset="0"/>
              <a:buChar char="•"/>
            </a:pPr>
            <a:r>
              <a:rPr lang="en-US" sz="2000" dirty="0"/>
              <a:t>“The probability that Kid rank &gt; 80 given that Parent rank &lt; 20”</a:t>
            </a:r>
          </a:p>
          <a:p>
            <a:pPr marL="742950" lvl="1" indent="-285750">
              <a:buFont typeface="Arial" panose="020B0604020202020204" pitchFamily="34" charset="0"/>
              <a:buChar char="•"/>
            </a:pPr>
            <a:r>
              <a:rPr lang="en-US" sz="2000" dirty="0"/>
              <a:t>“The probability that Kid rank &gt; 80 conditional Parent rank &lt; 20”</a:t>
            </a:r>
          </a:p>
          <a:p>
            <a:pPr lvl="1"/>
            <a:endParaRPr lang="en-US" sz="2000" dirty="0"/>
          </a:p>
          <a:p>
            <a:pPr marL="285750" indent="-285750">
              <a:buFont typeface="Arial" panose="020B0604020202020204" pitchFamily="34" charset="0"/>
              <a:buChar char="•"/>
            </a:pPr>
            <a:r>
              <a:rPr lang="en-US" sz="2000" dirty="0"/>
              <a:t>This is related to the </a:t>
            </a:r>
            <a:r>
              <a:rPr lang="en-US" sz="2000" b="1" dirty="0"/>
              <a:t>joint probability:</a:t>
            </a:r>
          </a:p>
          <a:p>
            <a:pPr marL="742950" lvl="1" indent="-285750">
              <a:buFont typeface="Arial" panose="020B0604020202020204" pitchFamily="34" charset="0"/>
              <a:buChar char="•"/>
            </a:pPr>
            <a:r>
              <a:rPr lang="en-US" sz="2000" dirty="0" err="1">
                <a:sym typeface="Wingdings" panose="05000000000000000000" pitchFamily="2" charset="2"/>
              </a:rPr>
              <a:t>Pr</a:t>
            </a:r>
            <a:r>
              <a:rPr lang="en-US" sz="2000" dirty="0">
                <a:sym typeface="Wingdings" panose="05000000000000000000" pitchFamily="2" charset="2"/>
              </a:rPr>
              <a:t>(</a:t>
            </a:r>
            <a:r>
              <a:rPr lang="en-US" sz="2000" dirty="0" err="1">
                <a:sym typeface="Wingdings" panose="05000000000000000000" pitchFamily="2" charset="2"/>
              </a:rPr>
              <a:t>K_rank</a:t>
            </a:r>
            <a:r>
              <a:rPr lang="en-US" sz="2000" dirty="0">
                <a:sym typeface="Wingdings" panose="05000000000000000000" pitchFamily="2" charset="2"/>
              </a:rPr>
              <a:t> &gt; 80 | </a:t>
            </a:r>
            <a:r>
              <a:rPr lang="en-US" sz="2000" dirty="0" err="1">
                <a:sym typeface="Wingdings" panose="05000000000000000000" pitchFamily="2" charset="2"/>
              </a:rPr>
              <a:t>P_rank</a:t>
            </a:r>
            <a:r>
              <a:rPr lang="en-US" sz="2000" dirty="0">
                <a:sym typeface="Wingdings" panose="05000000000000000000" pitchFamily="2" charset="2"/>
              </a:rPr>
              <a:t> &lt;20) =</a:t>
            </a:r>
            <a:endParaRPr lang="en-US" sz="2000" dirty="0"/>
          </a:p>
          <a:p>
            <a:pPr lvl="1"/>
            <a:endParaRPr lang="en-US" sz="2000" dirty="0"/>
          </a:p>
        </p:txBody>
      </p:sp>
      <p:cxnSp>
        <p:nvCxnSpPr>
          <p:cNvPr id="4" name="Straight Connector 3">
            <a:extLst>
              <a:ext uri="{FF2B5EF4-FFF2-40B4-BE49-F238E27FC236}">
                <a16:creationId xmlns:a16="http://schemas.microsoft.com/office/drawing/2014/main" id="{D1AF5E56-A11C-4FD6-A67A-7BDA9F1E3808}"/>
              </a:ext>
            </a:extLst>
          </p:cNvPr>
          <p:cNvCxnSpPr>
            <a:cxnSpLocks/>
          </p:cNvCxnSpPr>
          <p:nvPr/>
        </p:nvCxnSpPr>
        <p:spPr>
          <a:xfrm>
            <a:off x="4836886" y="5105400"/>
            <a:ext cx="21735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07E137-5B08-4DB0-A4C1-998A2AB501FD}"/>
              </a:ext>
            </a:extLst>
          </p:cNvPr>
          <p:cNvSpPr txBox="1"/>
          <p:nvPr/>
        </p:nvSpPr>
        <p:spPr>
          <a:xfrm>
            <a:off x="4800600" y="4681893"/>
            <a:ext cx="2895600" cy="369332"/>
          </a:xfrm>
          <a:prstGeom prst="rect">
            <a:avLst/>
          </a:prstGeom>
          <a:noFill/>
        </p:spPr>
        <p:txBody>
          <a:bodyPr wrap="square" rtlCol="0">
            <a:spAutoFit/>
          </a:bodyPr>
          <a:lstStyle/>
          <a:p>
            <a:r>
              <a:rPr lang="en-US" dirty="0" err="1">
                <a:sym typeface="Wingdings" panose="05000000000000000000" pitchFamily="2" charset="2"/>
              </a:rPr>
              <a:t>Pr</a:t>
            </a:r>
            <a:r>
              <a:rPr lang="en-US" dirty="0">
                <a:sym typeface="Wingdings" panose="05000000000000000000" pitchFamily="2" charset="2"/>
              </a:rPr>
              <a:t>(</a:t>
            </a:r>
            <a:r>
              <a:rPr lang="en-US" dirty="0" err="1">
                <a:sym typeface="Wingdings" panose="05000000000000000000" pitchFamily="2" charset="2"/>
              </a:rPr>
              <a:t>K_r</a:t>
            </a:r>
            <a:r>
              <a:rPr lang="en-US" dirty="0">
                <a:sym typeface="Wingdings" panose="05000000000000000000" pitchFamily="2" charset="2"/>
              </a:rPr>
              <a:t>&gt;80  and </a:t>
            </a:r>
            <a:r>
              <a:rPr lang="en-US" dirty="0" err="1">
                <a:sym typeface="Wingdings" panose="05000000000000000000" pitchFamily="2" charset="2"/>
              </a:rPr>
              <a:t>P_r</a:t>
            </a:r>
            <a:r>
              <a:rPr lang="en-US" dirty="0">
                <a:sym typeface="Wingdings" panose="05000000000000000000" pitchFamily="2" charset="2"/>
              </a:rPr>
              <a:t> &lt;20)</a:t>
            </a:r>
            <a:endParaRPr lang="en-US" dirty="0"/>
          </a:p>
        </p:txBody>
      </p:sp>
      <p:sp>
        <p:nvSpPr>
          <p:cNvPr id="19" name="TextBox 18">
            <a:extLst>
              <a:ext uri="{FF2B5EF4-FFF2-40B4-BE49-F238E27FC236}">
                <a16:creationId xmlns:a16="http://schemas.microsoft.com/office/drawing/2014/main" id="{54310A45-DA11-4E37-A673-B685E51E4960}"/>
              </a:ext>
            </a:extLst>
          </p:cNvPr>
          <p:cNvSpPr txBox="1"/>
          <p:nvPr/>
        </p:nvSpPr>
        <p:spPr>
          <a:xfrm>
            <a:off x="5210629" y="5103359"/>
            <a:ext cx="1799771" cy="646331"/>
          </a:xfrm>
          <a:prstGeom prst="rect">
            <a:avLst/>
          </a:prstGeom>
          <a:noFill/>
        </p:spPr>
        <p:txBody>
          <a:bodyPr wrap="square" rtlCol="0">
            <a:spAutoFit/>
          </a:bodyPr>
          <a:lstStyle/>
          <a:p>
            <a:r>
              <a:rPr lang="en-US" dirty="0" err="1">
                <a:sym typeface="Wingdings" panose="05000000000000000000" pitchFamily="2" charset="2"/>
              </a:rPr>
              <a:t>Pr</a:t>
            </a:r>
            <a:r>
              <a:rPr lang="en-US" dirty="0">
                <a:sym typeface="Wingdings" panose="05000000000000000000" pitchFamily="2" charset="2"/>
              </a:rPr>
              <a:t>(</a:t>
            </a:r>
            <a:r>
              <a:rPr lang="en-US" dirty="0" err="1">
                <a:sym typeface="Wingdings" panose="05000000000000000000" pitchFamily="2" charset="2"/>
              </a:rPr>
              <a:t>P_r</a:t>
            </a:r>
            <a:r>
              <a:rPr lang="en-US" dirty="0">
                <a:sym typeface="Wingdings" panose="05000000000000000000" pitchFamily="2" charset="2"/>
              </a:rPr>
              <a:t>&lt;20)</a:t>
            </a:r>
            <a:endParaRPr lang="en-US" dirty="0"/>
          </a:p>
          <a:p>
            <a:endParaRPr lang="en-US" dirty="0"/>
          </a:p>
        </p:txBody>
      </p:sp>
    </p:spTree>
    <p:extLst>
      <p:ext uri="{BB962C8B-B14F-4D97-AF65-F5344CB8AC3E}">
        <p14:creationId xmlns:p14="http://schemas.microsoft.com/office/powerpoint/2010/main" val="42072620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6099E29B-E254-4C5B-8AFA-E7ECB8913626}"/>
              </a:ext>
            </a:extLst>
          </p:cNvPr>
          <p:cNvSpPr txBox="1"/>
          <p:nvPr/>
        </p:nvSpPr>
        <p:spPr>
          <a:xfrm>
            <a:off x="620882" y="1074695"/>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Suppose you knew that child income had the following quintiles:</a:t>
            </a:r>
          </a:p>
        </p:txBody>
      </p:sp>
      <p:graphicFrame>
        <p:nvGraphicFramePr>
          <p:cNvPr id="13" name="Table 12">
            <a:extLst>
              <a:ext uri="{FF2B5EF4-FFF2-40B4-BE49-F238E27FC236}">
                <a16:creationId xmlns:a16="http://schemas.microsoft.com/office/drawing/2014/main" id="{F26FF8E2-058F-4254-ACD1-D9B34EA9D9F5}"/>
              </a:ext>
            </a:extLst>
          </p:cNvPr>
          <p:cNvGraphicFramePr>
            <a:graphicFrameLocks noGrp="1"/>
          </p:cNvGraphicFramePr>
          <p:nvPr>
            <p:extLst>
              <p:ext uri="{D42A27DB-BD31-4B8C-83A1-F6EECF244321}">
                <p14:modId xmlns:p14="http://schemas.microsoft.com/office/powerpoint/2010/main" val="2801224043"/>
              </p:ext>
            </p:extLst>
          </p:nvPr>
        </p:nvGraphicFramePr>
        <p:xfrm>
          <a:off x="381000" y="1752600"/>
          <a:ext cx="7009340" cy="741680"/>
        </p:xfrm>
        <a:graphic>
          <a:graphicData uri="http://schemas.openxmlformats.org/drawingml/2006/table">
            <a:tbl>
              <a:tblPr firstRow="1" bandRow="1">
                <a:tableStyleId>{5C22544A-7EE6-4342-B048-85BDC9FD1C3A}</a:tableStyleId>
              </a:tblPr>
              <a:tblGrid>
                <a:gridCol w="1213908">
                  <a:extLst>
                    <a:ext uri="{9D8B030D-6E8A-4147-A177-3AD203B41FA5}">
                      <a16:colId xmlns:a16="http://schemas.microsoft.com/office/drawing/2014/main" val="3285875285"/>
                    </a:ext>
                  </a:extLst>
                </a:gridCol>
                <a:gridCol w="1448858">
                  <a:extLst>
                    <a:ext uri="{9D8B030D-6E8A-4147-A177-3AD203B41FA5}">
                      <a16:colId xmlns:a16="http://schemas.microsoft.com/office/drawing/2014/main" val="1144139742"/>
                    </a:ext>
                  </a:extLst>
                </a:gridCol>
                <a:gridCol w="1448858">
                  <a:extLst>
                    <a:ext uri="{9D8B030D-6E8A-4147-A177-3AD203B41FA5}">
                      <a16:colId xmlns:a16="http://schemas.microsoft.com/office/drawing/2014/main" val="2183884334"/>
                    </a:ext>
                  </a:extLst>
                </a:gridCol>
                <a:gridCol w="1448858">
                  <a:extLst>
                    <a:ext uri="{9D8B030D-6E8A-4147-A177-3AD203B41FA5}">
                      <a16:colId xmlns:a16="http://schemas.microsoft.com/office/drawing/2014/main" val="3675973062"/>
                    </a:ext>
                  </a:extLst>
                </a:gridCol>
                <a:gridCol w="1448858">
                  <a:extLst>
                    <a:ext uri="{9D8B030D-6E8A-4147-A177-3AD203B41FA5}">
                      <a16:colId xmlns:a16="http://schemas.microsoft.com/office/drawing/2014/main" val="707785320"/>
                    </a:ext>
                  </a:extLst>
                </a:gridCol>
              </a:tblGrid>
              <a:tr h="370840">
                <a:tc>
                  <a:txBody>
                    <a:bodyPr/>
                    <a:lstStyle/>
                    <a:p>
                      <a:r>
                        <a:rPr lang="en-US" dirty="0"/>
                        <a:t>Rank</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80</a:t>
                      </a:r>
                    </a:p>
                  </a:txBody>
                  <a:tcPr/>
                </a:tc>
                <a:extLst>
                  <a:ext uri="{0D108BD9-81ED-4DB2-BD59-A6C34878D82A}">
                    <a16:rowId xmlns:a16="http://schemas.microsoft.com/office/drawing/2014/main" val="954711993"/>
                  </a:ext>
                </a:extLst>
              </a:tr>
              <a:tr h="370840">
                <a:tc>
                  <a:txBody>
                    <a:bodyPr/>
                    <a:lstStyle/>
                    <a:p>
                      <a:r>
                        <a:rPr lang="en-US" dirty="0"/>
                        <a:t>Income</a:t>
                      </a:r>
                    </a:p>
                  </a:txBody>
                  <a:tcPr/>
                </a:tc>
                <a:tc>
                  <a:txBody>
                    <a:bodyPr/>
                    <a:lstStyle/>
                    <a:p>
                      <a:r>
                        <a:rPr lang="en-US" dirty="0"/>
                        <a:t>20, 514</a:t>
                      </a:r>
                    </a:p>
                  </a:txBody>
                  <a:tcPr/>
                </a:tc>
                <a:tc>
                  <a:txBody>
                    <a:bodyPr/>
                    <a:lstStyle/>
                    <a:p>
                      <a:r>
                        <a:rPr lang="en-US" dirty="0"/>
                        <a:t>38,008</a:t>
                      </a:r>
                    </a:p>
                  </a:txBody>
                  <a:tcPr/>
                </a:tc>
                <a:tc>
                  <a:txBody>
                    <a:bodyPr/>
                    <a:lstStyle/>
                    <a:p>
                      <a:r>
                        <a:rPr lang="en-US" dirty="0"/>
                        <a:t>62,734</a:t>
                      </a:r>
                    </a:p>
                  </a:txBody>
                  <a:tcPr/>
                </a:tc>
                <a:tc>
                  <a:txBody>
                    <a:bodyPr/>
                    <a:lstStyle/>
                    <a:p>
                      <a:r>
                        <a:rPr lang="en-US" dirty="0"/>
                        <a:t>94,563</a:t>
                      </a:r>
                    </a:p>
                  </a:txBody>
                  <a:tcPr/>
                </a:tc>
                <a:extLst>
                  <a:ext uri="{0D108BD9-81ED-4DB2-BD59-A6C34878D82A}">
                    <a16:rowId xmlns:a16="http://schemas.microsoft.com/office/drawing/2014/main" val="590224714"/>
                  </a:ext>
                </a:extLst>
              </a:tr>
            </a:tbl>
          </a:graphicData>
        </a:graphic>
      </p:graphicFrame>
      <p:graphicFrame>
        <p:nvGraphicFramePr>
          <p:cNvPr id="14" name="Table 13">
            <a:extLst>
              <a:ext uri="{FF2B5EF4-FFF2-40B4-BE49-F238E27FC236}">
                <a16:creationId xmlns:a16="http://schemas.microsoft.com/office/drawing/2014/main" id="{020F507D-942C-41B7-914D-043961471F0E}"/>
              </a:ext>
            </a:extLst>
          </p:cNvPr>
          <p:cNvGraphicFramePr>
            <a:graphicFrameLocks noGrp="1"/>
          </p:cNvGraphicFramePr>
          <p:nvPr>
            <p:extLst>
              <p:ext uri="{D42A27DB-BD31-4B8C-83A1-F6EECF244321}">
                <p14:modId xmlns:p14="http://schemas.microsoft.com/office/powerpoint/2010/main" val="292249661"/>
              </p:ext>
            </p:extLst>
          </p:nvPr>
        </p:nvGraphicFramePr>
        <p:xfrm>
          <a:off x="381000" y="3296761"/>
          <a:ext cx="7048500" cy="741680"/>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3285875285"/>
                    </a:ext>
                  </a:extLst>
                </a:gridCol>
                <a:gridCol w="1409700">
                  <a:extLst>
                    <a:ext uri="{9D8B030D-6E8A-4147-A177-3AD203B41FA5}">
                      <a16:colId xmlns:a16="http://schemas.microsoft.com/office/drawing/2014/main" val="1144139742"/>
                    </a:ext>
                  </a:extLst>
                </a:gridCol>
                <a:gridCol w="1409700">
                  <a:extLst>
                    <a:ext uri="{9D8B030D-6E8A-4147-A177-3AD203B41FA5}">
                      <a16:colId xmlns:a16="http://schemas.microsoft.com/office/drawing/2014/main" val="2183884334"/>
                    </a:ext>
                  </a:extLst>
                </a:gridCol>
                <a:gridCol w="1409700">
                  <a:extLst>
                    <a:ext uri="{9D8B030D-6E8A-4147-A177-3AD203B41FA5}">
                      <a16:colId xmlns:a16="http://schemas.microsoft.com/office/drawing/2014/main" val="3675973062"/>
                    </a:ext>
                  </a:extLst>
                </a:gridCol>
                <a:gridCol w="1409700">
                  <a:extLst>
                    <a:ext uri="{9D8B030D-6E8A-4147-A177-3AD203B41FA5}">
                      <a16:colId xmlns:a16="http://schemas.microsoft.com/office/drawing/2014/main" val="707785320"/>
                    </a:ext>
                  </a:extLst>
                </a:gridCol>
              </a:tblGrid>
              <a:tr h="370840">
                <a:tc>
                  <a:txBody>
                    <a:bodyPr/>
                    <a:lstStyle/>
                    <a:p>
                      <a:r>
                        <a:rPr lang="en-US" dirty="0"/>
                        <a:t>Rank</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80</a:t>
                      </a:r>
                    </a:p>
                  </a:txBody>
                  <a:tcPr/>
                </a:tc>
                <a:extLst>
                  <a:ext uri="{0D108BD9-81ED-4DB2-BD59-A6C34878D82A}">
                    <a16:rowId xmlns:a16="http://schemas.microsoft.com/office/drawing/2014/main" val="954711993"/>
                  </a:ext>
                </a:extLst>
              </a:tr>
              <a:tr h="370840">
                <a:tc>
                  <a:txBody>
                    <a:bodyPr/>
                    <a:lstStyle/>
                    <a:p>
                      <a:r>
                        <a:rPr lang="en-US" dirty="0"/>
                        <a:t>Income</a:t>
                      </a:r>
                    </a:p>
                  </a:txBody>
                  <a:tcPr/>
                </a:tc>
                <a:tc>
                  <a:txBody>
                    <a:bodyPr/>
                    <a:lstStyle/>
                    <a:p>
                      <a:r>
                        <a:rPr lang="en-US" dirty="0"/>
                        <a:t>26,764</a:t>
                      </a:r>
                    </a:p>
                  </a:txBody>
                  <a:tcPr/>
                </a:tc>
                <a:tc>
                  <a:txBody>
                    <a:bodyPr/>
                    <a:lstStyle/>
                    <a:p>
                      <a:r>
                        <a:rPr lang="en-US" dirty="0"/>
                        <a:t>43,290</a:t>
                      </a:r>
                    </a:p>
                  </a:txBody>
                  <a:tcPr/>
                </a:tc>
                <a:tc>
                  <a:txBody>
                    <a:bodyPr/>
                    <a:lstStyle/>
                    <a:p>
                      <a:r>
                        <a:rPr lang="en-US" dirty="0"/>
                        <a:t>58,235</a:t>
                      </a:r>
                    </a:p>
                  </a:txBody>
                  <a:tcPr/>
                </a:tc>
                <a:tc>
                  <a:txBody>
                    <a:bodyPr/>
                    <a:lstStyle/>
                    <a:p>
                      <a:r>
                        <a:rPr lang="en-US" dirty="0"/>
                        <a:t>76,847</a:t>
                      </a:r>
                    </a:p>
                  </a:txBody>
                  <a:tcPr/>
                </a:tc>
                <a:extLst>
                  <a:ext uri="{0D108BD9-81ED-4DB2-BD59-A6C34878D82A}">
                    <a16:rowId xmlns:a16="http://schemas.microsoft.com/office/drawing/2014/main" val="590224714"/>
                  </a:ext>
                </a:extLst>
              </a:tr>
            </a:tbl>
          </a:graphicData>
        </a:graphic>
      </p:graphicFrame>
      <p:sp>
        <p:nvSpPr>
          <p:cNvPr id="15" name="TextBox 14">
            <a:extLst>
              <a:ext uri="{FF2B5EF4-FFF2-40B4-BE49-F238E27FC236}">
                <a16:creationId xmlns:a16="http://schemas.microsoft.com/office/drawing/2014/main" id="{23CE1B62-AC34-437F-9884-29E3055468CA}"/>
              </a:ext>
            </a:extLst>
          </p:cNvPr>
          <p:cNvSpPr txBox="1"/>
          <p:nvPr/>
        </p:nvSpPr>
        <p:spPr>
          <a:xfrm>
            <a:off x="660400" y="2799854"/>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And similarly, for parent income:</a:t>
            </a:r>
          </a:p>
        </p:txBody>
      </p:sp>
      <p:graphicFrame>
        <p:nvGraphicFramePr>
          <p:cNvPr id="3" name="Table 2">
            <a:extLst>
              <a:ext uri="{FF2B5EF4-FFF2-40B4-BE49-F238E27FC236}">
                <a16:creationId xmlns:a16="http://schemas.microsoft.com/office/drawing/2014/main" id="{9C0AC781-6280-4092-99B4-30C3A809A806}"/>
              </a:ext>
            </a:extLst>
          </p:cNvPr>
          <p:cNvGraphicFramePr>
            <a:graphicFrameLocks noGrp="1"/>
          </p:cNvGraphicFramePr>
          <p:nvPr>
            <p:extLst>
              <p:ext uri="{D42A27DB-BD31-4B8C-83A1-F6EECF244321}">
                <p14:modId xmlns:p14="http://schemas.microsoft.com/office/powerpoint/2010/main" val="2985744970"/>
              </p:ext>
            </p:extLst>
          </p:nvPr>
        </p:nvGraphicFramePr>
        <p:xfrm>
          <a:off x="2590800" y="4556760"/>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483723"/>
                    </a:ext>
                  </a:extLst>
                </a:gridCol>
                <a:gridCol w="1016000">
                  <a:extLst>
                    <a:ext uri="{9D8B030D-6E8A-4147-A177-3AD203B41FA5}">
                      <a16:colId xmlns:a16="http://schemas.microsoft.com/office/drawing/2014/main" val="3423652038"/>
                    </a:ext>
                  </a:extLst>
                </a:gridCol>
                <a:gridCol w="1016000">
                  <a:extLst>
                    <a:ext uri="{9D8B030D-6E8A-4147-A177-3AD203B41FA5}">
                      <a16:colId xmlns:a16="http://schemas.microsoft.com/office/drawing/2014/main" val="2380475798"/>
                    </a:ext>
                  </a:extLst>
                </a:gridCol>
                <a:gridCol w="1016000">
                  <a:extLst>
                    <a:ext uri="{9D8B030D-6E8A-4147-A177-3AD203B41FA5}">
                      <a16:colId xmlns:a16="http://schemas.microsoft.com/office/drawing/2014/main" val="108125326"/>
                    </a:ext>
                  </a:extLst>
                </a:gridCol>
                <a:gridCol w="1016000">
                  <a:extLst>
                    <a:ext uri="{9D8B030D-6E8A-4147-A177-3AD203B41FA5}">
                      <a16:colId xmlns:a16="http://schemas.microsoft.com/office/drawing/2014/main" val="3749473380"/>
                    </a:ext>
                  </a:extLst>
                </a:gridCol>
                <a:gridCol w="1016000">
                  <a:extLst>
                    <a:ext uri="{9D8B030D-6E8A-4147-A177-3AD203B41FA5}">
                      <a16:colId xmlns:a16="http://schemas.microsoft.com/office/drawing/2014/main" val="4113725870"/>
                    </a:ext>
                  </a:extLst>
                </a:gridCol>
              </a:tblGrid>
              <a:tr h="370840">
                <a:tc>
                  <a:txBody>
                    <a:bodyPr/>
                    <a:lstStyle/>
                    <a:p>
                      <a:endParaRPr lang="en-US" dirty="0"/>
                    </a:p>
                  </a:txBody>
                  <a:tcPr/>
                </a:tc>
                <a:tc>
                  <a:txBody>
                    <a:bodyPr/>
                    <a:lstStyle/>
                    <a:p>
                      <a:r>
                        <a:rPr lang="en-US" dirty="0"/>
                        <a:t>&lt; 20</a:t>
                      </a:r>
                    </a:p>
                  </a:txBody>
                  <a:tcPr/>
                </a:tc>
                <a:tc>
                  <a:txBody>
                    <a:bodyPr/>
                    <a:lstStyle/>
                    <a:p>
                      <a:r>
                        <a:rPr lang="en-US" dirty="0"/>
                        <a:t>20 - 40</a:t>
                      </a:r>
                    </a:p>
                  </a:txBody>
                  <a:tcPr/>
                </a:tc>
                <a:tc>
                  <a:txBody>
                    <a:bodyPr/>
                    <a:lstStyle/>
                    <a:p>
                      <a:r>
                        <a:rPr lang="en-US" dirty="0"/>
                        <a:t>40 - 60</a:t>
                      </a:r>
                    </a:p>
                  </a:txBody>
                  <a:tcPr/>
                </a:tc>
                <a:tc>
                  <a:txBody>
                    <a:bodyPr/>
                    <a:lstStyle/>
                    <a:p>
                      <a:r>
                        <a:rPr lang="en-US" dirty="0"/>
                        <a:t>60 - 80</a:t>
                      </a:r>
                    </a:p>
                  </a:txBody>
                  <a:tcPr/>
                </a:tc>
                <a:tc>
                  <a:txBody>
                    <a:bodyPr/>
                    <a:lstStyle/>
                    <a:p>
                      <a:pPr marL="0" indent="0">
                        <a:buFont typeface="Wingdings" panose="05000000000000000000" pitchFamily="2" charset="2"/>
                        <a:buNone/>
                      </a:pPr>
                      <a:r>
                        <a:rPr lang="en-US" dirty="0"/>
                        <a:t> &gt; 80</a:t>
                      </a:r>
                    </a:p>
                  </a:txBody>
                  <a:tcPr/>
                </a:tc>
                <a:extLst>
                  <a:ext uri="{0D108BD9-81ED-4DB2-BD59-A6C34878D82A}">
                    <a16:rowId xmlns:a16="http://schemas.microsoft.com/office/drawing/2014/main" val="2163566330"/>
                  </a:ext>
                </a:extLst>
              </a:tr>
              <a:tr h="370840">
                <a:tc>
                  <a:txBody>
                    <a:bodyPr/>
                    <a:lstStyle/>
                    <a:p>
                      <a:r>
                        <a:rPr lang="en-US" dirty="0"/>
                        <a:t>&lt; 20</a:t>
                      </a:r>
                    </a:p>
                  </a:txBody>
                  <a:tcPr/>
                </a:tc>
                <a:tc>
                  <a:txBody>
                    <a:bodyPr/>
                    <a:lstStyle/>
                    <a:p>
                      <a:r>
                        <a:rPr lang="en-US" dirty="0"/>
                        <a:t>.058</a:t>
                      </a:r>
                    </a:p>
                  </a:txBody>
                  <a:tcPr/>
                </a:tc>
                <a:tc>
                  <a:txBody>
                    <a:bodyPr/>
                    <a:lstStyle/>
                    <a:p>
                      <a:r>
                        <a:rPr lang="en-US" dirty="0"/>
                        <a:t>.037</a:t>
                      </a:r>
                    </a:p>
                  </a:txBody>
                  <a:tcPr/>
                </a:tc>
                <a:tc>
                  <a:txBody>
                    <a:bodyPr/>
                    <a:lstStyle/>
                    <a:p>
                      <a:r>
                        <a:rPr lang="en-US" dirty="0"/>
                        <a:t>.029</a:t>
                      </a:r>
                    </a:p>
                  </a:txBody>
                  <a:tcPr/>
                </a:tc>
                <a:tc>
                  <a:txBody>
                    <a:bodyPr/>
                    <a:lstStyle/>
                    <a:p>
                      <a:r>
                        <a:rPr lang="en-US" dirty="0"/>
                        <a:t>.028</a:t>
                      </a:r>
                    </a:p>
                  </a:txBody>
                  <a:tcPr/>
                </a:tc>
                <a:tc>
                  <a:txBody>
                    <a:bodyPr/>
                    <a:lstStyle/>
                    <a:p>
                      <a:r>
                        <a:rPr lang="en-US" dirty="0"/>
                        <a:t>.024</a:t>
                      </a:r>
                    </a:p>
                  </a:txBody>
                  <a:tcPr/>
                </a:tc>
                <a:extLst>
                  <a:ext uri="{0D108BD9-81ED-4DB2-BD59-A6C34878D82A}">
                    <a16:rowId xmlns:a16="http://schemas.microsoft.com/office/drawing/2014/main" val="4080116388"/>
                  </a:ext>
                </a:extLst>
              </a:tr>
              <a:tr h="370840">
                <a:tc>
                  <a:txBody>
                    <a:bodyPr/>
                    <a:lstStyle/>
                    <a:p>
                      <a:r>
                        <a:rPr lang="en-US" dirty="0"/>
                        <a:t>20 – 40</a:t>
                      </a:r>
                    </a:p>
                  </a:txBody>
                  <a:tcPr/>
                </a:tc>
                <a:tc>
                  <a:txBody>
                    <a:bodyPr/>
                    <a:lstStyle/>
                    <a:p>
                      <a:r>
                        <a:rPr lang="en-US" dirty="0"/>
                        <a:t>.046</a:t>
                      </a:r>
                    </a:p>
                  </a:txBody>
                  <a:tcPr/>
                </a:tc>
                <a:tc>
                  <a:txBody>
                    <a:bodyPr/>
                    <a:lstStyle/>
                    <a:p>
                      <a:r>
                        <a:rPr lang="en-US" dirty="0"/>
                        <a:t>.036</a:t>
                      </a:r>
                    </a:p>
                  </a:txBody>
                  <a:tcPr/>
                </a:tc>
                <a:tc>
                  <a:txBody>
                    <a:bodyPr/>
                    <a:lstStyle/>
                    <a:p>
                      <a:r>
                        <a:rPr lang="en-US" dirty="0"/>
                        <a:t>.035</a:t>
                      </a:r>
                    </a:p>
                  </a:txBody>
                  <a:tcPr/>
                </a:tc>
                <a:tc>
                  <a:txBody>
                    <a:bodyPr/>
                    <a:lstStyle/>
                    <a:p>
                      <a:r>
                        <a:rPr lang="en-US" dirty="0"/>
                        <a:t>.041</a:t>
                      </a:r>
                    </a:p>
                  </a:txBody>
                  <a:tcPr/>
                </a:tc>
                <a:tc>
                  <a:txBody>
                    <a:bodyPr/>
                    <a:lstStyle/>
                    <a:p>
                      <a:r>
                        <a:rPr lang="en-US" dirty="0"/>
                        <a:t>.031</a:t>
                      </a:r>
                    </a:p>
                  </a:txBody>
                  <a:tcPr/>
                </a:tc>
                <a:extLst>
                  <a:ext uri="{0D108BD9-81ED-4DB2-BD59-A6C34878D82A}">
                    <a16:rowId xmlns:a16="http://schemas.microsoft.com/office/drawing/2014/main" val="3565458305"/>
                  </a:ext>
                </a:extLst>
              </a:tr>
              <a:tr h="370840">
                <a:tc>
                  <a:txBody>
                    <a:bodyPr/>
                    <a:lstStyle/>
                    <a:p>
                      <a:r>
                        <a:rPr lang="en-US" dirty="0"/>
                        <a:t>40 – 60</a:t>
                      </a:r>
                    </a:p>
                  </a:txBody>
                  <a:tcPr/>
                </a:tc>
                <a:tc>
                  <a:txBody>
                    <a:bodyPr/>
                    <a:lstStyle/>
                    <a:p>
                      <a:r>
                        <a:rPr lang="en-US" dirty="0"/>
                        <a:t>.025</a:t>
                      </a:r>
                    </a:p>
                  </a:txBody>
                  <a:tcPr/>
                </a:tc>
                <a:tc>
                  <a:txBody>
                    <a:bodyPr/>
                    <a:lstStyle/>
                    <a:p>
                      <a:r>
                        <a:rPr lang="en-US" dirty="0"/>
                        <a:t>.031</a:t>
                      </a:r>
                    </a:p>
                  </a:txBody>
                  <a:tcPr/>
                </a:tc>
                <a:tc>
                  <a:txBody>
                    <a:bodyPr/>
                    <a:lstStyle/>
                    <a:p>
                      <a:r>
                        <a:rPr lang="en-US" dirty="0"/>
                        <a:t>.041</a:t>
                      </a:r>
                    </a:p>
                  </a:txBody>
                  <a:tcPr/>
                </a:tc>
                <a:tc>
                  <a:txBody>
                    <a:bodyPr/>
                    <a:lstStyle/>
                    <a:p>
                      <a:r>
                        <a:rPr lang="en-US" dirty="0"/>
                        <a:t>.056</a:t>
                      </a:r>
                    </a:p>
                  </a:txBody>
                  <a:tcPr/>
                </a:tc>
                <a:tc>
                  <a:txBody>
                    <a:bodyPr/>
                    <a:lstStyle/>
                    <a:p>
                      <a:r>
                        <a:rPr lang="en-US" dirty="0"/>
                        <a:t>.045</a:t>
                      </a:r>
                    </a:p>
                  </a:txBody>
                  <a:tcPr/>
                </a:tc>
                <a:extLst>
                  <a:ext uri="{0D108BD9-81ED-4DB2-BD59-A6C34878D82A}">
                    <a16:rowId xmlns:a16="http://schemas.microsoft.com/office/drawing/2014/main" val="1205191094"/>
                  </a:ext>
                </a:extLst>
              </a:tr>
              <a:tr h="370840">
                <a:tc>
                  <a:txBody>
                    <a:bodyPr/>
                    <a:lstStyle/>
                    <a:p>
                      <a:r>
                        <a:rPr lang="en-US" dirty="0"/>
                        <a:t>60 – 80</a:t>
                      </a:r>
                    </a:p>
                  </a:txBody>
                  <a:tcPr/>
                </a:tc>
                <a:tc>
                  <a:txBody>
                    <a:bodyPr/>
                    <a:lstStyle/>
                    <a:p>
                      <a:r>
                        <a:rPr lang="en-US" dirty="0"/>
                        <a:t>.013</a:t>
                      </a:r>
                    </a:p>
                  </a:txBody>
                  <a:tcPr/>
                </a:tc>
                <a:tc>
                  <a:txBody>
                    <a:bodyPr/>
                    <a:lstStyle/>
                    <a:p>
                      <a:r>
                        <a:rPr lang="en-US" dirty="0"/>
                        <a:t>.024</a:t>
                      </a:r>
                    </a:p>
                  </a:txBody>
                  <a:tcPr/>
                </a:tc>
                <a:tc>
                  <a:txBody>
                    <a:bodyPr/>
                    <a:lstStyle/>
                    <a:p>
                      <a:r>
                        <a:rPr lang="en-US" dirty="0"/>
                        <a:t>.041</a:t>
                      </a:r>
                    </a:p>
                  </a:txBody>
                  <a:tcPr/>
                </a:tc>
                <a:tc>
                  <a:txBody>
                    <a:bodyPr/>
                    <a:lstStyle/>
                    <a:p>
                      <a:r>
                        <a:rPr lang="en-US" dirty="0"/>
                        <a:t>.066</a:t>
                      </a:r>
                    </a:p>
                  </a:txBody>
                  <a:tcPr/>
                </a:tc>
                <a:tc>
                  <a:txBody>
                    <a:bodyPr/>
                    <a:lstStyle/>
                    <a:p>
                      <a:r>
                        <a:rPr lang="en-US" dirty="0"/>
                        <a:t>.065</a:t>
                      </a:r>
                    </a:p>
                  </a:txBody>
                  <a:tcPr/>
                </a:tc>
                <a:extLst>
                  <a:ext uri="{0D108BD9-81ED-4DB2-BD59-A6C34878D82A}">
                    <a16:rowId xmlns:a16="http://schemas.microsoft.com/office/drawing/2014/main" val="21869045"/>
                  </a:ext>
                </a:extLst>
              </a:tr>
              <a:tr h="370840">
                <a:tc>
                  <a:txBody>
                    <a:bodyPr/>
                    <a:lstStyle/>
                    <a:p>
                      <a:r>
                        <a:rPr lang="en-US" dirty="0"/>
                        <a:t>80 - 100</a:t>
                      </a:r>
                    </a:p>
                  </a:txBody>
                  <a:tcPr/>
                </a:tc>
                <a:tc>
                  <a:txBody>
                    <a:bodyPr/>
                    <a:lstStyle/>
                    <a:p>
                      <a:r>
                        <a:rPr lang="en-US" dirty="0"/>
                        <a:t>.007</a:t>
                      </a:r>
                    </a:p>
                  </a:txBody>
                  <a:tcPr/>
                </a:tc>
                <a:tc>
                  <a:txBody>
                    <a:bodyPr/>
                    <a:lstStyle/>
                    <a:p>
                      <a:r>
                        <a:rPr lang="en-US" dirty="0"/>
                        <a:t>.017</a:t>
                      </a:r>
                    </a:p>
                  </a:txBody>
                  <a:tcPr/>
                </a:tc>
                <a:tc>
                  <a:txBody>
                    <a:bodyPr/>
                    <a:lstStyle/>
                    <a:p>
                      <a:r>
                        <a:rPr lang="en-US" dirty="0"/>
                        <a:t>.035</a:t>
                      </a:r>
                    </a:p>
                  </a:txBody>
                  <a:tcPr/>
                </a:tc>
                <a:tc>
                  <a:txBody>
                    <a:bodyPr/>
                    <a:lstStyle/>
                    <a:p>
                      <a:r>
                        <a:rPr lang="en-US" dirty="0"/>
                        <a:t>.072</a:t>
                      </a:r>
                    </a:p>
                  </a:txBody>
                  <a:tcPr/>
                </a:tc>
                <a:tc>
                  <a:txBody>
                    <a:bodyPr/>
                    <a:lstStyle/>
                    <a:p>
                      <a:r>
                        <a:rPr lang="en-US" dirty="0"/>
                        <a:t>.097</a:t>
                      </a:r>
                    </a:p>
                  </a:txBody>
                  <a:tcPr/>
                </a:tc>
                <a:extLst>
                  <a:ext uri="{0D108BD9-81ED-4DB2-BD59-A6C34878D82A}">
                    <a16:rowId xmlns:a16="http://schemas.microsoft.com/office/drawing/2014/main" val="2685911516"/>
                  </a:ext>
                </a:extLst>
              </a:tr>
            </a:tbl>
          </a:graphicData>
        </a:graphic>
      </p:graphicFrame>
      <p:sp>
        <p:nvSpPr>
          <p:cNvPr id="4" name="TextBox 3">
            <a:extLst>
              <a:ext uri="{FF2B5EF4-FFF2-40B4-BE49-F238E27FC236}">
                <a16:creationId xmlns:a16="http://schemas.microsoft.com/office/drawing/2014/main" id="{DD0CEC34-206B-41A4-B0E2-24932F9E8899}"/>
              </a:ext>
            </a:extLst>
          </p:cNvPr>
          <p:cNvSpPr txBox="1"/>
          <p:nvPr/>
        </p:nvSpPr>
        <p:spPr>
          <a:xfrm>
            <a:off x="228600" y="5105400"/>
            <a:ext cx="190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joint rank distribution for Milwaukee, WI</a:t>
            </a:r>
          </a:p>
        </p:txBody>
      </p:sp>
      <p:sp>
        <p:nvSpPr>
          <p:cNvPr id="5" name="TextBox 4">
            <a:extLst>
              <a:ext uri="{FF2B5EF4-FFF2-40B4-BE49-F238E27FC236}">
                <a16:creationId xmlns:a16="http://schemas.microsoft.com/office/drawing/2014/main" id="{176207A0-7A2B-473D-BB5F-5F0D27EC9D89}"/>
              </a:ext>
            </a:extLst>
          </p:cNvPr>
          <p:cNvSpPr txBox="1"/>
          <p:nvPr/>
        </p:nvSpPr>
        <p:spPr>
          <a:xfrm>
            <a:off x="4973053" y="4238223"/>
            <a:ext cx="2438400" cy="369332"/>
          </a:xfrm>
          <a:prstGeom prst="rect">
            <a:avLst/>
          </a:prstGeom>
          <a:noFill/>
        </p:spPr>
        <p:txBody>
          <a:bodyPr wrap="square" rtlCol="0">
            <a:spAutoFit/>
          </a:bodyPr>
          <a:lstStyle/>
          <a:p>
            <a:r>
              <a:rPr lang="en-US" dirty="0"/>
              <a:t>Parent Rank</a:t>
            </a:r>
          </a:p>
        </p:txBody>
      </p:sp>
      <p:sp>
        <p:nvSpPr>
          <p:cNvPr id="19" name="TextBox 18">
            <a:extLst>
              <a:ext uri="{FF2B5EF4-FFF2-40B4-BE49-F238E27FC236}">
                <a16:creationId xmlns:a16="http://schemas.microsoft.com/office/drawing/2014/main" id="{5572F52D-3914-4B8D-BAF5-241BDBC1FF1C}"/>
              </a:ext>
            </a:extLst>
          </p:cNvPr>
          <p:cNvSpPr txBox="1"/>
          <p:nvPr/>
        </p:nvSpPr>
        <p:spPr>
          <a:xfrm rot="16200000">
            <a:off x="1167186" y="5043842"/>
            <a:ext cx="2438400" cy="369332"/>
          </a:xfrm>
          <a:prstGeom prst="rect">
            <a:avLst/>
          </a:prstGeom>
          <a:noFill/>
        </p:spPr>
        <p:txBody>
          <a:bodyPr wrap="square" rtlCol="0">
            <a:spAutoFit/>
          </a:bodyPr>
          <a:lstStyle/>
          <a:p>
            <a:r>
              <a:rPr lang="en-US" dirty="0"/>
              <a:t>Child Rank</a:t>
            </a:r>
          </a:p>
        </p:txBody>
      </p:sp>
      <p:sp>
        <p:nvSpPr>
          <p:cNvPr id="30" name="Rectangle 29">
            <a:extLst>
              <a:ext uri="{FF2B5EF4-FFF2-40B4-BE49-F238E27FC236}">
                <a16:creationId xmlns:a16="http://schemas.microsoft.com/office/drawing/2014/main" id="{55411720-9F2A-4C0E-B4F9-4CEF946CDE33}"/>
              </a:ext>
            </a:extLst>
          </p:cNvPr>
          <p:cNvSpPr/>
          <p:nvPr/>
        </p:nvSpPr>
        <p:spPr>
          <a:xfrm>
            <a:off x="2590800" y="5647916"/>
            <a:ext cx="990600" cy="3959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4E40192-5C2A-4D9C-9A17-7FEFA6446000}"/>
              </a:ext>
            </a:extLst>
          </p:cNvPr>
          <p:cNvSpPr/>
          <p:nvPr/>
        </p:nvSpPr>
        <p:spPr>
          <a:xfrm>
            <a:off x="3078843" y="2117209"/>
            <a:ext cx="2856478" cy="3907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36B32F-766C-4ABD-BB45-F9D157FA55C1}"/>
              </a:ext>
            </a:extLst>
          </p:cNvPr>
          <p:cNvSpPr/>
          <p:nvPr/>
        </p:nvSpPr>
        <p:spPr>
          <a:xfrm>
            <a:off x="3581400" y="4556760"/>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8CBDE1D-1129-432B-A3F3-386A01FD6A5D}"/>
              </a:ext>
            </a:extLst>
          </p:cNvPr>
          <p:cNvSpPr/>
          <p:nvPr/>
        </p:nvSpPr>
        <p:spPr>
          <a:xfrm>
            <a:off x="1219200" y="3675216"/>
            <a:ext cx="1485900" cy="39592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0948AB4-C3AD-4EF6-B776-6E2357ED6505}"/>
              </a:ext>
            </a:extLst>
          </p:cNvPr>
          <p:cNvSpPr/>
          <p:nvPr/>
        </p:nvSpPr>
        <p:spPr>
          <a:xfrm>
            <a:off x="5943601" y="3676757"/>
            <a:ext cx="1999550" cy="36933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83B1B97-398C-42D5-8990-F82ABE0B7E74}"/>
              </a:ext>
            </a:extLst>
          </p:cNvPr>
          <p:cNvSpPr/>
          <p:nvPr/>
        </p:nvSpPr>
        <p:spPr>
          <a:xfrm>
            <a:off x="7667974" y="4579598"/>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EB1D774-D3E4-4C8B-BE4F-1BA77EB68818}"/>
              </a:ext>
            </a:extLst>
          </p:cNvPr>
          <p:cNvSpPr/>
          <p:nvPr/>
        </p:nvSpPr>
        <p:spPr>
          <a:xfrm>
            <a:off x="3192318" y="3675216"/>
            <a:ext cx="2751283" cy="36322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F399111-6FC1-4781-A46D-A7C845572BEA}"/>
              </a:ext>
            </a:extLst>
          </p:cNvPr>
          <p:cNvSpPr/>
          <p:nvPr/>
        </p:nvSpPr>
        <p:spPr>
          <a:xfrm>
            <a:off x="5624687" y="4556760"/>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974A253-DFF9-4E5A-966E-7703D7C95175}"/>
              </a:ext>
            </a:extLst>
          </p:cNvPr>
          <p:cNvSpPr/>
          <p:nvPr/>
        </p:nvSpPr>
        <p:spPr>
          <a:xfrm>
            <a:off x="7667974" y="5669280"/>
            <a:ext cx="990600" cy="338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690BCE-051C-40E3-8857-89F877409B86}"/>
              </a:ext>
            </a:extLst>
          </p:cNvPr>
          <p:cNvSpPr/>
          <p:nvPr/>
        </p:nvSpPr>
        <p:spPr>
          <a:xfrm>
            <a:off x="3581400" y="5689732"/>
            <a:ext cx="990600" cy="3389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374AEA-E8B3-49DB-8B1F-7CBFD09C2D17}"/>
              </a:ext>
            </a:extLst>
          </p:cNvPr>
          <p:cNvSpPr/>
          <p:nvPr/>
        </p:nvSpPr>
        <p:spPr>
          <a:xfrm>
            <a:off x="5621355" y="5691769"/>
            <a:ext cx="990600"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30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0" grpId="0"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8" grpId="0" animBg="1"/>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6099E29B-E254-4C5B-8AFA-E7ECB8913626}"/>
              </a:ext>
            </a:extLst>
          </p:cNvPr>
          <p:cNvSpPr txBox="1"/>
          <p:nvPr/>
        </p:nvSpPr>
        <p:spPr>
          <a:xfrm>
            <a:off x="660400" y="829270"/>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 fill in every box this way:</a:t>
            </a:r>
          </a:p>
        </p:txBody>
      </p:sp>
      <p:graphicFrame>
        <p:nvGraphicFramePr>
          <p:cNvPr id="3" name="Table 2">
            <a:extLst>
              <a:ext uri="{FF2B5EF4-FFF2-40B4-BE49-F238E27FC236}">
                <a16:creationId xmlns:a16="http://schemas.microsoft.com/office/drawing/2014/main" id="{9C0AC781-6280-4092-99B4-30C3A809A806}"/>
              </a:ext>
            </a:extLst>
          </p:cNvPr>
          <p:cNvGraphicFramePr>
            <a:graphicFrameLocks noGrp="1"/>
          </p:cNvGraphicFramePr>
          <p:nvPr>
            <p:extLst>
              <p:ext uri="{D42A27DB-BD31-4B8C-83A1-F6EECF244321}">
                <p14:modId xmlns:p14="http://schemas.microsoft.com/office/powerpoint/2010/main" val="1312332524"/>
              </p:ext>
            </p:extLst>
          </p:nvPr>
        </p:nvGraphicFramePr>
        <p:xfrm>
          <a:off x="1371600" y="1491435"/>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483723"/>
                    </a:ext>
                  </a:extLst>
                </a:gridCol>
                <a:gridCol w="1016000">
                  <a:extLst>
                    <a:ext uri="{9D8B030D-6E8A-4147-A177-3AD203B41FA5}">
                      <a16:colId xmlns:a16="http://schemas.microsoft.com/office/drawing/2014/main" val="3423652038"/>
                    </a:ext>
                  </a:extLst>
                </a:gridCol>
                <a:gridCol w="1016000">
                  <a:extLst>
                    <a:ext uri="{9D8B030D-6E8A-4147-A177-3AD203B41FA5}">
                      <a16:colId xmlns:a16="http://schemas.microsoft.com/office/drawing/2014/main" val="2380475798"/>
                    </a:ext>
                  </a:extLst>
                </a:gridCol>
                <a:gridCol w="1016000">
                  <a:extLst>
                    <a:ext uri="{9D8B030D-6E8A-4147-A177-3AD203B41FA5}">
                      <a16:colId xmlns:a16="http://schemas.microsoft.com/office/drawing/2014/main" val="108125326"/>
                    </a:ext>
                  </a:extLst>
                </a:gridCol>
                <a:gridCol w="1016000">
                  <a:extLst>
                    <a:ext uri="{9D8B030D-6E8A-4147-A177-3AD203B41FA5}">
                      <a16:colId xmlns:a16="http://schemas.microsoft.com/office/drawing/2014/main" val="3749473380"/>
                    </a:ext>
                  </a:extLst>
                </a:gridCol>
                <a:gridCol w="1016000">
                  <a:extLst>
                    <a:ext uri="{9D8B030D-6E8A-4147-A177-3AD203B41FA5}">
                      <a16:colId xmlns:a16="http://schemas.microsoft.com/office/drawing/2014/main" val="4113725870"/>
                    </a:ext>
                  </a:extLst>
                </a:gridCol>
              </a:tblGrid>
              <a:tr h="370840">
                <a:tc>
                  <a:txBody>
                    <a:bodyPr/>
                    <a:lstStyle/>
                    <a:p>
                      <a:endParaRPr lang="en-US" dirty="0"/>
                    </a:p>
                  </a:txBody>
                  <a:tcPr/>
                </a:tc>
                <a:tc>
                  <a:txBody>
                    <a:bodyPr/>
                    <a:lstStyle/>
                    <a:p>
                      <a:r>
                        <a:rPr lang="en-US" dirty="0"/>
                        <a:t>&lt; 20</a:t>
                      </a:r>
                    </a:p>
                  </a:txBody>
                  <a:tcPr/>
                </a:tc>
                <a:tc>
                  <a:txBody>
                    <a:bodyPr/>
                    <a:lstStyle/>
                    <a:p>
                      <a:r>
                        <a:rPr lang="en-US" dirty="0"/>
                        <a:t>20 - 40</a:t>
                      </a:r>
                    </a:p>
                  </a:txBody>
                  <a:tcPr/>
                </a:tc>
                <a:tc>
                  <a:txBody>
                    <a:bodyPr/>
                    <a:lstStyle/>
                    <a:p>
                      <a:r>
                        <a:rPr lang="en-US" dirty="0"/>
                        <a:t>40 - 60</a:t>
                      </a:r>
                    </a:p>
                  </a:txBody>
                  <a:tcPr/>
                </a:tc>
                <a:tc>
                  <a:txBody>
                    <a:bodyPr/>
                    <a:lstStyle/>
                    <a:p>
                      <a:r>
                        <a:rPr lang="en-US" dirty="0"/>
                        <a:t>60 - 80</a:t>
                      </a:r>
                    </a:p>
                  </a:txBody>
                  <a:tcPr/>
                </a:tc>
                <a:tc>
                  <a:txBody>
                    <a:bodyPr/>
                    <a:lstStyle/>
                    <a:p>
                      <a:pPr marL="0" indent="0">
                        <a:buFont typeface="Wingdings" panose="05000000000000000000" pitchFamily="2" charset="2"/>
                        <a:buNone/>
                      </a:pPr>
                      <a:r>
                        <a:rPr lang="en-US" dirty="0"/>
                        <a:t> &gt; 80</a:t>
                      </a:r>
                    </a:p>
                  </a:txBody>
                  <a:tcPr/>
                </a:tc>
                <a:extLst>
                  <a:ext uri="{0D108BD9-81ED-4DB2-BD59-A6C34878D82A}">
                    <a16:rowId xmlns:a16="http://schemas.microsoft.com/office/drawing/2014/main" val="2163566330"/>
                  </a:ext>
                </a:extLst>
              </a:tr>
              <a:tr h="370840">
                <a:tc>
                  <a:txBody>
                    <a:bodyPr/>
                    <a:lstStyle/>
                    <a:p>
                      <a:r>
                        <a:rPr lang="en-US" dirty="0"/>
                        <a:t>&lt; 20</a:t>
                      </a:r>
                    </a:p>
                  </a:txBody>
                  <a:tcPr/>
                </a:tc>
                <a:tc>
                  <a:txBody>
                    <a:bodyPr/>
                    <a:lstStyle/>
                    <a:p>
                      <a:r>
                        <a:rPr lang="en-US" dirty="0"/>
                        <a:t>.058</a:t>
                      </a:r>
                    </a:p>
                  </a:txBody>
                  <a:tcPr/>
                </a:tc>
                <a:tc>
                  <a:txBody>
                    <a:bodyPr/>
                    <a:lstStyle/>
                    <a:p>
                      <a:r>
                        <a:rPr lang="en-US" dirty="0"/>
                        <a:t>.037</a:t>
                      </a:r>
                    </a:p>
                  </a:txBody>
                  <a:tcPr/>
                </a:tc>
                <a:tc>
                  <a:txBody>
                    <a:bodyPr/>
                    <a:lstStyle/>
                    <a:p>
                      <a:r>
                        <a:rPr lang="en-US" dirty="0"/>
                        <a:t>.029</a:t>
                      </a:r>
                    </a:p>
                  </a:txBody>
                  <a:tcPr/>
                </a:tc>
                <a:tc>
                  <a:txBody>
                    <a:bodyPr/>
                    <a:lstStyle/>
                    <a:p>
                      <a:r>
                        <a:rPr lang="en-US" dirty="0"/>
                        <a:t>.028</a:t>
                      </a:r>
                    </a:p>
                  </a:txBody>
                  <a:tcPr/>
                </a:tc>
                <a:tc>
                  <a:txBody>
                    <a:bodyPr/>
                    <a:lstStyle/>
                    <a:p>
                      <a:r>
                        <a:rPr lang="en-US" dirty="0"/>
                        <a:t>.024</a:t>
                      </a:r>
                    </a:p>
                  </a:txBody>
                  <a:tcPr/>
                </a:tc>
                <a:extLst>
                  <a:ext uri="{0D108BD9-81ED-4DB2-BD59-A6C34878D82A}">
                    <a16:rowId xmlns:a16="http://schemas.microsoft.com/office/drawing/2014/main" val="4080116388"/>
                  </a:ext>
                </a:extLst>
              </a:tr>
              <a:tr h="370840">
                <a:tc>
                  <a:txBody>
                    <a:bodyPr/>
                    <a:lstStyle/>
                    <a:p>
                      <a:r>
                        <a:rPr lang="en-US" dirty="0"/>
                        <a:t>20 – 40</a:t>
                      </a:r>
                    </a:p>
                  </a:txBody>
                  <a:tcPr/>
                </a:tc>
                <a:tc>
                  <a:txBody>
                    <a:bodyPr/>
                    <a:lstStyle/>
                    <a:p>
                      <a:r>
                        <a:rPr lang="en-US" dirty="0"/>
                        <a:t>.046</a:t>
                      </a:r>
                    </a:p>
                  </a:txBody>
                  <a:tcPr/>
                </a:tc>
                <a:tc>
                  <a:txBody>
                    <a:bodyPr/>
                    <a:lstStyle/>
                    <a:p>
                      <a:r>
                        <a:rPr lang="en-US" dirty="0"/>
                        <a:t>.036</a:t>
                      </a:r>
                    </a:p>
                  </a:txBody>
                  <a:tcPr/>
                </a:tc>
                <a:tc>
                  <a:txBody>
                    <a:bodyPr/>
                    <a:lstStyle/>
                    <a:p>
                      <a:r>
                        <a:rPr lang="en-US" dirty="0"/>
                        <a:t>.035</a:t>
                      </a:r>
                    </a:p>
                  </a:txBody>
                  <a:tcPr/>
                </a:tc>
                <a:tc>
                  <a:txBody>
                    <a:bodyPr/>
                    <a:lstStyle/>
                    <a:p>
                      <a:r>
                        <a:rPr lang="en-US" dirty="0"/>
                        <a:t>.041</a:t>
                      </a:r>
                    </a:p>
                  </a:txBody>
                  <a:tcPr/>
                </a:tc>
                <a:tc>
                  <a:txBody>
                    <a:bodyPr/>
                    <a:lstStyle/>
                    <a:p>
                      <a:r>
                        <a:rPr lang="en-US" dirty="0"/>
                        <a:t>.031</a:t>
                      </a:r>
                    </a:p>
                  </a:txBody>
                  <a:tcPr/>
                </a:tc>
                <a:extLst>
                  <a:ext uri="{0D108BD9-81ED-4DB2-BD59-A6C34878D82A}">
                    <a16:rowId xmlns:a16="http://schemas.microsoft.com/office/drawing/2014/main" val="3565458305"/>
                  </a:ext>
                </a:extLst>
              </a:tr>
              <a:tr h="370840">
                <a:tc>
                  <a:txBody>
                    <a:bodyPr/>
                    <a:lstStyle/>
                    <a:p>
                      <a:r>
                        <a:rPr lang="en-US" dirty="0"/>
                        <a:t>40 – 60</a:t>
                      </a:r>
                    </a:p>
                  </a:txBody>
                  <a:tcPr/>
                </a:tc>
                <a:tc>
                  <a:txBody>
                    <a:bodyPr/>
                    <a:lstStyle/>
                    <a:p>
                      <a:r>
                        <a:rPr lang="en-US" dirty="0"/>
                        <a:t>.025</a:t>
                      </a:r>
                    </a:p>
                  </a:txBody>
                  <a:tcPr/>
                </a:tc>
                <a:tc>
                  <a:txBody>
                    <a:bodyPr/>
                    <a:lstStyle/>
                    <a:p>
                      <a:r>
                        <a:rPr lang="en-US" dirty="0"/>
                        <a:t>.031</a:t>
                      </a:r>
                    </a:p>
                  </a:txBody>
                  <a:tcPr/>
                </a:tc>
                <a:tc>
                  <a:txBody>
                    <a:bodyPr/>
                    <a:lstStyle/>
                    <a:p>
                      <a:r>
                        <a:rPr lang="en-US" dirty="0"/>
                        <a:t>.041</a:t>
                      </a:r>
                    </a:p>
                  </a:txBody>
                  <a:tcPr/>
                </a:tc>
                <a:tc>
                  <a:txBody>
                    <a:bodyPr/>
                    <a:lstStyle/>
                    <a:p>
                      <a:r>
                        <a:rPr lang="en-US" dirty="0"/>
                        <a:t>.056</a:t>
                      </a:r>
                    </a:p>
                  </a:txBody>
                  <a:tcPr/>
                </a:tc>
                <a:tc>
                  <a:txBody>
                    <a:bodyPr/>
                    <a:lstStyle/>
                    <a:p>
                      <a:r>
                        <a:rPr lang="en-US" dirty="0"/>
                        <a:t>.045</a:t>
                      </a:r>
                    </a:p>
                  </a:txBody>
                  <a:tcPr/>
                </a:tc>
                <a:extLst>
                  <a:ext uri="{0D108BD9-81ED-4DB2-BD59-A6C34878D82A}">
                    <a16:rowId xmlns:a16="http://schemas.microsoft.com/office/drawing/2014/main" val="1205191094"/>
                  </a:ext>
                </a:extLst>
              </a:tr>
              <a:tr h="370840">
                <a:tc>
                  <a:txBody>
                    <a:bodyPr/>
                    <a:lstStyle/>
                    <a:p>
                      <a:r>
                        <a:rPr lang="en-US" dirty="0"/>
                        <a:t>60 – 80</a:t>
                      </a:r>
                    </a:p>
                  </a:txBody>
                  <a:tcPr/>
                </a:tc>
                <a:tc>
                  <a:txBody>
                    <a:bodyPr/>
                    <a:lstStyle/>
                    <a:p>
                      <a:r>
                        <a:rPr lang="en-US" dirty="0"/>
                        <a:t>.013</a:t>
                      </a:r>
                    </a:p>
                  </a:txBody>
                  <a:tcPr/>
                </a:tc>
                <a:tc>
                  <a:txBody>
                    <a:bodyPr/>
                    <a:lstStyle/>
                    <a:p>
                      <a:r>
                        <a:rPr lang="en-US" dirty="0"/>
                        <a:t>.024</a:t>
                      </a:r>
                    </a:p>
                  </a:txBody>
                  <a:tcPr/>
                </a:tc>
                <a:tc>
                  <a:txBody>
                    <a:bodyPr/>
                    <a:lstStyle/>
                    <a:p>
                      <a:r>
                        <a:rPr lang="en-US" dirty="0"/>
                        <a:t>.041</a:t>
                      </a:r>
                    </a:p>
                  </a:txBody>
                  <a:tcPr/>
                </a:tc>
                <a:tc>
                  <a:txBody>
                    <a:bodyPr/>
                    <a:lstStyle/>
                    <a:p>
                      <a:r>
                        <a:rPr lang="en-US" dirty="0"/>
                        <a:t>.066</a:t>
                      </a:r>
                    </a:p>
                  </a:txBody>
                  <a:tcPr/>
                </a:tc>
                <a:tc>
                  <a:txBody>
                    <a:bodyPr/>
                    <a:lstStyle/>
                    <a:p>
                      <a:r>
                        <a:rPr lang="en-US" dirty="0"/>
                        <a:t>.065</a:t>
                      </a:r>
                    </a:p>
                  </a:txBody>
                  <a:tcPr/>
                </a:tc>
                <a:extLst>
                  <a:ext uri="{0D108BD9-81ED-4DB2-BD59-A6C34878D82A}">
                    <a16:rowId xmlns:a16="http://schemas.microsoft.com/office/drawing/2014/main" val="21869045"/>
                  </a:ext>
                </a:extLst>
              </a:tr>
              <a:tr h="370840">
                <a:tc>
                  <a:txBody>
                    <a:bodyPr/>
                    <a:lstStyle/>
                    <a:p>
                      <a:r>
                        <a:rPr lang="en-US" dirty="0"/>
                        <a:t>80 - 100</a:t>
                      </a:r>
                    </a:p>
                  </a:txBody>
                  <a:tcPr/>
                </a:tc>
                <a:tc>
                  <a:txBody>
                    <a:bodyPr/>
                    <a:lstStyle/>
                    <a:p>
                      <a:r>
                        <a:rPr lang="en-US" dirty="0"/>
                        <a:t>.007</a:t>
                      </a:r>
                    </a:p>
                  </a:txBody>
                  <a:tcPr/>
                </a:tc>
                <a:tc>
                  <a:txBody>
                    <a:bodyPr/>
                    <a:lstStyle/>
                    <a:p>
                      <a:r>
                        <a:rPr lang="en-US" dirty="0"/>
                        <a:t>.017</a:t>
                      </a:r>
                    </a:p>
                  </a:txBody>
                  <a:tcPr/>
                </a:tc>
                <a:tc>
                  <a:txBody>
                    <a:bodyPr/>
                    <a:lstStyle/>
                    <a:p>
                      <a:r>
                        <a:rPr lang="en-US" dirty="0"/>
                        <a:t>.035</a:t>
                      </a:r>
                    </a:p>
                  </a:txBody>
                  <a:tcPr/>
                </a:tc>
                <a:tc>
                  <a:txBody>
                    <a:bodyPr/>
                    <a:lstStyle/>
                    <a:p>
                      <a:r>
                        <a:rPr lang="en-US" dirty="0"/>
                        <a:t>.072</a:t>
                      </a:r>
                    </a:p>
                  </a:txBody>
                  <a:tcPr/>
                </a:tc>
                <a:tc>
                  <a:txBody>
                    <a:bodyPr/>
                    <a:lstStyle/>
                    <a:p>
                      <a:r>
                        <a:rPr lang="en-US" dirty="0"/>
                        <a:t>.097</a:t>
                      </a:r>
                    </a:p>
                  </a:txBody>
                  <a:tcPr/>
                </a:tc>
                <a:extLst>
                  <a:ext uri="{0D108BD9-81ED-4DB2-BD59-A6C34878D82A}">
                    <a16:rowId xmlns:a16="http://schemas.microsoft.com/office/drawing/2014/main" val="2685911516"/>
                  </a:ext>
                </a:extLst>
              </a:tr>
            </a:tbl>
          </a:graphicData>
        </a:graphic>
      </p:graphicFrame>
      <p:sp>
        <p:nvSpPr>
          <p:cNvPr id="5" name="TextBox 4">
            <a:extLst>
              <a:ext uri="{FF2B5EF4-FFF2-40B4-BE49-F238E27FC236}">
                <a16:creationId xmlns:a16="http://schemas.microsoft.com/office/drawing/2014/main" id="{176207A0-7A2B-473D-BB5F-5F0D27EC9D89}"/>
              </a:ext>
            </a:extLst>
          </p:cNvPr>
          <p:cNvSpPr txBox="1"/>
          <p:nvPr/>
        </p:nvSpPr>
        <p:spPr>
          <a:xfrm>
            <a:off x="3753853" y="1172898"/>
            <a:ext cx="2438400" cy="369332"/>
          </a:xfrm>
          <a:prstGeom prst="rect">
            <a:avLst/>
          </a:prstGeom>
          <a:noFill/>
        </p:spPr>
        <p:txBody>
          <a:bodyPr wrap="square" rtlCol="0">
            <a:spAutoFit/>
          </a:bodyPr>
          <a:lstStyle/>
          <a:p>
            <a:r>
              <a:rPr lang="en-US" dirty="0"/>
              <a:t>Parent Rank</a:t>
            </a:r>
          </a:p>
        </p:txBody>
      </p:sp>
      <p:sp>
        <p:nvSpPr>
          <p:cNvPr id="19" name="TextBox 18">
            <a:extLst>
              <a:ext uri="{FF2B5EF4-FFF2-40B4-BE49-F238E27FC236}">
                <a16:creationId xmlns:a16="http://schemas.microsoft.com/office/drawing/2014/main" id="{5572F52D-3914-4B8D-BAF5-241BDBC1FF1C}"/>
              </a:ext>
            </a:extLst>
          </p:cNvPr>
          <p:cNvSpPr txBox="1"/>
          <p:nvPr/>
        </p:nvSpPr>
        <p:spPr>
          <a:xfrm rot="16200000">
            <a:off x="-52014" y="1978517"/>
            <a:ext cx="2438400" cy="369332"/>
          </a:xfrm>
          <a:prstGeom prst="rect">
            <a:avLst/>
          </a:prstGeom>
          <a:noFill/>
        </p:spPr>
        <p:txBody>
          <a:bodyPr wrap="square" rtlCol="0">
            <a:spAutoFit/>
          </a:bodyPr>
          <a:lstStyle/>
          <a:p>
            <a:r>
              <a:rPr lang="en-US" dirty="0"/>
              <a:t>Child Rank</a:t>
            </a:r>
          </a:p>
        </p:txBody>
      </p:sp>
      <p:sp>
        <p:nvSpPr>
          <p:cNvPr id="47" name="Rectangle 46">
            <a:extLst>
              <a:ext uri="{FF2B5EF4-FFF2-40B4-BE49-F238E27FC236}">
                <a16:creationId xmlns:a16="http://schemas.microsoft.com/office/drawing/2014/main" id="{A974A253-DFF9-4E5A-966E-7703D7C95175}"/>
              </a:ext>
            </a:extLst>
          </p:cNvPr>
          <p:cNvSpPr/>
          <p:nvPr/>
        </p:nvSpPr>
        <p:spPr>
          <a:xfrm>
            <a:off x="6448774" y="2603954"/>
            <a:ext cx="990600" cy="3594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690BCE-051C-40E3-8857-89F877409B86}"/>
              </a:ext>
            </a:extLst>
          </p:cNvPr>
          <p:cNvSpPr/>
          <p:nvPr/>
        </p:nvSpPr>
        <p:spPr>
          <a:xfrm>
            <a:off x="2362200" y="2624407"/>
            <a:ext cx="990600" cy="3389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374AEA-E8B3-49DB-8B1F-7CBFD09C2D17}"/>
              </a:ext>
            </a:extLst>
          </p:cNvPr>
          <p:cNvSpPr/>
          <p:nvPr/>
        </p:nvSpPr>
        <p:spPr>
          <a:xfrm>
            <a:off x="3412984" y="2658498"/>
            <a:ext cx="3007563" cy="2909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E7EFAB8-F883-4FE5-8D01-2477EAA988D1}"/>
              </a:ext>
            </a:extLst>
          </p:cNvPr>
          <p:cNvSpPr/>
          <p:nvPr/>
        </p:nvSpPr>
        <p:spPr>
          <a:xfrm>
            <a:off x="2334371" y="1849302"/>
            <a:ext cx="990600"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A1D16F-849A-46E5-B799-E71C20B124A0}"/>
              </a:ext>
            </a:extLst>
          </p:cNvPr>
          <p:cNvSpPr/>
          <p:nvPr/>
        </p:nvSpPr>
        <p:spPr>
          <a:xfrm>
            <a:off x="3373768" y="1849302"/>
            <a:ext cx="4093831"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2DC20D-5EA0-4FEC-9BCC-7FFCDB98A642}"/>
              </a:ext>
            </a:extLst>
          </p:cNvPr>
          <p:cNvSpPr/>
          <p:nvPr/>
        </p:nvSpPr>
        <p:spPr>
          <a:xfrm>
            <a:off x="4387641" y="2234515"/>
            <a:ext cx="3051734" cy="355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E5B67C-3479-4E45-BFA0-1E9F5690B52F}"/>
              </a:ext>
            </a:extLst>
          </p:cNvPr>
          <p:cNvSpPr/>
          <p:nvPr/>
        </p:nvSpPr>
        <p:spPr>
          <a:xfrm>
            <a:off x="2334371" y="2264956"/>
            <a:ext cx="2033522"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D25CC07-426A-49AE-AA38-193EA9FF0767}"/>
              </a:ext>
            </a:extLst>
          </p:cNvPr>
          <p:cNvSpPr/>
          <p:nvPr/>
        </p:nvSpPr>
        <p:spPr>
          <a:xfrm>
            <a:off x="5298237" y="2997497"/>
            <a:ext cx="2141137" cy="36933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ABCBCE-1CF4-42BC-823A-2800477EB5E9}"/>
              </a:ext>
            </a:extLst>
          </p:cNvPr>
          <p:cNvSpPr/>
          <p:nvPr/>
        </p:nvSpPr>
        <p:spPr>
          <a:xfrm>
            <a:off x="6291663" y="3381235"/>
            <a:ext cx="1147711" cy="3352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32F701E-C3BB-4710-993B-C188AF7E326B}"/>
              </a:ext>
            </a:extLst>
          </p:cNvPr>
          <p:cNvSpPr/>
          <p:nvPr/>
        </p:nvSpPr>
        <p:spPr>
          <a:xfrm>
            <a:off x="2360531" y="2996518"/>
            <a:ext cx="2909479" cy="4067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15A6626-67E1-47E8-8C92-A907429F0A8E}"/>
              </a:ext>
            </a:extLst>
          </p:cNvPr>
          <p:cNvSpPr/>
          <p:nvPr/>
        </p:nvSpPr>
        <p:spPr>
          <a:xfrm>
            <a:off x="2380279" y="3413894"/>
            <a:ext cx="3883158" cy="31320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E6F5F7-4B8F-43B2-AD3E-E42C0F8052BC}"/>
              </a:ext>
            </a:extLst>
          </p:cNvPr>
          <p:cNvSpPr txBox="1"/>
          <p:nvPr/>
        </p:nvSpPr>
        <p:spPr>
          <a:xfrm>
            <a:off x="939499" y="4111628"/>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 you calculate exact absolute mobility?</a:t>
            </a:r>
          </a:p>
        </p:txBody>
      </p:sp>
      <p:sp>
        <p:nvSpPr>
          <p:cNvPr id="34" name="TextBox 33">
            <a:extLst>
              <a:ext uri="{FF2B5EF4-FFF2-40B4-BE49-F238E27FC236}">
                <a16:creationId xmlns:a16="http://schemas.microsoft.com/office/drawing/2014/main" id="{03C7E9AC-B0DD-4EB7-A99F-87C67B0161FA}"/>
              </a:ext>
            </a:extLst>
          </p:cNvPr>
          <p:cNvSpPr txBox="1"/>
          <p:nvPr/>
        </p:nvSpPr>
        <p:spPr>
          <a:xfrm>
            <a:off x="954600" y="4528053"/>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What about a lower bound? Absolute mobility is at least…</a:t>
            </a:r>
          </a:p>
        </p:txBody>
      </p:sp>
      <p:sp>
        <p:nvSpPr>
          <p:cNvPr id="35" name="TextBox 34">
            <a:extLst>
              <a:ext uri="{FF2B5EF4-FFF2-40B4-BE49-F238E27FC236}">
                <a16:creationId xmlns:a16="http://schemas.microsoft.com/office/drawing/2014/main" id="{BD6D3BF1-0494-4EE3-AD1B-1A34A4AF5C3E}"/>
              </a:ext>
            </a:extLst>
          </p:cNvPr>
          <p:cNvSpPr txBox="1"/>
          <p:nvPr/>
        </p:nvSpPr>
        <p:spPr>
          <a:xfrm>
            <a:off x="954599" y="5275377"/>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What about an upper bound? Absolute mobility is at most…</a:t>
            </a:r>
          </a:p>
        </p:txBody>
      </p:sp>
      <p:sp>
        <p:nvSpPr>
          <p:cNvPr id="36" name="TextBox 35">
            <a:extLst>
              <a:ext uri="{FF2B5EF4-FFF2-40B4-BE49-F238E27FC236}">
                <a16:creationId xmlns:a16="http://schemas.microsoft.com/office/drawing/2014/main" id="{611A86F3-87DF-4D07-A7C7-165BECAF7B9F}"/>
              </a:ext>
            </a:extLst>
          </p:cNvPr>
          <p:cNvSpPr txBox="1"/>
          <p:nvPr/>
        </p:nvSpPr>
        <p:spPr>
          <a:xfrm>
            <a:off x="1566719" y="4950130"/>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Add up green boxes = .234</a:t>
            </a:r>
          </a:p>
        </p:txBody>
      </p:sp>
      <p:sp>
        <p:nvSpPr>
          <p:cNvPr id="37" name="TextBox 36">
            <a:extLst>
              <a:ext uri="{FF2B5EF4-FFF2-40B4-BE49-F238E27FC236}">
                <a16:creationId xmlns:a16="http://schemas.microsoft.com/office/drawing/2014/main" id="{E5D65D3C-ACEE-42E9-ADD3-3E28BCB72C90}"/>
              </a:ext>
            </a:extLst>
          </p:cNvPr>
          <p:cNvSpPr txBox="1"/>
          <p:nvPr/>
        </p:nvSpPr>
        <p:spPr>
          <a:xfrm>
            <a:off x="1603005" y="5691802"/>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Add up green and yellow boxes = .73 </a:t>
            </a:r>
          </a:p>
        </p:txBody>
      </p:sp>
      <p:sp>
        <p:nvSpPr>
          <p:cNvPr id="38" name="TextBox 37">
            <a:extLst>
              <a:ext uri="{FF2B5EF4-FFF2-40B4-BE49-F238E27FC236}">
                <a16:creationId xmlns:a16="http://schemas.microsoft.com/office/drawing/2014/main" id="{598ABC20-D46A-47F0-A700-5B1DB7C3A8E3}"/>
              </a:ext>
            </a:extLst>
          </p:cNvPr>
          <p:cNvSpPr txBox="1"/>
          <p:nvPr/>
        </p:nvSpPr>
        <p:spPr>
          <a:xfrm>
            <a:off x="954599" y="6131629"/>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Big range! Real paper uses percentiles to make it smaller.</a:t>
            </a:r>
          </a:p>
        </p:txBody>
      </p:sp>
    </p:spTree>
    <p:extLst>
      <p:ext uri="{BB962C8B-B14F-4D97-AF65-F5344CB8AC3E}">
        <p14:creationId xmlns:p14="http://schemas.microsoft.com/office/powerpoint/2010/main" val="3891515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609600" y="818285"/>
            <a:ext cx="8077200" cy="587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8"/>
          <p:cNvSpPr>
            <a:spLocks noChangeShapeType="1"/>
          </p:cNvSpPr>
          <p:nvPr/>
        </p:nvSpPr>
        <p:spPr bwMode="auto">
          <a:xfrm>
            <a:off x="1594009" y="5734720"/>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a:off x="1594009" y="4887735"/>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1594009" y="4035142"/>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a:off x="1594009" y="3182549"/>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a:off x="1594009" y="2335565"/>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a:off x="1594009" y="1484373"/>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4"/>
          <p:cNvSpPr>
            <a:spLocks noChangeShapeType="1"/>
          </p:cNvSpPr>
          <p:nvPr/>
        </p:nvSpPr>
        <p:spPr bwMode="auto">
          <a:xfrm flipV="1">
            <a:off x="1720215"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5"/>
          <p:cNvSpPr>
            <a:spLocks noChangeShapeType="1"/>
          </p:cNvSpPr>
          <p:nvPr/>
        </p:nvSpPr>
        <p:spPr bwMode="auto">
          <a:xfrm flipV="1">
            <a:off x="3052392"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6"/>
          <p:cNvSpPr>
            <a:spLocks noChangeShapeType="1"/>
          </p:cNvSpPr>
          <p:nvPr/>
        </p:nvSpPr>
        <p:spPr bwMode="auto">
          <a:xfrm flipV="1">
            <a:off x="4383166"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flipV="1">
            <a:off x="5715344"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8"/>
          <p:cNvSpPr>
            <a:spLocks noChangeShapeType="1"/>
          </p:cNvSpPr>
          <p:nvPr/>
        </p:nvSpPr>
        <p:spPr bwMode="auto">
          <a:xfrm flipV="1">
            <a:off x="7047521"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9"/>
          <p:cNvSpPr>
            <a:spLocks noChangeShapeType="1"/>
          </p:cNvSpPr>
          <p:nvPr/>
        </p:nvSpPr>
        <p:spPr bwMode="auto">
          <a:xfrm flipV="1">
            <a:off x="8378295"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1788927" y="2345380"/>
            <a:ext cx="6589368" cy="3031754"/>
          </a:xfrm>
          <a:custGeom>
            <a:avLst/>
            <a:gdLst>
              <a:gd name="T0" fmla="*/ 13 w 1346"/>
              <a:gd name="T1" fmla="*/ 1 h 619"/>
              <a:gd name="T2" fmla="*/ 40 w 1346"/>
              <a:gd name="T3" fmla="*/ 3 h 619"/>
              <a:gd name="T4" fmla="*/ 68 w 1346"/>
              <a:gd name="T5" fmla="*/ 20 h 619"/>
              <a:gd name="T6" fmla="*/ 95 w 1346"/>
              <a:gd name="T7" fmla="*/ 52 h 619"/>
              <a:gd name="T8" fmla="*/ 122 w 1346"/>
              <a:gd name="T9" fmla="*/ 85 h 619"/>
              <a:gd name="T10" fmla="*/ 149 w 1346"/>
              <a:gd name="T11" fmla="*/ 113 h 619"/>
              <a:gd name="T12" fmla="*/ 176 w 1346"/>
              <a:gd name="T13" fmla="*/ 140 h 619"/>
              <a:gd name="T14" fmla="*/ 204 w 1346"/>
              <a:gd name="T15" fmla="*/ 173 h 619"/>
              <a:gd name="T16" fmla="*/ 231 w 1346"/>
              <a:gd name="T17" fmla="*/ 185 h 619"/>
              <a:gd name="T18" fmla="*/ 258 w 1346"/>
              <a:gd name="T19" fmla="*/ 201 h 619"/>
              <a:gd name="T20" fmla="*/ 285 w 1346"/>
              <a:gd name="T21" fmla="*/ 219 h 619"/>
              <a:gd name="T22" fmla="*/ 312 w 1346"/>
              <a:gd name="T23" fmla="*/ 224 h 619"/>
              <a:gd name="T24" fmla="*/ 339 w 1346"/>
              <a:gd name="T25" fmla="*/ 233 h 619"/>
              <a:gd name="T26" fmla="*/ 367 w 1346"/>
              <a:gd name="T27" fmla="*/ 252 h 619"/>
              <a:gd name="T28" fmla="*/ 394 w 1346"/>
              <a:gd name="T29" fmla="*/ 260 h 619"/>
              <a:gd name="T30" fmla="*/ 421 w 1346"/>
              <a:gd name="T31" fmla="*/ 258 h 619"/>
              <a:gd name="T32" fmla="*/ 448 w 1346"/>
              <a:gd name="T33" fmla="*/ 267 h 619"/>
              <a:gd name="T34" fmla="*/ 475 w 1346"/>
              <a:gd name="T35" fmla="*/ 271 h 619"/>
              <a:gd name="T36" fmla="*/ 503 w 1346"/>
              <a:gd name="T37" fmla="*/ 273 h 619"/>
              <a:gd name="T38" fmla="*/ 530 w 1346"/>
              <a:gd name="T39" fmla="*/ 287 h 619"/>
              <a:gd name="T40" fmla="*/ 557 w 1346"/>
              <a:gd name="T41" fmla="*/ 287 h 619"/>
              <a:gd name="T42" fmla="*/ 584 w 1346"/>
              <a:gd name="T43" fmla="*/ 290 h 619"/>
              <a:gd name="T44" fmla="*/ 611 w 1346"/>
              <a:gd name="T45" fmla="*/ 297 h 619"/>
              <a:gd name="T46" fmla="*/ 639 w 1346"/>
              <a:gd name="T47" fmla="*/ 302 h 619"/>
              <a:gd name="T48" fmla="*/ 666 w 1346"/>
              <a:gd name="T49" fmla="*/ 300 h 619"/>
              <a:gd name="T50" fmla="*/ 693 w 1346"/>
              <a:gd name="T51" fmla="*/ 304 h 619"/>
              <a:gd name="T52" fmla="*/ 720 w 1346"/>
              <a:gd name="T53" fmla="*/ 320 h 619"/>
              <a:gd name="T54" fmla="*/ 747 w 1346"/>
              <a:gd name="T55" fmla="*/ 325 h 619"/>
              <a:gd name="T56" fmla="*/ 775 w 1346"/>
              <a:gd name="T57" fmla="*/ 325 h 619"/>
              <a:gd name="T58" fmla="*/ 802 w 1346"/>
              <a:gd name="T59" fmla="*/ 328 h 619"/>
              <a:gd name="T60" fmla="*/ 829 w 1346"/>
              <a:gd name="T61" fmla="*/ 328 h 619"/>
              <a:gd name="T62" fmla="*/ 856 w 1346"/>
              <a:gd name="T63" fmla="*/ 327 h 619"/>
              <a:gd name="T64" fmla="*/ 883 w 1346"/>
              <a:gd name="T65" fmla="*/ 330 h 619"/>
              <a:gd name="T66" fmla="*/ 910 w 1346"/>
              <a:gd name="T67" fmla="*/ 343 h 619"/>
              <a:gd name="T68" fmla="*/ 938 w 1346"/>
              <a:gd name="T69" fmla="*/ 344 h 619"/>
              <a:gd name="T70" fmla="*/ 965 w 1346"/>
              <a:gd name="T71" fmla="*/ 344 h 619"/>
              <a:gd name="T72" fmla="*/ 992 w 1346"/>
              <a:gd name="T73" fmla="*/ 350 h 619"/>
              <a:gd name="T74" fmla="*/ 1019 w 1346"/>
              <a:gd name="T75" fmla="*/ 351 h 619"/>
              <a:gd name="T76" fmla="*/ 1046 w 1346"/>
              <a:gd name="T77" fmla="*/ 352 h 619"/>
              <a:gd name="T78" fmla="*/ 1074 w 1346"/>
              <a:gd name="T79" fmla="*/ 366 h 619"/>
              <a:gd name="T80" fmla="*/ 1101 w 1346"/>
              <a:gd name="T81" fmla="*/ 373 h 619"/>
              <a:gd name="T82" fmla="*/ 1128 w 1346"/>
              <a:gd name="T83" fmla="*/ 382 h 619"/>
              <a:gd name="T84" fmla="*/ 1155 w 1346"/>
              <a:gd name="T85" fmla="*/ 391 h 619"/>
              <a:gd name="T86" fmla="*/ 1182 w 1346"/>
              <a:gd name="T87" fmla="*/ 393 h 619"/>
              <a:gd name="T88" fmla="*/ 1210 w 1346"/>
              <a:gd name="T89" fmla="*/ 406 h 619"/>
              <a:gd name="T90" fmla="*/ 1237 w 1346"/>
              <a:gd name="T91" fmla="*/ 418 h 619"/>
              <a:gd name="T92" fmla="*/ 1264 w 1346"/>
              <a:gd name="T93" fmla="*/ 435 h 619"/>
              <a:gd name="T94" fmla="*/ 1291 w 1346"/>
              <a:gd name="T95" fmla="*/ 460 h 619"/>
              <a:gd name="T96" fmla="*/ 1318 w 1346"/>
              <a:gd name="T97" fmla="*/ 513 h 619"/>
              <a:gd name="T98" fmla="*/ 1346 w 1346"/>
              <a:gd name="T9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6" h="619">
                <a:moveTo>
                  <a:pt x="0" y="5"/>
                </a:moveTo>
                <a:lnTo>
                  <a:pt x="13" y="1"/>
                </a:lnTo>
                <a:lnTo>
                  <a:pt x="27" y="0"/>
                </a:lnTo>
                <a:lnTo>
                  <a:pt x="40" y="3"/>
                </a:lnTo>
                <a:lnTo>
                  <a:pt x="54" y="8"/>
                </a:lnTo>
                <a:lnTo>
                  <a:pt x="68" y="20"/>
                </a:lnTo>
                <a:lnTo>
                  <a:pt x="81" y="37"/>
                </a:lnTo>
                <a:lnTo>
                  <a:pt x="95" y="52"/>
                </a:lnTo>
                <a:lnTo>
                  <a:pt x="108" y="75"/>
                </a:lnTo>
                <a:lnTo>
                  <a:pt x="122" y="85"/>
                </a:lnTo>
                <a:lnTo>
                  <a:pt x="136" y="106"/>
                </a:lnTo>
                <a:lnTo>
                  <a:pt x="149" y="113"/>
                </a:lnTo>
                <a:lnTo>
                  <a:pt x="163" y="121"/>
                </a:lnTo>
                <a:lnTo>
                  <a:pt x="176" y="140"/>
                </a:lnTo>
                <a:lnTo>
                  <a:pt x="190" y="152"/>
                </a:lnTo>
                <a:lnTo>
                  <a:pt x="204" y="173"/>
                </a:lnTo>
                <a:lnTo>
                  <a:pt x="217" y="177"/>
                </a:lnTo>
                <a:lnTo>
                  <a:pt x="231" y="185"/>
                </a:lnTo>
                <a:lnTo>
                  <a:pt x="244" y="191"/>
                </a:lnTo>
                <a:lnTo>
                  <a:pt x="258" y="201"/>
                </a:lnTo>
                <a:lnTo>
                  <a:pt x="271" y="222"/>
                </a:lnTo>
                <a:lnTo>
                  <a:pt x="285" y="219"/>
                </a:lnTo>
                <a:lnTo>
                  <a:pt x="299" y="219"/>
                </a:lnTo>
                <a:lnTo>
                  <a:pt x="312" y="224"/>
                </a:lnTo>
                <a:lnTo>
                  <a:pt x="326" y="227"/>
                </a:lnTo>
                <a:lnTo>
                  <a:pt x="339" y="233"/>
                </a:lnTo>
                <a:lnTo>
                  <a:pt x="353" y="248"/>
                </a:lnTo>
                <a:lnTo>
                  <a:pt x="367" y="252"/>
                </a:lnTo>
                <a:lnTo>
                  <a:pt x="380" y="254"/>
                </a:lnTo>
                <a:lnTo>
                  <a:pt x="394" y="260"/>
                </a:lnTo>
                <a:lnTo>
                  <a:pt x="407" y="257"/>
                </a:lnTo>
                <a:lnTo>
                  <a:pt x="421" y="258"/>
                </a:lnTo>
                <a:lnTo>
                  <a:pt x="435" y="264"/>
                </a:lnTo>
                <a:lnTo>
                  <a:pt x="448" y="267"/>
                </a:lnTo>
                <a:lnTo>
                  <a:pt x="462" y="269"/>
                </a:lnTo>
                <a:lnTo>
                  <a:pt x="475" y="271"/>
                </a:lnTo>
                <a:lnTo>
                  <a:pt x="489" y="271"/>
                </a:lnTo>
                <a:lnTo>
                  <a:pt x="503" y="273"/>
                </a:lnTo>
                <a:lnTo>
                  <a:pt x="516" y="273"/>
                </a:lnTo>
                <a:lnTo>
                  <a:pt x="530" y="287"/>
                </a:lnTo>
                <a:lnTo>
                  <a:pt x="543" y="289"/>
                </a:lnTo>
                <a:lnTo>
                  <a:pt x="557" y="287"/>
                </a:lnTo>
                <a:lnTo>
                  <a:pt x="571" y="288"/>
                </a:lnTo>
                <a:lnTo>
                  <a:pt x="584" y="290"/>
                </a:lnTo>
                <a:lnTo>
                  <a:pt x="598" y="285"/>
                </a:lnTo>
                <a:lnTo>
                  <a:pt x="611" y="297"/>
                </a:lnTo>
                <a:lnTo>
                  <a:pt x="625" y="299"/>
                </a:lnTo>
                <a:lnTo>
                  <a:pt x="639" y="302"/>
                </a:lnTo>
                <a:lnTo>
                  <a:pt x="652" y="298"/>
                </a:lnTo>
                <a:lnTo>
                  <a:pt x="666" y="300"/>
                </a:lnTo>
                <a:lnTo>
                  <a:pt x="679" y="301"/>
                </a:lnTo>
                <a:lnTo>
                  <a:pt x="693" y="304"/>
                </a:lnTo>
                <a:lnTo>
                  <a:pt x="707" y="307"/>
                </a:lnTo>
                <a:lnTo>
                  <a:pt x="720" y="320"/>
                </a:lnTo>
                <a:lnTo>
                  <a:pt x="734" y="321"/>
                </a:lnTo>
                <a:lnTo>
                  <a:pt x="747" y="325"/>
                </a:lnTo>
                <a:lnTo>
                  <a:pt x="761" y="322"/>
                </a:lnTo>
                <a:lnTo>
                  <a:pt x="775" y="325"/>
                </a:lnTo>
                <a:lnTo>
                  <a:pt x="788" y="327"/>
                </a:lnTo>
                <a:lnTo>
                  <a:pt x="802" y="328"/>
                </a:lnTo>
                <a:lnTo>
                  <a:pt x="815" y="328"/>
                </a:lnTo>
                <a:lnTo>
                  <a:pt x="829" y="328"/>
                </a:lnTo>
                <a:lnTo>
                  <a:pt x="842" y="327"/>
                </a:lnTo>
                <a:lnTo>
                  <a:pt x="856" y="327"/>
                </a:lnTo>
                <a:lnTo>
                  <a:pt x="870" y="328"/>
                </a:lnTo>
                <a:lnTo>
                  <a:pt x="883" y="330"/>
                </a:lnTo>
                <a:lnTo>
                  <a:pt x="897" y="335"/>
                </a:lnTo>
                <a:lnTo>
                  <a:pt x="910" y="343"/>
                </a:lnTo>
                <a:lnTo>
                  <a:pt x="924" y="345"/>
                </a:lnTo>
                <a:lnTo>
                  <a:pt x="938" y="344"/>
                </a:lnTo>
                <a:lnTo>
                  <a:pt x="951" y="348"/>
                </a:lnTo>
                <a:lnTo>
                  <a:pt x="965" y="344"/>
                </a:lnTo>
                <a:lnTo>
                  <a:pt x="978" y="348"/>
                </a:lnTo>
                <a:lnTo>
                  <a:pt x="992" y="350"/>
                </a:lnTo>
                <a:lnTo>
                  <a:pt x="1006" y="348"/>
                </a:lnTo>
                <a:lnTo>
                  <a:pt x="1019" y="351"/>
                </a:lnTo>
                <a:lnTo>
                  <a:pt x="1033" y="349"/>
                </a:lnTo>
                <a:lnTo>
                  <a:pt x="1046" y="352"/>
                </a:lnTo>
                <a:lnTo>
                  <a:pt x="1060" y="359"/>
                </a:lnTo>
                <a:lnTo>
                  <a:pt x="1074" y="366"/>
                </a:lnTo>
                <a:lnTo>
                  <a:pt x="1087" y="369"/>
                </a:lnTo>
                <a:lnTo>
                  <a:pt x="1101" y="373"/>
                </a:lnTo>
                <a:lnTo>
                  <a:pt x="1114" y="381"/>
                </a:lnTo>
                <a:lnTo>
                  <a:pt x="1128" y="382"/>
                </a:lnTo>
                <a:lnTo>
                  <a:pt x="1142" y="387"/>
                </a:lnTo>
                <a:lnTo>
                  <a:pt x="1155" y="391"/>
                </a:lnTo>
                <a:lnTo>
                  <a:pt x="1169" y="393"/>
                </a:lnTo>
                <a:lnTo>
                  <a:pt x="1182" y="393"/>
                </a:lnTo>
                <a:lnTo>
                  <a:pt x="1196" y="401"/>
                </a:lnTo>
                <a:lnTo>
                  <a:pt x="1210" y="406"/>
                </a:lnTo>
                <a:lnTo>
                  <a:pt x="1223" y="416"/>
                </a:lnTo>
                <a:lnTo>
                  <a:pt x="1237" y="418"/>
                </a:lnTo>
                <a:lnTo>
                  <a:pt x="1250" y="424"/>
                </a:lnTo>
                <a:lnTo>
                  <a:pt x="1264" y="435"/>
                </a:lnTo>
                <a:lnTo>
                  <a:pt x="1278" y="448"/>
                </a:lnTo>
                <a:lnTo>
                  <a:pt x="1291" y="460"/>
                </a:lnTo>
                <a:lnTo>
                  <a:pt x="1305" y="485"/>
                </a:lnTo>
                <a:lnTo>
                  <a:pt x="1318" y="513"/>
                </a:lnTo>
                <a:lnTo>
                  <a:pt x="1332" y="559"/>
                </a:lnTo>
                <a:lnTo>
                  <a:pt x="1346" y="619"/>
                </a:lnTo>
              </a:path>
            </a:pathLst>
          </a:custGeom>
          <a:noFill/>
          <a:ln w="22225">
            <a:solidFill>
              <a:srgbClr val="6E8E8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9"/>
          <p:cNvSpPr>
            <a:spLocks noChangeArrowheads="1"/>
          </p:cNvSpPr>
          <p:nvPr/>
        </p:nvSpPr>
        <p:spPr bwMode="auto">
          <a:xfrm>
            <a:off x="8430880" y="4232864"/>
            <a:ext cx="452941" cy="2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1980</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0" name="Line 30"/>
          <p:cNvSpPr>
            <a:spLocks noChangeShapeType="1"/>
          </p:cNvSpPr>
          <p:nvPr/>
        </p:nvSpPr>
        <p:spPr bwMode="auto">
          <a:xfrm flipV="1">
            <a:off x="1594009" y="1356765"/>
            <a:ext cx="0" cy="450977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1"/>
          <p:cNvSpPr>
            <a:spLocks noChangeShapeType="1"/>
          </p:cNvSpPr>
          <p:nvPr/>
        </p:nvSpPr>
        <p:spPr bwMode="auto">
          <a:xfrm flipH="1">
            <a:off x="1509871" y="5734720"/>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2"/>
          <p:cNvSpPr>
            <a:spLocks noChangeArrowheads="1"/>
          </p:cNvSpPr>
          <p:nvPr/>
        </p:nvSpPr>
        <p:spPr bwMode="auto">
          <a:xfrm>
            <a:off x="1358424" y="5630950"/>
            <a:ext cx="210344"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Line 33"/>
          <p:cNvSpPr>
            <a:spLocks noChangeShapeType="1"/>
          </p:cNvSpPr>
          <p:nvPr/>
        </p:nvSpPr>
        <p:spPr bwMode="auto">
          <a:xfrm flipH="1">
            <a:off x="1509871" y="4887735"/>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4"/>
          <p:cNvSpPr>
            <a:spLocks noChangeArrowheads="1"/>
          </p:cNvSpPr>
          <p:nvPr/>
        </p:nvSpPr>
        <p:spPr bwMode="auto">
          <a:xfrm>
            <a:off x="1246240" y="4779758"/>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Line 35"/>
          <p:cNvSpPr>
            <a:spLocks noChangeShapeType="1"/>
          </p:cNvSpPr>
          <p:nvPr/>
        </p:nvSpPr>
        <p:spPr bwMode="auto">
          <a:xfrm flipH="1">
            <a:off x="1509871" y="4035142"/>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6"/>
          <p:cNvSpPr>
            <a:spLocks noChangeArrowheads="1"/>
          </p:cNvSpPr>
          <p:nvPr/>
        </p:nvSpPr>
        <p:spPr bwMode="auto">
          <a:xfrm>
            <a:off x="1246240" y="393277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Line 37"/>
          <p:cNvSpPr>
            <a:spLocks noChangeShapeType="1"/>
          </p:cNvSpPr>
          <p:nvPr/>
        </p:nvSpPr>
        <p:spPr bwMode="auto">
          <a:xfrm flipH="1">
            <a:off x="1509871" y="3182549"/>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8"/>
          <p:cNvSpPr>
            <a:spLocks noChangeArrowheads="1"/>
          </p:cNvSpPr>
          <p:nvPr/>
        </p:nvSpPr>
        <p:spPr bwMode="auto">
          <a:xfrm>
            <a:off x="1246240" y="3080181"/>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Line 39"/>
          <p:cNvSpPr>
            <a:spLocks noChangeShapeType="1"/>
          </p:cNvSpPr>
          <p:nvPr/>
        </p:nvSpPr>
        <p:spPr bwMode="auto">
          <a:xfrm flipH="1">
            <a:off x="1509871" y="2335565"/>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40"/>
          <p:cNvSpPr>
            <a:spLocks noChangeArrowheads="1"/>
          </p:cNvSpPr>
          <p:nvPr/>
        </p:nvSpPr>
        <p:spPr bwMode="auto">
          <a:xfrm>
            <a:off x="1246240" y="2228990"/>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Line 41"/>
          <p:cNvSpPr>
            <a:spLocks noChangeShapeType="1"/>
          </p:cNvSpPr>
          <p:nvPr/>
        </p:nvSpPr>
        <p:spPr bwMode="auto">
          <a:xfrm flipH="1">
            <a:off x="1509871" y="1484373"/>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2"/>
          <p:cNvSpPr>
            <a:spLocks noChangeArrowheads="1"/>
          </p:cNvSpPr>
          <p:nvPr/>
        </p:nvSpPr>
        <p:spPr bwMode="auto">
          <a:xfrm>
            <a:off x="1134057" y="1382006"/>
            <a:ext cx="445929"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44"/>
          <p:cNvSpPr>
            <a:spLocks noChangeShapeType="1"/>
          </p:cNvSpPr>
          <p:nvPr/>
        </p:nvSpPr>
        <p:spPr bwMode="auto">
          <a:xfrm>
            <a:off x="1594009" y="5866535"/>
            <a:ext cx="6911895"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5"/>
          <p:cNvSpPr>
            <a:spLocks noChangeShapeType="1"/>
          </p:cNvSpPr>
          <p:nvPr/>
        </p:nvSpPr>
        <p:spPr bwMode="auto">
          <a:xfrm>
            <a:off x="1720215"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6"/>
          <p:cNvSpPr>
            <a:spLocks noChangeArrowheads="1"/>
          </p:cNvSpPr>
          <p:nvPr/>
        </p:nvSpPr>
        <p:spPr bwMode="auto">
          <a:xfrm>
            <a:off x="1666928" y="5988534"/>
            <a:ext cx="210344"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Line 47"/>
          <p:cNvSpPr>
            <a:spLocks noChangeShapeType="1"/>
          </p:cNvSpPr>
          <p:nvPr/>
        </p:nvSpPr>
        <p:spPr bwMode="auto">
          <a:xfrm>
            <a:off x="3052392"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8"/>
          <p:cNvSpPr>
            <a:spLocks noChangeArrowheads="1"/>
          </p:cNvSpPr>
          <p:nvPr/>
        </p:nvSpPr>
        <p:spPr bwMode="auto">
          <a:xfrm>
            <a:off x="2940208"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Line 49"/>
          <p:cNvSpPr>
            <a:spLocks noChangeShapeType="1"/>
          </p:cNvSpPr>
          <p:nvPr/>
        </p:nvSpPr>
        <p:spPr bwMode="auto">
          <a:xfrm>
            <a:off x="4383166"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50"/>
          <p:cNvSpPr>
            <a:spLocks noChangeArrowheads="1"/>
          </p:cNvSpPr>
          <p:nvPr/>
        </p:nvSpPr>
        <p:spPr bwMode="auto">
          <a:xfrm>
            <a:off x="4270983"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Line 51"/>
          <p:cNvSpPr>
            <a:spLocks noChangeShapeType="1"/>
          </p:cNvSpPr>
          <p:nvPr/>
        </p:nvSpPr>
        <p:spPr bwMode="auto">
          <a:xfrm>
            <a:off x="5715344"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2"/>
          <p:cNvSpPr>
            <a:spLocks noChangeArrowheads="1"/>
          </p:cNvSpPr>
          <p:nvPr/>
        </p:nvSpPr>
        <p:spPr bwMode="auto">
          <a:xfrm>
            <a:off x="5603160"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Line 53"/>
          <p:cNvSpPr>
            <a:spLocks noChangeShapeType="1"/>
          </p:cNvSpPr>
          <p:nvPr/>
        </p:nvSpPr>
        <p:spPr bwMode="auto">
          <a:xfrm>
            <a:off x="7047521"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4"/>
          <p:cNvSpPr>
            <a:spLocks noChangeArrowheads="1"/>
          </p:cNvSpPr>
          <p:nvPr/>
        </p:nvSpPr>
        <p:spPr bwMode="auto">
          <a:xfrm>
            <a:off x="6933934"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Line 55"/>
          <p:cNvSpPr>
            <a:spLocks noChangeShapeType="1"/>
          </p:cNvSpPr>
          <p:nvPr/>
        </p:nvSpPr>
        <p:spPr bwMode="auto">
          <a:xfrm>
            <a:off x="8378295"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6"/>
          <p:cNvSpPr>
            <a:spLocks noChangeArrowheads="1"/>
          </p:cNvSpPr>
          <p:nvPr/>
        </p:nvSpPr>
        <p:spPr bwMode="auto">
          <a:xfrm>
            <a:off x="8211422" y="5988534"/>
            <a:ext cx="445929"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7"/>
          <p:cNvSpPr>
            <a:spLocks noChangeArrowheads="1"/>
          </p:cNvSpPr>
          <p:nvPr/>
        </p:nvSpPr>
        <p:spPr bwMode="auto">
          <a:xfrm>
            <a:off x="2421361" y="6247958"/>
            <a:ext cx="5555880"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Parent Income Percentile (conditional on positive income)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8"/>
          <p:cNvSpPr>
            <a:spLocks noChangeArrowheads="1"/>
          </p:cNvSpPr>
          <p:nvPr/>
        </p:nvSpPr>
        <p:spPr bwMode="auto">
          <a:xfrm>
            <a:off x="5009991" y="994974"/>
            <a:ext cx="210344" cy="39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TextBox 63"/>
          <p:cNvSpPr txBox="1"/>
          <p:nvPr/>
        </p:nvSpPr>
        <p:spPr>
          <a:xfrm>
            <a:off x="867300" y="762000"/>
            <a:ext cx="7684879" cy="570926"/>
          </a:xfrm>
          <a:prstGeom prst="rect">
            <a:avLst/>
          </a:prstGeom>
          <a:noFill/>
        </p:spPr>
        <p:txBody>
          <a:bodyPr wrap="square" rtlCol="0">
            <a:spAutoFit/>
          </a:bodyPr>
          <a:lstStyle/>
          <a:p>
            <a:pPr algn="ctr" defTabSz="457200" fontAlgn="base">
              <a:spcBef>
                <a:spcPct val="0"/>
              </a:spcBef>
              <a:spcAft>
                <a:spcPct val="0"/>
              </a:spcAft>
            </a:pPr>
            <a:r>
              <a:rPr lang="en-US" b="1" dirty="0">
                <a:solidFill>
                  <a:srgbClr val="1E2D53"/>
                </a:solidFill>
                <a:latin typeface="Arial" pitchFamily="34" charset="0"/>
                <a:cs typeface="Arial" pitchFamily="34" charset="0"/>
              </a:rPr>
              <a:t>Percent of Children Earning More than their Parents</a:t>
            </a:r>
          </a:p>
          <a:p>
            <a:pPr algn="ctr" defTabSz="457200" fontAlgn="base">
              <a:spcBef>
                <a:spcPct val="0"/>
              </a:spcBef>
              <a:spcAft>
                <a:spcPct val="0"/>
              </a:spcAft>
            </a:pPr>
            <a:r>
              <a:rPr lang="en-US" dirty="0">
                <a:solidFill>
                  <a:srgbClr val="1E2D53"/>
                </a:solidFill>
                <a:latin typeface="Arial" pitchFamily="34" charset="0"/>
                <a:cs typeface="Arial" pitchFamily="34" charset="0"/>
              </a:rPr>
              <a:t>By Parent Income Percentile</a:t>
            </a:r>
          </a:p>
        </p:txBody>
      </p:sp>
      <p:sp>
        <p:nvSpPr>
          <p:cNvPr id="59" name="Rectangle 9109"/>
          <p:cNvSpPr>
            <a:spLocks noChangeArrowheads="1"/>
          </p:cNvSpPr>
          <p:nvPr/>
        </p:nvSpPr>
        <p:spPr bwMode="auto">
          <a:xfrm rot="16200000">
            <a:off x="-1322057" y="3372558"/>
            <a:ext cx="4645793"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Pct. of Children Earning more than their Parents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Text Box 7">
            <a:extLst>
              <a:ext uri="{FF2B5EF4-FFF2-40B4-BE49-F238E27FC236}">
                <a16:creationId xmlns:a16="http://schemas.microsoft.com/office/drawing/2014/main" id="{0746280D-E2A5-4014-87DD-7B0CC5383686}"/>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grpSp>
        <p:nvGrpSpPr>
          <p:cNvPr id="61" name="Group 60">
            <a:extLst>
              <a:ext uri="{FF2B5EF4-FFF2-40B4-BE49-F238E27FC236}">
                <a16:creationId xmlns:a16="http://schemas.microsoft.com/office/drawing/2014/main" id="{302466BC-1E0F-4730-B74B-10FC440F6903}"/>
              </a:ext>
            </a:extLst>
          </p:cNvPr>
          <p:cNvGrpSpPr/>
          <p:nvPr/>
        </p:nvGrpSpPr>
        <p:grpSpPr>
          <a:xfrm>
            <a:off x="1666928" y="2819400"/>
            <a:ext cx="6724544" cy="1828800"/>
            <a:chOff x="1666928" y="2819400"/>
            <a:chExt cx="6724544" cy="1828800"/>
          </a:xfrm>
        </p:grpSpPr>
        <p:cxnSp>
          <p:nvCxnSpPr>
            <p:cNvPr id="43" name="Straight Connector 42">
              <a:extLst>
                <a:ext uri="{FF2B5EF4-FFF2-40B4-BE49-F238E27FC236}">
                  <a16:creationId xmlns:a16="http://schemas.microsoft.com/office/drawing/2014/main" id="{5CFC11A7-3B61-4FB2-B725-D25542C1CB49}"/>
                </a:ext>
              </a:extLst>
            </p:cNvPr>
            <p:cNvCxnSpPr/>
            <p:nvPr/>
          </p:nvCxnSpPr>
          <p:spPr>
            <a:xfrm>
              <a:off x="1666928" y="28194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7A3F9A-86A9-43C3-86A1-FC15A25332D7}"/>
                </a:ext>
              </a:extLst>
            </p:cNvPr>
            <p:cNvCxnSpPr/>
            <p:nvPr/>
          </p:nvCxnSpPr>
          <p:spPr>
            <a:xfrm>
              <a:off x="2940208" y="35814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7CBCB4-8675-48D3-8182-28477358D36D}"/>
                </a:ext>
              </a:extLst>
            </p:cNvPr>
            <p:cNvCxnSpPr/>
            <p:nvPr/>
          </p:nvCxnSpPr>
          <p:spPr>
            <a:xfrm>
              <a:off x="4270983" y="38100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F25BC93-5824-49E8-B59B-67E7BDAEA099}"/>
                </a:ext>
              </a:extLst>
            </p:cNvPr>
            <p:cNvCxnSpPr/>
            <p:nvPr/>
          </p:nvCxnSpPr>
          <p:spPr>
            <a:xfrm>
              <a:off x="5629328" y="40386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4307DBD-5725-4F10-98BA-A60B58C6B652}"/>
                </a:ext>
              </a:extLst>
            </p:cNvPr>
            <p:cNvCxnSpPr/>
            <p:nvPr/>
          </p:nvCxnSpPr>
          <p:spPr>
            <a:xfrm>
              <a:off x="6934200" y="46482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948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4763" y="98425"/>
            <a:ext cx="9153526" cy="6661150"/>
            <a:chOff x="-3" y="62"/>
            <a:chExt cx="5766" cy="4196"/>
          </a:xfrm>
        </p:grpSpPr>
        <p:sp>
          <p:nvSpPr>
            <p:cNvPr id="4" name="AutoShape 3"/>
            <p:cNvSpPr>
              <a:spLocks noChangeAspect="1" noChangeArrowheads="1" noTextEdit="1"/>
            </p:cNvSpPr>
            <p:nvPr/>
          </p:nvSpPr>
          <p:spPr bwMode="auto">
            <a:xfrm>
              <a:off x="0" y="65"/>
              <a:ext cx="5760" cy="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3" y="62"/>
              <a:ext cx="5766" cy="4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0" y="68"/>
              <a:ext cx="5757" cy="4187"/>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702" y="449"/>
              <a:ext cx="4929" cy="32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Line 8"/>
            <p:cNvSpPr>
              <a:spLocks noChangeShapeType="1"/>
            </p:cNvSpPr>
            <p:nvPr/>
          </p:nvSpPr>
          <p:spPr bwMode="auto">
            <a:xfrm>
              <a:off x="702" y="357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a:off x="702" y="296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702" y="2359"/>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a:off x="702" y="175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a:off x="702" y="114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792" y="1053"/>
              <a:ext cx="4748" cy="2518"/>
            </a:xfrm>
            <a:custGeom>
              <a:avLst/>
              <a:gdLst>
                <a:gd name="T0" fmla="*/ 0 w 1360"/>
                <a:gd name="T1" fmla="*/ 0 h 721"/>
                <a:gd name="T2" fmla="*/ 31 w 1360"/>
                <a:gd name="T3" fmla="*/ 42 h 721"/>
                <a:gd name="T4" fmla="*/ 62 w 1360"/>
                <a:gd name="T5" fmla="*/ 33 h 721"/>
                <a:gd name="T6" fmla="*/ 93 w 1360"/>
                <a:gd name="T7" fmla="*/ 47 h 721"/>
                <a:gd name="T8" fmla="*/ 124 w 1360"/>
                <a:gd name="T9" fmla="*/ 28 h 721"/>
                <a:gd name="T10" fmla="*/ 154 w 1360"/>
                <a:gd name="T11" fmla="*/ 89 h 721"/>
                <a:gd name="T12" fmla="*/ 185 w 1360"/>
                <a:gd name="T13" fmla="*/ 99 h 721"/>
                <a:gd name="T14" fmla="*/ 216 w 1360"/>
                <a:gd name="T15" fmla="*/ 131 h 721"/>
                <a:gd name="T16" fmla="*/ 247 w 1360"/>
                <a:gd name="T17" fmla="*/ 164 h 721"/>
                <a:gd name="T18" fmla="*/ 278 w 1360"/>
                <a:gd name="T19" fmla="*/ 208 h 721"/>
                <a:gd name="T20" fmla="*/ 309 w 1360"/>
                <a:gd name="T21" fmla="*/ 226 h 721"/>
                <a:gd name="T22" fmla="*/ 340 w 1360"/>
                <a:gd name="T23" fmla="*/ 228 h 721"/>
                <a:gd name="T24" fmla="*/ 371 w 1360"/>
                <a:gd name="T25" fmla="*/ 305 h 721"/>
                <a:gd name="T26" fmla="*/ 402 w 1360"/>
                <a:gd name="T27" fmla="*/ 360 h 721"/>
                <a:gd name="T28" fmla="*/ 433 w 1360"/>
                <a:gd name="T29" fmla="*/ 406 h 721"/>
                <a:gd name="T30" fmla="*/ 463 w 1360"/>
                <a:gd name="T31" fmla="*/ 380 h 721"/>
                <a:gd name="T32" fmla="*/ 494 w 1360"/>
                <a:gd name="T33" fmla="*/ 420 h 721"/>
                <a:gd name="T34" fmla="*/ 525 w 1360"/>
                <a:gd name="T35" fmla="*/ 421 h 721"/>
                <a:gd name="T36" fmla="*/ 556 w 1360"/>
                <a:gd name="T37" fmla="*/ 425 h 721"/>
                <a:gd name="T38" fmla="*/ 587 w 1360"/>
                <a:gd name="T39" fmla="*/ 456 h 721"/>
                <a:gd name="T40" fmla="*/ 618 w 1360"/>
                <a:gd name="T41" fmla="*/ 507 h 721"/>
                <a:gd name="T42" fmla="*/ 649 w 1360"/>
                <a:gd name="T43" fmla="*/ 546 h 721"/>
                <a:gd name="T44" fmla="*/ 680 w 1360"/>
                <a:gd name="T45" fmla="*/ 578 h 721"/>
                <a:gd name="T46" fmla="*/ 711 w 1360"/>
                <a:gd name="T47" fmla="*/ 590 h 721"/>
                <a:gd name="T48" fmla="*/ 742 w 1360"/>
                <a:gd name="T49" fmla="*/ 608 h 721"/>
                <a:gd name="T50" fmla="*/ 772 w 1360"/>
                <a:gd name="T51" fmla="*/ 559 h 721"/>
                <a:gd name="T52" fmla="*/ 803 w 1360"/>
                <a:gd name="T53" fmla="*/ 591 h 721"/>
                <a:gd name="T54" fmla="*/ 834 w 1360"/>
                <a:gd name="T55" fmla="*/ 586 h 721"/>
                <a:gd name="T56" fmla="*/ 865 w 1360"/>
                <a:gd name="T57" fmla="*/ 546 h 721"/>
                <a:gd name="T58" fmla="*/ 896 w 1360"/>
                <a:gd name="T59" fmla="*/ 558 h 721"/>
                <a:gd name="T60" fmla="*/ 927 w 1360"/>
                <a:gd name="T61" fmla="*/ 531 h 721"/>
                <a:gd name="T62" fmla="*/ 958 w 1360"/>
                <a:gd name="T63" fmla="*/ 527 h 721"/>
                <a:gd name="T64" fmla="*/ 989 w 1360"/>
                <a:gd name="T65" fmla="*/ 533 h 721"/>
                <a:gd name="T66" fmla="*/ 1020 w 1360"/>
                <a:gd name="T67" fmla="*/ 550 h 721"/>
                <a:gd name="T68" fmla="*/ 1051 w 1360"/>
                <a:gd name="T69" fmla="*/ 582 h 721"/>
                <a:gd name="T70" fmla="*/ 1081 w 1360"/>
                <a:gd name="T71" fmla="*/ 572 h 721"/>
                <a:gd name="T72" fmla="*/ 1112 w 1360"/>
                <a:gd name="T73" fmla="*/ 636 h 721"/>
                <a:gd name="T74" fmla="*/ 1143 w 1360"/>
                <a:gd name="T75" fmla="*/ 606 h 721"/>
                <a:gd name="T76" fmla="*/ 1174 w 1360"/>
                <a:gd name="T77" fmla="*/ 622 h 721"/>
                <a:gd name="T78" fmla="*/ 1205 w 1360"/>
                <a:gd name="T79" fmla="*/ 646 h 721"/>
                <a:gd name="T80" fmla="*/ 1236 w 1360"/>
                <a:gd name="T81" fmla="*/ 721 h 721"/>
                <a:gd name="T82" fmla="*/ 1267 w 1360"/>
                <a:gd name="T83" fmla="*/ 665 h 721"/>
                <a:gd name="T84" fmla="*/ 1298 w 1360"/>
                <a:gd name="T85" fmla="*/ 646 h 721"/>
                <a:gd name="T86" fmla="*/ 1329 w 1360"/>
                <a:gd name="T87" fmla="*/ 674 h 721"/>
                <a:gd name="T88" fmla="*/ 1360 w 1360"/>
                <a:gd name="T89" fmla="*/ 717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0" h="721">
                  <a:moveTo>
                    <a:pt x="0" y="0"/>
                  </a:moveTo>
                  <a:lnTo>
                    <a:pt x="31" y="42"/>
                  </a:lnTo>
                  <a:lnTo>
                    <a:pt x="62" y="33"/>
                  </a:lnTo>
                  <a:lnTo>
                    <a:pt x="93" y="47"/>
                  </a:lnTo>
                  <a:lnTo>
                    <a:pt x="124" y="28"/>
                  </a:lnTo>
                  <a:lnTo>
                    <a:pt x="154" y="89"/>
                  </a:lnTo>
                  <a:lnTo>
                    <a:pt x="185" y="99"/>
                  </a:lnTo>
                  <a:lnTo>
                    <a:pt x="216" y="131"/>
                  </a:lnTo>
                  <a:lnTo>
                    <a:pt x="247" y="164"/>
                  </a:lnTo>
                  <a:lnTo>
                    <a:pt x="278" y="208"/>
                  </a:lnTo>
                  <a:lnTo>
                    <a:pt x="309" y="226"/>
                  </a:lnTo>
                  <a:lnTo>
                    <a:pt x="340" y="228"/>
                  </a:lnTo>
                  <a:lnTo>
                    <a:pt x="371" y="305"/>
                  </a:lnTo>
                  <a:lnTo>
                    <a:pt x="402" y="360"/>
                  </a:lnTo>
                  <a:lnTo>
                    <a:pt x="433" y="406"/>
                  </a:lnTo>
                  <a:lnTo>
                    <a:pt x="463" y="380"/>
                  </a:lnTo>
                  <a:lnTo>
                    <a:pt x="494" y="420"/>
                  </a:lnTo>
                  <a:lnTo>
                    <a:pt x="525" y="421"/>
                  </a:lnTo>
                  <a:lnTo>
                    <a:pt x="556" y="425"/>
                  </a:lnTo>
                  <a:lnTo>
                    <a:pt x="587" y="456"/>
                  </a:lnTo>
                  <a:lnTo>
                    <a:pt x="618" y="507"/>
                  </a:lnTo>
                  <a:lnTo>
                    <a:pt x="649" y="546"/>
                  </a:lnTo>
                  <a:lnTo>
                    <a:pt x="680" y="578"/>
                  </a:lnTo>
                  <a:lnTo>
                    <a:pt x="711" y="590"/>
                  </a:lnTo>
                  <a:lnTo>
                    <a:pt x="742" y="608"/>
                  </a:lnTo>
                  <a:lnTo>
                    <a:pt x="772" y="559"/>
                  </a:lnTo>
                  <a:lnTo>
                    <a:pt x="803" y="591"/>
                  </a:lnTo>
                  <a:lnTo>
                    <a:pt x="834" y="586"/>
                  </a:lnTo>
                  <a:lnTo>
                    <a:pt x="865" y="546"/>
                  </a:lnTo>
                  <a:lnTo>
                    <a:pt x="896" y="558"/>
                  </a:lnTo>
                  <a:lnTo>
                    <a:pt x="927" y="531"/>
                  </a:lnTo>
                  <a:lnTo>
                    <a:pt x="958" y="527"/>
                  </a:lnTo>
                  <a:lnTo>
                    <a:pt x="989" y="533"/>
                  </a:lnTo>
                  <a:lnTo>
                    <a:pt x="1020" y="550"/>
                  </a:lnTo>
                  <a:lnTo>
                    <a:pt x="1051" y="582"/>
                  </a:lnTo>
                  <a:lnTo>
                    <a:pt x="1081" y="572"/>
                  </a:lnTo>
                  <a:lnTo>
                    <a:pt x="1112" y="636"/>
                  </a:lnTo>
                  <a:lnTo>
                    <a:pt x="1143" y="606"/>
                  </a:lnTo>
                  <a:lnTo>
                    <a:pt x="1174" y="622"/>
                  </a:lnTo>
                  <a:lnTo>
                    <a:pt x="1205" y="646"/>
                  </a:lnTo>
                  <a:lnTo>
                    <a:pt x="1236" y="721"/>
                  </a:lnTo>
                  <a:lnTo>
                    <a:pt x="1267" y="665"/>
                  </a:lnTo>
                  <a:lnTo>
                    <a:pt x="1298" y="646"/>
                  </a:lnTo>
                  <a:lnTo>
                    <a:pt x="1329" y="674"/>
                  </a:lnTo>
                  <a:lnTo>
                    <a:pt x="1360" y="717"/>
                  </a:lnTo>
                </a:path>
              </a:pathLst>
            </a:custGeom>
            <a:noFill/>
            <a:ln w="22225">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Oval 14"/>
            <p:cNvSpPr>
              <a:spLocks noChangeArrowheads="1"/>
            </p:cNvSpPr>
            <p:nvPr/>
          </p:nvSpPr>
          <p:spPr bwMode="auto">
            <a:xfrm>
              <a:off x="761" y="102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5"/>
            <p:cNvSpPr>
              <a:spLocks noChangeArrowheads="1"/>
            </p:cNvSpPr>
            <p:nvPr/>
          </p:nvSpPr>
          <p:spPr bwMode="auto">
            <a:xfrm>
              <a:off x="869" y="116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6"/>
            <p:cNvSpPr>
              <a:spLocks noChangeArrowheads="1"/>
            </p:cNvSpPr>
            <p:nvPr/>
          </p:nvSpPr>
          <p:spPr bwMode="auto">
            <a:xfrm>
              <a:off x="977" y="113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7"/>
            <p:cNvSpPr>
              <a:spLocks noChangeArrowheads="1"/>
            </p:cNvSpPr>
            <p:nvPr/>
          </p:nvSpPr>
          <p:spPr bwMode="auto">
            <a:xfrm>
              <a:off x="1086" y="118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8"/>
            <p:cNvSpPr>
              <a:spLocks noChangeArrowheads="1"/>
            </p:cNvSpPr>
            <p:nvPr/>
          </p:nvSpPr>
          <p:spPr bwMode="auto">
            <a:xfrm>
              <a:off x="1194" y="111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9"/>
            <p:cNvSpPr>
              <a:spLocks noChangeArrowheads="1"/>
            </p:cNvSpPr>
            <p:nvPr/>
          </p:nvSpPr>
          <p:spPr bwMode="auto">
            <a:xfrm>
              <a:off x="1299" y="1332"/>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20"/>
            <p:cNvSpPr>
              <a:spLocks noChangeArrowheads="1"/>
            </p:cNvSpPr>
            <p:nvPr/>
          </p:nvSpPr>
          <p:spPr bwMode="auto">
            <a:xfrm>
              <a:off x="1407" y="136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1"/>
            <p:cNvSpPr>
              <a:spLocks noChangeArrowheads="1"/>
            </p:cNvSpPr>
            <p:nvPr/>
          </p:nvSpPr>
          <p:spPr bwMode="auto">
            <a:xfrm>
              <a:off x="1515" y="147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
            <p:cNvSpPr>
              <a:spLocks noChangeArrowheads="1"/>
            </p:cNvSpPr>
            <p:nvPr/>
          </p:nvSpPr>
          <p:spPr bwMode="auto">
            <a:xfrm>
              <a:off x="1623" y="159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3"/>
            <p:cNvSpPr>
              <a:spLocks noChangeArrowheads="1"/>
            </p:cNvSpPr>
            <p:nvPr/>
          </p:nvSpPr>
          <p:spPr bwMode="auto">
            <a:xfrm>
              <a:off x="1731" y="174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4"/>
            <p:cNvSpPr>
              <a:spLocks noChangeArrowheads="1"/>
            </p:cNvSpPr>
            <p:nvPr/>
          </p:nvSpPr>
          <p:spPr bwMode="auto">
            <a:xfrm>
              <a:off x="1840" y="1811"/>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5"/>
            <p:cNvSpPr>
              <a:spLocks noChangeArrowheads="1"/>
            </p:cNvSpPr>
            <p:nvPr/>
          </p:nvSpPr>
          <p:spPr bwMode="auto">
            <a:xfrm>
              <a:off x="1948" y="181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6"/>
            <p:cNvSpPr>
              <a:spLocks noChangeArrowheads="1"/>
            </p:cNvSpPr>
            <p:nvPr/>
          </p:nvSpPr>
          <p:spPr bwMode="auto">
            <a:xfrm>
              <a:off x="2056" y="208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7"/>
            <p:cNvSpPr>
              <a:spLocks noChangeArrowheads="1"/>
            </p:cNvSpPr>
            <p:nvPr/>
          </p:nvSpPr>
          <p:spPr bwMode="auto">
            <a:xfrm>
              <a:off x="2164" y="227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8"/>
            <p:cNvSpPr>
              <a:spLocks noChangeArrowheads="1"/>
            </p:cNvSpPr>
            <p:nvPr/>
          </p:nvSpPr>
          <p:spPr bwMode="auto">
            <a:xfrm>
              <a:off x="2273" y="2439"/>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9"/>
            <p:cNvSpPr>
              <a:spLocks noChangeArrowheads="1"/>
            </p:cNvSpPr>
            <p:nvPr/>
          </p:nvSpPr>
          <p:spPr bwMode="auto">
            <a:xfrm>
              <a:off x="2377" y="2349"/>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0"/>
            <p:cNvSpPr>
              <a:spLocks noChangeArrowheads="1"/>
            </p:cNvSpPr>
            <p:nvPr/>
          </p:nvSpPr>
          <p:spPr bwMode="auto">
            <a:xfrm>
              <a:off x="2486" y="248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1"/>
            <p:cNvSpPr>
              <a:spLocks noChangeArrowheads="1"/>
            </p:cNvSpPr>
            <p:nvPr/>
          </p:nvSpPr>
          <p:spPr bwMode="auto">
            <a:xfrm>
              <a:off x="2594" y="249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2"/>
            <p:cNvSpPr>
              <a:spLocks noChangeArrowheads="1"/>
            </p:cNvSpPr>
            <p:nvPr/>
          </p:nvSpPr>
          <p:spPr bwMode="auto">
            <a:xfrm>
              <a:off x="2702" y="250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3"/>
            <p:cNvSpPr>
              <a:spLocks noChangeArrowheads="1"/>
            </p:cNvSpPr>
            <p:nvPr/>
          </p:nvSpPr>
          <p:spPr bwMode="auto">
            <a:xfrm>
              <a:off x="2810" y="261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4"/>
            <p:cNvSpPr>
              <a:spLocks noChangeArrowheads="1"/>
            </p:cNvSpPr>
            <p:nvPr/>
          </p:nvSpPr>
          <p:spPr bwMode="auto">
            <a:xfrm>
              <a:off x="2918" y="279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Oval 35"/>
            <p:cNvSpPr>
              <a:spLocks noChangeArrowheads="1"/>
            </p:cNvSpPr>
            <p:nvPr/>
          </p:nvSpPr>
          <p:spPr bwMode="auto">
            <a:xfrm>
              <a:off x="3027" y="292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6"/>
            <p:cNvSpPr>
              <a:spLocks noChangeArrowheads="1"/>
            </p:cNvSpPr>
            <p:nvPr/>
          </p:nvSpPr>
          <p:spPr bwMode="auto">
            <a:xfrm>
              <a:off x="3135" y="3040"/>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Oval 37"/>
            <p:cNvSpPr>
              <a:spLocks noChangeArrowheads="1"/>
            </p:cNvSpPr>
            <p:nvPr/>
          </p:nvSpPr>
          <p:spPr bwMode="auto">
            <a:xfrm>
              <a:off x="3243" y="308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8"/>
            <p:cNvSpPr>
              <a:spLocks noChangeArrowheads="1"/>
            </p:cNvSpPr>
            <p:nvPr/>
          </p:nvSpPr>
          <p:spPr bwMode="auto">
            <a:xfrm>
              <a:off x="3351" y="314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9"/>
            <p:cNvSpPr>
              <a:spLocks noChangeArrowheads="1"/>
            </p:cNvSpPr>
            <p:nvPr/>
          </p:nvSpPr>
          <p:spPr bwMode="auto">
            <a:xfrm>
              <a:off x="3456" y="2974"/>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40"/>
            <p:cNvSpPr>
              <a:spLocks noChangeArrowheads="1"/>
            </p:cNvSpPr>
            <p:nvPr/>
          </p:nvSpPr>
          <p:spPr bwMode="auto">
            <a:xfrm>
              <a:off x="3564" y="308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Oval 41"/>
            <p:cNvSpPr>
              <a:spLocks noChangeArrowheads="1"/>
            </p:cNvSpPr>
            <p:nvPr/>
          </p:nvSpPr>
          <p:spPr bwMode="auto">
            <a:xfrm>
              <a:off x="3672" y="306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Oval 42"/>
            <p:cNvSpPr>
              <a:spLocks noChangeArrowheads="1"/>
            </p:cNvSpPr>
            <p:nvPr/>
          </p:nvSpPr>
          <p:spPr bwMode="auto">
            <a:xfrm>
              <a:off x="3781" y="292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43"/>
            <p:cNvSpPr>
              <a:spLocks noChangeArrowheads="1"/>
            </p:cNvSpPr>
            <p:nvPr/>
          </p:nvSpPr>
          <p:spPr bwMode="auto">
            <a:xfrm>
              <a:off x="3889" y="2970"/>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44"/>
            <p:cNvSpPr>
              <a:spLocks noChangeArrowheads="1"/>
            </p:cNvSpPr>
            <p:nvPr/>
          </p:nvSpPr>
          <p:spPr bwMode="auto">
            <a:xfrm>
              <a:off x="3997" y="287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5"/>
            <p:cNvSpPr>
              <a:spLocks noChangeArrowheads="1"/>
            </p:cNvSpPr>
            <p:nvPr/>
          </p:nvSpPr>
          <p:spPr bwMode="auto">
            <a:xfrm>
              <a:off x="4105" y="286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6"/>
            <p:cNvSpPr>
              <a:spLocks noChangeArrowheads="1"/>
            </p:cNvSpPr>
            <p:nvPr/>
          </p:nvSpPr>
          <p:spPr bwMode="auto">
            <a:xfrm>
              <a:off x="4214" y="2883"/>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47"/>
            <p:cNvSpPr>
              <a:spLocks noChangeArrowheads="1"/>
            </p:cNvSpPr>
            <p:nvPr/>
          </p:nvSpPr>
          <p:spPr bwMode="auto">
            <a:xfrm>
              <a:off x="4322" y="294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48"/>
            <p:cNvSpPr>
              <a:spLocks noChangeArrowheads="1"/>
            </p:cNvSpPr>
            <p:nvPr/>
          </p:nvSpPr>
          <p:spPr bwMode="auto">
            <a:xfrm>
              <a:off x="4430" y="305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49"/>
            <p:cNvSpPr>
              <a:spLocks noChangeArrowheads="1"/>
            </p:cNvSpPr>
            <p:nvPr/>
          </p:nvSpPr>
          <p:spPr bwMode="auto">
            <a:xfrm>
              <a:off x="4535" y="301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50"/>
            <p:cNvSpPr>
              <a:spLocks noChangeArrowheads="1"/>
            </p:cNvSpPr>
            <p:nvPr/>
          </p:nvSpPr>
          <p:spPr bwMode="auto">
            <a:xfrm>
              <a:off x="4643" y="324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51"/>
            <p:cNvSpPr>
              <a:spLocks noChangeArrowheads="1"/>
            </p:cNvSpPr>
            <p:nvPr/>
          </p:nvSpPr>
          <p:spPr bwMode="auto">
            <a:xfrm>
              <a:off x="4751" y="313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52"/>
            <p:cNvSpPr>
              <a:spLocks noChangeArrowheads="1"/>
            </p:cNvSpPr>
            <p:nvPr/>
          </p:nvSpPr>
          <p:spPr bwMode="auto">
            <a:xfrm>
              <a:off x="4859" y="3194"/>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Oval 53"/>
            <p:cNvSpPr>
              <a:spLocks noChangeArrowheads="1"/>
            </p:cNvSpPr>
            <p:nvPr/>
          </p:nvSpPr>
          <p:spPr bwMode="auto">
            <a:xfrm>
              <a:off x="4968" y="3277"/>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54"/>
            <p:cNvSpPr>
              <a:spLocks noChangeArrowheads="1"/>
            </p:cNvSpPr>
            <p:nvPr/>
          </p:nvSpPr>
          <p:spPr bwMode="auto">
            <a:xfrm>
              <a:off x="5076" y="353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55"/>
            <p:cNvSpPr>
              <a:spLocks noChangeArrowheads="1"/>
            </p:cNvSpPr>
            <p:nvPr/>
          </p:nvSpPr>
          <p:spPr bwMode="auto">
            <a:xfrm>
              <a:off x="5184" y="334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56"/>
            <p:cNvSpPr>
              <a:spLocks noChangeArrowheads="1"/>
            </p:cNvSpPr>
            <p:nvPr/>
          </p:nvSpPr>
          <p:spPr bwMode="auto">
            <a:xfrm>
              <a:off x="5292" y="327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7"/>
            <p:cNvSpPr>
              <a:spLocks noChangeArrowheads="1"/>
            </p:cNvSpPr>
            <p:nvPr/>
          </p:nvSpPr>
          <p:spPr bwMode="auto">
            <a:xfrm>
              <a:off x="5400" y="337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8"/>
            <p:cNvSpPr>
              <a:spLocks noChangeArrowheads="1"/>
            </p:cNvSpPr>
            <p:nvPr/>
          </p:nvSpPr>
          <p:spPr bwMode="auto">
            <a:xfrm>
              <a:off x="5472" y="3493"/>
              <a:ext cx="153" cy="155"/>
            </a:xfrm>
            <a:prstGeom prst="ellipse">
              <a:avLst/>
            </a:prstGeom>
            <a:solidFill>
              <a:srgbClr val="008000"/>
            </a:solidFill>
            <a:ln w="22225">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9"/>
            <p:cNvSpPr>
              <a:spLocks noChangeShapeType="1"/>
            </p:cNvSpPr>
            <p:nvPr/>
          </p:nvSpPr>
          <p:spPr bwMode="auto">
            <a:xfrm flipV="1">
              <a:off x="702" y="449"/>
              <a:ext cx="0" cy="32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0"/>
            <p:cNvSpPr>
              <a:spLocks noChangeShapeType="1"/>
            </p:cNvSpPr>
            <p:nvPr/>
          </p:nvSpPr>
          <p:spPr bwMode="auto">
            <a:xfrm flipH="1">
              <a:off x="642" y="357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61"/>
            <p:cNvSpPr>
              <a:spLocks noChangeArrowheads="1"/>
            </p:cNvSpPr>
            <p:nvPr/>
          </p:nvSpPr>
          <p:spPr bwMode="auto">
            <a:xfrm>
              <a:off x="454" y="3497"/>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Line 62"/>
            <p:cNvSpPr>
              <a:spLocks noChangeShapeType="1"/>
            </p:cNvSpPr>
            <p:nvPr/>
          </p:nvSpPr>
          <p:spPr bwMode="auto">
            <a:xfrm flipH="1">
              <a:off x="642" y="296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3"/>
            <p:cNvSpPr>
              <a:spLocks noChangeArrowheads="1"/>
            </p:cNvSpPr>
            <p:nvPr/>
          </p:nvSpPr>
          <p:spPr bwMode="auto">
            <a:xfrm>
              <a:off x="454" y="2890"/>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Line 64"/>
            <p:cNvSpPr>
              <a:spLocks noChangeShapeType="1"/>
            </p:cNvSpPr>
            <p:nvPr/>
          </p:nvSpPr>
          <p:spPr bwMode="auto">
            <a:xfrm flipH="1">
              <a:off x="642" y="2359"/>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5"/>
            <p:cNvSpPr>
              <a:spLocks noChangeArrowheads="1"/>
            </p:cNvSpPr>
            <p:nvPr/>
          </p:nvSpPr>
          <p:spPr bwMode="auto">
            <a:xfrm>
              <a:off x="454" y="2286"/>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Line 66"/>
            <p:cNvSpPr>
              <a:spLocks noChangeShapeType="1"/>
            </p:cNvSpPr>
            <p:nvPr/>
          </p:nvSpPr>
          <p:spPr bwMode="auto">
            <a:xfrm flipH="1">
              <a:off x="642" y="175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7"/>
            <p:cNvSpPr>
              <a:spLocks noChangeArrowheads="1"/>
            </p:cNvSpPr>
            <p:nvPr/>
          </p:nvSpPr>
          <p:spPr bwMode="auto">
            <a:xfrm>
              <a:off x="454" y="1678"/>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Line 68"/>
            <p:cNvSpPr>
              <a:spLocks noChangeShapeType="1"/>
            </p:cNvSpPr>
            <p:nvPr/>
          </p:nvSpPr>
          <p:spPr bwMode="auto">
            <a:xfrm flipH="1">
              <a:off x="642" y="114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69"/>
            <p:cNvSpPr>
              <a:spLocks noChangeArrowheads="1"/>
            </p:cNvSpPr>
            <p:nvPr/>
          </p:nvSpPr>
          <p:spPr bwMode="auto">
            <a:xfrm>
              <a:off x="454" y="1071"/>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Line 70"/>
            <p:cNvSpPr>
              <a:spLocks noChangeShapeType="1"/>
            </p:cNvSpPr>
            <p:nvPr/>
          </p:nvSpPr>
          <p:spPr bwMode="auto">
            <a:xfrm flipH="1">
              <a:off x="642" y="540"/>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ectangle 71"/>
            <p:cNvSpPr>
              <a:spLocks noChangeArrowheads="1"/>
            </p:cNvSpPr>
            <p:nvPr/>
          </p:nvSpPr>
          <p:spPr bwMode="auto">
            <a:xfrm>
              <a:off x="374" y="467"/>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Line 73"/>
            <p:cNvSpPr>
              <a:spLocks noChangeShapeType="1"/>
            </p:cNvSpPr>
            <p:nvPr/>
          </p:nvSpPr>
          <p:spPr bwMode="auto">
            <a:xfrm>
              <a:off x="702" y="3665"/>
              <a:ext cx="4929"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4"/>
            <p:cNvSpPr>
              <a:spLocks noChangeShapeType="1"/>
            </p:cNvSpPr>
            <p:nvPr/>
          </p:nvSpPr>
          <p:spPr bwMode="auto">
            <a:xfrm>
              <a:off x="79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75"/>
            <p:cNvSpPr>
              <a:spLocks noChangeArrowheads="1"/>
            </p:cNvSpPr>
            <p:nvPr/>
          </p:nvSpPr>
          <p:spPr bwMode="auto">
            <a:xfrm>
              <a:off x="632"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Line 76"/>
            <p:cNvSpPr>
              <a:spLocks noChangeShapeType="1"/>
            </p:cNvSpPr>
            <p:nvPr/>
          </p:nvSpPr>
          <p:spPr bwMode="auto">
            <a:xfrm>
              <a:off x="187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Rectangle 77"/>
            <p:cNvSpPr>
              <a:spLocks noChangeArrowheads="1"/>
            </p:cNvSpPr>
            <p:nvPr/>
          </p:nvSpPr>
          <p:spPr bwMode="auto">
            <a:xfrm>
              <a:off x="1711"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Line 78"/>
            <p:cNvSpPr>
              <a:spLocks noChangeShapeType="1"/>
            </p:cNvSpPr>
            <p:nvPr/>
          </p:nvSpPr>
          <p:spPr bwMode="auto">
            <a:xfrm>
              <a:off x="295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9"/>
            <p:cNvSpPr>
              <a:spLocks noChangeArrowheads="1"/>
            </p:cNvSpPr>
            <p:nvPr/>
          </p:nvSpPr>
          <p:spPr bwMode="auto">
            <a:xfrm>
              <a:off x="2789"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Line 80"/>
            <p:cNvSpPr>
              <a:spLocks noChangeShapeType="1"/>
            </p:cNvSpPr>
            <p:nvPr/>
          </p:nvSpPr>
          <p:spPr bwMode="auto">
            <a:xfrm>
              <a:off x="4029"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81"/>
            <p:cNvSpPr>
              <a:spLocks noChangeArrowheads="1"/>
            </p:cNvSpPr>
            <p:nvPr/>
          </p:nvSpPr>
          <p:spPr bwMode="auto">
            <a:xfrm>
              <a:off x="3868"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Line 82"/>
            <p:cNvSpPr>
              <a:spLocks noChangeShapeType="1"/>
            </p:cNvSpPr>
            <p:nvPr/>
          </p:nvSpPr>
          <p:spPr bwMode="auto">
            <a:xfrm>
              <a:off x="5107"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3"/>
            <p:cNvSpPr>
              <a:spLocks noChangeArrowheads="1"/>
            </p:cNvSpPr>
            <p:nvPr/>
          </p:nvSpPr>
          <p:spPr bwMode="auto">
            <a:xfrm>
              <a:off x="4947"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85"/>
            <p:cNvSpPr>
              <a:spLocks noChangeArrowheads="1"/>
            </p:cNvSpPr>
            <p:nvPr/>
          </p:nvSpPr>
          <p:spPr bwMode="auto">
            <a:xfrm>
              <a:off x="3138" y="191"/>
              <a:ext cx="1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86" name="TextBox 85"/>
          <p:cNvSpPr txBox="1"/>
          <p:nvPr/>
        </p:nvSpPr>
        <p:spPr>
          <a:xfrm>
            <a:off x="228600" y="154369"/>
            <a:ext cx="8699864" cy="369332"/>
          </a:xfrm>
          <a:prstGeom prst="rect">
            <a:avLst/>
          </a:prstGeom>
          <a:noFill/>
        </p:spPr>
        <p:txBody>
          <a:bodyPr wrap="square" rtlCol="0">
            <a:spAutoFit/>
          </a:bodyPr>
          <a:lstStyle/>
          <a:p>
            <a:pPr algn="ctr" defTabSz="457200" fontAlgn="base">
              <a:spcBef>
                <a:spcPct val="0"/>
              </a:spcBef>
              <a:spcAft>
                <a:spcPct val="0"/>
              </a:spcAft>
            </a:pPr>
            <a:r>
              <a:rPr lang="en-US" b="1" dirty="0">
                <a:solidFill>
                  <a:srgbClr val="1E2D53"/>
                </a:solidFill>
                <a:latin typeface="Arial" pitchFamily="34" charset="0"/>
                <a:cs typeface="Arial" pitchFamily="34" charset="0"/>
              </a:rPr>
              <a:t>Mean Rates of Absolute Mobility by Cohort</a:t>
            </a:r>
          </a:p>
        </p:txBody>
      </p:sp>
      <p:sp>
        <p:nvSpPr>
          <p:cNvPr id="87" name="Line 12"/>
          <p:cNvSpPr>
            <a:spLocks noChangeShapeType="1"/>
          </p:cNvSpPr>
          <p:nvPr/>
        </p:nvSpPr>
        <p:spPr bwMode="auto">
          <a:xfrm>
            <a:off x="1131643" y="861646"/>
            <a:ext cx="782478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84"/>
          <p:cNvSpPr>
            <a:spLocks noChangeArrowheads="1"/>
          </p:cNvSpPr>
          <p:nvPr/>
        </p:nvSpPr>
        <p:spPr bwMode="auto">
          <a:xfrm>
            <a:off x="3810000" y="6324600"/>
            <a:ext cx="21828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Child's Birth Cohort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9109"/>
          <p:cNvSpPr>
            <a:spLocks noChangeArrowheads="1"/>
          </p:cNvSpPr>
          <p:nvPr/>
        </p:nvSpPr>
        <p:spPr bwMode="auto">
          <a:xfrm rot="16200000">
            <a:off x="-2186782" y="2994818"/>
            <a:ext cx="52593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Pct. of Children Earning more than their Parents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9B6A3AD4-D3FB-46F4-BC9E-41C9A6470AAB}"/>
              </a:ext>
            </a:extLst>
          </p:cNvPr>
          <p:cNvSpPr txBox="1"/>
          <p:nvPr/>
        </p:nvSpPr>
        <p:spPr>
          <a:xfrm>
            <a:off x="7593806" y="3856931"/>
            <a:ext cx="1524000" cy="923330"/>
          </a:xfrm>
          <a:prstGeom prst="rect">
            <a:avLst/>
          </a:prstGeom>
          <a:noFill/>
        </p:spPr>
        <p:txBody>
          <a:bodyPr wrap="square" rtlCol="0">
            <a:spAutoFit/>
          </a:bodyPr>
          <a:lstStyle/>
          <a:p>
            <a:pPr algn="r"/>
            <a:r>
              <a:rPr lang="pt-BR" dirty="0"/>
              <a:t>This was to calculate this green point</a:t>
            </a:r>
          </a:p>
        </p:txBody>
      </p:sp>
      <p:sp>
        <p:nvSpPr>
          <p:cNvPr id="72" name="Arrow: Down 71">
            <a:extLst>
              <a:ext uri="{FF2B5EF4-FFF2-40B4-BE49-F238E27FC236}">
                <a16:creationId xmlns:a16="http://schemas.microsoft.com/office/drawing/2014/main" id="{19012F68-E6DA-4EA9-85DB-274E7542E3B6}"/>
              </a:ext>
            </a:extLst>
          </p:cNvPr>
          <p:cNvSpPr/>
          <p:nvPr/>
        </p:nvSpPr>
        <p:spPr>
          <a:xfrm>
            <a:off x="8696324" y="4748213"/>
            <a:ext cx="295276" cy="344482"/>
          </a:xfrm>
          <a:prstGeom prst="downArrow">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8807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Causal Effects</a:t>
            </a:r>
          </a:p>
        </p:txBody>
      </p:sp>
    </p:spTree>
    <p:extLst>
      <p:ext uri="{BB962C8B-B14F-4D97-AF65-F5344CB8AC3E}">
        <p14:creationId xmlns:p14="http://schemas.microsoft.com/office/powerpoint/2010/main" val="296343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a:t>
            </a:r>
          </a:p>
        </p:txBody>
      </p:sp>
      <p:sp>
        <p:nvSpPr>
          <p:cNvPr id="6" name="TextBox 5">
            <a:extLst>
              <a:ext uri="{FF2B5EF4-FFF2-40B4-BE49-F238E27FC236}">
                <a16:creationId xmlns:a16="http://schemas.microsoft.com/office/drawing/2014/main" id="{5C7DFBF3-DC4C-4A66-BBF8-68F5B2D76140}"/>
              </a:ext>
            </a:extLst>
          </p:cNvPr>
          <p:cNvSpPr txBox="1"/>
          <p:nvPr/>
        </p:nvSpPr>
        <p:spPr>
          <a:xfrm>
            <a:off x="609600" y="1066800"/>
            <a:ext cx="81534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Last week: correlation is not causation.</a:t>
            </a:r>
          </a:p>
        </p:txBody>
      </p:sp>
      <p:sp>
        <p:nvSpPr>
          <p:cNvPr id="9" name="TextBox 8">
            <a:extLst>
              <a:ext uri="{FF2B5EF4-FFF2-40B4-BE49-F238E27FC236}">
                <a16:creationId xmlns:a16="http://schemas.microsoft.com/office/drawing/2014/main" id="{D7A22905-88E9-44A6-A556-A7869A43B8D7}"/>
              </a:ext>
            </a:extLst>
          </p:cNvPr>
          <p:cNvSpPr txBox="1"/>
          <p:nvPr/>
        </p:nvSpPr>
        <p:spPr>
          <a:xfrm>
            <a:off x="616857" y="1678017"/>
            <a:ext cx="81534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week: What is causation?</a:t>
            </a:r>
          </a:p>
        </p:txBody>
      </p:sp>
      <p:pic>
        <p:nvPicPr>
          <p:cNvPr id="11" name="Picture 10">
            <a:extLst>
              <a:ext uri="{FF2B5EF4-FFF2-40B4-BE49-F238E27FC236}">
                <a16:creationId xmlns:a16="http://schemas.microsoft.com/office/drawing/2014/main" id="{73D18661-6599-4931-90F6-D3FEC46744B3}"/>
              </a:ext>
            </a:extLst>
          </p:cNvPr>
          <p:cNvPicPr>
            <a:picLocks noChangeAspect="1"/>
          </p:cNvPicPr>
          <p:nvPr/>
        </p:nvPicPr>
        <p:blipFill>
          <a:blip r:embed="rId3"/>
          <a:stretch>
            <a:fillRect/>
          </a:stretch>
        </p:blipFill>
        <p:spPr>
          <a:xfrm>
            <a:off x="616857" y="2216051"/>
            <a:ext cx="5179008" cy="2425897"/>
          </a:xfrm>
          <a:prstGeom prst="rect">
            <a:avLst/>
          </a:prstGeom>
        </p:spPr>
      </p:pic>
      <p:sp>
        <p:nvSpPr>
          <p:cNvPr id="12" name="TextBox 11">
            <a:extLst>
              <a:ext uri="{FF2B5EF4-FFF2-40B4-BE49-F238E27FC236}">
                <a16:creationId xmlns:a16="http://schemas.microsoft.com/office/drawing/2014/main" id="{1F9AFAAF-43D2-4E2D-8B22-86246D60A360}"/>
              </a:ext>
            </a:extLst>
          </p:cNvPr>
          <p:cNvSpPr txBox="1"/>
          <p:nvPr/>
        </p:nvSpPr>
        <p:spPr>
          <a:xfrm>
            <a:off x="495300" y="5179983"/>
            <a:ext cx="81534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Philosophically difficult question!</a:t>
            </a:r>
          </a:p>
          <a:p>
            <a:pPr marL="742950" lvl="1" indent="-285750">
              <a:buFont typeface="Arial" panose="020B0604020202020204" pitchFamily="34" charset="0"/>
              <a:buChar char="•"/>
            </a:pPr>
            <a:endParaRPr lang="en-US" sz="2000" dirty="0"/>
          </a:p>
        </p:txBody>
      </p:sp>
      <p:pic>
        <p:nvPicPr>
          <p:cNvPr id="3074" name="Picture 2" descr="Image result for hume treatise of human nature">
            <a:extLst>
              <a:ext uri="{FF2B5EF4-FFF2-40B4-BE49-F238E27FC236}">
                <a16:creationId xmlns:a16="http://schemas.microsoft.com/office/drawing/2014/main" id="{F0933AD0-C2AB-4073-B6F1-FF2768DA9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362200"/>
            <a:ext cx="2188096"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6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a:t>
            </a:r>
          </a:p>
        </p:txBody>
      </p:sp>
      <p:sp>
        <p:nvSpPr>
          <p:cNvPr id="6" name="TextBox 5">
            <a:extLst>
              <a:ext uri="{FF2B5EF4-FFF2-40B4-BE49-F238E27FC236}">
                <a16:creationId xmlns:a16="http://schemas.microsoft.com/office/drawing/2014/main" id="{5C7DFBF3-DC4C-4A66-BBF8-68F5B2D76140}"/>
              </a:ext>
            </a:extLst>
          </p:cNvPr>
          <p:cNvSpPr txBox="1"/>
          <p:nvPr/>
        </p:nvSpPr>
        <p:spPr>
          <a:xfrm>
            <a:off x="609600" y="1295400"/>
            <a:ext cx="8001000" cy="1631216"/>
          </a:xfrm>
          <a:prstGeom prst="rect">
            <a:avLst/>
          </a:prstGeom>
          <a:noFill/>
        </p:spPr>
        <p:txBody>
          <a:bodyPr wrap="square" rtlCol="0">
            <a:spAutoFit/>
          </a:bodyPr>
          <a:lstStyle/>
          <a:p>
            <a:r>
              <a:rPr lang="en-US" sz="2000" dirty="0"/>
              <a:t>In this class, and in economics and social science more generally, causal effects contrast the </a:t>
            </a:r>
            <a:r>
              <a:rPr lang="en-US" sz="2000" b="1" dirty="0">
                <a:solidFill>
                  <a:schemeClr val="accent2"/>
                </a:solidFill>
              </a:rPr>
              <a:t>factual</a:t>
            </a:r>
            <a:r>
              <a:rPr lang="en-US" sz="2000" dirty="0"/>
              <a:t> outcome and its</a:t>
            </a:r>
            <a:r>
              <a:rPr lang="en-US" sz="2000" b="1" dirty="0">
                <a:solidFill>
                  <a:schemeClr val="accent2"/>
                </a:solidFill>
              </a:rPr>
              <a:t> counterfactual</a:t>
            </a:r>
            <a:r>
              <a:rPr lang="en-US" sz="2000" dirty="0"/>
              <a:t>, often intimately linked to (real or hypothetical) experiments.</a:t>
            </a:r>
            <a:br>
              <a:rPr lang="en-US" sz="2000" dirty="0"/>
            </a:br>
            <a:br>
              <a:rPr lang="en-US" sz="2000" dirty="0"/>
            </a:br>
            <a:endParaRPr lang="en-US" sz="2000" dirty="0"/>
          </a:p>
        </p:txBody>
      </p:sp>
      <p:sp>
        <p:nvSpPr>
          <p:cNvPr id="18" name="TextBox 17">
            <a:extLst>
              <a:ext uri="{FF2B5EF4-FFF2-40B4-BE49-F238E27FC236}">
                <a16:creationId xmlns:a16="http://schemas.microsoft.com/office/drawing/2014/main" id="{5FE60C0D-C777-4857-839C-B77ED0A94776}"/>
              </a:ext>
            </a:extLst>
          </p:cNvPr>
          <p:cNvSpPr txBox="1"/>
          <p:nvPr/>
        </p:nvSpPr>
        <p:spPr>
          <a:xfrm>
            <a:off x="609600" y="2641699"/>
            <a:ext cx="7924800" cy="2616101"/>
          </a:xfrm>
          <a:prstGeom prst="rect">
            <a:avLst/>
          </a:prstGeom>
          <a:noFill/>
        </p:spPr>
        <p:txBody>
          <a:bodyPr wrap="square" rtlCol="0">
            <a:spAutoFit/>
          </a:bodyPr>
          <a:lstStyle/>
          <a:p>
            <a:pPr marL="742950" lvl="1" indent="-285750">
              <a:buFont typeface="Arial" panose="020B0604020202020204" pitchFamily="34" charset="0"/>
              <a:buChar char="•"/>
            </a:pPr>
            <a:r>
              <a:rPr lang="en-US" dirty="0"/>
              <a:t>“If Jane would have gotten one more year of education, how would her wages be different?”</a:t>
            </a:r>
            <a:br>
              <a:rPr lang="en-US" dirty="0"/>
            </a:br>
            <a:endParaRPr lang="en-US" dirty="0"/>
          </a:p>
          <a:p>
            <a:pPr marL="742950" lvl="1" indent="-285750">
              <a:buFont typeface="Arial" panose="020B0604020202020204" pitchFamily="34" charset="0"/>
              <a:buChar char="•"/>
            </a:pPr>
            <a:r>
              <a:rPr lang="en-US" dirty="0"/>
              <a:t>“If the Fed were to raise interest rates, how would unemployment change relative to if the Fed did not raise interest rates?</a:t>
            </a:r>
            <a:br>
              <a:rPr lang="en-US" dirty="0"/>
            </a:br>
            <a:endParaRPr lang="en-US" dirty="0"/>
          </a:p>
          <a:p>
            <a:pPr marL="742950" lvl="1" indent="-285750">
              <a:buFont typeface="Arial" panose="020B0604020202020204" pitchFamily="34" charset="0"/>
              <a:buChar char="•"/>
            </a:pPr>
            <a:r>
              <a:rPr lang="en-US" dirty="0"/>
              <a:t>“If a child were to grow up in Minneapolis instead of Atlanta, how much more likely is it that she would become an inventor?”</a:t>
            </a:r>
            <a:br>
              <a:rPr lang="en-US" sz="2000" dirty="0"/>
            </a:br>
            <a:endParaRPr lang="en-US" sz="2000" dirty="0"/>
          </a:p>
        </p:txBody>
      </p:sp>
    </p:spTree>
    <p:extLst>
      <p:ext uri="{BB962C8B-B14F-4D97-AF65-F5344CB8AC3E}">
        <p14:creationId xmlns:p14="http://schemas.microsoft.com/office/powerpoint/2010/main" val="177212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Partial Equilibrium vs. General</a:t>
            </a:r>
          </a:p>
        </p:txBody>
      </p:sp>
      <p:sp>
        <p:nvSpPr>
          <p:cNvPr id="21" name="TextBox 20">
            <a:extLst>
              <a:ext uri="{FF2B5EF4-FFF2-40B4-BE49-F238E27FC236}">
                <a16:creationId xmlns:a16="http://schemas.microsoft.com/office/drawing/2014/main" id="{02B2E4CB-9B94-4C80-9878-48E1A58CA5C1}"/>
              </a:ext>
            </a:extLst>
          </p:cNvPr>
          <p:cNvSpPr txBox="1"/>
          <p:nvPr/>
        </p:nvSpPr>
        <p:spPr>
          <a:xfrm>
            <a:off x="959319" y="2453814"/>
            <a:ext cx="6913303" cy="707886"/>
          </a:xfrm>
          <a:prstGeom prst="rect">
            <a:avLst/>
          </a:prstGeom>
          <a:noFill/>
        </p:spPr>
        <p:txBody>
          <a:bodyPr wrap="none" rtlCol="0">
            <a:spAutoFit/>
          </a:bodyPr>
          <a:lstStyle/>
          <a:p>
            <a:r>
              <a:rPr lang="en-US" sz="2000" dirty="0"/>
              <a:t>“What is the impact of moving to opportunity on future wages?”</a:t>
            </a:r>
          </a:p>
          <a:p>
            <a:endParaRPr lang="en-US" sz="2000" dirty="0"/>
          </a:p>
        </p:txBody>
      </p:sp>
      <p:cxnSp>
        <p:nvCxnSpPr>
          <p:cNvPr id="22" name="Straight Arrow Connector 21">
            <a:extLst>
              <a:ext uri="{FF2B5EF4-FFF2-40B4-BE49-F238E27FC236}">
                <a16:creationId xmlns:a16="http://schemas.microsoft.com/office/drawing/2014/main" id="{13E39EE8-43AF-45B6-962C-CE8388CBB0D3}"/>
              </a:ext>
            </a:extLst>
          </p:cNvPr>
          <p:cNvCxnSpPr>
            <a:cxnSpLocks/>
          </p:cNvCxnSpPr>
          <p:nvPr/>
        </p:nvCxnSpPr>
        <p:spPr>
          <a:xfrm flipH="1">
            <a:off x="2971800" y="2922057"/>
            <a:ext cx="457200" cy="11265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B19BD-DBFF-475C-A1C0-21A09E276038}"/>
              </a:ext>
            </a:extLst>
          </p:cNvPr>
          <p:cNvSpPr txBox="1"/>
          <p:nvPr/>
        </p:nvSpPr>
        <p:spPr>
          <a:xfrm>
            <a:off x="243114" y="4440150"/>
            <a:ext cx="4114800" cy="1754326"/>
          </a:xfrm>
          <a:prstGeom prst="rect">
            <a:avLst/>
          </a:prstGeom>
          <a:noFill/>
          <a:ln>
            <a:solidFill>
              <a:schemeClr val="tx1"/>
            </a:solidFill>
          </a:ln>
        </p:spPr>
        <p:txBody>
          <a:bodyPr wrap="square" rtlCol="0">
            <a:spAutoFit/>
          </a:bodyPr>
          <a:lstStyle/>
          <a:p>
            <a:pPr algn="ctr"/>
            <a:r>
              <a:rPr lang="en-US" dirty="0"/>
              <a:t>“If we take one person, and move them from a low-opportunity neighborhood to a high-opportunity neighborhood, how will their future wage path be different than if we had not moved them?”</a:t>
            </a:r>
          </a:p>
          <a:p>
            <a:pPr algn="ctr"/>
            <a:endParaRPr lang="en-US" dirty="0"/>
          </a:p>
        </p:txBody>
      </p:sp>
      <p:cxnSp>
        <p:nvCxnSpPr>
          <p:cNvPr id="24" name="Straight Arrow Connector 23">
            <a:extLst>
              <a:ext uri="{FF2B5EF4-FFF2-40B4-BE49-F238E27FC236}">
                <a16:creationId xmlns:a16="http://schemas.microsoft.com/office/drawing/2014/main" id="{BE71EE9A-E65E-4914-879A-69AA3A7F32B8}"/>
              </a:ext>
            </a:extLst>
          </p:cNvPr>
          <p:cNvCxnSpPr>
            <a:cxnSpLocks/>
          </p:cNvCxnSpPr>
          <p:nvPr/>
        </p:nvCxnSpPr>
        <p:spPr>
          <a:xfrm>
            <a:off x="5413139" y="2922057"/>
            <a:ext cx="454261" cy="1120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7E92847-637B-4ECC-9990-9761893038BF}"/>
              </a:ext>
            </a:extLst>
          </p:cNvPr>
          <p:cNvSpPr txBox="1"/>
          <p:nvPr/>
        </p:nvSpPr>
        <p:spPr>
          <a:xfrm>
            <a:off x="4415971" y="4440150"/>
            <a:ext cx="4114800" cy="1754326"/>
          </a:xfrm>
          <a:prstGeom prst="rect">
            <a:avLst/>
          </a:prstGeom>
          <a:noFill/>
          <a:ln>
            <a:solidFill>
              <a:schemeClr val="tx1"/>
            </a:solidFill>
          </a:ln>
        </p:spPr>
        <p:txBody>
          <a:bodyPr wrap="square" rtlCol="0">
            <a:spAutoFit/>
          </a:bodyPr>
          <a:lstStyle/>
          <a:p>
            <a:pPr algn="ctr"/>
            <a:r>
              <a:rPr lang="en-US" dirty="0"/>
              <a:t>“If we move everyone in Seattle from a low-opportunity neighborhood to a high-opportunity neighborhood, how will the distribution of wages be different than if we had not moved them?”</a:t>
            </a:r>
          </a:p>
          <a:p>
            <a:pPr algn="ctr"/>
            <a:endParaRPr lang="en-US" dirty="0"/>
          </a:p>
        </p:txBody>
      </p:sp>
      <p:sp>
        <p:nvSpPr>
          <p:cNvPr id="26" name="TextBox 25">
            <a:extLst>
              <a:ext uri="{FF2B5EF4-FFF2-40B4-BE49-F238E27FC236}">
                <a16:creationId xmlns:a16="http://schemas.microsoft.com/office/drawing/2014/main" id="{2A0FF492-4BCF-412E-ACB1-957545BCD01C}"/>
              </a:ext>
            </a:extLst>
          </p:cNvPr>
          <p:cNvSpPr txBox="1"/>
          <p:nvPr/>
        </p:nvSpPr>
        <p:spPr>
          <a:xfrm>
            <a:off x="624114" y="6224936"/>
            <a:ext cx="3733800" cy="400110"/>
          </a:xfrm>
          <a:prstGeom prst="rect">
            <a:avLst/>
          </a:prstGeom>
          <a:noFill/>
        </p:spPr>
        <p:txBody>
          <a:bodyPr wrap="square" rtlCol="0">
            <a:spAutoFit/>
          </a:bodyPr>
          <a:lstStyle/>
          <a:p>
            <a:r>
              <a:rPr lang="en-US" sz="2000" b="1" dirty="0"/>
              <a:t>Partial Equilibrium Effects</a:t>
            </a:r>
          </a:p>
        </p:txBody>
      </p:sp>
      <p:sp>
        <p:nvSpPr>
          <p:cNvPr id="27" name="TextBox 26">
            <a:extLst>
              <a:ext uri="{FF2B5EF4-FFF2-40B4-BE49-F238E27FC236}">
                <a16:creationId xmlns:a16="http://schemas.microsoft.com/office/drawing/2014/main" id="{BF9E6A8D-C90C-4C20-A675-909FD147ABD0}"/>
              </a:ext>
            </a:extLst>
          </p:cNvPr>
          <p:cNvSpPr txBox="1"/>
          <p:nvPr/>
        </p:nvSpPr>
        <p:spPr>
          <a:xfrm>
            <a:off x="4855028" y="6211821"/>
            <a:ext cx="3733800" cy="400110"/>
          </a:xfrm>
          <a:prstGeom prst="rect">
            <a:avLst/>
          </a:prstGeom>
          <a:noFill/>
        </p:spPr>
        <p:txBody>
          <a:bodyPr wrap="square" rtlCol="0">
            <a:spAutoFit/>
          </a:bodyPr>
          <a:lstStyle/>
          <a:p>
            <a:r>
              <a:rPr lang="en-US" sz="2000" b="1" dirty="0"/>
              <a:t>General Equilibrium Effects</a:t>
            </a:r>
          </a:p>
        </p:txBody>
      </p:sp>
      <p:sp>
        <p:nvSpPr>
          <p:cNvPr id="28" name="Rectangle 27">
            <a:extLst>
              <a:ext uri="{FF2B5EF4-FFF2-40B4-BE49-F238E27FC236}">
                <a16:creationId xmlns:a16="http://schemas.microsoft.com/office/drawing/2014/main" id="{E93B66E1-1F37-4749-B602-635B4EF09F09}"/>
              </a:ext>
            </a:extLst>
          </p:cNvPr>
          <p:cNvSpPr/>
          <p:nvPr/>
        </p:nvSpPr>
        <p:spPr>
          <a:xfrm>
            <a:off x="243114" y="1276854"/>
            <a:ext cx="8287657" cy="707886"/>
          </a:xfrm>
          <a:prstGeom prst="rect">
            <a:avLst/>
          </a:prstGeom>
        </p:spPr>
        <p:txBody>
          <a:bodyPr wrap="square">
            <a:spAutoFit/>
          </a:bodyPr>
          <a:lstStyle/>
          <a:p>
            <a:pPr marL="342900" indent="-342900">
              <a:buFont typeface="Arial" panose="020B0604020202020204" pitchFamily="34" charset="0"/>
              <a:buChar char="•"/>
            </a:pPr>
            <a:r>
              <a:rPr lang="en-US" sz="2000" dirty="0"/>
              <a:t>Think precisely about what causal effect you are interested in, in terms of the corresponding hypothetical experiment.</a:t>
            </a:r>
          </a:p>
        </p:txBody>
      </p:sp>
    </p:spTree>
    <p:extLst>
      <p:ext uri="{BB962C8B-B14F-4D97-AF65-F5344CB8AC3E}">
        <p14:creationId xmlns:p14="http://schemas.microsoft.com/office/powerpoint/2010/main" val="30321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5632311"/>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Project #1</a:t>
            </a: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Stata crash workshop</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Absolute Mobility and conditional probability</a:t>
            </a: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Also check the handout</a:t>
            </a:r>
            <a:br>
              <a:rPr lang="en-US" sz="200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Causal Effects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Randomized Experiments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(teaser) Quasi-Experiments</a:t>
            </a:r>
          </a:p>
          <a:p>
            <a:pPr marL="233362" eaLnBrk="0" fontAlgn="base" hangingPunct="0">
              <a:spcBef>
                <a:spcPct val="0"/>
              </a:spcBef>
              <a:spcAft>
                <a:spcPct val="0"/>
              </a:spcAft>
              <a:buSzPct val="80000"/>
              <a:defRPr/>
            </a:pPr>
            <a:endParaRPr lang="en-US" sz="2000" kern="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Outline</a:t>
            </a:r>
          </a:p>
        </p:txBody>
      </p:sp>
    </p:spTree>
    <p:extLst>
      <p:ext uri="{BB962C8B-B14F-4D97-AF65-F5344CB8AC3E}">
        <p14:creationId xmlns:p14="http://schemas.microsoft.com/office/powerpoint/2010/main" val="20541830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04585" y="1447800"/>
            <a:ext cx="8563429" cy="4832092"/>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Notice in all the hypotheticals the idea of situations or people being “otherwise identical”. The </a:t>
            </a:r>
            <a:r>
              <a:rPr lang="en-US" sz="2000" b="1" dirty="0">
                <a:solidFill>
                  <a:schemeClr val="accent2"/>
                </a:solidFill>
              </a:rPr>
              <a:t>counterfactual </a:t>
            </a:r>
            <a:r>
              <a:rPr lang="en-US" sz="2000" dirty="0"/>
              <a:t>represents the state of the world in the absence of the policy/program you want to evaluate.</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dirty="0"/>
              <a:t>Jane vs. Jane with one more year of education</a:t>
            </a:r>
          </a:p>
          <a:p>
            <a:pPr marL="609600" indent="-375920" eaLnBrk="0" fontAlgn="base" hangingPunct="0">
              <a:spcBef>
                <a:spcPct val="0"/>
              </a:spcBef>
              <a:spcAft>
                <a:spcPct val="0"/>
              </a:spcAft>
              <a:buSzPct val="80000"/>
              <a:buBlip>
                <a:blip r:embed="rId3"/>
              </a:buBlip>
              <a:defRPr/>
            </a:pPr>
            <a:r>
              <a:rPr lang="en-US" dirty="0"/>
              <a:t>The US economy vs. the US economy with slightly higher interest rates</a:t>
            </a:r>
            <a:br>
              <a:rPr lang="en-US" dirty="0"/>
            </a:br>
            <a:endParaRPr lang="en-US" dirty="0"/>
          </a:p>
          <a:p>
            <a:pPr marL="233680" eaLnBrk="0" fontAlgn="base" hangingPunct="0">
              <a:spcBef>
                <a:spcPct val="0"/>
              </a:spcBef>
              <a:spcAft>
                <a:spcPct val="0"/>
              </a:spcAft>
              <a:buSzPct val="80000"/>
              <a:defRPr/>
            </a:pPr>
            <a:endParaRPr lang="en-US" dirty="0"/>
          </a:p>
          <a:p>
            <a:pPr marL="233680" eaLnBrk="0" fontAlgn="base" hangingPunct="0">
              <a:spcBef>
                <a:spcPct val="0"/>
              </a:spcBef>
              <a:spcAft>
                <a:spcPct val="0"/>
              </a:spcAft>
              <a:buSzPct val="80000"/>
              <a:defRPr/>
            </a:pPr>
            <a:r>
              <a:rPr lang="en-US" sz="2000" b="1" i="1" dirty="0">
                <a:solidFill>
                  <a:schemeClr val="accent2"/>
                </a:solidFill>
              </a:rPr>
              <a:t>Problem:</a:t>
            </a:r>
            <a:r>
              <a:rPr lang="en-US" sz="2000" b="1" i="1" dirty="0"/>
              <a:t> </a:t>
            </a:r>
            <a:r>
              <a:rPr lang="en-US" sz="2000" dirty="0"/>
              <a:t>counterfactuals can not be directly observed (can’t compare a person to themselves)</a:t>
            </a:r>
          </a:p>
          <a:p>
            <a:pPr marL="233680" eaLnBrk="0" fontAlgn="base" hangingPunct="0">
              <a:spcBef>
                <a:spcPct val="0"/>
              </a:spcBef>
              <a:spcAft>
                <a:spcPct val="0"/>
              </a:spcAft>
              <a:buSzPct val="80000"/>
              <a:defRPr/>
            </a:pPr>
            <a:endParaRPr lang="en-US" sz="2000" dirty="0"/>
          </a:p>
          <a:p>
            <a:pPr marL="233680" eaLnBrk="0" fontAlgn="base" hangingPunct="0">
              <a:spcBef>
                <a:spcPct val="0"/>
              </a:spcBef>
              <a:spcAft>
                <a:spcPct val="0"/>
              </a:spcAft>
              <a:buSzPct val="80000"/>
              <a:defRPr/>
            </a:pPr>
            <a:endParaRPr lang="en-US" sz="2000" dirty="0"/>
          </a:p>
          <a:p>
            <a:pPr marL="233680" eaLnBrk="0" fontAlgn="base" hangingPunct="0">
              <a:spcBef>
                <a:spcPct val="0"/>
              </a:spcBef>
              <a:spcAft>
                <a:spcPct val="0"/>
              </a:spcAft>
              <a:buSzPct val="80000"/>
              <a:defRPr/>
            </a:pPr>
            <a:r>
              <a:rPr lang="en-US" sz="2000" b="1" i="1" dirty="0">
                <a:solidFill>
                  <a:schemeClr val="accent2"/>
                </a:solidFill>
              </a:rPr>
              <a:t>Solution:</a:t>
            </a:r>
            <a:r>
              <a:rPr lang="en-US" sz="2000" b="1" i="1" dirty="0"/>
              <a:t> </a:t>
            </a:r>
            <a:r>
              <a:rPr lang="en-US" sz="2000" dirty="0"/>
              <a:t>we need to “mimic” or construct a credible counterfactual</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dirty="0"/>
              <a:t>What’s wrong with comparing participants and non-participants?</a:t>
            </a:r>
          </a:p>
          <a:p>
            <a:pPr marL="609600" indent="-375920" eaLnBrk="0" fontAlgn="base" hangingPunct="0">
              <a:spcBef>
                <a:spcPct val="0"/>
              </a:spcBef>
              <a:spcAft>
                <a:spcPct val="0"/>
              </a:spcAft>
              <a:buSzPct val="80000"/>
              <a:buBlip>
                <a:blip r:embed="rId3"/>
              </a:buBlip>
              <a:defRPr/>
            </a:pPr>
            <a:r>
              <a:rPr lang="en-US" dirty="0"/>
              <a:t>Better ways to achieve this?</a:t>
            </a:r>
            <a:endParaRPr lang="en-US" sz="2000" dirty="0"/>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Counterfactual</a:t>
            </a:r>
          </a:p>
        </p:txBody>
      </p:sp>
    </p:spTree>
    <p:extLst>
      <p:ext uri="{BB962C8B-B14F-4D97-AF65-F5344CB8AC3E}">
        <p14:creationId xmlns:p14="http://schemas.microsoft.com/office/powerpoint/2010/main" val="141446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pic>
        <p:nvPicPr>
          <p:cNvPr id="4" name="Picture 3" descr="A drawing of a person&#10;&#10;Description automatically generated">
            <a:extLst>
              <a:ext uri="{FF2B5EF4-FFF2-40B4-BE49-F238E27FC236}">
                <a16:creationId xmlns:a16="http://schemas.microsoft.com/office/drawing/2014/main" id="{5B0C9224-2094-4F21-913A-F314364F4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1" y="1143000"/>
            <a:ext cx="8126737" cy="4944693"/>
          </a:xfrm>
          <a:prstGeom prst="rect">
            <a:avLst/>
          </a:prstGeom>
          <a:ln>
            <a:solidFill>
              <a:schemeClr val="bg1"/>
            </a:solidFill>
          </a:ln>
        </p:spPr>
      </p:pic>
      <p:sp>
        <p:nvSpPr>
          <p:cNvPr id="5" name="TextBox 4">
            <a:extLst>
              <a:ext uri="{FF2B5EF4-FFF2-40B4-BE49-F238E27FC236}">
                <a16:creationId xmlns:a16="http://schemas.microsoft.com/office/drawing/2014/main" id="{6854CD54-D616-4CBF-978C-FF06E25788F4}"/>
              </a:ext>
            </a:extLst>
          </p:cNvPr>
          <p:cNvSpPr txBox="1"/>
          <p:nvPr/>
        </p:nvSpPr>
        <p:spPr>
          <a:xfrm>
            <a:off x="3440018" y="3048000"/>
            <a:ext cx="2274982"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Sample is split into groups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by random assignment</a:t>
            </a:r>
          </a:p>
        </p:txBody>
      </p:sp>
      <p:sp>
        <p:nvSpPr>
          <p:cNvPr id="8" name="TextBox 7">
            <a:extLst>
              <a:ext uri="{FF2B5EF4-FFF2-40B4-BE49-F238E27FC236}">
                <a16:creationId xmlns:a16="http://schemas.microsoft.com/office/drawing/2014/main" id="{5F676343-833D-4499-93C7-DF330BC88ED2}"/>
              </a:ext>
            </a:extLst>
          </p:cNvPr>
          <p:cNvSpPr txBox="1"/>
          <p:nvPr/>
        </p:nvSpPr>
        <p:spPr>
          <a:xfrm>
            <a:off x="6763196" y="3048000"/>
            <a:ext cx="1854995"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Outcomes for groups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are measured</a:t>
            </a:r>
          </a:p>
        </p:txBody>
      </p:sp>
      <p:sp>
        <p:nvSpPr>
          <p:cNvPr id="9" name="TextBox 8">
            <a:extLst>
              <a:ext uri="{FF2B5EF4-FFF2-40B4-BE49-F238E27FC236}">
                <a16:creationId xmlns:a16="http://schemas.microsoft.com/office/drawing/2014/main" id="{C6BFA1DA-0A9E-4670-804D-1FAAC600E572}"/>
              </a:ext>
            </a:extLst>
          </p:cNvPr>
          <p:cNvSpPr txBox="1"/>
          <p:nvPr/>
        </p:nvSpPr>
        <p:spPr>
          <a:xfrm>
            <a:off x="5452908" y="2024261"/>
            <a:ext cx="1340175" cy="307777"/>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Exp. Vouchers</a:t>
            </a:r>
          </a:p>
        </p:txBody>
      </p:sp>
      <p:sp>
        <p:nvSpPr>
          <p:cNvPr id="10" name="TextBox 9">
            <a:extLst>
              <a:ext uri="{FF2B5EF4-FFF2-40B4-BE49-F238E27FC236}">
                <a16:creationId xmlns:a16="http://schemas.microsoft.com/office/drawing/2014/main" id="{F1A7791E-56AE-416A-9C2D-11645DFB6194}"/>
              </a:ext>
            </a:extLst>
          </p:cNvPr>
          <p:cNvSpPr txBox="1"/>
          <p:nvPr/>
        </p:nvSpPr>
        <p:spPr>
          <a:xfrm>
            <a:off x="5517832" y="4708973"/>
            <a:ext cx="1210331" cy="307777"/>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No Vouchers</a:t>
            </a:r>
          </a:p>
        </p:txBody>
      </p:sp>
      <p:sp>
        <p:nvSpPr>
          <p:cNvPr id="11" name="TextBox 10">
            <a:extLst>
              <a:ext uri="{FF2B5EF4-FFF2-40B4-BE49-F238E27FC236}">
                <a16:creationId xmlns:a16="http://schemas.microsoft.com/office/drawing/2014/main" id="{987EA5A6-9799-4C67-B960-54A14609E343}"/>
              </a:ext>
            </a:extLst>
          </p:cNvPr>
          <p:cNvSpPr txBox="1"/>
          <p:nvPr/>
        </p:nvSpPr>
        <p:spPr>
          <a:xfrm>
            <a:off x="4717725" y="5631283"/>
            <a:ext cx="1149675"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Does not go</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to college</a:t>
            </a:r>
          </a:p>
        </p:txBody>
      </p:sp>
      <p:sp>
        <p:nvSpPr>
          <p:cNvPr id="12" name="TextBox 11">
            <a:extLst>
              <a:ext uri="{FF2B5EF4-FFF2-40B4-BE49-F238E27FC236}">
                <a16:creationId xmlns:a16="http://schemas.microsoft.com/office/drawing/2014/main" id="{2BBBBEDA-4B20-40DF-8019-A91404EAE4C1}"/>
              </a:ext>
            </a:extLst>
          </p:cNvPr>
          <p:cNvSpPr txBox="1"/>
          <p:nvPr/>
        </p:nvSpPr>
        <p:spPr>
          <a:xfrm>
            <a:off x="431311" y="6438348"/>
            <a:ext cx="8499443" cy="307777"/>
          </a:xfrm>
          <a:prstGeom prst="rect">
            <a:avLst/>
          </a:prstGeom>
          <a:noFill/>
        </p:spPr>
        <p:txBody>
          <a:bodyPr wrap="none" rtlCol="0">
            <a:spAutoFit/>
          </a:bodyPr>
          <a:lstStyle/>
          <a:p>
            <a:r>
              <a:rPr lang="pt-BR" sz="1400" dirty="0">
                <a:latin typeface="Arial" panose="020B0604020202020204" pitchFamily="34" charset="0"/>
                <a:cs typeface="Arial" panose="020B0604020202020204" pitchFamily="34" charset="0"/>
              </a:rPr>
              <a:t>Note: Moving to Opportunity had two treatment (intervention) arms and one control, this is a simplification.</a:t>
            </a:r>
          </a:p>
        </p:txBody>
      </p:sp>
      <p:sp>
        <p:nvSpPr>
          <p:cNvPr id="13" name="TextBox 12">
            <a:extLst>
              <a:ext uri="{FF2B5EF4-FFF2-40B4-BE49-F238E27FC236}">
                <a16:creationId xmlns:a16="http://schemas.microsoft.com/office/drawing/2014/main" id="{FE8CBD9D-0C75-4E40-B672-28D82DA8E34E}"/>
              </a:ext>
            </a:extLst>
          </p:cNvPr>
          <p:cNvSpPr txBox="1"/>
          <p:nvPr/>
        </p:nvSpPr>
        <p:spPr>
          <a:xfrm>
            <a:off x="7215242" y="5631283"/>
            <a:ext cx="950901"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Goes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to college</a:t>
            </a:r>
          </a:p>
        </p:txBody>
      </p:sp>
    </p:spTree>
    <p:extLst>
      <p:ext uri="{BB962C8B-B14F-4D97-AF65-F5344CB8AC3E}">
        <p14:creationId xmlns:p14="http://schemas.microsoft.com/office/powerpoint/2010/main" val="395198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99571" y="1219200"/>
            <a:ext cx="8724900" cy="707886"/>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Randomized Experiments are the “Gold Standard” for creating comparable/“otherwise identical” groups. Why?</a:t>
            </a:r>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7" name="Rectangle 2">
            <a:extLst>
              <a:ext uri="{FF2B5EF4-FFF2-40B4-BE49-F238E27FC236}">
                <a16:creationId xmlns:a16="http://schemas.microsoft.com/office/drawing/2014/main" id="{41D67A3D-68DF-40B8-B622-67B40EC4A283}"/>
              </a:ext>
            </a:extLst>
          </p:cNvPr>
          <p:cNvSpPr>
            <a:spLocks noChangeArrowheads="1"/>
          </p:cNvSpPr>
          <p:nvPr/>
        </p:nvSpPr>
        <p:spPr bwMode="auto">
          <a:xfrm>
            <a:off x="228600" y="2286000"/>
            <a:ext cx="8305800" cy="1015663"/>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1: </a:t>
            </a:r>
            <a:r>
              <a:rPr lang="en-US" sz="2000" dirty="0"/>
              <a:t>Random assignment ensures that, at the outset of the experiment, members of the groups (treatment and control) </a:t>
            </a:r>
            <a:r>
              <a:rPr lang="en-US" sz="2000" b="1" dirty="0">
                <a:solidFill>
                  <a:schemeClr val="accent2"/>
                </a:solidFill>
              </a:rPr>
              <a:t>do not differ systematically</a:t>
            </a:r>
            <a:r>
              <a:rPr lang="en-US" sz="2000" dirty="0"/>
              <a:t>.</a:t>
            </a:r>
            <a:endParaRPr lang="en-US" sz="2000" b="1" dirty="0"/>
          </a:p>
        </p:txBody>
      </p:sp>
      <p:sp>
        <p:nvSpPr>
          <p:cNvPr id="8" name="Rectangle 2">
            <a:extLst>
              <a:ext uri="{FF2B5EF4-FFF2-40B4-BE49-F238E27FC236}">
                <a16:creationId xmlns:a16="http://schemas.microsoft.com/office/drawing/2014/main" id="{B657AD9A-EB89-442B-B368-0C8FF71EDA82}"/>
              </a:ext>
            </a:extLst>
          </p:cNvPr>
          <p:cNvSpPr>
            <a:spLocks noChangeArrowheads="1"/>
          </p:cNvSpPr>
          <p:nvPr/>
        </p:nvSpPr>
        <p:spPr bwMode="auto">
          <a:xfrm>
            <a:off x="228600" y="3660577"/>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2: </a:t>
            </a:r>
            <a:r>
              <a:rPr lang="en-US" sz="2000" dirty="0"/>
              <a:t>Differences between the groups, which are solely due to chance,  decrease with sample size.</a:t>
            </a:r>
            <a:endParaRPr lang="en-US" sz="2000" b="1" dirty="0"/>
          </a:p>
        </p:txBody>
      </p:sp>
      <p:sp>
        <p:nvSpPr>
          <p:cNvPr id="6" name="Rectangle 2">
            <a:extLst>
              <a:ext uri="{FF2B5EF4-FFF2-40B4-BE49-F238E27FC236}">
                <a16:creationId xmlns:a16="http://schemas.microsoft.com/office/drawing/2014/main" id="{DAAAFE0F-5047-43ED-B43F-FD09673BDEEF}"/>
              </a:ext>
            </a:extLst>
          </p:cNvPr>
          <p:cNvSpPr>
            <a:spLocks noChangeArrowheads="1"/>
          </p:cNvSpPr>
          <p:nvPr/>
        </p:nvSpPr>
        <p:spPr bwMode="auto">
          <a:xfrm>
            <a:off x="228600" y="4727377"/>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3: </a:t>
            </a:r>
            <a:r>
              <a:rPr lang="en-US" sz="2000" dirty="0"/>
              <a:t>Thus, any difference that subsequently arises between them can be </a:t>
            </a:r>
            <a:r>
              <a:rPr lang="en-US" sz="2000" b="1" dirty="0">
                <a:solidFill>
                  <a:schemeClr val="accent2"/>
                </a:solidFill>
              </a:rPr>
              <a:t>attributed to the intervention</a:t>
            </a:r>
            <a:r>
              <a:rPr lang="en-US" sz="2000" dirty="0"/>
              <a:t> rather than to other factors.</a:t>
            </a:r>
            <a:endParaRPr lang="en-US" sz="2000" b="1" dirty="0"/>
          </a:p>
        </p:txBody>
      </p:sp>
    </p:spTree>
    <p:extLst>
      <p:ext uri="{BB962C8B-B14F-4D97-AF65-F5344CB8AC3E}">
        <p14:creationId xmlns:p14="http://schemas.microsoft.com/office/powerpoint/2010/main" val="39680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1371600"/>
            <a:ext cx="8501743" cy="646331"/>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dirty="0"/>
              <a:t>Population of 50% female, 50% male. Suppose you randomly assign N people, half to treatment, half to control.</a:t>
            </a:r>
          </a:p>
        </p:txBody>
      </p:sp>
      <p:sp>
        <p:nvSpPr>
          <p:cNvPr id="8" name="Rectangle 2">
            <a:extLst>
              <a:ext uri="{FF2B5EF4-FFF2-40B4-BE49-F238E27FC236}">
                <a16:creationId xmlns:a16="http://schemas.microsoft.com/office/drawing/2014/main" id="{5C356449-6E66-45B8-A1BE-52690590154E}"/>
              </a:ext>
            </a:extLst>
          </p:cNvPr>
          <p:cNvSpPr>
            <a:spLocks noChangeArrowheads="1"/>
          </p:cNvSpPr>
          <p:nvPr/>
        </p:nvSpPr>
        <p:spPr bwMode="auto">
          <a:xfrm>
            <a:off x="261257" y="1972270"/>
            <a:ext cx="8501743" cy="92333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dirty="0"/>
              <a:t>Below is the (approximate) distribution of the difference between the fraction of the treatment group that is male and the fraction of the control group that is male, for N = 1,000 vs. N = 10,000:</a:t>
            </a:r>
          </a:p>
        </p:txBody>
      </p:sp>
      <p:pic>
        <p:nvPicPr>
          <p:cNvPr id="4" name="Picture 3">
            <a:extLst>
              <a:ext uri="{FF2B5EF4-FFF2-40B4-BE49-F238E27FC236}">
                <a16:creationId xmlns:a16="http://schemas.microsoft.com/office/drawing/2014/main" id="{A3827D3D-2F5E-48F9-A662-6017EF9B6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0" y="2863850"/>
            <a:ext cx="5257800" cy="3943350"/>
          </a:xfrm>
          <a:prstGeom prst="rect">
            <a:avLst/>
          </a:prstGeom>
        </p:spPr>
      </p:pic>
      <p:sp>
        <p:nvSpPr>
          <p:cNvPr id="7" name="Rectangle 2">
            <a:extLst>
              <a:ext uri="{FF2B5EF4-FFF2-40B4-BE49-F238E27FC236}">
                <a16:creationId xmlns:a16="http://schemas.microsoft.com/office/drawing/2014/main" id="{108863FD-5BE7-4AF6-94ED-FA789FC27780}"/>
              </a:ext>
            </a:extLst>
          </p:cNvPr>
          <p:cNvSpPr>
            <a:spLocks noChangeArrowheads="1"/>
          </p:cNvSpPr>
          <p:nvPr/>
        </p:nvSpPr>
        <p:spPr bwMode="auto">
          <a:xfrm>
            <a:off x="199571" y="914400"/>
            <a:ext cx="8724900" cy="400110"/>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Illustrating </a:t>
            </a:r>
            <a:r>
              <a:rPr lang="en-US" sz="2000" b="1" dirty="0"/>
              <a:t>Key Point 2</a:t>
            </a:r>
          </a:p>
        </p:txBody>
      </p:sp>
    </p:spTree>
    <p:extLst>
      <p:ext uri="{BB962C8B-B14F-4D97-AF65-F5344CB8AC3E}">
        <p14:creationId xmlns:p14="http://schemas.microsoft.com/office/powerpoint/2010/main" val="2535140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9" name="Rectangle 2">
            <a:extLst>
              <a:ext uri="{FF2B5EF4-FFF2-40B4-BE49-F238E27FC236}">
                <a16:creationId xmlns:a16="http://schemas.microsoft.com/office/drawing/2014/main" id="{989738EB-490D-4088-BC76-E0107528F3E5}"/>
              </a:ext>
            </a:extLst>
          </p:cNvPr>
          <p:cNvSpPr>
            <a:spLocks noChangeArrowheads="1"/>
          </p:cNvSpPr>
          <p:nvPr/>
        </p:nvSpPr>
        <p:spPr bwMode="auto">
          <a:xfrm>
            <a:off x="199571" y="914400"/>
            <a:ext cx="8724900" cy="400110"/>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Illustrating </a:t>
            </a:r>
            <a:r>
              <a:rPr lang="en-US" sz="2000" b="1" dirty="0"/>
              <a:t>Key Point 3</a:t>
            </a:r>
          </a:p>
        </p:txBody>
      </p:sp>
      <p:grpSp>
        <p:nvGrpSpPr>
          <p:cNvPr id="3" name="Group 2">
            <a:extLst>
              <a:ext uri="{FF2B5EF4-FFF2-40B4-BE49-F238E27FC236}">
                <a16:creationId xmlns:a16="http://schemas.microsoft.com/office/drawing/2014/main" id="{125F449E-AC78-4BC9-8E9B-15F3A36B6BA7}"/>
              </a:ext>
            </a:extLst>
          </p:cNvPr>
          <p:cNvGrpSpPr/>
          <p:nvPr/>
        </p:nvGrpSpPr>
        <p:grpSpPr>
          <a:xfrm>
            <a:off x="3124200" y="1370158"/>
            <a:ext cx="3995712" cy="5442070"/>
            <a:chOff x="3090888" y="812801"/>
            <a:chExt cx="4224312" cy="5753418"/>
          </a:xfrm>
        </p:grpSpPr>
        <p:sp>
          <p:nvSpPr>
            <p:cNvPr id="52" name="Line 86">
              <a:extLst>
                <a:ext uri="{FF2B5EF4-FFF2-40B4-BE49-F238E27FC236}">
                  <a16:creationId xmlns:a16="http://schemas.microsoft.com/office/drawing/2014/main" id="{5F2115EF-416A-4D2F-BB2E-FE90755F6C3C}"/>
                </a:ext>
              </a:extLst>
            </p:cNvPr>
            <p:cNvSpPr>
              <a:spLocks noChangeShapeType="1"/>
            </p:cNvSpPr>
            <p:nvPr/>
          </p:nvSpPr>
          <p:spPr bwMode="auto">
            <a:xfrm>
              <a:off x="3650557" y="5873751"/>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 name="Line 87">
              <a:extLst>
                <a:ext uri="{FF2B5EF4-FFF2-40B4-BE49-F238E27FC236}">
                  <a16:creationId xmlns:a16="http://schemas.microsoft.com/office/drawing/2014/main" id="{4F5F6A14-9B57-4177-948C-E72CA1881A42}"/>
                </a:ext>
              </a:extLst>
            </p:cNvPr>
            <p:cNvSpPr>
              <a:spLocks noChangeShapeType="1"/>
            </p:cNvSpPr>
            <p:nvPr/>
          </p:nvSpPr>
          <p:spPr bwMode="auto">
            <a:xfrm>
              <a:off x="3650557" y="4814889"/>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 name="Line 88">
              <a:extLst>
                <a:ext uri="{FF2B5EF4-FFF2-40B4-BE49-F238E27FC236}">
                  <a16:creationId xmlns:a16="http://schemas.microsoft.com/office/drawing/2014/main" id="{3AC082F9-46D9-420E-BE2E-5B23E24349E8}"/>
                </a:ext>
              </a:extLst>
            </p:cNvPr>
            <p:cNvSpPr>
              <a:spLocks noChangeShapeType="1"/>
            </p:cNvSpPr>
            <p:nvPr/>
          </p:nvSpPr>
          <p:spPr bwMode="auto">
            <a:xfrm>
              <a:off x="3650557" y="3751264"/>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 name="Line 89">
              <a:extLst>
                <a:ext uri="{FF2B5EF4-FFF2-40B4-BE49-F238E27FC236}">
                  <a16:creationId xmlns:a16="http://schemas.microsoft.com/office/drawing/2014/main" id="{298E2104-830B-4EEB-BD5B-A32EE9917334}"/>
                </a:ext>
              </a:extLst>
            </p:cNvPr>
            <p:cNvSpPr>
              <a:spLocks noChangeShapeType="1"/>
            </p:cNvSpPr>
            <p:nvPr/>
          </p:nvSpPr>
          <p:spPr bwMode="auto">
            <a:xfrm>
              <a:off x="3650557" y="2692401"/>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Line 90">
              <a:extLst>
                <a:ext uri="{FF2B5EF4-FFF2-40B4-BE49-F238E27FC236}">
                  <a16:creationId xmlns:a16="http://schemas.microsoft.com/office/drawing/2014/main" id="{D18E26B4-855C-48AD-A54F-6BF41DA1A4BB}"/>
                </a:ext>
              </a:extLst>
            </p:cNvPr>
            <p:cNvSpPr>
              <a:spLocks noChangeShapeType="1"/>
            </p:cNvSpPr>
            <p:nvPr/>
          </p:nvSpPr>
          <p:spPr bwMode="auto">
            <a:xfrm>
              <a:off x="3650557" y="1627189"/>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Rectangle 91">
              <a:extLst>
                <a:ext uri="{FF2B5EF4-FFF2-40B4-BE49-F238E27FC236}">
                  <a16:creationId xmlns:a16="http://schemas.microsoft.com/office/drawing/2014/main" id="{D657FA6D-A2BD-47EA-8380-984A6441987E}"/>
                </a:ext>
              </a:extLst>
            </p:cNvPr>
            <p:cNvSpPr>
              <a:spLocks noChangeArrowheads="1"/>
            </p:cNvSpPr>
            <p:nvPr/>
          </p:nvSpPr>
          <p:spPr bwMode="auto">
            <a:xfrm>
              <a:off x="3755332" y="2370139"/>
              <a:ext cx="974725" cy="3503613"/>
            </a:xfrm>
            <a:prstGeom prst="rect">
              <a:avLst/>
            </a:prstGeom>
            <a:solidFill>
              <a:srgbClr val="7F7F7F"/>
            </a:solidFill>
            <a:ln w="0">
              <a:solidFill>
                <a:srgbClr val="7F7F7F"/>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Rectangle 92">
              <a:extLst>
                <a:ext uri="{FF2B5EF4-FFF2-40B4-BE49-F238E27FC236}">
                  <a16:creationId xmlns:a16="http://schemas.microsoft.com/office/drawing/2014/main" id="{49BEECB9-3CE8-4A95-A9D3-BA4E6E9C64D2}"/>
                </a:ext>
              </a:extLst>
            </p:cNvPr>
            <p:cNvSpPr>
              <a:spLocks noChangeArrowheads="1"/>
            </p:cNvSpPr>
            <p:nvPr/>
          </p:nvSpPr>
          <p:spPr bwMode="auto">
            <a:xfrm>
              <a:off x="4974532" y="2159001"/>
              <a:ext cx="981075" cy="3714750"/>
            </a:xfrm>
            <a:prstGeom prst="rect">
              <a:avLst/>
            </a:prstGeom>
            <a:solidFill>
              <a:srgbClr val="376092"/>
            </a:solidFill>
            <a:ln w="0">
              <a:solidFill>
                <a:srgbClr val="37609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Rectangle 93">
              <a:extLst>
                <a:ext uri="{FF2B5EF4-FFF2-40B4-BE49-F238E27FC236}">
                  <a16:creationId xmlns:a16="http://schemas.microsoft.com/office/drawing/2014/main" id="{3D42CD98-1DEF-4010-9826-81DB82E362B7}"/>
                </a:ext>
              </a:extLst>
            </p:cNvPr>
            <p:cNvSpPr>
              <a:spLocks noChangeArrowheads="1"/>
            </p:cNvSpPr>
            <p:nvPr/>
          </p:nvSpPr>
          <p:spPr bwMode="auto">
            <a:xfrm>
              <a:off x="6200082" y="1838326"/>
              <a:ext cx="979488" cy="4035425"/>
            </a:xfrm>
            <a:prstGeom prst="rect">
              <a:avLst/>
            </a:prstGeom>
            <a:solidFill>
              <a:srgbClr val="C00000"/>
            </a:solidFill>
            <a:ln w="0">
              <a:solidFill>
                <a:srgbClr val="C00000"/>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Line 94">
              <a:extLst>
                <a:ext uri="{FF2B5EF4-FFF2-40B4-BE49-F238E27FC236}">
                  <a16:creationId xmlns:a16="http://schemas.microsoft.com/office/drawing/2014/main" id="{6B66C4A6-7FCF-4CA4-A5A2-43ABA83AB895}"/>
                </a:ext>
              </a:extLst>
            </p:cNvPr>
            <p:cNvSpPr>
              <a:spLocks noChangeShapeType="1"/>
            </p:cNvSpPr>
            <p:nvPr/>
          </p:nvSpPr>
          <p:spPr bwMode="auto">
            <a:xfrm>
              <a:off x="5468245" y="1638301"/>
              <a:ext cx="0" cy="104775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 name="Line 95">
              <a:extLst>
                <a:ext uri="{FF2B5EF4-FFF2-40B4-BE49-F238E27FC236}">
                  <a16:creationId xmlns:a16="http://schemas.microsoft.com/office/drawing/2014/main" id="{DF18AC6B-6190-436C-A216-5A5BDEB0F898}"/>
                </a:ext>
              </a:extLst>
            </p:cNvPr>
            <p:cNvSpPr>
              <a:spLocks noChangeShapeType="1"/>
            </p:cNvSpPr>
            <p:nvPr/>
          </p:nvSpPr>
          <p:spPr bwMode="auto">
            <a:xfrm>
              <a:off x="5428557" y="2686051"/>
              <a:ext cx="73025"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Line 96">
              <a:extLst>
                <a:ext uri="{FF2B5EF4-FFF2-40B4-BE49-F238E27FC236}">
                  <a16:creationId xmlns:a16="http://schemas.microsoft.com/office/drawing/2014/main" id="{8B83C474-BAAE-498D-85BF-5D114A573678}"/>
                </a:ext>
              </a:extLst>
            </p:cNvPr>
            <p:cNvSpPr>
              <a:spLocks noChangeShapeType="1"/>
            </p:cNvSpPr>
            <p:nvPr/>
          </p:nvSpPr>
          <p:spPr bwMode="auto">
            <a:xfrm>
              <a:off x="5428557" y="1638301"/>
              <a:ext cx="73025"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 name="Line 97">
              <a:extLst>
                <a:ext uri="{FF2B5EF4-FFF2-40B4-BE49-F238E27FC236}">
                  <a16:creationId xmlns:a16="http://schemas.microsoft.com/office/drawing/2014/main" id="{611E6E15-2611-40C4-8600-BC239639CD43}"/>
                </a:ext>
              </a:extLst>
            </p:cNvPr>
            <p:cNvSpPr>
              <a:spLocks noChangeShapeType="1"/>
            </p:cNvSpPr>
            <p:nvPr/>
          </p:nvSpPr>
          <p:spPr bwMode="auto">
            <a:xfrm>
              <a:off x="6687445" y="1362076"/>
              <a:ext cx="0" cy="95250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Line 98">
              <a:extLst>
                <a:ext uri="{FF2B5EF4-FFF2-40B4-BE49-F238E27FC236}">
                  <a16:creationId xmlns:a16="http://schemas.microsoft.com/office/drawing/2014/main" id="{47AC048C-836C-4F32-9F1F-F87D641A4A68}"/>
                </a:ext>
              </a:extLst>
            </p:cNvPr>
            <p:cNvSpPr>
              <a:spLocks noChangeShapeType="1"/>
            </p:cNvSpPr>
            <p:nvPr/>
          </p:nvSpPr>
          <p:spPr bwMode="auto">
            <a:xfrm>
              <a:off x="6654107" y="2314576"/>
              <a:ext cx="71438"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 name="Line 99">
              <a:extLst>
                <a:ext uri="{FF2B5EF4-FFF2-40B4-BE49-F238E27FC236}">
                  <a16:creationId xmlns:a16="http://schemas.microsoft.com/office/drawing/2014/main" id="{367E3B24-6386-445C-A396-9CEF64776530}"/>
                </a:ext>
              </a:extLst>
            </p:cNvPr>
            <p:cNvSpPr>
              <a:spLocks noChangeShapeType="1"/>
            </p:cNvSpPr>
            <p:nvPr/>
          </p:nvSpPr>
          <p:spPr bwMode="auto">
            <a:xfrm>
              <a:off x="6654107" y="1362076"/>
              <a:ext cx="71438"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 name="Line 100">
              <a:extLst>
                <a:ext uri="{FF2B5EF4-FFF2-40B4-BE49-F238E27FC236}">
                  <a16:creationId xmlns:a16="http://schemas.microsoft.com/office/drawing/2014/main" id="{CBA16951-C9F6-4CEF-9430-1F08D108FB21}"/>
                </a:ext>
              </a:extLst>
            </p:cNvPr>
            <p:cNvSpPr>
              <a:spLocks noChangeShapeType="1"/>
            </p:cNvSpPr>
            <p:nvPr/>
          </p:nvSpPr>
          <p:spPr bwMode="auto">
            <a:xfrm flipV="1">
              <a:off x="3650557" y="1101726"/>
              <a:ext cx="0" cy="48768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 name="Line 101">
              <a:extLst>
                <a:ext uri="{FF2B5EF4-FFF2-40B4-BE49-F238E27FC236}">
                  <a16:creationId xmlns:a16="http://schemas.microsoft.com/office/drawing/2014/main" id="{08D835B2-36BD-4862-95B1-4EAA3DC18BE7}"/>
                </a:ext>
              </a:extLst>
            </p:cNvPr>
            <p:cNvSpPr>
              <a:spLocks noChangeShapeType="1"/>
            </p:cNvSpPr>
            <p:nvPr/>
          </p:nvSpPr>
          <p:spPr bwMode="auto">
            <a:xfrm flipH="1">
              <a:off x="3588645" y="5873751"/>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 name="Rectangle 102">
              <a:extLst>
                <a:ext uri="{FF2B5EF4-FFF2-40B4-BE49-F238E27FC236}">
                  <a16:creationId xmlns:a16="http://schemas.microsoft.com/office/drawing/2014/main" id="{E7C22DA3-CAF9-4DF7-923B-3BAD73230349}"/>
                </a:ext>
              </a:extLst>
            </p:cNvPr>
            <p:cNvSpPr>
              <a:spLocks noChangeArrowheads="1"/>
            </p:cNvSpPr>
            <p:nvPr/>
          </p:nvSpPr>
          <p:spPr bwMode="auto">
            <a:xfrm rot="16200000">
              <a:off x="3434657" y="5726114"/>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0</a:t>
              </a:r>
              <a:endParaRPr lang="en-US" altLang="en-US" sz="1400">
                <a:solidFill>
                  <a:prstClr val="black"/>
                </a:solidFill>
              </a:endParaRPr>
            </a:p>
          </p:txBody>
        </p:sp>
        <p:sp>
          <p:nvSpPr>
            <p:cNvPr id="69" name="Line 103">
              <a:extLst>
                <a:ext uri="{FF2B5EF4-FFF2-40B4-BE49-F238E27FC236}">
                  <a16:creationId xmlns:a16="http://schemas.microsoft.com/office/drawing/2014/main" id="{82D8DF83-EE68-49DE-A087-E6A205DD3F14}"/>
                </a:ext>
              </a:extLst>
            </p:cNvPr>
            <p:cNvSpPr>
              <a:spLocks noChangeShapeType="1"/>
            </p:cNvSpPr>
            <p:nvPr/>
          </p:nvSpPr>
          <p:spPr bwMode="auto">
            <a:xfrm flipH="1">
              <a:off x="3588645" y="4814889"/>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 name="Rectangle 104">
              <a:extLst>
                <a:ext uri="{FF2B5EF4-FFF2-40B4-BE49-F238E27FC236}">
                  <a16:creationId xmlns:a16="http://schemas.microsoft.com/office/drawing/2014/main" id="{A192A26B-FF41-41F6-AF76-A402C1D8BBD2}"/>
                </a:ext>
              </a:extLst>
            </p:cNvPr>
            <p:cNvSpPr>
              <a:spLocks noChangeArrowheads="1"/>
            </p:cNvSpPr>
            <p:nvPr/>
          </p:nvSpPr>
          <p:spPr bwMode="auto">
            <a:xfrm rot="16200000">
              <a:off x="3434657" y="4667251"/>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5</a:t>
              </a:r>
              <a:endParaRPr lang="en-US" altLang="en-US" sz="1400">
                <a:solidFill>
                  <a:prstClr val="black"/>
                </a:solidFill>
              </a:endParaRPr>
            </a:p>
          </p:txBody>
        </p:sp>
        <p:sp>
          <p:nvSpPr>
            <p:cNvPr id="71" name="Line 105">
              <a:extLst>
                <a:ext uri="{FF2B5EF4-FFF2-40B4-BE49-F238E27FC236}">
                  <a16:creationId xmlns:a16="http://schemas.microsoft.com/office/drawing/2014/main" id="{96DED9E8-DE61-4C2B-BFE8-54111B1120C4}"/>
                </a:ext>
              </a:extLst>
            </p:cNvPr>
            <p:cNvSpPr>
              <a:spLocks noChangeShapeType="1"/>
            </p:cNvSpPr>
            <p:nvPr/>
          </p:nvSpPr>
          <p:spPr bwMode="auto">
            <a:xfrm flipH="1">
              <a:off x="3588645" y="3751264"/>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 name="Rectangle 106">
              <a:extLst>
                <a:ext uri="{FF2B5EF4-FFF2-40B4-BE49-F238E27FC236}">
                  <a16:creationId xmlns:a16="http://schemas.microsoft.com/office/drawing/2014/main" id="{E4C91F74-257E-4024-8DBC-4E1342B8B08D}"/>
                </a:ext>
              </a:extLst>
            </p:cNvPr>
            <p:cNvSpPr>
              <a:spLocks noChangeArrowheads="1"/>
            </p:cNvSpPr>
            <p:nvPr/>
          </p:nvSpPr>
          <p:spPr bwMode="auto">
            <a:xfrm rot="16200000">
              <a:off x="3385444" y="3600451"/>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10</a:t>
              </a:r>
              <a:endParaRPr lang="en-US" altLang="en-US" sz="1400">
                <a:solidFill>
                  <a:prstClr val="black"/>
                </a:solidFill>
              </a:endParaRPr>
            </a:p>
          </p:txBody>
        </p:sp>
        <p:sp>
          <p:nvSpPr>
            <p:cNvPr id="73" name="Line 107">
              <a:extLst>
                <a:ext uri="{FF2B5EF4-FFF2-40B4-BE49-F238E27FC236}">
                  <a16:creationId xmlns:a16="http://schemas.microsoft.com/office/drawing/2014/main" id="{87E6B922-5535-437A-9901-95240AC662D6}"/>
                </a:ext>
              </a:extLst>
            </p:cNvPr>
            <p:cNvSpPr>
              <a:spLocks noChangeShapeType="1"/>
            </p:cNvSpPr>
            <p:nvPr/>
          </p:nvSpPr>
          <p:spPr bwMode="auto">
            <a:xfrm flipH="1">
              <a:off x="3588645" y="2692401"/>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 name="Rectangle 108">
              <a:extLst>
                <a:ext uri="{FF2B5EF4-FFF2-40B4-BE49-F238E27FC236}">
                  <a16:creationId xmlns:a16="http://schemas.microsoft.com/office/drawing/2014/main" id="{5AD97D34-4767-449F-86A7-97DDDBCCDBC3}"/>
                </a:ext>
              </a:extLst>
            </p:cNvPr>
            <p:cNvSpPr>
              <a:spLocks noChangeArrowheads="1"/>
            </p:cNvSpPr>
            <p:nvPr/>
          </p:nvSpPr>
          <p:spPr bwMode="auto">
            <a:xfrm rot="16200000">
              <a:off x="3385444" y="2541589"/>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rPr>
                <a:t>15</a:t>
              </a:r>
              <a:endParaRPr lang="en-US" altLang="en-US" sz="1400" dirty="0">
                <a:solidFill>
                  <a:prstClr val="black"/>
                </a:solidFill>
              </a:endParaRPr>
            </a:p>
          </p:txBody>
        </p:sp>
        <p:sp>
          <p:nvSpPr>
            <p:cNvPr id="75" name="Line 109">
              <a:extLst>
                <a:ext uri="{FF2B5EF4-FFF2-40B4-BE49-F238E27FC236}">
                  <a16:creationId xmlns:a16="http://schemas.microsoft.com/office/drawing/2014/main" id="{99230225-46AF-4174-90CE-AD6A4DC7C7B1}"/>
                </a:ext>
              </a:extLst>
            </p:cNvPr>
            <p:cNvSpPr>
              <a:spLocks noChangeShapeType="1"/>
            </p:cNvSpPr>
            <p:nvPr/>
          </p:nvSpPr>
          <p:spPr bwMode="auto">
            <a:xfrm flipH="1">
              <a:off x="3588645" y="1627189"/>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 name="Rectangle 110">
              <a:extLst>
                <a:ext uri="{FF2B5EF4-FFF2-40B4-BE49-F238E27FC236}">
                  <a16:creationId xmlns:a16="http://schemas.microsoft.com/office/drawing/2014/main" id="{75267631-093D-49FE-94C3-A8D03FEAFDC8}"/>
                </a:ext>
              </a:extLst>
            </p:cNvPr>
            <p:cNvSpPr>
              <a:spLocks noChangeArrowheads="1"/>
            </p:cNvSpPr>
            <p:nvPr/>
          </p:nvSpPr>
          <p:spPr bwMode="auto">
            <a:xfrm rot="16200000">
              <a:off x="3385444" y="1477964"/>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rPr>
                <a:t>20</a:t>
              </a:r>
              <a:endParaRPr lang="en-US" altLang="en-US" sz="1400" dirty="0">
                <a:solidFill>
                  <a:prstClr val="black"/>
                </a:solidFill>
              </a:endParaRPr>
            </a:p>
          </p:txBody>
        </p:sp>
        <p:sp>
          <p:nvSpPr>
            <p:cNvPr id="77" name="Line 112">
              <a:extLst>
                <a:ext uri="{FF2B5EF4-FFF2-40B4-BE49-F238E27FC236}">
                  <a16:creationId xmlns:a16="http://schemas.microsoft.com/office/drawing/2014/main" id="{AA4F617A-8ABB-4933-8D7B-10230AE12967}"/>
                </a:ext>
              </a:extLst>
            </p:cNvPr>
            <p:cNvSpPr>
              <a:spLocks noChangeShapeType="1"/>
            </p:cNvSpPr>
            <p:nvPr/>
          </p:nvSpPr>
          <p:spPr bwMode="auto">
            <a:xfrm>
              <a:off x="3650557" y="5978526"/>
              <a:ext cx="3629025"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 name="Line 113">
              <a:extLst>
                <a:ext uri="{FF2B5EF4-FFF2-40B4-BE49-F238E27FC236}">
                  <a16:creationId xmlns:a16="http://schemas.microsoft.com/office/drawing/2014/main" id="{DCE0FAD5-50D5-4386-87C5-3F627A80125F}"/>
                </a:ext>
              </a:extLst>
            </p:cNvPr>
            <p:cNvSpPr>
              <a:spLocks noChangeShapeType="1"/>
            </p:cNvSpPr>
            <p:nvPr/>
          </p:nvSpPr>
          <p:spPr bwMode="auto">
            <a:xfrm>
              <a:off x="424269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 name="Line 115">
              <a:extLst>
                <a:ext uri="{FF2B5EF4-FFF2-40B4-BE49-F238E27FC236}">
                  <a16:creationId xmlns:a16="http://schemas.microsoft.com/office/drawing/2014/main" id="{39A5DA61-BCA7-4DA1-9464-0F06964611E5}"/>
                </a:ext>
              </a:extLst>
            </p:cNvPr>
            <p:cNvSpPr>
              <a:spLocks noChangeShapeType="1"/>
            </p:cNvSpPr>
            <p:nvPr/>
          </p:nvSpPr>
          <p:spPr bwMode="auto">
            <a:xfrm>
              <a:off x="546824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 name="Line 117">
              <a:extLst>
                <a:ext uri="{FF2B5EF4-FFF2-40B4-BE49-F238E27FC236}">
                  <a16:creationId xmlns:a16="http://schemas.microsoft.com/office/drawing/2014/main" id="{D762BAE1-DD9E-4BFD-94BB-591D8778AB54}"/>
                </a:ext>
              </a:extLst>
            </p:cNvPr>
            <p:cNvSpPr>
              <a:spLocks noChangeShapeType="1"/>
            </p:cNvSpPr>
            <p:nvPr/>
          </p:nvSpPr>
          <p:spPr bwMode="auto">
            <a:xfrm>
              <a:off x="668744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 name="Rectangle 119">
              <a:extLst>
                <a:ext uri="{FF2B5EF4-FFF2-40B4-BE49-F238E27FC236}">
                  <a16:creationId xmlns:a16="http://schemas.microsoft.com/office/drawing/2014/main" id="{0C6D39F8-BF25-4E9C-8D7F-34232CD6B14C}"/>
                </a:ext>
              </a:extLst>
            </p:cNvPr>
            <p:cNvSpPr>
              <a:spLocks noChangeArrowheads="1"/>
            </p:cNvSpPr>
            <p:nvPr/>
          </p:nvSpPr>
          <p:spPr bwMode="auto">
            <a:xfrm>
              <a:off x="5446020" y="6229351"/>
              <a:ext cx="115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300">
                  <a:solidFill>
                    <a:srgbClr val="000000"/>
                  </a:solidFill>
                </a:rPr>
                <a:t> </a:t>
              </a:r>
              <a:endParaRPr lang="en-US" altLang="en-US">
                <a:solidFill>
                  <a:prstClr val="black"/>
                </a:solidFill>
              </a:endParaRPr>
            </a:p>
          </p:txBody>
        </p:sp>
        <p:sp>
          <p:nvSpPr>
            <p:cNvPr id="82" name="Rectangle 120">
              <a:extLst>
                <a:ext uri="{FF2B5EF4-FFF2-40B4-BE49-F238E27FC236}">
                  <a16:creationId xmlns:a16="http://schemas.microsoft.com/office/drawing/2014/main" id="{2BDF55D6-C47C-4AEA-BD74-C0B30B3913CA}"/>
                </a:ext>
              </a:extLst>
            </p:cNvPr>
            <p:cNvSpPr>
              <a:spLocks noChangeArrowheads="1"/>
            </p:cNvSpPr>
            <p:nvPr/>
          </p:nvSpPr>
          <p:spPr bwMode="auto">
            <a:xfrm>
              <a:off x="5439670" y="812801"/>
              <a:ext cx="1603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1E2D53"/>
                  </a:solidFill>
                </a:rPr>
                <a:t> </a:t>
              </a:r>
              <a:endParaRPr lang="en-US" altLang="en-US">
                <a:solidFill>
                  <a:prstClr val="black"/>
                </a:solidFill>
              </a:endParaRPr>
            </a:p>
          </p:txBody>
        </p:sp>
        <p:sp>
          <p:nvSpPr>
            <p:cNvPr id="83" name="TextBox 82">
              <a:extLst>
                <a:ext uri="{FF2B5EF4-FFF2-40B4-BE49-F238E27FC236}">
                  <a16:creationId xmlns:a16="http://schemas.microsoft.com/office/drawing/2014/main" id="{2369F4C1-0890-4B21-A749-6E67E2881C75}"/>
                </a:ext>
              </a:extLst>
            </p:cNvPr>
            <p:cNvSpPr txBox="1"/>
            <p:nvPr/>
          </p:nvSpPr>
          <p:spPr>
            <a:xfrm>
              <a:off x="4048456" y="1039688"/>
              <a:ext cx="2903744" cy="338554"/>
            </a:xfrm>
            <a:prstGeom prst="rect">
              <a:avLst/>
            </a:prstGeom>
            <a:noFill/>
          </p:spPr>
          <p:txBody>
            <a:bodyPr wrap="none" rtlCol="0">
              <a:spAutoFit/>
            </a:bodyPr>
            <a:lstStyle/>
            <a:p>
              <a:pPr algn="ctr"/>
              <a:r>
                <a:rPr lang="en-US" sz="1600" b="1" dirty="0">
                  <a:solidFill>
                    <a:prstClr val="black"/>
                  </a:solidFill>
                  <a:latin typeface="Arial" pitchFamily="34" charset="0"/>
                  <a:cs typeface="Arial" pitchFamily="34" charset="0"/>
                </a:rPr>
                <a:t>(a) College Attendance (ITT)</a:t>
              </a:r>
            </a:p>
          </p:txBody>
        </p:sp>
        <p:sp>
          <p:nvSpPr>
            <p:cNvPr id="84" name="Rectangle 43">
              <a:extLst>
                <a:ext uri="{FF2B5EF4-FFF2-40B4-BE49-F238E27FC236}">
                  <a16:creationId xmlns:a16="http://schemas.microsoft.com/office/drawing/2014/main" id="{68C9C7CF-4862-49D0-92CC-E76E1C77F5BB}"/>
                </a:ext>
              </a:extLst>
            </p:cNvPr>
            <p:cNvSpPr>
              <a:spLocks noChangeArrowheads="1"/>
            </p:cNvSpPr>
            <p:nvPr/>
          </p:nvSpPr>
          <p:spPr bwMode="auto">
            <a:xfrm>
              <a:off x="3922020" y="6073776"/>
              <a:ext cx="6604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Control</a:t>
              </a:r>
              <a:endParaRPr lang="en-US" altLang="en-US" sz="1600" dirty="0">
                <a:solidFill>
                  <a:prstClr val="black"/>
                </a:solidFill>
              </a:endParaRPr>
            </a:p>
          </p:txBody>
        </p:sp>
        <p:sp>
          <p:nvSpPr>
            <p:cNvPr id="85" name="Rectangle 45">
              <a:extLst>
                <a:ext uri="{FF2B5EF4-FFF2-40B4-BE49-F238E27FC236}">
                  <a16:creationId xmlns:a16="http://schemas.microsoft.com/office/drawing/2014/main" id="{95097B40-1701-469F-B81F-F9955203C26B}"/>
                </a:ext>
              </a:extLst>
            </p:cNvPr>
            <p:cNvSpPr>
              <a:spLocks noChangeArrowheads="1"/>
            </p:cNvSpPr>
            <p:nvPr/>
          </p:nvSpPr>
          <p:spPr bwMode="auto">
            <a:xfrm>
              <a:off x="5039458" y="6073776"/>
              <a:ext cx="8544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Section 8</a:t>
              </a:r>
              <a:endParaRPr lang="en-US" altLang="en-US" sz="1600" dirty="0">
                <a:solidFill>
                  <a:prstClr val="black"/>
                </a:solidFill>
              </a:endParaRPr>
            </a:p>
          </p:txBody>
        </p:sp>
        <p:sp>
          <p:nvSpPr>
            <p:cNvPr id="86" name="Rectangle 48">
              <a:extLst>
                <a:ext uri="{FF2B5EF4-FFF2-40B4-BE49-F238E27FC236}">
                  <a16:creationId xmlns:a16="http://schemas.microsoft.com/office/drawing/2014/main" id="{90D29B97-D271-4974-B53C-747AABFFBB0B}"/>
                </a:ext>
              </a:extLst>
            </p:cNvPr>
            <p:cNvSpPr>
              <a:spLocks noChangeArrowheads="1"/>
            </p:cNvSpPr>
            <p:nvPr/>
          </p:nvSpPr>
          <p:spPr bwMode="auto">
            <a:xfrm>
              <a:off x="5446021" y="6229351"/>
              <a:ext cx="115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300">
                  <a:solidFill>
                    <a:srgbClr val="000000"/>
                  </a:solidFill>
                </a:rPr>
                <a:t> </a:t>
              </a:r>
              <a:endParaRPr lang="en-US" altLang="en-US">
                <a:solidFill>
                  <a:prstClr val="black"/>
                </a:solidFill>
              </a:endParaRPr>
            </a:p>
          </p:txBody>
        </p:sp>
        <p:sp>
          <p:nvSpPr>
            <p:cNvPr id="87" name="Rectangle 38">
              <a:extLst>
                <a:ext uri="{FF2B5EF4-FFF2-40B4-BE49-F238E27FC236}">
                  <a16:creationId xmlns:a16="http://schemas.microsoft.com/office/drawing/2014/main" id="{9AF52083-22B3-4DD8-96B4-B52B86F381AC}"/>
                </a:ext>
              </a:extLst>
            </p:cNvPr>
            <p:cNvSpPr>
              <a:spLocks noChangeArrowheads="1"/>
            </p:cNvSpPr>
            <p:nvPr/>
          </p:nvSpPr>
          <p:spPr bwMode="auto">
            <a:xfrm>
              <a:off x="6061651" y="6073776"/>
              <a:ext cx="12535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Experimental </a:t>
              </a:r>
            </a:p>
            <a:p>
              <a:pPr algn="ctr"/>
              <a:r>
                <a:rPr lang="en-US" altLang="en-US" sz="1600" dirty="0">
                  <a:solidFill>
                    <a:srgbClr val="000000"/>
                  </a:solidFill>
                </a:rPr>
                <a:t>Voucher</a:t>
              </a:r>
              <a:endParaRPr lang="en-US" altLang="en-US" sz="1600" dirty="0">
                <a:solidFill>
                  <a:prstClr val="black"/>
                </a:solidFill>
              </a:endParaRPr>
            </a:p>
          </p:txBody>
        </p:sp>
        <p:sp>
          <p:nvSpPr>
            <p:cNvPr id="88" name="Rectangle 34">
              <a:extLst>
                <a:ext uri="{FF2B5EF4-FFF2-40B4-BE49-F238E27FC236}">
                  <a16:creationId xmlns:a16="http://schemas.microsoft.com/office/drawing/2014/main" id="{18CE9472-09A7-46D6-8B3D-0B324B3C1B8D}"/>
                </a:ext>
              </a:extLst>
            </p:cNvPr>
            <p:cNvSpPr>
              <a:spLocks noChangeArrowheads="1"/>
            </p:cNvSpPr>
            <p:nvPr/>
          </p:nvSpPr>
          <p:spPr bwMode="auto">
            <a:xfrm rot="16200000">
              <a:off x="1560629" y="3355897"/>
              <a:ext cx="33067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a:solidFill>
                    <a:srgbClr val="000000"/>
                  </a:solidFill>
                </a:rPr>
                <a:t>College Attendance, Ages 18-20 (%)</a:t>
              </a:r>
              <a:endParaRPr lang="en-US" altLang="en-US" sz="1600" dirty="0">
                <a:solidFill>
                  <a:prstClr val="black"/>
                </a:solidFill>
              </a:endParaRPr>
            </a:p>
          </p:txBody>
        </p:sp>
        <p:sp>
          <p:nvSpPr>
            <p:cNvPr id="89" name="TextBox 88">
              <a:extLst>
                <a:ext uri="{FF2B5EF4-FFF2-40B4-BE49-F238E27FC236}">
                  <a16:creationId xmlns:a16="http://schemas.microsoft.com/office/drawing/2014/main" id="{88146C07-9751-4E8F-9163-41EFD13FD2E8}"/>
                </a:ext>
              </a:extLst>
            </p:cNvPr>
            <p:cNvSpPr txBox="1"/>
            <p:nvPr/>
          </p:nvSpPr>
          <p:spPr>
            <a:xfrm>
              <a:off x="3755334"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16.5%</a:t>
              </a:r>
            </a:p>
          </p:txBody>
        </p:sp>
        <p:sp>
          <p:nvSpPr>
            <p:cNvPr id="90" name="TextBox 89">
              <a:extLst>
                <a:ext uri="{FF2B5EF4-FFF2-40B4-BE49-F238E27FC236}">
                  <a16:creationId xmlns:a16="http://schemas.microsoft.com/office/drawing/2014/main" id="{6E7E52EA-7D6B-4FE5-9EBB-85AF8C9D2E3B}"/>
                </a:ext>
              </a:extLst>
            </p:cNvPr>
            <p:cNvSpPr txBox="1"/>
            <p:nvPr/>
          </p:nvSpPr>
          <p:spPr>
            <a:xfrm>
              <a:off x="4988620"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17.5%</a:t>
              </a:r>
            </a:p>
          </p:txBody>
        </p:sp>
        <p:sp>
          <p:nvSpPr>
            <p:cNvPr id="91" name="TextBox 90">
              <a:extLst>
                <a:ext uri="{FF2B5EF4-FFF2-40B4-BE49-F238E27FC236}">
                  <a16:creationId xmlns:a16="http://schemas.microsoft.com/office/drawing/2014/main" id="{5DAD4408-9820-4F9B-84CE-8611D8C3C68F}"/>
                </a:ext>
              </a:extLst>
            </p:cNvPr>
            <p:cNvSpPr txBox="1"/>
            <p:nvPr/>
          </p:nvSpPr>
          <p:spPr>
            <a:xfrm>
              <a:off x="6207820"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19.0%</a:t>
              </a:r>
            </a:p>
          </p:txBody>
        </p:sp>
        <p:sp>
          <p:nvSpPr>
            <p:cNvPr id="92" name="TextBox 91">
              <a:extLst>
                <a:ext uri="{FF2B5EF4-FFF2-40B4-BE49-F238E27FC236}">
                  <a16:creationId xmlns:a16="http://schemas.microsoft.com/office/drawing/2014/main" id="{0F7BC494-F1E0-4A04-A12D-B33C93065DA3}"/>
                </a:ext>
              </a:extLst>
            </p:cNvPr>
            <p:cNvSpPr txBox="1"/>
            <p:nvPr/>
          </p:nvSpPr>
          <p:spPr>
            <a:xfrm>
              <a:off x="6188969" y="5029200"/>
              <a:ext cx="1104901" cy="338554"/>
            </a:xfrm>
            <a:prstGeom prst="rect">
              <a:avLst/>
            </a:prstGeom>
            <a:noFill/>
          </p:spPr>
          <p:txBody>
            <a:bodyPr wrap="square" rtlCol="0">
              <a:spAutoFit/>
            </a:bodyPr>
            <a:lstStyle/>
            <a:p>
              <a:r>
                <a:rPr lang="en-US" sz="1600" i="1" dirty="0">
                  <a:solidFill>
                    <a:prstClr val="white"/>
                  </a:solidFill>
                  <a:latin typeface="Arial" panose="020B0604020202020204" pitchFamily="34" charset="0"/>
                  <a:cs typeface="Arial" panose="020B0604020202020204" pitchFamily="34" charset="0"/>
                </a:rPr>
                <a:t>p</a:t>
              </a:r>
              <a:r>
                <a:rPr lang="en-US" sz="1600" dirty="0">
                  <a:solidFill>
                    <a:prstClr val="white"/>
                  </a:solidFill>
                  <a:latin typeface="Arial" panose="020B0604020202020204" pitchFamily="34" charset="0"/>
                  <a:cs typeface="Arial" panose="020B0604020202020204" pitchFamily="34" charset="0"/>
                </a:rPr>
                <a:t> = 0.028 </a:t>
              </a:r>
            </a:p>
          </p:txBody>
        </p:sp>
        <p:sp>
          <p:nvSpPr>
            <p:cNvPr id="93" name="TextBox 92">
              <a:extLst>
                <a:ext uri="{FF2B5EF4-FFF2-40B4-BE49-F238E27FC236}">
                  <a16:creationId xmlns:a16="http://schemas.microsoft.com/office/drawing/2014/main" id="{2C57F0D1-FE88-42EE-AA8F-5918CA8AF46E}"/>
                </a:ext>
              </a:extLst>
            </p:cNvPr>
            <p:cNvSpPr txBox="1"/>
            <p:nvPr/>
          </p:nvSpPr>
          <p:spPr>
            <a:xfrm>
              <a:off x="4931670" y="5029200"/>
              <a:ext cx="1104901" cy="338554"/>
            </a:xfrm>
            <a:prstGeom prst="rect">
              <a:avLst/>
            </a:prstGeom>
            <a:noFill/>
          </p:spPr>
          <p:txBody>
            <a:bodyPr wrap="square" rtlCol="0">
              <a:spAutoFit/>
            </a:bodyPr>
            <a:lstStyle/>
            <a:p>
              <a:r>
                <a:rPr lang="en-US" sz="1600" i="1" dirty="0">
                  <a:solidFill>
                    <a:prstClr val="white"/>
                  </a:solidFill>
                  <a:latin typeface="Arial" panose="020B0604020202020204" pitchFamily="34" charset="0"/>
                  <a:cs typeface="Arial" panose="020B0604020202020204" pitchFamily="34" charset="0"/>
                </a:rPr>
                <a:t>p</a:t>
              </a:r>
              <a:r>
                <a:rPr lang="en-US" sz="1600" dirty="0">
                  <a:solidFill>
                    <a:prstClr val="white"/>
                  </a:solidFill>
                  <a:latin typeface="Arial" panose="020B0604020202020204" pitchFamily="34" charset="0"/>
                  <a:cs typeface="Arial" panose="020B0604020202020204" pitchFamily="34" charset="0"/>
                </a:rPr>
                <a:t> = 0.435 </a:t>
              </a:r>
            </a:p>
          </p:txBody>
        </p:sp>
      </p:grpSp>
      <p:sp>
        <p:nvSpPr>
          <p:cNvPr id="94" name="TextBox 93">
            <a:extLst>
              <a:ext uri="{FF2B5EF4-FFF2-40B4-BE49-F238E27FC236}">
                <a16:creationId xmlns:a16="http://schemas.microsoft.com/office/drawing/2014/main" id="{33B607C2-5D65-4952-95D6-FDA588749698}"/>
              </a:ext>
            </a:extLst>
          </p:cNvPr>
          <p:cNvSpPr txBox="1"/>
          <p:nvPr/>
        </p:nvSpPr>
        <p:spPr>
          <a:xfrm>
            <a:off x="3256561" y="838200"/>
            <a:ext cx="4134839" cy="646331"/>
          </a:xfrm>
          <a:prstGeom prst="rect">
            <a:avLst/>
          </a:prstGeom>
          <a:noFill/>
        </p:spPr>
        <p:txBody>
          <a:bodyPr wrap="square" rtlCol="0">
            <a:spAutoFit/>
          </a:bodyPr>
          <a:lstStyle/>
          <a:p>
            <a:pPr algn="ctr" fontAlgn="base">
              <a:spcBef>
                <a:spcPct val="0"/>
              </a:spcBef>
              <a:spcAft>
                <a:spcPct val="0"/>
              </a:spcAft>
            </a:pPr>
            <a:r>
              <a:rPr lang="en-US" b="1" dirty="0">
                <a:solidFill>
                  <a:srgbClr val="1E2D53"/>
                </a:solidFill>
                <a:latin typeface="Arial" pitchFamily="34" charset="0"/>
                <a:cs typeface="Arial" pitchFamily="34" charset="0"/>
              </a:rPr>
              <a:t>Impacts of MTO on Children </a:t>
            </a:r>
            <a:r>
              <a:rPr lang="en-US" b="1" u="sng" dirty="0">
                <a:solidFill>
                  <a:srgbClr val="1E2D53"/>
                </a:solidFill>
                <a:latin typeface="Arial" pitchFamily="34" charset="0"/>
                <a:cs typeface="Arial" pitchFamily="34" charset="0"/>
              </a:rPr>
              <a:t>Below Age 13</a:t>
            </a:r>
            <a:r>
              <a:rPr lang="en-US" b="1" dirty="0">
                <a:solidFill>
                  <a:srgbClr val="1E2D53"/>
                </a:solidFill>
                <a:latin typeface="Arial" pitchFamily="34" charset="0"/>
                <a:cs typeface="Arial" pitchFamily="34" charset="0"/>
              </a:rPr>
              <a:t> at Random Assignment</a:t>
            </a:r>
          </a:p>
        </p:txBody>
      </p:sp>
    </p:spTree>
    <p:extLst>
      <p:ext uri="{BB962C8B-B14F-4D97-AF65-F5344CB8AC3E}">
        <p14:creationId xmlns:p14="http://schemas.microsoft.com/office/powerpoint/2010/main" val="4010513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Randomized Experiments: Limitations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What are some limitations of randomized experiments? Consider the example of attempting to randomly assign people to move to opportunity.</a:t>
            </a:r>
          </a:p>
        </p:txBody>
      </p:sp>
      <p:sp>
        <p:nvSpPr>
          <p:cNvPr id="7" name="Rectangle 2">
            <a:extLst>
              <a:ext uri="{FF2B5EF4-FFF2-40B4-BE49-F238E27FC236}">
                <a16:creationId xmlns:a16="http://schemas.microsoft.com/office/drawing/2014/main" id="{1D6A0F73-9956-41D9-B39B-EA1DAC0B7EC3}"/>
              </a:ext>
            </a:extLst>
          </p:cNvPr>
          <p:cNvSpPr>
            <a:spLocks noChangeArrowheads="1"/>
          </p:cNvSpPr>
          <p:nvPr/>
        </p:nvSpPr>
        <p:spPr bwMode="auto">
          <a:xfrm>
            <a:off x="990600" y="1828800"/>
            <a:ext cx="7848600" cy="5016758"/>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Non-compliance: I don’t use my voucher</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Attrition</a:t>
            </a:r>
            <a:r>
              <a:rPr lang="en-US" sz="2000" dirty="0"/>
              <a:t>: I stop talking to the researchers/disappear.</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Hawthorne effects: I know I’m in the treatment group and want to do really well.</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John Henry effects: I know I’m in the control group and want to do really well (maybe because I want to show the researcher that my neighborhood should be more respected).</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Small samples/Too expensive</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Non-scalability</a:t>
            </a:r>
            <a:r>
              <a:rPr lang="en-US" sz="2000" dirty="0"/>
              <a:t>: Can’t move everyone to opportunity, and can’t be sure what would happen if we did.</a:t>
            </a:r>
          </a:p>
          <a:p>
            <a:pPr marL="233680" eaLnBrk="0" fontAlgn="base" hangingPunct="0">
              <a:spcBef>
                <a:spcPct val="0"/>
              </a:spcBef>
              <a:spcAft>
                <a:spcPct val="0"/>
              </a:spcAft>
              <a:buSzPct val="80000"/>
              <a:defRPr/>
            </a:pPr>
            <a:endParaRPr lang="en-US" sz="2000" dirty="0"/>
          </a:p>
        </p:txBody>
      </p:sp>
    </p:spTree>
    <p:extLst>
      <p:ext uri="{BB962C8B-B14F-4D97-AF65-F5344CB8AC3E}">
        <p14:creationId xmlns:p14="http://schemas.microsoft.com/office/powerpoint/2010/main" val="183902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Randomized Experiments: Limitations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Last Two Slides, Summarized:</a:t>
            </a:r>
          </a:p>
        </p:txBody>
      </p:sp>
      <p:sp>
        <p:nvSpPr>
          <p:cNvPr id="7" name="Rectangle 2">
            <a:extLst>
              <a:ext uri="{FF2B5EF4-FFF2-40B4-BE49-F238E27FC236}">
                <a16:creationId xmlns:a16="http://schemas.microsoft.com/office/drawing/2014/main" id="{1D6A0F73-9956-41D9-B39B-EA1DAC0B7EC3}"/>
              </a:ext>
            </a:extLst>
          </p:cNvPr>
          <p:cNvSpPr>
            <a:spLocks noChangeArrowheads="1"/>
          </p:cNvSpPr>
          <p:nvPr/>
        </p:nvSpPr>
        <p:spPr bwMode="auto">
          <a:xfrm>
            <a:off x="990600" y="1525617"/>
            <a:ext cx="7848600" cy="163121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Randomized experiments are the Gold Standard from estimating causal effects.</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Randomized experiments can be expensive, non-generalizable, and feature many pitfalls. </a:t>
            </a:r>
          </a:p>
        </p:txBody>
      </p:sp>
      <p:sp>
        <p:nvSpPr>
          <p:cNvPr id="5" name="Rectangle 2">
            <a:extLst>
              <a:ext uri="{FF2B5EF4-FFF2-40B4-BE49-F238E27FC236}">
                <a16:creationId xmlns:a16="http://schemas.microsoft.com/office/drawing/2014/main" id="{44A4A4B0-B3B1-4152-8420-8A65B76CEE87}"/>
              </a:ext>
            </a:extLst>
          </p:cNvPr>
          <p:cNvSpPr>
            <a:spLocks noChangeArrowheads="1"/>
          </p:cNvSpPr>
          <p:nvPr/>
        </p:nvSpPr>
        <p:spPr bwMode="auto">
          <a:xfrm>
            <a:off x="304800" y="3245194"/>
            <a:ext cx="78486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So what can we do?</a:t>
            </a:r>
          </a:p>
        </p:txBody>
      </p:sp>
      <p:sp>
        <p:nvSpPr>
          <p:cNvPr id="8" name="Rectangle 2">
            <a:extLst>
              <a:ext uri="{FF2B5EF4-FFF2-40B4-BE49-F238E27FC236}">
                <a16:creationId xmlns:a16="http://schemas.microsoft.com/office/drawing/2014/main" id="{40D37AB3-46D6-4D36-A0A8-228F9726DA8A}"/>
              </a:ext>
            </a:extLst>
          </p:cNvPr>
          <p:cNvSpPr>
            <a:spLocks noChangeArrowheads="1"/>
          </p:cNvSpPr>
          <p:nvPr/>
        </p:nvSpPr>
        <p:spPr bwMode="auto">
          <a:xfrm>
            <a:off x="990600" y="3886200"/>
            <a:ext cx="78486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Big data helps solve/eliminate attrition:</a:t>
            </a:r>
            <a:br>
              <a:rPr lang="en-US" sz="2000" dirty="0"/>
            </a:br>
            <a:r>
              <a:rPr lang="en-US" sz="2000" dirty="0"/>
              <a:t>just use administrative records.</a:t>
            </a:r>
          </a:p>
        </p:txBody>
      </p:sp>
      <p:sp>
        <p:nvSpPr>
          <p:cNvPr id="9" name="Rectangle 2">
            <a:extLst>
              <a:ext uri="{FF2B5EF4-FFF2-40B4-BE49-F238E27FC236}">
                <a16:creationId xmlns:a16="http://schemas.microsoft.com/office/drawing/2014/main" id="{24E643A2-B58C-4DA4-AD55-612C84591245}"/>
              </a:ext>
            </a:extLst>
          </p:cNvPr>
          <p:cNvSpPr>
            <a:spLocks noChangeArrowheads="1"/>
          </p:cNvSpPr>
          <p:nvPr/>
        </p:nvSpPr>
        <p:spPr bwMode="auto">
          <a:xfrm>
            <a:off x="990600" y="4657374"/>
            <a:ext cx="78486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Quasi-experimental methods (stay tuned!!!)</a:t>
            </a:r>
          </a:p>
        </p:txBody>
      </p:sp>
    </p:spTree>
    <p:extLst>
      <p:ext uri="{BB962C8B-B14F-4D97-AF65-F5344CB8AC3E}">
        <p14:creationId xmlns:p14="http://schemas.microsoft.com/office/powerpoint/2010/main" val="2891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575542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Office Hours: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Wed 4.30-6.30, Barker 103</a:t>
            </a:r>
            <a:br>
              <a:rPr lang="en-US" sz="2000" kern="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Any outstanding issues with sectioning?</a:t>
            </a:r>
            <a:br>
              <a:rPr lang="en-US" sz="2000" kern="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Remember, can always submit questions &amp; anonymous feedback before sections using </a:t>
            </a:r>
            <a:r>
              <a:rPr lang="en-US" sz="2000" kern="0" dirty="0">
                <a:solidFill>
                  <a:srgbClr val="222222"/>
                </a:solidFill>
                <a:ea typeface="Calibri"/>
                <a:hlinkClick r:id="rId4"/>
              </a:rPr>
              <a:t>this Google form</a:t>
            </a:r>
            <a:r>
              <a:rPr lang="en-US" sz="2000" kern="0" dirty="0">
                <a:solidFill>
                  <a:srgbClr val="222222"/>
                </a:solidFill>
                <a:ea typeface="Calibri"/>
              </a:rPr>
              <a:t>   [</a:t>
            </a:r>
            <a:r>
              <a:rPr lang="en-US" sz="1600" kern="0" dirty="0">
                <a:solidFill>
                  <a:srgbClr val="222222"/>
                </a:solidFill>
                <a:ea typeface="Calibri"/>
              </a:rPr>
              <a:t>https://goo.gl/forms/RAOQFBIj6SXdFOZJ3</a:t>
            </a:r>
            <a:r>
              <a:rPr lang="en-US" sz="2000" kern="0" dirty="0">
                <a:solidFill>
                  <a:srgbClr val="222222"/>
                </a:solidFill>
                <a:ea typeface="Calibri"/>
              </a:rPr>
              <a:t>]</a:t>
            </a:r>
          </a:p>
          <a:p>
            <a:pPr marL="609600" indent="-375920" eaLnBrk="0" fontAlgn="base" hangingPunct="0">
              <a:spcBef>
                <a:spcPct val="0"/>
              </a:spcBef>
              <a:spcAft>
                <a:spcPct val="0"/>
              </a:spcAft>
              <a:buSzPct val="80000"/>
              <a:buBlip>
                <a:blip r:embed="rId3"/>
              </a:buBlip>
              <a:defRPr/>
            </a:pP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chemeClr val="bg1">
                    <a:lumMod val="50000"/>
                  </a:schemeClr>
                </a:solidFill>
                <a:latin typeface="Calibri" panose="020F0502020204030204" pitchFamily="34" charset="0"/>
                <a:ea typeface="Calibri"/>
                <a:cs typeface="Calibri" panose="020F0502020204030204" pitchFamily="34" charset="0"/>
              </a:rPr>
              <a:t>Find this </a:t>
            </a:r>
            <a:r>
              <a:rPr lang="en-US" sz="2000" dirty="0" err="1">
                <a:solidFill>
                  <a:schemeClr val="bg1">
                    <a:lumMod val="50000"/>
                  </a:schemeClr>
                </a:solidFill>
                <a:latin typeface="Calibri" panose="020F0502020204030204" pitchFamily="34" charset="0"/>
                <a:ea typeface="Calibri"/>
                <a:cs typeface="Calibri" panose="020F0502020204030204" pitchFamily="34" charset="0"/>
              </a:rPr>
              <a:t>prez</a:t>
            </a:r>
            <a:r>
              <a:rPr lang="en-US" sz="2000" dirty="0">
                <a:solidFill>
                  <a:schemeClr val="bg1">
                    <a:lumMod val="50000"/>
                  </a:schemeClr>
                </a:solidFill>
                <a:latin typeface="Calibri" panose="020F0502020204030204" pitchFamily="34" charset="0"/>
                <a:ea typeface="Calibri"/>
                <a:cs typeface="Calibri" panose="020F0502020204030204" pitchFamily="34" charset="0"/>
              </a:rPr>
              <a:t> and files at: </a:t>
            </a:r>
            <a:r>
              <a:rPr lang="en-US" sz="2000" dirty="0">
                <a:solidFill>
                  <a:schemeClr val="bg1">
                    <a:lumMod val="50000"/>
                  </a:schemeClr>
                </a:solidFill>
                <a:latin typeface="Calibri" panose="020F0502020204030204" pitchFamily="34" charset="0"/>
                <a:ea typeface="Calibri"/>
                <a:cs typeface="Calibri" panose="020F0502020204030204" pitchFamily="34" charset="0"/>
                <a:hlinkClick r:id="rId5"/>
              </a:rPr>
              <a:t>https://github.com/dianagold/Ec1152_diana </a:t>
            </a:r>
            <a:br>
              <a:rPr lang="en-US" sz="2000" dirty="0">
                <a:solidFill>
                  <a:schemeClr val="bg1">
                    <a:lumMod val="50000"/>
                  </a:schemeClr>
                </a:solidFill>
                <a:latin typeface="Calibri" panose="020F0502020204030204" pitchFamily="34" charset="0"/>
                <a:ea typeface="Calibri"/>
                <a:cs typeface="Calibri" panose="020F0502020204030204" pitchFamily="34" charset="0"/>
              </a:rPr>
            </a:br>
            <a:r>
              <a:rPr lang="en-US" sz="2000" dirty="0">
                <a:solidFill>
                  <a:schemeClr val="bg1">
                    <a:lumMod val="50000"/>
                  </a:schemeClr>
                </a:solidFill>
                <a:latin typeface="Calibri" panose="020F0502020204030204" pitchFamily="34" charset="0"/>
                <a:ea typeface="Calibri"/>
                <a:cs typeface="Calibri" panose="020F0502020204030204" pitchFamily="34" charset="0"/>
              </a:rPr>
              <a:t>Or at </a:t>
            </a:r>
            <a:r>
              <a:rPr lang="en-US" sz="2000" dirty="0" err="1">
                <a:solidFill>
                  <a:schemeClr val="bg1">
                    <a:lumMod val="50000"/>
                  </a:schemeClr>
                </a:solidFill>
                <a:latin typeface="Calibri" panose="020F0502020204030204" pitchFamily="34" charset="0"/>
                <a:ea typeface="Calibri"/>
                <a:cs typeface="Calibri" panose="020F0502020204030204" pitchFamily="34" charset="0"/>
              </a:rPr>
              <a:t>GoogleDrive</a:t>
            </a:r>
            <a:r>
              <a:rPr lang="en-US" sz="2000" i="1" dirty="0">
                <a:solidFill>
                  <a:schemeClr val="bg2"/>
                </a:solidFill>
                <a:ea typeface="Calibri"/>
              </a:rPr>
              <a:t>: </a:t>
            </a:r>
            <a:r>
              <a:rPr lang="en-US" sz="2800" dirty="0">
                <a:solidFill>
                  <a:schemeClr val="bg2"/>
                </a:solidFill>
                <a:ea typeface="Calibri"/>
              </a:rPr>
              <a:t>http://bit.ly/ec1152drive</a:t>
            </a:r>
            <a:br>
              <a:rPr lang="en-US" sz="2000" kern="0" dirty="0">
                <a:solidFill>
                  <a:srgbClr val="222222"/>
                </a:solidFill>
                <a:ea typeface="Calibri"/>
              </a:rPr>
            </a:br>
            <a:endParaRPr lang="en-US" sz="2000" kern="0" dirty="0">
              <a:solidFill>
                <a:srgbClr val="222222"/>
              </a:solidFill>
              <a:ea typeface="Calibri"/>
            </a:endParaRPr>
          </a:p>
          <a:p>
            <a:pPr marL="233680"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Logistics</a:t>
            </a:r>
          </a:p>
        </p:txBody>
      </p:sp>
    </p:spTree>
    <p:extLst>
      <p:ext uri="{BB962C8B-B14F-4D97-AF65-F5344CB8AC3E}">
        <p14:creationId xmlns:p14="http://schemas.microsoft.com/office/powerpoint/2010/main" val="15709385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6124754"/>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First project is due Thursday, 2/21 on Canvas</a:t>
            </a:r>
          </a:p>
          <a:p>
            <a:pPr marL="609600" indent="-375920" eaLnBrk="0" fontAlgn="base" hangingPunct="0">
              <a:spcBef>
                <a:spcPct val="0"/>
              </a:spcBef>
              <a:spcAft>
                <a:spcPct val="0"/>
              </a:spcAft>
              <a:buSzPct val="80000"/>
              <a:buBlip>
                <a:blip r:embed="rId3"/>
              </a:buBlip>
              <a:defRPr/>
            </a:pP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Some clarifications (see also the Canvas discussion)</a:t>
            </a:r>
          </a:p>
          <a:p>
            <a:pPr marL="1066800" lvl="1" indent="-375920" eaLnBrk="0" fontAlgn="base" hangingPunct="0">
              <a:spcBef>
                <a:spcPct val="0"/>
              </a:spcBef>
              <a:spcAft>
                <a:spcPct val="0"/>
              </a:spcAft>
              <a:buSzPct val="80000"/>
              <a:buBlip>
                <a:blip r:embed="rId3"/>
              </a:buBlip>
              <a:defRPr/>
            </a:pPr>
            <a:endParaRPr lang="en-US"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kern="0" dirty="0">
                <a:solidFill>
                  <a:srgbClr val="222222"/>
                </a:solidFill>
                <a:ea typeface="Calibri"/>
              </a:rPr>
              <a:t>Your 4-6 page narrative should address all of the main questions from the project document, but you do </a:t>
            </a:r>
            <a:r>
              <a:rPr lang="en-US" b="1" kern="0" dirty="0">
                <a:solidFill>
                  <a:srgbClr val="222222"/>
                </a:solidFill>
                <a:ea typeface="Calibri"/>
              </a:rPr>
              <a:t>not</a:t>
            </a:r>
            <a:r>
              <a:rPr lang="en-US" kern="0" dirty="0">
                <a:solidFill>
                  <a:srgbClr val="222222"/>
                </a:solidFill>
                <a:ea typeface="Calibri"/>
              </a:rPr>
              <a:t> need to include every figure you create in the document.</a:t>
            </a:r>
            <a:br>
              <a:rPr lang="en-US" kern="0" dirty="0">
                <a:solidFill>
                  <a:srgbClr val="222222"/>
                </a:solidFill>
                <a:ea typeface="Calibri"/>
              </a:rPr>
            </a:br>
            <a:endParaRPr lang="en-US"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kern="0" dirty="0">
                <a:solidFill>
                  <a:srgbClr val="222222"/>
                </a:solidFill>
                <a:ea typeface="Calibri"/>
              </a:rPr>
              <a:t>For example, when creating scatterplots and tables of mobility by race, choose a couple to discuss in the narrative, and just include the rest of them in your code/logs so that we can see you generated them.</a:t>
            </a:r>
            <a:br>
              <a:rPr lang="en-US" kern="0" dirty="0">
                <a:solidFill>
                  <a:srgbClr val="222222"/>
                </a:solidFill>
                <a:ea typeface="Calibri"/>
              </a:rPr>
            </a:br>
            <a:endParaRPr lang="en-US"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kern="0" dirty="0">
                <a:solidFill>
                  <a:srgbClr val="222222"/>
                </a:solidFill>
                <a:ea typeface="Calibri"/>
              </a:rPr>
              <a:t>You do not need to number each question as you answer them—we will be able to tell. Please structure your response as an essay, but make sure to answer all of the questions.</a:t>
            </a:r>
            <a:br>
              <a:rPr lang="en-US" kern="0" dirty="0">
                <a:solidFill>
                  <a:srgbClr val="222222"/>
                </a:solidFill>
                <a:ea typeface="Calibri"/>
              </a:rPr>
            </a:br>
            <a:br>
              <a:rPr lang="en-US" kern="0" dirty="0">
                <a:solidFill>
                  <a:srgbClr val="222222"/>
                </a:solidFill>
                <a:ea typeface="Calibri"/>
              </a:rPr>
            </a:br>
            <a:endParaRPr lang="en-US"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Project #1</a:t>
            </a:r>
          </a:p>
        </p:txBody>
      </p:sp>
    </p:spTree>
    <p:extLst>
      <p:ext uri="{BB962C8B-B14F-4D97-AF65-F5344CB8AC3E}">
        <p14:creationId xmlns:p14="http://schemas.microsoft.com/office/powerpoint/2010/main" val="26771917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193899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90880" lvl="1" eaLnBrk="0" fontAlgn="base" hangingPunct="0">
              <a:spcBef>
                <a:spcPct val="0"/>
              </a:spcBef>
              <a:spcAft>
                <a:spcPct val="0"/>
              </a:spcAft>
              <a:buSzPct val="80000"/>
              <a:defRPr/>
            </a:pPr>
            <a:endParaRPr lang="en-US" sz="2000"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Correlation coefficients measure </a:t>
            </a:r>
            <a:r>
              <a:rPr lang="en-US" sz="2000" b="1" kern="0" dirty="0">
                <a:solidFill>
                  <a:srgbClr val="222222"/>
                </a:solidFill>
                <a:ea typeface="Calibri"/>
              </a:rPr>
              <a:t>linear </a:t>
            </a:r>
            <a:r>
              <a:rPr lang="en-US" sz="2000" kern="0" dirty="0">
                <a:solidFill>
                  <a:srgbClr val="222222"/>
                </a:solidFill>
                <a:ea typeface="Calibri"/>
              </a:rPr>
              <a:t>correlation:</a:t>
            </a: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Project #1</a:t>
            </a:r>
          </a:p>
        </p:txBody>
      </p:sp>
      <p:graphicFrame>
        <p:nvGraphicFramePr>
          <p:cNvPr id="2" name="Table 1">
            <a:extLst>
              <a:ext uri="{FF2B5EF4-FFF2-40B4-BE49-F238E27FC236}">
                <a16:creationId xmlns:a16="http://schemas.microsoft.com/office/drawing/2014/main" id="{0A91416E-F775-47D0-BCA7-C1BFC3D7B337}"/>
              </a:ext>
            </a:extLst>
          </p:cNvPr>
          <p:cNvGraphicFramePr>
            <a:graphicFrameLocks noGrp="1"/>
          </p:cNvGraphicFramePr>
          <p:nvPr>
            <p:extLst>
              <p:ext uri="{D42A27DB-BD31-4B8C-83A1-F6EECF244321}">
                <p14:modId xmlns:p14="http://schemas.microsoft.com/office/powerpoint/2010/main" val="14309519"/>
              </p:ext>
            </p:extLst>
          </p:nvPr>
        </p:nvGraphicFramePr>
        <p:xfrm>
          <a:off x="1979386" y="1506421"/>
          <a:ext cx="2362200" cy="2966720"/>
        </p:xfrm>
        <a:graphic>
          <a:graphicData uri="http://schemas.openxmlformats.org/drawingml/2006/table">
            <a:tbl>
              <a:tblPr firstRow="1" bandRow="1">
                <a:tableStyleId>{00A15C55-8517-42AA-B614-E9B94910E393}</a:tableStyleId>
              </a:tblPr>
              <a:tblGrid>
                <a:gridCol w="1181100">
                  <a:extLst>
                    <a:ext uri="{9D8B030D-6E8A-4147-A177-3AD203B41FA5}">
                      <a16:colId xmlns:a16="http://schemas.microsoft.com/office/drawing/2014/main" val="3101390425"/>
                    </a:ext>
                  </a:extLst>
                </a:gridCol>
                <a:gridCol w="1181100">
                  <a:extLst>
                    <a:ext uri="{9D8B030D-6E8A-4147-A177-3AD203B41FA5}">
                      <a16:colId xmlns:a16="http://schemas.microsoft.com/office/drawing/2014/main" val="371471464"/>
                    </a:ext>
                  </a:extLst>
                </a:gridCol>
              </a:tblGrid>
              <a:tr h="370840">
                <a:tc>
                  <a:txBody>
                    <a:bodyPr/>
                    <a:lstStyle/>
                    <a:p>
                      <a:r>
                        <a:rPr lang="en-US" dirty="0"/>
                        <a:t>X</a:t>
                      </a:r>
                    </a:p>
                  </a:txBody>
                  <a:tcPr/>
                </a:tc>
                <a:tc>
                  <a:txBody>
                    <a:bodyPr/>
                    <a:lstStyle/>
                    <a:p>
                      <a:r>
                        <a:rPr lang="en-US" dirty="0"/>
                        <a:t>Y</a:t>
                      </a:r>
                    </a:p>
                  </a:txBody>
                  <a:tcPr/>
                </a:tc>
                <a:extLst>
                  <a:ext uri="{0D108BD9-81ED-4DB2-BD59-A6C34878D82A}">
                    <a16:rowId xmlns:a16="http://schemas.microsoft.com/office/drawing/2014/main" val="2233395112"/>
                  </a:ext>
                </a:extLst>
              </a:tr>
              <a:tr h="370840">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434853868"/>
                  </a:ext>
                </a:extLst>
              </a:tr>
              <a:tr h="370840">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3420318782"/>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56540364"/>
                  </a:ext>
                </a:extLst>
              </a:tr>
              <a:tr h="370840">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996358295"/>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71236088"/>
                  </a:ext>
                </a:extLst>
              </a:tr>
              <a:tr h="370840">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815662126"/>
                  </a:ext>
                </a:extLst>
              </a:tr>
              <a:tr h="370840">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2957675485"/>
                  </a:ext>
                </a:extLst>
              </a:tr>
            </a:tbl>
          </a:graphicData>
        </a:graphic>
      </p:graphicFrame>
      <p:sp>
        <p:nvSpPr>
          <p:cNvPr id="3" name="TextBox 2">
            <a:extLst>
              <a:ext uri="{FF2B5EF4-FFF2-40B4-BE49-F238E27FC236}">
                <a16:creationId xmlns:a16="http://schemas.microsoft.com/office/drawing/2014/main" id="{9309E697-61E9-4066-ABA2-89BB65FD457D}"/>
              </a:ext>
            </a:extLst>
          </p:cNvPr>
          <p:cNvSpPr txBox="1"/>
          <p:nvPr/>
        </p:nvSpPr>
        <p:spPr>
          <a:xfrm>
            <a:off x="914400" y="4724400"/>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Are X and Y related? What do you think the correlation coefficient is?</a:t>
            </a:r>
          </a:p>
        </p:txBody>
      </p:sp>
      <p:pic>
        <p:nvPicPr>
          <p:cNvPr id="4" name="Picture 3">
            <a:extLst>
              <a:ext uri="{FF2B5EF4-FFF2-40B4-BE49-F238E27FC236}">
                <a16:creationId xmlns:a16="http://schemas.microsoft.com/office/drawing/2014/main" id="{08345067-D0F6-44EB-B305-6C29069FA47A}"/>
              </a:ext>
            </a:extLst>
          </p:cNvPr>
          <p:cNvPicPr>
            <a:picLocks noChangeAspect="1"/>
          </p:cNvPicPr>
          <p:nvPr/>
        </p:nvPicPr>
        <p:blipFill rotWithShape="1">
          <a:blip r:embed="rId4"/>
          <a:srcRect t="3135"/>
          <a:stretch/>
        </p:blipFill>
        <p:spPr>
          <a:xfrm>
            <a:off x="4724400" y="1447800"/>
            <a:ext cx="3808186" cy="3230679"/>
          </a:xfrm>
          <a:prstGeom prst="rect">
            <a:avLst/>
          </a:prstGeom>
        </p:spPr>
      </p:pic>
      <p:sp>
        <p:nvSpPr>
          <p:cNvPr id="8" name="TextBox 7">
            <a:extLst>
              <a:ext uri="{FF2B5EF4-FFF2-40B4-BE49-F238E27FC236}">
                <a16:creationId xmlns:a16="http://schemas.microsoft.com/office/drawing/2014/main" id="{B700AD93-0470-4249-BD84-27230080E4CE}"/>
              </a:ext>
            </a:extLst>
          </p:cNvPr>
          <p:cNvSpPr txBox="1"/>
          <p:nvPr/>
        </p:nvSpPr>
        <p:spPr>
          <a:xfrm>
            <a:off x="914400" y="5142746"/>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Takeaway: </a:t>
            </a:r>
            <a:r>
              <a:rPr lang="en-US" dirty="0"/>
              <a:t>Zero correlation does not mean X and Y are unrelated!</a:t>
            </a:r>
            <a:endParaRPr lang="en-US" b="1" dirty="0"/>
          </a:p>
        </p:txBody>
      </p:sp>
      <p:sp>
        <p:nvSpPr>
          <p:cNvPr id="5" name="Rectangle 4">
            <a:extLst>
              <a:ext uri="{FF2B5EF4-FFF2-40B4-BE49-F238E27FC236}">
                <a16:creationId xmlns:a16="http://schemas.microsoft.com/office/drawing/2014/main" id="{59EB04F3-D6AC-499D-9533-33FE2FDF1185}"/>
              </a:ext>
            </a:extLst>
          </p:cNvPr>
          <p:cNvSpPr/>
          <p:nvPr/>
        </p:nvSpPr>
        <p:spPr>
          <a:xfrm>
            <a:off x="241300" y="5737592"/>
            <a:ext cx="8915400" cy="707886"/>
          </a:xfrm>
          <a:prstGeom prst="rect">
            <a:avLst/>
          </a:prstGeom>
        </p:spPr>
        <p:txBody>
          <a:bodyPr wrap="square">
            <a:spAutoFit/>
          </a:bodyPr>
          <a:lstStyle/>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Covariates = Other variables that are (potentially) related to a variable of interest, typically included as an independent variable in a regression.</a:t>
            </a:r>
          </a:p>
        </p:txBody>
      </p:sp>
    </p:spTree>
    <p:extLst>
      <p:ext uri="{BB962C8B-B14F-4D97-AF65-F5344CB8AC3E}">
        <p14:creationId xmlns:p14="http://schemas.microsoft.com/office/powerpoint/2010/main" val="1999850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Stata hands-on demo</a:t>
            </a:r>
          </a:p>
        </p:txBody>
      </p:sp>
      <p:sp>
        <p:nvSpPr>
          <p:cNvPr id="3" name="Rectangle 2">
            <a:extLst>
              <a:ext uri="{FF2B5EF4-FFF2-40B4-BE49-F238E27FC236}">
                <a16:creationId xmlns:a16="http://schemas.microsoft.com/office/drawing/2014/main" id="{71ED72A3-1909-4888-A3DF-3830C74336F6}"/>
              </a:ext>
            </a:extLst>
          </p:cNvPr>
          <p:cNvSpPr>
            <a:spLocks noChangeArrowheads="1"/>
          </p:cNvSpPr>
          <p:nvPr/>
        </p:nvSpPr>
        <p:spPr bwMode="auto">
          <a:xfrm>
            <a:off x="228600" y="1752600"/>
            <a:ext cx="8534400" cy="2585323"/>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r>
              <a:rPr lang="en-US" u="sng" dirty="0">
                <a:solidFill>
                  <a:schemeClr val="bg2"/>
                </a:solidFill>
              </a:rPr>
              <a:t> </a:t>
            </a:r>
            <a:endParaRPr lang="en-US" dirty="0">
              <a:solidFill>
                <a:schemeClr val="bg2"/>
              </a:solidFill>
            </a:endParaRPr>
          </a:p>
          <a:p>
            <a:pPr marL="609600" indent="-376238" eaLnBrk="0" fontAlgn="base" hangingPunct="0">
              <a:spcBef>
                <a:spcPct val="0"/>
              </a:spcBef>
              <a:spcAft>
                <a:spcPct val="0"/>
              </a:spcAft>
              <a:buSzPct val="80000"/>
              <a:buFontTx/>
              <a:buBlip>
                <a:blip r:embed="rId3"/>
              </a:buBlip>
              <a:defRPr/>
            </a:pPr>
            <a:endParaRPr lang="en-US" dirty="0">
              <a:solidFill>
                <a:schemeClr val="bg2"/>
              </a:solidFill>
            </a:endParaRPr>
          </a:p>
          <a:p>
            <a:pPr marL="233362" eaLnBrk="0" fontAlgn="base" hangingPunct="0">
              <a:spcBef>
                <a:spcPct val="0"/>
              </a:spcBef>
              <a:spcAft>
                <a:spcPct val="0"/>
              </a:spcAft>
              <a:buSzPct val="80000"/>
              <a:defRPr/>
            </a:pPr>
            <a:endParaRPr lang="en-US"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Stata will be used in section</a:t>
            </a:r>
          </a:p>
          <a:p>
            <a:pPr marL="609600" indent="-376238" eaLnBrk="0" fontAlgn="base" hangingPunct="0">
              <a:spcBef>
                <a:spcPct val="0"/>
              </a:spcBef>
              <a:spcAft>
                <a:spcPct val="0"/>
              </a:spcAft>
              <a:buSzPct val="80000"/>
              <a:buFontTx/>
              <a:buBlip>
                <a:blip r:embed="rId3"/>
              </a:buBlip>
              <a:defRPr/>
            </a:pPr>
            <a:endParaRPr lang="en-US" i="1"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But you’re very welcomed to follow the </a:t>
            </a:r>
            <a:r>
              <a:rPr lang="en-US" i="1" dirty="0" err="1">
                <a:solidFill>
                  <a:schemeClr val="bg2"/>
                </a:solidFill>
                <a:ea typeface="Calibri"/>
              </a:rPr>
              <a:t>Jupyter</a:t>
            </a:r>
            <a:r>
              <a:rPr lang="en-US" i="1" dirty="0">
                <a:solidFill>
                  <a:schemeClr val="bg2"/>
                </a:solidFill>
                <a:ea typeface="Calibri"/>
              </a:rPr>
              <a:t> notebook for Python and the hints at the end of the Assignment for the R commands</a:t>
            </a:r>
          </a:p>
          <a:p>
            <a:pPr marL="690562" lvl="1" eaLnBrk="0" fontAlgn="base" hangingPunct="0">
              <a:spcBef>
                <a:spcPct val="0"/>
              </a:spcBef>
              <a:spcAft>
                <a:spcPct val="0"/>
              </a:spcAft>
              <a:buSzPct val="80000"/>
              <a:defRPr/>
            </a:pPr>
            <a:endParaRPr lang="en-US" i="1" dirty="0">
              <a:solidFill>
                <a:schemeClr val="bg2"/>
              </a:solidFill>
              <a:ea typeface="Calibri"/>
            </a:endParaRPr>
          </a:p>
          <a:p>
            <a:pPr marL="609600" indent="-376238" eaLnBrk="0" fontAlgn="base" hangingPunct="0">
              <a:spcBef>
                <a:spcPct val="0"/>
              </a:spcBef>
              <a:spcAft>
                <a:spcPct val="0"/>
              </a:spcAft>
              <a:buSzPct val="80000"/>
              <a:buBlip>
                <a:blip r:embed="rId3"/>
              </a:buBlip>
              <a:defRPr/>
            </a:pPr>
            <a:r>
              <a:rPr lang="en-US" i="1" dirty="0">
                <a:solidFill>
                  <a:schemeClr val="bg2"/>
                </a:solidFill>
                <a:ea typeface="Calibri"/>
              </a:rPr>
              <a:t>All files at:  </a:t>
            </a:r>
            <a:r>
              <a:rPr lang="en-US" dirty="0">
                <a:solidFill>
                  <a:schemeClr val="bg1">
                    <a:lumMod val="50000"/>
                  </a:schemeClr>
                </a:solidFill>
                <a:latin typeface="Calibri" panose="020F0502020204030204" pitchFamily="34" charset="0"/>
                <a:ea typeface="Calibri"/>
                <a:cs typeface="Calibri" panose="020F0502020204030204" pitchFamily="34" charset="0"/>
                <a:hlinkClick r:id="rId4"/>
              </a:rPr>
              <a:t>https://github.com/dianagold/Ec1152_diana</a:t>
            </a:r>
            <a:endParaRPr lang="en-US" i="1" dirty="0">
              <a:solidFill>
                <a:schemeClr val="bg2"/>
              </a:solidFill>
              <a:ea typeface="Calibri"/>
            </a:endParaRPr>
          </a:p>
        </p:txBody>
      </p:sp>
    </p:spTree>
    <p:extLst>
      <p:ext uri="{BB962C8B-B14F-4D97-AF65-F5344CB8AC3E}">
        <p14:creationId xmlns:p14="http://schemas.microsoft.com/office/powerpoint/2010/main" val="88485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Absolute Mobility</a:t>
            </a:r>
          </a:p>
        </p:txBody>
      </p:sp>
    </p:spTree>
    <p:extLst>
      <p:ext uri="{BB962C8B-B14F-4D97-AF65-F5344CB8AC3E}">
        <p14:creationId xmlns:p14="http://schemas.microsoft.com/office/powerpoint/2010/main" val="350901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a:t>
            </a:r>
          </a:p>
        </p:txBody>
      </p:sp>
      <p:sp>
        <p:nvSpPr>
          <p:cNvPr id="4" name="TextBox 3">
            <a:extLst>
              <a:ext uri="{FF2B5EF4-FFF2-40B4-BE49-F238E27FC236}">
                <a16:creationId xmlns:a16="http://schemas.microsoft.com/office/drawing/2014/main" id="{32682A92-A0AB-4510-8319-9AA03534B5D8}"/>
              </a:ext>
            </a:extLst>
          </p:cNvPr>
          <p:cNvSpPr txBox="1"/>
          <p:nvPr/>
        </p:nvSpPr>
        <p:spPr>
          <a:xfrm>
            <a:off x="838200" y="1219200"/>
            <a:ext cx="74676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Chetty et al (2017) </a:t>
            </a:r>
            <a:r>
              <a:rPr lang="en-US" sz="2000" b="1" dirty="0"/>
              <a:t>absolute mobility</a:t>
            </a:r>
            <a:r>
              <a:rPr lang="en-US" sz="2000" dirty="0"/>
              <a:t>: What fraction of children have a higher standard of living than their parents did?</a:t>
            </a:r>
          </a:p>
        </p:txBody>
      </p:sp>
      <p:sp>
        <p:nvSpPr>
          <p:cNvPr id="9" name="TextBox 8">
            <a:extLst>
              <a:ext uri="{FF2B5EF4-FFF2-40B4-BE49-F238E27FC236}">
                <a16:creationId xmlns:a16="http://schemas.microsoft.com/office/drawing/2014/main" id="{2AA4672A-6460-4118-BE4A-1B5588EED2FF}"/>
              </a:ext>
            </a:extLst>
          </p:cNvPr>
          <p:cNvSpPr txBox="1"/>
          <p:nvPr/>
        </p:nvSpPr>
        <p:spPr>
          <a:xfrm>
            <a:off x="838200" y="2290593"/>
            <a:ext cx="74676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Three pieces of information needed:</a:t>
            </a:r>
          </a:p>
        </p:txBody>
      </p:sp>
      <p:sp>
        <p:nvSpPr>
          <p:cNvPr id="11" name="TextBox 10">
            <a:extLst>
              <a:ext uri="{FF2B5EF4-FFF2-40B4-BE49-F238E27FC236}">
                <a16:creationId xmlns:a16="http://schemas.microsoft.com/office/drawing/2014/main" id="{3DF9E1F5-5007-43A9-B8B4-8FE840435285}"/>
              </a:ext>
            </a:extLst>
          </p:cNvPr>
          <p:cNvSpPr txBox="1"/>
          <p:nvPr/>
        </p:nvSpPr>
        <p:spPr>
          <a:xfrm>
            <a:off x="838200" y="3054210"/>
            <a:ext cx="7467600" cy="1015663"/>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Average parent income at age 30 at each percentile rank of the income distribution. </a:t>
            </a:r>
            <a:br>
              <a:rPr lang="en-US" sz="2000" dirty="0"/>
            </a:br>
            <a:endParaRPr lang="en-US" sz="2000" dirty="0"/>
          </a:p>
        </p:txBody>
      </p:sp>
      <p:sp>
        <p:nvSpPr>
          <p:cNvPr id="12" name="TextBox 11">
            <a:extLst>
              <a:ext uri="{FF2B5EF4-FFF2-40B4-BE49-F238E27FC236}">
                <a16:creationId xmlns:a16="http://schemas.microsoft.com/office/drawing/2014/main" id="{515A9E65-4623-43FE-B309-2660739C7F05}"/>
              </a:ext>
            </a:extLst>
          </p:cNvPr>
          <p:cNvSpPr txBox="1"/>
          <p:nvPr/>
        </p:nvSpPr>
        <p:spPr>
          <a:xfrm>
            <a:off x="838200" y="3869158"/>
            <a:ext cx="7467600" cy="707886"/>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Average child income at age 30 at each percentile rank of the income distribution.</a:t>
            </a:r>
          </a:p>
        </p:txBody>
      </p:sp>
      <p:sp>
        <p:nvSpPr>
          <p:cNvPr id="13" name="TextBox 12">
            <a:extLst>
              <a:ext uri="{FF2B5EF4-FFF2-40B4-BE49-F238E27FC236}">
                <a16:creationId xmlns:a16="http://schemas.microsoft.com/office/drawing/2014/main" id="{5ACA3326-DE33-4DE8-B3A7-A03B02E26EB9}"/>
              </a:ext>
            </a:extLst>
          </p:cNvPr>
          <p:cNvSpPr txBox="1"/>
          <p:nvPr/>
        </p:nvSpPr>
        <p:spPr>
          <a:xfrm>
            <a:off x="827314" y="4684766"/>
            <a:ext cx="7467600" cy="400110"/>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Joint distribution (“copula”) of parent and child income ranks</a:t>
            </a:r>
          </a:p>
        </p:txBody>
      </p:sp>
      <p:sp>
        <p:nvSpPr>
          <p:cNvPr id="6" name="TextBox 5">
            <a:extLst>
              <a:ext uri="{FF2B5EF4-FFF2-40B4-BE49-F238E27FC236}">
                <a16:creationId xmlns:a16="http://schemas.microsoft.com/office/drawing/2014/main" id="{B2CEDE1A-53EB-44FF-8F4D-D82009607DB0}"/>
              </a:ext>
            </a:extLst>
          </p:cNvPr>
          <p:cNvSpPr txBox="1"/>
          <p:nvPr/>
        </p:nvSpPr>
        <p:spPr>
          <a:xfrm>
            <a:off x="838200" y="5416675"/>
            <a:ext cx="6456639"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This is enough information to calculate absolute mobility!</a:t>
            </a:r>
          </a:p>
        </p:txBody>
      </p:sp>
    </p:spTree>
    <p:extLst>
      <p:ext uri="{BB962C8B-B14F-4D97-AF65-F5344CB8AC3E}">
        <p14:creationId xmlns:p14="http://schemas.microsoft.com/office/powerpoint/2010/main" val="839129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sp>
        <p:nvSpPr>
          <p:cNvPr id="2" name="TextBox 1">
            <a:extLst>
              <a:ext uri="{FF2B5EF4-FFF2-40B4-BE49-F238E27FC236}">
                <a16:creationId xmlns:a16="http://schemas.microsoft.com/office/drawing/2014/main" id="{02DF2C0C-AC12-4276-90FD-D35B11560B0E}"/>
              </a:ext>
            </a:extLst>
          </p:cNvPr>
          <p:cNvSpPr txBox="1"/>
          <p:nvPr/>
        </p:nvSpPr>
        <p:spPr>
          <a:xfrm>
            <a:off x="685800" y="1295400"/>
            <a:ext cx="3200400" cy="1015663"/>
          </a:xfrm>
          <a:prstGeom prst="rect">
            <a:avLst/>
          </a:prstGeom>
          <a:noFill/>
        </p:spPr>
        <p:txBody>
          <a:bodyPr wrap="square" rtlCol="0">
            <a:spAutoFit/>
          </a:bodyPr>
          <a:lstStyle/>
          <a:p>
            <a:r>
              <a:rPr lang="en-US" sz="2000" dirty="0"/>
              <a:t>Last Week: probability distribution functions (PDFs) in one variable</a:t>
            </a:r>
          </a:p>
        </p:txBody>
      </p:sp>
      <p:pic>
        <p:nvPicPr>
          <p:cNvPr id="14" name="Picture 13">
            <a:extLst>
              <a:ext uri="{FF2B5EF4-FFF2-40B4-BE49-F238E27FC236}">
                <a16:creationId xmlns:a16="http://schemas.microsoft.com/office/drawing/2014/main" id="{CA5B3E57-30E8-4625-BEF2-A58BE114490D}"/>
              </a:ext>
            </a:extLst>
          </p:cNvPr>
          <p:cNvPicPr>
            <a:picLocks noChangeAspect="1"/>
          </p:cNvPicPr>
          <p:nvPr/>
        </p:nvPicPr>
        <p:blipFill>
          <a:blip r:embed="rId3"/>
          <a:stretch>
            <a:fillRect/>
          </a:stretch>
        </p:blipFill>
        <p:spPr>
          <a:xfrm>
            <a:off x="39265" y="2514600"/>
            <a:ext cx="4618006" cy="3335125"/>
          </a:xfrm>
          <a:prstGeom prst="rect">
            <a:avLst/>
          </a:prstGeom>
        </p:spPr>
      </p:pic>
      <p:sp>
        <p:nvSpPr>
          <p:cNvPr id="3" name="TextBox 2">
            <a:extLst>
              <a:ext uri="{FF2B5EF4-FFF2-40B4-BE49-F238E27FC236}">
                <a16:creationId xmlns:a16="http://schemas.microsoft.com/office/drawing/2014/main" id="{2C6A8BBE-5CF5-42D2-9F9D-F1DD9562F91D}"/>
              </a:ext>
            </a:extLst>
          </p:cNvPr>
          <p:cNvSpPr txBox="1"/>
          <p:nvPr/>
        </p:nvSpPr>
        <p:spPr>
          <a:xfrm>
            <a:off x="5334000" y="1295400"/>
            <a:ext cx="3352800" cy="707886"/>
          </a:xfrm>
          <a:prstGeom prst="rect">
            <a:avLst/>
          </a:prstGeom>
          <a:noFill/>
        </p:spPr>
        <p:txBody>
          <a:bodyPr wrap="square" rtlCol="0">
            <a:spAutoFit/>
          </a:bodyPr>
          <a:lstStyle/>
          <a:p>
            <a:r>
              <a:rPr lang="en-US" sz="2000" dirty="0"/>
              <a:t>This Week: </a:t>
            </a:r>
            <a:r>
              <a:rPr lang="en-US" sz="2000" b="1" dirty="0"/>
              <a:t>joint distribution </a:t>
            </a:r>
            <a:r>
              <a:rPr lang="en-US" sz="2000" dirty="0"/>
              <a:t>functions in two variables</a:t>
            </a:r>
          </a:p>
        </p:txBody>
      </p:sp>
      <p:pic>
        <p:nvPicPr>
          <p:cNvPr id="1026" name="Picture 2" descr="Image result for copula">
            <a:extLst>
              <a:ext uri="{FF2B5EF4-FFF2-40B4-BE49-F238E27FC236}">
                <a16:creationId xmlns:a16="http://schemas.microsoft.com/office/drawing/2014/main" id="{F741149E-C708-46E5-8568-1E67F01E6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363" y="2518229"/>
            <a:ext cx="3810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49E8CB-CC55-414E-A210-67F1566823AC}"/>
              </a:ext>
            </a:extLst>
          </p:cNvPr>
          <p:cNvSpPr txBox="1"/>
          <p:nvPr/>
        </p:nvSpPr>
        <p:spPr>
          <a:xfrm>
            <a:off x="685800" y="5943600"/>
            <a:ext cx="3505200" cy="646331"/>
          </a:xfrm>
          <a:prstGeom prst="rect">
            <a:avLst/>
          </a:prstGeom>
          <a:noFill/>
        </p:spPr>
        <p:txBody>
          <a:bodyPr wrap="square" rtlCol="0">
            <a:spAutoFit/>
          </a:bodyPr>
          <a:lstStyle/>
          <a:p>
            <a:r>
              <a:rPr lang="en-US" dirty="0"/>
              <a:t>Graph shows probability X = some value, e.g. P(X = 5)</a:t>
            </a:r>
          </a:p>
        </p:txBody>
      </p:sp>
      <p:sp>
        <p:nvSpPr>
          <p:cNvPr id="15" name="TextBox 14">
            <a:extLst>
              <a:ext uri="{FF2B5EF4-FFF2-40B4-BE49-F238E27FC236}">
                <a16:creationId xmlns:a16="http://schemas.microsoft.com/office/drawing/2014/main" id="{FCD27E73-D32B-432D-93C5-D7495DD419C8}"/>
              </a:ext>
            </a:extLst>
          </p:cNvPr>
          <p:cNvSpPr txBox="1"/>
          <p:nvPr/>
        </p:nvSpPr>
        <p:spPr>
          <a:xfrm>
            <a:off x="4755242" y="5849725"/>
            <a:ext cx="3505200" cy="923330"/>
          </a:xfrm>
          <a:prstGeom prst="rect">
            <a:avLst/>
          </a:prstGeom>
          <a:noFill/>
        </p:spPr>
        <p:txBody>
          <a:bodyPr wrap="square" rtlCol="0">
            <a:spAutoFit/>
          </a:bodyPr>
          <a:lstStyle/>
          <a:p>
            <a:r>
              <a:rPr lang="en-US" dirty="0"/>
              <a:t>Graph shows probability X = some value </a:t>
            </a:r>
            <a:r>
              <a:rPr lang="en-US" b="1" dirty="0"/>
              <a:t>AND </a:t>
            </a:r>
            <a:r>
              <a:rPr lang="en-US" dirty="0"/>
              <a:t>Y = some value, e.g. P( X=5, Y= 10)</a:t>
            </a:r>
          </a:p>
        </p:txBody>
      </p:sp>
    </p:spTree>
    <p:extLst>
      <p:ext uri="{BB962C8B-B14F-4D97-AF65-F5344CB8AC3E}">
        <p14:creationId xmlns:p14="http://schemas.microsoft.com/office/powerpoint/2010/main" val="676249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5" grpId="0"/>
    </p:bldLst>
  </p:timing>
</p:sld>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eamer Slides - Title and Outlines">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27079</TotalTime>
  <Words>2130</Words>
  <Application>Microsoft Office PowerPoint</Application>
  <PresentationFormat>On-screen Show (4:3)</PresentationFormat>
  <Paragraphs>386</Paragraphs>
  <Slides>26</Slides>
  <Notes>26</Notes>
  <HiddenSlides>1</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26</vt:i4>
      </vt:variant>
    </vt:vector>
  </HeadingPairs>
  <TitlesOfParts>
    <vt:vector size="37" baseType="lpstr">
      <vt:lpstr>Arial</vt:lpstr>
      <vt:lpstr>Calibri</vt:lpstr>
      <vt:lpstr>Chalkboard</vt:lpstr>
      <vt:lpstr>cmss10</vt:lpstr>
      <vt:lpstr>Symbol</vt:lpstr>
      <vt:lpstr>Wingdings</vt:lpstr>
      <vt:lpstr>Beamer Template</vt:lpstr>
      <vt:lpstr>1_Beamer Template</vt:lpstr>
      <vt:lpstr>8_Beamer Slides - Title and Outlines</vt:lpstr>
      <vt:lpstr>2_Beamer Template</vt:lpstr>
      <vt:lpstr>2_Office Theme</vt:lpstr>
      <vt:lpstr>PowerPoint Presentation</vt:lpstr>
      <vt:lpstr>PowerPoint Presentation</vt:lpstr>
      <vt:lpstr>PowerPoint Presentation</vt:lpstr>
      <vt:lpstr>PowerPoint Presentation</vt:lpstr>
      <vt:lpstr>PowerPoint Presentation</vt:lpstr>
      <vt:lpstr>Stata hands-on demo</vt:lpstr>
      <vt:lpstr>Absolute Mobility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Causal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Brown</dc:creator>
  <cp:lastModifiedBy>Diana Goldemberg</cp:lastModifiedBy>
  <cp:revision>2567</cp:revision>
  <dcterms:created xsi:type="dcterms:W3CDTF">2013-04-11T00:11:29Z</dcterms:created>
  <dcterms:modified xsi:type="dcterms:W3CDTF">2019-02-14T20:49:48Z</dcterms:modified>
</cp:coreProperties>
</file>