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6" r:id="rId4"/>
    <p:sldMasterId id="2147483890" r:id="rId5"/>
  </p:sldMasterIdLst>
  <p:notesMasterIdLst>
    <p:notesMasterId r:id="rId36"/>
  </p:notesMasterIdLst>
  <p:sldIdLst>
    <p:sldId id="1127" r:id="rId6"/>
    <p:sldId id="1218" r:id="rId7"/>
    <p:sldId id="1128" r:id="rId8"/>
    <p:sldId id="1224" r:id="rId9"/>
    <p:sldId id="1225" r:id="rId10"/>
    <p:sldId id="1241" r:id="rId11"/>
    <p:sldId id="1211" r:id="rId12"/>
    <p:sldId id="1226" r:id="rId13"/>
    <p:sldId id="1227" r:id="rId14"/>
    <p:sldId id="1223" r:id="rId15"/>
    <p:sldId id="1242" r:id="rId16"/>
    <p:sldId id="1244" r:id="rId17"/>
    <p:sldId id="1245" r:id="rId18"/>
    <p:sldId id="1214" r:id="rId19"/>
    <p:sldId id="1213" r:id="rId20"/>
    <p:sldId id="1215" r:id="rId21"/>
    <p:sldId id="1228" r:id="rId22"/>
    <p:sldId id="1136" r:id="rId23"/>
    <p:sldId id="1234" r:id="rId24"/>
    <p:sldId id="1230" r:id="rId25"/>
    <p:sldId id="1232" r:id="rId26"/>
    <p:sldId id="1237" r:id="rId27"/>
    <p:sldId id="1240" r:id="rId28"/>
    <p:sldId id="1461" r:id="rId29"/>
    <p:sldId id="1246" r:id="rId30"/>
    <p:sldId id="1216" r:id="rId31"/>
    <p:sldId id="1217" r:id="rId32"/>
    <p:sldId id="1220" r:id="rId33"/>
    <p:sldId id="1221" r:id="rId34"/>
    <p:sldId id="122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4919" autoAdjust="0"/>
  </p:normalViewPr>
  <p:slideViewPr>
    <p:cSldViewPr>
      <p:cViewPr varScale="1">
        <p:scale>
          <a:sx n="43" d="100"/>
          <a:sy n="43" d="100"/>
        </p:scale>
        <p:origin x="1828"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20"/>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6526C-24B6-4CAB-8E8E-85A13ADA1832}" type="datetimeFigureOut">
              <a:rPr lang="en-US" smtClean="0"/>
              <a:pPr/>
              <a:t>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F5536-7C40-4D79-8D59-3C9CBA8A0204}" type="slidenum">
              <a:rPr lang="en-US" smtClean="0"/>
              <a:pPr/>
              <a:t>‹#›</a:t>
            </a:fld>
            <a:endParaRPr lang="en-US"/>
          </a:p>
        </p:txBody>
      </p:sp>
    </p:spTree>
    <p:extLst>
      <p:ext uri="{BB962C8B-B14F-4D97-AF65-F5344CB8AC3E}">
        <p14:creationId xmlns:p14="http://schemas.microsoft.com/office/powerpoint/2010/main" val="39179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Rot="1" noChangeAspect="1" noChangeArrowheads="1" noTextEdit="1"/>
          </p:cNvSpPr>
          <p:nvPr>
            <p:ph type="sldImg"/>
          </p:nvPr>
        </p:nvSpPr>
        <p:spPr>
          <a:ln/>
        </p:spPr>
      </p:sp>
      <p:sp>
        <p:nvSpPr>
          <p:cNvPr id="401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trike="noStrike" baseline="0" dirty="0">
              <a:latin typeface="Arial" pitchFamily="34" charset="0"/>
              <a:cs typeface="ＭＳ Ｐゴシック" pitchFamily="34" charset="-128"/>
            </a:endParaRPr>
          </a:p>
        </p:txBody>
      </p:sp>
    </p:spTree>
    <p:extLst>
      <p:ext uri="{BB962C8B-B14F-4D97-AF65-F5344CB8AC3E}">
        <p14:creationId xmlns:p14="http://schemas.microsoft.com/office/powerpoint/2010/main" val="398142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00B0F0"/>
                </a:solidFill>
              </a:rPr>
              <a:t>I’m bringing </a:t>
            </a:r>
            <a:r>
              <a:rPr lang="en-US" sz="1200" b="0" dirty="0" err="1">
                <a:solidFill>
                  <a:srgbClr val="00B0F0"/>
                </a:solidFill>
              </a:rPr>
              <a:t>m&amp;m’s</a:t>
            </a:r>
            <a:r>
              <a:rPr lang="en-US" sz="1200" b="0" dirty="0">
                <a:solidFill>
                  <a:srgbClr val="00B0F0"/>
                </a:solidFill>
              </a:rPr>
              <a:t> to section!</a:t>
            </a:r>
            <a:endParaRPr lang="pt-BR" b="0"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10</a:t>
            </a:fld>
            <a:endParaRPr lang="en-US"/>
          </a:p>
        </p:txBody>
      </p:sp>
    </p:spTree>
    <p:extLst>
      <p:ext uri="{BB962C8B-B14F-4D97-AF65-F5344CB8AC3E}">
        <p14:creationId xmlns:p14="http://schemas.microsoft.com/office/powerpoint/2010/main" val="47978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11</a:t>
            </a:fld>
            <a:endParaRPr lang="en-US"/>
          </a:p>
        </p:txBody>
      </p:sp>
    </p:spTree>
    <p:extLst>
      <p:ext uri="{BB962C8B-B14F-4D97-AF65-F5344CB8AC3E}">
        <p14:creationId xmlns:p14="http://schemas.microsoft.com/office/powerpoint/2010/main" val="329572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Slides with the “Read operator symbol” will not receive much attention in section (</a:t>
            </a:r>
            <a:r>
              <a:rPr lang="en-US" dirty="0" err="1">
                <a:cs typeface="Calibri"/>
              </a:rPr>
              <a:t>i’ll</a:t>
            </a:r>
            <a:r>
              <a:rPr lang="en-US" dirty="0">
                <a:cs typeface="Calibri"/>
              </a:rPr>
              <a:t> let them read briefly and pass).</a:t>
            </a:r>
          </a:p>
          <a:p>
            <a:r>
              <a:rPr lang="en-US" dirty="0">
                <a:cs typeface="Calibri"/>
              </a:rPr>
              <a:t>They are intended as a reference point for students to review while doing the project, looking at class notes, studying, etc.</a:t>
            </a:r>
          </a:p>
          <a:p>
            <a:endParaRPr lang="en-US" dirty="0">
              <a:cs typeface="Calibri"/>
            </a:endParaRPr>
          </a:p>
          <a:p>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13</a:t>
            </a:fld>
            <a:endParaRPr lang="en-US"/>
          </a:p>
        </p:txBody>
      </p:sp>
    </p:spTree>
    <p:extLst>
      <p:ext uri="{BB962C8B-B14F-4D97-AF65-F5344CB8AC3E}">
        <p14:creationId xmlns:p14="http://schemas.microsoft.com/office/powerpoint/2010/main" val="43345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a typeface="Calibri"/>
              </a:rPr>
              <a:t>Probe for axis first. Once</a:t>
            </a:r>
            <a:r>
              <a:rPr lang="en-US" sz="1200" baseline="0" dirty="0">
                <a:solidFill>
                  <a:srgbClr val="222222"/>
                </a:solidFill>
                <a:ea typeface="Calibri"/>
              </a:rPr>
              <a:t> they get it, show the axis (animation), then ask full/no mobility.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Probably some students will confuse both, so on purpose showing both at the same time so they can think again on which one is which.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222222"/>
              </a:solidFill>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Of course, the US is in the middle… before showing it, a couple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222222"/>
              </a:solidFill>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a typeface="Calibri"/>
              </a:rPr>
              <a:t>-</a:t>
            </a:r>
            <a:r>
              <a:rPr lang="en-US" sz="1200" baseline="0" dirty="0">
                <a:solidFill>
                  <a:srgbClr val="222222"/>
                </a:solidFill>
                <a:ea typeface="Calibri"/>
              </a:rPr>
              <a:t> W</a:t>
            </a:r>
            <a:r>
              <a:rPr lang="en-US" sz="1200" dirty="0">
                <a:solidFill>
                  <a:srgbClr val="222222"/>
                </a:solidFill>
                <a:ea typeface="Calibri"/>
              </a:rPr>
              <a:t>hy</a:t>
            </a:r>
            <a:r>
              <a:rPr lang="en-US" sz="1200" baseline="0" dirty="0">
                <a:solidFill>
                  <a:srgbClr val="222222"/>
                </a:solidFill>
                <a:ea typeface="Calibri"/>
              </a:rPr>
              <a:t> we put the child in the y and the parent in x, not vice-versa?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 Why use income rank instead of income $ (asked in lecture)?</a:t>
            </a:r>
          </a:p>
        </p:txBody>
      </p:sp>
    </p:spTree>
    <p:extLst>
      <p:ext uri="{BB962C8B-B14F-4D97-AF65-F5344CB8AC3E}">
        <p14:creationId xmlns:p14="http://schemas.microsoft.com/office/powerpoint/2010/main" val="2755149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15</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a typeface="Calibri"/>
              </a:rPr>
              <a:t>Now the real US graph, from the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a typeface="Calibri"/>
              </a:rPr>
              <a:t>Note</a:t>
            </a:r>
            <a:r>
              <a:rPr lang="en-US" sz="1200" baseline="0" dirty="0">
                <a:solidFill>
                  <a:srgbClr val="222222"/>
                </a:solidFill>
                <a:ea typeface="Calibri"/>
              </a:rPr>
              <a:t> that the y-axis range is smaller.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222222"/>
              </a:solidFill>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Ask them to come up with measures.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Hint: in EC10 you see the Lorenz curve, based on income distribution, and calculate the Gini coefficient to translate inequality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22222"/>
              </a:solidFill>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a typeface="Calibri"/>
              </a:rPr>
              <a:t>Rank</a:t>
            </a:r>
            <a:r>
              <a:rPr lang="en-US" sz="1200" baseline="0" dirty="0">
                <a:solidFill>
                  <a:srgbClr val="222222"/>
                </a:solidFill>
                <a:ea typeface="Calibri"/>
              </a:rPr>
              <a:t>-rank slope is a great one [but not the only one]</a:t>
            </a:r>
            <a:endParaRPr lang="en-US" sz="1200" dirty="0">
              <a:solidFill>
                <a:srgbClr val="222222"/>
              </a:solidFill>
              <a:ea typeface="Calibri"/>
            </a:endParaRPr>
          </a:p>
          <a:p>
            <a:pPr marL="0" indent="0" eaLnBrk="1" hangingPunct="1">
              <a:buFontTx/>
              <a:buNone/>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72845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16</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Hopefully you transition to this slide after someone comes up with the idea of rank-rank slope.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222222"/>
              </a:solidFill>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Now let’s say you want a much simpler measure of how well kids from poor parents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Answer: the prediction for the child of parent </a:t>
            </a:r>
            <a:r>
              <a:rPr lang="en-US" sz="1200" baseline="0" dirty="0" err="1">
                <a:solidFill>
                  <a:srgbClr val="222222"/>
                </a:solidFill>
                <a:ea typeface="Calibri"/>
              </a:rPr>
              <a:t>pct</a:t>
            </a:r>
            <a:r>
              <a:rPr lang="en-US" sz="1200" baseline="0" dirty="0">
                <a:solidFill>
                  <a:srgbClr val="222222"/>
                </a:solidFill>
                <a:ea typeface="Calibri"/>
              </a:rPr>
              <a:t> 25</a:t>
            </a:r>
            <a:r>
              <a:rPr lang="en-US" sz="1200" baseline="30000" dirty="0">
                <a:solidFill>
                  <a:srgbClr val="222222"/>
                </a:solidFill>
                <a:ea typeface="Calibri"/>
              </a:rPr>
              <a:t>th</a:t>
            </a:r>
            <a:r>
              <a:rPr lang="en-US" sz="1200" baseline="0" dirty="0">
                <a:solidFill>
                  <a:srgbClr val="222222"/>
                </a:solidFill>
                <a:ea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222222"/>
              </a:solidFill>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Why the fitted line not the point (as explained in lecture)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222222"/>
                </a:solidFill>
                <a:ea typeface="Calibri"/>
              </a:rPr>
              <a:t>Bridge to </a:t>
            </a:r>
            <a:r>
              <a:rPr lang="en-US" sz="1200" baseline="0">
                <a:solidFill>
                  <a:srgbClr val="222222"/>
                </a:solidFill>
                <a:ea typeface="Calibri"/>
              </a:rPr>
              <a:t>regression analysis</a:t>
            </a:r>
            <a:endParaRPr lang="en-US" sz="1200" baseline="0" dirty="0">
              <a:solidFill>
                <a:srgbClr val="222222"/>
              </a:solidFill>
              <a:ea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222222"/>
              </a:solidFill>
              <a:ea typeface="Calibri"/>
            </a:endParaRPr>
          </a:p>
        </p:txBody>
      </p:sp>
    </p:spTree>
    <p:extLst>
      <p:ext uri="{BB962C8B-B14F-4D97-AF65-F5344CB8AC3E}">
        <p14:creationId xmlns:p14="http://schemas.microsoft.com/office/powerpoint/2010/main" val="1848137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sz="2000" dirty="0">
                <a:cs typeface="Calibri"/>
              </a:rPr>
              <a:t>Probe for ideas about how to draw a line of best fit.</a:t>
            </a:r>
          </a:p>
          <a:p>
            <a:pPr marL="0" lvl="1">
              <a:defRPr/>
            </a:pPr>
            <a:endParaRPr lang="en-US" sz="2000" dirty="0">
              <a:cs typeface="Calibri"/>
            </a:endParaRPr>
          </a:p>
          <a:p>
            <a:pPr marL="0" lvl="1">
              <a:defRPr/>
            </a:pPr>
            <a:r>
              <a:rPr lang="en-US" sz="2000" dirty="0">
                <a:cs typeface="Calibri"/>
              </a:rPr>
              <a:t>They might struggle with this in an intro class...</a:t>
            </a:r>
          </a:p>
          <a:p>
            <a:pPr marL="0" lvl="1">
              <a:defRPr/>
            </a:pPr>
            <a:r>
              <a:rPr lang="en-US" sz="2000" dirty="0">
                <a:cs typeface="Calibri"/>
              </a:rPr>
              <a:t>-One suggestion to help them along: draw a line through some points, ask "How could we measure how well this line fits this data?"</a:t>
            </a:r>
          </a:p>
          <a:p>
            <a:pPr marL="0" lvl="1">
              <a:defRPr/>
            </a:pPr>
            <a:r>
              <a:rPr lang="en-US" sz="2000" dirty="0">
                <a:cs typeface="Calibri"/>
              </a:rPr>
              <a:t>---If still nothing, ask "How about this point? How can we measure how far this point is from the line?"</a:t>
            </a:r>
          </a:p>
          <a:p>
            <a:pPr marL="0" lvl="1">
              <a:defRPr/>
            </a:pPr>
            <a:endParaRPr lang="en-US" sz="2000" dirty="0">
              <a:cs typeface="Calibri"/>
            </a:endParaRPr>
          </a:p>
          <a:p>
            <a:pPr marL="0" lvl="1">
              <a:defRPr/>
            </a:pPr>
            <a:r>
              <a:rPr lang="en-US" sz="2000" dirty="0">
                <a:cs typeface="Calibri"/>
              </a:rPr>
              <a:t>-If they say something along the lines of "add up the distance from the points to the line" they've basically got it, but ask more questions:</a:t>
            </a:r>
            <a:endParaRPr lang="en-US" dirty="0"/>
          </a:p>
          <a:p>
            <a:pPr marL="0" lvl="1">
              <a:defRPr/>
            </a:pPr>
            <a:r>
              <a:rPr lang="en-US" sz="2000" dirty="0">
                <a:cs typeface="Calibri"/>
              </a:rPr>
              <a:t>------"If we have a point that is 2 units above the line, we can count that as being a distance of 2 away. What if we have a point that's 2 below the line?" (If they say -2, explain that you can draw a line like that with any slope. It's natural, but doesn't pin the line down. If they say 2, they've described least absolute deviation regression. Tell them good job, it's a nice technique, but it's not what most people use. </a:t>
            </a:r>
          </a:p>
          <a:p>
            <a:pPr marL="0" lvl="1">
              <a:defRPr/>
            </a:pPr>
            <a:endParaRPr lang="en-US" sz="2000" dirty="0">
              <a:cs typeface="Calibri"/>
            </a:endParaRPr>
          </a:p>
          <a:p>
            <a:pPr marL="0" lvl="1">
              <a:defRPr/>
            </a:pPr>
            <a:r>
              <a:rPr lang="en-US" sz="2000" dirty="0">
                <a:cs typeface="Calibri"/>
              </a:rPr>
              <a:t>-If someone comes up with squared distance right away, probe why squared—they can explain to class in their words. </a:t>
            </a:r>
          </a:p>
          <a:p>
            <a:pPr marL="0" lvl="1">
              <a:defRPr/>
            </a:pPr>
            <a:endParaRPr lang="en-US" sz="2000" dirty="0">
              <a:cs typeface="Calibri"/>
            </a:endParaRPr>
          </a:p>
        </p:txBody>
      </p:sp>
    </p:spTree>
    <p:extLst>
      <p:ext uri="{BB962C8B-B14F-4D97-AF65-F5344CB8AC3E}">
        <p14:creationId xmlns:p14="http://schemas.microsoft.com/office/powerpoint/2010/main" val="1791600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sz="2000" dirty="0">
                <a:cs typeface="Calibri"/>
              </a:rPr>
              <a:t>We'll see how this goes – again, don't reveal answers until they guess a bit</a:t>
            </a:r>
          </a:p>
          <a:p>
            <a:pPr marL="0" lvl="1">
              <a:defRPr/>
            </a:pPr>
            <a:endParaRPr lang="en-US" sz="2000" dirty="0">
              <a:cs typeface="Calibri"/>
            </a:endParaRPr>
          </a:p>
          <a:p>
            <a:pPr marL="0" lvl="1">
              <a:defRPr/>
            </a:pPr>
            <a:r>
              <a:rPr lang="en-US" sz="2000" dirty="0">
                <a:cs typeface="Calibri"/>
              </a:rPr>
              <a:t>-For the slope, see if they can guess it. </a:t>
            </a:r>
          </a:p>
          <a:p>
            <a:pPr marL="0" lvl="1">
              <a:defRPr/>
            </a:pPr>
            <a:r>
              <a:rPr lang="en-US" sz="2000" dirty="0">
                <a:cs typeface="Calibri"/>
              </a:rPr>
              <a:t>--If not, try and prompt by talking about the slope of a line, what does the slope tell you (change in y / change in x)? What if change in X is 1? Then change in y = slope = beta.</a:t>
            </a:r>
          </a:p>
          <a:p>
            <a:pPr marL="0" lvl="1">
              <a:defRPr/>
            </a:pPr>
            <a:endParaRPr lang="en-US" sz="2000" dirty="0">
              <a:cs typeface="Calibri"/>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β tells you: on average, if a person has one additional year of education, their income is β thousand dollars higher.</a:t>
            </a:r>
          </a:p>
          <a:p>
            <a:pPr marL="0" lvl="1">
              <a:defRPr/>
            </a:pPr>
            <a:endParaRPr lang="en-US" sz="2000" dirty="0">
              <a:cs typeface="Calibri"/>
            </a:endParaRPr>
          </a:p>
          <a:p>
            <a:pPr marL="0" lvl="1">
              <a:defRPr/>
            </a:pPr>
            <a:endParaRPr lang="en-US" sz="2000" dirty="0">
              <a:cs typeface="Calibri"/>
            </a:endParaRPr>
          </a:p>
          <a:p>
            <a:pPr marL="0" lvl="1">
              <a:defRPr/>
            </a:pPr>
            <a:endParaRPr lang="en-US" sz="2000" dirty="0">
              <a:cs typeface="Calibri"/>
            </a:endParaRPr>
          </a:p>
          <a:p>
            <a:pPr marL="0" lvl="1">
              <a:defRPr/>
            </a:pPr>
            <a:r>
              <a:rPr lang="en-US" sz="2000" dirty="0">
                <a:cs typeface="Calibri"/>
              </a:rPr>
              <a:t>-Intercept is less important, I didn't include a "right answer" on the slide, but it's a good opportunity to briefly mention external validity and outliers.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solidFill>
                <a:srgbClr val="000000"/>
              </a:solidFill>
            </a:endParaRPr>
          </a:p>
        </p:txBody>
      </p:sp>
    </p:spTree>
    <p:extLst>
      <p:ext uri="{BB962C8B-B14F-4D97-AF65-F5344CB8AC3E}">
        <p14:creationId xmlns:p14="http://schemas.microsoft.com/office/powerpoint/2010/main" val="179160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sz="2000" dirty="0">
                <a:cs typeface="Calibri"/>
              </a:rPr>
              <a:t>Probably want to write on the board a bit what the regression is. Don't worry about the robust part for now.</a:t>
            </a:r>
          </a:p>
          <a:p>
            <a:pPr marL="0" lvl="1">
              <a:defRPr/>
            </a:pPr>
            <a:endParaRPr lang="en-US" sz="2000" dirty="0">
              <a:cs typeface="Calibri"/>
            </a:endParaRPr>
          </a:p>
          <a:p>
            <a:pPr marL="0" lvl="1">
              <a:defRPr/>
            </a:pPr>
            <a:r>
              <a:rPr lang="en-US" sz="2000" dirty="0">
                <a:cs typeface="Calibri"/>
              </a:rPr>
              <a:t>We can go over this in a demo but depending on time, may have to speed demo up, want them to have a permanent reference.</a:t>
            </a:r>
          </a:p>
          <a:p>
            <a:pPr marL="0" lvl="1">
              <a:defRPr/>
            </a:pPr>
            <a:endParaRPr lang="en-US" sz="2000" dirty="0">
              <a:cs typeface="Calibri"/>
            </a:endParaRPr>
          </a:p>
          <a:p>
            <a:pPr marL="0" lvl="1">
              <a:defRPr/>
            </a:pPr>
            <a:endParaRPr lang="en-US" sz="2000" dirty="0">
              <a:cs typeface="Calibri"/>
            </a:endParaRPr>
          </a:p>
          <a:p>
            <a:pPr marL="0" lvl="1">
              <a:defRPr/>
            </a:pPr>
            <a:endParaRPr lang="en-US" sz="2000" dirty="0">
              <a:cs typeface="Calibri"/>
            </a:endParaRPr>
          </a:p>
        </p:txBody>
      </p:sp>
    </p:spTree>
    <p:extLst>
      <p:ext uri="{BB962C8B-B14F-4D97-AF65-F5344CB8AC3E}">
        <p14:creationId xmlns:p14="http://schemas.microsoft.com/office/powerpoint/2010/main" val="3142329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sz="2000" dirty="0">
                <a:cs typeface="Calibri"/>
              </a:rPr>
              <a:t>Here we're trying to get them to think about a correlation coefficient.</a:t>
            </a:r>
          </a:p>
          <a:p>
            <a:pPr marL="0" lvl="1">
              <a:defRPr/>
            </a:pPr>
            <a:endParaRPr lang="en-US" sz="2000" dirty="0">
              <a:cs typeface="Calibri"/>
            </a:endParaRPr>
          </a:p>
          <a:p>
            <a:pPr marL="0" lvl="1">
              <a:defRPr/>
            </a:pPr>
            <a:r>
              <a:rPr lang="en-US" sz="2000" dirty="0">
                <a:cs typeface="Calibri"/>
              </a:rPr>
              <a:t>If anyone provides an unstandardized measure, that's a good teaching opportunity to explain why you need to standardize. For example, they might say "compare beta across regressions"</a:t>
            </a:r>
          </a:p>
          <a:p>
            <a:pPr marL="0" lvl="1">
              <a:defRPr/>
            </a:pPr>
            <a:endParaRPr lang="en-US" sz="2000" dirty="0">
              <a:cs typeface="Calibri"/>
            </a:endParaRPr>
          </a:p>
          <a:p>
            <a:pPr marL="0" lvl="1">
              <a:defRPr/>
            </a:pPr>
            <a:r>
              <a:rPr lang="en-US" sz="2000" dirty="0">
                <a:cs typeface="Calibri"/>
              </a:rPr>
              <a:t>If no one has anything to say, suggest "compare beta across regressions" and see if they can tell you why that's bad.</a:t>
            </a:r>
          </a:p>
        </p:txBody>
      </p:sp>
    </p:spTree>
    <p:extLst>
      <p:ext uri="{BB962C8B-B14F-4D97-AF65-F5344CB8AC3E}">
        <p14:creationId xmlns:p14="http://schemas.microsoft.com/office/powerpoint/2010/main" val="222388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marL="0" marR="0" lvl="0" indent="0" algn="r" defTabSz="1066800" rtl="0" eaLnBrk="0" fontAlgn="base" latinLnBrk="0" hangingPunct="0">
              <a:lnSpc>
                <a:spcPct val="100000"/>
              </a:lnSpc>
              <a:spcBef>
                <a:spcPct val="0"/>
              </a:spcBef>
              <a:spcAft>
                <a:spcPct val="0"/>
              </a:spcAft>
              <a:buClrTx/>
              <a:buSzTx/>
              <a:buFontTx/>
              <a:buNone/>
              <a:tabLst/>
              <a:defRPr/>
            </a:pPr>
            <a:fld id="{6623AD2F-6C88-4EE8-8864-D569AE8800B7}" type="slidenum">
              <a:rPr kumimoji="0" lang="en-US" sz="1000" b="0" i="0" u="none" strike="noStrike" kern="1200" cap="none" spc="0" normalizeH="0" baseline="0" noProof="0">
                <a:ln>
                  <a:noFill/>
                </a:ln>
                <a:solidFill>
                  <a:srgbClr val="000000"/>
                </a:solidFill>
                <a:effectLst/>
                <a:uLnTx/>
                <a:uFillTx/>
                <a:latin typeface="Chalkboard"/>
                <a:ea typeface="+mn-ea"/>
                <a:cs typeface="Arial" pitchFamily="34" charset="0"/>
              </a:rPr>
              <a:pPr marL="0" marR="0" lvl="0" indent="0" algn="r" defTabSz="1066800" rtl="0" eaLnBrk="0" fontAlgn="base" latinLnBrk="0" hangingPunct="0">
                <a:lnSpc>
                  <a:spcPct val="100000"/>
                </a:lnSpc>
                <a:spcBef>
                  <a:spcPct val="0"/>
                </a:spcBef>
                <a:spcAft>
                  <a:spcPct val="0"/>
                </a:spcAft>
                <a:buClrTx/>
                <a:buSzTx/>
                <a:buFontTx/>
                <a:buNone/>
                <a:tabLst/>
                <a:defRPr/>
              </a:pPr>
              <a:t>2</a:t>
            </a:fld>
            <a:endParaRPr kumimoji="0" lang="en-US" sz="1000" b="0" i="0" u="none" strike="noStrike" kern="1200" cap="none" spc="0" normalizeH="0" baseline="0" noProof="0">
              <a:ln>
                <a:noFill/>
              </a:ln>
              <a:solidFill>
                <a:srgbClr val="000000"/>
              </a:solidFill>
              <a:effectLst/>
              <a:uLnTx/>
              <a:uFillTx/>
              <a:latin typeface="Chalkboard"/>
              <a:ea typeface="+mn-ea"/>
              <a:cs typeface="Arial" pitchFamily="34"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0009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sz="2000" dirty="0">
                <a:cs typeface="Calibri"/>
              </a:rPr>
              <a:t>This is the payoff from the previous slide.  This slide is not too text-heavy, but the computation is a bit complicated—I mean we start this section assuming no knowledge of means or standard deviations, so let them know it's ok if it doesn't immediately make total sense. Picture on the next slide. Also emphasize that we will see an example of how to calculate this in Stata.</a:t>
            </a:r>
            <a:endParaRPr lang="en-US" dirty="0"/>
          </a:p>
        </p:txBody>
      </p:sp>
    </p:spTree>
    <p:extLst>
      <p:ext uri="{BB962C8B-B14F-4D97-AF65-F5344CB8AC3E}">
        <p14:creationId xmlns:p14="http://schemas.microsoft.com/office/powerpoint/2010/main" val="45812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sz="2000" dirty="0">
                <a:cs typeface="Calibri"/>
              </a:rPr>
              <a:t>After showing the first graph, can ask, "what do you think the standardized version of this would look like?"</a:t>
            </a:r>
          </a:p>
          <a:p>
            <a:pPr marL="0" lvl="1">
              <a:defRPr/>
            </a:pPr>
            <a:r>
              <a:rPr lang="en-US" sz="2000" dirty="0">
                <a:cs typeface="Calibri"/>
              </a:rPr>
              <a:t>--Alternatively, can show both and say "These look the same! Was standardizing a waste?"--Good opportunity to talk about axes, noticing subtle scaling in graphs, etc.</a:t>
            </a:r>
          </a:p>
          <a:p>
            <a:pPr marL="0" lvl="1">
              <a:defRPr/>
            </a:pPr>
            <a:endParaRPr lang="en-US" sz="2000" dirty="0">
              <a:cs typeface="Calibri"/>
            </a:endParaRPr>
          </a:p>
          <a:p>
            <a:pPr marL="0" lvl="1">
              <a:defRPr/>
            </a:pPr>
            <a:r>
              <a:rPr lang="en-US" sz="2000" dirty="0">
                <a:cs typeface="Calibri"/>
              </a:rPr>
              <a:t>Similarly, can probe "what does the slope on the left tell you?" "What does the slope on the right tell you?"</a:t>
            </a:r>
          </a:p>
        </p:txBody>
      </p:sp>
    </p:spTree>
    <p:extLst>
      <p:ext uri="{BB962C8B-B14F-4D97-AF65-F5344CB8AC3E}">
        <p14:creationId xmlns:p14="http://schemas.microsoft.com/office/powerpoint/2010/main" val="2992349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cs typeface="Calibri"/>
              </a:rPr>
              <a:t>Slides with the “Read operator symbol” will not receive much attention in section (</a:t>
            </a:r>
            <a:r>
              <a:rPr lang="en-US" dirty="0" err="1">
                <a:cs typeface="Calibri"/>
              </a:rPr>
              <a:t>i’ll</a:t>
            </a:r>
            <a:r>
              <a:rPr lang="en-US" dirty="0">
                <a:cs typeface="Calibri"/>
              </a:rPr>
              <a:t> let them read briefly and pass).</a:t>
            </a:r>
          </a:p>
          <a:p>
            <a:r>
              <a:rPr lang="en-US" dirty="0">
                <a:cs typeface="Calibri"/>
              </a:rPr>
              <a:t>They are intended as a reference point for students to review while doing the project, looking at class notes, studying, etc.</a:t>
            </a:r>
          </a:p>
        </p:txBody>
      </p:sp>
    </p:spTree>
    <p:extLst>
      <p:ext uri="{BB962C8B-B14F-4D97-AF65-F5344CB8AC3E}">
        <p14:creationId xmlns:p14="http://schemas.microsoft.com/office/powerpoint/2010/main" val="1399148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r>
              <a:rPr lang="en-US" dirty="0">
                <a:latin typeface="Arial"/>
                <a:ea typeface="ＭＳ Ｐゴシック"/>
                <a:cs typeface="Arial"/>
              </a:rPr>
              <a:t>Note: Mention here that the software people use is flexible and what you will support.</a:t>
            </a:r>
            <a:endParaRPr lang="en-US" dirty="0">
              <a:latin typeface="Arial" pitchFamily="34" charset="0"/>
              <a:ea typeface="ＭＳ Ｐゴシック" pitchFamily="34" charset="-128"/>
              <a:cs typeface="Arial" pitchFamily="34" charset="0"/>
            </a:endParaRPr>
          </a:p>
          <a:p>
            <a:r>
              <a:rPr lang="en-US" dirty="0">
                <a:latin typeface="Arial"/>
                <a:ea typeface="ＭＳ Ｐゴシック"/>
                <a:cs typeface="Arial"/>
              </a:rPr>
              <a:t>Stata will be supported by the class, so we'll do a Stata example here.</a:t>
            </a:r>
            <a:endParaRPr lang="en-US" dirty="0">
              <a:latin typeface="Arial" pitchFamily="34" charset="0"/>
              <a:ea typeface="ＭＳ Ｐゴシック"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2964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25</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465947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26</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solidFill>
                <a:srgbClr val="000000"/>
              </a:solidFill>
            </a:endParaRPr>
          </a:p>
        </p:txBody>
      </p:sp>
    </p:spTree>
    <p:extLst>
      <p:ext uri="{BB962C8B-B14F-4D97-AF65-F5344CB8AC3E}">
        <p14:creationId xmlns:p14="http://schemas.microsoft.com/office/powerpoint/2010/main" val="270553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solidFill>
                <a:srgbClr val="000000"/>
              </a:solidFill>
            </a:endParaRPr>
          </a:p>
        </p:txBody>
      </p:sp>
    </p:spTree>
    <p:extLst>
      <p:ext uri="{BB962C8B-B14F-4D97-AF65-F5344CB8AC3E}">
        <p14:creationId xmlns:p14="http://schemas.microsoft.com/office/powerpoint/2010/main" val="1736689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Does awarding computer science doctorates lead to arcade revenue?</a:t>
            </a:r>
          </a:p>
        </p:txBody>
      </p:sp>
      <p:sp>
        <p:nvSpPr>
          <p:cNvPr id="4" name="Slide Number Placeholder 3"/>
          <p:cNvSpPr>
            <a:spLocks noGrp="1"/>
          </p:cNvSpPr>
          <p:nvPr>
            <p:ph type="sldNum" sz="quarter" idx="5"/>
          </p:nvPr>
        </p:nvSpPr>
        <p:spPr/>
        <p:txBody>
          <a:bodyPr/>
          <a:lstStyle/>
          <a:p>
            <a:fld id="{963F5536-7C40-4D79-8D59-3C9CBA8A0204}" type="slidenum">
              <a:rPr lang="en-US" smtClean="0"/>
              <a:pPr/>
              <a:t>28</a:t>
            </a:fld>
            <a:endParaRPr lang="en-US"/>
          </a:p>
        </p:txBody>
      </p:sp>
    </p:spTree>
    <p:extLst>
      <p:ext uri="{BB962C8B-B14F-4D97-AF65-F5344CB8AC3E}">
        <p14:creationId xmlns:p14="http://schemas.microsoft.com/office/powerpoint/2010/main" val="435316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Do sociology doctorates put us into space?</a:t>
            </a:r>
          </a:p>
        </p:txBody>
      </p:sp>
      <p:sp>
        <p:nvSpPr>
          <p:cNvPr id="4" name="Slide Number Placeholder 3"/>
          <p:cNvSpPr>
            <a:spLocks noGrp="1"/>
          </p:cNvSpPr>
          <p:nvPr>
            <p:ph type="sldNum" sz="quarter" idx="5"/>
          </p:nvPr>
        </p:nvSpPr>
        <p:spPr/>
        <p:txBody>
          <a:bodyPr/>
          <a:lstStyle/>
          <a:p>
            <a:fld id="{963F5536-7C40-4D79-8D59-3C9CBA8A0204}" type="slidenum">
              <a:rPr lang="en-US" smtClean="0"/>
              <a:pPr/>
              <a:t>29</a:t>
            </a:fld>
            <a:endParaRPr lang="en-US"/>
          </a:p>
        </p:txBody>
      </p:sp>
    </p:spTree>
    <p:extLst>
      <p:ext uri="{BB962C8B-B14F-4D97-AF65-F5344CB8AC3E}">
        <p14:creationId xmlns:p14="http://schemas.microsoft.com/office/powerpoint/2010/main" val="437710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Do math doctorates enrich uranium?</a:t>
            </a:r>
          </a:p>
        </p:txBody>
      </p:sp>
      <p:sp>
        <p:nvSpPr>
          <p:cNvPr id="4" name="Slide Number Placeholder 3"/>
          <p:cNvSpPr>
            <a:spLocks noGrp="1"/>
          </p:cNvSpPr>
          <p:nvPr>
            <p:ph type="sldNum" sz="quarter" idx="5"/>
          </p:nvPr>
        </p:nvSpPr>
        <p:spPr/>
        <p:txBody>
          <a:bodyPr/>
          <a:lstStyle/>
          <a:p>
            <a:fld id="{963F5536-7C40-4D79-8D59-3C9CBA8A0204}" type="slidenum">
              <a:rPr lang="en-US" smtClean="0"/>
              <a:pPr/>
              <a:t>30</a:t>
            </a:fld>
            <a:endParaRPr lang="en-US"/>
          </a:p>
        </p:txBody>
      </p:sp>
    </p:spTree>
    <p:extLst>
      <p:ext uri="{BB962C8B-B14F-4D97-AF65-F5344CB8AC3E}">
        <p14:creationId xmlns:p14="http://schemas.microsoft.com/office/powerpoint/2010/main" val="290517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0009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cs typeface="Calibri"/>
            </a:endParaRPr>
          </a:p>
          <a:p>
            <a:pPr>
              <a:defRPr/>
            </a:pPr>
            <a:r>
              <a:rPr lang="en-US" dirty="0">
                <a:cs typeface="Calibri"/>
              </a:rPr>
              <a:t>-Can prompt to guess mean individual income if they're interested.</a:t>
            </a:r>
          </a:p>
          <a:p>
            <a:pPr>
              <a:defRPr/>
            </a:pPr>
            <a:endParaRPr lang="en-US" dirty="0"/>
          </a:p>
          <a:p>
            <a:pPr>
              <a:defRPr/>
            </a:pPr>
            <a:r>
              <a:rPr lang="en-US" dirty="0"/>
              <a:t>- How many made between $47-$49k?</a:t>
            </a:r>
            <a:endParaRPr lang="en-US" dirty="0">
              <a:cs typeface="Calibri"/>
            </a:endParaRPr>
          </a:p>
          <a:p>
            <a:pPr>
              <a:defRPr/>
            </a:pPr>
            <a:r>
              <a:rPr lang="en-US" dirty="0"/>
              <a:t>Very few, ballpark is 5%</a:t>
            </a:r>
          </a:p>
          <a:p>
            <a:pPr>
              <a:defRPr/>
            </a:pPr>
            <a:endParaRPr lang="en-US" dirty="0"/>
          </a:p>
          <a:p>
            <a:pPr>
              <a:defRPr/>
            </a:pPr>
            <a:r>
              <a:rPr lang="en-US" dirty="0"/>
              <a:t>- How many made more than average?</a:t>
            </a:r>
          </a:p>
          <a:p>
            <a:pPr>
              <a:defRPr/>
            </a:pPr>
            <a:r>
              <a:rPr lang="en-US" dirty="0"/>
              <a:t>If anyone answers 50%, use this as a hook to explain what median is.</a:t>
            </a:r>
          </a:p>
          <a:p>
            <a:pPr>
              <a:defRPr/>
            </a:pPr>
            <a:r>
              <a:rPr lang="en-US" dirty="0"/>
              <a:t>Any answer lower than 50% gets the intuition of the long tail: 35% is ballpark</a:t>
            </a:r>
          </a:p>
          <a:p>
            <a:pPr>
              <a:defRPr/>
            </a:pPr>
            <a:endParaRPr lang="en-US" dirty="0"/>
          </a:p>
          <a:p>
            <a:pPr>
              <a:defRPr/>
            </a:pPr>
            <a:r>
              <a:rPr lang="en-US" dirty="0"/>
              <a:t>DO NOT GIVE THEM THE NUMERICAL ANSWERS YET, RATHER ASK IN THE NEXT SLIDE</a:t>
            </a:r>
          </a:p>
          <a:p>
            <a:pPr>
              <a:defRPr/>
            </a:pPr>
            <a:endParaRPr lang="en-US" dirty="0"/>
          </a:p>
          <a:p>
            <a:pPr>
              <a:defRPr/>
            </a:pPr>
            <a:r>
              <a:rPr lang="en-US" dirty="0"/>
              <a:t>- More generally, what graphs and summary stats are useful?</a:t>
            </a:r>
          </a:p>
          <a:p>
            <a:pPr>
              <a:defRPr/>
            </a:pPr>
            <a:r>
              <a:rPr lang="en-US" dirty="0"/>
              <a:t>PDF &amp; CDF, Median/Quartiles/</a:t>
            </a:r>
            <a:r>
              <a:rPr lang="en-US" dirty="0" err="1"/>
              <a:t>Pctiles</a:t>
            </a:r>
            <a:r>
              <a:rPr lang="en-US" dirty="0"/>
              <a:t>, </a:t>
            </a:r>
            <a:r>
              <a:rPr lang="en-US" dirty="0" err="1"/>
              <a:t>StDev</a:t>
            </a:r>
          </a:p>
        </p:txBody>
      </p:sp>
    </p:spTree>
    <p:extLst>
      <p:ext uri="{BB962C8B-B14F-4D97-AF65-F5344CB8AC3E}">
        <p14:creationId xmlns:p14="http://schemas.microsoft.com/office/powerpoint/2010/main" val="210079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Generic</a:t>
            </a:r>
            <a:r>
              <a:rPr lang="en-US" baseline="0" dirty="0"/>
              <a:t> e</a:t>
            </a:r>
            <a:r>
              <a:rPr lang="en-US" dirty="0"/>
              <a:t>xample</a:t>
            </a:r>
            <a:r>
              <a:rPr lang="en-US" baseline="0" dirty="0"/>
              <a:t> with </a:t>
            </a:r>
            <a:r>
              <a:rPr lang="en-US" baseline="0" dirty="0" err="1"/>
              <a:t>cdf</a:t>
            </a:r>
            <a:r>
              <a:rPr lang="en-US" baseline="0" dirty="0"/>
              <a:t> + pdf in the same graph may be helpful, but feel free to take it out.</a:t>
            </a:r>
          </a:p>
          <a:p>
            <a:r>
              <a:rPr lang="en-US" baseline="0" dirty="0"/>
              <a:t>If kept, make the point that in the case of income, if we put the 2 in the same y-axis, you would barely see the pdf</a:t>
            </a:r>
          </a:p>
          <a:p>
            <a:endParaRPr lang="en-US" dirty="0"/>
          </a:p>
          <a:p>
            <a:r>
              <a:rPr lang="en-US" dirty="0"/>
              <a:t>The pdf</a:t>
            </a:r>
            <a:r>
              <a:rPr lang="en-US" baseline="0" dirty="0"/>
              <a:t> is unfortunately from 2013, not 2017, but just ignore that – probably it didn’t change much anyways.</a:t>
            </a:r>
          </a:p>
          <a:p>
            <a:endParaRPr lang="en-US" baseline="0" dirty="0"/>
          </a:p>
          <a:p>
            <a:r>
              <a:rPr lang="en-US" baseline="0" dirty="0"/>
              <a:t>Talk about:</a:t>
            </a:r>
          </a:p>
          <a:p>
            <a:pPr marL="171450" indent="-171450">
              <a:buFontTx/>
              <a:buChar char="-"/>
            </a:pPr>
            <a:r>
              <a:rPr lang="en-US" baseline="0" dirty="0"/>
              <a:t>Common choice of logarithm scale for income</a:t>
            </a:r>
          </a:p>
          <a:p>
            <a:pPr marL="171450" indent="-171450">
              <a:buFontTx/>
              <a:buChar char="-"/>
            </a:pPr>
            <a:r>
              <a:rPr lang="en-US" baseline="0" dirty="0"/>
              <a:t>Median vs average</a:t>
            </a:r>
          </a:p>
          <a:p>
            <a:r>
              <a:rPr lang="en-US" dirty="0">
                <a:cs typeface="Calibri"/>
              </a:rPr>
              <a:t>-   Definition of percentile</a:t>
            </a:r>
            <a:endParaRPr lang="en-US" baseline="0" dirty="0">
              <a:cs typeface="Calibri"/>
            </a:endParaRPr>
          </a:p>
          <a:p>
            <a:pPr marL="171450" indent="-171450">
              <a:buChar char="-"/>
            </a:pPr>
            <a:endParaRPr lang="en-US" dirty="0"/>
          </a:p>
          <a:p>
            <a:pPr marL="0" indent="0">
              <a:buFontTx/>
              <a:buNone/>
            </a:pPr>
            <a:r>
              <a:rPr lang="en-US" baseline="0" dirty="0"/>
              <a:t>Ask them to answer the previous questions looking at those graphs [ballparks 5%, 35%]</a:t>
            </a:r>
          </a:p>
          <a:p>
            <a:pPr marL="0" indent="0">
              <a:buFontTx/>
              <a:buNone/>
            </a:pPr>
            <a:r>
              <a:rPr lang="en-US" baseline="0" dirty="0"/>
              <a:t>Moreover, find the 25</a:t>
            </a:r>
            <a:r>
              <a:rPr lang="en-US" baseline="30000" dirty="0"/>
              <a:t>th</a:t>
            </a:r>
            <a:r>
              <a:rPr lang="en-US" baseline="0" dirty="0"/>
              <a:t> </a:t>
            </a:r>
            <a:r>
              <a:rPr lang="en-US" baseline="0" dirty="0" err="1"/>
              <a:t>pct</a:t>
            </a:r>
            <a:r>
              <a:rPr lang="en-US" baseline="0" dirty="0"/>
              <a:t> (“low income” in the </a:t>
            </a:r>
            <a:r>
              <a:rPr lang="en-US" baseline="0" dirty="0" err="1"/>
              <a:t>Opp</a:t>
            </a:r>
            <a:r>
              <a:rPr lang="en-US" baseline="0" dirty="0"/>
              <a:t> Atlas) [ballpark $15k]</a:t>
            </a:r>
          </a:p>
          <a:p>
            <a:pPr marL="0" indent="0">
              <a:buFontTx/>
              <a:buNone/>
            </a:pPr>
            <a:endParaRPr lang="en-US" baseline="0" dirty="0"/>
          </a:p>
          <a:p>
            <a:pPr marL="0" indent="0">
              <a:buFontTx/>
              <a:buNone/>
            </a:pPr>
            <a:r>
              <a:rPr lang="en-US" baseline="0" dirty="0"/>
              <a:t>One important measure we’re not showing here?</a:t>
            </a:r>
          </a:p>
          <a:p>
            <a:pPr marL="0" indent="0">
              <a:buFontTx/>
              <a:buNone/>
            </a:pPr>
            <a:r>
              <a:rPr lang="en-US" baseline="0" dirty="0" err="1"/>
              <a:t>Stdev</a:t>
            </a:r>
            <a:r>
              <a:rPr lang="en-US" baseline="0" dirty="0"/>
              <a:t> or Var – why not?</a:t>
            </a:r>
            <a:endParaRPr lang="en-US" baseline="0" dirty="0">
              <a:cs typeface="Calibri"/>
            </a:endParaRP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5</a:t>
            </a:fld>
            <a:endParaRPr lang="en-US"/>
          </a:p>
        </p:txBody>
      </p:sp>
    </p:spTree>
    <p:extLst>
      <p:ext uri="{BB962C8B-B14F-4D97-AF65-F5344CB8AC3E}">
        <p14:creationId xmlns:p14="http://schemas.microsoft.com/office/powerpoint/2010/main" val="381325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How </a:t>
            </a:r>
            <a:r>
              <a:rPr lang="en-US" baseline="0" dirty="0" err="1"/>
              <a:t>cdf</a:t>
            </a:r>
            <a:r>
              <a:rPr lang="en-US" baseline="0" dirty="0"/>
              <a:t> and pdf fit together</a:t>
            </a:r>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6</a:t>
            </a:fld>
            <a:endParaRPr lang="en-US"/>
          </a:p>
        </p:txBody>
      </p:sp>
    </p:spTree>
    <p:extLst>
      <p:ext uri="{BB962C8B-B14F-4D97-AF65-F5344CB8AC3E}">
        <p14:creationId xmlns:p14="http://schemas.microsoft.com/office/powerpoint/2010/main" val="381325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7</a:t>
            </a:fld>
            <a:endParaRPr lang="en-US"/>
          </a:p>
        </p:txBody>
      </p:sp>
    </p:spTree>
    <p:extLst>
      <p:ext uri="{BB962C8B-B14F-4D97-AF65-F5344CB8AC3E}">
        <p14:creationId xmlns:p14="http://schemas.microsoft.com/office/powerpoint/2010/main" val="177129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Slides with the “Read operator symbol” will not receive much attention in section (</a:t>
            </a:r>
            <a:r>
              <a:rPr lang="en-US" dirty="0" err="1">
                <a:cs typeface="Calibri"/>
              </a:rPr>
              <a:t>i’ll</a:t>
            </a:r>
            <a:r>
              <a:rPr lang="en-US" dirty="0">
                <a:cs typeface="Calibri"/>
              </a:rPr>
              <a:t> let them read briefly and pass).</a:t>
            </a:r>
          </a:p>
          <a:p>
            <a:r>
              <a:rPr lang="en-US" dirty="0">
                <a:cs typeface="Calibri"/>
              </a:rPr>
              <a:t>They are intended as a reference point for students to review while doing the project, looking at class notes, studying, etc.</a:t>
            </a:r>
          </a:p>
        </p:txBody>
      </p:sp>
      <p:sp>
        <p:nvSpPr>
          <p:cNvPr id="4" name="Slide Number Placeholder 3"/>
          <p:cNvSpPr>
            <a:spLocks noGrp="1"/>
          </p:cNvSpPr>
          <p:nvPr>
            <p:ph type="sldNum" sz="quarter" idx="10"/>
          </p:nvPr>
        </p:nvSpPr>
        <p:spPr/>
        <p:txBody>
          <a:bodyPr/>
          <a:lstStyle/>
          <a:p>
            <a:fld id="{963F5536-7C40-4D79-8D59-3C9CBA8A0204}" type="slidenum">
              <a:rPr lang="en-US" smtClean="0"/>
              <a:pPr/>
              <a:t>8</a:t>
            </a:fld>
            <a:endParaRPr lang="en-US"/>
          </a:p>
        </p:txBody>
      </p:sp>
    </p:spTree>
    <p:extLst>
      <p:ext uri="{BB962C8B-B14F-4D97-AF65-F5344CB8AC3E}">
        <p14:creationId xmlns:p14="http://schemas.microsoft.com/office/powerpoint/2010/main" val="135136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Slides with the “Read operator symbol” will not receive much attention in section (</a:t>
            </a:r>
            <a:r>
              <a:rPr lang="en-US" dirty="0" err="1">
                <a:cs typeface="Calibri"/>
              </a:rPr>
              <a:t>i’ll</a:t>
            </a:r>
            <a:r>
              <a:rPr lang="en-US" dirty="0">
                <a:cs typeface="Calibri"/>
              </a:rPr>
              <a:t> let them read briefly and pass).</a:t>
            </a:r>
          </a:p>
          <a:p>
            <a:r>
              <a:rPr lang="en-US" dirty="0">
                <a:cs typeface="Calibri"/>
              </a:rPr>
              <a:t>They are intended as a reference point for students to review while doing the project, looking at class notes, studying, etc.</a:t>
            </a:r>
          </a:p>
          <a:p>
            <a:endParaRPr lang="en-US" dirty="0">
              <a:cs typeface="Calibri"/>
            </a:endParaRPr>
          </a:p>
        </p:txBody>
      </p:sp>
      <p:sp>
        <p:nvSpPr>
          <p:cNvPr id="4" name="Slide Number Placeholder 3"/>
          <p:cNvSpPr>
            <a:spLocks noGrp="1"/>
          </p:cNvSpPr>
          <p:nvPr>
            <p:ph type="sldNum" sz="quarter" idx="10"/>
          </p:nvPr>
        </p:nvSpPr>
        <p:spPr/>
        <p:txBody>
          <a:bodyPr/>
          <a:lstStyle/>
          <a:p>
            <a:fld id="{963F5536-7C40-4D79-8D59-3C9CBA8A0204}" type="slidenum">
              <a:rPr lang="en-US" smtClean="0"/>
              <a:pPr/>
              <a:t>9</a:t>
            </a:fld>
            <a:endParaRPr lang="en-US"/>
          </a:p>
        </p:txBody>
      </p:sp>
    </p:spTree>
    <p:extLst>
      <p:ext uri="{BB962C8B-B14F-4D97-AF65-F5344CB8AC3E}">
        <p14:creationId xmlns:p14="http://schemas.microsoft.com/office/powerpoint/2010/main" val="1468440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826308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16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99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6803526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6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89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30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2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72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293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9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6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206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01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542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0" y="1143000"/>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498397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712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2583904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373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832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7512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62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1908119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86855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95394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74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3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4645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2074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10008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875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6565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06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47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7542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108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3429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1734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3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28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82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9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6478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347098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79757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128779193"/>
      </p:ext>
    </p:extLst>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59" name="Rectangle 5"/>
          <p:cNvSpPr>
            <a:spLocks noChangeArrowheads="1"/>
          </p:cNvSpPr>
          <p:nvPr/>
        </p:nvSpPr>
        <p:spPr bwMode="auto">
          <a:xfrm>
            <a:off x="0" y="0"/>
            <a:ext cx="9144000" cy="762000"/>
          </a:xfrm>
          <a:prstGeom prst="rect">
            <a:avLst/>
          </a:prstGeom>
          <a:solidFill>
            <a:srgbClr val="2E249E"/>
          </a:solidFill>
          <a:ln>
            <a:noFill/>
          </a:ln>
          <a:extLst/>
        </p:spPr>
        <p:txBody>
          <a:bodyPr wrap="none" anchor="ctr"/>
          <a:lstStyle/>
          <a:p>
            <a:pPr algn="ctr" fontAlgn="base">
              <a:spcBef>
                <a:spcPct val="0"/>
              </a:spcBef>
              <a:spcAft>
                <a:spcPct val="0"/>
              </a:spcAft>
              <a:defRPr/>
            </a:pPr>
            <a:endParaRPr lang="en-US">
              <a:solidFill>
                <a:srgbClr val="000000"/>
              </a:solidFill>
              <a:latin typeface="Symbol" pitchFamily="18" charset="2"/>
              <a:ea typeface="ＭＳ Ｐゴシック" pitchFamily="34" charset="-128"/>
            </a:endParaRPr>
          </a:p>
        </p:txBody>
      </p:sp>
      <p:sp>
        <p:nvSpPr>
          <p:cNvPr id="27652"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529419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200">
          <a:solidFill>
            <a:schemeClr val="bg1"/>
          </a:solidFill>
          <a:latin typeface="+mj-lt"/>
          <a:ea typeface="Arial" charset="0"/>
          <a:cs typeface="+mj-cs"/>
        </a:defRPr>
      </a:lvl1pPr>
      <a:lvl2pPr algn="l" rtl="0" eaLnBrk="0" fontAlgn="base" hangingPunct="0">
        <a:spcBef>
          <a:spcPct val="0"/>
        </a:spcBef>
        <a:spcAft>
          <a:spcPct val="0"/>
        </a:spcAft>
        <a:defRPr sz="3200">
          <a:solidFill>
            <a:schemeClr val="bg1"/>
          </a:solidFill>
          <a:latin typeface="cmss10" pitchFamily="34" charset="0"/>
          <a:ea typeface="Arial" charset="0"/>
          <a:cs typeface="Arial" charset="0"/>
        </a:defRPr>
      </a:lvl2pPr>
      <a:lvl3pPr algn="l" rtl="0" eaLnBrk="0" fontAlgn="base" hangingPunct="0">
        <a:spcBef>
          <a:spcPct val="0"/>
        </a:spcBef>
        <a:spcAft>
          <a:spcPct val="0"/>
        </a:spcAft>
        <a:defRPr sz="3200">
          <a:solidFill>
            <a:schemeClr val="bg1"/>
          </a:solidFill>
          <a:latin typeface="cmss10" pitchFamily="34" charset="0"/>
          <a:ea typeface="Arial" charset="0"/>
          <a:cs typeface="Arial" charset="0"/>
        </a:defRPr>
      </a:lvl3pPr>
      <a:lvl4pPr algn="l" rtl="0" eaLnBrk="0" fontAlgn="base" hangingPunct="0">
        <a:spcBef>
          <a:spcPct val="0"/>
        </a:spcBef>
        <a:spcAft>
          <a:spcPct val="0"/>
        </a:spcAft>
        <a:defRPr sz="3200">
          <a:solidFill>
            <a:schemeClr val="bg1"/>
          </a:solidFill>
          <a:latin typeface="cmss10" pitchFamily="34" charset="0"/>
          <a:ea typeface="Arial" charset="0"/>
          <a:cs typeface="Arial" charset="0"/>
        </a:defRPr>
      </a:lvl4pPr>
      <a:lvl5pPr algn="l" rtl="0" eaLnBrk="0" fontAlgn="base" hangingPunct="0">
        <a:spcBef>
          <a:spcPct val="0"/>
        </a:spcBef>
        <a:spcAft>
          <a:spcPct val="0"/>
        </a:spcAft>
        <a:defRPr sz="3200">
          <a:solidFill>
            <a:schemeClr val="bg1"/>
          </a:solidFill>
          <a:latin typeface="cmss10" pitchFamily="34" charset="0"/>
          <a:ea typeface="Arial" charset="0"/>
          <a:cs typeface="Arial" charset="0"/>
        </a:defRPr>
      </a:lvl5pPr>
      <a:lvl6pPr marL="457200" algn="l" rtl="0" eaLnBrk="1" fontAlgn="base" hangingPunct="1">
        <a:spcBef>
          <a:spcPct val="0"/>
        </a:spcBef>
        <a:spcAft>
          <a:spcPct val="0"/>
        </a:spcAft>
        <a:defRPr sz="3200">
          <a:solidFill>
            <a:schemeClr val="bg1"/>
          </a:solidFill>
          <a:latin typeface="cmss10" pitchFamily="34" charset="0"/>
          <a:cs typeface="Arial" charset="0"/>
        </a:defRPr>
      </a:lvl6pPr>
      <a:lvl7pPr marL="914400" algn="l" rtl="0" eaLnBrk="1" fontAlgn="base" hangingPunct="1">
        <a:spcBef>
          <a:spcPct val="0"/>
        </a:spcBef>
        <a:spcAft>
          <a:spcPct val="0"/>
        </a:spcAft>
        <a:defRPr sz="3200">
          <a:solidFill>
            <a:schemeClr val="bg1"/>
          </a:solidFill>
          <a:latin typeface="cmss10" pitchFamily="34" charset="0"/>
          <a:cs typeface="Arial" charset="0"/>
        </a:defRPr>
      </a:lvl7pPr>
      <a:lvl8pPr marL="1371600" algn="l" rtl="0" eaLnBrk="1" fontAlgn="base" hangingPunct="1">
        <a:spcBef>
          <a:spcPct val="0"/>
        </a:spcBef>
        <a:spcAft>
          <a:spcPct val="0"/>
        </a:spcAft>
        <a:defRPr sz="3200">
          <a:solidFill>
            <a:schemeClr val="bg1"/>
          </a:solidFill>
          <a:latin typeface="cmss10" pitchFamily="34" charset="0"/>
          <a:cs typeface="Arial" charset="0"/>
        </a:defRPr>
      </a:lvl8pPr>
      <a:lvl9pPr marL="1828800"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2900" indent="-3429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1pPr>
      <a:lvl2pPr marL="742950" indent="-28575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718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90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62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8427100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13F0F-F506-4C53-BF39-ED7D02AD2E57}" type="datetimeFigureOut">
              <a:rPr lang="en-US" smtClean="0">
                <a:solidFill>
                  <a:prstClr val="black">
                    <a:tint val="75000"/>
                  </a:prstClr>
                </a:solidFill>
              </a:rPr>
              <a:pPr/>
              <a:t>2/9/2019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6544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hyperlink" Target="https://github.com/dianagold/Ec1152_diana" TargetMode="External"/><Relationship Id="rId4" Type="http://schemas.openxmlformats.org/officeDocument/2006/relationships/hyperlink" Target="http://bit.ly/ec1152d006"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hyperlink" Target="https://github.com/dianagold/Ec1152_dian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2.xml"/><Relationship Id="rId5" Type="http://schemas.openxmlformats.org/officeDocument/2006/relationships/hyperlink" Target="https://github.com/dianagold/Ec1152_diana" TargetMode="External"/><Relationship Id="rId4" Type="http://schemas.openxmlformats.org/officeDocument/2006/relationships/hyperlink" Target="https://canvas.harvard.edu/courses/19323"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2170863"/>
            <a:ext cx="8305800" cy="685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solidFill>
                <a:prstClr val="white"/>
              </a:solidFill>
              <a:ea typeface="ＭＳ Ｐゴシック" pitchFamily="34" charset="-128"/>
            </a:endParaRPr>
          </a:p>
        </p:txBody>
      </p:sp>
      <p:sp>
        <p:nvSpPr>
          <p:cNvPr id="12" name="Rectangle 3"/>
          <p:cNvSpPr txBox="1">
            <a:spLocks noChangeArrowheads="1"/>
          </p:cNvSpPr>
          <p:nvPr/>
        </p:nvSpPr>
        <p:spPr>
          <a:xfrm>
            <a:off x="2438400" y="3352800"/>
            <a:ext cx="4457700" cy="121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1800" b="1" dirty="0">
                <a:solidFill>
                  <a:prstClr val="black"/>
                </a:solidFill>
                <a:latin typeface="+mj-lt"/>
                <a:ea typeface="ＭＳ Ｐゴシック" pitchFamily="34" charset="-128"/>
                <a:cs typeface="ＭＳ Ｐゴシック" pitchFamily="34" charset="-128"/>
              </a:rPr>
              <a:t>Review Session #1</a:t>
            </a:r>
          </a:p>
          <a:p>
            <a:pPr marL="0" indent="0" algn="ctr">
              <a:lnSpc>
                <a:spcPct val="90000"/>
              </a:lnSpc>
              <a:buNone/>
            </a:pPr>
            <a:r>
              <a:rPr lang="en-US" sz="1800" b="1" dirty="0">
                <a:solidFill>
                  <a:prstClr val="black"/>
                </a:solidFill>
                <a:latin typeface="+mj-lt"/>
                <a:ea typeface="ＭＳ Ｐゴシック" pitchFamily="34" charset="-128"/>
                <a:cs typeface="ＭＳ Ｐゴシック" pitchFamily="34" charset="-128"/>
              </a:rPr>
              <a:t>TF: Diana Goldemberg</a:t>
            </a:r>
          </a:p>
          <a:p>
            <a:pPr marL="0" indent="0" algn="ctr">
              <a:lnSpc>
                <a:spcPct val="90000"/>
              </a:lnSpc>
              <a:buFont typeface="Arial" pitchFamily="34" charset="0"/>
              <a:buNone/>
            </a:pPr>
            <a:endParaRPr lang="en-US" sz="1800" dirty="0">
              <a:solidFill>
                <a:prstClr val="black"/>
              </a:solidFill>
              <a:latin typeface="+mj-lt"/>
              <a:ea typeface="ＭＳ Ｐゴシック" pitchFamily="34" charset="-128"/>
              <a:cs typeface="ＭＳ Ｐゴシック" pitchFamily="34" charset="-128"/>
            </a:endParaRP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Prof: Raj Chetty</a:t>
            </a: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Harvard University</a:t>
            </a: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Spring 2019</a:t>
            </a:r>
          </a:p>
        </p:txBody>
      </p:sp>
      <p:sp>
        <p:nvSpPr>
          <p:cNvPr id="2" name="Rectangle 1"/>
          <p:cNvSpPr/>
          <p:nvPr/>
        </p:nvSpPr>
        <p:spPr>
          <a:xfrm>
            <a:off x="0" y="1828800"/>
            <a:ext cx="9144000" cy="954107"/>
          </a:xfrm>
          <a:prstGeom prst="rect">
            <a:avLst/>
          </a:prstGeom>
          <a:effectLst/>
        </p:spPr>
        <p:txBody>
          <a:bodyPr wrap="square">
            <a:spAutoFit/>
          </a:bodyPr>
          <a:lstStyle/>
          <a:p>
            <a:pPr algn="ctr"/>
            <a:r>
              <a:rPr lang="en-US" sz="2800" b="1" dirty="0">
                <a:solidFill>
                  <a:srgbClr val="002060"/>
                </a:solidFill>
                <a:latin typeface="+mj-lt"/>
                <a:ea typeface="ＭＳ Ｐゴシック" pitchFamily="34" charset="-128"/>
              </a:rPr>
              <a:t>EC 1152 - Using Big Data to Solve</a:t>
            </a:r>
            <a:br>
              <a:rPr lang="en-US" sz="2800" b="1" dirty="0">
                <a:solidFill>
                  <a:srgbClr val="002060"/>
                </a:solidFill>
                <a:latin typeface="+mj-lt"/>
                <a:ea typeface="ＭＳ Ｐゴシック" pitchFamily="34" charset="-128"/>
              </a:rPr>
            </a:br>
            <a:r>
              <a:rPr lang="en-US" sz="2800" b="1" dirty="0">
                <a:solidFill>
                  <a:srgbClr val="002060"/>
                </a:solidFill>
                <a:latin typeface="+mj-lt"/>
                <a:ea typeface="ＭＳ Ｐゴシック" pitchFamily="34" charset="-128"/>
              </a:rPr>
              <a:t>Economic and Social Problems</a:t>
            </a:r>
          </a:p>
        </p:txBody>
      </p:sp>
      <p:sp>
        <p:nvSpPr>
          <p:cNvPr id="5" name="Rectangle 2">
            <a:extLst>
              <a:ext uri="{FF2B5EF4-FFF2-40B4-BE49-F238E27FC236}">
                <a16:creationId xmlns:a16="http://schemas.microsoft.com/office/drawing/2014/main" id="{CA2B4DCE-CC67-4056-AF18-CB0C47D1EE0F}"/>
              </a:ext>
            </a:extLst>
          </p:cNvPr>
          <p:cNvSpPr>
            <a:spLocks noChangeArrowheads="1"/>
          </p:cNvSpPr>
          <p:nvPr/>
        </p:nvSpPr>
        <p:spPr bwMode="auto">
          <a:xfrm>
            <a:off x="0" y="6595193"/>
            <a:ext cx="8534400" cy="307777"/>
          </a:xfrm>
          <a:prstGeom prst="rect">
            <a:avLst/>
          </a:prstGeom>
          <a:noFill/>
          <a:ln w="9525">
            <a:noFill/>
            <a:miter lim="800000"/>
            <a:headEnd/>
            <a:tailEnd/>
          </a:ln>
        </p:spPr>
        <p:txBody>
          <a:bodyPr wrap="square">
            <a:spAutoFit/>
          </a:bodyPr>
          <a:lstStyle/>
          <a:p>
            <a:pPr algn="l" eaLnBrk="0" fontAlgn="base" hangingPunct="0">
              <a:spcBef>
                <a:spcPct val="0"/>
              </a:spcBef>
              <a:spcAft>
                <a:spcPct val="0"/>
              </a:spcAft>
              <a:defRPr/>
            </a:pPr>
            <a:r>
              <a:rPr lang="en-US" sz="1400" kern="0" dirty="0">
                <a:solidFill>
                  <a:srgbClr val="222222"/>
                </a:solidFill>
                <a:ea typeface="Calibri"/>
              </a:rPr>
              <a:t>Disclaimer:  multiple TFs contributed to those slides. All mistakes are mine.</a:t>
            </a:r>
          </a:p>
        </p:txBody>
      </p:sp>
    </p:spTree>
    <p:extLst>
      <p:ext uri="{BB962C8B-B14F-4D97-AF65-F5344CB8AC3E}">
        <p14:creationId xmlns:p14="http://schemas.microsoft.com/office/powerpoint/2010/main" val="304735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3C097F63-BE03-4B58-97B3-8DE496D11BC2}"/>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Population, Sample and Inference</a:t>
            </a:r>
          </a:p>
        </p:txBody>
      </p:sp>
      <p:pic>
        <p:nvPicPr>
          <p:cNvPr id="1026" name="Picture 2" descr="Image result for m&amp;m fun size red">
            <a:extLst>
              <a:ext uri="{FF2B5EF4-FFF2-40B4-BE49-F238E27FC236}">
                <a16:creationId xmlns:a16="http://schemas.microsoft.com/office/drawing/2014/main" id="{32F6FBFF-0D1D-4E52-AC2F-594D979366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22" t="63717"/>
          <a:stretch/>
        </p:blipFill>
        <p:spPr bwMode="auto">
          <a:xfrm>
            <a:off x="1300974" y="2133600"/>
            <a:ext cx="2585226" cy="18067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m&amp;m fun size red">
            <a:extLst>
              <a:ext uri="{FF2B5EF4-FFF2-40B4-BE49-F238E27FC236}">
                <a16:creationId xmlns:a16="http://schemas.microsoft.com/office/drawing/2014/main" id="{2E3DA1A5-4B2E-4727-BD3D-434C6937C9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80" t="33039" r="27042" b="36283"/>
          <a:stretch/>
        </p:blipFill>
        <p:spPr bwMode="auto">
          <a:xfrm>
            <a:off x="5410200" y="2006263"/>
            <a:ext cx="3081858" cy="18210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71424C24-A17A-485A-B279-0F6990EBBB70}"/>
              </a:ext>
            </a:extLst>
          </p:cNvPr>
          <p:cNvSpPr>
            <a:spLocks noChangeArrowheads="1"/>
          </p:cNvSpPr>
          <p:nvPr/>
        </p:nvSpPr>
        <p:spPr bwMode="auto">
          <a:xfrm>
            <a:off x="190500" y="990600"/>
            <a:ext cx="8724900" cy="1015663"/>
          </a:xfrm>
          <a:prstGeom prst="rect">
            <a:avLst/>
          </a:prstGeom>
          <a:noFill/>
          <a:ln w="9525">
            <a:noFill/>
            <a:miter lim="800000"/>
            <a:headEnd/>
            <a:tailEnd/>
          </a:ln>
        </p:spPr>
        <p:txBody>
          <a:bodyPr wrap="square">
            <a:spAutoFit/>
          </a:bodyPr>
          <a:lstStyle/>
          <a:p>
            <a:pPr marL="233362" eaLnBrk="0" fontAlgn="base" hangingPunct="0">
              <a:spcBef>
                <a:spcPct val="0"/>
              </a:spcBef>
              <a:spcAft>
                <a:spcPct val="0"/>
              </a:spcAft>
              <a:buSzPct val="80000"/>
              <a:defRPr/>
            </a:pPr>
            <a:r>
              <a:rPr lang="en-US" sz="2000" dirty="0">
                <a:solidFill>
                  <a:srgbClr val="222222"/>
                </a:solidFill>
                <a:latin typeface="Calibri" panose="020F0502020204030204" pitchFamily="34" charset="0"/>
                <a:ea typeface="Calibri"/>
                <a:cs typeface="Calibri" panose="020F0502020204030204" pitchFamily="34" charset="0"/>
              </a:rPr>
              <a:t>Suppose that:</a:t>
            </a:r>
          </a:p>
          <a:p>
            <a:pPr marL="609600" indent="-376238" eaLnBrk="0" fontAlgn="base" hangingPunct="0">
              <a:spcBef>
                <a:spcPct val="0"/>
              </a:spcBef>
              <a:spcAft>
                <a:spcPct val="0"/>
              </a:spcAft>
              <a:buSzPct val="80000"/>
              <a:buFontTx/>
              <a:buBlip>
                <a:blip r:embed="rId4"/>
              </a:buBlip>
              <a:defRPr/>
            </a:pPr>
            <a:r>
              <a:rPr lang="en-US" sz="2000" dirty="0">
                <a:solidFill>
                  <a:srgbClr val="222222"/>
                </a:solidFill>
                <a:latin typeface="Calibri" panose="020F0502020204030204" pitchFamily="34" charset="0"/>
                <a:ea typeface="Calibri"/>
                <a:cs typeface="Calibri" panose="020F0502020204030204" pitchFamily="34" charset="0"/>
              </a:rPr>
              <a:t>I only like </a:t>
            </a:r>
            <a:r>
              <a:rPr lang="en-US" sz="2000" b="1" dirty="0">
                <a:solidFill>
                  <a:srgbClr val="00B0F0"/>
                </a:solidFill>
                <a:latin typeface="Calibri" panose="020F0502020204030204" pitchFamily="34" charset="0"/>
                <a:ea typeface="Calibri"/>
                <a:cs typeface="Calibri" panose="020F0502020204030204" pitchFamily="34" charset="0"/>
              </a:rPr>
              <a:t>BLUE</a:t>
            </a:r>
            <a:r>
              <a:rPr lang="en-US" sz="2000" dirty="0">
                <a:solidFill>
                  <a:srgbClr val="222222"/>
                </a:solidFill>
                <a:latin typeface="Calibri" panose="020F0502020204030204" pitchFamily="34" charset="0"/>
                <a:ea typeface="Calibri"/>
                <a:cs typeface="Calibri" panose="020F0502020204030204" pitchFamily="34" charset="0"/>
              </a:rPr>
              <a:t> </a:t>
            </a:r>
            <a:r>
              <a:rPr lang="en-US" sz="2000" dirty="0" err="1">
                <a:solidFill>
                  <a:srgbClr val="222222"/>
                </a:solidFill>
                <a:latin typeface="Calibri" panose="020F0502020204030204" pitchFamily="34" charset="0"/>
                <a:ea typeface="Calibri"/>
                <a:cs typeface="Calibri" panose="020F0502020204030204" pitchFamily="34" charset="0"/>
              </a:rPr>
              <a:t>m&amp;m’s</a:t>
            </a:r>
            <a:endParaRPr lang="en-US" sz="2000" dirty="0">
              <a:solidFill>
                <a:srgbClr val="222222"/>
              </a:solidFill>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FontTx/>
              <a:buBlip>
                <a:blip r:embed="rId4"/>
              </a:buBlip>
              <a:defRPr/>
            </a:pPr>
            <a:r>
              <a:rPr lang="en-US" sz="2000" dirty="0">
                <a:solidFill>
                  <a:srgbClr val="222222"/>
                </a:solidFill>
                <a:latin typeface="Calibri" panose="020F0502020204030204" pitchFamily="34" charset="0"/>
                <a:ea typeface="Calibri"/>
                <a:cs typeface="Calibri" panose="020F0502020204030204" pitchFamily="34" charset="0"/>
              </a:rPr>
              <a:t>Yesterday I opened one pack of each, finding</a:t>
            </a:r>
          </a:p>
        </p:txBody>
      </p:sp>
      <p:sp>
        <p:nvSpPr>
          <p:cNvPr id="8" name="Rectangle 2">
            <a:extLst>
              <a:ext uri="{FF2B5EF4-FFF2-40B4-BE49-F238E27FC236}">
                <a16:creationId xmlns:a16="http://schemas.microsoft.com/office/drawing/2014/main" id="{23B5C96C-1D63-498B-933B-8898292730F6}"/>
              </a:ext>
            </a:extLst>
          </p:cNvPr>
          <p:cNvSpPr>
            <a:spLocks noChangeArrowheads="1"/>
          </p:cNvSpPr>
          <p:nvPr/>
        </p:nvSpPr>
        <p:spPr bwMode="auto">
          <a:xfrm>
            <a:off x="1639767" y="3733800"/>
            <a:ext cx="2246433" cy="400110"/>
          </a:xfrm>
          <a:prstGeom prst="rect">
            <a:avLst/>
          </a:prstGeom>
          <a:noFill/>
          <a:ln w="9525">
            <a:noFill/>
            <a:miter lim="800000"/>
            <a:headEnd/>
            <a:tailEnd/>
          </a:ln>
        </p:spPr>
        <p:txBody>
          <a:bodyPr wrap="square">
            <a:spAutoFit/>
          </a:bodyPr>
          <a:lstStyle/>
          <a:p>
            <a:pPr marL="233362" eaLnBrk="0" fontAlgn="base" hangingPunct="0">
              <a:spcBef>
                <a:spcPct val="0"/>
              </a:spcBef>
              <a:spcAft>
                <a:spcPct val="0"/>
              </a:spcAft>
              <a:buSzPct val="80000"/>
              <a:defRPr/>
            </a:pPr>
            <a:r>
              <a:rPr lang="en-US" sz="2000" b="1" dirty="0">
                <a:solidFill>
                  <a:srgbClr val="00B0F0"/>
                </a:solidFill>
                <a:latin typeface="Calibri" panose="020F0502020204030204" pitchFamily="34" charset="0"/>
                <a:ea typeface="Calibri"/>
                <a:cs typeface="Calibri" panose="020F0502020204030204" pitchFamily="34" charset="0"/>
              </a:rPr>
              <a:t>4</a:t>
            </a:r>
            <a:r>
              <a:rPr lang="en-US" sz="2000" dirty="0">
                <a:solidFill>
                  <a:srgbClr val="222222"/>
                </a:solidFill>
                <a:latin typeface="Calibri" panose="020F0502020204030204" pitchFamily="34" charset="0"/>
                <a:ea typeface="Calibri"/>
                <a:cs typeface="Calibri" panose="020F0502020204030204" pitchFamily="34" charset="0"/>
              </a:rPr>
              <a:t> / 15 = </a:t>
            </a:r>
            <a:r>
              <a:rPr lang="en-US" sz="2000" b="1" dirty="0">
                <a:solidFill>
                  <a:srgbClr val="00B0F0"/>
                </a:solidFill>
                <a:latin typeface="Calibri" panose="020F0502020204030204" pitchFamily="34" charset="0"/>
                <a:ea typeface="Calibri"/>
                <a:cs typeface="Calibri" panose="020F0502020204030204" pitchFamily="34" charset="0"/>
              </a:rPr>
              <a:t>26.8%</a:t>
            </a:r>
            <a:endParaRPr lang="en-US" sz="2000" dirty="0">
              <a:solidFill>
                <a:srgbClr val="222222"/>
              </a:solidFill>
              <a:latin typeface="Calibri" panose="020F0502020204030204" pitchFamily="34" charset="0"/>
              <a:ea typeface="Calibri"/>
              <a:cs typeface="Calibri" panose="020F0502020204030204" pitchFamily="34" charset="0"/>
            </a:endParaRPr>
          </a:p>
        </p:txBody>
      </p:sp>
      <p:sp>
        <p:nvSpPr>
          <p:cNvPr id="9" name="Rectangle 2">
            <a:extLst>
              <a:ext uri="{FF2B5EF4-FFF2-40B4-BE49-F238E27FC236}">
                <a16:creationId xmlns:a16="http://schemas.microsoft.com/office/drawing/2014/main" id="{B603F7F1-EBBC-4B3B-B750-22745391566B}"/>
              </a:ext>
            </a:extLst>
          </p:cNvPr>
          <p:cNvSpPr>
            <a:spLocks noChangeArrowheads="1"/>
          </p:cNvSpPr>
          <p:nvPr/>
        </p:nvSpPr>
        <p:spPr bwMode="auto">
          <a:xfrm>
            <a:off x="5983167" y="3733800"/>
            <a:ext cx="2246433" cy="400110"/>
          </a:xfrm>
          <a:prstGeom prst="rect">
            <a:avLst/>
          </a:prstGeom>
          <a:noFill/>
          <a:ln w="9525">
            <a:noFill/>
            <a:miter lim="800000"/>
            <a:headEnd/>
            <a:tailEnd/>
          </a:ln>
        </p:spPr>
        <p:txBody>
          <a:bodyPr wrap="square">
            <a:spAutoFit/>
          </a:bodyPr>
          <a:lstStyle/>
          <a:p>
            <a:pPr marL="233362" eaLnBrk="0" fontAlgn="base" hangingPunct="0">
              <a:spcBef>
                <a:spcPct val="0"/>
              </a:spcBef>
              <a:spcAft>
                <a:spcPct val="0"/>
              </a:spcAft>
              <a:buSzPct val="80000"/>
              <a:defRPr/>
            </a:pPr>
            <a:r>
              <a:rPr lang="en-US" sz="2000" b="1" dirty="0">
                <a:solidFill>
                  <a:srgbClr val="00B0F0"/>
                </a:solidFill>
                <a:latin typeface="Calibri" panose="020F0502020204030204" pitchFamily="34" charset="0"/>
                <a:ea typeface="Calibri"/>
                <a:cs typeface="Calibri" panose="020F0502020204030204" pitchFamily="34" charset="0"/>
              </a:rPr>
              <a:t>4</a:t>
            </a:r>
            <a:r>
              <a:rPr lang="en-US" sz="2000" dirty="0">
                <a:solidFill>
                  <a:srgbClr val="222222"/>
                </a:solidFill>
                <a:latin typeface="Calibri" panose="020F0502020204030204" pitchFamily="34" charset="0"/>
                <a:ea typeface="Calibri"/>
                <a:cs typeface="Calibri" panose="020F0502020204030204" pitchFamily="34" charset="0"/>
              </a:rPr>
              <a:t> / 20 = </a:t>
            </a:r>
            <a:r>
              <a:rPr lang="en-US" sz="2000" b="1" dirty="0">
                <a:solidFill>
                  <a:srgbClr val="00B0F0"/>
                </a:solidFill>
                <a:latin typeface="Calibri" panose="020F0502020204030204" pitchFamily="34" charset="0"/>
                <a:ea typeface="Calibri"/>
                <a:cs typeface="Calibri" panose="020F0502020204030204" pitchFamily="34" charset="0"/>
              </a:rPr>
              <a:t>20.0%</a:t>
            </a:r>
            <a:endParaRPr lang="en-US" sz="2000" dirty="0">
              <a:solidFill>
                <a:srgbClr val="222222"/>
              </a:solidFill>
              <a:latin typeface="Calibri" panose="020F0502020204030204" pitchFamily="34" charset="0"/>
              <a:ea typeface="Calibri"/>
              <a:cs typeface="Calibri" panose="020F0502020204030204" pitchFamily="34" charset="0"/>
            </a:endParaRPr>
          </a:p>
        </p:txBody>
      </p:sp>
      <p:sp>
        <p:nvSpPr>
          <p:cNvPr id="10" name="Rectangle 2">
            <a:extLst>
              <a:ext uri="{FF2B5EF4-FFF2-40B4-BE49-F238E27FC236}">
                <a16:creationId xmlns:a16="http://schemas.microsoft.com/office/drawing/2014/main" id="{367990AB-F03C-4B76-A09B-77486153DEE6}"/>
              </a:ext>
            </a:extLst>
          </p:cNvPr>
          <p:cNvSpPr>
            <a:spLocks noChangeArrowheads="1"/>
          </p:cNvSpPr>
          <p:nvPr/>
        </p:nvSpPr>
        <p:spPr bwMode="auto">
          <a:xfrm>
            <a:off x="209550" y="4296798"/>
            <a:ext cx="8724900" cy="707886"/>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4"/>
              </a:buBlip>
              <a:defRPr/>
            </a:pPr>
            <a:r>
              <a:rPr lang="en-US" sz="2000" dirty="0">
                <a:solidFill>
                  <a:srgbClr val="222222"/>
                </a:solidFill>
                <a:latin typeface="Calibri" panose="020F0502020204030204" pitchFamily="34" charset="0"/>
                <a:ea typeface="Calibri"/>
                <a:cs typeface="Calibri" panose="020F0502020204030204" pitchFamily="34" charset="0"/>
              </a:rPr>
              <a:t>Should I only buy Peanut </a:t>
            </a:r>
            <a:r>
              <a:rPr lang="en-US" sz="2000" dirty="0" err="1">
                <a:solidFill>
                  <a:srgbClr val="222222"/>
                </a:solidFill>
                <a:latin typeface="Calibri" panose="020F0502020204030204" pitchFamily="34" charset="0"/>
                <a:ea typeface="Calibri"/>
                <a:cs typeface="Calibri" panose="020F0502020204030204" pitchFamily="34" charset="0"/>
              </a:rPr>
              <a:t>m&amp;m’s</a:t>
            </a:r>
            <a:r>
              <a:rPr lang="en-US" sz="2000" dirty="0">
                <a:solidFill>
                  <a:srgbClr val="222222"/>
                </a:solidFill>
                <a:latin typeface="Calibri" panose="020F0502020204030204" pitchFamily="34" charset="0"/>
                <a:ea typeface="Calibri"/>
                <a:cs typeface="Calibri" panose="020F0502020204030204" pitchFamily="34" charset="0"/>
              </a:rPr>
              <a:t> from now on, trusting that they have a bigger share of </a:t>
            </a:r>
            <a:r>
              <a:rPr lang="en-US" sz="2000" b="1" dirty="0">
                <a:solidFill>
                  <a:srgbClr val="00B0F0"/>
                </a:solidFill>
                <a:latin typeface="Calibri" panose="020F0502020204030204" pitchFamily="34" charset="0"/>
                <a:ea typeface="Calibri"/>
                <a:cs typeface="Calibri" panose="020F0502020204030204" pitchFamily="34" charset="0"/>
              </a:rPr>
              <a:t>BLUE</a:t>
            </a:r>
            <a:r>
              <a:rPr lang="en-US" sz="2000" dirty="0">
                <a:solidFill>
                  <a:srgbClr val="222222"/>
                </a:solidFill>
                <a:latin typeface="Calibri" panose="020F0502020204030204" pitchFamily="34" charset="0"/>
                <a:ea typeface="Calibri"/>
                <a:cs typeface="Calibri" panose="020F0502020204030204" pitchFamily="34" charset="0"/>
              </a:rPr>
              <a:t> </a:t>
            </a:r>
            <a:r>
              <a:rPr lang="en-US" sz="2000" dirty="0" err="1">
                <a:solidFill>
                  <a:srgbClr val="222222"/>
                </a:solidFill>
                <a:latin typeface="Calibri" panose="020F0502020204030204" pitchFamily="34" charset="0"/>
                <a:ea typeface="Calibri"/>
                <a:cs typeface="Calibri" panose="020F0502020204030204" pitchFamily="34" charset="0"/>
              </a:rPr>
              <a:t>m&amp;m’s</a:t>
            </a:r>
            <a:r>
              <a:rPr lang="en-US" sz="2000" dirty="0">
                <a:solidFill>
                  <a:srgbClr val="222222"/>
                </a:solidFill>
                <a:latin typeface="Calibri" panose="020F0502020204030204" pitchFamily="34" charset="0"/>
                <a:ea typeface="Calibri"/>
                <a:cs typeface="Calibri" panose="020F0502020204030204" pitchFamily="34" charset="0"/>
              </a:rPr>
              <a:t>?</a:t>
            </a:r>
          </a:p>
        </p:txBody>
      </p:sp>
      <p:sp>
        <p:nvSpPr>
          <p:cNvPr id="11" name="Rectangle 2">
            <a:extLst>
              <a:ext uri="{FF2B5EF4-FFF2-40B4-BE49-F238E27FC236}">
                <a16:creationId xmlns:a16="http://schemas.microsoft.com/office/drawing/2014/main" id="{1A497E28-1C02-4AEC-A127-8D94C6DA87DF}"/>
              </a:ext>
            </a:extLst>
          </p:cNvPr>
          <p:cNvSpPr>
            <a:spLocks noChangeArrowheads="1"/>
          </p:cNvSpPr>
          <p:nvPr/>
        </p:nvSpPr>
        <p:spPr bwMode="auto">
          <a:xfrm>
            <a:off x="209550" y="5274066"/>
            <a:ext cx="8724900" cy="1015663"/>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4"/>
              </a:buBlip>
              <a:defRPr/>
            </a:pPr>
            <a:r>
              <a:rPr lang="en-US" sz="2000" dirty="0">
                <a:solidFill>
                  <a:srgbClr val="222222"/>
                </a:solidFill>
                <a:latin typeface="Calibri" panose="020F0502020204030204" pitchFamily="34" charset="0"/>
                <a:ea typeface="Calibri"/>
                <a:cs typeface="Calibri" panose="020F0502020204030204" pitchFamily="34" charset="0"/>
              </a:rPr>
              <a:t>According to Mars, </a:t>
            </a:r>
            <a:r>
              <a:rPr lang="en-US" sz="2000" b="1" dirty="0">
                <a:solidFill>
                  <a:srgbClr val="00B0F0"/>
                </a:solidFill>
                <a:latin typeface="Calibri" panose="020F0502020204030204" pitchFamily="34" charset="0"/>
                <a:ea typeface="Calibri"/>
                <a:cs typeface="Calibri" panose="020F0502020204030204" pitchFamily="34" charset="0"/>
              </a:rPr>
              <a:t>BLUE</a:t>
            </a:r>
            <a:r>
              <a:rPr lang="en-US" sz="2000" dirty="0">
                <a:solidFill>
                  <a:srgbClr val="222222"/>
                </a:solidFill>
                <a:latin typeface="Calibri" panose="020F0502020204030204" pitchFamily="34" charset="0"/>
                <a:ea typeface="Calibri"/>
                <a:cs typeface="Calibri" panose="020F0502020204030204" pitchFamily="34" charset="0"/>
              </a:rPr>
              <a:t> </a:t>
            </a:r>
            <a:r>
              <a:rPr lang="en-US" sz="2000" dirty="0" err="1">
                <a:solidFill>
                  <a:srgbClr val="222222"/>
                </a:solidFill>
                <a:latin typeface="Calibri" panose="020F0502020204030204" pitchFamily="34" charset="0"/>
                <a:ea typeface="Calibri"/>
                <a:cs typeface="Calibri" panose="020F0502020204030204" pitchFamily="34" charset="0"/>
              </a:rPr>
              <a:t>m&amp;m’s</a:t>
            </a:r>
            <a:r>
              <a:rPr lang="en-US" sz="2000" dirty="0">
                <a:solidFill>
                  <a:srgbClr val="222222"/>
                </a:solidFill>
                <a:latin typeface="Calibri" panose="020F0502020204030204" pitchFamily="34" charset="0"/>
                <a:ea typeface="Calibri"/>
                <a:cs typeface="Calibri" panose="020F0502020204030204" pitchFamily="34" charset="0"/>
              </a:rPr>
              <a:t> represent </a:t>
            </a:r>
            <a:r>
              <a:rPr lang="en-US" sz="2000" b="1" dirty="0">
                <a:solidFill>
                  <a:srgbClr val="00B0F0"/>
                </a:solidFill>
                <a:latin typeface="Calibri" panose="020F0502020204030204" pitchFamily="34" charset="0"/>
                <a:ea typeface="Calibri"/>
                <a:cs typeface="Calibri" panose="020F0502020204030204" pitchFamily="34" charset="0"/>
              </a:rPr>
              <a:t>25.0%</a:t>
            </a:r>
            <a:r>
              <a:rPr lang="en-US" sz="2000" dirty="0">
                <a:solidFill>
                  <a:srgbClr val="222222"/>
                </a:solidFill>
                <a:latin typeface="Calibri" panose="020F0502020204030204" pitchFamily="34" charset="0"/>
                <a:ea typeface="Calibri"/>
                <a:cs typeface="Calibri" panose="020F0502020204030204" pitchFamily="34" charset="0"/>
              </a:rPr>
              <a:t> of their production in the NJ plant (but changes across their plants!), and does not varying between fillings (m/p/pb)</a:t>
            </a:r>
          </a:p>
        </p:txBody>
      </p:sp>
      <p:sp>
        <p:nvSpPr>
          <p:cNvPr id="12" name="Rectangle 2">
            <a:extLst>
              <a:ext uri="{FF2B5EF4-FFF2-40B4-BE49-F238E27FC236}">
                <a16:creationId xmlns:a16="http://schemas.microsoft.com/office/drawing/2014/main" id="{D313C16C-D7E7-4C58-867A-9EA9F71FF5F7}"/>
              </a:ext>
            </a:extLst>
          </p:cNvPr>
          <p:cNvSpPr>
            <a:spLocks noChangeArrowheads="1"/>
          </p:cNvSpPr>
          <p:nvPr/>
        </p:nvSpPr>
        <p:spPr bwMode="auto">
          <a:xfrm>
            <a:off x="2057400" y="6318358"/>
            <a:ext cx="4704617" cy="400110"/>
          </a:xfrm>
          <a:prstGeom prst="rect">
            <a:avLst/>
          </a:prstGeom>
          <a:noFill/>
          <a:ln w="9525">
            <a:noFill/>
            <a:miter lim="800000"/>
            <a:headEnd/>
            <a:tailEnd/>
          </a:ln>
        </p:spPr>
        <p:txBody>
          <a:bodyPr wrap="square">
            <a:spAutoFit/>
          </a:bodyPr>
          <a:lstStyle/>
          <a:p>
            <a:pPr marL="233362" eaLnBrk="0" fontAlgn="base" hangingPunct="0">
              <a:spcBef>
                <a:spcPct val="0"/>
              </a:spcBef>
              <a:spcAft>
                <a:spcPct val="0"/>
              </a:spcAft>
              <a:buSzPct val="80000"/>
              <a:defRPr/>
            </a:pPr>
            <a:r>
              <a:rPr lang="en-US" sz="2000" dirty="0">
                <a:solidFill>
                  <a:srgbClr val="222222"/>
                </a:solidFill>
                <a:latin typeface="Calibri" panose="020F0502020204030204" pitchFamily="34" charset="0"/>
                <a:ea typeface="Calibri"/>
                <a:cs typeface="Calibri" panose="020F0502020204030204" pitchFamily="34" charset="0"/>
              </a:rPr>
              <a:t>=&gt; combining them: </a:t>
            </a:r>
            <a:r>
              <a:rPr lang="en-US" sz="2000" b="1" dirty="0">
                <a:solidFill>
                  <a:srgbClr val="00B0F0"/>
                </a:solidFill>
                <a:latin typeface="Calibri" panose="020F0502020204030204" pitchFamily="34" charset="0"/>
                <a:ea typeface="Calibri"/>
                <a:cs typeface="Calibri" panose="020F0502020204030204" pitchFamily="34" charset="0"/>
              </a:rPr>
              <a:t>8</a:t>
            </a:r>
            <a:r>
              <a:rPr lang="en-US" sz="2000" dirty="0">
                <a:solidFill>
                  <a:srgbClr val="222222"/>
                </a:solidFill>
                <a:latin typeface="Calibri" panose="020F0502020204030204" pitchFamily="34" charset="0"/>
                <a:ea typeface="Calibri"/>
                <a:cs typeface="Calibri" panose="020F0502020204030204" pitchFamily="34" charset="0"/>
              </a:rPr>
              <a:t> / 35 = </a:t>
            </a:r>
            <a:r>
              <a:rPr lang="en-US" sz="2000" b="1" dirty="0">
                <a:solidFill>
                  <a:srgbClr val="00B0F0"/>
                </a:solidFill>
                <a:latin typeface="Calibri" panose="020F0502020204030204" pitchFamily="34" charset="0"/>
                <a:ea typeface="Calibri"/>
                <a:cs typeface="Calibri" panose="020F0502020204030204" pitchFamily="34" charset="0"/>
              </a:rPr>
              <a:t>22.9%</a:t>
            </a:r>
            <a:endParaRPr lang="en-US" sz="2000" dirty="0">
              <a:solidFill>
                <a:srgbClr val="222222"/>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358941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46689C2A-931C-4562-9A17-3117176B3F97}"/>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Population, Sample and Inference</a:t>
            </a:r>
          </a:p>
        </p:txBody>
      </p:sp>
      <p:sp>
        <p:nvSpPr>
          <p:cNvPr id="7" name="Rectangle 2">
            <a:extLst>
              <a:ext uri="{FF2B5EF4-FFF2-40B4-BE49-F238E27FC236}">
                <a16:creationId xmlns:a16="http://schemas.microsoft.com/office/drawing/2014/main" id="{258FFA4A-CDEF-4893-9F0E-C61914AFBCEB}"/>
              </a:ext>
            </a:extLst>
          </p:cNvPr>
          <p:cNvSpPr>
            <a:spLocks noChangeArrowheads="1"/>
          </p:cNvSpPr>
          <p:nvPr/>
        </p:nvSpPr>
        <p:spPr bwMode="auto">
          <a:xfrm>
            <a:off x="209550" y="1066800"/>
            <a:ext cx="8724900" cy="2246769"/>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3"/>
              </a:buBlip>
              <a:defRPr/>
            </a:pPr>
            <a:r>
              <a:rPr lang="en-US" sz="2000" b="1" dirty="0">
                <a:solidFill>
                  <a:srgbClr val="222222"/>
                </a:solidFill>
                <a:latin typeface="Calibri" panose="020F0502020204030204" pitchFamily="34" charset="0"/>
                <a:ea typeface="Calibri"/>
                <a:cs typeface="Calibri" panose="020F0502020204030204" pitchFamily="34" charset="0"/>
              </a:rPr>
              <a:t>Confidence intervals</a:t>
            </a:r>
            <a:r>
              <a:rPr lang="en-US" sz="2000" dirty="0">
                <a:solidFill>
                  <a:srgbClr val="222222"/>
                </a:solidFill>
                <a:latin typeface="Calibri" panose="020F0502020204030204" pitchFamily="34" charset="0"/>
                <a:ea typeface="Calibri"/>
                <a:cs typeface="Calibri" panose="020F0502020204030204" pitchFamily="34" charset="0"/>
              </a:rPr>
              <a:t>:</a:t>
            </a:r>
          </a:p>
          <a:p>
            <a:pPr marL="1066800" lvl="1" indent="-376238" eaLnBrk="0" fontAlgn="base" hangingPunct="0">
              <a:spcBef>
                <a:spcPct val="0"/>
              </a:spcBef>
              <a:spcAft>
                <a:spcPct val="0"/>
              </a:spcAft>
              <a:buSzPct val="80000"/>
              <a:buFontTx/>
              <a:buBlip>
                <a:blip r:embed="rId3"/>
              </a:buBlip>
              <a:defRPr/>
            </a:pPr>
            <a:r>
              <a:rPr lang="en-US" sz="2000" u="sng" dirty="0">
                <a:solidFill>
                  <a:srgbClr val="222222"/>
                </a:solidFill>
                <a:latin typeface="Calibri" panose="020F0502020204030204" pitchFamily="34" charset="0"/>
                <a:ea typeface="Calibri"/>
                <a:cs typeface="Calibri" panose="020F0502020204030204" pitchFamily="34" charset="0"/>
              </a:rPr>
              <a:t>My sample</a:t>
            </a:r>
            <a:r>
              <a:rPr lang="en-US" sz="2000" dirty="0">
                <a:solidFill>
                  <a:srgbClr val="222222"/>
                </a:solidFill>
                <a:latin typeface="Calibri" panose="020F0502020204030204" pitchFamily="34" charset="0"/>
                <a:ea typeface="Calibri"/>
                <a:cs typeface="Calibri" panose="020F0502020204030204" pitchFamily="34" charset="0"/>
              </a:rPr>
              <a:t>: I estimate the true value that Mars uses as [</a:t>
            </a:r>
            <a:r>
              <a:rPr lang="en-US" sz="2000" b="1" dirty="0">
                <a:solidFill>
                  <a:srgbClr val="00B0F0"/>
                </a:solidFill>
                <a:latin typeface="Calibri" panose="020F0502020204030204" pitchFamily="34" charset="0"/>
                <a:ea typeface="Calibri"/>
                <a:cs typeface="Calibri" panose="020F0502020204030204" pitchFamily="34" charset="0"/>
              </a:rPr>
              <a:t>8.9%, 36.8%</a:t>
            </a:r>
            <a:r>
              <a:rPr lang="en-US" sz="2000" dirty="0">
                <a:solidFill>
                  <a:srgbClr val="222222"/>
                </a:solidFill>
                <a:latin typeface="Calibri" panose="020F0502020204030204" pitchFamily="34" charset="0"/>
                <a:ea typeface="Calibri"/>
                <a:cs typeface="Calibri" panose="020F0502020204030204" pitchFamily="34" charset="0"/>
              </a:rPr>
              <a:t>] with 95% confidence, using my 35 sample, that is the </a:t>
            </a:r>
            <a:r>
              <a:rPr lang="en-US" sz="2000" b="1" dirty="0">
                <a:solidFill>
                  <a:srgbClr val="00B0F0"/>
                </a:solidFill>
                <a:latin typeface="Calibri" panose="020F0502020204030204" pitchFamily="34" charset="0"/>
                <a:ea typeface="Calibri"/>
                <a:cs typeface="Calibri" panose="020F0502020204030204" pitchFamily="34" charset="0"/>
              </a:rPr>
              <a:t>22.9% </a:t>
            </a:r>
            <a:r>
              <a:rPr lang="en-US" sz="2000" dirty="0">
                <a:solidFill>
                  <a:srgbClr val="222222"/>
                </a:solidFill>
                <a:latin typeface="Calibri" panose="020F0502020204030204" pitchFamily="34" charset="0"/>
                <a:ea typeface="Calibri"/>
                <a:cs typeface="Calibri" panose="020F0502020204030204" pitchFamily="34" charset="0"/>
              </a:rPr>
              <a:t>plus or minus 1.96*standard errors</a:t>
            </a:r>
          </a:p>
          <a:p>
            <a:pPr marL="690562" lvl="1" eaLnBrk="0" fontAlgn="base" hangingPunct="0">
              <a:spcBef>
                <a:spcPct val="0"/>
              </a:spcBef>
              <a:spcAft>
                <a:spcPct val="0"/>
              </a:spcAft>
              <a:buSzPct val="80000"/>
              <a:defRPr/>
            </a:pPr>
            <a:endParaRPr lang="en-US" sz="2000" dirty="0">
              <a:solidFill>
                <a:srgbClr val="222222"/>
              </a:solidFill>
              <a:latin typeface="Calibri" panose="020F0502020204030204" pitchFamily="34" charset="0"/>
              <a:ea typeface="Calibri"/>
              <a:cs typeface="Calibri" panose="020F0502020204030204" pitchFamily="34" charset="0"/>
            </a:endParaRPr>
          </a:p>
          <a:p>
            <a:pPr marL="1066800" lvl="1" indent="-376238" eaLnBrk="0" fontAlgn="base" hangingPunct="0">
              <a:spcBef>
                <a:spcPct val="0"/>
              </a:spcBef>
              <a:spcAft>
                <a:spcPct val="0"/>
              </a:spcAft>
              <a:buSzPct val="80000"/>
              <a:buFontTx/>
              <a:buBlip>
                <a:blip r:embed="rId3"/>
              </a:buBlip>
              <a:defRPr/>
            </a:pPr>
            <a:r>
              <a:rPr lang="en-US" sz="2000" u="sng" dirty="0">
                <a:solidFill>
                  <a:srgbClr val="222222"/>
                </a:solidFill>
                <a:latin typeface="Calibri" panose="020F0502020204030204" pitchFamily="34" charset="0"/>
                <a:ea typeface="Calibri"/>
                <a:cs typeface="Calibri" panose="020F0502020204030204" pitchFamily="34" charset="0"/>
              </a:rPr>
              <a:t>Reality</a:t>
            </a:r>
            <a:r>
              <a:rPr lang="en-US" sz="2000" dirty="0">
                <a:solidFill>
                  <a:srgbClr val="222222"/>
                </a:solidFill>
                <a:latin typeface="Calibri" panose="020F0502020204030204" pitchFamily="34" charset="0"/>
                <a:ea typeface="Calibri"/>
                <a:cs typeface="Calibri" panose="020F0502020204030204" pitchFamily="34" charset="0"/>
              </a:rPr>
              <a:t>: a new sample of 35 </a:t>
            </a:r>
            <a:r>
              <a:rPr lang="en-US" sz="2000" dirty="0" err="1">
                <a:solidFill>
                  <a:srgbClr val="222222"/>
                </a:solidFill>
                <a:latin typeface="Calibri" panose="020F0502020204030204" pitchFamily="34" charset="0"/>
                <a:ea typeface="Calibri"/>
                <a:cs typeface="Calibri" panose="020F0502020204030204" pitchFamily="34" charset="0"/>
              </a:rPr>
              <a:t>m&amp;m’s</a:t>
            </a:r>
            <a:r>
              <a:rPr lang="en-US" sz="2000" dirty="0">
                <a:solidFill>
                  <a:srgbClr val="222222"/>
                </a:solidFill>
                <a:latin typeface="Calibri" panose="020F0502020204030204" pitchFamily="34" charset="0"/>
                <a:ea typeface="Calibri"/>
                <a:cs typeface="Calibri" panose="020F0502020204030204" pitchFamily="34" charset="0"/>
              </a:rPr>
              <a:t> will have [</a:t>
            </a:r>
            <a:r>
              <a:rPr lang="en-US" sz="2000" b="1" dirty="0">
                <a:solidFill>
                  <a:srgbClr val="00B0F0"/>
                </a:solidFill>
                <a:latin typeface="Calibri" panose="020F0502020204030204" pitchFamily="34" charset="0"/>
                <a:ea typeface="Calibri"/>
                <a:cs typeface="Calibri" panose="020F0502020204030204" pitchFamily="34" charset="0"/>
              </a:rPr>
              <a:t>10.7%, 39.3%</a:t>
            </a:r>
            <a:r>
              <a:rPr lang="en-US" sz="2000" dirty="0">
                <a:solidFill>
                  <a:srgbClr val="222222"/>
                </a:solidFill>
                <a:latin typeface="Calibri" panose="020F0502020204030204" pitchFamily="34" charset="0"/>
                <a:ea typeface="Calibri"/>
                <a:cs typeface="Calibri" panose="020F0502020204030204" pitchFamily="34" charset="0"/>
              </a:rPr>
              <a:t>] with 95% confidence, that is the </a:t>
            </a:r>
            <a:r>
              <a:rPr lang="en-US" sz="2000" b="1" dirty="0">
                <a:solidFill>
                  <a:srgbClr val="00B0F0"/>
                </a:solidFill>
                <a:latin typeface="Calibri" panose="020F0502020204030204" pitchFamily="34" charset="0"/>
                <a:ea typeface="Calibri"/>
                <a:cs typeface="Calibri" panose="020F0502020204030204" pitchFamily="34" charset="0"/>
              </a:rPr>
              <a:t>25.0% </a:t>
            </a:r>
            <a:r>
              <a:rPr lang="en-US" sz="2000" dirty="0">
                <a:solidFill>
                  <a:srgbClr val="222222"/>
                </a:solidFill>
                <a:latin typeface="Calibri" panose="020F0502020204030204" pitchFamily="34" charset="0"/>
                <a:ea typeface="Calibri"/>
                <a:cs typeface="Calibri" panose="020F0502020204030204" pitchFamily="34" charset="0"/>
              </a:rPr>
              <a:t>plus or minus 1.96*standard deviations</a:t>
            </a:r>
          </a:p>
        </p:txBody>
      </p:sp>
      <p:pic>
        <p:nvPicPr>
          <p:cNvPr id="8" name="Picture 7" descr="A picture containing object, antenna&#10;&#10;Description generated with very high confidence">
            <a:extLst>
              <a:ext uri="{FF2B5EF4-FFF2-40B4-BE49-F238E27FC236}">
                <a16:creationId xmlns:a16="http://schemas.microsoft.com/office/drawing/2014/main" id="{A7516A94-7F53-43E2-9B9B-A648A43755A4}"/>
              </a:ext>
            </a:extLst>
          </p:cNvPr>
          <p:cNvPicPr>
            <a:picLocks noChangeAspect="1"/>
          </p:cNvPicPr>
          <p:nvPr/>
        </p:nvPicPr>
        <p:blipFill>
          <a:blip r:embed="rId4"/>
          <a:stretch>
            <a:fillRect/>
          </a:stretch>
        </p:blipFill>
        <p:spPr>
          <a:xfrm>
            <a:off x="5011568" y="3939516"/>
            <a:ext cx="3922882" cy="269574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281E1D50-8420-4DD0-BB1A-7D97445003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3690095"/>
            <a:ext cx="4132433" cy="3005406"/>
          </a:xfrm>
          <a:prstGeom prst="rect">
            <a:avLst/>
          </a:prstGeom>
        </p:spPr>
      </p:pic>
    </p:spTree>
    <p:extLst>
      <p:ext uri="{BB962C8B-B14F-4D97-AF65-F5344CB8AC3E}">
        <p14:creationId xmlns:p14="http://schemas.microsoft.com/office/powerpoint/2010/main" val="5528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46689C2A-931C-4562-9A17-3117176B3F97}"/>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Population, Sample and Inference</a:t>
            </a:r>
          </a:p>
        </p:txBody>
      </p:sp>
      <p:sp>
        <p:nvSpPr>
          <p:cNvPr id="7" name="Rectangle 2">
            <a:extLst>
              <a:ext uri="{FF2B5EF4-FFF2-40B4-BE49-F238E27FC236}">
                <a16:creationId xmlns:a16="http://schemas.microsoft.com/office/drawing/2014/main" id="{258FFA4A-CDEF-4893-9F0E-C61914AFBCEB}"/>
              </a:ext>
            </a:extLst>
          </p:cNvPr>
          <p:cNvSpPr>
            <a:spLocks noChangeArrowheads="1"/>
          </p:cNvSpPr>
          <p:nvPr/>
        </p:nvSpPr>
        <p:spPr bwMode="auto">
          <a:xfrm>
            <a:off x="228600" y="972741"/>
            <a:ext cx="8724900" cy="1815882"/>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2"/>
              </a:buBlip>
              <a:defRPr/>
            </a:pPr>
            <a:r>
              <a:rPr lang="en-US" sz="2000" b="1" dirty="0">
                <a:solidFill>
                  <a:srgbClr val="222222"/>
                </a:solidFill>
                <a:latin typeface="Calibri" panose="020F0502020204030204" pitchFamily="34" charset="0"/>
                <a:ea typeface="Calibri"/>
                <a:cs typeface="Calibri" panose="020F0502020204030204" pitchFamily="34" charset="0"/>
              </a:rPr>
              <a:t>P-values</a:t>
            </a:r>
            <a:r>
              <a:rPr lang="en-US" sz="2000" dirty="0">
                <a:solidFill>
                  <a:srgbClr val="222222"/>
                </a:solidFill>
                <a:latin typeface="Calibri" panose="020F0502020204030204" pitchFamily="34" charset="0"/>
                <a:ea typeface="Calibri"/>
                <a:cs typeface="Calibri" panose="020F0502020204030204" pitchFamily="34" charset="0"/>
              </a:rPr>
              <a:t>: a friendly answer to testing hypothesis</a:t>
            </a:r>
          </a:p>
          <a:p>
            <a:pPr marL="1066800" lvl="1" indent="-376238" eaLnBrk="0" fontAlgn="base" hangingPunct="0">
              <a:spcBef>
                <a:spcPct val="0"/>
              </a:spcBef>
              <a:spcAft>
                <a:spcPct val="0"/>
              </a:spcAft>
              <a:buSzPct val="80000"/>
              <a:buFontTx/>
              <a:buBlip>
                <a:blip r:embed="rId2"/>
              </a:buBlip>
              <a:defRPr/>
            </a:pPr>
            <a:r>
              <a:rPr lang="en-US" dirty="0">
                <a:solidFill>
                  <a:srgbClr val="222222"/>
                </a:solidFill>
                <a:latin typeface="Calibri" panose="020F0502020204030204" pitchFamily="34" charset="0"/>
                <a:ea typeface="Calibri"/>
                <a:cs typeface="Calibri" panose="020F0502020204030204" pitchFamily="34" charset="0"/>
              </a:rPr>
              <a:t>Peanut and peanut butter </a:t>
            </a:r>
            <a:r>
              <a:rPr lang="en-US" dirty="0" err="1">
                <a:solidFill>
                  <a:srgbClr val="222222"/>
                </a:solidFill>
                <a:latin typeface="Calibri" panose="020F0502020204030204" pitchFamily="34" charset="0"/>
                <a:ea typeface="Calibri"/>
                <a:cs typeface="Calibri" panose="020F0502020204030204" pitchFamily="34" charset="0"/>
              </a:rPr>
              <a:t>m&amp;m’s</a:t>
            </a:r>
            <a:r>
              <a:rPr lang="en-US" dirty="0">
                <a:solidFill>
                  <a:srgbClr val="222222"/>
                </a:solidFill>
                <a:latin typeface="Calibri" panose="020F0502020204030204" pitchFamily="34" charset="0"/>
                <a:ea typeface="Calibri"/>
                <a:cs typeface="Calibri" panose="020F0502020204030204" pitchFamily="34" charset="0"/>
              </a:rPr>
              <a:t> have the same distribution of blues. </a:t>
            </a:r>
            <a:r>
              <a:rPr lang="en-US" i="1" dirty="0">
                <a:solidFill>
                  <a:srgbClr val="222222"/>
                </a:solidFill>
                <a:latin typeface="Calibri" panose="020F0502020204030204" pitchFamily="34" charset="0"/>
                <a:ea typeface="Calibri"/>
                <a:cs typeface="Calibri" panose="020F0502020204030204" pitchFamily="34" charset="0"/>
              </a:rPr>
              <a:t>p = 0.65</a:t>
            </a:r>
          </a:p>
          <a:p>
            <a:pPr marL="1066800" lvl="1" indent="-376238" eaLnBrk="0" fontAlgn="base" hangingPunct="0">
              <a:spcBef>
                <a:spcPct val="0"/>
              </a:spcBef>
              <a:spcAft>
                <a:spcPct val="0"/>
              </a:spcAft>
              <a:buSzPct val="80000"/>
              <a:buFontTx/>
              <a:buBlip>
                <a:blip r:embed="rId2"/>
              </a:buBlip>
              <a:defRPr/>
            </a:pPr>
            <a:r>
              <a:rPr lang="en-US" dirty="0">
                <a:solidFill>
                  <a:srgbClr val="222222"/>
                </a:solidFill>
                <a:latin typeface="Calibri" panose="020F0502020204030204" pitchFamily="34" charset="0"/>
                <a:ea typeface="Calibri"/>
                <a:cs typeface="Calibri" panose="020F0502020204030204" pitchFamily="34" charset="0"/>
              </a:rPr>
              <a:t>The </a:t>
            </a:r>
            <a:r>
              <a:rPr lang="en-US" dirty="0" err="1">
                <a:solidFill>
                  <a:srgbClr val="222222"/>
                </a:solidFill>
                <a:latin typeface="Calibri" panose="020F0502020204030204" pitchFamily="34" charset="0"/>
                <a:ea typeface="Calibri"/>
                <a:cs typeface="Calibri" panose="020F0502020204030204" pitchFamily="34" charset="0"/>
              </a:rPr>
              <a:t>m&amp;m’s</a:t>
            </a:r>
            <a:r>
              <a:rPr lang="en-US" dirty="0">
                <a:solidFill>
                  <a:srgbClr val="222222"/>
                </a:solidFill>
                <a:latin typeface="Calibri" panose="020F0502020204030204" pitchFamily="34" charset="0"/>
                <a:ea typeface="Calibri"/>
                <a:cs typeface="Calibri" panose="020F0502020204030204" pitchFamily="34" charset="0"/>
              </a:rPr>
              <a:t> I ate follow the stated distribution of blues by Mars. </a:t>
            </a:r>
            <a:r>
              <a:rPr lang="en-US" i="1" dirty="0">
                <a:solidFill>
                  <a:srgbClr val="222222"/>
                </a:solidFill>
                <a:latin typeface="Calibri" panose="020F0502020204030204" pitchFamily="34" charset="0"/>
                <a:ea typeface="Calibri"/>
                <a:cs typeface="Calibri" panose="020F0502020204030204" pitchFamily="34" charset="0"/>
              </a:rPr>
              <a:t>p=0.78</a:t>
            </a:r>
          </a:p>
          <a:p>
            <a:pPr marL="1066800" lvl="1" indent="-376238" eaLnBrk="0" fontAlgn="base" hangingPunct="0">
              <a:spcBef>
                <a:spcPct val="0"/>
              </a:spcBef>
              <a:spcAft>
                <a:spcPct val="0"/>
              </a:spcAft>
              <a:buSzPct val="80000"/>
              <a:buFontTx/>
              <a:buBlip>
                <a:blip r:embed="rId2"/>
              </a:buBlip>
              <a:defRPr/>
            </a:pPr>
            <a:r>
              <a:rPr lang="en-US" dirty="0">
                <a:solidFill>
                  <a:srgbClr val="222222"/>
                </a:solidFill>
                <a:latin typeface="Calibri" panose="020F0502020204030204" pitchFamily="34" charset="0"/>
                <a:ea typeface="Calibri"/>
                <a:cs typeface="Calibri" panose="020F0502020204030204" pitchFamily="34" charset="0"/>
              </a:rPr>
              <a:t>Translate the chance that your hypothesis is true and you observed your result. Low p =&gt; reject hypothesis [stars]; 	 High p =&gt; cannot reject hypothesis</a:t>
            </a:r>
            <a:endParaRPr lang="en-US" sz="2000" dirty="0">
              <a:solidFill>
                <a:srgbClr val="222222"/>
              </a:solidFill>
              <a:latin typeface="Calibri" panose="020F0502020204030204" pitchFamily="34" charset="0"/>
              <a:ea typeface="Calibri"/>
              <a:cs typeface="Calibri" panose="020F0502020204030204" pitchFamily="34" charset="0"/>
            </a:endParaRPr>
          </a:p>
          <a:p>
            <a:pPr marL="690562" lvl="1" eaLnBrk="0" fontAlgn="base" hangingPunct="0">
              <a:spcBef>
                <a:spcPct val="0"/>
              </a:spcBef>
              <a:spcAft>
                <a:spcPct val="0"/>
              </a:spcAft>
              <a:buSzPct val="80000"/>
              <a:defRPr/>
            </a:pPr>
            <a:endParaRPr lang="en-US" sz="2000" dirty="0">
              <a:solidFill>
                <a:srgbClr val="222222"/>
              </a:solidFill>
              <a:latin typeface="Calibri" panose="020F0502020204030204" pitchFamily="34" charset="0"/>
              <a:ea typeface="Calibri"/>
              <a:cs typeface="Calibri" panose="020F0502020204030204" pitchFamily="34" charset="0"/>
            </a:endParaRPr>
          </a:p>
        </p:txBody>
      </p:sp>
      <p:sp>
        <p:nvSpPr>
          <p:cNvPr id="6" name="Rectangle 2">
            <a:extLst>
              <a:ext uri="{FF2B5EF4-FFF2-40B4-BE49-F238E27FC236}">
                <a16:creationId xmlns:a16="http://schemas.microsoft.com/office/drawing/2014/main" id="{1761B30E-E6D8-4D1C-8862-F4AF3FD508F6}"/>
              </a:ext>
            </a:extLst>
          </p:cNvPr>
          <p:cNvSpPr>
            <a:spLocks noChangeArrowheads="1"/>
          </p:cNvSpPr>
          <p:nvPr/>
        </p:nvSpPr>
        <p:spPr bwMode="auto">
          <a:xfrm>
            <a:off x="-182131" y="2782669"/>
            <a:ext cx="8724900" cy="646331"/>
          </a:xfrm>
          <a:prstGeom prst="rect">
            <a:avLst/>
          </a:prstGeom>
          <a:noFill/>
          <a:ln w="9525">
            <a:noFill/>
            <a:miter lim="800000"/>
            <a:headEnd/>
            <a:tailEnd/>
          </a:ln>
        </p:spPr>
        <p:txBody>
          <a:bodyPr wrap="square">
            <a:spAutoFit/>
          </a:bodyPr>
          <a:lstStyle/>
          <a:p>
            <a:pPr marL="690562" lvl="1" eaLnBrk="0" fontAlgn="base" hangingPunct="0">
              <a:spcBef>
                <a:spcPct val="0"/>
              </a:spcBef>
              <a:spcAft>
                <a:spcPct val="0"/>
              </a:spcAft>
              <a:buSzPct val="80000"/>
              <a:defRPr/>
            </a:pPr>
            <a:r>
              <a:rPr lang="en-US" b="1" dirty="0">
                <a:solidFill>
                  <a:srgbClr val="222222"/>
                </a:solidFill>
                <a:latin typeface="Calibri" panose="020F0502020204030204" pitchFamily="34" charset="0"/>
                <a:ea typeface="Calibri"/>
                <a:cs typeface="Calibri" panose="020F0502020204030204" pitchFamily="34" charset="0"/>
              </a:rPr>
              <a:t>Bringing it back to Chetty’s lecture on MTO…</a:t>
            </a:r>
          </a:p>
          <a:p>
            <a:pPr marL="690562" lvl="1" eaLnBrk="0" fontAlgn="base" hangingPunct="0">
              <a:spcBef>
                <a:spcPct val="0"/>
              </a:spcBef>
              <a:spcAft>
                <a:spcPct val="0"/>
              </a:spcAft>
              <a:buSzPct val="80000"/>
              <a:defRPr/>
            </a:pPr>
            <a:endParaRPr lang="en-US" b="1" dirty="0">
              <a:solidFill>
                <a:srgbClr val="222222"/>
              </a:solidFill>
              <a:latin typeface="Calibri" panose="020F0502020204030204" pitchFamily="34" charset="0"/>
              <a:ea typeface="Calibri"/>
              <a:cs typeface="Calibri" panose="020F0502020204030204" pitchFamily="34" charset="0"/>
            </a:endParaRPr>
          </a:p>
        </p:txBody>
      </p:sp>
      <p:grpSp>
        <p:nvGrpSpPr>
          <p:cNvPr id="5" name="Group 4">
            <a:extLst>
              <a:ext uri="{FF2B5EF4-FFF2-40B4-BE49-F238E27FC236}">
                <a16:creationId xmlns:a16="http://schemas.microsoft.com/office/drawing/2014/main" id="{0E733ABA-4673-4099-872D-74E144122205}"/>
              </a:ext>
            </a:extLst>
          </p:cNvPr>
          <p:cNvGrpSpPr/>
          <p:nvPr/>
        </p:nvGrpSpPr>
        <p:grpSpPr>
          <a:xfrm>
            <a:off x="762000" y="2939629"/>
            <a:ext cx="7620000" cy="3918371"/>
            <a:chOff x="457200" y="2667000"/>
            <a:chExt cx="8153400" cy="4192657"/>
          </a:xfrm>
        </p:grpSpPr>
        <p:pic>
          <p:nvPicPr>
            <p:cNvPr id="2" name="Picture 1">
              <a:extLst>
                <a:ext uri="{FF2B5EF4-FFF2-40B4-BE49-F238E27FC236}">
                  <a16:creationId xmlns:a16="http://schemas.microsoft.com/office/drawing/2014/main" id="{20072ECE-60E7-468D-9C94-0A0857469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30" y="3096964"/>
              <a:ext cx="2792540" cy="3762693"/>
            </a:xfrm>
            <a:prstGeom prst="rect">
              <a:avLst/>
            </a:prstGeom>
          </p:spPr>
        </p:pic>
        <p:sp>
          <p:nvSpPr>
            <p:cNvPr id="3" name="Rectangle 2">
              <a:extLst>
                <a:ext uri="{FF2B5EF4-FFF2-40B4-BE49-F238E27FC236}">
                  <a16:creationId xmlns:a16="http://schemas.microsoft.com/office/drawing/2014/main" id="{66067C3E-AA1B-43E4-BC3C-5F440BA68FE6}"/>
                </a:ext>
              </a:extLst>
            </p:cNvPr>
            <p:cNvSpPr/>
            <p:nvPr/>
          </p:nvSpPr>
          <p:spPr>
            <a:xfrm>
              <a:off x="457200" y="2667000"/>
              <a:ext cx="3886200" cy="469359"/>
            </a:xfrm>
            <a:prstGeom prst="rect">
              <a:avLst/>
            </a:prstGeom>
          </p:spPr>
          <p:txBody>
            <a:bodyPr wrap="square">
              <a:spAutoFit/>
            </a:bodyPr>
            <a:lstStyle/>
            <a:p>
              <a:endParaRPr lang="pt-BR" sz="1050" dirty="0">
                <a:solidFill>
                  <a:srgbClr val="000000"/>
                </a:solidFill>
                <a:latin typeface="Calibri" panose="020F0502020204030204" pitchFamily="34" charset="0"/>
                <a:cs typeface="Calibri" panose="020F0502020204030204" pitchFamily="34" charset="0"/>
              </a:endParaRPr>
            </a:p>
            <a:p>
              <a:pPr marR="42520" algn="ctr"/>
              <a:r>
                <a:rPr lang="en-US" sz="1400" b="1" dirty="0">
                  <a:latin typeface="Calibri" panose="020F0502020204030204" pitchFamily="34" charset="0"/>
                  <a:cs typeface="Calibri" panose="020F0502020204030204" pitchFamily="34" charset="0"/>
                </a:rPr>
                <a:t>Impacts of MTO on Children Below 13</a:t>
              </a:r>
              <a:endParaRPr lang="pt-BR" sz="14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C522433-2F9A-40E4-B2BE-81A693A107D3}"/>
                </a:ext>
              </a:extLst>
            </p:cNvPr>
            <p:cNvPicPr>
              <a:picLocks noChangeAspect="1"/>
            </p:cNvPicPr>
            <p:nvPr/>
          </p:nvPicPr>
          <p:blipFill>
            <a:blip r:embed="rId4"/>
            <a:stretch>
              <a:fillRect/>
            </a:stretch>
          </p:blipFill>
          <p:spPr>
            <a:xfrm>
              <a:off x="4953000" y="3096964"/>
              <a:ext cx="2819400" cy="3762693"/>
            </a:xfrm>
            <a:prstGeom prst="rect">
              <a:avLst/>
            </a:prstGeom>
          </p:spPr>
        </p:pic>
        <p:sp>
          <p:nvSpPr>
            <p:cNvPr id="9" name="Rectangle 8">
              <a:extLst>
                <a:ext uri="{FF2B5EF4-FFF2-40B4-BE49-F238E27FC236}">
                  <a16:creationId xmlns:a16="http://schemas.microsoft.com/office/drawing/2014/main" id="{BFDE6366-7723-49CE-9115-8D4821635947}"/>
                </a:ext>
              </a:extLst>
            </p:cNvPr>
            <p:cNvSpPr/>
            <p:nvPr/>
          </p:nvSpPr>
          <p:spPr>
            <a:xfrm>
              <a:off x="4724400" y="2667000"/>
              <a:ext cx="3886200" cy="469359"/>
            </a:xfrm>
            <a:prstGeom prst="rect">
              <a:avLst/>
            </a:prstGeom>
          </p:spPr>
          <p:txBody>
            <a:bodyPr wrap="square">
              <a:spAutoFit/>
            </a:bodyPr>
            <a:lstStyle/>
            <a:p>
              <a:endParaRPr lang="pt-BR" sz="1050" dirty="0">
                <a:solidFill>
                  <a:srgbClr val="000000"/>
                </a:solidFill>
                <a:latin typeface="Calibri" panose="020F0502020204030204" pitchFamily="34" charset="0"/>
                <a:cs typeface="Calibri" panose="020F0502020204030204" pitchFamily="34" charset="0"/>
              </a:endParaRPr>
            </a:p>
            <a:p>
              <a:pPr marR="42520" algn="ctr"/>
              <a:r>
                <a:rPr lang="en-US" sz="1400" b="1" dirty="0">
                  <a:latin typeface="Calibri" panose="020F0502020204030204" pitchFamily="34" charset="0"/>
                  <a:cs typeface="Calibri" panose="020F0502020204030204" pitchFamily="34" charset="0"/>
                </a:rPr>
                <a:t>Impacts of MTO on Children Age 13-18 </a:t>
              </a:r>
              <a:endParaRPr lang="pt-BR" sz="14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4886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46689C2A-931C-4562-9A17-3117176B3F97}"/>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Inference: Takeaways</a:t>
            </a:r>
          </a:p>
        </p:txBody>
      </p:sp>
      <p:sp>
        <p:nvSpPr>
          <p:cNvPr id="5" name="Rectangle 2">
            <a:extLst>
              <a:ext uri="{FF2B5EF4-FFF2-40B4-BE49-F238E27FC236}">
                <a16:creationId xmlns:a16="http://schemas.microsoft.com/office/drawing/2014/main" id="{393893FE-295D-4614-8F7F-F2047ADEEC82}"/>
              </a:ext>
            </a:extLst>
          </p:cNvPr>
          <p:cNvSpPr>
            <a:spLocks noChangeArrowheads="1"/>
          </p:cNvSpPr>
          <p:nvPr/>
        </p:nvSpPr>
        <p:spPr bwMode="auto">
          <a:xfrm>
            <a:off x="190500" y="990600"/>
            <a:ext cx="7200900" cy="1631216"/>
          </a:xfrm>
          <a:prstGeom prst="rect">
            <a:avLst/>
          </a:prstGeom>
          <a:noFill/>
          <a:ln w="9525">
            <a:noFill/>
            <a:miter lim="800000"/>
            <a:headEnd/>
            <a:tailEnd/>
          </a:ln>
        </p:spPr>
        <p:txBody>
          <a:bodyPr wrap="square">
            <a:spAutoFit/>
          </a:bodyPr>
          <a:lstStyle/>
          <a:p>
            <a:pPr marL="233362" eaLnBrk="0" fontAlgn="base" hangingPunct="0">
              <a:spcBef>
                <a:spcPct val="0"/>
              </a:spcBef>
              <a:spcAft>
                <a:spcPct val="0"/>
              </a:spcAft>
              <a:buSzPct val="80000"/>
              <a:defRPr/>
            </a:pPr>
            <a:r>
              <a:rPr lang="en-US" sz="2000" u="sng" dirty="0">
                <a:solidFill>
                  <a:srgbClr val="222222"/>
                </a:solidFill>
                <a:latin typeface="Calibri" panose="020F0502020204030204" pitchFamily="34" charset="0"/>
                <a:ea typeface="Calibri"/>
                <a:cs typeface="Calibri" panose="020F0502020204030204" pitchFamily="34" charset="0"/>
              </a:rPr>
              <a:t>Statistical inference</a:t>
            </a:r>
            <a:r>
              <a:rPr lang="en-US" sz="2000" dirty="0">
                <a:solidFill>
                  <a:srgbClr val="222222"/>
                </a:solidFill>
                <a:latin typeface="Calibri" panose="020F0502020204030204" pitchFamily="34" charset="0"/>
                <a:ea typeface="Calibri"/>
                <a:cs typeface="Calibri" panose="020F0502020204030204" pitchFamily="34" charset="0"/>
              </a:rPr>
              <a:t> is the theory, methods, and practice of forming judgments about the parameters of a population and the reliability of statistical relationships, typically on the basis of random sampling.</a:t>
            </a:r>
          </a:p>
          <a:p>
            <a:pPr marL="233362" eaLnBrk="0" fontAlgn="base" hangingPunct="0">
              <a:spcBef>
                <a:spcPct val="0"/>
              </a:spcBef>
              <a:spcAft>
                <a:spcPct val="0"/>
              </a:spcAft>
              <a:buSzPct val="80000"/>
              <a:defRPr/>
            </a:pPr>
            <a:endParaRPr lang="en-US" sz="2000" dirty="0">
              <a:solidFill>
                <a:srgbClr val="222222"/>
              </a:solidFill>
              <a:latin typeface="Calibri" panose="020F0502020204030204" pitchFamily="34" charset="0"/>
              <a:ea typeface="Calibri"/>
              <a:cs typeface="Calibri" panose="020F0502020204030204" pitchFamily="34" charset="0"/>
            </a:endParaRPr>
          </a:p>
        </p:txBody>
      </p:sp>
      <p:pic>
        <p:nvPicPr>
          <p:cNvPr id="6" name="Picture 2" descr="Related image">
            <a:extLst>
              <a:ext uri="{FF2B5EF4-FFF2-40B4-BE49-F238E27FC236}">
                <a16:creationId xmlns:a16="http://schemas.microsoft.com/office/drawing/2014/main" id="{18B33682-1299-481E-994A-3B0712EB28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76200"/>
            <a:ext cx="1422816" cy="14228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1A87CDE-FD1A-4C92-85D4-9DE8E8776F9D}"/>
              </a:ext>
            </a:extLst>
          </p:cNvPr>
          <p:cNvSpPr txBox="1"/>
          <p:nvPr/>
        </p:nvSpPr>
        <p:spPr>
          <a:xfrm>
            <a:off x="533400" y="2286000"/>
            <a:ext cx="7473350"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Randomness exists. Results on a sample of data will not always match the population value.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 deal with this, we calculate new statistics:</a:t>
            </a:r>
          </a:p>
          <a:p>
            <a:pPr lvl="2" indent="-285750">
              <a:buFont typeface="Arial" panose="020B0604020202020204" pitchFamily="34" charset="0"/>
              <a:buChar char="•"/>
            </a:pPr>
            <a:r>
              <a:rPr lang="en-US" u="sng" dirty="0">
                <a:latin typeface="Calibri" panose="020F0502020204030204" pitchFamily="34" charset="0"/>
                <a:cs typeface="Calibri" panose="020F0502020204030204" pitchFamily="34" charset="0"/>
              </a:rPr>
              <a:t>Standard errors</a:t>
            </a:r>
            <a:r>
              <a:rPr lang="en-US" dirty="0">
                <a:latin typeface="Calibri" panose="020F0502020204030204" pitchFamily="34" charset="0"/>
                <a:cs typeface="Calibri" panose="020F0502020204030204" pitchFamily="34" charset="0"/>
              </a:rPr>
              <a:t> tells us how far we might expect the sample mean to be from the true population mean.</a:t>
            </a:r>
          </a:p>
          <a:p>
            <a:pPr lvl="2" indent="-285750">
              <a:buFont typeface="Arial" panose="020B0604020202020204" pitchFamily="34" charset="0"/>
              <a:buChar char="•"/>
            </a:pPr>
            <a:r>
              <a:rPr lang="en-US" u="sng" dirty="0">
                <a:latin typeface="Calibri" panose="020F0502020204030204" pitchFamily="34" charset="0"/>
                <a:cs typeface="Calibri" panose="020F0502020204030204" pitchFamily="34" charset="0"/>
              </a:rPr>
              <a:t>Confidence intervals</a:t>
            </a:r>
            <a:r>
              <a:rPr lang="en-US" dirty="0">
                <a:latin typeface="Calibri" panose="020F0502020204030204" pitchFamily="34" charset="0"/>
                <a:cs typeface="Calibri" panose="020F0502020204030204" pitchFamily="34" charset="0"/>
              </a:rPr>
              <a:t> provide a net that we can use to try to "catch" the population mean with a pre-specified level of certainty.</a:t>
            </a:r>
          </a:p>
          <a:p>
            <a:pPr lvl="2" indent="-285750">
              <a:buFont typeface="Arial" panose="020B0604020202020204" pitchFamily="34" charset="0"/>
              <a:buChar char="•"/>
            </a:pPr>
            <a:r>
              <a:rPr lang="en-US" u="sng" dirty="0">
                <a:latin typeface="Calibri" panose="020F0502020204030204" pitchFamily="34" charset="0"/>
                <a:cs typeface="Calibri" panose="020F0502020204030204" pitchFamily="34" charset="0"/>
              </a:rPr>
              <a:t>P-values</a:t>
            </a:r>
            <a:r>
              <a:rPr lang="en-US" dirty="0">
                <a:latin typeface="Calibri" panose="020F0502020204030204" pitchFamily="34" charset="0"/>
                <a:cs typeface="Calibri" panose="020F0502020204030204" pitchFamily="34" charset="0"/>
              </a:rPr>
              <a:t> are the most friendly answer to hypothesis testing. Usually translates “what is the probability that we would observe such an extreme result by pure chance?”</a:t>
            </a:r>
          </a:p>
          <a:p>
            <a:pPr lvl="3" indent="-285750">
              <a:buFont typeface="Arial" panose="020B0604020202020204" pitchFamily="34" charset="0"/>
              <a:buChar char="•"/>
            </a:pPr>
            <a:r>
              <a:rPr lang="en-US" dirty="0">
                <a:latin typeface="Calibri" panose="020F0502020204030204" pitchFamily="34" charset="0"/>
                <a:cs typeface="Calibri" panose="020F0502020204030204" pitchFamily="34" charset="0"/>
              </a:rPr>
              <a:t>Typical significance levels: p-value below 0.1, 0.05, 0.01? [stars]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All of these values are given by statistical software, but you need to know which ‘questions’ to ask. P-value is your friend, always look for the p-value and the test it is addressing!!!</a:t>
            </a:r>
          </a:p>
        </p:txBody>
      </p:sp>
    </p:spTree>
    <p:extLst>
      <p:ext uri="{BB962C8B-B14F-4D97-AF65-F5344CB8AC3E}">
        <p14:creationId xmlns:p14="http://schemas.microsoft.com/office/powerpoint/2010/main" val="379049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Intergenerational Mobility</a:t>
            </a:r>
          </a:p>
        </p:txBody>
      </p:sp>
      <p:grpSp>
        <p:nvGrpSpPr>
          <p:cNvPr id="2" name="Group 1"/>
          <p:cNvGrpSpPr/>
          <p:nvPr/>
        </p:nvGrpSpPr>
        <p:grpSpPr>
          <a:xfrm>
            <a:off x="822677" y="1555125"/>
            <a:ext cx="7559323" cy="5184580"/>
            <a:chOff x="517264" y="1029479"/>
            <a:chExt cx="8327523" cy="5711452"/>
          </a:xfrm>
        </p:grpSpPr>
        <p:sp>
          <p:nvSpPr>
            <p:cNvPr id="12" name="Line 8"/>
            <p:cNvSpPr>
              <a:spLocks noChangeShapeType="1"/>
            </p:cNvSpPr>
            <p:nvPr/>
          </p:nvSpPr>
          <p:spPr bwMode="auto">
            <a:xfrm>
              <a:off x="1247989" y="5853464"/>
              <a:ext cx="700591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 name="Line 9"/>
            <p:cNvSpPr>
              <a:spLocks noChangeShapeType="1"/>
            </p:cNvSpPr>
            <p:nvPr/>
          </p:nvSpPr>
          <p:spPr bwMode="auto">
            <a:xfrm>
              <a:off x="1247989" y="5009864"/>
              <a:ext cx="700591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 name="Line 10"/>
            <p:cNvSpPr>
              <a:spLocks noChangeShapeType="1"/>
            </p:cNvSpPr>
            <p:nvPr/>
          </p:nvSpPr>
          <p:spPr bwMode="auto">
            <a:xfrm>
              <a:off x="1247989" y="4164873"/>
              <a:ext cx="700591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 name="Line 11"/>
            <p:cNvSpPr>
              <a:spLocks noChangeShapeType="1"/>
            </p:cNvSpPr>
            <p:nvPr/>
          </p:nvSpPr>
          <p:spPr bwMode="auto">
            <a:xfrm>
              <a:off x="1247989" y="3325442"/>
              <a:ext cx="700591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6" name="Line 12"/>
            <p:cNvSpPr>
              <a:spLocks noChangeShapeType="1"/>
            </p:cNvSpPr>
            <p:nvPr/>
          </p:nvSpPr>
          <p:spPr bwMode="auto">
            <a:xfrm>
              <a:off x="1247989" y="2480452"/>
              <a:ext cx="700591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7" name="Line 13"/>
            <p:cNvSpPr>
              <a:spLocks noChangeShapeType="1"/>
            </p:cNvSpPr>
            <p:nvPr/>
          </p:nvSpPr>
          <p:spPr bwMode="auto">
            <a:xfrm>
              <a:off x="1247989" y="1636852"/>
              <a:ext cx="700591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9" name="Line 117"/>
            <p:cNvSpPr>
              <a:spLocks noChangeShapeType="1"/>
            </p:cNvSpPr>
            <p:nvPr/>
          </p:nvSpPr>
          <p:spPr bwMode="auto">
            <a:xfrm flipV="1">
              <a:off x="1247989" y="1510381"/>
              <a:ext cx="0" cy="446955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0" name="Line 118"/>
            <p:cNvSpPr>
              <a:spLocks noChangeShapeType="1"/>
            </p:cNvSpPr>
            <p:nvPr/>
          </p:nvSpPr>
          <p:spPr bwMode="auto">
            <a:xfrm flipH="1">
              <a:off x="1165991" y="5853464"/>
              <a:ext cx="8199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1" name="Rectangle 119"/>
            <p:cNvSpPr>
              <a:spLocks noChangeArrowheads="1"/>
            </p:cNvSpPr>
            <p:nvPr/>
          </p:nvSpPr>
          <p:spPr bwMode="auto">
            <a:xfrm rot="16200000">
              <a:off x="969507" y="5649468"/>
              <a:ext cx="12891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0</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2" name="Line 120"/>
            <p:cNvSpPr>
              <a:spLocks noChangeShapeType="1"/>
            </p:cNvSpPr>
            <p:nvPr/>
          </p:nvSpPr>
          <p:spPr bwMode="auto">
            <a:xfrm flipH="1">
              <a:off x="1165991" y="5009864"/>
              <a:ext cx="8199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3" name="Rectangle 121"/>
            <p:cNvSpPr>
              <a:spLocks noChangeArrowheads="1"/>
            </p:cNvSpPr>
            <p:nvPr/>
          </p:nvSpPr>
          <p:spPr bwMode="auto">
            <a:xfrm rot="16200000">
              <a:off x="905051" y="4805868"/>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cs typeface="Calibri" panose="020F0502020204030204" pitchFamily="34" charset="0"/>
                </a:rPr>
                <a:t>2</a:t>
              </a: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0</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4" name="Line 122"/>
            <p:cNvSpPr>
              <a:spLocks noChangeShapeType="1"/>
            </p:cNvSpPr>
            <p:nvPr/>
          </p:nvSpPr>
          <p:spPr bwMode="auto">
            <a:xfrm flipH="1">
              <a:off x="1165991" y="4164873"/>
              <a:ext cx="8199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5" name="Rectangle 123"/>
            <p:cNvSpPr>
              <a:spLocks noChangeArrowheads="1"/>
            </p:cNvSpPr>
            <p:nvPr/>
          </p:nvSpPr>
          <p:spPr bwMode="auto">
            <a:xfrm rot="16200000">
              <a:off x="905052" y="3960878"/>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40</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6" name="Line 124"/>
            <p:cNvSpPr>
              <a:spLocks noChangeShapeType="1"/>
            </p:cNvSpPr>
            <p:nvPr/>
          </p:nvSpPr>
          <p:spPr bwMode="auto">
            <a:xfrm flipH="1">
              <a:off x="1165991" y="3325442"/>
              <a:ext cx="8199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7" name="Rectangle 125"/>
            <p:cNvSpPr>
              <a:spLocks noChangeArrowheads="1"/>
            </p:cNvSpPr>
            <p:nvPr/>
          </p:nvSpPr>
          <p:spPr bwMode="auto">
            <a:xfrm rot="16200000">
              <a:off x="905051" y="3121447"/>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cs typeface="Calibri" panose="020F0502020204030204" pitchFamily="34" charset="0"/>
                </a:rPr>
                <a:t>6</a:t>
              </a: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0</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8" name="Line 126"/>
            <p:cNvSpPr>
              <a:spLocks noChangeShapeType="1"/>
            </p:cNvSpPr>
            <p:nvPr/>
          </p:nvSpPr>
          <p:spPr bwMode="auto">
            <a:xfrm flipH="1">
              <a:off x="1165991" y="2480452"/>
              <a:ext cx="8199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9" name="Rectangle 127"/>
            <p:cNvSpPr>
              <a:spLocks noChangeArrowheads="1"/>
            </p:cNvSpPr>
            <p:nvPr/>
          </p:nvSpPr>
          <p:spPr bwMode="auto">
            <a:xfrm rot="16200000">
              <a:off x="905051" y="2277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cs typeface="Calibri" panose="020F0502020204030204" pitchFamily="34" charset="0"/>
                </a:rPr>
                <a:t>8</a:t>
              </a: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0</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0" name="Line 128"/>
            <p:cNvSpPr>
              <a:spLocks noChangeShapeType="1"/>
            </p:cNvSpPr>
            <p:nvPr/>
          </p:nvSpPr>
          <p:spPr bwMode="auto">
            <a:xfrm flipH="1">
              <a:off x="1165991" y="1636852"/>
              <a:ext cx="8199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1" name="Rectangle 129"/>
            <p:cNvSpPr>
              <a:spLocks noChangeArrowheads="1"/>
            </p:cNvSpPr>
            <p:nvPr/>
          </p:nvSpPr>
          <p:spPr bwMode="auto">
            <a:xfrm rot="16200000">
              <a:off x="841985" y="1431466"/>
              <a:ext cx="386734"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cs typeface="Calibri" panose="020F0502020204030204" pitchFamily="34" charset="0"/>
                </a:rPr>
                <a:t>10</a:t>
              </a: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0</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2" name="Line 131"/>
            <p:cNvSpPr>
              <a:spLocks noChangeShapeType="1"/>
            </p:cNvSpPr>
            <p:nvPr/>
          </p:nvSpPr>
          <p:spPr bwMode="auto">
            <a:xfrm>
              <a:off x="1247989" y="5979934"/>
              <a:ext cx="7005912"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3" name="Line 132"/>
            <p:cNvSpPr>
              <a:spLocks noChangeShapeType="1"/>
            </p:cNvSpPr>
            <p:nvPr/>
          </p:nvSpPr>
          <p:spPr bwMode="auto">
            <a:xfrm>
              <a:off x="1374459"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4" name="Rectangle 133"/>
            <p:cNvSpPr>
              <a:spLocks noChangeArrowheads="1"/>
            </p:cNvSpPr>
            <p:nvPr/>
          </p:nvSpPr>
          <p:spPr bwMode="auto">
            <a:xfrm>
              <a:off x="1320258" y="6100846"/>
              <a:ext cx="12891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5" name="Line 134"/>
            <p:cNvSpPr>
              <a:spLocks noChangeShapeType="1"/>
            </p:cNvSpPr>
            <p:nvPr/>
          </p:nvSpPr>
          <p:spPr bwMode="auto">
            <a:xfrm>
              <a:off x="2048506"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6" name="Rectangle 135"/>
            <p:cNvSpPr>
              <a:spLocks noChangeArrowheads="1"/>
            </p:cNvSpPr>
            <p:nvPr/>
          </p:nvSpPr>
          <p:spPr bwMode="auto">
            <a:xfrm>
              <a:off x="1937323"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7" name="Line 136"/>
            <p:cNvSpPr>
              <a:spLocks noChangeShapeType="1"/>
            </p:cNvSpPr>
            <p:nvPr/>
          </p:nvSpPr>
          <p:spPr bwMode="auto">
            <a:xfrm>
              <a:off x="2722552"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8" name="Rectangle 137"/>
            <p:cNvSpPr>
              <a:spLocks noChangeArrowheads="1"/>
            </p:cNvSpPr>
            <p:nvPr/>
          </p:nvSpPr>
          <p:spPr bwMode="auto">
            <a:xfrm>
              <a:off x="2611369"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9" name="Line 138"/>
            <p:cNvSpPr>
              <a:spLocks noChangeShapeType="1"/>
            </p:cNvSpPr>
            <p:nvPr/>
          </p:nvSpPr>
          <p:spPr bwMode="auto">
            <a:xfrm>
              <a:off x="3402157"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0" name="Rectangle 139"/>
            <p:cNvSpPr>
              <a:spLocks noChangeArrowheads="1"/>
            </p:cNvSpPr>
            <p:nvPr/>
          </p:nvSpPr>
          <p:spPr bwMode="auto">
            <a:xfrm>
              <a:off x="3290974"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1" name="Line 140"/>
            <p:cNvSpPr>
              <a:spLocks noChangeShapeType="1"/>
            </p:cNvSpPr>
            <p:nvPr/>
          </p:nvSpPr>
          <p:spPr bwMode="auto">
            <a:xfrm>
              <a:off x="4076204"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2" name="Rectangle 141"/>
            <p:cNvSpPr>
              <a:spLocks noChangeArrowheads="1"/>
            </p:cNvSpPr>
            <p:nvPr/>
          </p:nvSpPr>
          <p:spPr bwMode="auto">
            <a:xfrm>
              <a:off x="3965021"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3" name="Line 142"/>
            <p:cNvSpPr>
              <a:spLocks noChangeShapeType="1"/>
            </p:cNvSpPr>
            <p:nvPr/>
          </p:nvSpPr>
          <p:spPr bwMode="auto">
            <a:xfrm>
              <a:off x="4750250"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4" name="Rectangle 143"/>
            <p:cNvSpPr>
              <a:spLocks noChangeArrowheads="1"/>
            </p:cNvSpPr>
            <p:nvPr/>
          </p:nvSpPr>
          <p:spPr bwMode="auto">
            <a:xfrm>
              <a:off x="4639067"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50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5" name="Line 144"/>
            <p:cNvSpPr>
              <a:spLocks noChangeShapeType="1"/>
            </p:cNvSpPr>
            <p:nvPr/>
          </p:nvSpPr>
          <p:spPr bwMode="auto">
            <a:xfrm>
              <a:off x="5425686"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6" name="Rectangle 145"/>
            <p:cNvSpPr>
              <a:spLocks noChangeArrowheads="1"/>
            </p:cNvSpPr>
            <p:nvPr/>
          </p:nvSpPr>
          <p:spPr bwMode="auto">
            <a:xfrm>
              <a:off x="5313113"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60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7" name="Line 146"/>
            <p:cNvSpPr>
              <a:spLocks noChangeShapeType="1"/>
            </p:cNvSpPr>
            <p:nvPr/>
          </p:nvSpPr>
          <p:spPr bwMode="auto">
            <a:xfrm>
              <a:off x="6099732"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8" name="Rectangle 147"/>
            <p:cNvSpPr>
              <a:spLocks noChangeArrowheads="1"/>
            </p:cNvSpPr>
            <p:nvPr/>
          </p:nvSpPr>
          <p:spPr bwMode="auto">
            <a:xfrm>
              <a:off x="5988550"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70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9" name="Line 148"/>
            <p:cNvSpPr>
              <a:spLocks noChangeShapeType="1"/>
            </p:cNvSpPr>
            <p:nvPr/>
          </p:nvSpPr>
          <p:spPr bwMode="auto">
            <a:xfrm>
              <a:off x="6773779"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0" name="Rectangle 149"/>
            <p:cNvSpPr>
              <a:spLocks noChangeArrowheads="1"/>
            </p:cNvSpPr>
            <p:nvPr/>
          </p:nvSpPr>
          <p:spPr bwMode="auto">
            <a:xfrm>
              <a:off x="6662595"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80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51" name="Line 150"/>
            <p:cNvSpPr>
              <a:spLocks noChangeShapeType="1"/>
            </p:cNvSpPr>
            <p:nvPr/>
          </p:nvSpPr>
          <p:spPr bwMode="auto">
            <a:xfrm>
              <a:off x="7447825"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2" name="Rectangle 151"/>
            <p:cNvSpPr>
              <a:spLocks noChangeArrowheads="1"/>
            </p:cNvSpPr>
            <p:nvPr/>
          </p:nvSpPr>
          <p:spPr bwMode="auto">
            <a:xfrm>
              <a:off x="7336642" y="6100846"/>
              <a:ext cx="257822"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90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53" name="Line 152"/>
            <p:cNvSpPr>
              <a:spLocks noChangeShapeType="1"/>
            </p:cNvSpPr>
            <p:nvPr/>
          </p:nvSpPr>
          <p:spPr bwMode="auto">
            <a:xfrm>
              <a:off x="8127431" y="5979934"/>
              <a:ext cx="0" cy="8199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4" name="Rectangle 153"/>
            <p:cNvSpPr>
              <a:spLocks noChangeArrowheads="1"/>
            </p:cNvSpPr>
            <p:nvPr/>
          </p:nvSpPr>
          <p:spPr bwMode="auto">
            <a:xfrm>
              <a:off x="7962046" y="6100846"/>
              <a:ext cx="386734"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100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7" name="Rectangle 130"/>
            <p:cNvSpPr>
              <a:spLocks noChangeArrowheads="1"/>
            </p:cNvSpPr>
            <p:nvPr/>
          </p:nvSpPr>
          <p:spPr bwMode="auto">
            <a:xfrm rot="16200000">
              <a:off x="-616447" y="3488350"/>
              <a:ext cx="2572570"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Mean Child Income Rank</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Rectangle 154"/>
            <p:cNvSpPr>
              <a:spLocks noChangeArrowheads="1"/>
            </p:cNvSpPr>
            <p:nvPr/>
          </p:nvSpPr>
          <p:spPr bwMode="auto">
            <a:xfrm>
              <a:off x="3795467" y="6435783"/>
              <a:ext cx="2127068"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Parent Income Rank </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61"/>
            <p:cNvSpPr>
              <a:spLocks noChangeArrowheads="1"/>
            </p:cNvSpPr>
            <p:nvPr/>
          </p:nvSpPr>
          <p:spPr bwMode="auto">
            <a:xfrm>
              <a:off x="843787" y="1029479"/>
              <a:ext cx="8001000" cy="30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b="1" dirty="0">
                  <a:solidFill>
                    <a:srgbClr val="1E2D53"/>
                  </a:solidFill>
                  <a:latin typeface="Calibri" panose="020F0502020204030204" pitchFamily="34" charset="0"/>
                  <a:cs typeface="Calibri" panose="020F0502020204030204" pitchFamily="34" charset="0"/>
                </a:rPr>
                <a:t>Mean Child Percentile Rank vs. Parent Percentile Rank</a:t>
              </a:r>
              <a:endParaRPr lang="en-US" b="1" dirty="0">
                <a:solidFill>
                  <a:srgbClr val="000000"/>
                </a:solidFill>
                <a:latin typeface="Calibri" panose="020F0502020204030204" pitchFamily="34" charset="0"/>
                <a:cs typeface="Calibri" panose="020F0502020204030204" pitchFamily="34" charset="0"/>
              </a:endParaRPr>
            </a:p>
          </p:txBody>
        </p:sp>
      </p:grpSp>
      <p:grpSp>
        <p:nvGrpSpPr>
          <p:cNvPr id="10" name="Group 9"/>
          <p:cNvGrpSpPr/>
          <p:nvPr/>
        </p:nvGrpSpPr>
        <p:grpSpPr>
          <a:xfrm>
            <a:off x="1683569" y="1993115"/>
            <a:ext cx="6176353" cy="3888678"/>
            <a:chOff x="1378770" y="1597936"/>
            <a:chExt cx="6804012" cy="4283857"/>
          </a:xfrm>
        </p:grpSpPr>
        <p:cxnSp>
          <p:nvCxnSpPr>
            <p:cNvPr id="4" name="Straight Connector 3"/>
            <p:cNvCxnSpPr/>
            <p:nvPr/>
          </p:nvCxnSpPr>
          <p:spPr>
            <a:xfrm flipV="1">
              <a:off x="1424492" y="1636851"/>
              <a:ext cx="6702939" cy="4209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Oval 63"/>
            <p:cNvSpPr>
              <a:spLocks noChangeArrowheads="1"/>
            </p:cNvSpPr>
            <p:nvPr/>
          </p:nvSpPr>
          <p:spPr bwMode="auto">
            <a:xfrm>
              <a:off x="4718051" y="3706176"/>
              <a:ext cx="91440" cy="9144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4" name="Oval 63"/>
            <p:cNvSpPr>
              <a:spLocks noChangeArrowheads="1"/>
            </p:cNvSpPr>
            <p:nvPr/>
          </p:nvSpPr>
          <p:spPr bwMode="auto">
            <a:xfrm>
              <a:off x="3104477" y="4724740"/>
              <a:ext cx="91440" cy="9144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5" name="Oval 63"/>
            <p:cNvSpPr>
              <a:spLocks noChangeArrowheads="1"/>
            </p:cNvSpPr>
            <p:nvPr/>
          </p:nvSpPr>
          <p:spPr bwMode="auto">
            <a:xfrm>
              <a:off x="6400800" y="2649178"/>
              <a:ext cx="91440" cy="9144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6" name="Oval 63"/>
            <p:cNvSpPr>
              <a:spLocks noChangeArrowheads="1"/>
            </p:cNvSpPr>
            <p:nvPr/>
          </p:nvSpPr>
          <p:spPr bwMode="auto">
            <a:xfrm>
              <a:off x="8091342" y="1597936"/>
              <a:ext cx="91440" cy="9144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7" name="Oval 63"/>
            <p:cNvSpPr>
              <a:spLocks noChangeArrowheads="1"/>
            </p:cNvSpPr>
            <p:nvPr/>
          </p:nvSpPr>
          <p:spPr bwMode="auto">
            <a:xfrm>
              <a:off x="1378770" y="5790353"/>
              <a:ext cx="91440" cy="9144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nvGrpSpPr>
          <p:cNvPr id="20" name="Group 19"/>
          <p:cNvGrpSpPr/>
          <p:nvPr/>
        </p:nvGrpSpPr>
        <p:grpSpPr>
          <a:xfrm>
            <a:off x="1683569" y="3898651"/>
            <a:ext cx="6176353" cy="83005"/>
            <a:chOff x="1371600" y="3688080"/>
            <a:chExt cx="6804012" cy="91440"/>
          </a:xfrm>
        </p:grpSpPr>
        <p:cxnSp>
          <p:nvCxnSpPr>
            <p:cNvPr id="61" name="Straight Connector 60"/>
            <p:cNvCxnSpPr/>
            <p:nvPr/>
          </p:nvCxnSpPr>
          <p:spPr>
            <a:xfrm flipV="1">
              <a:off x="1417322" y="3733800"/>
              <a:ext cx="6666850" cy="537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71600" y="3688080"/>
              <a:ext cx="6804012" cy="91440"/>
              <a:chOff x="1331179" y="3688080"/>
              <a:chExt cx="6804012" cy="91440"/>
            </a:xfrm>
            <a:solidFill>
              <a:schemeClr val="accent1"/>
            </a:solidFill>
          </p:grpSpPr>
          <p:sp>
            <p:nvSpPr>
              <p:cNvPr id="62" name="Oval 63"/>
              <p:cNvSpPr>
                <a:spLocks noChangeArrowheads="1"/>
              </p:cNvSpPr>
              <p:nvPr/>
            </p:nvSpPr>
            <p:spPr bwMode="auto">
              <a:xfrm>
                <a:off x="4670460" y="3688080"/>
                <a:ext cx="91440" cy="91440"/>
              </a:xfrm>
              <a:prstGeom prst="ellipse">
                <a:avLst/>
              </a:prstGeom>
              <a:grpFill/>
              <a:ln w="22225">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3" name="Oval 63"/>
              <p:cNvSpPr>
                <a:spLocks noChangeArrowheads="1"/>
              </p:cNvSpPr>
              <p:nvPr/>
            </p:nvSpPr>
            <p:spPr bwMode="auto">
              <a:xfrm>
                <a:off x="3056886" y="3688080"/>
                <a:ext cx="91440" cy="91440"/>
              </a:xfrm>
              <a:prstGeom prst="ellipse">
                <a:avLst/>
              </a:prstGeom>
              <a:grpFill/>
              <a:ln w="22225">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4" name="Oval 63"/>
              <p:cNvSpPr>
                <a:spLocks noChangeArrowheads="1"/>
              </p:cNvSpPr>
              <p:nvPr/>
            </p:nvSpPr>
            <p:spPr bwMode="auto">
              <a:xfrm>
                <a:off x="6353209" y="3688080"/>
                <a:ext cx="91440" cy="91440"/>
              </a:xfrm>
              <a:prstGeom prst="ellipse">
                <a:avLst/>
              </a:prstGeom>
              <a:grpFill/>
              <a:ln w="22225">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5" name="Oval 63"/>
              <p:cNvSpPr>
                <a:spLocks noChangeArrowheads="1"/>
              </p:cNvSpPr>
              <p:nvPr/>
            </p:nvSpPr>
            <p:spPr bwMode="auto">
              <a:xfrm>
                <a:off x="8043751" y="3688080"/>
                <a:ext cx="91440" cy="91440"/>
              </a:xfrm>
              <a:prstGeom prst="ellipse">
                <a:avLst/>
              </a:prstGeom>
              <a:grpFill/>
              <a:ln w="22225">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6" name="Oval 63"/>
              <p:cNvSpPr>
                <a:spLocks noChangeArrowheads="1"/>
              </p:cNvSpPr>
              <p:nvPr/>
            </p:nvSpPr>
            <p:spPr bwMode="auto">
              <a:xfrm>
                <a:off x="1331179" y="3688080"/>
                <a:ext cx="91440" cy="91440"/>
              </a:xfrm>
              <a:prstGeom prst="ellipse">
                <a:avLst/>
              </a:prstGeom>
              <a:grpFill/>
              <a:ln w="22225">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sp>
        <p:nvSpPr>
          <p:cNvPr id="71" name="Rectangle 2"/>
          <p:cNvSpPr>
            <a:spLocks noChangeArrowheads="1"/>
          </p:cNvSpPr>
          <p:nvPr/>
        </p:nvSpPr>
        <p:spPr bwMode="auto">
          <a:xfrm>
            <a:off x="190500" y="990600"/>
            <a:ext cx="8763000" cy="400110"/>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Main graph?</a:t>
            </a:r>
          </a:p>
        </p:txBody>
      </p:sp>
      <p:sp>
        <p:nvSpPr>
          <p:cNvPr id="3" name="Rectangle 2"/>
          <p:cNvSpPr/>
          <p:nvPr/>
        </p:nvSpPr>
        <p:spPr>
          <a:xfrm>
            <a:off x="6774089" y="2930080"/>
            <a:ext cx="2179411" cy="646331"/>
          </a:xfrm>
          <a:prstGeom prst="rect">
            <a:avLst/>
          </a:prstGeom>
        </p:spPr>
        <p:txBody>
          <a:bodyPr wrap="square">
            <a:spAutoFit/>
          </a:bodyPr>
          <a:lstStyle/>
          <a:p>
            <a:pPr marL="233362" eaLnBrk="0" fontAlgn="base" hangingPunct="0">
              <a:spcBef>
                <a:spcPct val="0"/>
              </a:spcBef>
              <a:spcAft>
                <a:spcPct val="0"/>
              </a:spcAft>
              <a:buSzPct val="80000"/>
              <a:defRPr/>
            </a:pPr>
            <a:r>
              <a:rPr lang="en-US" dirty="0">
                <a:solidFill>
                  <a:srgbClr val="222222"/>
                </a:solidFill>
                <a:latin typeface="Calibri" panose="020F0502020204030204" pitchFamily="34" charset="0"/>
                <a:ea typeface="Calibri"/>
                <a:cs typeface="Calibri" panose="020F0502020204030204" pitchFamily="34" charset="0"/>
              </a:rPr>
              <a:t>No mobility?</a:t>
            </a:r>
          </a:p>
          <a:p>
            <a:pPr marL="233362" eaLnBrk="0" fontAlgn="base" hangingPunct="0">
              <a:spcBef>
                <a:spcPct val="0"/>
              </a:spcBef>
              <a:spcAft>
                <a:spcPct val="0"/>
              </a:spcAft>
              <a:buSzPct val="80000"/>
              <a:defRPr/>
            </a:pPr>
            <a:r>
              <a:rPr lang="en-US" dirty="0">
                <a:solidFill>
                  <a:srgbClr val="222222"/>
                </a:solidFill>
                <a:latin typeface="Calibri" panose="020F0502020204030204" pitchFamily="34" charset="0"/>
                <a:ea typeface="Calibri"/>
                <a:cs typeface="Calibri" panose="020F0502020204030204" pitchFamily="34" charset="0"/>
              </a:rPr>
              <a:t>Perfect mobility?</a:t>
            </a:r>
          </a:p>
        </p:txBody>
      </p:sp>
    </p:spTree>
    <p:extLst>
      <p:ext uri="{BB962C8B-B14F-4D97-AF65-F5344CB8AC3E}">
        <p14:creationId xmlns:p14="http://schemas.microsoft.com/office/powerpoint/2010/main" val="3698137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Intergenerational Mobility</a:t>
            </a:r>
          </a:p>
        </p:txBody>
      </p:sp>
      <p:sp>
        <p:nvSpPr>
          <p:cNvPr id="12" name="Line 8"/>
          <p:cNvSpPr>
            <a:spLocks noChangeShapeType="1"/>
          </p:cNvSpPr>
          <p:nvPr/>
        </p:nvSpPr>
        <p:spPr bwMode="auto">
          <a:xfrm>
            <a:off x="1458258" y="5881762"/>
            <a:ext cx="616843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 name="Line 9"/>
          <p:cNvSpPr>
            <a:spLocks noChangeShapeType="1"/>
          </p:cNvSpPr>
          <p:nvPr/>
        </p:nvSpPr>
        <p:spPr bwMode="auto">
          <a:xfrm>
            <a:off x="1458258" y="5139004"/>
            <a:ext cx="616843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 name="Line 10"/>
          <p:cNvSpPr>
            <a:spLocks noChangeShapeType="1"/>
          </p:cNvSpPr>
          <p:nvPr/>
        </p:nvSpPr>
        <p:spPr bwMode="auto">
          <a:xfrm>
            <a:off x="1458258" y="4395024"/>
            <a:ext cx="616843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 name="Line 11"/>
          <p:cNvSpPr>
            <a:spLocks noChangeShapeType="1"/>
          </p:cNvSpPr>
          <p:nvPr/>
        </p:nvSpPr>
        <p:spPr bwMode="auto">
          <a:xfrm>
            <a:off x="1458258" y="3655937"/>
            <a:ext cx="616843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6" name="Line 12"/>
          <p:cNvSpPr>
            <a:spLocks noChangeShapeType="1"/>
          </p:cNvSpPr>
          <p:nvPr/>
        </p:nvSpPr>
        <p:spPr bwMode="auto">
          <a:xfrm>
            <a:off x="1458258" y="2911956"/>
            <a:ext cx="616843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7" name="Line 13"/>
          <p:cNvSpPr>
            <a:spLocks noChangeShapeType="1"/>
          </p:cNvSpPr>
          <p:nvPr/>
        </p:nvSpPr>
        <p:spPr bwMode="auto">
          <a:xfrm>
            <a:off x="1458258" y="2169199"/>
            <a:ext cx="616843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nvGrpSpPr>
          <p:cNvPr id="2" name="Group 1"/>
          <p:cNvGrpSpPr/>
          <p:nvPr/>
        </p:nvGrpSpPr>
        <p:grpSpPr>
          <a:xfrm>
            <a:off x="1573281" y="2306248"/>
            <a:ext cx="5938386" cy="2887820"/>
            <a:chOff x="1573281" y="2306248"/>
            <a:chExt cx="5938386" cy="2887820"/>
          </a:xfrm>
        </p:grpSpPr>
        <p:sp>
          <p:nvSpPr>
            <p:cNvPr id="18" name="Freeform 14"/>
            <p:cNvSpPr>
              <a:spLocks/>
            </p:cNvSpPr>
            <p:nvPr/>
          </p:nvSpPr>
          <p:spPr bwMode="auto">
            <a:xfrm>
              <a:off x="1598978" y="2331945"/>
              <a:ext cx="5886992" cy="2836427"/>
            </a:xfrm>
            <a:custGeom>
              <a:avLst/>
              <a:gdLst>
                <a:gd name="T0" fmla="*/ 14 w 1378"/>
                <a:gd name="T1" fmla="*/ 636 h 664"/>
                <a:gd name="T2" fmla="*/ 42 w 1378"/>
                <a:gd name="T3" fmla="*/ 603 h 664"/>
                <a:gd name="T4" fmla="*/ 70 w 1378"/>
                <a:gd name="T5" fmla="*/ 583 h 664"/>
                <a:gd name="T6" fmla="*/ 97 w 1378"/>
                <a:gd name="T7" fmla="*/ 564 h 664"/>
                <a:gd name="T8" fmla="*/ 125 w 1378"/>
                <a:gd name="T9" fmla="*/ 554 h 664"/>
                <a:gd name="T10" fmla="*/ 153 w 1378"/>
                <a:gd name="T11" fmla="*/ 538 h 664"/>
                <a:gd name="T12" fmla="*/ 181 w 1378"/>
                <a:gd name="T13" fmla="*/ 524 h 664"/>
                <a:gd name="T14" fmla="*/ 209 w 1378"/>
                <a:gd name="T15" fmla="*/ 515 h 664"/>
                <a:gd name="T16" fmla="*/ 237 w 1378"/>
                <a:gd name="T17" fmla="*/ 501 h 664"/>
                <a:gd name="T18" fmla="*/ 264 w 1378"/>
                <a:gd name="T19" fmla="*/ 490 h 664"/>
                <a:gd name="T20" fmla="*/ 292 w 1378"/>
                <a:gd name="T21" fmla="*/ 475 h 664"/>
                <a:gd name="T22" fmla="*/ 320 w 1378"/>
                <a:gd name="T23" fmla="*/ 465 h 664"/>
                <a:gd name="T24" fmla="*/ 348 w 1378"/>
                <a:gd name="T25" fmla="*/ 449 h 664"/>
                <a:gd name="T26" fmla="*/ 376 w 1378"/>
                <a:gd name="T27" fmla="*/ 438 h 664"/>
                <a:gd name="T28" fmla="*/ 404 w 1378"/>
                <a:gd name="T29" fmla="*/ 424 h 664"/>
                <a:gd name="T30" fmla="*/ 431 w 1378"/>
                <a:gd name="T31" fmla="*/ 412 h 664"/>
                <a:gd name="T32" fmla="*/ 459 w 1378"/>
                <a:gd name="T33" fmla="*/ 396 h 664"/>
                <a:gd name="T34" fmla="*/ 487 w 1378"/>
                <a:gd name="T35" fmla="*/ 385 h 664"/>
                <a:gd name="T36" fmla="*/ 515 w 1378"/>
                <a:gd name="T37" fmla="*/ 370 h 664"/>
                <a:gd name="T38" fmla="*/ 543 w 1378"/>
                <a:gd name="T39" fmla="*/ 358 h 664"/>
                <a:gd name="T40" fmla="*/ 571 w 1378"/>
                <a:gd name="T41" fmla="*/ 346 h 664"/>
                <a:gd name="T42" fmla="*/ 598 w 1378"/>
                <a:gd name="T43" fmla="*/ 337 h 664"/>
                <a:gd name="T44" fmla="*/ 626 w 1378"/>
                <a:gd name="T45" fmla="*/ 325 h 664"/>
                <a:gd name="T46" fmla="*/ 654 w 1378"/>
                <a:gd name="T47" fmla="*/ 313 h 664"/>
                <a:gd name="T48" fmla="*/ 682 w 1378"/>
                <a:gd name="T49" fmla="*/ 302 h 664"/>
                <a:gd name="T50" fmla="*/ 710 w 1378"/>
                <a:gd name="T51" fmla="*/ 290 h 664"/>
                <a:gd name="T52" fmla="*/ 738 w 1378"/>
                <a:gd name="T53" fmla="*/ 281 h 664"/>
                <a:gd name="T54" fmla="*/ 765 w 1378"/>
                <a:gd name="T55" fmla="*/ 270 h 664"/>
                <a:gd name="T56" fmla="*/ 793 w 1378"/>
                <a:gd name="T57" fmla="*/ 260 h 664"/>
                <a:gd name="T58" fmla="*/ 821 w 1378"/>
                <a:gd name="T59" fmla="*/ 250 h 664"/>
                <a:gd name="T60" fmla="*/ 849 w 1378"/>
                <a:gd name="T61" fmla="*/ 239 h 664"/>
                <a:gd name="T62" fmla="*/ 877 w 1378"/>
                <a:gd name="T63" fmla="*/ 229 h 664"/>
                <a:gd name="T64" fmla="*/ 905 w 1378"/>
                <a:gd name="T65" fmla="*/ 216 h 664"/>
                <a:gd name="T66" fmla="*/ 932 w 1378"/>
                <a:gd name="T67" fmla="*/ 205 h 664"/>
                <a:gd name="T68" fmla="*/ 960 w 1378"/>
                <a:gd name="T69" fmla="*/ 194 h 664"/>
                <a:gd name="T70" fmla="*/ 988 w 1378"/>
                <a:gd name="T71" fmla="*/ 184 h 664"/>
                <a:gd name="T72" fmla="*/ 1016 w 1378"/>
                <a:gd name="T73" fmla="*/ 177 h 664"/>
                <a:gd name="T74" fmla="*/ 1044 w 1378"/>
                <a:gd name="T75" fmla="*/ 166 h 664"/>
                <a:gd name="T76" fmla="*/ 1071 w 1378"/>
                <a:gd name="T77" fmla="*/ 156 h 664"/>
                <a:gd name="T78" fmla="*/ 1099 w 1378"/>
                <a:gd name="T79" fmla="*/ 147 h 664"/>
                <a:gd name="T80" fmla="*/ 1127 w 1378"/>
                <a:gd name="T81" fmla="*/ 134 h 664"/>
                <a:gd name="T82" fmla="*/ 1155 w 1378"/>
                <a:gd name="T83" fmla="*/ 122 h 664"/>
                <a:gd name="T84" fmla="*/ 1183 w 1378"/>
                <a:gd name="T85" fmla="*/ 114 h 664"/>
                <a:gd name="T86" fmla="*/ 1211 w 1378"/>
                <a:gd name="T87" fmla="*/ 97 h 664"/>
                <a:gd name="T88" fmla="*/ 1238 w 1378"/>
                <a:gd name="T89" fmla="*/ 87 h 664"/>
                <a:gd name="T90" fmla="*/ 1266 w 1378"/>
                <a:gd name="T91" fmla="*/ 68 h 664"/>
                <a:gd name="T92" fmla="*/ 1294 w 1378"/>
                <a:gd name="T93" fmla="*/ 54 h 664"/>
                <a:gd name="T94" fmla="*/ 1322 w 1378"/>
                <a:gd name="T95" fmla="*/ 43 h 664"/>
                <a:gd name="T96" fmla="*/ 1350 w 1378"/>
                <a:gd name="T97" fmla="*/ 29 h 664"/>
                <a:gd name="T98" fmla="*/ 1378 w 1378"/>
                <a:gd name="T99" fmla="*/ 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8" h="664">
                  <a:moveTo>
                    <a:pt x="0" y="664"/>
                  </a:moveTo>
                  <a:lnTo>
                    <a:pt x="14" y="636"/>
                  </a:lnTo>
                  <a:lnTo>
                    <a:pt x="28" y="620"/>
                  </a:lnTo>
                  <a:lnTo>
                    <a:pt x="42" y="603"/>
                  </a:lnTo>
                  <a:lnTo>
                    <a:pt x="56" y="591"/>
                  </a:lnTo>
                  <a:lnTo>
                    <a:pt x="70" y="583"/>
                  </a:lnTo>
                  <a:lnTo>
                    <a:pt x="84" y="573"/>
                  </a:lnTo>
                  <a:lnTo>
                    <a:pt x="97" y="564"/>
                  </a:lnTo>
                  <a:lnTo>
                    <a:pt x="111" y="557"/>
                  </a:lnTo>
                  <a:lnTo>
                    <a:pt x="125" y="554"/>
                  </a:lnTo>
                  <a:lnTo>
                    <a:pt x="139" y="544"/>
                  </a:lnTo>
                  <a:lnTo>
                    <a:pt x="153" y="538"/>
                  </a:lnTo>
                  <a:lnTo>
                    <a:pt x="167" y="531"/>
                  </a:lnTo>
                  <a:lnTo>
                    <a:pt x="181" y="524"/>
                  </a:lnTo>
                  <a:lnTo>
                    <a:pt x="195" y="518"/>
                  </a:lnTo>
                  <a:lnTo>
                    <a:pt x="209" y="515"/>
                  </a:lnTo>
                  <a:lnTo>
                    <a:pt x="223" y="505"/>
                  </a:lnTo>
                  <a:lnTo>
                    <a:pt x="237" y="501"/>
                  </a:lnTo>
                  <a:lnTo>
                    <a:pt x="251" y="496"/>
                  </a:lnTo>
                  <a:lnTo>
                    <a:pt x="264" y="490"/>
                  </a:lnTo>
                  <a:lnTo>
                    <a:pt x="278" y="485"/>
                  </a:lnTo>
                  <a:lnTo>
                    <a:pt x="292" y="475"/>
                  </a:lnTo>
                  <a:lnTo>
                    <a:pt x="306" y="469"/>
                  </a:lnTo>
                  <a:lnTo>
                    <a:pt x="320" y="465"/>
                  </a:lnTo>
                  <a:lnTo>
                    <a:pt x="334" y="456"/>
                  </a:lnTo>
                  <a:lnTo>
                    <a:pt x="348" y="449"/>
                  </a:lnTo>
                  <a:lnTo>
                    <a:pt x="362" y="443"/>
                  </a:lnTo>
                  <a:lnTo>
                    <a:pt x="376" y="438"/>
                  </a:lnTo>
                  <a:lnTo>
                    <a:pt x="390" y="430"/>
                  </a:lnTo>
                  <a:lnTo>
                    <a:pt x="404" y="424"/>
                  </a:lnTo>
                  <a:lnTo>
                    <a:pt x="417" y="416"/>
                  </a:lnTo>
                  <a:lnTo>
                    <a:pt x="431" y="412"/>
                  </a:lnTo>
                  <a:lnTo>
                    <a:pt x="445" y="402"/>
                  </a:lnTo>
                  <a:lnTo>
                    <a:pt x="459" y="396"/>
                  </a:lnTo>
                  <a:lnTo>
                    <a:pt x="473" y="390"/>
                  </a:lnTo>
                  <a:lnTo>
                    <a:pt x="487" y="385"/>
                  </a:lnTo>
                  <a:lnTo>
                    <a:pt x="501" y="374"/>
                  </a:lnTo>
                  <a:lnTo>
                    <a:pt x="515" y="370"/>
                  </a:lnTo>
                  <a:lnTo>
                    <a:pt x="529" y="364"/>
                  </a:lnTo>
                  <a:lnTo>
                    <a:pt x="543" y="358"/>
                  </a:lnTo>
                  <a:lnTo>
                    <a:pt x="557" y="352"/>
                  </a:lnTo>
                  <a:lnTo>
                    <a:pt x="571" y="346"/>
                  </a:lnTo>
                  <a:lnTo>
                    <a:pt x="584" y="341"/>
                  </a:lnTo>
                  <a:lnTo>
                    <a:pt x="598" y="337"/>
                  </a:lnTo>
                  <a:lnTo>
                    <a:pt x="612" y="329"/>
                  </a:lnTo>
                  <a:lnTo>
                    <a:pt x="626" y="325"/>
                  </a:lnTo>
                  <a:lnTo>
                    <a:pt x="640" y="320"/>
                  </a:lnTo>
                  <a:lnTo>
                    <a:pt x="654" y="313"/>
                  </a:lnTo>
                  <a:lnTo>
                    <a:pt x="668" y="306"/>
                  </a:lnTo>
                  <a:lnTo>
                    <a:pt x="682" y="302"/>
                  </a:lnTo>
                  <a:lnTo>
                    <a:pt x="696" y="294"/>
                  </a:lnTo>
                  <a:lnTo>
                    <a:pt x="710" y="290"/>
                  </a:lnTo>
                  <a:lnTo>
                    <a:pt x="724" y="285"/>
                  </a:lnTo>
                  <a:lnTo>
                    <a:pt x="738" y="281"/>
                  </a:lnTo>
                  <a:lnTo>
                    <a:pt x="751" y="274"/>
                  </a:lnTo>
                  <a:lnTo>
                    <a:pt x="765" y="270"/>
                  </a:lnTo>
                  <a:lnTo>
                    <a:pt x="779" y="266"/>
                  </a:lnTo>
                  <a:lnTo>
                    <a:pt x="793" y="260"/>
                  </a:lnTo>
                  <a:lnTo>
                    <a:pt x="807" y="252"/>
                  </a:lnTo>
                  <a:lnTo>
                    <a:pt x="821" y="250"/>
                  </a:lnTo>
                  <a:lnTo>
                    <a:pt x="835" y="242"/>
                  </a:lnTo>
                  <a:lnTo>
                    <a:pt x="849" y="239"/>
                  </a:lnTo>
                  <a:lnTo>
                    <a:pt x="863" y="231"/>
                  </a:lnTo>
                  <a:lnTo>
                    <a:pt x="877" y="229"/>
                  </a:lnTo>
                  <a:lnTo>
                    <a:pt x="891" y="222"/>
                  </a:lnTo>
                  <a:lnTo>
                    <a:pt x="905" y="216"/>
                  </a:lnTo>
                  <a:lnTo>
                    <a:pt x="918" y="215"/>
                  </a:lnTo>
                  <a:lnTo>
                    <a:pt x="932" y="205"/>
                  </a:lnTo>
                  <a:lnTo>
                    <a:pt x="946" y="203"/>
                  </a:lnTo>
                  <a:lnTo>
                    <a:pt x="960" y="194"/>
                  </a:lnTo>
                  <a:lnTo>
                    <a:pt x="974" y="195"/>
                  </a:lnTo>
                  <a:lnTo>
                    <a:pt x="988" y="184"/>
                  </a:lnTo>
                  <a:lnTo>
                    <a:pt x="1002" y="181"/>
                  </a:lnTo>
                  <a:lnTo>
                    <a:pt x="1016" y="177"/>
                  </a:lnTo>
                  <a:lnTo>
                    <a:pt x="1030" y="171"/>
                  </a:lnTo>
                  <a:lnTo>
                    <a:pt x="1044" y="166"/>
                  </a:lnTo>
                  <a:lnTo>
                    <a:pt x="1058" y="159"/>
                  </a:lnTo>
                  <a:lnTo>
                    <a:pt x="1071" y="156"/>
                  </a:lnTo>
                  <a:lnTo>
                    <a:pt x="1085" y="147"/>
                  </a:lnTo>
                  <a:lnTo>
                    <a:pt x="1099" y="147"/>
                  </a:lnTo>
                  <a:lnTo>
                    <a:pt x="1113" y="142"/>
                  </a:lnTo>
                  <a:lnTo>
                    <a:pt x="1127" y="134"/>
                  </a:lnTo>
                  <a:lnTo>
                    <a:pt x="1141" y="129"/>
                  </a:lnTo>
                  <a:lnTo>
                    <a:pt x="1155" y="122"/>
                  </a:lnTo>
                  <a:lnTo>
                    <a:pt x="1169" y="120"/>
                  </a:lnTo>
                  <a:lnTo>
                    <a:pt x="1183" y="114"/>
                  </a:lnTo>
                  <a:lnTo>
                    <a:pt x="1197" y="105"/>
                  </a:lnTo>
                  <a:lnTo>
                    <a:pt x="1211" y="97"/>
                  </a:lnTo>
                  <a:lnTo>
                    <a:pt x="1225" y="91"/>
                  </a:lnTo>
                  <a:lnTo>
                    <a:pt x="1238" y="87"/>
                  </a:lnTo>
                  <a:lnTo>
                    <a:pt x="1252" y="77"/>
                  </a:lnTo>
                  <a:lnTo>
                    <a:pt x="1266" y="68"/>
                  </a:lnTo>
                  <a:lnTo>
                    <a:pt x="1280" y="62"/>
                  </a:lnTo>
                  <a:lnTo>
                    <a:pt x="1294" y="54"/>
                  </a:lnTo>
                  <a:lnTo>
                    <a:pt x="1308" y="46"/>
                  </a:lnTo>
                  <a:lnTo>
                    <a:pt x="1322" y="43"/>
                  </a:lnTo>
                  <a:lnTo>
                    <a:pt x="1336" y="35"/>
                  </a:lnTo>
                  <a:lnTo>
                    <a:pt x="1350" y="29"/>
                  </a:lnTo>
                  <a:lnTo>
                    <a:pt x="1364" y="19"/>
                  </a:lnTo>
                  <a:lnTo>
                    <a:pt x="1378" y="0"/>
                  </a:lnTo>
                </a:path>
              </a:pathLst>
            </a:custGeom>
            <a:noFill/>
            <a:ln w="22225">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9" name="Oval 15"/>
            <p:cNvSpPr>
              <a:spLocks noChangeArrowheads="1"/>
            </p:cNvSpPr>
            <p:nvPr/>
          </p:nvSpPr>
          <p:spPr bwMode="auto">
            <a:xfrm>
              <a:off x="1573281" y="514267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0" name="Oval 16"/>
            <p:cNvSpPr>
              <a:spLocks noChangeArrowheads="1"/>
            </p:cNvSpPr>
            <p:nvPr/>
          </p:nvSpPr>
          <p:spPr bwMode="auto">
            <a:xfrm>
              <a:off x="1633240" y="502275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1" name="Oval 17"/>
            <p:cNvSpPr>
              <a:spLocks noChangeArrowheads="1"/>
            </p:cNvSpPr>
            <p:nvPr/>
          </p:nvSpPr>
          <p:spPr bwMode="auto">
            <a:xfrm>
              <a:off x="1693199" y="495423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2" name="Oval 18"/>
            <p:cNvSpPr>
              <a:spLocks noChangeArrowheads="1"/>
            </p:cNvSpPr>
            <p:nvPr/>
          </p:nvSpPr>
          <p:spPr bwMode="auto">
            <a:xfrm>
              <a:off x="1753158" y="488203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3" name="Oval 19"/>
            <p:cNvSpPr>
              <a:spLocks noChangeArrowheads="1"/>
            </p:cNvSpPr>
            <p:nvPr/>
          </p:nvSpPr>
          <p:spPr bwMode="auto">
            <a:xfrm>
              <a:off x="1813117" y="483064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4" name="Oval 20"/>
            <p:cNvSpPr>
              <a:spLocks noChangeArrowheads="1"/>
            </p:cNvSpPr>
            <p:nvPr/>
          </p:nvSpPr>
          <p:spPr bwMode="auto">
            <a:xfrm>
              <a:off x="1873076" y="479638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5" name="Oval 21"/>
            <p:cNvSpPr>
              <a:spLocks noChangeArrowheads="1"/>
            </p:cNvSpPr>
            <p:nvPr/>
          </p:nvSpPr>
          <p:spPr bwMode="auto">
            <a:xfrm>
              <a:off x="1933035" y="4753554"/>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6" name="Oval 22"/>
            <p:cNvSpPr>
              <a:spLocks noChangeArrowheads="1"/>
            </p:cNvSpPr>
            <p:nvPr/>
          </p:nvSpPr>
          <p:spPr bwMode="auto">
            <a:xfrm>
              <a:off x="1988100" y="4715621"/>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7" name="Oval 23"/>
            <p:cNvSpPr>
              <a:spLocks noChangeArrowheads="1"/>
            </p:cNvSpPr>
            <p:nvPr/>
          </p:nvSpPr>
          <p:spPr bwMode="auto">
            <a:xfrm>
              <a:off x="2048059" y="468502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8" name="Oval 24"/>
            <p:cNvSpPr>
              <a:spLocks noChangeArrowheads="1"/>
            </p:cNvSpPr>
            <p:nvPr/>
          </p:nvSpPr>
          <p:spPr bwMode="auto">
            <a:xfrm>
              <a:off x="2108018" y="467279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29" name="Oval 25"/>
            <p:cNvSpPr>
              <a:spLocks noChangeArrowheads="1"/>
            </p:cNvSpPr>
            <p:nvPr/>
          </p:nvSpPr>
          <p:spPr bwMode="auto">
            <a:xfrm>
              <a:off x="2167976" y="4629965"/>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0" name="Oval 26"/>
            <p:cNvSpPr>
              <a:spLocks noChangeArrowheads="1"/>
            </p:cNvSpPr>
            <p:nvPr/>
          </p:nvSpPr>
          <p:spPr bwMode="auto">
            <a:xfrm>
              <a:off x="2226712" y="460426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1" name="Oval 27"/>
            <p:cNvSpPr>
              <a:spLocks noChangeArrowheads="1"/>
            </p:cNvSpPr>
            <p:nvPr/>
          </p:nvSpPr>
          <p:spPr bwMode="auto">
            <a:xfrm>
              <a:off x="2286671" y="4574901"/>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2" name="Oval 28"/>
            <p:cNvSpPr>
              <a:spLocks noChangeArrowheads="1"/>
            </p:cNvSpPr>
            <p:nvPr/>
          </p:nvSpPr>
          <p:spPr bwMode="auto">
            <a:xfrm>
              <a:off x="2346630" y="454430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3" name="Oval 29"/>
            <p:cNvSpPr>
              <a:spLocks noChangeArrowheads="1"/>
            </p:cNvSpPr>
            <p:nvPr/>
          </p:nvSpPr>
          <p:spPr bwMode="auto">
            <a:xfrm>
              <a:off x="2406589" y="451861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4" name="Oval 30"/>
            <p:cNvSpPr>
              <a:spLocks noChangeArrowheads="1"/>
            </p:cNvSpPr>
            <p:nvPr/>
          </p:nvSpPr>
          <p:spPr bwMode="auto">
            <a:xfrm>
              <a:off x="2466548" y="4506376"/>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5" name="Oval 31"/>
            <p:cNvSpPr>
              <a:spLocks noChangeArrowheads="1"/>
            </p:cNvSpPr>
            <p:nvPr/>
          </p:nvSpPr>
          <p:spPr bwMode="auto">
            <a:xfrm>
              <a:off x="2526507" y="446354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6" name="Oval 32"/>
            <p:cNvSpPr>
              <a:spLocks noChangeArrowheads="1"/>
            </p:cNvSpPr>
            <p:nvPr/>
          </p:nvSpPr>
          <p:spPr bwMode="auto">
            <a:xfrm>
              <a:off x="2586466" y="444641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7" name="Oval 33"/>
            <p:cNvSpPr>
              <a:spLocks noChangeArrowheads="1"/>
            </p:cNvSpPr>
            <p:nvPr/>
          </p:nvSpPr>
          <p:spPr bwMode="auto">
            <a:xfrm>
              <a:off x="2645201" y="4424391"/>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8" name="Oval 34"/>
            <p:cNvSpPr>
              <a:spLocks noChangeArrowheads="1"/>
            </p:cNvSpPr>
            <p:nvPr/>
          </p:nvSpPr>
          <p:spPr bwMode="auto">
            <a:xfrm>
              <a:off x="2701489" y="439869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9" name="Oval 35"/>
            <p:cNvSpPr>
              <a:spLocks noChangeArrowheads="1"/>
            </p:cNvSpPr>
            <p:nvPr/>
          </p:nvSpPr>
          <p:spPr bwMode="auto">
            <a:xfrm>
              <a:off x="2761448" y="437789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0" name="Oval 36"/>
            <p:cNvSpPr>
              <a:spLocks noChangeArrowheads="1"/>
            </p:cNvSpPr>
            <p:nvPr/>
          </p:nvSpPr>
          <p:spPr bwMode="auto">
            <a:xfrm>
              <a:off x="2821407" y="433506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1" name="Oval 37"/>
            <p:cNvSpPr>
              <a:spLocks noChangeArrowheads="1"/>
            </p:cNvSpPr>
            <p:nvPr/>
          </p:nvSpPr>
          <p:spPr bwMode="auto">
            <a:xfrm>
              <a:off x="2880142" y="430936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2" name="Oval 38"/>
            <p:cNvSpPr>
              <a:spLocks noChangeArrowheads="1"/>
            </p:cNvSpPr>
            <p:nvPr/>
          </p:nvSpPr>
          <p:spPr bwMode="auto">
            <a:xfrm>
              <a:off x="2940101" y="429223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3" name="Oval 39"/>
            <p:cNvSpPr>
              <a:spLocks noChangeArrowheads="1"/>
            </p:cNvSpPr>
            <p:nvPr/>
          </p:nvSpPr>
          <p:spPr bwMode="auto">
            <a:xfrm>
              <a:off x="3000060" y="425430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4" name="Oval 40"/>
            <p:cNvSpPr>
              <a:spLocks noChangeArrowheads="1"/>
            </p:cNvSpPr>
            <p:nvPr/>
          </p:nvSpPr>
          <p:spPr bwMode="auto">
            <a:xfrm>
              <a:off x="3060019" y="422371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5" name="Oval 41"/>
            <p:cNvSpPr>
              <a:spLocks noChangeArrowheads="1"/>
            </p:cNvSpPr>
            <p:nvPr/>
          </p:nvSpPr>
          <p:spPr bwMode="auto">
            <a:xfrm>
              <a:off x="3119978" y="419801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6" name="Oval 42"/>
            <p:cNvSpPr>
              <a:spLocks noChangeArrowheads="1"/>
            </p:cNvSpPr>
            <p:nvPr/>
          </p:nvSpPr>
          <p:spPr bwMode="auto">
            <a:xfrm>
              <a:off x="3179937" y="417721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7" name="Oval 43"/>
            <p:cNvSpPr>
              <a:spLocks noChangeArrowheads="1"/>
            </p:cNvSpPr>
            <p:nvPr/>
          </p:nvSpPr>
          <p:spPr bwMode="auto">
            <a:xfrm>
              <a:off x="3239896" y="4142951"/>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8" name="Oval 44"/>
            <p:cNvSpPr>
              <a:spLocks noChangeArrowheads="1"/>
            </p:cNvSpPr>
            <p:nvPr/>
          </p:nvSpPr>
          <p:spPr bwMode="auto">
            <a:xfrm>
              <a:off x="3299855" y="4117254"/>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9" name="Oval 45"/>
            <p:cNvSpPr>
              <a:spLocks noChangeArrowheads="1"/>
            </p:cNvSpPr>
            <p:nvPr/>
          </p:nvSpPr>
          <p:spPr bwMode="auto">
            <a:xfrm>
              <a:off x="3354919" y="408299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0" name="Oval 46"/>
            <p:cNvSpPr>
              <a:spLocks noChangeArrowheads="1"/>
            </p:cNvSpPr>
            <p:nvPr/>
          </p:nvSpPr>
          <p:spPr bwMode="auto">
            <a:xfrm>
              <a:off x="3414878" y="4065861"/>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1" name="Oval 47"/>
            <p:cNvSpPr>
              <a:spLocks noChangeArrowheads="1"/>
            </p:cNvSpPr>
            <p:nvPr/>
          </p:nvSpPr>
          <p:spPr bwMode="auto">
            <a:xfrm>
              <a:off x="3474837" y="402303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2" name="Oval 48"/>
            <p:cNvSpPr>
              <a:spLocks noChangeArrowheads="1"/>
            </p:cNvSpPr>
            <p:nvPr/>
          </p:nvSpPr>
          <p:spPr bwMode="auto">
            <a:xfrm>
              <a:off x="3534796" y="3997336"/>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3" name="Oval 49"/>
            <p:cNvSpPr>
              <a:spLocks noChangeArrowheads="1"/>
            </p:cNvSpPr>
            <p:nvPr/>
          </p:nvSpPr>
          <p:spPr bwMode="auto">
            <a:xfrm>
              <a:off x="3593532" y="3971640"/>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4" name="Oval 50"/>
            <p:cNvSpPr>
              <a:spLocks noChangeArrowheads="1"/>
            </p:cNvSpPr>
            <p:nvPr/>
          </p:nvSpPr>
          <p:spPr bwMode="auto">
            <a:xfrm>
              <a:off x="3653491" y="395083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5" name="Oval 51"/>
            <p:cNvSpPr>
              <a:spLocks noChangeArrowheads="1"/>
            </p:cNvSpPr>
            <p:nvPr/>
          </p:nvSpPr>
          <p:spPr bwMode="auto">
            <a:xfrm>
              <a:off x="3713450" y="390311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6" name="Oval 52"/>
            <p:cNvSpPr>
              <a:spLocks noChangeArrowheads="1"/>
            </p:cNvSpPr>
            <p:nvPr/>
          </p:nvSpPr>
          <p:spPr bwMode="auto">
            <a:xfrm>
              <a:off x="3773409" y="388598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7" name="Oval 53"/>
            <p:cNvSpPr>
              <a:spLocks noChangeArrowheads="1"/>
            </p:cNvSpPr>
            <p:nvPr/>
          </p:nvSpPr>
          <p:spPr bwMode="auto">
            <a:xfrm>
              <a:off x="3833368" y="3861511"/>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8" name="Oval 54"/>
            <p:cNvSpPr>
              <a:spLocks noChangeArrowheads="1"/>
            </p:cNvSpPr>
            <p:nvPr/>
          </p:nvSpPr>
          <p:spPr bwMode="auto">
            <a:xfrm>
              <a:off x="3893327" y="3835814"/>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59" name="Oval 55"/>
            <p:cNvSpPr>
              <a:spLocks noChangeArrowheads="1"/>
            </p:cNvSpPr>
            <p:nvPr/>
          </p:nvSpPr>
          <p:spPr bwMode="auto">
            <a:xfrm>
              <a:off x="3953286" y="381011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0" name="Oval 56"/>
            <p:cNvSpPr>
              <a:spLocks noChangeArrowheads="1"/>
            </p:cNvSpPr>
            <p:nvPr/>
          </p:nvSpPr>
          <p:spPr bwMode="auto">
            <a:xfrm>
              <a:off x="4013245" y="3784421"/>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1" name="Oval 57"/>
            <p:cNvSpPr>
              <a:spLocks noChangeArrowheads="1"/>
            </p:cNvSpPr>
            <p:nvPr/>
          </p:nvSpPr>
          <p:spPr bwMode="auto">
            <a:xfrm>
              <a:off x="4068309" y="376239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2" name="Oval 58"/>
            <p:cNvSpPr>
              <a:spLocks noChangeArrowheads="1"/>
            </p:cNvSpPr>
            <p:nvPr/>
          </p:nvSpPr>
          <p:spPr bwMode="auto">
            <a:xfrm>
              <a:off x="4128268" y="374526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3" name="Oval 59"/>
            <p:cNvSpPr>
              <a:spLocks noChangeArrowheads="1"/>
            </p:cNvSpPr>
            <p:nvPr/>
          </p:nvSpPr>
          <p:spPr bwMode="auto">
            <a:xfrm>
              <a:off x="4188227" y="371100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4" name="Oval 60"/>
            <p:cNvSpPr>
              <a:spLocks noChangeArrowheads="1"/>
            </p:cNvSpPr>
            <p:nvPr/>
          </p:nvSpPr>
          <p:spPr bwMode="auto">
            <a:xfrm>
              <a:off x="4248186" y="3693871"/>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5" name="Oval 61"/>
            <p:cNvSpPr>
              <a:spLocks noChangeArrowheads="1"/>
            </p:cNvSpPr>
            <p:nvPr/>
          </p:nvSpPr>
          <p:spPr bwMode="auto">
            <a:xfrm>
              <a:off x="4306921" y="367306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6" name="Oval 62"/>
            <p:cNvSpPr>
              <a:spLocks noChangeArrowheads="1"/>
            </p:cNvSpPr>
            <p:nvPr/>
          </p:nvSpPr>
          <p:spPr bwMode="auto">
            <a:xfrm>
              <a:off x="4366880" y="364247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7" name="Oval 63"/>
            <p:cNvSpPr>
              <a:spLocks noChangeArrowheads="1"/>
            </p:cNvSpPr>
            <p:nvPr/>
          </p:nvSpPr>
          <p:spPr bwMode="auto">
            <a:xfrm>
              <a:off x="4426839" y="361310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8" name="Oval 64"/>
            <p:cNvSpPr>
              <a:spLocks noChangeArrowheads="1"/>
            </p:cNvSpPr>
            <p:nvPr/>
          </p:nvSpPr>
          <p:spPr bwMode="auto">
            <a:xfrm>
              <a:off x="4486798" y="359597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9" name="Oval 65"/>
            <p:cNvSpPr>
              <a:spLocks noChangeArrowheads="1"/>
            </p:cNvSpPr>
            <p:nvPr/>
          </p:nvSpPr>
          <p:spPr bwMode="auto">
            <a:xfrm>
              <a:off x="4546757" y="3561716"/>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0" name="Oval 66"/>
            <p:cNvSpPr>
              <a:spLocks noChangeArrowheads="1"/>
            </p:cNvSpPr>
            <p:nvPr/>
          </p:nvSpPr>
          <p:spPr bwMode="auto">
            <a:xfrm>
              <a:off x="4606716" y="354458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1" name="Oval 67"/>
            <p:cNvSpPr>
              <a:spLocks noChangeArrowheads="1"/>
            </p:cNvSpPr>
            <p:nvPr/>
          </p:nvSpPr>
          <p:spPr bwMode="auto">
            <a:xfrm>
              <a:off x="4666675" y="352378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2" name="Oval 68"/>
            <p:cNvSpPr>
              <a:spLocks noChangeArrowheads="1"/>
            </p:cNvSpPr>
            <p:nvPr/>
          </p:nvSpPr>
          <p:spPr bwMode="auto">
            <a:xfrm>
              <a:off x="4726634" y="3506652"/>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3" name="Oval 69"/>
            <p:cNvSpPr>
              <a:spLocks noChangeArrowheads="1"/>
            </p:cNvSpPr>
            <p:nvPr/>
          </p:nvSpPr>
          <p:spPr bwMode="auto">
            <a:xfrm>
              <a:off x="4781698" y="3476060"/>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4" name="Oval 70"/>
            <p:cNvSpPr>
              <a:spLocks noChangeArrowheads="1"/>
            </p:cNvSpPr>
            <p:nvPr/>
          </p:nvSpPr>
          <p:spPr bwMode="auto">
            <a:xfrm>
              <a:off x="4841657" y="345892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5" name="Oval 71"/>
            <p:cNvSpPr>
              <a:spLocks noChangeArrowheads="1"/>
            </p:cNvSpPr>
            <p:nvPr/>
          </p:nvSpPr>
          <p:spPr bwMode="auto">
            <a:xfrm>
              <a:off x="4901616" y="344179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6" name="Oval 72"/>
            <p:cNvSpPr>
              <a:spLocks noChangeArrowheads="1"/>
            </p:cNvSpPr>
            <p:nvPr/>
          </p:nvSpPr>
          <p:spPr bwMode="auto">
            <a:xfrm>
              <a:off x="4961575" y="3416101"/>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7" name="Oval 73"/>
            <p:cNvSpPr>
              <a:spLocks noChangeArrowheads="1"/>
            </p:cNvSpPr>
            <p:nvPr/>
          </p:nvSpPr>
          <p:spPr bwMode="auto">
            <a:xfrm>
              <a:off x="5020311" y="338183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8" name="Oval 74"/>
            <p:cNvSpPr>
              <a:spLocks noChangeArrowheads="1"/>
            </p:cNvSpPr>
            <p:nvPr/>
          </p:nvSpPr>
          <p:spPr bwMode="auto">
            <a:xfrm>
              <a:off x="5080270" y="337327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9" name="Oval 75"/>
            <p:cNvSpPr>
              <a:spLocks noChangeArrowheads="1"/>
            </p:cNvSpPr>
            <p:nvPr/>
          </p:nvSpPr>
          <p:spPr bwMode="auto">
            <a:xfrm>
              <a:off x="5140229" y="3340235"/>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0" name="Oval 76"/>
            <p:cNvSpPr>
              <a:spLocks noChangeArrowheads="1"/>
            </p:cNvSpPr>
            <p:nvPr/>
          </p:nvSpPr>
          <p:spPr bwMode="auto">
            <a:xfrm>
              <a:off x="5200188" y="332677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1" name="Oval 77"/>
            <p:cNvSpPr>
              <a:spLocks noChangeArrowheads="1"/>
            </p:cNvSpPr>
            <p:nvPr/>
          </p:nvSpPr>
          <p:spPr bwMode="auto">
            <a:xfrm>
              <a:off x="5260146" y="329251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2" name="Oval 78"/>
            <p:cNvSpPr>
              <a:spLocks noChangeArrowheads="1"/>
            </p:cNvSpPr>
            <p:nvPr/>
          </p:nvSpPr>
          <p:spPr bwMode="auto">
            <a:xfrm>
              <a:off x="5320105" y="328394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3" name="Oval 79"/>
            <p:cNvSpPr>
              <a:spLocks noChangeArrowheads="1"/>
            </p:cNvSpPr>
            <p:nvPr/>
          </p:nvSpPr>
          <p:spPr bwMode="auto">
            <a:xfrm>
              <a:off x="5380064" y="325457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4" name="Oval 80"/>
            <p:cNvSpPr>
              <a:spLocks noChangeArrowheads="1"/>
            </p:cNvSpPr>
            <p:nvPr/>
          </p:nvSpPr>
          <p:spPr bwMode="auto">
            <a:xfrm>
              <a:off x="5440023" y="3228882"/>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5" name="Oval 81"/>
            <p:cNvSpPr>
              <a:spLocks noChangeArrowheads="1"/>
            </p:cNvSpPr>
            <p:nvPr/>
          </p:nvSpPr>
          <p:spPr bwMode="auto">
            <a:xfrm>
              <a:off x="5495088" y="3223988"/>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6" name="Oval 82"/>
            <p:cNvSpPr>
              <a:spLocks noChangeArrowheads="1"/>
            </p:cNvSpPr>
            <p:nvPr/>
          </p:nvSpPr>
          <p:spPr bwMode="auto">
            <a:xfrm>
              <a:off x="5555047" y="3181160"/>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7" name="Oval 83"/>
            <p:cNvSpPr>
              <a:spLocks noChangeArrowheads="1"/>
            </p:cNvSpPr>
            <p:nvPr/>
          </p:nvSpPr>
          <p:spPr bwMode="auto">
            <a:xfrm>
              <a:off x="5615006" y="317259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8" name="Oval 84"/>
            <p:cNvSpPr>
              <a:spLocks noChangeArrowheads="1"/>
            </p:cNvSpPr>
            <p:nvPr/>
          </p:nvSpPr>
          <p:spPr bwMode="auto">
            <a:xfrm>
              <a:off x="5674965" y="3134661"/>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9" name="Oval 85"/>
            <p:cNvSpPr>
              <a:spLocks noChangeArrowheads="1"/>
            </p:cNvSpPr>
            <p:nvPr/>
          </p:nvSpPr>
          <p:spPr bwMode="auto">
            <a:xfrm>
              <a:off x="5733700" y="313833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0" name="Oval 86"/>
            <p:cNvSpPr>
              <a:spLocks noChangeArrowheads="1"/>
            </p:cNvSpPr>
            <p:nvPr/>
          </p:nvSpPr>
          <p:spPr bwMode="auto">
            <a:xfrm>
              <a:off x="5793659" y="309183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1" name="Oval 87"/>
            <p:cNvSpPr>
              <a:spLocks noChangeArrowheads="1"/>
            </p:cNvSpPr>
            <p:nvPr/>
          </p:nvSpPr>
          <p:spPr bwMode="auto">
            <a:xfrm>
              <a:off x="5853618" y="3079597"/>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2" name="Oval 88"/>
            <p:cNvSpPr>
              <a:spLocks noChangeArrowheads="1"/>
            </p:cNvSpPr>
            <p:nvPr/>
          </p:nvSpPr>
          <p:spPr bwMode="auto">
            <a:xfrm>
              <a:off x="5913577" y="3062466"/>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3" name="Oval 89"/>
            <p:cNvSpPr>
              <a:spLocks noChangeArrowheads="1"/>
            </p:cNvSpPr>
            <p:nvPr/>
          </p:nvSpPr>
          <p:spPr bwMode="auto">
            <a:xfrm>
              <a:off x="5973536" y="303676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4" name="Oval 90"/>
            <p:cNvSpPr>
              <a:spLocks noChangeArrowheads="1"/>
            </p:cNvSpPr>
            <p:nvPr/>
          </p:nvSpPr>
          <p:spPr bwMode="auto">
            <a:xfrm>
              <a:off x="6033495" y="301474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5" name="Oval 91"/>
            <p:cNvSpPr>
              <a:spLocks noChangeArrowheads="1"/>
            </p:cNvSpPr>
            <p:nvPr/>
          </p:nvSpPr>
          <p:spPr bwMode="auto">
            <a:xfrm>
              <a:off x="6093454" y="2985376"/>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6" name="Oval 92"/>
            <p:cNvSpPr>
              <a:spLocks noChangeArrowheads="1"/>
            </p:cNvSpPr>
            <p:nvPr/>
          </p:nvSpPr>
          <p:spPr bwMode="auto">
            <a:xfrm>
              <a:off x="6148518" y="297191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7" name="Oval 93"/>
            <p:cNvSpPr>
              <a:spLocks noChangeArrowheads="1"/>
            </p:cNvSpPr>
            <p:nvPr/>
          </p:nvSpPr>
          <p:spPr bwMode="auto">
            <a:xfrm>
              <a:off x="6208477" y="293398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8" name="Oval 94"/>
            <p:cNvSpPr>
              <a:spLocks noChangeArrowheads="1"/>
            </p:cNvSpPr>
            <p:nvPr/>
          </p:nvSpPr>
          <p:spPr bwMode="auto">
            <a:xfrm>
              <a:off x="6268436" y="293398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9" name="Oval 95"/>
            <p:cNvSpPr>
              <a:spLocks noChangeArrowheads="1"/>
            </p:cNvSpPr>
            <p:nvPr/>
          </p:nvSpPr>
          <p:spPr bwMode="auto">
            <a:xfrm>
              <a:off x="6328395" y="2911956"/>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0" name="Oval 96"/>
            <p:cNvSpPr>
              <a:spLocks noChangeArrowheads="1"/>
            </p:cNvSpPr>
            <p:nvPr/>
          </p:nvSpPr>
          <p:spPr bwMode="auto">
            <a:xfrm>
              <a:off x="6388354" y="2877694"/>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1" name="Oval 97"/>
            <p:cNvSpPr>
              <a:spLocks noChangeArrowheads="1"/>
            </p:cNvSpPr>
            <p:nvPr/>
          </p:nvSpPr>
          <p:spPr bwMode="auto">
            <a:xfrm>
              <a:off x="6447089" y="285689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2" name="Oval 98"/>
            <p:cNvSpPr>
              <a:spLocks noChangeArrowheads="1"/>
            </p:cNvSpPr>
            <p:nvPr/>
          </p:nvSpPr>
          <p:spPr bwMode="auto">
            <a:xfrm>
              <a:off x="6507048" y="2827524"/>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3" name="Oval 99"/>
            <p:cNvSpPr>
              <a:spLocks noChangeArrowheads="1"/>
            </p:cNvSpPr>
            <p:nvPr/>
          </p:nvSpPr>
          <p:spPr bwMode="auto">
            <a:xfrm>
              <a:off x="6567007" y="2818959"/>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4" name="Oval 100"/>
            <p:cNvSpPr>
              <a:spLocks noChangeArrowheads="1"/>
            </p:cNvSpPr>
            <p:nvPr/>
          </p:nvSpPr>
          <p:spPr bwMode="auto">
            <a:xfrm>
              <a:off x="6626966" y="2793262"/>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5" name="Oval 101"/>
            <p:cNvSpPr>
              <a:spLocks noChangeArrowheads="1"/>
            </p:cNvSpPr>
            <p:nvPr/>
          </p:nvSpPr>
          <p:spPr bwMode="auto">
            <a:xfrm>
              <a:off x="6686925" y="275410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6" name="Oval 102"/>
            <p:cNvSpPr>
              <a:spLocks noChangeArrowheads="1"/>
            </p:cNvSpPr>
            <p:nvPr/>
          </p:nvSpPr>
          <p:spPr bwMode="auto">
            <a:xfrm>
              <a:off x="6746884" y="271984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7" name="Oval 103"/>
            <p:cNvSpPr>
              <a:spLocks noChangeArrowheads="1"/>
            </p:cNvSpPr>
            <p:nvPr/>
          </p:nvSpPr>
          <p:spPr bwMode="auto">
            <a:xfrm>
              <a:off x="6806843" y="2694146"/>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8" name="Oval 104"/>
            <p:cNvSpPr>
              <a:spLocks noChangeArrowheads="1"/>
            </p:cNvSpPr>
            <p:nvPr/>
          </p:nvSpPr>
          <p:spPr bwMode="auto">
            <a:xfrm>
              <a:off x="6861908" y="2677015"/>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9" name="Oval 105"/>
            <p:cNvSpPr>
              <a:spLocks noChangeArrowheads="1"/>
            </p:cNvSpPr>
            <p:nvPr/>
          </p:nvSpPr>
          <p:spPr bwMode="auto">
            <a:xfrm>
              <a:off x="6921867" y="263418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0" name="Oval 106"/>
            <p:cNvSpPr>
              <a:spLocks noChangeArrowheads="1"/>
            </p:cNvSpPr>
            <p:nvPr/>
          </p:nvSpPr>
          <p:spPr bwMode="auto">
            <a:xfrm>
              <a:off x="6981826" y="259625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1" name="Oval 107"/>
            <p:cNvSpPr>
              <a:spLocks noChangeArrowheads="1"/>
            </p:cNvSpPr>
            <p:nvPr/>
          </p:nvSpPr>
          <p:spPr bwMode="auto">
            <a:xfrm>
              <a:off x="7041785" y="257055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2" name="Oval 108"/>
            <p:cNvSpPr>
              <a:spLocks noChangeArrowheads="1"/>
            </p:cNvSpPr>
            <p:nvPr/>
          </p:nvSpPr>
          <p:spPr bwMode="auto">
            <a:xfrm>
              <a:off x="7101744" y="2536295"/>
              <a:ext cx="50170"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3" name="Oval 109"/>
            <p:cNvSpPr>
              <a:spLocks noChangeArrowheads="1"/>
            </p:cNvSpPr>
            <p:nvPr/>
          </p:nvSpPr>
          <p:spPr bwMode="auto">
            <a:xfrm>
              <a:off x="7160479" y="2502033"/>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4" name="Oval 110"/>
            <p:cNvSpPr>
              <a:spLocks noChangeArrowheads="1"/>
            </p:cNvSpPr>
            <p:nvPr/>
          </p:nvSpPr>
          <p:spPr bwMode="auto">
            <a:xfrm>
              <a:off x="7220438" y="2489796"/>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5" name="Oval 111"/>
            <p:cNvSpPr>
              <a:spLocks noChangeArrowheads="1"/>
            </p:cNvSpPr>
            <p:nvPr/>
          </p:nvSpPr>
          <p:spPr bwMode="auto">
            <a:xfrm>
              <a:off x="7280397" y="2455534"/>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6" name="Oval 112"/>
            <p:cNvSpPr>
              <a:spLocks noChangeArrowheads="1"/>
            </p:cNvSpPr>
            <p:nvPr/>
          </p:nvSpPr>
          <p:spPr bwMode="auto">
            <a:xfrm>
              <a:off x="7340356" y="2429837"/>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7" name="Oval 113"/>
            <p:cNvSpPr>
              <a:spLocks noChangeArrowheads="1"/>
            </p:cNvSpPr>
            <p:nvPr/>
          </p:nvSpPr>
          <p:spPr bwMode="auto">
            <a:xfrm>
              <a:off x="7400315" y="2387009"/>
              <a:ext cx="51393" cy="5139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18" name="Oval 114"/>
            <p:cNvSpPr>
              <a:spLocks noChangeArrowheads="1"/>
            </p:cNvSpPr>
            <p:nvPr/>
          </p:nvSpPr>
          <p:spPr bwMode="auto">
            <a:xfrm>
              <a:off x="7460274" y="2306248"/>
              <a:ext cx="51393" cy="50170"/>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sp>
        <p:nvSpPr>
          <p:cNvPr id="119" name="Line 117"/>
          <p:cNvSpPr>
            <a:spLocks noChangeShapeType="1"/>
          </p:cNvSpPr>
          <p:nvPr/>
        </p:nvSpPr>
        <p:spPr bwMode="auto">
          <a:xfrm flipV="1">
            <a:off x="1458258" y="2057847"/>
            <a:ext cx="0" cy="3935267"/>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0" name="Line 118"/>
          <p:cNvSpPr>
            <a:spLocks noChangeShapeType="1"/>
          </p:cNvSpPr>
          <p:nvPr/>
        </p:nvSpPr>
        <p:spPr bwMode="auto">
          <a:xfrm flipH="1">
            <a:off x="1386063" y="5881762"/>
            <a:ext cx="7219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1" name="Rectangle 119"/>
          <p:cNvSpPr>
            <a:spLocks noChangeArrowheads="1"/>
          </p:cNvSpPr>
          <p:nvPr/>
        </p:nvSpPr>
        <p:spPr bwMode="auto">
          <a:xfrm rot="16200000">
            <a:off x="1152796" y="5697987"/>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22" name="Line 120"/>
          <p:cNvSpPr>
            <a:spLocks noChangeShapeType="1"/>
          </p:cNvSpPr>
          <p:nvPr/>
        </p:nvSpPr>
        <p:spPr bwMode="auto">
          <a:xfrm flipH="1">
            <a:off x="1386063" y="5139004"/>
            <a:ext cx="7219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3" name="Rectangle 121"/>
          <p:cNvSpPr>
            <a:spLocks noChangeArrowheads="1"/>
          </p:cNvSpPr>
          <p:nvPr/>
        </p:nvSpPr>
        <p:spPr bwMode="auto">
          <a:xfrm rot="16200000">
            <a:off x="1152796" y="4955230"/>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24" name="Line 122"/>
          <p:cNvSpPr>
            <a:spLocks noChangeShapeType="1"/>
          </p:cNvSpPr>
          <p:nvPr/>
        </p:nvSpPr>
        <p:spPr bwMode="auto">
          <a:xfrm flipH="1">
            <a:off x="1386063" y="4395024"/>
            <a:ext cx="7219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5" name="Rectangle 123"/>
          <p:cNvSpPr>
            <a:spLocks noChangeArrowheads="1"/>
          </p:cNvSpPr>
          <p:nvPr/>
        </p:nvSpPr>
        <p:spPr bwMode="auto">
          <a:xfrm rot="16200000">
            <a:off x="1152796" y="4211249"/>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26" name="Line 124"/>
          <p:cNvSpPr>
            <a:spLocks noChangeShapeType="1"/>
          </p:cNvSpPr>
          <p:nvPr/>
        </p:nvSpPr>
        <p:spPr bwMode="auto">
          <a:xfrm flipH="1">
            <a:off x="1386063" y="3655937"/>
            <a:ext cx="7219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7" name="Rectangle 125"/>
          <p:cNvSpPr>
            <a:spLocks noChangeArrowheads="1"/>
          </p:cNvSpPr>
          <p:nvPr/>
        </p:nvSpPr>
        <p:spPr bwMode="auto">
          <a:xfrm rot="16200000">
            <a:off x="1152796" y="3472163"/>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50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28" name="Line 126"/>
          <p:cNvSpPr>
            <a:spLocks noChangeShapeType="1"/>
          </p:cNvSpPr>
          <p:nvPr/>
        </p:nvSpPr>
        <p:spPr bwMode="auto">
          <a:xfrm flipH="1">
            <a:off x="1386063" y="2911956"/>
            <a:ext cx="7219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29" name="Rectangle 127"/>
          <p:cNvSpPr>
            <a:spLocks noChangeArrowheads="1"/>
          </p:cNvSpPr>
          <p:nvPr/>
        </p:nvSpPr>
        <p:spPr bwMode="auto">
          <a:xfrm rot="16200000">
            <a:off x="1152796" y="2729405"/>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60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0" name="Line 128"/>
          <p:cNvSpPr>
            <a:spLocks noChangeShapeType="1"/>
          </p:cNvSpPr>
          <p:nvPr/>
        </p:nvSpPr>
        <p:spPr bwMode="auto">
          <a:xfrm flipH="1">
            <a:off x="1386063" y="2169199"/>
            <a:ext cx="7219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1" name="Rectangle 129"/>
          <p:cNvSpPr>
            <a:spLocks noChangeArrowheads="1"/>
          </p:cNvSpPr>
          <p:nvPr/>
        </p:nvSpPr>
        <p:spPr bwMode="auto">
          <a:xfrm rot="16200000">
            <a:off x="1154020" y="1984201"/>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70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2" name="Line 131"/>
          <p:cNvSpPr>
            <a:spLocks noChangeShapeType="1"/>
          </p:cNvSpPr>
          <p:nvPr/>
        </p:nvSpPr>
        <p:spPr bwMode="auto">
          <a:xfrm>
            <a:off x="1458258" y="5993114"/>
            <a:ext cx="616843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3" name="Line 132"/>
          <p:cNvSpPr>
            <a:spLocks noChangeShapeType="1"/>
          </p:cNvSpPr>
          <p:nvPr/>
        </p:nvSpPr>
        <p:spPr bwMode="auto">
          <a:xfrm>
            <a:off x="1569610"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4" name="Rectangle 133"/>
          <p:cNvSpPr>
            <a:spLocks noChangeArrowheads="1"/>
          </p:cNvSpPr>
          <p:nvPr/>
        </p:nvSpPr>
        <p:spPr bwMode="auto">
          <a:xfrm>
            <a:off x="1521888" y="6099572"/>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5" name="Line 134"/>
          <p:cNvSpPr>
            <a:spLocks noChangeShapeType="1"/>
          </p:cNvSpPr>
          <p:nvPr/>
        </p:nvSpPr>
        <p:spPr bwMode="auto">
          <a:xfrm>
            <a:off x="2163082"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6" name="Rectangle 135"/>
          <p:cNvSpPr>
            <a:spLocks noChangeArrowheads="1"/>
          </p:cNvSpPr>
          <p:nvPr/>
        </p:nvSpPr>
        <p:spPr bwMode="auto">
          <a:xfrm>
            <a:off x="2065190"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7" name="Line 136"/>
          <p:cNvSpPr>
            <a:spLocks noChangeShapeType="1"/>
          </p:cNvSpPr>
          <p:nvPr/>
        </p:nvSpPr>
        <p:spPr bwMode="auto">
          <a:xfrm>
            <a:off x="2756553"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38" name="Rectangle 137"/>
          <p:cNvSpPr>
            <a:spLocks noChangeArrowheads="1"/>
          </p:cNvSpPr>
          <p:nvPr/>
        </p:nvSpPr>
        <p:spPr bwMode="auto">
          <a:xfrm>
            <a:off x="2658661"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39" name="Line 138"/>
          <p:cNvSpPr>
            <a:spLocks noChangeShapeType="1"/>
          </p:cNvSpPr>
          <p:nvPr/>
        </p:nvSpPr>
        <p:spPr bwMode="auto">
          <a:xfrm>
            <a:off x="3354919"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0" name="Rectangle 139"/>
          <p:cNvSpPr>
            <a:spLocks noChangeArrowheads="1"/>
          </p:cNvSpPr>
          <p:nvPr/>
        </p:nvSpPr>
        <p:spPr bwMode="auto">
          <a:xfrm>
            <a:off x="3257027"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1" name="Line 140"/>
          <p:cNvSpPr>
            <a:spLocks noChangeShapeType="1"/>
          </p:cNvSpPr>
          <p:nvPr/>
        </p:nvSpPr>
        <p:spPr bwMode="auto">
          <a:xfrm>
            <a:off x="3948391"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2" name="Rectangle 141"/>
          <p:cNvSpPr>
            <a:spLocks noChangeArrowheads="1"/>
          </p:cNvSpPr>
          <p:nvPr/>
        </p:nvSpPr>
        <p:spPr bwMode="auto">
          <a:xfrm>
            <a:off x="3850499"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3" name="Line 142"/>
          <p:cNvSpPr>
            <a:spLocks noChangeShapeType="1"/>
          </p:cNvSpPr>
          <p:nvPr/>
        </p:nvSpPr>
        <p:spPr bwMode="auto">
          <a:xfrm>
            <a:off x="4541862"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4" name="Rectangle 143"/>
          <p:cNvSpPr>
            <a:spLocks noChangeArrowheads="1"/>
          </p:cNvSpPr>
          <p:nvPr/>
        </p:nvSpPr>
        <p:spPr bwMode="auto">
          <a:xfrm>
            <a:off x="4443970"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50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5" name="Line 144"/>
          <p:cNvSpPr>
            <a:spLocks noChangeShapeType="1"/>
          </p:cNvSpPr>
          <p:nvPr/>
        </p:nvSpPr>
        <p:spPr bwMode="auto">
          <a:xfrm>
            <a:off x="5136558"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6" name="Rectangle 145"/>
          <p:cNvSpPr>
            <a:spLocks noChangeArrowheads="1"/>
          </p:cNvSpPr>
          <p:nvPr/>
        </p:nvSpPr>
        <p:spPr bwMode="auto">
          <a:xfrm>
            <a:off x="5037442"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60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7" name="Line 146"/>
          <p:cNvSpPr>
            <a:spLocks noChangeShapeType="1"/>
          </p:cNvSpPr>
          <p:nvPr/>
        </p:nvSpPr>
        <p:spPr bwMode="auto">
          <a:xfrm>
            <a:off x="5730029"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48" name="Rectangle 147"/>
          <p:cNvSpPr>
            <a:spLocks noChangeArrowheads="1"/>
          </p:cNvSpPr>
          <p:nvPr/>
        </p:nvSpPr>
        <p:spPr bwMode="auto">
          <a:xfrm>
            <a:off x="5632137"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70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49" name="Line 148"/>
          <p:cNvSpPr>
            <a:spLocks noChangeShapeType="1"/>
          </p:cNvSpPr>
          <p:nvPr/>
        </p:nvSpPr>
        <p:spPr bwMode="auto">
          <a:xfrm>
            <a:off x="6323501"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0" name="Rectangle 149"/>
          <p:cNvSpPr>
            <a:spLocks noChangeArrowheads="1"/>
          </p:cNvSpPr>
          <p:nvPr/>
        </p:nvSpPr>
        <p:spPr bwMode="auto">
          <a:xfrm>
            <a:off x="6225608"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80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51" name="Line 150"/>
          <p:cNvSpPr>
            <a:spLocks noChangeShapeType="1"/>
          </p:cNvSpPr>
          <p:nvPr/>
        </p:nvSpPr>
        <p:spPr bwMode="auto">
          <a:xfrm>
            <a:off x="6916972"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2" name="Rectangle 151"/>
          <p:cNvSpPr>
            <a:spLocks noChangeArrowheads="1"/>
          </p:cNvSpPr>
          <p:nvPr/>
        </p:nvSpPr>
        <p:spPr bwMode="auto">
          <a:xfrm>
            <a:off x="6819080" y="6099572"/>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90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153" name="Line 152"/>
          <p:cNvSpPr>
            <a:spLocks noChangeShapeType="1"/>
          </p:cNvSpPr>
          <p:nvPr/>
        </p:nvSpPr>
        <p:spPr bwMode="auto">
          <a:xfrm>
            <a:off x="7515338" y="5993114"/>
            <a:ext cx="0" cy="7219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54" name="Rectangle 153"/>
          <p:cNvSpPr>
            <a:spLocks noChangeArrowheads="1"/>
          </p:cNvSpPr>
          <p:nvPr/>
        </p:nvSpPr>
        <p:spPr bwMode="auto">
          <a:xfrm>
            <a:off x="7369723" y="6099572"/>
            <a:ext cx="3510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100</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7" name="Rectangle 130"/>
          <p:cNvSpPr>
            <a:spLocks noChangeArrowheads="1"/>
          </p:cNvSpPr>
          <p:nvPr/>
        </p:nvSpPr>
        <p:spPr bwMode="auto">
          <a:xfrm rot="16200000">
            <a:off x="-218408" y="3795207"/>
            <a:ext cx="23352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Mean Child Income Rank</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Rectangle 154"/>
          <p:cNvSpPr>
            <a:spLocks noChangeArrowheads="1"/>
          </p:cNvSpPr>
          <p:nvPr/>
        </p:nvSpPr>
        <p:spPr bwMode="auto">
          <a:xfrm>
            <a:off x="3701213" y="6394471"/>
            <a:ext cx="1930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Parent Income Rank </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61"/>
          <p:cNvSpPr>
            <a:spLocks noChangeArrowheads="1"/>
          </p:cNvSpPr>
          <p:nvPr/>
        </p:nvSpPr>
        <p:spPr bwMode="auto">
          <a:xfrm>
            <a:off x="762000" y="1600200"/>
            <a:ext cx="704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b="1" dirty="0">
                <a:solidFill>
                  <a:srgbClr val="1E2D53"/>
                </a:solidFill>
                <a:latin typeface="Calibri" panose="020F0502020204030204" pitchFamily="34" charset="0"/>
                <a:cs typeface="Calibri" panose="020F0502020204030204" pitchFamily="34" charset="0"/>
              </a:rPr>
              <a:t>Mean Child Percentile Rank vs. Parent Percentile Rank</a:t>
            </a:r>
            <a:endParaRPr lang="en-US" b="1" dirty="0">
              <a:solidFill>
                <a:srgbClr val="000000"/>
              </a:solidFill>
              <a:latin typeface="Calibri" panose="020F0502020204030204" pitchFamily="34" charset="0"/>
              <a:cs typeface="Calibri" panose="020F0502020204030204" pitchFamily="34" charset="0"/>
            </a:endParaRPr>
          </a:p>
        </p:txBody>
      </p:sp>
      <p:sp>
        <p:nvSpPr>
          <p:cNvPr id="155" name="Rectangle 2"/>
          <p:cNvSpPr>
            <a:spLocks noChangeArrowheads="1"/>
          </p:cNvSpPr>
          <p:nvPr/>
        </p:nvSpPr>
        <p:spPr bwMode="auto">
          <a:xfrm>
            <a:off x="190500" y="914400"/>
            <a:ext cx="8763000" cy="615553"/>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Think of some measures that translate mobility</a:t>
            </a:r>
            <a:br>
              <a:rPr lang="en-US" sz="2000" dirty="0">
                <a:solidFill>
                  <a:srgbClr val="222222"/>
                </a:solidFill>
                <a:latin typeface="Calibri" panose="020F0502020204030204" pitchFamily="34" charset="0"/>
                <a:ea typeface="Calibri"/>
                <a:cs typeface="Calibri" panose="020F0502020204030204" pitchFamily="34" charset="0"/>
              </a:rPr>
            </a:br>
            <a:r>
              <a:rPr lang="en-US" sz="1400" dirty="0">
                <a:solidFill>
                  <a:srgbClr val="222222"/>
                </a:solidFill>
                <a:latin typeface="Calibri" panose="020F0502020204030204" pitchFamily="34" charset="0"/>
                <a:ea typeface="Calibri"/>
                <a:cs typeface="Calibri" panose="020F0502020204030204" pitchFamily="34" charset="0"/>
              </a:rPr>
              <a:t>[this is the Figure I.A, Chetty et al 2018a]</a:t>
            </a:r>
          </a:p>
        </p:txBody>
      </p:sp>
    </p:spTree>
    <p:extLst>
      <p:ext uri="{BB962C8B-B14F-4D97-AF65-F5344CB8AC3E}">
        <p14:creationId xmlns:p14="http://schemas.microsoft.com/office/powerpoint/2010/main" val="40414226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Intergenerational Mobility</a:t>
            </a:r>
          </a:p>
        </p:txBody>
      </p:sp>
      <p:pic>
        <p:nvPicPr>
          <p:cNvPr id="67" name="Picture 66" descr="Cov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929"/>
          <a:stretch/>
        </p:blipFill>
        <p:spPr bwMode="auto">
          <a:xfrm>
            <a:off x="942279" y="1577440"/>
            <a:ext cx="7057081" cy="5051960"/>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115"/>
          <p:cNvSpPr>
            <a:spLocks noChangeArrowheads="1"/>
          </p:cNvSpPr>
          <p:nvPr/>
        </p:nvSpPr>
        <p:spPr bwMode="auto">
          <a:xfrm>
            <a:off x="5229225" y="4572000"/>
            <a:ext cx="3457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Rank-Rank Slope (U.S)</a:t>
            </a:r>
            <a:r>
              <a:rPr kumimoji="0" lang="en-US" sz="1600" b="0" i="0" u="none" strike="noStrike" cap="none" normalizeH="0" dirty="0">
                <a:ln>
                  <a:noFill/>
                </a:ln>
                <a:solidFill>
                  <a:srgbClr val="000000"/>
                </a:solidFill>
                <a:effectLst/>
                <a:latin typeface="Calibri" panose="020F0502020204030204" pitchFamily="34" charset="0"/>
                <a:cs typeface="Calibri" panose="020F0502020204030204" pitchFamily="34" charset="0"/>
              </a:rPr>
              <a:t> </a:t>
            </a:r>
            <a:r>
              <a:rPr kumimoji="0" 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0.341</a:t>
            </a:r>
            <a:endPar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69" name="Rectangle 116"/>
          <p:cNvSpPr>
            <a:spLocks noChangeArrowheads="1"/>
          </p:cNvSpPr>
          <p:nvPr/>
        </p:nvSpPr>
        <p:spPr bwMode="auto">
          <a:xfrm>
            <a:off x="7158527" y="4737556"/>
            <a:ext cx="5931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(0.003)</a:t>
            </a:r>
            <a:endPar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209" name="Rectangle 2"/>
          <p:cNvSpPr>
            <a:spLocks noChangeArrowheads="1"/>
          </p:cNvSpPr>
          <p:nvPr/>
        </p:nvSpPr>
        <p:spPr bwMode="auto">
          <a:xfrm>
            <a:off x="190500" y="971490"/>
            <a:ext cx="8763000" cy="400110"/>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4"/>
              </a:buBlip>
              <a:defRPr/>
            </a:pPr>
            <a:r>
              <a:rPr lang="en-US" sz="2000" dirty="0">
                <a:solidFill>
                  <a:srgbClr val="222222"/>
                </a:solidFill>
                <a:latin typeface="Calibri" panose="020F0502020204030204" pitchFamily="34" charset="0"/>
                <a:ea typeface="Calibri"/>
                <a:cs typeface="Calibri" panose="020F0502020204030204" pitchFamily="34" charset="0"/>
              </a:rPr>
              <a:t>In simple terms: how well do kids from poor parents do?</a:t>
            </a:r>
          </a:p>
        </p:txBody>
      </p:sp>
      <p:cxnSp>
        <p:nvCxnSpPr>
          <p:cNvPr id="3" name="Straight Connector 2"/>
          <p:cNvCxnSpPr/>
          <p:nvPr/>
        </p:nvCxnSpPr>
        <p:spPr>
          <a:xfrm>
            <a:off x="3352800" y="1981200"/>
            <a:ext cx="0" cy="40386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807855-86E4-4B34-B688-8481EBFA555C}"/>
              </a:ext>
            </a:extLst>
          </p:cNvPr>
          <p:cNvSpPr/>
          <p:nvPr/>
        </p:nvSpPr>
        <p:spPr>
          <a:xfrm>
            <a:off x="838200" y="1447800"/>
            <a:ext cx="533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17253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Backdrop on Regression Analysis</a:t>
            </a:r>
          </a:p>
        </p:txBody>
      </p:sp>
      <p:sp>
        <p:nvSpPr>
          <p:cNvPr id="2" name="TextBox 1">
            <a:extLst>
              <a:ext uri="{FF2B5EF4-FFF2-40B4-BE49-F238E27FC236}">
                <a16:creationId xmlns:a16="http://schemas.microsoft.com/office/drawing/2014/main" id="{C39A648C-5631-4546-8F65-E2FCAC951F9A}"/>
              </a:ext>
            </a:extLst>
          </p:cNvPr>
          <p:cNvSpPr txBox="1"/>
          <p:nvPr/>
        </p:nvSpPr>
        <p:spPr>
          <a:xfrm>
            <a:off x="842514" y="1101305"/>
            <a:ext cx="747335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On the previous slides, we took a series of points from our data, and we drew a line through them</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1047750" lvl="3" indent="-285750">
              <a:buFont typeface="Arial" panose="020B0604020202020204" pitchFamily="34" charset="0"/>
              <a:buChar char="•"/>
            </a:pPr>
            <a:r>
              <a:rPr lang="en-US" dirty="0">
                <a:latin typeface="Calibri" panose="020F0502020204030204" pitchFamily="34" charset="0"/>
                <a:cs typeface="Calibri" panose="020F0502020204030204" pitchFamily="34" charset="0"/>
              </a:rPr>
              <a:t>How did we even do that?</a:t>
            </a:r>
          </a:p>
        </p:txBody>
      </p:sp>
      <p:sp>
        <p:nvSpPr>
          <p:cNvPr id="3" name="TextBox 2">
            <a:extLst>
              <a:ext uri="{FF2B5EF4-FFF2-40B4-BE49-F238E27FC236}">
                <a16:creationId xmlns:a16="http://schemas.microsoft.com/office/drawing/2014/main" id="{489862AF-5E7E-45A5-BEC6-086DBC430C8D}"/>
              </a:ext>
            </a:extLst>
          </p:cNvPr>
          <p:cNvSpPr txBox="1"/>
          <p:nvPr/>
        </p:nvSpPr>
        <p:spPr>
          <a:xfrm>
            <a:off x="841615" y="2590800"/>
            <a:ext cx="744459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Suppose you have data on years of education and income for a group of people. How would you try to fit a line through that data?</a:t>
            </a:r>
          </a:p>
        </p:txBody>
      </p:sp>
      <p:pic>
        <p:nvPicPr>
          <p:cNvPr id="6" name="Picture 6" descr="A screenshot of a social media post&#10;&#10;Description generated with very high confidence">
            <a:extLst>
              <a:ext uri="{FF2B5EF4-FFF2-40B4-BE49-F238E27FC236}">
                <a16:creationId xmlns:a16="http://schemas.microsoft.com/office/drawing/2014/main" id="{D18C4ED2-A7BC-4666-A5EA-382AF1463D2D}"/>
              </a:ext>
            </a:extLst>
          </p:cNvPr>
          <p:cNvPicPr>
            <a:picLocks noChangeAspect="1"/>
          </p:cNvPicPr>
          <p:nvPr/>
        </p:nvPicPr>
        <p:blipFill>
          <a:blip r:embed="rId3"/>
          <a:stretch>
            <a:fillRect/>
          </a:stretch>
        </p:blipFill>
        <p:spPr>
          <a:xfrm>
            <a:off x="2337759" y="3418818"/>
            <a:ext cx="4109049" cy="3073036"/>
          </a:xfrm>
          <a:prstGeom prst="rect">
            <a:avLst/>
          </a:prstGeom>
        </p:spPr>
      </p:pic>
    </p:spTree>
    <p:extLst>
      <p:ext uri="{BB962C8B-B14F-4D97-AF65-F5344CB8AC3E}">
        <p14:creationId xmlns:p14="http://schemas.microsoft.com/office/powerpoint/2010/main" val="32768204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Backdrop on Regression Analysis</a:t>
            </a: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295400" y="1184987"/>
            <a:ext cx="6248400" cy="4689601"/>
          </a:xfrm>
          <a:prstGeom prst="rect">
            <a:avLst/>
          </a:prstGeom>
        </p:spPr>
      </p:pic>
      <p:sp>
        <p:nvSpPr>
          <p:cNvPr id="5" name="TextBox 4">
            <a:extLst>
              <a:ext uri="{FF2B5EF4-FFF2-40B4-BE49-F238E27FC236}">
                <a16:creationId xmlns:a16="http://schemas.microsoft.com/office/drawing/2014/main" id="{5BCF1D7C-881E-4AE3-81C1-C36EDD6DFF11}"/>
              </a:ext>
            </a:extLst>
          </p:cNvPr>
          <p:cNvSpPr txBox="1"/>
          <p:nvPr/>
        </p:nvSpPr>
        <p:spPr>
          <a:xfrm>
            <a:off x="474453" y="6096000"/>
            <a:ext cx="789029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What's an interpretation of α and of β?</a:t>
            </a:r>
          </a:p>
        </p:txBody>
      </p:sp>
      <p:sp>
        <p:nvSpPr>
          <p:cNvPr id="6" name="TextBox 5">
            <a:extLst>
              <a:ext uri="{FF2B5EF4-FFF2-40B4-BE49-F238E27FC236}">
                <a16:creationId xmlns:a16="http://schemas.microsoft.com/office/drawing/2014/main" id="{BBE8BB10-18BD-4DE9-9DAD-C56C31EEB755}"/>
              </a:ext>
            </a:extLst>
          </p:cNvPr>
          <p:cNvSpPr txBox="1"/>
          <p:nvPr/>
        </p:nvSpPr>
        <p:spPr>
          <a:xfrm>
            <a:off x="474453" y="6385900"/>
            <a:ext cx="89154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Does this line give results for the population or for a sample? To what consequences?</a:t>
            </a:r>
          </a:p>
        </p:txBody>
      </p:sp>
    </p:spTree>
    <p:extLst>
      <p:ext uri="{BB962C8B-B14F-4D97-AF65-F5344CB8AC3E}">
        <p14:creationId xmlns:p14="http://schemas.microsoft.com/office/powerpoint/2010/main" val="1370082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Regression Analysis: Common Output</a:t>
            </a:r>
          </a:p>
        </p:txBody>
      </p:sp>
      <p:pic>
        <p:nvPicPr>
          <p:cNvPr id="3" name="Picture 3" descr="A screenshot of a cell phone&#10;&#10;Description generated with very high confidence">
            <a:extLst>
              <a:ext uri="{FF2B5EF4-FFF2-40B4-BE49-F238E27FC236}">
                <a16:creationId xmlns:a16="http://schemas.microsoft.com/office/drawing/2014/main" id="{C9F40055-4CEA-47C0-BDF6-AC04FAECEFF1}"/>
              </a:ext>
            </a:extLst>
          </p:cNvPr>
          <p:cNvPicPr>
            <a:picLocks noChangeAspect="1"/>
          </p:cNvPicPr>
          <p:nvPr/>
        </p:nvPicPr>
        <p:blipFill>
          <a:blip r:embed="rId3"/>
          <a:stretch>
            <a:fillRect/>
          </a:stretch>
        </p:blipFill>
        <p:spPr>
          <a:xfrm>
            <a:off x="181155" y="914400"/>
            <a:ext cx="8796067" cy="3576498"/>
          </a:xfrm>
          <a:prstGeom prst="rect">
            <a:avLst/>
          </a:prstGeom>
        </p:spPr>
      </p:pic>
      <p:sp>
        <p:nvSpPr>
          <p:cNvPr id="6" name="TextBox 5">
            <a:extLst>
              <a:ext uri="{FF2B5EF4-FFF2-40B4-BE49-F238E27FC236}">
                <a16:creationId xmlns:a16="http://schemas.microsoft.com/office/drawing/2014/main" id="{981690C4-AB2F-49CB-B4CC-B19FB2BE1E92}"/>
              </a:ext>
            </a:extLst>
          </p:cNvPr>
          <p:cNvSpPr txBox="1"/>
          <p:nvPr/>
        </p:nvSpPr>
        <p:spPr>
          <a:xfrm>
            <a:off x="381539" y="4478792"/>
            <a:ext cx="523048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Where is the regression </a:t>
            </a:r>
            <a:r>
              <a:rPr lang="en-US" dirty="0">
                <a:solidFill>
                  <a:srgbClr val="FF0000"/>
                </a:solidFill>
                <a:latin typeface="Calibri" panose="020F0502020204030204" pitchFamily="34" charset="0"/>
                <a:cs typeface="Calibri" panose="020F0502020204030204" pitchFamily="34" charset="0"/>
              </a:rPr>
              <a:t>slope</a:t>
            </a:r>
            <a:r>
              <a:rPr lang="en-US"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Intercept</a:t>
            </a:r>
            <a:r>
              <a:rPr lang="en-US" dirty="0">
                <a:latin typeface="Calibri" panose="020F0502020204030204" pitchFamily="34" charset="0"/>
                <a:cs typeface="Calibri" panose="020F0502020204030204" pitchFamily="34" charset="0"/>
              </a:rPr>
              <a:t>?</a:t>
            </a:r>
          </a:p>
        </p:txBody>
      </p:sp>
      <p:sp>
        <p:nvSpPr>
          <p:cNvPr id="8" name="Rectangle: Rounded Corners 7">
            <a:extLst>
              <a:ext uri="{FF2B5EF4-FFF2-40B4-BE49-F238E27FC236}">
                <a16:creationId xmlns:a16="http://schemas.microsoft.com/office/drawing/2014/main" id="{80B37D6F-5652-4497-82A3-80485B1AD52F}"/>
              </a:ext>
            </a:extLst>
          </p:cNvPr>
          <p:cNvSpPr/>
          <p:nvPr/>
        </p:nvSpPr>
        <p:spPr>
          <a:xfrm>
            <a:off x="2099274" y="4018354"/>
            <a:ext cx="1360098" cy="25304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9B3CA0E3-ACE1-4F30-A8AF-E14CA1FB2B5A}"/>
              </a:ext>
            </a:extLst>
          </p:cNvPr>
          <p:cNvSpPr/>
          <p:nvPr/>
        </p:nvSpPr>
        <p:spPr>
          <a:xfrm>
            <a:off x="3465124" y="2997562"/>
            <a:ext cx="1101305" cy="127383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B9F8EAE9-229F-446D-8BE7-270A54100990}"/>
              </a:ext>
            </a:extLst>
          </p:cNvPr>
          <p:cNvSpPr txBox="1"/>
          <p:nvPr/>
        </p:nvSpPr>
        <p:spPr>
          <a:xfrm>
            <a:off x="378842" y="4916762"/>
            <a:ext cx="724115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How precise are those estimates, or: where are their </a:t>
            </a:r>
            <a:r>
              <a:rPr lang="en-US" dirty="0">
                <a:solidFill>
                  <a:srgbClr val="00B0F0"/>
                </a:solidFill>
                <a:latin typeface="Calibri" panose="020F0502020204030204" pitchFamily="34" charset="0"/>
                <a:cs typeface="Calibri" panose="020F0502020204030204" pitchFamily="34" charset="0"/>
              </a:rPr>
              <a:t>standard errors</a:t>
            </a:r>
            <a:r>
              <a:rPr lang="en-US" dirty="0">
                <a:latin typeface="Calibri" panose="020F0502020204030204" pitchFamily="34" charset="0"/>
                <a:cs typeface="Calibri" panose="020F0502020204030204" pitchFamily="34" charset="0"/>
              </a:rPr>
              <a:t>?</a:t>
            </a:r>
          </a:p>
        </p:txBody>
      </p:sp>
      <p:sp>
        <p:nvSpPr>
          <p:cNvPr id="13" name="Rectangle: Rounded Corners 12">
            <a:extLst>
              <a:ext uri="{FF2B5EF4-FFF2-40B4-BE49-F238E27FC236}">
                <a16:creationId xmlns:a16="http://schemas.microsoft.com/office/drawing/2014/main" id="{24C97476-AEFD-4E7E-A13B-73F73FBD5691}"/>
              </a:ext>
            </a:extLst>
          </p:cNvPr>
          <p:cNvSpPr/>
          <p:nvPr/>
        </p:nvSpPr>
        <p:spPr>
          <a:xfrm>
            <a:off x="2099273" y="3687675"/>
            <a:ext cx="1360098" cy="2530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947FF9B-B4B5-4B6B-BFA9-8277022E1914}"/>
              </a:ext>
            </a:extLst>
          </p:cNvPr>
          <p:cNvSpPr txBox="1"/>
          <p:nvPr/>
        </p:nvSpPr>
        <p:spPr>
          <a:xfrm>
            <a:off x="377945" y="5401270"/>
            <a:ext cx="8407879" cy="646331"/>
          </a:xfrm>
          <a:prstGeom prst="rect">
            <a:avLst/>
          </a:prstGeom>
          <a:ln>
            <a:solidFill>
              <a:srgbClr val="7030A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What is the </a:t>
            </a:r>
            <a:r>
              <a:rPr lang="en-US" dirty="0">
                <a:solidFill>
                  <a:srgbClr val="7030A0"/>
                </a:solidFill>
                <a:latin typeface="Calibri" panose="020F0502020204030204" pitchFamily="34" charset="0"/>
                <a:cs typeface="Calibri" panose="020F0502020204030204" pitchFamily="34" charset="0"/>
              </a:rPr>
              <a:t>probability</a:t>
            </a:r>
            <a:r>
              <a:rPr lang="en-US" dirty="0">
                <a:latin typeface="Calibri" panose="020F0502020204030204" pitchFamily="34" charset="0"/>
                <a:cs typeface="Calibri" panose="020F0502020204030204" pitchFamily="34" charset="0"/>
              </a:rPr>
              <a:t> that you would get this result (this slope estimate) even if the true population coefficient was </a:t>
            </a:r>
            <a:r>
              <a:rPr lang="en-US" u="sng" dirty="0">
                <a:latin typeface="Calibri" panose="020F0502020204030204" pitchFamily="34" charset="0"/>
                <a:cs typeface="Calibri" panose="020F0502020204030204" pitchFamily="34" charset="0"/>
              </a:rPr>
              <a:t>zero</a:t>
            </a:r>
            <a:r>
              <a:rPr lang="en-US" dirty="0">
                <a:latin typeface="Calibri" panose="020F0502020204030204" pitchFamily="34" charset="0"/>
                <a:cs typeface="Calibri" panose="020F0502020204030204" pitchFamily="34" charset="0"/>
              </a:rPr>
              <a:t>? (This is the </a:t>
            </a:r>
            <a:r>
              <a:rPr lang="en-US" dirty="0">
                <a:solidFill>
                  <a:srgbClr val="7030A0"/>
                </a:solidFill>
                <a:latin typeface="Calibri" panose="020F0502020204030204" pitchFamily="34" charset="0"/>
                <a:cs typeface="Calibri" panose="020F0502020204030204" pitchFamily="34" charset="0"/>
              </a:rPr>
              <a:t>p-value</a:t>
            </a:r>
            <a:r>
              <a:rPr lang="en-US" dirty="0">
                <a:latin typeface="Calibri" panose="020F0502020204030204" pitchFamily="34" charset="0"/>
                <a:cs typeface="Calibri" panose="020F0502020204030204" pitchFamily="34" charset="0"/>
              </a:rPr>
              <a:t>, your best friend!!!)</a:t>
            </a:r>
          </a:p>
        </p:txBody>
      </p:sp>
      <p:sp>
        <p:nvSpPr>
          <p:cNvPr id="17" name="Rectangle: Rounded Corners 16">
            <a:extLst>
              <a:ext uri="{FF2B5EF4-FFF2-40B4-BE49-F238E27FC236}">
                <a16:creationId xmlns:a16="http://schemas.microsoft.com/office/drawing/2014/main" id="{7B9DCBF1-6B67-4FD5-8FFF-670E13C8CFBC}"/>
              </a:ext>
            </a:extLst>
          </p:cNvPr>
          <p:cNvSpPr/>
          <p:nvPr/>
        </p:nvSpPr>
        <p:spPr>
          <a:xfrm>
            <a:off x="5592972" y="2997561"/>
            <a:ext cx="885645" cy="964071"/>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43A31A8-D9D1-418F-8EB3-250672543DE0}"/>
              </a:ext>
            </a:extLst>
          </p:cNvPr>
          <p:cNvSpPr/>
          <p:nvPr/>
        </p:nvSpPr>
        <p:spPr>
          <a:xfrm>
            <a:off x="370450" y="6185593"/>
            <a:ext cx="7821565"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Note that a </a:t>
            </a:r>
            <a:r>
              <a:rPr lang="en-US" dirty="0">
                <a:solidFill>
                  <a:srgbClr val="7030A0"/>
                </a:solidFill>
                <a:latin typeface="Calibri" panose="020F0502020204030204" pitchFamily="34" charset="0"/>
                <a:cs typeface="Calibri" panose="020F0502020204030204" pitchFamily="34" charset="0"/>
              </a:rPr>
              <a:t>p-value </a:t>
            </a:r>
            <a:r>
              <a:rPr lang="en-US" dirty="0">
                <a:latin typeface="Calibri" panose="020F0502020204030204" pitchFamily="34" charset="0"/>
                <a:cs typeface="Calibri" panose="020F0502020204030204" pitchFamily="34" charset="0"/>
              </a:rPr>
              <a:t>smaller than 5% means that the 95% CI will not include zero!</a:t>
            </a:r>
            <a:endParaRPr lang="pt-BR" dirty="0"/>
          </a:p>
        </p:txBody>
      </p:sp>
    </p:spTree>
    <p:extLst>
      <p:ext uri="{BB962C8B-B14F-4D97-AF65-F5344CB8AC3E}">
        <p14:creationId xmlns:p14="http://schemas.microsoft.com/office/powerpoint/2010/main" val="3452880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P spid="9" grpId="0"/>
      <p:bldP spid="13" grpId="0" animBg="1"/>
      <p:bldP spid="10" grpId="0" animBg="1"/>
      <p:bldP spid="1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228600"/>
            <a:ext cx="8534400" cy="6924973"/>
          </a:xfrm>
          <a:prstGeom prst="rect">
            <a:avLst/>
          </a:prstGeom>
          <a:noFill/>
          <a:ln w="9525">
            <a:noFill/>
            <a:miter lim="800000"/>
            <a:headEnd/>
            <a:tailEnd/>
          </a:ln>
        </p:spPr>
        <p:txBody>
          <a:bodyPr wrap="square">
            <a:spAutoFit/>
          </a:bodyPr>
          <a:lstStyle/>
          <a:p>
            <a:pPr marL="609600" marR="0" lvl="0" indent="-376238" algn="l" defTabSz="914400" rtl="0" eaLnBrk="0" fontAlgn="base" latinLnBrk="0" hangingPunct="0">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609600" marR="0" lvl="0" indent="-376238" algn="l" defTabSz="914400" rtl="0" eaLnBrk="0" fontAlgn="base" latinLnBrk="0" hangingPunct="0">
              <a:lnSpc>
                <a:spcPct val="100000"/>
              </a:lnSpc>
              <a:spcBef>
                <a:spcPct val="0"/>
              </a:spcBef>
              <a:spcAft>
                <a:spcPct val="0"/>
              </a:spcAft>
              <a:buClrTx/>
              <a:buSzPct val="80000"/>
              <a:buFontTx/>
              <a:buBlip>
                <a:blip r:embed="rId3"/>
              </a:buBlip>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233362" marR="0" lvl="0" indent="0" algn="l" defTabSz="914400" rtl="0" eaLnBrk="0" fontAlgn="base" latinLnBrk="0" hangingPunct="0">
              <a:lnSpc>
                <a:spcPct val="100000"/>
              </a:lnSpc>
              <a:spcBef>
                <a:spcPct val="0"/>
              </a:spcBef>
              <a:spcAft>
                <a:spcPct val="0"/>
              </a:spcAft>
              <a:buClrTx/>
              <a:buSzPct val="80000"/>
              <a:buFontTx/>
              <a:buNone/>
              <a:tabLst/>
              <a:defRPr/>
            </a:pPr>
            <a:endParaRPr kumimoji="0" lang="en-US" sz="2000" b="0" i="0" u="none" strike="noStrike" kern="120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a:p>
            <a:pPr marL="609600" lvl="0" indent="-376238" eaLnBrk="0" fontAlgn="base" hangingPunct="0">
              <a:spcBef>
                <a:spcPct val="0"/>
              </a:spcBef>
              <a:spcAft>
                <a:spcPct val="0"/>
              </a:spcAft>
              <a:buSzPct val="80000"/>
              <a:buBlip>
                <a:blip r:embed="rId3"/>
              </a:buBlip>
              <a:defRPr/>
            </a:pPr>
            <a:r>
              <a:rPr kumimoji="0" lang="en-US" sz="2000" b="0" i="0" u="none" strike="noStrike" kern="120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I’m Diana.</a:t>
            </a:r>
            <a:endPar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a:p>
            <a:pPr marL="609600" marR="0" lvl="0" indent="-376238" algn="l" defTabSz="914400" rtl="0" eaLnBrk="0" fontAlgn="base" latinLnBrk="0" hangingPunct="0">
              <a:lnSpc>
                <a:spcPct val="100000"/>
              </a:lnSpc>
              <a:spcBef>
                <a:spcPct val="0"/>
              </a:spcBef>
              <a:spcAft>
                <a:spcPct val="0"/>
              </a:spcAft>
              <a:buClrTx/>
              <a:buSzPct val="80000"/>
              <a:buFontTx/>
              <a:buBlip>
                <a:blip r:embed="rId3"/>
              </a:buBlip>
              <a:tabLst/>
              <a:defRPr/>
            </a:pPr>
            <a:endParaRPr kumimoji="0" lang="en-US" sz="2000" b="1"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Blip>
                <a:blip r:embed="rId3"/>
              </a:buBlip>
              <a:defRPr/>
            </a:pPr>
            <a:r>
              <a:rPr kumimoji="0" lang="en-US" sz="2000" b="0" i="0" u="none" strike="noStrike" kern="120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Take 2 min to fill out this survey please [ </a:t>
            </a:r>
            <a:r>
              <a:rPr lang="en-US" sz="2400" dirty="0">
                <a:solidFill>
                  <a:srgbClr val="222222"/>
                </a:solidFill>
                <a:latin typeface="Calibri" panose="020F0502020204030204" pitchFamily="34" charset="0"/>
                <a:ea typeface="Calibri"/>
                <a:cs typeface="Calibri" panose="020F0502020204030204" pitchFamily="34" charset="0"/>
                <a:hlinkClick r:id="rId4"/>
              </a:rPr>
              <a:t>bit.ly/ec1152</a:t>
            </a:r>
            <a:r>
              <a:rPr lang="en-US" sz="2400" dirty="0">
                <a:solidFill>
                  <a:srgbClr val="222222"/>
                </a:solidFill>
                <a:ea typeface="Calibri"/>
                <a:hlinkClick r:id="rId4"/>
              </a:rPr>
              <a:t>d006</a:t>
            </a:r>
            <a:r>
              <a:rPr lang="en-US" sz="2000" dirty="0">
                <a:solidFill>
                  <a:srgbClr val="222222"/>
                </a:solidFill>
                <a:latin typeface="Calibri" panose="020F0502020204030204" pitchFamily="34" charset="0"/>
                <a:ea typeface="Calibri"/>
                <a:cs typeface="Calibri" panose="020F0502020204030204" pitchFamily="34" charset="0"/>
              </a:rPr>
              <a:t> ]</a:t>
            </a:r>
            <a:br>
              <a:rPr lang="en-US" sz="2000" dirty="0">
                <a:solidFill>
                  <a:srgbClr val="222222"/>
                </a:solidFill>
                <a:latin typeface="Calibri" panose="020F0502020204030204" pitchFamily="34" charset="0"/>
                <a:ea typeface="Calibri"/>
                <a:cs typeface="Calibri" panose="020F0502020204030204" pitchFamily="34" charset="0"/>
              </a:rPr>
            </a:br>
            <a:r>
              <a:rPr lang="en-US" sz="2000" dirty="0">
                <a:solidFill>
                  <a:schemeClr val="bg1">
                    <a:lumMod val="50000"/>
                  </a:schemeClr>
                </a:solidFill>
                <a:latin typeface="Calibri" panose="020F0502020204030204" pitchFamily="34" charset="0"/>
                <a:ea typeface="Calibri"/>
                <a:cs typeface="Calibri" panose="020F0502020204030204" pitchFamily="34" charset="0"/>
              </a:rPr>
              <a:t>Find this </a:t>
            </a:r>
            <a:r>
              <a:rPr lang="en-US" sz="2000" dirty="0" err="1">
                <a:solidFill>
                  <a:schemeClr val="bg1">
                    <a:lumMod val="50000"/>
                  </a:schemeClr>
                </a:solidFill>
                <a:latin typeface="Calibri" panose="020F0502020204030204" pitchFamily="34" charset="0"/>
                <a:ea typeface="Calibri"/>
                <a:cs typeface="Calibri" panose="020F0502020204030204" pitchFamily="34" charset="0"/>
              </a:rPr>
              <a:t>prez</a:t>
            </a:r>
            <a:r>
              <a:rPr lang="en-US" sz="2000" dirty="0">
                <a:solidFill>
                  <a:schemeClr val="bg1">
                    <a:lumMod val="50000"/>
                  </a:schemeClr>
                </a:solidFill>
                <a:latin typeface="Calibri" panose="020F0502020204030204" pitchFamily="34" charset="0"/>
                <a:ea typeface="Calibri"/>
                <a:cs typeface="Calibri" panose="020F0502020204030204" pitchFamily="34" charset="0"/>
              </a:rPr>
              <a:t> at: </a:t>
            </a:r>
            <a:r>
              <a:rPr lang="en-US" sz="2000" dirty="0">
                <a:solidFill>
                  <a:schemeClr val="bg1">
                    <a:lumMod val="50000"/>
                  </a:schemeClr>
                </a:solidFill>
                <a:latin typeface="Calibri" panose="020F0502020204030204" pitchFamily="34" charset="0"/>
                <a:ea typeface="Calibri"/>
                <a:cs typeface="Calibri" panose="020F0502020204030204" pitchFamily="34" charset="0"/>
                <a:hlinkClick r:id="rId5"/>
              </a:rPr>
              <a:t>https://github.com/dianagold/Ec1152_diana</a:t>
            </a:r>
            <a:br>
              <a:rPr lang="en-US" sz="2000" dirty="0">
                <a:latin typeface="Calibri" panose="020F0502020204030204" pitchFamily="34" charset="0"/>
                <a:ea typeface="Calibri"/>
                <a:cs typeface="Calibri" panose="020F0502020204030204" pitchFamily="34" charset="0"/>
              </a:rPr>
            </a:br>
            <a:endParaRPr kumimoji="0" lang="en-US" sz="2000" b="0" i="0" u="none" strike="noStrike" kern="1200" cap="none" spc="0" normalizeH="0" baseline="0" noProof="0" dirty="0">
              <a:ln>
                <a:noFill/>
              </a:ln>
              <a:effectLst/>
              <a:uLnTx/>
              <a:uFillTx/>
              <a:latin typeface="Calibri" panose="020F0502020204030204" pitchFamily="34" charset="0"/>
              <a:ea typeface="Calibri"/>
              <a:cs typeface="Calibri" panose="020F0502020204030204" pitchFamily="34" charset="0"/>
            </a:endParaRPr>
          </a:p>
          <a:p>
            <a:pPr marL="609600" marR="0" lvl="0" indent="-376238" algn="l" defTabSz="914400" rtl="0" eaLnBrk="0" fontAlgn="base" latinLnBrk="0" hangingPunct="0">
              <a:lnSpc>
                <a:spcPct val="100000"/>
              </a:lnSpc>
              <a:spcBef>
                <a:spcPct val="0"/>
              </a:spcBef>
              <a:spcAft>
                <a:spcPct val="0"/>
              </a:spcAft>
              <a:buClrTx/>
              <a:buSzPct val="80000"/>
              <a:buFontTx/>
              <a:buBlip>
                <a:blip r:embed="rId3"/>
              </a:buBlip>
              <a:tabLst/>
              <a:defRPr/>
            </a:pPr>
            <a:r>
              <a:rPr kumimoji="0" lang="en-US" sz="2000" b="0" i="0"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We’ll meet every </a:t>
            </a: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Thursdays @ 4.30-5.30pm (Sever 208)</a:t>
            </a:r>
          </a:p>
          <a:p>
            <a:pPr marL="1066800" marR="0" lvl="1" indent="-376238" algn="l" defTabSz="914400" rtl="0" eaLnBrk="0" fontAlgn="base" latinLnBrk="0" hangingPunct="0">
              <a:lnSpc>
                <a:spcPct val="100000"/>
              </a:lnSpc>
              <a:spcBef>
                <a:spcPct val="0"/>
              </a:spcBef>
              <a:spcAft>
                <a:spcPct val="0"/>
              </a:spcAft>
              <a:buClrTx/>
              <a:buSzPct val="80000"/>
              <a:buFontTx/>
              <a:buBlip>
                <a:blip r:embed="rId3"/>
              </a:buBlip>
              <a:tabLst/>
              <a:defRPr/>
            </a:pP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Introductory level, no previous Stats background </a:t>
            </a:r>
          </a:p>
          <a:p>
            <a:pPr marL="1066800" marR="0" lvl="1" indent="-376238" algn="l" defTabSz="914400" rtl="0" eaLnBrk="0" fontAlgn="base" latinLnBrk="0" hangingPunct="0">
              <a:lnSpc>
                <a:spcPct val="100000"/>
              </a:lnSpc>
              <a:spcBef>
                <a:spcPct val="0"/>
              </a:spcBef>
              <a:spcAft>
                <a:spcPct val="0"/>
              </a:spcAft>
              <a:buClrTx/>
              <a:buSzPct val="80000"/>
              <a:buFontTx/>
              <a:buBlip>
                <a:blip r:embed="rId3"/>
              </a:buBlip>
              <a:tabLst/>
              <a:defRPr/>
            </a:pP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Focus on intuition and applications</a:t>
            </a:r>
          </a:p>
          <a:p>
            <a:pPr marL="690562" marR="0" lvl="1" indent="0" algn="l" defTabSz="914400" rtl="0" eaLnBrk="0" fontAlgn="base" latinLnBrk="0" hangingPunct="0">
              <a:lnSpc>
                <a:spcPct val="100000"/>
              </a:lnSpc>
              <a:spcBef>
                <a:spcPct val="0"/>
              </a:spcBef>
              <a:spcAft>
                <a:spcPct val="0"/>
              </a:spcAft>
              <a:buClrTx/>
              <a:buSzPct val="80000"/>
              <a:buFontTx/>
              <a:buNone/>
              <a:tabLst/>
              <a:defRPr/>
            </a:pPr>
            <a:endPar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a:p>
            <a:pPr marL="609600" marR="0" lvl="0" indent="-376238" algn="l" defTabSz="914400" rtl="0" eaLnBrk="0" fontAlgn="base" latinLnBrk="0" hangingPunct="0">
              <a:lnSpc>
                <a:spcPct val="100000"/>
              </a:lnSpc>
              <a:spcBef>
                <a:spcPct val="0"/>
              </a:spcBef>
              <a:spcAft>
                <a:spcPct val="0"/>
              </a:spcAft>
              <a:buClrTx/>
              <a:buSzPct val="80000"/>
              <a:buFontTx/>
              <a:buBlip>
                <a:blip r:embed="rId3"/>
              </a:buBlip>
              <a:tabLst/>
              <a:defRPr/>
            </a:pPr>
            <a:r>
              <a:rPr kumimoji="0" lang="en-US" sz="2000" b="0" i="0" u="sng"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Office Hours:</a:t>
            </a:r>
            <a:endParaRPr lang="en-US" sz="2000" kern="0" dirty="0">
              <a:solidFill>
                <a:srgbClr val="222222"/>
              </a:solidFill>
              <a:latin typeface="Calibri" panose="020F0502020204030204" pitchFamily="34" charset="0"/>
              <a:ea typeface="Calibri"/>
              <a:cs typeface="Calibri" panose="020F0502020204030204" pitchFamily="34" charset="0"/>
            </a:endParaRPr>
          </a:p>
          <a:p>
            <a:pPr marL="1066800" lvl="1" indent="-376238" eaLnBrk="0" fontAlgn="base" hangingPunct="0">
              <a:spcBef>
                <a:spcPct val="0"/>
              </a:spcBef>
              <a:spcAft>
                <a:spcPct val="0"/>
              </a:spcAft>
              <a:buSzPct val="80000"/>
              <a:buBlip>
                <a:blip r:embed="rId3"/>
              </a:buBlip>
              <a:defRPr/>
            </a:pP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Wednesdays @ </a:t>
            </a:r>
            <a:r>
              <a:rPr lang="en-US" sz="2000" kern="0" dirty="0">
                <a:solidFill>
                  <a:srgbClr val="222222"/>
                </a:solidFill>
                <a:latin typeface="Calibri" panose="020F0502020204030204" pitchFamily="34" charset="0"/>
                <a:ea typeface="Calibri"/>
                <a:cs typeface="Calibri" panose="020F0502020204030204" pitchFamily="34" charset="0"/>
              </a:rPr>
              <a:t>4.30</a:t>
            </a: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-6.30pm (Barker 103)</a:t>
            </a:r>
          </a:p>
          <a:p>
            <a:pPr marL="1066800" lvl="1" indent="-376238" eaLnBrk="0" fontAlgn="base" hangingPunct="0">
              <a:spcBef>
                <a:spcPct val="0"/>
              </a:spcBef>
              <a:spcAft>
                <a:spcPct val="0"/>
              </a:spcAft>
              <a:buSzPct val="80000"/>
              <a:buBlip>
                <a:blip r:embed="rId3"/>
              </a:buBlip>
              <a:defRPr/>
            </a:pP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I’m also available by appointment and after sections.</a:t>
            </a:r>
          </a:p>
          <a:p>
            <a:pPr marL="690562" marR="0" lvl="1" indent="0" algn="l" defTabSz="914400" rtl="0" eaLnBrk="0" fontAlgn="base" latinLnBrk="0" hangingPunct="0">
              <a:lnSpc>
                <a:spcPct val="100000"/>
              </a:lnSpc>
              <a:spcBef>
                <a:spcPct val="0"/>
              </a:spcBef>
              <a:spcAft>
                <a:spcPct val="0"/>
              </a:spcAft>
              <a:buClrTx/>
              <a:buSzPct val="80000"/>
              <a:buFontTx/>
              <a:buNone/>
              <a:tabLst/>
              <a:defRPr/>
            </a:pPr>
            <a:endPar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a:p>
            <a:pPr marL="609600" marR="0" lvl="0" indent="-376238" algn="l" defTabSz="914400" rtl="0" eaLnBrk="0" fontAlgn="base" latinLnBrk="0" hangingPunct="0">
              <a:lnSpc>
                <a:spcPct val="100000"/>
              </a:lnSpc>
              <a:spcBef>
                <a:spcPct val="0"/>
              </a:spcBef>
              <a:spcAft>
                <a:spcPct val="0"/>
              </a:spcAft>
              <a:buClrTx/>
              <a:buSzPct val="80000"/>
              <a:buFontTx/>
              <a:buBlip>
                <a:blip r:embed="rId3"/>
              </a:buBlip>
              <a:tabLst/>
              <a:defRPr/>
            </a:pPr>
            <a:r>
              <a:rPr kumimoji="0" lang="en-US" sz="2000" b="0" i="0" u="sng"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Expectations: </a:t>
            </a:r>
          </a:p>
          <a:p>
            <a:pPr marL="1066800" lvl="1" indent="-376238" eaLnBrk="0" fontAlgn="base" hangingPunct="0">
              <a:spcBef>
                <a:spcPct val="0"/>
              </a:spcBef>
              <a:spcAft>
                <a:spcPct val="0"/>
              </a:spcAft>
              <a:buSzPct val="80000"/>
              <a:buBlip>
                <a:blip r:embed="rId3"/>
              </a:buBlip>
              <a:defRPr/>
            </a:pP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Email (</a:t>
            </a:r>
            <a:r>
              <a:rPr lang="en-US" sz="2000" b="1" kern="0" dirty="0">
                <a:solidFill>
                  <a:srgbClr val="222222"/>
                </a:solidFill>
                <a:latin typeface="Calibri" panose="020F0502020204030204" pitchFamily="34" charset="0"/>
                <a:ea typeface="Calibri"/>
                <a:cs typeface="Calibri" panose="020F0502020204030204" pitchFamily="34" charset="0"/>
              </a:rPr>
              <a:t>diana_goldemberg@g.harvard.edu</a:t>
            </a: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 response times: within 24 hours M-F; 48 hours on the weekend </a:t>
            </a:r>
            <a:endParaRPr kumimoji="0" lang="en-US" sz="2000" b="1"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a:p>
            <a:pPr marL="1066800" marR="0" lvl="1" indent="-376238" algn="l" defTabSz="914400" rtl="0" eaLnBrk="0" fontAlgn="base" latinLnBrk="0" hangingPunct="0">
              <a:lnSpc>
                <a:spcPct val="100000"/>
              </a:lnSpc>
              <a:spcBef>
                <a:spcPct val="0"/>
              </a:spcBef>
              <a:spcAft>
                <a:spcPct val="0"/>
              </a:spcAft>
              <a:buClrTx/>
              <a:buSzPct val="80000"/>
              <a:buFontTx/>
              <a:buBlip>
                <a:blip r:embed="rId3"/>
              </a:buBlip>
              <a:tabLst/>
              <a:defRPr/>
            </a:pPr>
            <a:r>
              <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rPr>
              <a:t>Google form to submit questions before section </a:t>
            </a:r>
          </a:p>
          <a:p>
            <a:pPr marL="233362" marR="0" lvl="0" indent="0" algn="l" defTabSz="914400" rtl="0" eaLnBrk="0" fontAlgn="base" latinLnBrk="0" hangingPunct="0">
              <a:lnSpc>
                <a:spcPct val="100000"/>
              </a:lnSpc>
              <a:spcBef>
                <a:spcPct val="0"/>
              </a:spcBef>
              <a:spcAft>
                <a:spcPct val="0"/>
              </a:spcAft>
              <a:buClrTx/>
              <a:buSzPct val="80000"/>
              <a:buFontTx/>
              <a:buNone/>
              <a:tabLst/>
              <a:defRPr/>
            </a:pPr>
            <a:endPar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a:p>
            <a:pPr marL="609600" marR="0" lvl="0" indent="-376238" algn="l" defTabSz="914400" rtl="0" eaLnBrk="0" fontAlgn="base" latinLnBrk="0" hangingPunct="0">
              <a:lnSpc>
                <a:spcPct val="100000"/>
              </a:lnSpc>
              <a:spcBef>
                <a:spcPct val="0"/>
              </a:spcBef>
              <a:spcAft>
                <a:spcPct val="0"/>
              </a:spcAft>
              <a:buClrTx/>
              <a:buSzPct val="80000"/>
              <a:buFontTx/>
              <a:buBlip>
                <a:blip r:embed="rId3"/>
              </a:buBlip>
              <a:tabLst/>
              <a:defRPr/>
            </a:pPr>
            <a:endParaRPr kumimoji="0" lang="en-US" sz="2000" b="0" i="0" u="none" strike="noStrike" kern="0" cap="none" spc="0" normalizeH="0" baseline="0" noProof="0" dirty="0">
              <a:ln>
                <a:noFill/>
              </a:ln>
              <a:solidFill>
                <a:srgbClr val="222222"/>
              </a:solidFill>
              <a:effectLst/>
              <a:uLnTx/>
              <a:uFillTx/>
              <a:latin typeface="Calibri" panose="020F0502020204030204" pitchFamily="34" charset="0"/>
              <a:ea typeface="Calibri"/>
              <a:cs typeface="Calibri" panose="020F0502020204030204" pitchFamily="34" charset="0"/>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marL="609600" marR="0" lvl="0" indent="-609600" algn="l" defTabSz="914400" rtl="0" eaLnBrk="1" fontAlgn="base" latinLnBrk="0" hangingPunct="1">
              <a:lnSpc>
                <a:spcPct val="100000"/>
              </a:lnSpc>
              <a:spcBef>
                <a:spcPct val="50000"/>
              </a:spcBef>
              <a:spcAft>
                <a:spcPct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Logistics</a:t>
            </a:r>
          </a:p>
        </p:txBody>
      </p:sp>
    </p:spTree>
    <p:extLst>
      <p:ext uri="{BB962C8B-B14F-4D97-AF65-F5344CB8AC3E}">
        <p14:creationId xmlns:p14="http://schemas.microsoft.com/office/powerpoint/2010/main" val="10002864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Regression Analysis: Standardization</a:t>
            </a:r>
          </a:p>
        </p:txBody>
      </p:sp>
      <p:sp>
        <p:nvSpPr>
          <p:cNvPr id="2" name="TextBox 1">
            <a:extLst>
              <a:ext uri="{FF2B5EF4-FFF2-40B4-BE49-F238E27FC236}">
                <a16:creationId xmlns:a16="http://schemas.microsoft.com/office/drawing/2014/main" id="{125D153A-6C51-45CA-96D1-20917E4AE986}"/>
              </a:ext>
            </a:extLst>
          </p:cNvPr>
          <p:cNvSpPr txBox="1"/>
          <p:nvPr/>
        </p:nvSpPr>
        <p:spPr>
          <a:xfrm>
            <a:off x="900022" y="1331344"/>
            <a:ext cx="7343954"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How can we compare the strength of relationship between different variables on a "level playing field?"</a:t>
            </a:r>
          </a:p>
        </p:txBody>
      </p:sp>
      <p:sp>
        <p:nvSpPr>
          <p:cNvPr id="6" name="TextBox 5">
            <a:extLst>
              <a:ext uri="{FF2B5EF4-FFF2-40B4-BE49-F238E27FC236}">
                <a16:creationId xmlns:a16="http://schemas.microsoft.com/office/drawing/2014/main" id="{43CD4011-FD62-4083-8C44-CEDBFE8178D8}"/>
              </a:ext>
            </a:extLst>
          </p:cNvPr>
          <p:cNvSpPr txBox="1"/>
          <p:nvPr/>
        </p:nvSpPr>
        <p:spPr>
          <a:xfrm>
            <a:off x="900021" y="2122098"/>
            <a:ext cx="7343954"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For example, how could we tell if average years of education in a district or fraction of people married in a district is more closely associated with income in that district?</a:t>
            </a:r>
          </a:p>
        </p:txBody>
      </p:sp>
      <p:sp>
        <p:nvSpPr>
          <p:cNvPr id="8" name="TextBox 7">
            <a:extLst>
              <a:ext uri="{FF2B5EF4-FFF2-40B4-BE49-F238E27FC236}">
                <a16:creationId xmlns:a16="http://schemas.microsoft.com/office/drawing/2014/main" id="{EF0D9986-E781-48E9-A8D5-86DFC3B9475A}"/>
              </a:ext>
            </a:extLst>
          </p:cNvPr>
          <p:cNvSpPr txBox="1"/>
          <p:nvPr/>
        </p:nvSpPr>
        <p:spPr>
          <a:xfrm>
            <a:off x="1388851" y="3099758"/>
            <a:ext cx="7343954"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Key point: we need a </a:t>
            </a:r>
            <a:r>
              <a:rPr lang="en-US" b="1" dirty="0">
                <a:latin typeface="Calibri" panose="020F0502020204030204" pitchFamily="34" charset="0"/>
                <a:cs typeface="Calibri" panose="020F0502020204030204" pitchFamily="34" charset="0"/>
              </a:rPr>
              <a:t>standardized</a:t>
            </a:r>
            <a:r>
              <a:rPr lang="en-US" dirty="0">
                <a:latin typeface="Calibri" panose="020F0502020204030204" pitchFamily="34" charset="0"/>
                <a:cs typeface="Calibri" panose="020F0502020204030204" pitchFamily="34" charset="0"/>
              </a:rPr>
              <a:t> measure of correlation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It turns out, we can run a very simple regression to get a </a:t>
            </a:r>
            <a:r>
              <a:rPr lang="en-US" b="1" dirty="0">
                <a:latin typeface="Calibri" panose="020F0502020204030204" pitchFamily="34" charset="0"/>
                <a:cs typeface="Calibri" panose="020F0502020204030204" pitchFamily="34" charset="0"/>
              </a:rPr>
              <a:t>correlation coefficient </a:t>
            </a:r>
            <a:r>
              <a:rPr lang="en-US" dirty="0">
                <a:latin typeface="Calibri" panose="020F0502020204030204" pitchFamily="34" charset="0"/>
                <a:cs typeface="Calibri" panose="020F0502020204030204" pitchFamily="34" charset="0"/>
              </a:rPr>
              <a:t> that:</a:t>
            </a:r>
          </a:p>
          <a:p>
            <a:pPr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Is always between –1 and 1.</a:t>
            </a:r>
          </a:p>
          <a:p>
            <a:pPr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Is –1 if variables are perfectly linearly related in a negative way</a:t>
            </a:r>
          </a:p>
          <a:p>
            <a:pPr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Is 1 if variables are perfectly linearly related in a positive way</a:t>
            </a:r>
          </a:p>
          <a:p>
            <a:pPr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Is 0 if variables are not at all linearly related</a:t>
            </a:r>
          </a:p>
        </p:txBody>
      </p:sp>
    </p:spTree>
    <p:extLst>
      <p:ext uri="{BB962C8B-B14F-4D97-AF65-F5344CB8AC3E}">
        <p14:creationId xmlns:p14="http://schemas.microsoft.com/office/powerpoint/2010/main" val="1503140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Regression Analysis: Standardization</a:t>
            </a:r>
          </a:p>
        </p:txBody>
      </p:sp>
      <p:sp>
        <p:nvSpPr>
          <p:cNvPr id="3" name="TextBox 2">
            <a:extLst>
              <a:ext uri="{FF2B5EF4-FFF2-40B4-BE49-F238E27FC236}">
                <a16:creationId xmlns:a16="http://schemas.microsoft.com/office/drawing/2014/main" id="{89925185-BF9C-48AC-BAEF-D84B91626ED0}"/>
              </a:ext>
            </a:extLst>
          </p:cNvPr>
          <p:cNvSpPr txBox="1"/>
          <p:nvPr/>
        </p:nvSpPr>
        <p:spPr>
          <a:xfrm>
            <a:off x="885645" y="1259456"/>
            <a:ext cx="705640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Suppose you have variables X</a:t>
            </a:r>
            <a:r>
              <a:rPr lang="en-US" sz="105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Y</a:t>
            </a:r>
            <a:r>
              <a:rPr lang="en-US" sz="105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Construct X</a:t>
            </a:r>
            <a:r>
              <a:rPr lang="en-US" sz="105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and Y</a:t>
            </a:r>
            <a:r>
              <a:rPr lang="en-US" sz="90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as follows:</a:t>
            </a:r>
          </a:p>
          <a:p>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269CE80-4172-4C04-8098-691C8D54A40F}"/>
              </a:ext>
            </a:extLst>
          </p:cNvPr>
          <p:cNvSpPr txBox="1"/>
          <p:nvPr/>
        </p:nvSpPr>
        <p:spPr>
          <a:xfrm>
            <a:off x="726595" y="2176733"/>
            <a:ext cx="2743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panose="020F0502020204030204" pitchFamily="34" charset="0"/>
                <a:cs typeface="Calibri" panose="020F0502020204030204" pitchFamily="34" charset="0"/>
              </a:rPr>
              <a:t>Y</a:t>
            </a:r>
            <a:r>
              <a:rPr lang="en-US" sz="1200" dirty="0">
                <a:latin typeface="Calibri" panose="020F0502020204030204" pitchFamily="34" charset="0"/>
                <a:cs typeface="Calibri" panose="020F0502020204030204" pitchFamily="34" charset="0"/>
              </a:rPr>
              <a:t>i</a:t>
            </a:r>
            <a:r>
              <a:rPr lang="en-US" sz="3200" dirty="0">
                <a:latin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5E053C12-266A-4BD7-B230-253CB1B063D1}"/>
              </a:ext>
            </a:extLst>
          </p:cNvPr>
          <p:cNvSpPr txBox="1"/>
          <p:nvPr/>
        </p:nvSpPr>
        <p:spPr>
          <a:xfrm>
            <a:off x="1890262" y="2091546"/>
            <a:ext cx="225436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panose="020F0502020204030204" pitchFamily="34" charset="0"/>
                <a:cs typeface="Calibri" panose="020F0502020204030204" pitchFamily="34" charset="0"/>
              </a:rPr>
              <a:t>Y</a:t>
            </a:r>
            <a:r>
              <a:rPr lang="en-US" sz="11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   Mean(Y</a:t>
            </a:r>
            <a:r>
              <a:rPr lang="en-US" sz="11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cxnSp>
        <p:nvCxnSpPr>
          <p:cNvPr id="7" name="Straight Arrow Connector 6">
            <a:extLst>
              <a:ext uri="{FF2B5EF4-FFF2-40B4-BE49-F238E27FC236}">
                <a16:creationId xmlns:a16="http://schemas.microsoft.com/office/drawing/2014/main" id="{7BF607D1-E8C5-40EC-879F-2BB31B992801}"/>
              </a:ext>
            </a:extLst>
          </p:cNvPr>
          <p:cNvCxnSpPr/>
          <p:nvPr/>
        </p:nvCxnSpPr>
        <p:spPr>
          <a:xfrm flipV="1">
            <a:off x="1897991" y="2503278"/>
            <a:ext cx="2208362" cy="5751"/>
          </a:xfrm>
          <a:prstGeom prst="straightConnector1">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867439A-DAF6-4A97-B517-24A85AA4D3DC}"/>
              </a:ext>
            </a:extLst>
          </p:cNvPr>
          <p:cNvSpPr txBox="1"/>
          <p:nvPr/>
        </p:nvSpPr>
        <p:spPr>
          <a:xfrm>
            <a:off x="1717734" y="2508488"/>
            <a:ext cx="2599425"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alibri" panose="020F0502020204030204" pitchFamily="34" charset="0"/>
                <a:cs typeface="Calibri" panose="020F0502020204030204" pitchFamily="34" charset="0"/>
              </a:rPr>
              <a:t>Std_Deviation</a:t>
            </a:r>
            <a:r>
              <a:rPr lang="en-US" sz="2000" dirty="0">
                <a:latin typeface="Calibri" panose="020F0502020204030204" pitchFamily="34" charset="0"/>
                <a:cs typeface="Calibri" panose="020F0502020204030204" pitchFamily="34" charset="0"/>
              </a:rPr>
              <a:t>(Y</a:t>
            </a:r>
            <a:r>
              <a:rPr lang="en-US" sz="11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1064C803-637D-4199-98ED-84B918DFA014}"/>
              </a:ext>
            </a:extLst>
          </p:cNvPr>
          <p:cNvSpPr txBox="1"/>
          <p:nvPr/>
        </p:nvSpPr>
        <p:spPr>
          <a:xfrm>
            <a:off x="4493463" y="2133600"/>
            <a:ext cx="2743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panose="020F0502020204030204" pitchFamily="34" charset="0"/>
                <a:cs typeface="Calibri" panose="020F0502020204030204" pitchFamily="34" charset="0"/>
              </a:rPr>
              <a:t>X</a:t>
            </a:r>
            <a:r>
              <a:rPr lang="en-US" sz="1200" dirty="0">
                <a:latin typeface="Calibri" panose="020F0502020204030204" pitchFamily="34" charset="0"/>
                <a:cs typeface="Calibri" panose="020F0502020204030204" pitchFamily="34" charset="0"/>
              </a:rPr>
              <a:t>i</a:t>
            </a:r>
            <a:r>
              <a:rPr lang="en-US" sz="3200" dirty="0">
                <a:latin typeface="Calibri" panose="020F0502020204030204" pitchFamily="34" charset="0"/>
                <a:cs typeface="Calibri" panose="020F0502020204030204" pitchFamily="34" charset="0"/>
              </a:rPr>
              <a:t>* =</a:t>
            </a:r>
          </a:p>
        </p:txBody>
      </p:sp>
      <p:sp>
        <p:nvSpPr>
          <p:cNvPr id="13" name="TextBox 12">
            <a:extLst>
              <a:ext uri="{FF2B5EF4-FFF2-40B4-BE49-F238E27FC236}">
                <a16:creationId xmlns:a16="http://schemas.microsoft.com/office/drawing/2014/main" id="{E024621F-603F-45E0-8C0E-3BF2B582784E}"/>
              </a:ext>
            </a:extLst>
          </p:cNvPr>
          <p:cNvSpPr txBox="1"/>
          <p:nvPr/>
        </p:nvSpPr>
        <p:spPr>
          <a:xfrm>
            <a:off x="5657130" y="2048414"/>
            <a:ext cx="225436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panose="020F0502020204030204" pitchFamily="34" charset="0"/>
                <a:cs typeface="Calibri" panose="020F0502020204030204" pitchFamily="34" charset="0"/>
              </a:rPr>
              <a:t>X</a:t>
            </a:r>
            <a:r>
              <a:rPr lang="en-US" sz="11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   Mean(X</a:t>
            </a:r>
            <a:r>
              <a:rPr lang="en-US" sz="11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cxnSp>
        <p:nvCxnSpPr>
          <p:cNvPr id="14" name="Straight Arrow Connector 13">
            <a:extLst>
              <a:ext uri="{FF2B5EF4-FFF2-40B4-BE49-F238E27FC236}">
                <a16:creationId xmlns:a16="http://schemas.microsoft.com/office/drawing/2014/main" id="{AF065D5B-B4C9-496A-ACF8-DDC8E5CDA6F9}"/>
              </a:ext>
            </a:extLst>
          </p:cNvPr>
          <p:cNvCxnSpPr>
            <a:cxnSpLocks/>
          </p:cNvCxnSpPr>
          <p:nvPr/>
        </p:nvCxnSpPr>
        <p:spPr>
          <a:xfrm flipV="1">
            <a:off x="5664859" y="2460145"/>
            <a:ext cx="2208362" cy="5751"/>
          </a:xfrm>
          <a:prstGeom prst="straightConnector1">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BB74CB-919D-4DA2-9984-37C6BF9F9954}"/>
              </a:ext>
            </a:extLst>
          </p:cNvPr>
          <p:cNvSpPr txBox="1"/>
          <p:nvPr/>
        </p:nvSpPr>
        <p:spPr>
          <a:xfrm>
            <a:off x="5484602" y="2465356"/>
            <a:ext cx="2599425"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alibri" panose="020F0502020204030204" pitchFamily="34" charset="0"/>
                <a:cs typeface="Calibri" panose="020F0502020204030204" pitchFamily="34" charset="0"/>
              </a:rPr>
              <a:t>Std_Deviation</a:t>
            </a:r>
            <a:r>
              <a:rPr lang="en-US" sz="2000" dirty="0">
                <a:latin typeface="Calibri" panose="020F0502020204030204" pitchFamily="34" charset="0"/>
                <a:cs typeface="Calibri" panose="020F0502020204030204" pitchFamily="34" charset="0"/>
              </a:rPr>
              <a:t>(X</a:t>
            </a:r>
            <a:r>
              <a:rPr lang="en-US" sz="11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019FC329-2EC7-4496-A417-716B831548EB}"/>
              </a:ext>
            </a:extLst>
          </p:cNvPr>
          <p:cNvSpPr txBox="1"/>
          <p:nvPr/>
        </p:nvSpPr>
        <p:spPr>
          <a:xfrm>
            <a:off x="1083334" y="3352800"/>
            <a:ext cx="734395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Then you can compute the least squares regression equation:</a:t>
            </a:r>
          </a:p>
        </p:txBody>
      </p:sp>
      <p:sp>
        <p:nvSpPr>
          <p:cNvPr id="10" name="TextBox 9">
            <a:extLst>
              <a:ext uri="{FF2B5EF4-FFF2-40B4-BE49-F238E27FC236}">
                <a16:creationId xmlns:a16="http://schemas.microsoft.com/office/drawing/2014/main" id="{752845E5-9EB7-4417-AABD-9C9F3AD20EDB}"/>
              </a:ext>
            </a:extLst>
          </p:cNvPr>
          <p:cNvSpPr txBox="1"/>
          <p:nvPr/>
        </p:nvSpPr>
        <p:spPr>
          <a:xfrm>
            <a:off x="3147263" y="3672068"/>
            <a:ext cx="2743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panose="020F0502020204030204" pitchFamily="34" charset="0"/>
                <a:cs typeface="Calibri" panose="020F0502020204030204" pitchFamily="34" charset="0"/>
              </a:rPr>
              <a:t>Y</a:t>
            </a:r>
            <a:r>
              <a:rPr lang="en-US" sz="1400" dirty="0">
                <a:latin typeface="Calibri" panose="020F0502020204030204" pitchFamily="34" charset="0"/>
                <a:cs typeface="Calibri" panose="020F0502020204030204" pitchFamily="34" charset="0"/>
              </a:rPr>
              <a:t>i</a:t>
            </a:r>
            <a:r>
              <a:rPr lang="en-US" sz="3200" dirty="0">
                <a:latin typeface="Calibri" panose="020F0502020204030204" pitchFamily="34" charset="0"/>
                <a:cs typeface="Calibri" panose="020F0502020204030204" pitchFamily="34" charset="0"/>
              </a:rPr>
              <a:t>* =  a + r X</a:t>
            </a:r>
            <a:r>
              <a:rPr lang="en-US" sz="1400" dirty="0">
                <a:latin typeface="Calibri" panose="020F0502020204030204" pitchFamily="34" charset="0"/>
                <a:cs typeface="Calibri" panose="020F0502020204030204" pitchFamily="34" charset="0"/>
              </a:rPr>
              <a:t>i</a:t>
            </a:r>
            <a:r>
              <a:rPr lang="en-US" sz="3200" dirty="0">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id="{FF0A2578-8CC2-4B66-ACCD-FBE1B7D0F316}"/>
              </a:ext>
            </a:extLst>
          </p:cNvPr>
          <p:cNvSpPr txBox="1"/>
          <p:nvPr/>
        </p:nvSpPr>
        <p:spPr>
          <a:xfrm>
            <a:off x="726595" y="4273309"/>
            <a:ext cx="790018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panose="020F0502020204030204" pitchFamily="34" charset="0"/>
                <a:cs typeface="Calibri" panose="020F0502020204030204" pitchFamily="34" charset="0"/>
              </a:rPr>
              <a:t>Fact:</a:t>
            </a:r>
            <a:r>
              <a:rPr lang="en-US" dirty="0">
                <a:latin typeface="Calibri" panose="020F0502020204030204" pitchFamily="34" charset="0"/>
                <a:cs typeface="Calibri" panose="020F0502020204030204" pitchFamily="34" charset="0"/>
              </a:rPr>
              <a:t> When you compute the above regression, you will always find that:</a:t>
            </a:r>
          </a:p>
          <a:p>
            <a:pPr marL="1200150" lvl="2" indent="-285750">
              <a:buFont typeface="Arial"/>
              <a:buChar char="•"/>
            </a:pPr>
            <a:r>
              <a:rPr lang="en-US" dirty="0">
                <a:latin typeface="Calibri" panose="020F0502020204030204" pitchFamily="34" charset="0"/>
                <a:cs typeface="Calibri" panose="020F0502020204030204" pitchFamily="34" charset="0"/>
              </a:rPr>
              <a:t>The intercept a = 0</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1200150" lvl="2" indent="-285750">
              <a:buFont typeface="Arial"/>
              <a:buChar char="•"/>
            </a:pPr>
            <a:r>
              <a:rPr lang="en-US" dirty="0">
                <a:latin typeface="Calibri" panose="020F0502020204030204" pitchFamily="34" charset="0"/>
                <a:cs typeface="Calibri" panose="020F0502020204030204" pitchFamily="34" charset="0"/>
              </a:rPr>
              <a:t>The slope r is a correlation coefficient of the type we described.</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1200150" lvl="2" indent="-285750">
              <a:buFont typeface="Arial"/>
              <a:buChar char="•"/>
            </a:pPr>
            <a:r>
              <a:rPr lang="en-US" dirty="0">
                <a:latin typeface="Calibri" panose="020F0502020204030204" pitchFamily="34" charset="0"/>
                <a:cs typeface="Calibri" panose="020F0502020204030204" pitchFamily="34" charset="0"/>
              </a:rPr>
              <a:t>If you square r, </a:t>
            </a:r>
            <a:r>
              <a:rPr lang="en-US" b="1" dirty="0">
                <a:latin typeface="Calibri" panose="020F0502020204030204" pitchFamily="34" charset="0"/>
                <a:cs typeface="Calibri" panose="020F0502020204030204" pitchFamily="34" charset="0"/>
              </a:rPr>
              <a:t>("R squared")</a:t>
            </a:r>
            <a:r>
              <a:rPr lang="en-US" dirty="0">
                <a:latin typeface="Calibri" panose="020F0502020204030204" pitchFamily="34" charset="0"/>
                <a:cs typeface="Calibri" panose="020F0502020204030204" pitchFamily="34" charset="0"/>
              </a:rPr>
              <a:t> you get a number between 0 and 1 that is equal to the fraction of variation in Y explained by a linear regression on X.</a:t>
            </a:r>
          </a:p>
        </p:txBody>
      </p:sp>
    </p:spTree>
    <p:extLst>
      <p:ext uri="{BB962C8B-B14F-4D97-AF65-F5344CB8AC3E}">
        <p14:creationId xmlns:p14="http://schemas.microsoft.com/office/powerpoint/2010/main" val="874248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Regression Analysis: Standardization</a:t>
            </a:r>
          </a:p>
        </p:txBody>
      </p:sp>
      <p:pic>
        <p:nvPicPr>
          <p:cNvPr id="2" name="Picture 5" descr="A close up of a map&#10;&#10;Description generated with very high confidence">
            <a:extLst>
              <a:ext uri="{FF2B5EF4-FFF2-40B4-BE49-F238E27FC236}">
                <a16:creationId xmlns:a16="http://schemas.microsoft.com/office/drawing/2014/main" id="{66920F9D-AC7D-42A6-A461-D3DCABED0904}"/>
              </a:ext>
            </a:extLst>
          </p:cNvPr>
          <p:cNvPicPr>
            <a:picLocks noChangeAspect="1"/>
          </p:cNvPicPr>
          <p:nvPr/>
        </p:nvPicPr>
        <p:blipFill>
          <a:blip r:embed="rId3"/>
          <a:stretch>
            <a:fillRect/>
          </a:stretch>
        </p:blipFill>
        <p:spPr>
          <a:xfrm>
            <a:off x="324928" y="1913888"/>
            <a:ext cx="4080294" cy="3015847"/>
          </a:xfrm>
          <a:prstGeom prst="rect">
            <a:avLst/>
          </a:prstGeom>
        </p:spPr>
      </p:pic>
      <p:pic>
        <p:nvPicPr>
          <p:cNvPr id="8" name="Picture 16" descr="A close up of a map&#10;&#10;Description generated with very high confidence">
            <a:extLst>
              <a:ext uri="{FF2B5EF4-FFF2-40B4-BE49-F238E27FC236}">
                <a16:creationId xmlns:a16="http://schemas.microsoft.com/office/drawing/2014/main" id="{2BFB2510-4238-4DF6-AA85-7051055B3F20}"/>
              </a:ext>
            </a:extLst>
          </p:cNvPr>
          <p:cNvPicPr>
            <a:picLocks noChangeAspect="1"/>
          </p:cNvPicPr>
          <p:nvPr/>
        </p:nvPicPr>
        <p:blipFill>
          <a:blip r:embed="rId4"/>
          <a:stretch>
            <a:fillRect/>
          </a:stretch>
        </p:blipFill>
        <p:spPr>
          <a:xfrm>
            <a:off x="4681268" y="1928265"/>
            <a:ext cx="4008407" cy="3001470"/>
          </a:xfrm>
          <a:prstGeom prst="rect">
            <a:avLst/>
          </a:prstGeom>
        </p:spPr>
      </p:pic>
      <p:sp>
        <p:nvSpPr>
          <p:cNvPr id="18" name="TextBox 17">
            <a:extLst>
              <a:ext uri="{FF2B5EF4-FFF2-40B4-BE49-F238E27FC236}">
                <a16:creationId xmlns:a16="http://schemas.microsoft.com/office/drawing/2014/main" id="{58BA894F-4B8A-4F2B-92DC-5C3D05835679}"/>
              </a:ext>
            </a:extLst>
          </p:cNvPr>
          <p:cNvSpPr txBox="1"/>
          <p:nvPr/>
        </p:nvSpPr>
        <p:spPr>
          <a:xfrm>
            <a:off x="324928" y="4940060"/>
            <a:ext cx="7703388"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Unstandardized slope (left) tells you that how much of an increase in mean rank of kids with parent rank = 25 is associated with one additional bowling alley per 10,000 people.</a:t>
            </a:r>
          </a:p>
        </p:txBody>
      </p:sp>
      <p:sp>
        <p:nvSpPr>
          <p:cNvPr id="21" name="TextBox 20">
            <a:extLst>
              <a:ext uri="{FF2B5EF4-FFF2-40B4-BE49-F238E27FC236}">
                <a16:creationId xmlns:a16="http://schemas.microsoft.com/office/drawing/2014/main" id="{250A1539-8E6B-4A0E-8096-70466032930D}"/>
              </a:ext>
            </a:extLst>
          </p:cNvPr>
          <p:cNvSpPr txBox="1"/>
          <p:nvPr/>
        </p:nvSpPr>
        <p:spPr>
          <a:xfrm>
            <a:off x="324927" y="5960852"/>
            <a:ext cx="7703388"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Standardized slope (left) tells you </a:t>
            </a:r>
            <a:r>
              <a:rPr lang="en-US" b="1" dirty="0">
                <a:latin typeface="Calibri" panose="020F0502020204030204" pitchFamily="34" charset="0"/>
                <a:cs typeface="Calibri" panose="020F0502020204030204" pitchFamily="34" charset="0"/>
              </a:rPr>
              <a:t>how correlated</a:t>
            </a:r>
            <a:r>
              <a:rPr lang="en-US" dirty="0">
                <a:latin typeface="Calibri" panose="020F0502020204030204" pitchFamily="34" charset="0"/>
                <a:cs typeface="Calibri" panose="020F0502020204030204" pitchFamily="34" charset="0"/>
              </a:rPr>
              <a:t> mean rank of kids with parent rank = 25 and bowling alleys per 10000 people are, on a scale of -1 to 1.</a:t>
            </a:r>
          </a:p>
        </p:txBody>
      </p:sp>
    </p:spTree>
    <p:extLst>
      <p:ext uri="{BB962C8B-B14F-4D97-AF65-F5344CB8AC3E}">
        <p14:creationId xmlns:p14="http://schemas.microsoft.com/office/powerpoint/2010/main" val="919623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Regression Analysis: Takeaways</a:t>
            </a:r>
          </a:p>
        </p:txBody>
      </p:sp>
      <p:sp>
        <p:nvSpPr>
          <p:cNvPr id="2" name="TextBox 1">
            <a:extLst>
              <a:ext uri="{FF2B5EF4-FFF2-40B4-BE49-F238E27FC236}">
                <a16:creationId xmlns:a16="http://schemas.microsoft.com/office/drawing/2014/main" id="{C39A648C-5631-4546-8F65-E2FCAC951F9A}"/>
              </a:ext>
            </a:extLst>
          </p:cNvPr>
          <p:cNvSpPr txBox="1"/>
          <p:nvPr/>
        </p:nvSpPr>
        <p:spPr>
          <a:xfrm>
            <a:off x="457200" y="1220331"/>
            <a:ext cx="8305800"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Regression analysis allows us to fit a line to data in a systematic way.</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this class, we will begin with "Ordinary Least Squares" regression (OLS).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OLS minimizes sum of the squared errors between data points &amp; the fitted line.</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Nice features of OLS and other regression techniques: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slope of the line often has a natural interpretation.</a:t>
            </a:r>
          </a:p>
          <a:p>
            <a:pPr marL="1200150"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"One more year of education is associated with B in increased earnings"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When data is noisy, OLS allows you to focus in on the trends and patterns..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certain circumstances, OLS constitutes our "best guess" at the Y value when all we know is X. "Knowing only a person's education is X, I'd guess their earnings are Y on average.“</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Regression coefficient estimates come with their standard errors, which are needed to test hypothesis (inference and p-values!)</a:t>
            </a:r>
          </a:p>
        </p:txBody>
      </p:sp>
      <p:pic>
        <p:nvPicPr>
          <p:cNvPr id="5" name="Picture 2" descr="Related image">
            <a:extLst>
              <a:ext uri="{FF2B5EF4-FFF2-40B4-BE49-F238E27FC236}">
                <a16:creationId xmlns:a16="http://schemas.microsoft.com/office/drawing/2014/main" id="{162613F0-002A-481E-A167-A52989087F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76200"/>
            <a:ext cx="1422816" cy="142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7877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Stata hands-on demo</a:t>
            </a:r>
          </a:p>
        </p:txBody>
      </p:sp>
      <p:sp>
        <p:nvSpPr>
          <p:cNvPr id="3" name="Rectangle 2">
            <a:extLst>
              <a:ext uri="{FF2B5EF4-FFF2-40B4-BE49-F238E27FC236}">
                <a16:creationId xmlns:a16="http://schemas.microsoft.com/office/drawing/2014/main" id="{71ED72A3-1909-4888-A3DF-3830C74336F6}"/>
              </a:ext>
            </a:extLst>
          </p:cNvPr>
          <p:cNvSpPr>
            <a:spLocks noChangeArrowheads="1"/>
          </p:cNvSpPr>
          <p:nvPr/>
        </p:nvSpPr>
        <p:spPr bwMode="auto">
          <a:xfrm>
            <a:off x="228600" y="1752600"/>
            <a:ext cx="8534400" cy="3170099"/>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r>
              <a:rPr lang="en-US" u="sng" dirty="0">
                <a:solidFill>
                  <a:schemeClr val="bg2"/>
                </a:solidFill>
              </a:rPr>
              <a:t> </a:t>
            </a:r>
            <a:endParaRPr lang="en-US" dirty="0">
              <a:solidFill>
                <a:schemeClr val="bg2"/>
              </a:solidFill>
            </a:endParaRPr>
          </a:p>
          <a:p>
            <a:pPr marL="609600" indent="-376238" eaLnBrk="0" fontAlgn="base" hangingPunct="0">
              <a:spcBef>
                <a:spcPct val="0"/>
              </a:spcBef>
              <a:spcAft>
                <a:spcPct val="0"/>
              </a:spcAft>
              <a:buSzPct val="80000"/>
              <a:buFontTx/>
              <a:buBlip>
                <a:blip r:embed="rId3"/>
              </a:buBlip>
              <a:defRPr/>
            </a:pPr>
            <a:endParaRPr lang="en-US" dirty="0">
              <a:solidFill>
                <a:schemeClr val="bg2"/>
              </a:solidFill>
            </a:endParaRPr>
          </a:p>
          <a:p>
            <a:pPr marL="233362" eaLnBrk="0" fontAlgn="base" hangingPunct="0">
              <a:spcBef>
                <a:spcPct val="0"/>
              </a:spcBef>
              <a:spcAft>
                <a:spcPct val="0"/>
              </a:spcAft>
              <a:buSzPct val="80000"/>
              <a:defRPr/>
            </a:pPr>
            <a:endParaRPr lang="en-US"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Stata will be used in section</a:t>
            </a:r>
          </a:p>
          <a:p>
            <a:pPr marL="609600" indent="-376238" eaLnBrk="0" fontAlgn="base" hangingPunct="0">
              <a:spcBef>
                <a:spcPct val="0"/>
              </a:spcBef>
              <a:spcAft>
                <a:spcPct val="0"/>
              </a:spcAft>
              <a:buSzPct val="80000"/>
              <a:buFontTx/>
              <a:buBlip>
                <a:blip r:embed="rId3"/>
              </a:buBlip>
              <a:defRPr/>
            </a:pPr>
            <a:endParaRPr lang="en-US" i="1"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But you’re very welcomed to follow the </a:t>
            </a:r>
            <a:r>
              <a:rPr lang="en-US" i="1" dirty="0" err="1">
                <a:solidFill>
                  <a:schemeClr val="bg2"/>
                </a:solidFill>
                <a:ea typeface="Calibri"/>
              </a:rPr>
              <a:t>Jupyter</a:t>
            </a:r>
            <a:r>
              <a:rPr lang="en-US" i="1" dirty="0">
                <a:solidFill>
                  <a:schemeClr val="bg2"/>
                </a:solidFill>
                <a:ea typeface="Calibri"/>
              </a:rPr>
              <a:t> notebooks for:</a:t>
            </a:r>
          </a:p>
          <a:p>
            <a:pPr marL="609600" indent="-376238" eaLnBrk="0" fontAlgn="base" hangingPunct="0">
              <a:spcBef>
                <a:spcPct val="0"/>
              </a:spcBef>
              <a:spcAft>
                <a:spcPct val="0"/>
              </a:spcAft>
              <a:buSzPct val="80000"/>
              <a:buFontTx/>
              <a:buBlip>
                <a:blip r:embed="rId3"/>
              </a:buBlip>
              <a:defRPr/>
            </a:pPr>
            <a:endParaRPr lang="en-US" i="1" dirty="0">
              <a:solidFill>
                <a:schemeClr val="bg2"/>
              </a:solidFill>
              <a:ea typeface="Calibri"/>
            </a:endParaRPr>
          </a:p>
          <a:p>
            <a:pPr marL="1066800" lvl="1" indent="-376238" eaLnBrk="0" fontAlgn="base" hangingPunct="0">
              <a:spcBef>
                <a:spcPct val="0"/>
              </a:spcBef>
              <a:spcAft>
                <a:spcPct val="0"/>
              </a:spcAft>
              <a:buSzPct val="80000"/>
              <a:buBlip>
                <a:blip r:embed="rId3"/>
              </a:buBlip>
              <a:defRPr/>
            </a:pPr>
            <a:r>
              <a:rPr lang="en-US" i="1" dirty="0">
                <a:solidFill>
                  <a:schemeClr val="bg2"/>
                </a:solidFill>
                <a:ea typeface="Calibri"/>
              </a:rPr>
              <a:t>R</a:t>
            </a:r>
          </a:p>
          <a:p>
            <a:pPr marL="1066800" lvl="1" indent="-376238" eaLnBrk="0" fontAlgn="base" hangingPunct="0">
              <a:spcBef>
                <a:spcPct val="0"/>
              </a:spcBef>
              <a:spcAft>
                <a:spcPct val="0"/>
              </a:spcAft>
              <a:buSzPct val="80000"/>
              <a:buBlip>
                <a:blip r:embed="rId3"/>
              </a:buBlip>
              <a:defRPr/>
            </a:pPr>
            <a:r>
              <a:rPr lang="en-US" i="1" dirty="0">
                <a:solidFill>
                  <a:schemeClr val="bg2"/>
                </a:solidFill>
                <a:ea typeface="Calibri"/>
              </a:rPr>
              <a:t>Python</a:t>
            </a:r>
          </a:p>
          <a:p>
            <a:pPr marL="1066800" lvl="1" indent="-376238" eaLnBrk="0" fontAlgn="base" hangingPunct="0">
              <a:spcBef>
                <a:spcPct val="0"/>
              </a:spcBef>
              <a:spcAft>
                <a:spcPct val="0"/>
              </a:spcAft>
              <a:buSzPct val="80000"/>
              <a:buBlip>
                <a:blip r:embed="rId3"/>
              </a:buBlip>
              <a:defRPr/>
            </a:pPr>
            <a:endParaRPr lang="en-US" i="1" dirty="0">
              <a:solidFill>
                <a:schemeClr val="bg2"/>
              </a:solidFill>
              <a:ea typeface="Calibri"/>
            </a:endParaRPr>
          </a:p>
          <a:p>
            <a:pPr marL="609600" indent="-376238" eaLnBrk="0" fontAlgn="base" hangingPunct="0">
              <a:spcBef>
                <a:spcPct val="0"/>
              </a:spcBef>
              <a:spcAft>
                <a:spcPct val="0"/>
              </a:spcAft>
              <a:buSzPct val="80000"/>
              <a:buBlip>
                <a:blip r:embed="rId3"/>
              </a:buBlip>
              <a:defRPr/>
            </a:pPr>
            <a:r>
              <a:rPr lang="en-US" i="1" dirty="0">
                <a:solidFill>
                  <a:schemeClr val="bg2"/>
                </a:solidFill>
                <a:ea typeface="Calibri"/>
              </a:rPr>
              <a:t>All files at:  </a:t>
            </a:r>
            <a:r>
              <a:rPr lang="en-US" dirty="0">
                <a:solidFill>
                  <a:schemeClr val="bg1">
                    <a:lumMod val="50000"/>
                  </a:schemeClr>
                </a:solidFill>
                <a:latin typeface="Calibri" panose="020F0502020204030204" pitchFamily="34" charset="0"/>
                <a:ea typeface="Calibri"/>
                <a:cs typeface="Calibri" panose="020F0502020204030204" pitchFamily="34" charset="0"/>
                <a:hlinkClick r:id="rId4"/>
              </a:rPr>
              <a:t>https://github.com/dianagold/Ec1152_diana</a:t>
            </a:r>
            <a:endParaRPr lang="en-US" i="1" dirty="0">
              <a:solidFill>
                <a:schemeClr val="bg2"/>
              </a:solidFill>
              <a:ea typeface="Calibri"/>
            </a:endParaRPr>
          </a:p>
        </p:txBody>
      </p:sp>
    </p:spTree>
    <p:extLst>
      <p:ext uri="{BB962C8B-B14F-4D97-AF65-F5344CB8AC3E}">
        <p14:creationId xmlns:p14="http://schemas.microsoft.com/office/powerpoint/2010/main" val="884858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Stata demo</a:t>
            </a:r>
          </a:p>
        </p:txBody>
      </p:sp>
      <p:sp>
        <p:nvSpPr>
          <p:cNvPr id="5" name="Rectangle 2"/>
          <p:cNvSpPr>
            <a:spLocks noChangeArrowheads="1"/>
          </p:cNvSpPr>
          <p:nvPr/>
        </p:nvSpPr>
        <p:spPr bwMode="auto">
          <a:xfrm>
            <a:off x="190500" y="1586329"/>
            <a:ext cx="8915400" cy="4585871"/>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3"/>
              </a:buBlip>
              <a:defRPr/>
            </a:pPr>
            <a:r>
              <a:rPr lang="en-US" sz="2000" dirty="0">
                <a:solidFill>
                  <a:srgbClr val="222222"/>
                </a:solidFill>
                <a:ea typeface="Calibri"/>
              </a:rPr>
              <a:t>If you have Stata in your computer, you may want to do it along</a:t>
            </a:r>
          </a:p>
          <a:p>
            <a:pPr marL="1066800" lvl="1" indent="-376238" eaLnBrk="0" fontAlgn="base" hangingPunct="0">
              <a:spcBef>
                <a:spcPct val="0"/>
              </a:spcBef>
              <a:spcAft>
                <a:spcPct val="0"/>
              </a:spcAft>
              <a:buSzPct val="80000"/>
              <a:buBlip>
                <a:blip r:embed="rId3"/>
              </a:buBlip>
              <a:defRPr/>
            </a:pPr>
            <a:r>
              <a:rPr lang="en-US" sz="2000" dirty="0">
                <a:solidFill>
                  <a:srgbClr val="222222"/>
                </a:solidFill>
                <a:ea typeface="Calibri"/>
              </a:rPr>
              <a:t>How to install &amp; hints: </a:t>
            </a:r>
            <a:r>
              <a:rPr lang="en-US" sz="2000" dirty="0">
                <a:solidFill>
                  <a:srgbClr val="222222"/>
                </a:solidFill>
                <a:ea typeface="Calibri"/>
                <a:hlinkClick r:id="rId4"/>
              </a:rPr>
              <a:t>https://canvas.harvard.edu/courses/19323</a:t>
            </a:r>
            <a:endParaRPr lang="en-US" sz="2000" dirty="0">
              <a:solidFill>
                <a:srgbClr val="222222"/>
              </a:solidFill>
              <a:ea typeface="Calibri"/>
            </a:endParaRPr>
          </a:p>
          <a:p>
            <a:pPr marL="1066800" lvl="1" indent="-376238" eaLnBrk="0" fontAlgn="base" hangingPunct="0">
              <a:spcBef>
                <a:spcPct val="0"/>
              </a:spcBef>
              <a:spcAft>
                <a:spcPct val="0"/>
              </a:spcAft>
              <a:buSzPct val="80000"/>
              <a:buBlip>
                <a:blip r:embed="rId3"/>
              </a:buBlip>
              <a:defRPr/>
            </a:pPr>
            <a:r>
              <a:rPr lang="en-US" sz="2000" dirty="0">
                <a:solidFill>
                  <a:srgbClr val="222222"/>
                </a:solidFill>
                <a:ea typeface="Calibri"/>
              </a:rPr>
              <a:t>Optional workshop: Monday at 5:30 pm in Emerson Hall 105</a:t>
            </a:r>
          </a:p>
          <a:p>
            <a:pPr marL="690562" lvl="1" eaLnBrk="0" fontAlgn="base" hangingPunct="0">
              <a:spcBef>
                <a:spcPct val="0"/>
              </a:spcBef>
              <a:spcAft>
                <a:spcPct val="0"/>
              </a:spcAft>
              <a:buSzPct val="80000"/>
              <a:defRPr/>
            </a:pPr>
            <a:endParaRPr lang="en-US" sz="2000" dirty="0">
              <a:solidFill>
                <a:srgbClr val="222222"/>
              </a:solidFill>
              <a:ea typeface="Calibri"/>
            </a:endParaRPr>
          </a:p>
          <a:p>
            <a:pPr marL="609600" indent="-376238" eaLnBrk="0" fontAlgn="base" hangingPunct="0">
              <a:spcBef>
                <a:spcPct val="0"/>
              </a:spcBef>
              <a:spcAft>
                <a:spcPct val="0"/>
              </a:spcAft>
              <a:buSzPct val="80000"/>
              <a:buFontTx/>
              <a:buBlip>
                <a:blip r:embed="rId3"/>
              </a:buBlip>
              <a:defRPr/>
            </a:pPr>
            <a:r>
              <a:rPr lang="en-US" sz="2000" dirty="0">
                <a:solidFill>
                  <a:srgbClr val="222222"/>
                </a:solidFill>
                <a:ea typeface="Calibri"/>
              </a:rPr>
              <a:t>Why are we using Stata?</a:t>
            </a:r>
          </a:p>
          <a:p>
            <a:pPr marL="1066800" lvl="1" indent="-376238" eaLnBrk="0" fontAlgn="base" hangingPunct="0">
              <a:spcBef>
                <a:spcPct val="0"/>
              </a:spcBef>
              <a:spcAft>
                <a:spcPct val="0"/>
              </a:spcAft>
              <a:buSzPct val="80000"/>
              <a:buBlip>
                <a:blip r:embed="rId3"/>
              </a:buBlip>
              <a:defRPr/>
            </a:pPr>
            <a:r>
              <a:rPr lang="en-US" dirty="0">
                <a:solidFill>
                  <a:srgbClr val="222222"/>
                </a:solidFill>
                <a:ea typeface="Calibri"/>
              </a:rPr>
              <a:t>The most popular software used by economists for applied econometrics</a:t>
            </a:r>
          </a:p>
          <a:p>
            <a:pPr marL="1066800" lvl="1" indent="-376238" eaLnBrk="0" fontAlgn="base" hangingPunct="0">
              <a:spcBef>
                <a:spcPct val="0"/>
              </a:spcBef>
              <a:spcAft>
                <a:spcPct val="0"/>
              </a:spcAft>
              <a:buSzPct val="80000"/>
              <a:buBlip>
                <a:blip r:embed="rId3"/>
              </a:buBlip>
              <a:defRPr/>
            </a:pPr>
            <a:r>
              <a:rPr lang="en-US" dirty="0">
                <a:solidFill>
                  <a:srgbClr val="222222"/>
                </a:solidFill>
                <a:ea typeface="Calibri"/>
              </a:rPr>
              <a:t>Works for “big data”: up to 20 billion observations and 32 thousand variables (contingent on RAM)</a:t>
            </a:r>
            <a:br>
              <a:rPr lang="en-US" dirty="0">
                <a:solidFill>
                  <a:srgbClr val="222222"/>
                </a:solidFill>
                <a:ea typeface="Calibri"/>
              </a:rPr>
            </a:br>
            <a:endParaRPr lang="en-US" dirty="0">
              <a:solidFill>
                <a:srgbClr val="222222"/>
              </a:solidFill>
              <a:ea typeface="Calibri"/>
            </a:endParaRPr>
          </a:p>
          <a:p>
            <a:pPr marL="609600" indent="-376238" eaLnBrk="0" fontAlgn="base" hangingPunct="0">
              <a:spcBef>
                <a:spcPct val="0"/>
              </a:spcBef>
              <a:spcAft>
                <a:spcPct val="0"/>
              </a:spcAft>
              <a:buSzPct val="80000"/>
              <a:buFontTx/>
              <a:buBlip>
                <a:blip r:embed="rId3"/>
              </a:buBlip>
              <a:defRPr/>
            </a:pPr>
            <a:r>
              <a:rPr lang="en-US" sz="2000" dirty="0">
                <a:solidFill>
                  <a:srgbClr val="222222"/>
                </a:solidFill>
                <a:ea typeface="Calibri"/>
              </a:rPr>
              <a:t>Upward mobility (Y) as a linear regression of Bowling Alleys per capita (X)</a:t>
            </a:r>
          </a:p>
          <a:p>
            <a:pPr marL="609600" indent="-376238" eaLnBrk="0" fontAlgn="base" hangingPunct="0">
              <a:spcBef>
                <a:spcPct val="0"/>
              </a:spcBef>
              <a:spcAft>
                <a:spcPct val="0"/>
              </a:spcAft>
              <a:buSzPct val="80000"/>
              <a:buFontTx/>
              <a:buBlip>
                <a:blip r:embed="rId3"/>
              </a:buBlip>
              <a:defRPr/>
            </a:pPr>
            <a:endParaRPr lang="en-US" sz="2000" dirty="0">
              <a:solidFill>
                <a:srgbClr val="222222"/>
              </a:solidFill>
              <a:ea typeface="Calibri"/>
            </a:endParaRPr>
          </a:p>
          <a:p>
            <a:pPr marL="609600" indent="-376238" eaLnBrk="0" fontAlgn="base" hangingPunct="0">
              <a:spcBef>
                <a:spcPct val="0"/>
              </a:spcBef>
              <a:spcAft>
                <a:spcPct val="0"/>
              </a:spcAft>
              <a:buSzPct val="80000"/>
              <a:buFontTx/>
              <a:buBlip>
                <a:blip r:embed="rId3"/>
              </a:buBlip>
              <a:defRPr/>
            </a:pPr>
            <a:r>
              <a:rPr lang="en-US" sz="2000" dirty="0">
                <a:solidFill>
                  <a:srgbClr val="222222"/>
                </a:solidFill>
                <a:ea typeface="Calibri"/>
              </a:rPr>
              <a:t>Tasks:</a:t>
            </a:r>
          </a:p>
          <a:p>
            <a:pPr marL="1066800" lvl="1" indent="-376238" eaLnBrk="0" fontAlgn="base" hangingPunct="0">
              <a:spcBef>
                <a:spcPct val="0"/>
              </a:spcBef>
              <a:spcAft>
                <a:spcPct val="0"/>
              </a:spcAft>
              <a:buSzPct val="80000"/>
              <a:buFontTx/>
              <a:buBlip>
                <a:blip r:embed="rId3"/>
              </a:buBlip>
              <a:defRPr/>
            </a:pPr>
            <a:r>
              <a:rPr lang="en-US" sz="2000" dirty="0">
                <a:solidFill>
                  <a:srgbClr val="222222"/>
                </a:solidFill>
                <a:ea typeface="Calibri"/>
              </a:rPr>
              <a:t>Get means and </a:t>
            </a:r>
            <a:r>
              <a:rPr lang="en-US" sz="2000" dirty="0" err="1">
                <a:solidFill>
                  <a:srgbClr val="222222"/>
                </a:solidFill>
                <a:ea typeface="Calibri"/>
              </a:rPr>
              <a:t>stdevs</a:t>
            </a:r>
            <a:endParaRPr lang="en-US" sz="2000" dirty="0">
              <a:solidFill>
                <a:srgbClr val="222222"/>
              </a:solidFill>
              <a:ea typeface="Calibri"/>
            </a:endParaRPr>
          </a:p>
          <a:p>
            <a:pPr marL="1066800" lvl="1" indent="-376238" eaLnBrk="0" fontAlgn="base" hangingPunct="0">
              <a:spcBef>
                <a:spcPct val="0"/>
              </a:spcBef>
              <a:spcAft>
                <a:spcPct val="0"/>
              </a:spcAft>
              <a:buSzPct val="80000"/>
              <a:buFontTx/>
              <a:buBlip>
                <a:blip r:embed="rId3"/>
              </a:buBlip>
              <a:defRPr/>
            </a:pPr>
            <a:r>
              <a:rPr lang="en-US" sz="2000" dirty="0">
                <a:solidFill>
                  <a:srgbClr val="222222"/>
                </a:solidFill>
                <a:ea typeface="Calibri"/>
              </a:rPr>
              <a:t>Standardize Y and X</a:t>
            </a:r>
          </a:p>
          <a:p>
            <a:pPr marL="1066800" lvl="1" indent="-376238" eaLnBrk="0" fontAlgn="base" hangingPunct="0">
              <a:spcBef>
                <a:spcPct val="0"/>
              </a:spcBef>
              <a:spcAft>
                <a:spcPct val="0"/>
              </a:spcAft>
              <a:buSzPct val="80000"/>
              <a:buFontTx/>
              <a:buBlip>
                <a:blip r:embed="rId3"/>
              </a:buBlip>
              <a:defRPr/>
            </a:pPr>
            <a:r>
              <a:rPr lang="en-US" sz="2000" dirty="0">
                <a:solidFill>
                  <a:srgbClr val="222222"/>
                </a:solidFill>
                <a:ea typeface="Calibri"/>
              </a:rPr>
              <a:t>Use OLS to estimate correlation coefficients</a:t>
            </a:r>
          </a:p>
        </p:txBody>
      </p:sp>
      <p:sp>
        <p:nvSpPr>
          <p:cNvPr id="6" name="Rectangle 5">
            <a:extLst>
              <a:ext uri="{FF2B5EF4-FFF2-40B4-BE49-F238E27FC236}">
                <a16:creationId xmlns:a16="http://schemas.microsoft.com/office/drawing/2014/main" id="{E1055E88-BF18-471F-A5C5-806C49FE7E01}"/>
              </a:ext>
            </a:extLst>
          </p:cNvPr>
          <p:cNvSpPr/>
          <p:nvPr/>
        </p:nvSpPr>
        <p:spPr>
          <a:xfrm>
            <a:off x="381000" y="1078468"/>
            <a:ext cx="7772400" cy="369332"/>
          </a:xfrm>
          <a:prstGeom prst="rect">
            <a:avLst/>
          </a:prstGeom>
        </p:spPr>
        <p:txBody>
          <a:bodyPr wrap="square">
            <a:spAutoFit/>
          </a:bodyPr>
          <a:lstStyle/>
          <a:p>
            <a:r>
              <a:rPr lang="en-US" dirty="0">
                <a:solidFill>
                  <a:srgbClr val="C00000"/>
                </a:solidFill>
                <a:latin typeface="Calibri" panose="020F0502020204030204" pitchFamily="34" charset="0"/>
                <a:ea typeface="Calibri"/>
                <a:cs typeface="Calibri" panose="020F0502020204030204" pitchFamily="34" charset="0"/>
              </a:rPr>
              <a:t>Required files at: </a:t>
            </a:r>
            <a:r>
              <a:rPr lang="en-US" dirty="0">
                <a:solidFill>
                  <a:srgbClr val="C00000"/>
                </a:solidFill>
                <a:latin typeface="Calibri" panose="020F0502020204030204" pitchFamily="34" charset="0"/>
                <a:ea typeface="Calibri"/>
                <a:cs typeface="Calibri" panose="020F0502020204030204" pitchFamily="34" charset="0"/>
                <a:hlinkClick r:id="rId5">
                  <a:extLst>
                    <a:ext uri="{A12FA001-AC4F-418D-AE19-62706E023703}">
                      <ahyp:hlinkClr xmlns:ahyp="http://schemas.microsoft.com/office/drawing/2018/hyperlinkcolor" val="tx"/>
                    </a:ext>
                  </a:extLst>
                </a:hlinkClick>
              </a:rPr>
              <a:t>https://github.com/dianagold/Ec1152_diana</a:t>
            </a:r>
            <a:endParaRPr lang="pt-BR" dirty="0">
              <a:solidFill>
                <a:srgbClr val="C00000"/>
              </a:solidFill>
            </a:endParaRPr>
          </a:p>
        </p:txBody>
      </p:sp>
    </p:spTree>
    <p:extLst>
      <p:ext uri="{BB962C8B-B14F-4D97-AF65-F5344CB8AC3E}">
        <p14:creationId xmlns:p14="http://schemas.microsoft.com/office/powerpoint/2010/main" val="840622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Correlation is not causation!</a:t>
            </a: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66800" y="1301035"/>
            <a:ext cx="6626225" cy="4916904"/>
          </a:xfrm>
          <a:prstGeom prst="rect">
            <a:avLst/>
          </a:prstGeom>
        </p:spPr>
      </p:pic>
    </p:spTree>
    <p:extLst>
      <p:ext uri="{BB962C8B-B14F-4D97-AF65-F5344CB8AC3E}">
        <p14:creationId xmlns:p14="http://schemas.microsoft.com/office/powerpoint/2010/main" val="11034605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Correlation is not causation!</a:t>
            </a:r>
          </a:p>
        </p:txBody>
      </p:sp>
      <p:pic>
        <p:nvPicPr>
          <p:cNvPr id="2050" name="Picture 2" descr="Image result for correlation is not causation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7184214"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190500" y="1219200"/>
            <a:ext cx="8763000" cy="1015663"/>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4"/>
              </a:buBlip>
              <a:defRPr/>
            </a:pPr>
            <a:r>
              <a:rPr lang="en-US" sz="2000" dirty="0">
                <a:solidFill>
                  <a:srgbClr val="222222"/>
                </a:solidFill>
                <a:ea typeface="Calibri"/>
              </a:rPr>
              <a:t>Have you seen this meme before?</a:t>
            </a:r>
          </a:p>
          <a:p>
            <a:pPr marL="609600" indent="-376238" eaLnBrk="0" fontAlgn="base" hangingPunct="0">
              <a:spcBef>
                <a:spcPct val="0"/>
              </a:spcBef>
              <a:spcAft>
                <a:spcPct val="0"/>
              </a:spcAft>
              <a:buSzPct val="80000"/>
              <a:buFontTx/>
              <a:buBlip>
                <a:blip r:embed="rId4"/>
              </a:buBlip>
              <a:defRPr/>
            </a:pPr>
            <a:r>
              <a:rPr lang="en-US" sz="2000" dirty="0">
                <a:solidFill>
                  <a:srgbClr val="222222"/>
                </a:solidFill>
                <a:ea typeface="Calibri"/>
              </a:rPr>
              <a:t>Have you take a Stats class before?</a:t>
            </a:r>
          </a:p>
          <a:p>
            <a:pPr marL="609600" indent="-376238" eaLnBrk="0" fontAlgn="base" hangingPunct="0">
              <a:spcBef>
                <a:spcPct val="0"/>
              </a:spcBef>
              <a:spcAft>
                <a:spcPct val="0"/>
              </a:spcAft>
              <a:buSzPct val="80000"/>
              <a:buFontTx/>
              <a:buBlip>
                <a:blip r:embed="rId4"/>
              </a:buBlip>
              <a:defRPr/>
            </a:pPr>
            <a:r>
              <a:rPr lang="en-US" sz="2000" dirty="0">
                <a:solidFill>
                  <a:srgbClr val="222222"/>
                </a:solidFill>
                <a:ea typeface="Calibri"/>
              </a:rPr>
              <a:t>Correlation or causation?</a:t>
            </a:r>
          </a:p>
        </p:txBody>
      </p:sp>
    </p:spTree>
    <p:extLst>
      <p:ext uri="{BB962C8B-B14F-4D97-AF65-F5344CB8AC3E}">
        <p14:creationId xmlns:p14="http://schemas.microsoft.com/office/powerpoint/2010/main" val="311541571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8E84-F956-47A6-90F2-EEA9A1CEA813}"/>
              </a:ext>
            </a:extLst>
          </p:cNvPr>
          <p:cNvSpPr>
            <a:spLocks noGrp="1"/>
          </p:cNvSpPr>
          <p:nvPr>
            <p:ph type="title"/>
          </p:nvPr>
        </p:nvSpPr>
        <p:spPr>
          <a:xfrm>
            <a:off x="228600" y="76200"/>
            <a:ext cx="8763000" cy="533400"/>
          </a:xfrm>
        </p:spPr>
        <p:txBody>
          <a:bodyPr/>
          <a:lstStyle/>
          <a:p>
            <a:r>
              <a:rPr lang="en-US" dirty="0"/>
              <a:t>Correlation is not causation! Examples</a:t>
            </a:r>
          </a:p>
        </p:txBody>
      </p:sp>
      <p:pic>
        <p:nvPicPr>
          <p:cNvPr id="3" name="Picture 4" descr="A close up of a map&#10;&#10;Description generated with high confidence">
            <a:extLst>
              <a:ext uri="{FF2B5EF4-FFF2-40B4-BE49-F238E27FC236}">
                <a16:creationId xmlns:a16="http://schemas.microsoft.com/office/drawing/2014/main" id="{A3634D79-82FB-4392-86C3-25A3EB20603C}"/>
              </a:ext>
            </a:extLst>
          </p:cNvPr>
          <p:cNvPicPr>
            <a:picLocks noChangeAspect="1"/>
          </p:cNvPicPr>
          <p:nvPr/>
        </p:nvPicPr>
        <p:blipFill>
          <a:blip r:embed="rId3"/>
          <a:stretch>
            <a:fillRect/>
          </a:stretch>
        </p:blipFill>
        <p:spPr>
          <a:xfrm>
            <a:off x="123646" y="1680576"/>
            <a:ext cx="8609161" cy="3381830"/>
          </a:xfrm>
          <a:prstGeom prst="rect">
            <a:avLst/>
          </a:prstGeom>
        </p:spPr>
      </p:pic>
    </p:spTree>
    <p:extLst>
      <p:ext uri="{BB962C8B-B14F-4D97-AF65-F5344CB8AC3E}">
        <p14:creationId xmlns:p14="http://schemas.microsoft.com/office/powerpoint/2010/main" val="167891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8E84-F956-47A6-90F2-EEA9A1CEA813}"/>
              </a:ext>
            </a:extLst>
          </p:cNvPr>
          <p:cNvSpPr>
            <a:spLocks noGrp="1"/>
          </p:cNvSpPr>
          <p:nvPr>
            <p:ph type="title"/>
          </p:nvPr>
        </p:nvSpPr>
        <p:spPr>
          <a:xfrm>
            <a:off x="228600" y="76200"/>
            <a:ext cx="8763000" cy="533400"/>
          </a:xfrm>
        </p:spPr>
        <p:txBody>
          <a:bodyPr/>
          <a:lstStyle/>
          <a:p>
            <a:r>
              <a:rPr lang="en-US" dirty="0"/>
              <a:t>Correlation is not causation! Examples</a:t>
            </a:r>
          </a:p>
        </p:txBody>
      </p:sp>
      <p:pic>
        <p:nvPicPr>
          <p:cNvPr id="4" name="Picture 4" descr="A close up of a map&#10;&#10;Description generated with high confidence">
            <a:extLst>
              <a:ext uri="{FF2B5EF4-FFF2-40B4-BE49-F238E27FC236}">
                <a16:creationId xmlns:a16="http://schemas.microsoft.com/office/drawing/2014/main" id="{D6A832A2-F723-4873-906E-2A8C89A795B2}"/>
              </a:ext>
            </a:extLst>
          </p:cNvPr>
          <p:cNvPicPr>
            <a:picLocks noChangeAspect="1"/>
          </p:cNvPicPr>
          <p:nvPr/>
        </p:nvPicPr>
        <p:blipFill>
          <a:blip r:embed="rId3"/>
          <a:stretch>
            <a:fillRect/>
          </a:stretch>
        </p:blipFill>
        <p:spPr>
          <a:xfrm>
            <a:off x="224287" y="1709330"/>
            <a:ext cx="8752935" cy="3439340"/>
          </a:xfrm>
          <a:prstGeom prst="rect">
            <a:avLst/>
          </a:prstGeom>
        </p:spPr>
      </p:pic>
    </p:spTree>
    <p:extLst>
      <p:ext uri="{BB962C8B-B14F-4D97-AF65-F5344CB8AC3E}">
        <p14:creationId xmlns:p14="http://schemas.microsoft.com/office/powerpoint/2010/main" val="130266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5016758"/>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r>
              <a:rPr lang="en-US" sz="2000" u="sng" dirty="0">
                <a:solidFill>
                  <a:srgbClr val="000000"/>
                </a:solidFill>
                <a:latin typeface="Calibri" panose="020F0502020204030204" pitchFamily="34" charset="0"/>
                <a:cs typeface="Calibri" panose="020F0502020204030204" pitchFamily="34" charset="0"/>
              </a:rPr>
              <a:t> </a:t>
            </a:r>
            <a:endParaRPr lang="en-US" sz="2000" dirty="0">
              <a:solidFill>
                <a:srgbClr val="000000"/>
              </a:solidFill>
              <a:latin typeface="Calibri" panose="020F0502020204030204" pitchFamily="34" charset="0"/>
              <a:cs typeface="Calibri" panose="020F0502020204030204" pitchFamily="34" charset="0"/>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latin typeface="Calibri" panose="020F0502020204030204" pitchFamily="34" charset="0"/>
              <a:cs typeface="Calibri" panose="020F0502020204030204" pitchFamily="34" charset="0"/>
            </a:endParaRPr>
          </a:p>
          <a:p>
            <a:pPr marL="233362" eaLnBrk="0" fontAlgn="base" hangingPunct="0">
              <a:spcBef>
                <a:spcPct val="0"/>
              </a:spcBef>
              <a:spcAft>
                <a:spcPct val="0"/>
              </a:spcAft>
              <a:buSzPct val="80000"/>
              <a:defRPr/>
            </a:pPr>
            <a:endParaRPr lang="en-US" sz="2000" dirty="0">
              <a:solidFill>
                <a:srgbClr val="222222"/>
              </a:solidFill>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FontTx/>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Level the playing field: Summary Stats &amp; Inference</a:t>
            </a:r>
            <a:br>
              <a:rPr lang="en-US" sz="2000" dirty="0">
                <a:solidFill>
                  <a:srgbClr val="222222"/>
                </a:solidFill>
                <a:latin typeface="Calibri" panose="020F0502020204030204" pitchFamily="34" charset="0"/>
                <a:ea typeface="Calibri"/>
                <a:cs typeface="Calibri" panose="020F0502020204030204" pitchFamily="34" charset="0"/>
              </a:rPr>
            </a:br>
            <a:endParaRPr lang="en-US" sz="2000" kern="0" dirty="0">
              <a:solidFill>
                <a:srgbClr val="222222"/>
              </a:solidFill>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FontTx/>
              <a:buBlip>
                <a:blip r:embed="rId3"/>
              </a:buBlip>
              <a:defRPr/>
            </a:pPr>
            <a:endParaRPr lang="en-US" sz="2000" kern="0" dirty="0">
              <a:solidFill>
                <a:srgbClr val="222222"/>
              </a:solidFill>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FontTx/>
              <a:buBlip>
                <a:blip r:embed="rId3"/>
              </a:buBlip>
              <a:defRPr/>
            </a:pPr>
            <a:r>
              <a:rPr lang="en-US" sz="2000" kern="0" dirty="0">
                <a:solidFill>
                  <a:srgbClr val="222222"/>
                </a:solidFill>
                <a:latin typeface="Calibri" panose="020F0502020204030204" pitchFamily="34" charset="0"/>
                <a:ea typeface="Calibri"/>
                <a:cs typeface="Calibri" panose="020F0502020204030204" pitchFamily="34" charset="0"/>
              </a:rPr>
              <a:t>Intergenerational Mobility main graph</a:t>
            </a:r>
          </a:p>
          <a:p>
            <a:pPr marL="233362" eaLnBrk="0" fontAlgn="base" hangingPunct="0">
              <a:spcBef>
                <a:spcPct val="0"/>
              </a:spcBef>
              <a:spcAft>
                <a:spcPct val="0"/>
              </a:spcAft>
              <a:buSzPct val="80000"/>
              <a:defRPr/>
            </a:pPr>
            <a:br>
              <a:rPr lang="en-US" sz="2000" kern="0" dirty="0">
                <a:solidFill>
                  <a:srgbClr val="222222"/>
                </a:solidFill>
                <a:latin typeface="Calibri" panose="020F0502020204030204" pitchFamily="34" charset="0"/>
                <a:ea typeface="Calibri"/>
                <a:cs typeface="Calibri" panose="020F0502020204030204" pitchFamily="34" charset="0"/>
              </a:rPr>
            </a:br>
            <a:endParaRPr lang="en-US" sz="2000" kern="0" dirty="0">
              <a:solidFill>
                <a:srgbClr val="222222"/>
              </a:solidFill>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FontTx/>
              <a:buBlip>
                <a:blip r:embed="rId3"/>
              </a:buBlip>
              <a:defRPr/>
            </a:pPr>
            <a:r>
              <a:rPr lang="en-US" sz="2000" kern="0" dirty="0">
                <a:solidFill>
                  <a:srgbClr val="222222"/>
                </a:solidFill>
                <a:latin typeface="Calibri" panose="020F0502020204030204" pitchFamily="34" charset="0"/>
                <a:ea typeface="Calibri"/>
                <a:cs typeface="Calibri" panose="020F0502020204030204" pitchFamily="34" charset="0"/>
              </a:rPr>
              <a:t>Backdrop on Regression Analysis</a:t>
            </a:r>
          </a:p>
          <a:p>
            <a:pPr marL="233362" eaLnBrk="0" fontAlgn="base" hangingPunct="0">
              <a:spcBef>
                <a:spcPct val="0"/>
              </a:spcBef>
              <a:spcAft>
                <a:spcPct val="0"/>
              </a:spcAft>
              <a:buSzPct val="80000"/>
              <a:defRPr/>
            </a:pPr>
            <a:br>
              <a:rPr lang="en-US" sz="2000" kern="0" dirty="0">
                <a:solidFill>
                  <a:srgbClr val="222222"/>
                </a:solidFill>
                <a:latin typeface="Calibri" panose="020F0502020204030204" pitchFamily="34" charset="0"/>
                <a:ea typeface="Calibri"/>
                <a:cs typeface="Calibri" panose="020F0502020204030204" pitchFamily="34" charset="0"/>
              </a:rPr>
            </a:br>
            <a:endParaRPr lang="en-US" sz="2000" kern="0" dirty="0">
              <a:solidFill>
                <a:srgbClr val="222222"/>
              </a:solidFill>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FontTx/>
              <a:buBlip>
                <a:blip r:embed="rId3"/>
              </a:buBlip>
              <a:defRPr/>
            </a:pPr>
            <a:r>
              <a:rPr lang="en-US" sz="2000" kern="0" dirty="0">
                <a:solidFill>
                  <a:srgbClr val="222222"/>
                </a:solidFill>
                <a:latin typeface="Calibri" panose="020F0502020204030204" pitchFamily="34" charset="0"/>
                <a:ea typeface="Calibri"/>
                <a:cs typeface="Calibri" panose="020F0502020204030204" pitchFamily="34" charset="0"/>
              </a:rPr>
              <a:t>Stata demo: regression on bowling alleys</a:t>
            </a:r>
            <a:br>
              <a:rPr lang="en-US" sz="2000" kern="0" dirty="0">
                <a:solidFill>
                  <a:srgbClr val="222222"/>
                </a:solidFill>
                <a:latin typeface="Calibri" panose="020F0502020204030204" pitchFamily="34" charset="0"/>
                <a:ea typeface="Calibri"/>
                <a:cs typeface="Calibri" panose="020F0502020204030204" pitchFamily="34" charset="0"/>
              </a:rPr>
            </a:br>
            <a:endParaRPr lang="en-US" sz="2000" kern="0" dirty="0">
              <a:solidFill>
                <a:srgbClr val="222222"/>
              </a:solidFill>
              <a:latin typeface="Calibri" panose="020F0502020204030204" pitchFamily="34" charset="0"/>
              <a:ea typeface="Calibri"/>
              <a:cs typeface="Calibri" panose="020F0502020204030204" pitchFamily="34" charset="0"/>
            </a:endParaRPr>
          </a:p>
          <a:p>
            <a:pPr marL="233362" eaLnBrk="0" fontAlgn="base" hangingPunct="0">
              <a:spcBef>
                <a:spcPct val="0"/>
              </a:spcBef>
              <a:spcAft>
                <a:spcPct val="0"/>
              </a:spcAft>
              <a:buSzPct val="80000"/>
              <a:defRPr/>
            </a:pPr>
            <a:endParaRPr lang="en-US" sz="2000" kern="0" dirty="0">
              <a:solidFill>
                <a:srgbClr val="222222"/>
              </a:solidFill>
              <a:latin typeface="Calibri" panose="020F0502020204030204" pitchFamily="34" charset="0"/>
              <a:ea typeface="Calibri"/>
              <a:cs typeface="Calibri" panose="020F0502020204030204" pitchFamily="34" charset="0"/>
            </a:endParaRPr>
          </a:p>
          <a:p>
            <a:pPr marL="609600" indent="-376238" eaLnBrk="0" fontAlgn="base" hangingPunct="0">
              <a:spcBef>
                <a:spcPct val="0"/>
              </a:spcBef>
              <a:spcAft>
                <a:spcPct val="0"/>
              </a:spcAft>
              <a:buSzPct val="80000"/>
              <a:buFontTx/>
              <a:buBlip>
                <a:blip r:embed="rId3"/>
              </a:buBlip>
              <a:defRPr/>
            </a:pPr>
            <a:r>
              <a:rPr lang="en-US" sz="2000" kern="0" dirty="0">
                <a:solidFill>
                  <a:srgbClr val="222222"/>
                </a:solidFill>
                <a:latin typeface="Calibri" panose="020F0502020204030204" pitchFamily="34" charset="0"/>
                <a:ea typeface="Calibri"/>
                <a:cs typeface="Calibri" panose="020F0502020204030204" pitchFamily="34" charset="0"/>
              </a:rPr>
              <a:t>Correlation is not causation (!)</a:t>
            </a: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Outline</a:t>
            </a:r>
          </a:p>
        </p:txBody>
      </p:sp>
    </p:spTree>
    <p:extLst>
      <p:ext uri="{BB962C8B-B14F-4D97-AF65-F5344CB8AC3E}">
        <p14:creationId xmlns:p14="http://schemas.microsoft.com/office/powerpoint/2010/main" val="205418305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8E84-F956-47A6-90F2-EEA9A1CEA813}"/>
              </a:ext>
            </a:extLst>
          </p:cNvPr>
          <p:cNvSpPr>
            <a:spLocks noGrp="1"/>
          </p:cNvSpPr>
          <p:nvPr>
            <p:ph type="title"/>
          </p:nvPr>
        </p:nvSpPr>
        <p:spPr>
          <a:xfrm>
            <a:off x="228600" y="76200"/>
            <a:ext cx="8763000" cy="533400"/>
          </a:xfrm>
        </p:spPr>
        <p:txBody>
          <a:bodyPr/>
          <a:lstStyle/>
          <a:p>
            <a:r>
              <a:rPr lang="en-US" dirty="0"/>
              <a:t>Correlation is not causation! Examples</a:t>
            </a:r>
          </a:p>
        </p:txBody>
      </p:sp>
      <p:pic>
        <p:nvPicPr>
          <p:cNvPr id="3" name="Picture 4" descr="A close up of a map&#10;&#10;Description generated with very high confidence">
            <a:extLst>
              <a:ext uri="{FF2B5EF4-FFF2-40B4-BE49-F238E27FC236}">
                <a16:creationId xmlns:a16="http://schemas.microsoft.com/office/drawing/2014/main" id="{14F4178F-6039-4D0D-8658-E41C8567FB9C}"/>
              </a:ext>
            </a:extLst>
          </p:cNvPr>
          <p:cNvPicPr>
            <a:picLocks noChangeAspect="1"/>
          </p:cNvPicPr>
          <p:nvPr/>
        </p:nvPicPr>
        <p:blipFill>
          <a:blip r:embed="rId3"/>
          <a:stretch>
            <a:fillRect/>
          </a:stretch>
        </p:blipFill>
        <p:spPr>
          <a:xfrm>
            <a:off x="368061" y="1766840"/>
            <a:ext cx="8465388" cy="3338698"/>
          </a:xfrm>
          <a:prstGeom prst="rect">
            <a:avLst/>
          </a:prstGeom>
        </p:spPr>
      </p:pic>
    </p:spTree>
    <p:extLst>
      <p:ext uri="{BB962C8B-B14F-4D97-AF65-F5344CB8AC3E}">
        <p14:creationId xmlns:p14="http://schemas.microsoft.com/office/powerpoint/2010/main" val="71023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Calibri" panose="020F0502020204030204" pitchFamily="34" charset="0"/>
              <a:cs typeface="Calibri" panose="020F0502020204030204"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Summary Statistics</a:t>
            </a:r>
          </a:p>
        </p:txBody>
      </p:sp>
      <p:sp>
        <p:nvSpPr>
          <p:cNvPr id="2" name="TextBox 1">
            <a:extLst>
              <a:ext uri="{FF2B5EF4-FFF2-40B4-BE49-F238E27FC236}">
                <a16:creationId xmlns:a16="http://schemas.microsoft.com/office/drawing/2014/main" id="{721CA0E5-B61C-4734-80BA-6C790CD4EAF6}"/>
              </a:ext>
            </a:extLst>
          </p:cNvPr>
          <p:cNvSpPr txBox="1"/>
          <p:nvPr/>
        </p:nvSpPr>
        <p:spPr>
          <a:xfrm>
            <a:off x="1460739" y="4626701"/>
            <a:ext cx="6049991" cy="6771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900" dirty="0">
                <a:solidFill>
                  <a:srgbClr val="222222"/>
                </a:solidFill>
                <a:latin typeface="Calibri" panose="020F0502020204030204" pitchFamily="34" charset="0"/>
                <a:cs typeface="Calibri" panose="020F0502020204030204" pitchFamily="34" charset="0"/>
              </a:rPr>
              <a:t>To understand the "center" of the distribution?</a:t>
            </a:r>
            <a:endParaRPr lang="en-US" sz="19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900" dirty="0">
              <a:solidFill>
                <a:srgbClr val="22222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B2A86DB-CE84-4ACF-B0FA-CD98EE426060}"/>
              </a:ext>
            </a:extLst>
          </p:cNvPr>
          <p:cNvSpPr txBox="1"/>
          <p:nvPr/>
        </p:nvSpPr>
        <p:spPr>
          <a:xfrm>
            <a:off x="1460738" y="5115530"/>
            <a:ext cx="5604292" cy="6771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dirty="0">
                <a:solidFill>
                  <a:srgbClr val="222222"/>
                </a:solidFill>
                <a:latin typeface="Calibri" panose="020F0502020204030204" pitchFamily="34" charset="0"/>
                <a:cs typeface="Calibri" panose="020F0502020204030204" pitchFamily="34" charset="0"/>
              </a:rPr>
              <a:t>To understand the "dispersion" of the distribution?</a:t>
            </a:r>
            <a:endParaRPr lang="en-US" sz="1900" dirty="0">
              <a:latin typeface="Calibri" panose="020F0502020204030204" pitchFamily="34" charset="0"/>
              <a:cs typeface="Calibri" panose="020F0502020204030204" pitchFamily="34" charset="0"/>
            </a:endParaRPr>
          </a:p>
          <a:p>
            <a:pPr algn="l"/>
            <a:endParaRPr lang="en-US" sz="1900" dirty="0">
              <a:solidFill>
                <a:srgbClr val="222222"/>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0812E15-9CC1-4DA1-BF56-BA46098FF602}"/>
              </a:ext>
            </a:extLst>
          </p:cNvPr>
          <p:cNvSpPr txBox="1"/>
          <p:nvPr/>
        </p:nvSpPr>
        <p:spPr>
          <a:xfrm>
            <a:off x="1460736" y="5647492"/>
            <a:ext cx="5287991" cy="6771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900" dirty="0">
                <a:solidFill>
                  <a:srgbClr val="222222"/>
                </a:solidFill>
                <a:latin typeface="Calibri" panose="020F0502020204030204" pitchFamily="34" charset="0"/>
                <a:cs typeface="Calibri" panose="020F0502020204030204" pitchFamily="34" charset="0"/>
              </a:rPr>
              <a:t>To visualize your distribution?</a:t>
            </a:r>
            <a:endParaRPr lang="en-US" sz="19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900" dirty="0">
              <a:solidFill>
                <a:srgbClr val="222222"/>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E781377-0AB3-4699-AB2F-1702AD943CE3}"/>
              </a:ext>
            </a:extLst>
          </p:cNvPr>
          <p:cNvSpPr txBox="1"/>
          <p:nvPr/>
        </p:nvSpPr>
        <p:spPr>
          <a:xfrm>
            <a:off x="467803" y="2178709"/>
            <a:ext cx="7142671"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900" dirty="0">
                <a:solidFill>
                  <a:srgbClr val="222222"/>
                </a:solidFill>
                <a:latin typeface="Calibri" panose="020F0502020204030204" pitchFamily="34" charset="0"/>
                <a:cs typeface="Calibri" panose="020F0502020204030204" pitchFamily="34" charset="0"/>
              </a:rPr>
              <a:t>In 2017, the mean U.S. Individual Income was $48,150.</a:t>
            </a:r>
            <a:endParaRPr lang="en-US" sz="19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DCA1D82-9EB3-44E8-9E77-D11E093A402D}"/>
              </a:ext>
            </a:extLst>
          </p:cNvPr>
          <p:cNvSpPr txBox="1"/>
          <p:nvPr/>
        </p:nvSpPr>
        <p:spPr>
          <a:xfrm>
            <a:off x="466905" y="1214527"/>
            <a:ext cx="8062822" cy="6771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dirty="0">
                <a:latin typeface="Calibri" panose="020F0502020204030204" pitchFamily="34" charset="0"/>
                <a:cs typeface="Calibri" panose="020F0502020204030204" pitchFamily="34" charset="0"/>
              </a:rPr>
              <a:t>Suppose you have access to all of Professor Chetty's data</a:t>
            </a:r>
          </a:p>
          <a:p>
            <a:pPr marL="1352550" lvl="1" indent="-285750">
              <a:buFont typeface="Arial"/>
              <a:buChar char="•"/>
            </a:pPr>
            <a:r>
              <a:rPr lang="en-US" sz="1900" dirty="0">
                <a:latin typeface="Calibri" panose="020F0502020204030204" pitchFamily="34" charset="0"/>
                <a:cs typeface="Calibri" panose="020F0502020204030204" pitchFamily="34" charset="0"/>
              </a:rPr>
              <a:t>That means you know everyone's income in the USA in 2017</a:t>
            </a:r>
          </a:p>
        </p:txBody>
      </p:sp>
      <p:sp>
        <p:nvSpPr>
          <p:cNvPr id="10" name="TextBox 9">
            <a:extLst>
              <a:ext uri="{FF2B5EF4-FFF2-40B4-BE49-F238E27FC236}">
                <a16:creationId xmlns:a16="http://schemas.microsoft.com/office/drawing/2014/main" id="{346B0038-C2B6-4585-B7FA-0EFC57F8798F}"/>
              </a:ext>
            </a:extLst>
          </p:cNvPr>
          <p:cNvSpPr txBox="1"/>
          <p:nvPr/>
        </p:nvSpPr>
        <p:spPr>
          <a:xfrm>
            <a:off x="380640" y="4075621"/>
            <a:ext cx="8062822"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dirty="0">
                <a:latin typeface="Calibri" panose="020F0502020204030204" pitchFamily="34" charset="0"/>
                <a:cs typeface="Calibri" panose="020F0502020204030204" pitchFamily="34" charset="0"/>
              </a:rPr>
              <a:t>What pieces of information related to your data might you want to know...</a:t>
            </a:r>
          </a:p>
        </p:txBody>
      </p:sp>
      <p:sp>
        <p:nvSpPr>
          <p:cNvPr id="5" name="TextBox 4">
            <a:extLst>
              <a:ext uri="{FF2B5EF4-FFF2-40B4-BE49-F238E27FC236}">
                <a16:creationId xmlns:a16="http://schemas.microsoft.com/office/drawing/2014/main" id="{6166542C-1257-427C-A07F-0F54002024BB}"/>
              </a:ext>
            </a:extLst>
          </p:cNvPr>
          <p:cNvSpPr txBox="1"/>
          <p:nvPr/>
        </p:nvSpPr>
        <p:spPr>
          <a:xfrm>
            <a:off x="871268" y="2711571"/>
            <a:ext cx="8272732"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066800" lvl="1" indent="-375920">
              <a:spcBef>
                <a:spcPct val="0"/>
              </a:spcBef>
              <a:spcAft>
                <a:spcPct val="0"/>
              </a:spcAft>
              <a:buFont typeface="Arial"/>
              <a:buChar char="•"/>
            </a:pPr>
            <a:r>
              <a:rPr lang="en-US" sz="1900" dirty="0">
                <a:solidFill>
                  <a:srgbClr val="222222"/>
                </a:solidFill>
                <a:latin typeface="Calibri" panose="020F0502020204030204" pitchFamily="34" charset="0"/>
                <a:cs typeface="Calibri" panose="020F0502020204030204" pitchFamily="34" charset="0"/>
              </a:rPr>
              <a:t>How many individuals made close to $48,150 (say within $1000)?</a:t>
            </a:r>
            <a:endParaRPr lang="en-US" sz="1900" dirty="0">
              <a:solidFill>
                <a:srgbClr val="00000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98BA47D2-A4EF-4C04-B046-8BDEA4D6FCEC}"/>
              </a:ext>
            </a:extLst>
          </p:cNvPr>
          <p:cNvSpPr txBox="1"/>
          <p:nvPr/>
        </p:nvSpPr>
        <p:spPr>
          <a:xfrm>
            <a:off x="1561382" y="3430438"/>
            <a:ext cx="6395048"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dirty="0">
                <a:solidFill>
                  <a:srgbClr val="222222"/>
                </a:solidFill>
                <a:latin typeface="Calibri" panose="020F0502020204030204" pitchFamily="34" charset="0"/>
                <a:cs typeface="Calibri" panose="020F0502020204030204" pitchFamily="34" charset="0"/>
              </a:rPr>
              <a:t>How many individuals made more than $48,150?</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9242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3" grpId="0"/>
      <p:bldP spid="10" grpId="0"/>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91487" y="1627413"/>
            <a:ext cx="4430616" cy="3218282"/>
          </a:xfrm>
          <a:prstGeom prst="rect">
            <a:avLst/>
          </a:prstGeom>
        </p:spPr>
      </p:pic>
      <p:pic>
        <p:nvPicPr>
          <p:cNvPr id="5" name="Picture 4"/>
          <p:cNvPicPr>
            <a:picLocks noChangeAspect="1"/>
          </p:cNvPicPr>
          <p:nvPr/>
        </p:nvPicPr>
        <p:blipFill>
          <a:blip r:embed="rId4"/>
          <a:stretch>
            <a:fillRect/>
          </a:stretch>
        </p:blipFill>
        <p:spPr>
          <a:xfrm>
            <a:off x="-422" y="1568992"/>
            <a:ext cx="4618006" cy="3335125"/>
          </a:xfrm>
          <a:prstGeom prst="rect">
            <a:avLst/>
          </a:prstGeom>
        </p:spPr>
      </p:pic>
      <p:sp>
        <p:nvSpPr>
          <p:cNvPr id="7" name="Rectangle 2"/>
          <p:cNvSpPr>
            <a:spLocks noChangeArrowheads="1"/>
          </p:cNvSpPr>
          <p:nvPr/>
        </p:nvSpPr>
        <p:spPr bwMode="auto">
          <a:xfrm>
            <a:off x="114300" y="6188546"/>
            <a:ext cx="8763000" cy="400110"/>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5"/>
              </a:buBlip>
              <a:defRPr/>
            </a:pPr>
            <a:r>
              <a:rPr lang="en-US" sz="2000" dirty="0">
                <a:solidFill>
                  <a:srgbClr val="222222"/>
                </a:solidFill>
                <a:latin typeface="Calibri" panose="020F0502020204030204" pitchFamily="34" charset="0"/>
                <a:ea typeface="Calibri"/>
                <a:cs typeface="Calibri" panose="020F0502020204030204" pitchFamily="34" charset="0"/>
              </a:rPr>
              <a:t>A “low income” person in 2017 (aka: 25</a:t>
            </a:r>
            <a:r>
              <a:rPr lang="en-US" sz="2000" baseline="30000" dirty="0">
                <a:solidFill>
                  <a:srgbClr val="222222"/>
                </a:solidFill>
                <a:latin typeface="Calibri" panose="020F0502020204030204" pitchFamily="34" charset="0"/>
                <a:ea typeface="Calibri"/>
                <a:cs typeface="Calibri" panose="020F0502020204030204" pitchFamily="34" charset="0"/>
              </a:rPr>
              <a:t>th</a:t>
            </a:r>
            <a:r>
              <a:rPr lang="en-US" sz="2000" dirty="0">
                <a:solidFill>
                  <a:srgbClr val="222222"/>
                </a:solidFill>
                <a:latin typeface="Calibri" panose="020F0502020204030204" pitchFamily="34" charset="0"/>
                <a:ea typeface="Calibri"/>
                <a:cs typeface="Calibri" panose="020F0502020204030204" pitchFamily="34" charset="0"/>
              </a:rPr>
              <a:t> percentile) earns up to…?</a:t>
            </a:r>
          </a:p>
        </p:txBody>
      </p:sp>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Summary Statistics</a:t>
            </a:r>
          </a:p>
        </p:txBody>
      </p:sp>
      <p:sp>
        <p:nvSpPr>
          <p:cNvPr id="3" name="TextBox 2">
            <a:extLst>
              <a:ext uri="{FF2B5EF4-FFF2-40B4-BE49-F238E27FC236}">
                <a16:creationId xmlns:a16="http://schemas.microsoft.com/office/drawing/2014/main" id="{CE7DD921-3D97-4CA0-996F-EE162A3B947A}"/>
              </a:ext>
            </a:extLst>
          </p:cNvPr>
          <p:cNvSpPr txBox="1"/>
          <p:nvPr/>
        </p:nvSpPr>
        <p:spPr>
          <a:xfrm>
            <a:off x="569344" y="5040701"/>
            <a:ext cx="349082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Probability Distribution Function</a:t>
            </a:r>
          </a:p>
        </p:txBody>
      </p:sp>
      <p:sp>
        <p:nvSpPr>
          <p:cNvPr id="8" name="TextBox 7">
            <a:extLst>
              <a:ext uri="{FF2B5EF4-FFF2-40B4-BE49-F238E27FC236}">
                <a16:creationId xmlns:a16="http://schemas.microsoft.com/office/drawing/2014/main" id="{0A810299-8155-4D65-83CC-6713DF33599A}"/>
              </a:ext>
            </a:extLst>
          </p:cNvPr>
          <p:cNvSpPr txBox="1"/>
          <p:nvPr/>
        </p:nvSpPr>
        <p:spPr>
          <a:xfrm>
            <a:off x="4968815" y="5040700"/>
            <a:ext cx="349082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Cumulative Distribution Function</a:t>
            </a:r>
          </a:p>
        </p:txBody>
      </p:sp>
    </p:spTree>
    <p:extLst>
      <p:ext uri="{BB962C8B-B14F-4D97-AF65-F5344CB8AC3E}">
        <p14:creationId xmlns:p14="http://schemas.microsoft.com/office/powerpoint/2010/main" val="419402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vosesoftware.com/riskwiki/images/image15_4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7137656" cy="43434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 Box 7">
            <a:extLst>
              <a:ext uri="{FF2B5EF4-FFF2-40B4-BE49-F238E27FC236}">
                <a16:creationId xmlns:a16="http://schemas.microsoft.com/office/drawing/2014/main" id="{C12435A8-5A65-4441-91B8-6F3458471564}"/>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Summary Statistics</a:t>
            </a:r>
          </a:p>
        </p:txBody>
      </p:sp>
    </p:spTree>
    <p:extLst>
      <p:ext uri="{BB962C8B-B14F-4D97-AF65-F5344CB8AC3E}">
        <p14:creationId xmlns:p14="http://schemas.microsoft.com/office/powerpoint/2010/main" val="34685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90500" y="990600"/>
            <a:ext cx="8724900" cy="400110"/>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buSzPct val="80000"/>
              <a:buFontTx/>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Three distributions with the same mean, and same variance / standard error</a:t>
            </a:r>
          </a:p>
        </p:txBody>
      </p:sp>
      <p:pic>
        <p:nvPicPr>
          <p:cNvPr id="6" name="Picture 5"/>
          <p:cNvPicPr>
            <a:picLocks noChangeAspect="1"/>
          </p:cNvPicPr>
          <p:nvPr/>
        </p:nvPicPr>
        <p:blipFill>
          <a:blip r:embed="rId4"/>
          <a:stretch>
            <a:fillRect/>
          </a:stretch>
        </p:blipFill>
        <p:spPr>
          <a:xfrm>
            <a:off x="2828925" y="1600200"/>
            <a:ext cx="3495675" cy="3943350"/>
          </a:xfrm>
          <a:prstGeom prst="rect">
            <a:avLst/>
          </a:prstGeom>
        </p:spPr>
      </p:pic>
      <p:sp>
        <p:nvSpPr>
          <p:cNvPr id="9" name="Rectangle 2">
            <a:extLst>
              <a:ext uri="{FF2B5EF4-FFF2-40B4-BE49-F238E27FC236}">
                <a16:creationId xmlns:a16="http://schemas.microsoft.com/office/drawing/2014/main" id="{CEB4B6B7-F790-439B-AD84-91D825221C62}"/>
              </a:ext>
            </a:extLst>
          </p:cNvPr>
          <p:cNvSpPr>
            <a:spLocks noChangeArrowheads="1"/>
          </p:cNvSpPr>
          <p:nvPr/>
        </p:nvSpPr>
        <p:spPr bwMode="auto">
          <a:xfrm>
            <a:off x="228600" y="5999210"/>
            <a:ext cx="87249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Always important to visualize when possible!</a:t>
            </a:r>
            <a:endParaRPr lang="en-US" dirty="0">
              <a:latin typeface="Calibri" panose="020F0502020204030204" pitchFamily="34" charset="0"/>
              <a:cs typeface="Calibri" panose="020F0502020204030204" pitchFamily="34" charset="0"/>
            </a:endParaRPr>
          </a:p>
        </p:txBody>
      </p:sp>
      <p:sp>
        <p:nvSpPr>
          <p:cNvPr id="10" name="Text Box 7">
            <a:extLst>
              <a:ext uri="{FF2B5EF4-FFF2-40B4-BE49-F238E27FC236}">
                <a16:creationId xmlns:a16="http://schemas.microsoft.com/office/drawing/2014/main" id="{A9853119-1540-43AF-8BD3-47B5E6DDCFA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Summary Statistics</a:t>
            </a:r>
          </a:p>
        </p:txBody>
      </p:sp>
    </p:spTree>
    <p:extLst>
      <p:ext uri="{BB962C8B-B14F-4D97-AF65-F5344CB8AC3E}">
        <p14:creationId xmlns:p14="http://schemas.microsoft.com/office/powerpoint/2010/main" val="141446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19254" y="1096863"/>
            <a:ext cx="8696146" cy="4770537"/>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Summary statistics and visualization are a good place to start</a:t>
            </a:r>
            <a:br>
              <a:rPr lang="en-US" sz="2000" dirty="0">
                <a:solidFill>
                  <a:srgbClr val="222222"/>
                </a:solidFill>
                <a:latin typeface="Calibri" panose="020F0502020204030204" pitchFamily="34" charset="0"/>
                <a:ea typeface="Calibri"/>
                <a:cs typeface="Calibri" panose="020F0502020204030204" pitchFamily="34" charset="0"/>
              </a:rPr>
            </a:br>
            <a:r>
              <a:rPr lang="en-US" sz="2000" dirty="0">
                <a:solidFill>
                  <a:srgbClr val="222222"/>
                </a:solidFill>
                <a:latin typeface="Calibri" panose="020F0502020204030204" pitchFamily="34" charset="0"/>
                <a:ea typeface="Calibri"/>
                <a:cs typeface="Calibri" panose="020F0502020204030204" pitchFamily="34" charset="0"/>
              </a:rPr>
              <a:t>when facing a new dataset.</a:t>
            </a:r>
            <a:br>
              <a:rPr lang="en-US" sz="2000" dirty="0">
                <a:solidFill>
                  <a:srgbClr val="222222"/>
                </a:solidFill>
                <a:latin typeface="Calibri" panose="020F0502020204030204" pitchFamily="34" charset="0"/>
                <a:ea typeface="Calibri"/>
                <a:cs typeface="Calibri" panose="020F0502020204030204" pitchFamily="34" charset="0"/>
              </a:rPr>
            </a:br>
            <a:endParaRPr lang="en-US" sz="2000" dirty="0">
              <a:solidFill>
                <a:srgbClr val="222222"/>
              </a:solidFill>
              <a:latin typeface="Calibri" panose="020F0502020204030204" pitchFamily="34" charset="0"/>
              <a:ea typeface="Calibri"/>
              <a:cs typeface="Calibri" panose="020F0502020204030204" pitchFamily="34" charset="0"/>
            </a:endParaRPr>
          </a:p>
          <a:p>
            <a:pPr marL="609600" indent="-375920" eaLnBrk="0" fontAlgn="base" hangingPunct="0">
              <a:spcBef>
                <a:spcPct val="0"/>
              </a:spcBef>
              <a:spcAft>
                <a:spcPct val="0"/>
              </a:spcAft>
              <a:buSzPct val="80000"/>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There is no one summary statistic that tells you everything</a:t>
            </a:r>
            <a:br>
              <a:rPr lang="en-US" sz="2000" dirty="0">
                <a:solidFill>
                  <a:srgbClr val="222222"/>
                </a:solidFill>
                <a:latin typeface="Calibri" panose="020F0502020204030204" pitchFamily="34" charset="0"/>
                <a:ea typeface="Calibri"/>
                <a:cs typeface="Calibri" panose="020F0502020204030204" pitchFamily="34" charset="0"/>
              </a:rPr>
            </a:br>
            <a:r>
              <a:rPr lang="en-US" sz="2000" dirty="0">
                <a:solidFill>
                  <a:srgbClr val="222222"/>
                </a:solidFill>
                <a:latin typeface="Calibri" panose="020F0502020204030204" pitchFamily="34" charset="0"/>
                <a:ea typeface="Calibri"/>
                <a:cs typeface="Calibri" panose="020F0502020204030204" pitchFamily="34" charset="0"/>
              </a:rPr>
              <a:t>you need to know.</a:t>
            </a:r>
            <a:br>
              <a:rPr lang="en-US" sz="2000" dirty="0">
                <a:solidFill>
                  <a:srgbClr val="222222"/>
                </a:solidFill>
                <a:latin typeface="Calibri" panose="020F0502020204030204" pitchFamily="34" charset="0"/>
                <a:ea typeface="Calibri"/>
                <a:cs typeface="Calibri" panose="020F0502020204030204" pitchFamily="34" charset="0"/>
              </a:rPr>
            </a:br>
            <a:endParaRPr lang="en-US" sz="2000" dirty="0">
              <a:solidFill>
                <a:srgbClr val="222222"/>
              </a:solidFill>
              <a:latin typeface="Calibri" panose="020F0502020204030204" pitchFamily="34" charset="0"/>
              <a:ea typeface="Calibri"/>
              <a:cs typeface="Calibri" panose="020F0502020204030204" pitchFamily="34" charset="0"/>
            </a:endParaRPr>
          </a:p>
          <a:p>
            <a:pPr marL="609600" indent="-375920" eaLnBrk="0" fontAlgn="base" hangingPunct="0">
              <a:spcBef>
                <a:spcPct val="0"/>
              </a:spcBef>
              <a:spcAft>
                <a:spcPct val="0"/>
              </a:spcAft>
              <a:buSzPct val="80000"/>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Common measures of centrality:</a:t>
            </a:r>
            <a:br>
              <a:rPr lang="en-US" sz="2000" dirty="0">
                <a:solidFill>
                  <a:srgbClr val="222222"/>
                </a:solidFill>
                <a:latin typeface="Calibri" panose="020F0502020204030204" pitchFamily="34" charset="0"/>
                <a:ea typeface="Calibri"/>
                <a:cs typeface="Calibri" panose="020F0502020204030204" pitchFamily="34" charset="0"/>
              </a:rPr>
            </a:br>
            <a:endParaRPr lang="en-US" sz="2000" dirty="0">
              <a:solidFill>
                <a:srgbClr val="222222"/>
              </a:solidFill>
              <a:latin typeface="Calibri" panose="020F0502020204030204" pitchFamily="34" charset="0"/>
              <a:ea typeface="Calibri"/>
              <a:cs typeface="Calibri" panose="020F0502020204030204" pitchFamily="34" charset="0"/>
            </a:endParaRPr>
          </a:p>
          <a:p>
            <a:pPr lvl="2" indent="-375920" eaLnBrk="0" fontAlgn="base" hangingPunct="0">
              <a:spcBef>
                <a:spcPct val="0"/>
              </a:spcBef>
              <a:spcAft>
                <a:spcPct val="0"/>
              </a:spcAft>
              <a:buSzPct val="80000"/>
              <a:buBlip>
                <a:blip r:embed="rId3"/>
              </a:buBlip>
              <a:defRPr/>
            </a:pPr>
            <a:r>
              <a:rPr lang="en-US" dirty="0">
                <a:solidFill>
                  <a:srgbClr val="222222"/>
                </a:solidFill>
                <a:latin typeface="Calibri" panose="020F0502020204030204" pitchFamily="34" charset="0"/>
                <a:ea typeface="Calibri"/>
                <a:cs typeface="Calibri" panose="020F0502020204030204" pitchFamily="34" charset="0"/>
              </a:rPr>
              <a:t>Mean: What is the "center of mass" of the data? If all the income were divided equally, how much would everyone receive?</a:t>
            </a:r>
            <a:br>
              <a:rPr lang="en-US" dirty="0">
                <a:solidFill>
                  <a:srgbClr val="222222"/>
                </a:solidFill>
                <a:latin typeface="Calibri" panose="020F0502020204030204" pitchFamily="34" charset="0"/>
                <a:ea typeface="Calibri"/>
                <a:cs typeface="Calibri" panose="020F0502020204030204" pitchFamily="34" charset="0"/>
              </a:rPr>
            </a:br>
            <a:endParaRPr lang="en-US" dirty="0">
              <a:solidFill>
                <a:srgbClr val="222222"/>
              </a:solidFill>
              <a:latin typeface="Calibri" panose="020F0502020204030204" pitchFamily="34" charset="0"/>
              <a:ea typeface="Calibri"/>
              <a:cs typeface="Calibri" panose="020F0502020204030204" pitchFamily="34" charset="0"/>
            </a:endParaRPr>
          </a:p>
          <a:p>
            <a:pPr lvl="2" indent="-375920" eaLnBrk="0" fontAlgn="base" hangingPunct="0">
              <a:spcBef>
                <a:spcPct val="0"/>
              </a:spcBef>
              <a:spcAft>
                <a:spcPct val="0"/>
              </a:spcAft>
              <a:buSzPct val="80000"/>
              <a:buBlip>
                <a:blip r:embed="rId3"/>
              </a:buBlip>
              <a:defRPr/>
            </a:pPr>
            <a:r>
              <a:rPr lang="en-US" dirty="0">
                <a:solidFill>
                  <a:srgbClr val="222222"/>
                </a:solidFill>
                <a:latin typeface="Calibri" panose="020F0502020204030204" pitchFamily="34" charset="0"/>
                <a:ea typeface="Calibri"/>
                <a:cs typeface="Calibri" panose="020F0502020204030204" pitchFamily="34" charset="0"/>
              </a:rPr>
              <a:t>Median: What is the "typical" value of the data? For what income level do half of people make more, and half of people make less? The 50th percentile.</a:t>
            </a:r>
            <a:br>
              <a:rPr lang="en-US" dirty="0">
                <a:solidFill>
                  <a:srgbClr val="222222"/>
                </a:solidFill>
                <a:latin typeface="Calibri" panose="020F0502020204030204" pitchFamily="34" charset="0"/>
                <a:ea typeface="Calibri"/>
                <a:cs typeface="Calibri" panose="020F0502020204030204" pitchFamily="34" charset="0"/>
              </a:rPr>
            </a:br>
            <a:endParaRPr lang="en-US" dirty="0">
              <a:solidFill>
                <a:srgbClr val="222222"/>
              </a:solidFill>
              <a:latin typeface="Calibri" panose="020F0502020204030204" pitchFamily="34" charset="0"/>
              <a:ea typeface="Calibri"/>
              <a:cs typeface="Calibri" panose="020F0502020204030204" pitchFamily="34" charset="0"/>
            </a:endParaRPr>
          </a:p>
          <a:p>
            <a:pPr lvl="2" indent="-375920" eaLnBrk="0" fontAlgn="base" hangingPunct="0">
              <a:spcBef>
                <a:spcPct val="0"/>
              </a:spcBef>
              <a:spcAft>
                <a:spcPct val="0"/>
              </a:spcAft>
              <a:buSzPct val="80000"/>
              <a:buBlip>
                <a:blip r:embed="rId3"/>
              </a:buBlip>
              <a:defRPr/>
            </a:pPr>
            <a:r>
              <a:rPr lang="en-US" dirty="0">
                <a:solidFill>
                  <a:srgbClr val="222222"/>
                </a:solidFill>
                <a:latin typeface="Calibri" panose="020F0502020204030204" pitchFamily="34" charset="0"/>
                <a:ea typeface="Calibri"/>
                <a:cs typeface="Calibri" panose="020F0502020204030204" pitchFamily="34" charset="0"/>
              </a:rPr>
              <a:t>Mode: What is the most common value of the data? If you had to guess the exact amount that a randomly chosen individual makes, what would be the best guess?</a:t>
            </a:r>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Summary Statistics: Takeaways I</a:t>
            </a:r>
          </a:p>
        </p:txBody>
      </p:sp>
      <p:pic>
        <p:nvPicPr>
          <p:cNvPr id="2050" name="Picture 2" descr="Related image">
            <a:extLst>
              <a:ext uri="{FF2B5EF4-FFF2-40B4-BE49-F238E27FC236}">
                <a16:creationId xmlns:a16="http://schemas.microsoft.com/office/drawing/2014/main" id="{EBD97E6E-7001-4C79-B75F-AB296B5993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0" y="76200"/>
            <a:ext cx="1422816" cy="142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6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33631" y="914400"/>
            <a:ext cx="8696146" cy="6063198"/>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Common measures of dispersion:</a:t>
            </a:r>
            <a:br>
              <a:rPr lang="en-US" sz="2000" dirty="0">
                <a:solidFill>
                  <a:srgbClr val="222222"/>
                </a:solidFill>
                <a:latin typeface="Calibri" panose="020F0502020204030204" pitchFamily="34" charset="0"/>
                <a:ea typeface="Calibri"/>
                <a:cs typeface="Calibri" panose="020F0502020204030204" pitchFamily="34" charset="0"/>
              </a:rPr>
            </a:br>
            <a:endParaRPr lang="en-US" sz="2000" dirty="0">
              <a:solidFill>
                <a:srgbClr val="222222"/>
              </a:solidFill>
              <a:latin typeface="Calibri" panose="020F0502020204030204" pitchFamily="34" charset="0"/>
              <a:ea typeface="Calibri"/>
              <a:cs typeface="Calibri" panose="020F0502020204030204" pitchFamily="34" charset="0"/>
            </a:endParaRPr>
          </a:p>
          <a:p>
            <a:pPr lvl="3" indent="-375920" eaLnBrk="0" fontAlgn="base" hangingPunct="0">
              <a:spcBef>
                <a:spcPct val="0"/>
              </a:spcBef>
              <a:spcAft>
                <a:spcPct val="0"/>
              </a:spcAft>
              <a:buSzPct val="80000"/>
              <a:buBlip>
                <a:blip r:embed="rId3"/>
              </a:buBlip>
              <a:defRPr/>
            </a:pPr>
            <a:r>
              <a:rPr lang="en-US" dirty="0">
                <a:solidFill>
                  <a:srgbClr val="222222"/>
                </a:solidFill>
                <a:latin typeface="Calibri" panose="020F0502020204030204" pitchFamily="34" charset="0"/>
                <a:ea typeface="Calibri"/>
                <a:cs typeface="Calibri" panose="020F0502020204030204" pitchFamily="34" charset="0"/>
              </a:rPr>
              <a:t>Variance: Mean of squared deviations from the mean. </a:t>
            </a:r>
            <a:br>
              <a:rPr lang="en-US" dirty="0">
                <a:solidFill>
                  <a:srgbClr val="222222"/>
                </a:solidFill>
                <a:latin typeface="Calibri" panose="020F0502020204030204" pitchFamily="34" charset="0"/>
                <a:ea typeface="Calibri"/>
                <a:cs typeface="Calibri" panose="020F0502020204030204" pitchFamily="34" charset="0"/>
              </a:rPr>
            </a:br>
            <a:endParaRPr lang="en-US" dirty="0">
              <a:solidFill>
                <a:srgbClr val="222222"/>
              </a:solidFill>
              <a:latin typeface="Calibri" panose="020F0502020204030204" pitchFamily="34" charset="0"/>
              <a:cs typeface="Calibri" panose="020F0502020204030204" pitchFamily="34" charset="0"/>
            </a:endParaRPr>
          </a:p>
          <a:p>
            <a:pPr lvl="3" indent="-375920" eaLnBrk="0" fontAlgn="base" hangingPunct="0">
              <a:spcBef>
                <a:spcPct val="0"/>
              </a:spcBef>
              <a:spcAft>
                <a:spcPct val="0"/>
              </a:spcAft>
              <a:buSzPct val="80000"/>
              <a:buBlip>
                <a:blip r:embed="rId3"/>
              </a:buBlip>
              <a:defRPr/>
            </a:pPr>
            <a:r>
              <a:rPr lang="en-US" dirty="0">
                <a:latin typeface="Calibri" panose="020F0502020204030204" pitchFamily="34" charset="0"/>
                <a:cs typeface="Calibri" panose="020F0502020204030204" pitchFamily="34" charset="0"/>
              </a:rPr>
              <a:t>Standard Deviation: Square Root of the Variance. Has nice statistical properties for certain distributions (as does variance).</a:t>
            </a:r>
            <a:br>
              <a:rPr lang="en-US" dirty="0">
                <a:latin typeface="Calibri" panose="020F0502020204030204" pitchFamily="34" charset="0"/>
                <a:cs typeface="Calibri" panose="020F0502020204030204" pitchFamily="34" charset="0"/>
              </a:rPr>
            </a:br>
            <a:endParaRPr lang="en-US" dirty="0">
              <a:solidFill>
                <a:srgbClr val="222222"/>
              </a:solidFill>
              <a:latin typeface="Calibri" panose="020F0502020204030204" pitchFamily="34" charset="0"/>
              <a:ea typeface="Calibri"/>
              <a:cs typeface="Calibri" panose="020F0502020204030204" pitchFamily="34" charset="0"/>
            </a:endParaRPr>
          </a:p>
          <a:p>
            <a:pPr lvl="3" indent="-375920" eaLnBrk="0" fontAlgn="base" hangingPunct="0">
              <a:spcBef>
                <a:spcPct val="0"/>
              </a:spcBef>
              <a:spcAft>
                <a:spcPct val="0"/>
              </a:spcAft>
              <a:buSzPct val="80000"/>
              <a:buBlip>
                <a:blip r:embed="rId3"/>
              </a:buBlip>
              <a:defRPr/>
            </a:pPr>
            <a:r>
              <a:rPr lang="en-US" dirty="0">
                <a:solidFill>
                  <a:srgbClr val="222222"/>
                </a:solidFill>
                <a:latin typeface="Calibri" panose="020F0502020204030204" pitchFamily="34" charset="0"/>
                <a:ea typeface="Calibri"/>
                <a:cs typeface="Calibri" panose="020F0502020204030204" pitchFamily="34" charset="0"/>
              </a:rPr>
              <a:t>Interquartile range: What is the difference between the 75th percentile and the 25th percentile in your data? How spread out is the "middle half" of your data?</a:t>
            </a:r>
          </a:p>
          <a:p>
            <a:pPr lvl="2" indent="-375920" eaLnBrk="0" fontAlgn="base" hangingPunct="0">
              <a:spcBef>
                <a:spcPct val="0"/>
              </a:spcBef>
              <a:spcAft>
                <a:spcPct val="0"/>
              </a:spcAft>
              <a:buSzPct val="80000"/>
              <a:buBlip>
                <a:blip r:embed="rId3"/>
              </a:buBlip>
              <a:defRPr/>
            </a:pPr>
            <a:endParaRPr lang="en-US" sz="2000" dirty="0">
              <a:solidFill>
                <a:srgbClr val="222222"/>
              </a:solidFill>
              <a:latin typeface="Calibri" panose="020F0502020204030204" pitchFamily="34" charset="0"/>
              <a:ea typeface="Calibri"/>
              <a:cs typeface="Calibri" panose="020F0502020204030204" pitchFamily="34" charset="0"/>
            </a:endParaRPr>
          </a:p>
          <a:p>
            <a:pPr marL="690245" lvl="1" indent="-375920" eaLnBrk="0" fontAlgn="base" hangingPunct="0">
              <a:spcBef>
                <a:spcPct val="0"/>
              </a:spcBef>
              <a:spcAft>
                <a:spcPct val="0"/>
              </a:spcAft>
              <a:buSzPct val="80000"/>
              <a:buBlip>
                <a:blip r:embed="rId3"/>
              </a:buBlip>
              <a:defRPr/>
            </a:pPr>
            <a:r>
              <a:rPr lang="en-US" sz="2000" dirty="0">
                <a:solidFill>
                  <a:srgbClr val="222222"/>
                </a:solidFill>
                <a:latin typeface="Calibri" panose="020F0502020204030204" pitchFamily="34" charset="0"/>
                <a:ea typeface="Calibri"/>
                <a:cs typeface="Calibri" panose="020F0502020204030204" pitchFamily="34" charset="0"/>
              </a:rPr>
              <a:t>Visualizing a single variable:</a:t>
            </a:r>
          </a:p>
          <a:p>
            <a:pPr marL="690245" lvl="1" indent="-375920" eaLnBrk="0" fontAlgn="base" hangingPunct="0">
              <a:spcBef>
                <a:spcPct val="0"/>
              </a:spcBef>
              <a:spcAft>
                <a:spcPct val="0"/>
              </a:spcAft>
              <a:buSzPct val="80000"/>
              <a:buBlip>
                <a:blip r:embed="rId3"/>
              </a:buBlip>
              <a:defRPr/>
            </a:pPr>
            <a:endParaRPr lang="en-US" sz="2000" dirty="0">
              <a:solidFill>
                <a:srgbClr val="222222"/>
              </a:solidFill>
              <a:latin typeface="Calibri" panose="020F0502020204030204" pitchFamily="34" charset="0"/>
              <a:ea typeface="Calibri"/>
              <a:cs typeface="Calibri" panose="020F0502020204030204" pitchFamily="34" charset="0"/>
            </a:endParaRPr>
          </a:p>
          <a:p>
            <a:pPr lvl="3" indent="-375920" eaLnBrk="0" fontAlgn="base" hangingPunct="0">
              <a:spcBef>
                <a:spcPct val="0"/>
              </a:spcBef>
              <a:spcAft>
                <a:spcPct val="0"/>
              </a:spcAft>
              <a:buSzPct val="80000"/>
              <a:buBlip>
                <a:blip r:embed="rId3"/>
              </a:buBlip>
              <a:defRPr/>
            </a:pPr>
            <a:r>
              <a:rPr lang="en-US" dirty="0">
                <a:solidFill>
                  <a:srgbClr val="222222"/>
                </a:solidFill>
                <a:latin typeface="Calibri" panose="020F0502020204030204" pitchFamily="34" charset="0"/>
                <a:ea typeface="Calibri"/>
                <a:cs typeface="Calibri" panose="020F0502020204030204" pitchFamily="34" charset="0"/>
              </a:rPr>
              <a:t>Probability distribution function  (PDF): Easiest to think of this as visualizing relative frequency of your data. Higher point in PDF means a value is more common in your data.</a:t>
            </a:r>
            <a:br>
              <a:rPr lang="en-US" dirty="0">
                <a:solidFill>
                  <a:srgbClr val="222222"/>
                </a:solidFill>
                <a:latin typeface="Calibri" panose="020F0502020204030204" pitchFamily="34" charset="0"/>
                <a:ea typeface="Calibri"/>
                <a:cs typeface="Calibri" panose="020F0502020204030204" pitchFamily="34" charset="0"/>
              </a:rPr>
            </a:br>
            <a:endParaRPr lang="en-US" dirty="0">
              <a:solidFill>
                <a:srgbClr val="222222"/>
              </a:solidFill>
              <a:latin typeface="Calibri" panose="020F0502020204030204" pitchFamily="34" charset="0"/>
              <a:ea typeface="Calibri"/>
              <a:cs typeface="Calibri" panose="020F0502020204030204" pitchFamily="34" charset="0"/>
            </a:endParaRPr>
          </a:p>
          <a:p>
            <a:pPr lvl="3" indent="-375920" eaLnBrk="0" fontAlgn="base" hangingPunct="0">
              <a:spcBef>
                <a:spcPct val="0"/>
              </a:spcBef>
              <a:spcAft>
                <a:spcPct val="0"/>
              </a:spcAft>
              <a:buSzPct val="80000"/>
              <a:buBlip>
                <a:blip r:embed="rId3"/>
              </a:buBlip>
              <a:defRPr/>
            </a:pPr>
            <a:r>
              <a:rPr lang="en-US" dirty="0">
                <a:solidFill>
                  <a:srgbClr val="222222"/>
                </a:solidFill>
                <a:latin typeface="Calibri" panose="020F0502020204030204" pitchFamily="34" charset="0"/>
                <a:ea typeface="Calibri"/>
                <a:cs typeface="Calibri" panose="020F0502020204030204" pitchFamily="34" charset="0"/>
              </a:rPr>
              <a:t>Cumulative distribution function (CDF): For each value in your data, plots what fraction of your data is less than that value. Always starts at zero and rises to one.</a:t>
            </a:r>
            <a:br>
              <a:rPr lang="en-US" dirty="0">
                <a:solidFill>
                  <a:srgbClr val="222222"/>
                </a:solidFill>
                <a:latin typeface="Calibri" panose="020F0502020204030204" pitchFamily="34" charset="0"/>
                <a:ea typeface="Calibri"/>
                <a:cs typeface="Calibri" panose="020F0502020204030204" pitchFamily="34" charset="0"/>
              </a:rPr>
            </a:br>
            <a:endParaRPr lang="en-US" dirty="0">
              <a:solidFill>
                <a:srgbClr val="222222"/>
              </a:solidFill>
              <a:latin typeface="Calibri" panose="020F0502020204030204" pitchFamily="34" charset="0"/>
              <a:ea typeface="Calibri"/>
              <a:cs typeface="Calibri" panose="020F0502020204030204" pitchFamily="34" charset="0"/>
            </a:endParaRPr>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alibri" panose="020F0502020204030204" pitchFamily="34" charset="0"/>
                <a:cs typeface="Calibri" panose="020F0502020204030204" pitchFamily="34" charset="0"/>
              </a:rPr>
              <a:t>Summary Statistics: Takeaways II</a:t>
            </a:r>
          </a:p>
        </p:txBody>
      </p:sp>
      <p:pic>
        <p:nvPicPr>
          <p:cNvPr id="4" name="Picture 2" descr="Related image">
            <a:extLst>
              <a:ext uri="{FF2B5EF4-FFF2-40B4-BE49-F238E27FC236}">
                <a16:creationId xmlns:a16="http://schemas.microsoft.com/office/drawing/2014/main" id="{F39BC8EA-A070-438D-9224-020DF9507C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0" y="76200"/>
            <a:ext cx="1422816" cy="142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549321"/>
      </p:ext>
    </p:extLst>
  </p:cSld>
  <p:clrMapOvr>
    <a:masterClrMapping/>
  </p:clrMapOvr>
</p:sld>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eamer Slides - Title and Outlines">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23457</TotalTime>
  <Words>2603</Words>
  <Application>Microsoft Office PowerPoint</Application>
  <PresentationFormat>On-screen Show (4:3)</PresentationFormat>
  <Paragraphs>371</Paragraphs>
  <Slides>30</Slides>
  <Notes>29</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30</vt:i4>
      </vt:variant>
    </vt:vector>
  </HeadingPairs>
  <TitlesOfParts>
    <vt:vector size="40" baseType="lpstr">
      <vt:lpstr>Arial</vt:lpstr>
      <vt:lpstr>Calibri</vt:lpstr>
      <vt:lpstr>Chalkboard</vt:lpstr>
      <vt:lpstr>cmss10</vt:lpstr>
      <vt:lpstr>Symbol</vt:lpstr>
      <vt:lpstr>Beamer Template</vt:lpstr>
      <vt:lpstr>1_Beamer Template</vt:lpstr>
      <vt:lpstr>8_Beamer Slides - Title and Outlines</vt:lpstr>
      <vt:lpstr>2_Beamer Template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Stata hands-on demo</vt:lpstr>
      <vt:lpstr>PowerPoint Presentation</vt:lpstr>
      <vt:lpstr>PowerPoint Presentation</vt:lpstr>
      <vt:lpstr>PowerPoint Presentation</vt:lpstr>
      <vt:lpstr>Correlation is not causation! Examples</vt:lpstr>
      <vt:lpstr>Correlation is not causation! Examples</vt:lpstr>
      <vt:lpstr>Correlation is not causation! Examples</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Goldemberg</dc:creator>
  <cp:lastModifiedBy>Diana Goldemberg</cp:lastModifiedBy>
  <cp:revision>1324</cp:revision>
  <dcterms:created xsi:type="dcterms:W3CDTF">2013-04-11T00:11:29Z</dcterms:created>
  <dcterms:modified xsi:type="dcterms:W3CDTF">2019-02-09T18:24:40Z</dcterms:modified>
</cp:coreProperties>
</file>