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890" r:id="rId5"/>
  </p:sldMasterIdLst>
  <p:notesMasterIdLst>
    <p:notesMasterId r:id="rId47"/>
  </p:notesMasterIdLst>
  <p:sldIdLst>
    <p:sldId id="1127" r:id="rId6"/>
    <p:sldId id="1128" r:id="rId7"/>
    <p:sldId id="1275" r:id="rId8"/>
    <p:sldId id="1261" r:id="rId9"/>
    <p:sldId id="1273" r:id="rId10"/>
    <p:sldId id="1462" r:id="rId11"/>
    <p:sldId id="1458" r:id="rId12"/>
    <p:sldId id="1240" r:id="rId13"/>
    <p:sldId id="1243" r:id="rId14"/>
    <p:sldId id="1244" r:id="rId15"/>
    <p:sldId id="1253" r:id="rId16"/>
    <p:sldId id="1245" r:id="rId17"/>
    <p:sldId id="1252" r:id="rId18"/>
    <p:sldId id="1498" r:id="rId19"/>
    <p:sldId id="1502" r:id="rId20"/>
    <p:sldId id="1242" r:id="rId21"/>
    <p:sldId id="1246" r:id="rId22"/>
    <p:sldId id="1247" r:id="rId23"/>
    <p:sldId id="1248" r:id="rId24"/>
    <p:sldId id="1459" r:id="rId25"/>
    <p:sldId id="1209" r:id="rId26"/>
    <p:sldId id="1249" r:id="rId27"/>
    <p:sldId id="1250" r:id="rId28"/>
    <p:sldId id="1211" r:id="rId29"/>
    <p:sldId id="1277" r:id="rId30"/>
    <p:sldId id="1251" r:id="rId31"/>
    <p:sldId id="1255" r:id="rId32"/>
    <p:sldId id="1461" r:id="rId33"/>
    <p:sldId id="1257" r:id="rId34"/>
    <p:sldId id="1258" r:id="rId35"/>
    <p:sldId id="1259" r:id="rId36"/>
    <p:sldId id="1460" r:id="rId37"/>
    <p:sldId id="1268" r:id="rId38"/>
    <p:sldId id="1269" r:id="rId39"/>
    <p:sldId id="1270" r:id="rId40"/>
    <p:sldId id="1263" r:id="rId41"/>
    <p:sldId id="1260" r:id="rId42"/>
    <p:sldId id="597" r:id="rId43"/>
    <p:sldId id="1271" r:id="rId44"/>
    <p:sldId id="1267" r:id="rId45"/>
    <p:sldId id="80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713780-F3EB-4C91-BE5E-CFF7225BA198}">
          <p14:sldIdLst>
            <p14:sldId id="1127"/>
            <p14:sldId id="1128"/>
            <p14:sldId id="1275"/>
            <p14:sldId id="1261"/>
            <p14:sldId id="1273"/>
            <p14:sldId id="1462"/>
          </p14:sldIdLst>
        </p14:section>
        <p14:section name="Abs_Mobility" id="{6A3F1C81-C596-4F98-A3D4-533BDF450A82}">
          <p14:sldIdLst>
            <p14:sldId id="1458"/>
            <p14:sldId id="1240"/>
            <p14:sldId id="1243"/>
            <p14:sldId id="1244"/>
            <p14:sldId id="1253"/>
            <p14:sldId id="1245"/>
            <p14:sldId id="1252"/>
            <p14:sldId id="1498"/>
            <p14:sldId id="1502"/>
            <p14:sldId id="1242"/>
            <p14:sldId id="1246"/>
            <p14:sldId id="1247"/>
            <p14:sldId id="1248"/>
          </p14:sldIdLst>
        </p14:section>
        <p14:section name="Causal_Effects" id="{5299C144-1B7D-4E76-B85A-7C8AB268BCC1}">
          <p14:sldIdLst>
            <p14:sldId id="1459"/>
            <p14:sldId id="1209"/>
            <p14:sldId id="1249"/>
            <p14:sldId id="1250"/>
            <p14:sldId id="1211"/>
            <p14:sldId id="1277"/>
            <p14:sldId id="1251"/>
            <p14:sldId id="1255"/>
            <p14:sldId id="1461"/>
            <p14:sldId id="1257"/>
            <p14:sldId id="1258"/>
            <p14:sldId id="1259"/>
          </p14:sldIdLst>
        </p14:section>
        <p14:section name="PSM" id="{D0A5B0CE-3277-4177-A6C9-1B6AED30EDC7}">
          <p14:sldIdLst>
            <p14:sldId id="1460"/>
            <p14:sldId id="1268"/>
            <p14:sldId id="1269"/>
            <p14:sldId id="1270"/>
            <p14:sldId id="1263"/>
            <p14:sldId id="1260"/>
            <p14:sldId id="597"/>
            <p14:sldId id="1271"/>
            <p14:sldId id="1267"/>
            <p14:sldId id="8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83468" autoAdjust="0"/>
  </p:normalViewPr>
  <p:slideViewPr>
    <p:cSldViewPr>
      <p:cViewPr>
        <p:scale>
          <a:sx n="50" d="100"/>
          <a:sy n="50" d="100"/>
        </p:scale>
        <p:origin x="940" y="1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576"/>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6526C-24B6-4CAB-8E8E-85A13ADA1832}" type="datetimeFigureOut">
              <a:rPr lang="en-US" smtClean="0"/>
              <a:pPr/>
              <a:t>2/13/2019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Just showing that can calculate marginals from joint distribution.</a:t>
            </a:r>
          </a:p>
        </p:txBody>
      </p:sp>
    </p:spTree>
    <p:extLst>
      <p:ext uri="{BB962C8B-B14F-4D97-AF65-F5344CB8AC3E}">
        <p14:creationId xmlns:p14="http://schemas.microsoft.com/office/powerpoint/2010/main" val="97198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Introducing conditional probability notation.</a:t>
            </a:r>
          </a:p>
        </p:txBody>
      </p:sp>
    </p:spTree>
    <p:extLst>
      <p:ext uri="{BB962C8B-B14F-4D97-AF65-F5344CB8AC3E}">
        <p14:creationId xmlns:p14="http://schemas.microsoft.com/office/powerpoint/2010/main" val="412654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Go through the handout with this slide up. Can start with measures of mobility on the first page, then the animations are designed to walk the students through the calculation of absolute mobility.</a:t>
            </a:r>
          </a:p>
        </p:txBody>
      </p:sp>
    </p:spTree>
    <p:extLst>
      <p:ext uri="{BB962C8B-B14F-4D97-AF65-F5344CB8AC3E}">
        <p14:creationId xmlns:p14="http://schemas.microsoft.com/office/powerpoint/2010/main" val="134210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b="0" dirty="0"/>
          </a:p>
        </p:txBody>
      </p:sp>
    </p:spTree>
    <p:extLst>
      <p:ext uri="{BB962C8B-B14F-4D97-AF65-F5344CB8AC3E}">
        <p14:creationId xmlns:p14="http://schemas.microsoft.com/office/powerpoint/2010/main" val="3673637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1a</a:t>
            </a:r>
          </a:p>
        </p:txBody>
      </p:sp>
      <p:sp>
        <p:nvSpPr>
          <p:cNvPr id="4" name="Slide Number Placeholder 3"/>
          <p:cNvSpPr>
            <a:spLocks noGrp="1"/>
          </p:cNvSpPr>
          <p:nvPr>
            <p:ph type="sldNum" sz="quarter" idx="10"/>
          </p:nvPr>
        </p:nvSpPr>
        <p:spPr/>
        <p:txBody>
          <a:bodyPr/>
          <a:lstStyle/>
          <a:p>
            <a:fld id="{963F5536-7C40-4D79-8D59-3C9CBA8A0204}" type="slidenum">
              <a:rPr lang="en-US" smtClean="0"/>
              <a:pPr/>
              <a:t>14</a:t>
            </a:fld>
            <a:endParaRPr lang="en-US"/>
          </a:p>
        </p:txBody>
      </p:sp>
    </p:spTree>
    <p:extLst>
      <p:ext uri="{BB962C8B-B14F-4D97-AF65-F5344CB8AC3E}">
        <p14:creationId xmlns:p14="http://schemas.microsoft.com/office/powerpoint/2010/main" val="222910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1b</a:t>
            </a:r>
          </a:p>
          <a:p>
            <a:r>
              <a:rPr lang="en-US" dirty="0"/>
              <a:t>Values: 92% in 1940 to 50% in 1984</a:t>
            </a:r>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15</a:t>
            </a:fld>
            <a:endParaRPr lang="en-US"/>
          </a:p>
        </p:txBody>
      </p:sp>
    </p:spTree>
    <p:extLst>
      <p:ext uri="{BB962C8B-B14F-4D97-AF65-F5344CB8AC3E}">
        <p14:creationId xmlns:p14="http://schemas.microsoft.com/office/powerpoint/2010/main" val="181536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p>
        </p:txBody>
      </p:sp>
    </p:spTree>
    <p:extLst>
      <p:ext uri="{BB962C8B-B14F-4D97-AF65-F5344CB8AC3E}">
        <p14:creationId xmlns:p14="http://schemas.microsoft.com/office/powerpoint/2010/main" val="3765826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p>
        </p:txBody>
      </p:sp>
    </p:spTree>
    <p:extLst>
      <p:ext uri="{BB962C8B-B14F-4D97-AF65-F5344CB8AC3E}">
        <p14:creationId xmlns:p14="http://schemas.microsoft.com/office/powerpoint/2010/main" val="350969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p>
        </p:txBody>
      </p:sp>
    </p:spTree>
    <p:extLst>
      <p:ext uri="{BB962C8B-B14F-4D97-AF65-F5344CB8AC3E}">
        <p14:creationId xmlns:p14="http://schemas.microsoft.com/office/powerpoint/2010/main" val="3772047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Just showing why the exact copula doesn’t matter that much for 1940 birth cohort</a:t>
            </a:r>
          </a:p>
        </p:txBody>
      </p:sp>
    </p:spTree>
    <p:extLst>
      <p:ext uri="{BB962C8B-B14F-4D97-AF65-F5344CB8AC3E}">
        <p14:creationId xmlns:p14="http://schemas.microsoft.com/office/powerpoint/2010/main" val="295810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0009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1882029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Kind of a throwaway slide, but thought the definition was funny.  Hume text is the one with the problem of induction, i.e. can we ever truly infer “cause.”</a:t>
            </a:r>
          </a:p>
          <a:p>
            <a:endParaRPr lang="en-US" baseline="0" dirty="0"/>
          </a:p>
          <a:p>
            <a:r>
              <a:rPr lang="en-US" baseline="0" dirty="0"/>
              <a:t>Idea is to have brief, open-ended discussion. Probe a bit for their thoughts before linking causality and  experiments on the next slide.</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21</a:t>
            </a:fld>
            <a:endParaRPr lang="en-US"/>
          </a:p>
        </p:txBody>
      </p:sp>
    </p:spTree>
    <p:extLst>
      <p:ext uri="{BB962C8B-B14F-4D97-AF65-F5344CB8AC3E}">
        <p14:creationId xmlns:p14="http://schemas.microsoft.com/office/powerpoint/2010/main" val="381325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22</a:t>
            </a:fld>
            <a:endParaRPr lang="en-US"/>
          </a:p>
        </p:txBody>
      </p:sp>
    </p:spTree>
    <p:extLst>
      <p:ext uri="{BB962C8B-B14F-4D97-AF65-F5344CB8AC3E}">
        <p14:creationId xmlns:p14="http://schemas.microsoft.com/office/powerpoint/2010/main" val="81374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showing PE/GE stuff, see if you can get them to translate the question into a hypothetical experiment.</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23</a:t>
            </a:fld>
            <a:endParaRPr lang="en-US"/>
          </a:p>
        </p:txBody>
      </p:sp>
    </p:spTree>
    <p:extLst>
      <p:ext uri="{BB962C8B-B14F-4D97-AF65-F5344CB8AC3E}">
        <p14:creationId xmlns:p14="http://schemas.microsoft.com/office/powerpoint/2010/main" val="684270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hassle is to establish a credible comparison group – a group of individuals who in the absence of the program would have had outcomes similar to those who were exposed to the program.  </a:t>
            </a:r>
          </a:p>
          <a:p>
            <a:endParaRPr lang="en-US" baseline="0" dirty="0"/>
          </a:p>
          <a:p>
            <a:r>
              <a:rPr lang="en-US" baseline="0" dirty="0"/>
              <a:t>However, in reality it is generally the case that individuals who participate in a program and those who were not are different:  programs are placed in specific areas (for example, poorer or richer areas) individuals are screened for participation in the program (for example, on the basis of poverty or on the basis of their motivation) and, in addition, the decision to participate is often voluntary.</a:t>
            </a:r>
          </a:p>
          <a:p>
            <a:endParaRPr lang="en-US" baseline="0" dirty="0"/>
          </a:p>
          <a:p>
            <a:r>
              <a:rPr lang="en-US" baseline="0" dirty="0"/>
              <a:t>For all of these reasons, those who were not exposed to a program are often not a good comparison group for those who were, and any differences between the groups can be attributed to two factors: pre-existing differences (selection bias) and the impact of the program.  </a:t>
            </a:r>
          </a:p>
          <a:p>
            <a:endParaRPr lang="en-US" baseline="0" dirty="0"/>
          </a:p>
          <a:p>
            <a:r>
              <a:rPr lang="en-US" baseline="0" dirty="0"/>
              <a:t>Since we have no reliable way to estimate the size of the selection bias, we typically cannot decompose the overall difference into a treatment effect and a bias term. Selection bias disappears in the case of randomization</a:t>
            </a:r>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24</a:t>
            </a:fld>
            <a:endParaRPr lang="en-US"/>
          </a:p>
        </p:txBody>
      </p:sp>
    </p:spTree>
    <p:extLst>
      <p:ext uri="{BB962C8B-B14F-4D97-AF65-F5344CB8AC3E}">
        <p14:creationId xmlns:p14="http://schemas.microsoft.com/office/powerpoint/2010/main" val="1771295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kind of factors could impact college going rates of kids?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Observable factors: gender, income, parents’ education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Unobservable factors: intelligence, diligence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Randomization ensures </a:t>
            </a:r>
            <a:r>
              <a:rPr lang="en-US" sz="1200" i="1" dirty="0"/>
              <a:t>both</a:t>
            </a:r>
            <a:r>
              <a:rPr lang="en-US" sz="1200" dirty="0"/>
              <a:t> types of factors are balanced across groups.</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25</a:t>
            </a:fld>
            <a:endParaRPr lang="en-US"/>
          </a:p>
        </p:txBody>
      </p:sp>
    </p:spTree>
    <p:extLst>
      <p:ext uri="{BB962C8B-B14F-4D97-AF65-F5344CB8AC3E}">
        <p14:creationId xmlns:p14="http://schemas.microsoft.com/office/powerpoint/2010/main" val="2227289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26</a:t>
            </a:fld>
            <a:endParaRPr lang="en-US"/>
          </a:p>
        </p:txBody>
      </p:sp>
    </p:spTree>
    <p:extLst>
      <p:ext uri="{BB962C8B-B14F-4D97-AF65-F5344CB8AC3E}">
        <p14:creationId xmlns:p14="http://schemas.microsoft.com/office/powerpoint/2010/main" val="3571270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shows that even 1000 is pretty good, likely to be within 5 percentage points</a:t>
            </a:r>
          </a:p>
          <a:p>
            <a:r>
              <a:rPr lang="en-US" dirty="0"/>
              <a:t>-But 10000 is even better.</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27</a:t>
            </a:fld>
            <a:endParaRPr lang="en-US"/>
          </a:p>
        </p:txBody>
      </p:sp>
    </p:spTree>
    <p:extLst>
      <p:ext uri="{BB962C8B-B14F-4D97-AF65-F5344CB8AC3E}">
        <p14:creationId xmlns:p14="http://schemas.microsoft.com/office/powerpoint/2010/main" val="3174986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28</a:t>
            </a:fld>
            <a:endParaRPr lang="en-US"/>
          </a:p>
        </p:txBody>
      </p:sp>
    </p:spTree>
    <p:extLst>
      <p:ext uri="{BB962C8B-B14F-4D97-AF65-F5344CB8AC3E}">
        <p14:creationId xmlns:p14="http://schemas.microsoft.com/office/powerpoint/2010/main" val="534005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just go through examples, ask them and see what they say, then touch on a few of these examples.</a:t>
            </a:r>
          </a:p>
          <a:p>
            <a:endParaRPr lang="en-US" dirty="0"/>
          </a:p>
          <a:p>
            <a:r>
              <a:rPr lang="en-US" dirty="0"/>
              <a:t>If they don’t have any answers, start to hint at some of these or describe them, but don’t make them stare a wall of text the whole time.</a:t>
            </a:r>
          </a:p>
          <a:p>
            <a:endParaRPr lang="en-US" dirty="0"/>
          </a:p>
          <a:p>
            <a:r>
              <a:rPr lang="en-US" dirty="0"/>
              <a:t>Bolded are from class.</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29</a:t>
            </a:fld>
            <a:endParaRPr lang="en-US"/>
          </a:p>
        </p:txBody>
      </p:sp>
    </p:spTree>
    <p:extLst>
      <p:ext uri="{BB962C8B-B14F-4D97-AF65-F5344CB8AC3E}">
        <p14:creationId xmlns:p14="http://schemas.microsoft.com/office/powerpoint/2010/main" val="55886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229343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30</a:t>
            </a:fld>
            <a:endParaRPr lang="en-US"/>
          </a:p>
        </p:txBody>
      </p:sp>
    </p:spTree>
    <p:extLst>
      <p:ext uri="{BB962C8B-B14F-4D97-AF65-F5344CB8AC3E}">
        <p14:creationId xmlns:p14="http://schemas.microsoft.com/office/powerpoint/2010/main" val="732827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31</a:t>
            </a:fld>
            <a:endParaRPr lang="en-US"/>
          </a:p>
        </p:txBody>
      </p:sp>
    </p:spTree>
    <p:extLst>
      <p:ext uri="{BB962C8B-B14F-4D97-AF65-F5344CB8AC3E}">
        <p14:creationId xmlns:p14="http://schemas.microsoft.com/office/powerpoint/2010/main" val="230234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3468164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Start with simple example to build intuition, then do the inventors stuff.</a:t>
            </a:r>
          </a:p>
        </p:txBody>
      </p:sp>
      <p:sp>
        <p:nvSpPr>
          <p:cNvPr id="4" name="Slide Number Placeholder 3"/>
          <p:cNvSpPr>
            <a:spLocks noGrp="1"/>
          </p:cNvSpPr>
          <p:nvPr>
            <p:ph type="sldNum" sz="quarter" idx="10"/>
          </p:nvPr>
        </p:nvSpPr>
        <p:spPr/>
        <p:txBody>
          <a:bodyPr/>
          <a:lstStyle/>
          <a:p>
            <a:fld id="{963F5536-7C40-4D79-8D59-3C9CBA8A0204}" type="slidenum">
              <a:rPr lang="en-US" smtClean="0"/>
              <a:pPr/>
              <a:t>33</a:t>
            </a:fld>
            <a:endParaRPr lang="en-US"/>
          </a:p>
        </p:txBody>
      </p:sp>
    </p:spTree>
    <p:extLst>
      <p:ext uri="{BB962C8B-B14F-4D97-AF65-F5344CB8AC3E}">
        <p14:creationId xmlns:p14="http://schemas.microsoft.com/office/powerpoint/2010/main" val="2101494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34</a:t>
            </a:fld>
            <a:endParaRPr lang="en-US"/>
          </a:p>
        </p:txBody>
      </p:sp>
    </p:spTree>
    <p:extLst>
      <p:ext uri="{BB962C8B-B14F-4D97-AF65-F5344CB8AC3E}">
        <p14:creationId xmlns:p14="http://schemas.microsoft.com/office/powerpoint/2010/main" val="1716457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Exact rates don’t matter here, just the ratio. </a:t>
            </a:r>
          </a:p>
          <a:p>
            <a:endParaRPr lang="en-US"/>
          </a:p>
          <a:p>
            <a:r>
              <a:rPr lang="en-US"/>
              <a:t>Point </a:t>
            </a:r>
            <a:r>
              <a:rPr lang="en-US" dirty="0"/>
              <a:t>to understand: want as many tall as short, but only observe half as many, so weight them twice </a:t>
            </a:r>
            <a:r>
              <a:rPr lang="en-US"/>
              <a:t>as much.</a:t>
            </a:r>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35</a:t>
            </a:fld>
            <a:endParaRPr lang="en-US"/>
          </a:p>
        </p:txBody>
      </p:sp>
    </p:spTree>
    <p:extLst>
      <p:ext uri="{BB962C8B-B14F-4D97-AF65-F5344CB8AC3E}">
        <p14:creationId xmlns:p14="http://schemas.microsoft.com/office/powerpoint/2010/main" val="205969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and get them to guess what the relationship would look like, can also elicit interpretations of top point and median points.</a:t>
            </a:r>
          </a:p>
          <a:p>
            <a:endParaRPr lang="en-US" dirty="0"/>
          </a:p>
          <a:p>
            <a:r>
              <a:rPr lang="en-US" dirty="0"/>
              <a:t>Does this mean having high income is causing kids to innovate more?</a:t>
            </a:r>
          </a:p>
        </p:txBody>
      </p:sp>
      <p:sp>
        <p:nvSpPr>
          <p:cNvPr id="4" name="Slide Number Placeholder 3"/>
          <p:cNvSpPr>
            <a:spLocks noGrp="1"/>
          </p:cNvSpPr>
          <p:nvPr>
            <p:ph type="sldNum" sz="quarter" idx="10"/>
          </p:nvPr>
        </p:nvSpPr>
        <p:spPr/>
        <p:txBody>
          <a:bodyPr/>
          <a:lstStyle/>
          <a:p>
            <a:fld id="{963F5536-7C40-4D79-8D59-3C9CBA8A0204}" type="slidenum">
              <a:rPr lang="en-US" smtClean="0"/>
              <a:pPr/>
              <a:t>36</a:t>
            </a:fld>
            <a:endParaRPr lang="en-US"/>
          </a:p>
        </p:txBody>
      </p:sp>
    </p:spTree>
    <p:extLst>
      <p:ext uri="{BB962C8B-B14F-4D97-AF65-F5344CB8AC3E}">
        <p14:creationId xmlns:p14="http://schemas.microsoft.com/office/powerpoint/2010/main" val="205126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37</a:t>
            </a:fld>
            <a:endParaRPr lang="en-US"/>
          </a:p>
        </p:txBody>
      </p:sp>
    </p:spTree>
    <p:extLst>
      <p:ext uri="{BB962C8B-B14F-4D97-AF65-F5344CB8AC3E}">
        <p14:creationId xmlns:p14="http://schemas.microsoft.com/office/powerpoint/2010/main" val="1138134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This is the key slide for understanding the intuition, so try to spend more time here than on the subsequent details.</a:t>
            </a:r>
          </a:p>
          <a:p>
            <a:endParaRPr lang="en-US" dirty="0"/>
          </a:p>
          <a:p>
            <a:r>
              <a:rPr lang="en-US" dirty="0"/>
              <a:t>First make sure they understand the graph.</a:t>
            </a:r>
          </a:p>
          <a:p>
            <a:r>
              <a:rPr lang="en-US" dirty="0"/>
              <a:t>	-What does it mean that the red line is “to the right of the blue line” (higher 3</a:t>
            </a:r>
            <a:r>
              <a:rPr lang="en-US" baseline="30000" dirty="0"/>
              <a:t>rd</a:t>
            </a:r>
            <a:r>
              <a:rPr lang="en-US" dirty="0"/>
              <a:t> grade math scores for high income kids)</a:t>
            </a:r>
          </a:p>
          <a:p>
            <a:r>
              <a:rPr lang="en-US" dirty="0"/>
              <a:t>	-Why might this be a problem if we’re trying to see the effect of having high income parents on becoming an inventor? (might expect higher ability kids to become inventors…spurious correlation?)</a:t>
            </a:r>
          </a:p>
          <a:p>
            <a:endParaRPr lang="en-US" dirty="0"/>
          </a:p>
          <a:p>
            <a:r>
              <a:rPr lang="en-US" dirty="0"/>
              <a:t>Then give intuitive idea: We want to reweight the lower income population so that these distributions match.</a:t>
            </a:r>
          </a:p>
          <a:p>
            <a:r>
              <a:rPr lang="en-US" dirty="0"/>
              <a:t>	-Remaining variation should not be due to ability differences alone (as measured by 3</a:t>
            </a:r>
            <a:r>
              <a:rPr lang="en-US" baseline="30000" dirty="0"/>
              <a:t>rd</a:t>
            </a:r>
            <a:r>
              <a:rPr lang="en-US" dirty="0"/>
              <a:t> grade test)</a:t>
            </a:r>
          </a:p>
          <a:p>
            <a:r>
              <a:rPr lang="en-US" dirty="0"/>
              <a:t>	-So put more weight on outcomes of low-income children with high ability (shift up the right side of the blue graph)</a:t>
            </a:r>
          </a:p>
          <a:p>
            <a:r>
              <a:rPr lang="en-US" dirty="0"/>
              <a:t>	-And less weight on outcomes of low-income children with low ability (shift down the left side of the blue graph.</a:t>
            </a:r>
          </a:p>
          <a:p>
            <a:r>
              <a:rPr lang="en-US" dirty="0"/>
              <a:t>	-Weighted distributions should be on top of each other.</a:t>
            </a:r>
          </a:p>
        </p:txBody>
      </p:sp>
      <p:sp>
        <p:nvSpPr>
          <p:cNvPr id="4" name="Slide Number Placeholder 3"/>
          <p:cNvSpPr>
            <a:spLocks noGrp="1"/>
          </p:cNvSpPr>
          <p:nvPr>
            <p:ph type="sldNum" sz="quarter" idx="10"/>
          </p:nvPr>
        </p:nvSpPr>
        <p:spPr/>
        <p:txBody>
          <a:bodyPr/>
          <a:lstStyle/>
          <a:p>
            <a:fld id="{186D0055-DF1C-4047-9409-607E77CBC2D4}"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009024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39</a:t>
            </a:fld>
            <a:endParaRPr lang="en-US"/>
          </a:p>
        </p:txBody>
      </p:sp>
    </p:spTree>
    <p:extLst>
      <p:ext uri="{BB962C8B-B14F-4D97-AF65-F5344CB8AC3E}">
        <p14:creationId xmlns:p14="http://schemas.microsoft.com/office/powerpoint/2010/main" val="201367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00153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first two lines: These are just capturing the idea we saw in the graph: richer parents= more inventions.</a:t>
            </a:r>
          </a:p>
          <a:p>
            <a:endParaRPr lang="en-US" dirty="0"/>
          </a:p>
          <a:p>
            <a:r>
              <a:rPr lang="en-US" dirty="0"/>
              <a:t>Third line is after you re-weight: By counting patents more for high test-scoring low income students, get higher “weighted patent rate”</a:t>
            </a:r>
          </a:p>
          <a:p>
            <a:endParaRPr lang="en-US" dirty="0"/>
          </a:p>
          <a:p>
            <a:r>
              <a:rPr lang="en-US" dirty="0"/>
              <a:t>But only explains 1/3 of the total variation…may ask “what else do you think is going on?”</a:t>
            </a:r>
          </a:p>
          <a:p>
            <a:endParaRPr lang="en-US" dirty="0"/>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40</a:t>
            </a:fld>
            <a:endParaRPr lang="en-US"/>
          </a:p>
        </p:txBody>
      </p:sp>
    </p:spTree>
    <p:extLst>
      <p:ext uri="{BB962C8B-B14F-4D97-AF65-F5344CB8AC3E}">
        <p14:creationId xmlns:p14="http://schemas.microsoft.com/office/powerpoint/2010/main" val="2845051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Fig 2</a:t>
            </a:r>
          </a:p>
          <a:p>
            <a:r>
              <a:rPr lang="en-US" dirty="0"/>
              <a:t>Share of Students By Race: Asian 9.6%,</a:t>
            </a:r>
            <a:r>
              <a:rPr lang="en-US" baseline="0" dirty="0"/>
              <a:t> </a:t>
            </a:r>
            <a:r>
              <a:rPr lang="en-US" dirty="0"/>
              <a:t>Hispanic 33.7%,</a:t>
            </a:r>
            <a:r>
              <a:rPr lang="en-US" baseline="0" dirty="0"/>
              <a:t> </a:t>
            </a:r>
            <a:r>
              <a:rPr lang="en-US" dirty="0"/>
              <a:t>Black 36.0 %,</a:t>
            </a:r>
            <a:r>
              <a:rPr lang="en-US" baseline="0" dirty="0"/>
              <a:t> </a:t>
            </a:r>
            <a:r>
              <a:rPr lang="en-US" dirty="0"/>
              <a:t>White 19.5%</a:t>
            </a:r>
          </a:p>
        </p:txBody>
      </p:sp>
      <p:sp>
        <p:nvSpPr>
          <p:cNvPr id="4" name="Slide Number Placeholder 3"/>
          <p:cNvSpPr>
            <a:spLocks noGrp="1"/>
          </p:cNvSpPr>
          <p:nvPr>
            <p:ph type="sldNum" sz="quarter" idx="10"/>
          </p:nvPr>
        </p:nvSpPr>
        <p:spPr/>
        <p:txBody>
          <a:bodyPr/>
          <a:lstStyle/>
          <a:p>
            <a:fld id="{186D0055-DF1C-4047-9409-607E77CBC2D4}" type="slidenum">
              <a:rPr lang="en-US" smtClean="0"/>
              <a:t>41</a:t>
            </a:fld>
            <a:endParaRPr lang="en-US"/>
          </a:p>
        </p:txBody>
      </p:sp>
    </p:spTree>
    <p:extLst>
      <p:ext uri="{BB962C8B-B14F-4D97-AF65-F5344CB8AC3E}">
        <p14:creationId xmlns:p14="http://schemas.microsoft.com/office/powerpoint/2010/main" val="347198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ea typeface="ＭＳ Ｐゴシック" pitchFamily="34" charset="-128"/>
                <a:cs typeface="Arial" pitchFamily="34" charset="0"/>
              </a:rPr>
              <a:t>Just in case they have variables that are non-linearly related (which is certainly possible with $$ as a variable), want them to know that correlation is not the be all/end all.</a:t>
            </a:r>
          </a:p>
        </p:txBody>
      </p:sp>
    </p:spTree>
    <p:extLst>
      <p:ext uri="{BB962C8B-B14F-4D97-AF65-F5344CB8AC3E}">
        <p14:creationId xmlns:p14="http://schemas.microsoft.com/office/powerpoint/2010/main" val="154864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r>
              <a:rPr lang="en-US" dirty="0">
                <a:latin typeface="Arial"/>
                <a:ea typeface="ＭＳ Ｐゴシック"/>
                <a:cs typeface="Arial"/>
              </a:rPr>
              <a:t>Note: Mention here that the software people use is flexible and what you will support.</a:t>
            </a:r>
            <a:endParaRPr lang="en-US" dirty="0">
              <a:latin typeface="Arial" pitchFamily="34" charset="0"/>
              <a:ea typeface="ＭＳ Ｐゴシック" pitchFamily="34" charset="-128"/>
              <a:cs typeface="Arial" pitchFamily="34" charset="0"/>
            </a:endParaRPr>
          </a:p>
          <a:p>
            <a:r>
              <a:rPr lang="en-US" dirty="0">
                <a:latin typeface="Arial"/>
                <a:ea typeface="ＭＳ Ｐゴシック"/>
                <a:cs typeface="Arial"/>
              </a:rPr>
              <a:t>Stata will be supported by the class, so we'll do a Stata example here.</a:t>
            </a:r>
            <a:endParaRPr lang="en-US" dirty="0">
              <a:latin typeface="Arial" pitchFamily="34" charset="0"/>
              <a:ea typeface="ＭＳ Ｐゴシック"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96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74548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Start with handout.</a:t>
            </a:r>
          </a:p>
          <a:p>
            <a:pPr>
              <a:defRPr/>
            </a:pPr>
            <a:endParaRPr lang="en-US" b="0" dirty="0"/>
          </a:p>
          <a:p>
            <a:pPr>
              <a:defRPr/>
            </a:pPr>
            <a:r>
              <a:rPr lang="en-US" b="0" dirty="0"/>
              <a:t>May ask – why can’t you just compare parent and child income.  Point is that this method is more flexible when don’t have IRS data, not crazy to assume copula is stable over time, etc.</a:t>
            </a:r>
          </a:p>
        </p:txBody>
      </p:sp>
    </p:spTree>
    <p:extLst>
      <p:ext uri="{BB962C8B-B14F-4D97-AF65-F5344CB8AC3E}">
        <p14:creationId xmlns:p14="http://schemas.microsoft.com/office/powerpoint/2010/main" val="34513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Before showing pic of joint distribution, can ask what how they might visualize a joint distribution. If they say scatterplot, they’re on the right track, can think of height of joint distribution as describing the denseness of points in a scatterplot.</a:t>
            </a:r>
          </a:p>
        </p:txBody>
      </p:sp>
    </p:spTree>
    <p:extLst>
      <p:ext uri="{BB962C8B-B14F-4D97-AF65-F5344CB8AC3E}">
        <p14:creationId xmlns:p14="http://schemas.microsoft.com/office/powerpoint/2010/main" val="1134084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0" y="1143000"/>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645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207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1000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875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6565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6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7542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108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3429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734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a:extLst/>
        </p:spPr>
        <p:txBody>
          <a:bodyPr wrap="none" anchor="ctr"/>
          <a:lstStyle/>
          <a:p>
            <a:pPr algn="ctr" fontAlgn="base">
              <a:spcBef>
                <a:spcPct val="0"/>
              </a:spcBef>
              <a:spcAft>
                <a:spcPct val="0"/>
              </a:spcAft>
              <a:defRPr/>
            </a:pPr>
            <a:endParaRPr lang="en-US">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a:solidFill>
            <a:schemeClr val="bg1"/>
          </a:solidFill>
          <a:latin typeface="+mj-lt"/>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13F0F-F506-4C53-BF39-ED7D02AD2E57}" type="datetimeFigureOut">
              <a:rPr lang="en-US" smtClean="0">
                <a:solidFill>
                  <a:prstClr val="black">
                    <a:tint val="75000"/>
                  </a:prstClr>
                </a:solidFill>
              </a:rPr>
              <a:pPr/>
              <a:t>2/13/2019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6544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hyperlink" Target="https://goo.gl/forms/nDV8tnKQzl0GCO5p2"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dianagold/Ec1152_dian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solidFill>
                <a:prstClr val="white"/>
              </a:solidFill>
              <a:ea typeface="ＭＳ Ｐゴシック" pitchFamily="34" charset="-128"/>
            </a:endParaRPr>
          </a:p>
        </p:txBody>
      </p:sp>
      <p:sp>
        <p:nvSpPr>
          <p:cNvPr id="12" name="Rectangle 3"/>
          <p:cNvSpPr txBox="1">
            <a:spLocks noChangeArrowheads="1"/>
          </p:cNvSpPr>
          <p:nvPr/>
        </p:nvSpPr>
        <p:spPr>
          <a:xfrm>
            <a:off x="2438400" y="3352800"/>
            <a:ext cx="4457700" cy="1219200"/>
          </a:xfrm>
          <a:prstGeom prst="rect">
            <a:avLst/>
          </a:prstGeom>
        </p:spPr>
        <p:txBody>
          <a:bodyPr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dirty="0">
                <a:solidFill>
                  <a:prstClr val="black"/>
                </a:solidFill>
                <a:ea typeface="ＭＳ Ｐゴシック"/>
                <a:cs typeface="ＭＳ Ｐゴシック" pitchFamily="34" charset="-128"/>
              </a:rPr>
              <a:t>Section #2</a:t>
            </a:r>
            <a:endParaRPr lang="en-US" sz="1800" dirty="0">
              <a:solidFill>
                <a:prstClr val="black"/>
              </a:solidFill>
              <a:ea typeface="ＭＳ Ｐゴシック" pitchFamily="34" charset="-128"/>
              <a:cs typeface="ＭＳ Ｐゴシック" pitchFamily="34" charset="-128"/>
            </a:endParaRPr>
          </a:p>
          <a:p>
            <a:pPr marL="0" indent="0" algn="ctr">
              <a:lnSpc>
                <a:spcPct val="90000"/>
              </a:lnSpc>
              <a:buFont typeface="Arial" pitchFamily="34" charset="0"/>
              <a:buNone/>
            </a:pPr>
            <a:r>
              <a:rPr lang="en-US" sz="1800" dirty="0">
                <a:solidFill>
                  <a:prstClr val="black"/>
                </a:solidFill>
                <a:ea typeface="ＭＳ Ｐゴシック" pitchFamily="34" charset="-128"/>
                <a:cs typeface="ＭＳ Ｐゴシック" pitchFamily="34" charset="-128"/>
              </a:rPr>
              <a:t>Harvard University</a:t>
            </a:r>
          </a:p>
          <a:p>
            <a:pPr marL="0" indent="0" algn="ctr">
              <a:lnSpc>
                <a:spcPct val="90000"/>
              </a:lnSpc>
              <a:buFont typeface="Arial" pitchFamily="34" charset="0"/>
              <a:buNone/>
            </a:pPr>
            <a:r>
              <a:rPr lang="en-US" sz="1800" dirty="0">
                <a:solidFill>
                  <a:prstClr val="black"/>
                </a:solidFill>
                <a:ea typeface="ＭＳ Ｐゴシック" pitchFamily="34" charset="-128"/>
                <a:cs typeface="ＭＳ Ｐゴシック" pitchFamily="34" charset="-128"/>
              </a:rPr>
              <a:t>Spring 2019</a:t>
            </a: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ea typeface="ＭＳ Ｐゴシック" pitchFamily="34" charset="-128"/>
              </a:rPr>
              <a:t>EC 1152 - Using Big Data to Solve</a:t>
            </a:r>
            <a:br>
              <a:rPr lang="en-US" sz="2800" b="1" dirty="0">
                <a:solidFill>
                  <a:srgbClr val="002060"/>
                </a:solidFill>
                <a:ea typeface="ＭＳ Ｐゴシック" pitchFamily="34" charset="-128"/>
              </a:rPr>
            </a:br>
            <a:r>
              <a:rPr lang="en-US" sz="2800" b="1" dirty="0">
                <a:solidFill>
                  <a:srgbClr val="002060"/>
                </a:solidFill>
                <a:ea typeface="ＭＳ Ｐゴシック" pitchFamily="34" charset="-128"/>
              </a:rPr>
              <a:t>Economic and Social Problems</a:t>
            </a:r>
          </a:p>
        </p:txBody>
      </p:sp>
    </p:spTree>
    <p:extLst>
      <p:ext uri="{BB962C8B-B14F-4D97-AF65-F5344CB8AC3E}">
        <p14:creationId xmlns:p14="http://schemas.microsoft.com/office/powerpoint/2010/main" val="304735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pic>
        <p:nvPicPr>
          <p:cNvPr id="2050" name="Picture 2" descr="Image result for bivariate distribution visualization">
            <a:extLst>
              <a:ext uri="{FF2B5EF4-FFF2-40B4-BE49-F238E27FC236}">
                <a16:creationId xmlns:a16="http://schemas.microsoft.com/office/drawing/2014/main" id="{FDEE3824-75A7-465D-9411-A0D75E029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271" y="2066070"/>
            <a:ext cx="4343400" cy="3182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3016FD-5F75-4D45-A4C9-649BA0D9AF8D}"/>
              </a:ext>
            </a:extLst>
          </p:cNvPr>
          <p:cNvSpPr txBox="1"/>
          <p:nvPr/>
        </p:nvSpPr>
        <p:spPr>
          <a:xfrm>
            <a:off x="381000" y="1524000"/>
            <a:ext cx="3276600" cy="369332"/>
          </a:xfrm>
          <a:prstGeom prst="rect">
            <a:avLst/>
          </a:prstGeom>
          <a:noFill/>
        </p:spPr>
        <p:txBody>
          <a:bodyPr wrap="square" rtlCol="0">
            <a:spAutoFit/>
          </a:bodyPr>
          <a:lstStyle/>
          <a:p>
            <a:r>
              <a:rPr lang="en-US" dirty="0"/>
              <a:t>Marginal distribution: P(X = x)</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39E32C8B-294E-4DAA-84FD-F260A2ABA952}"/>
              </a:ext>
            </a:extLst>
          </p:cNvPr>
          <p:cNvSpPr txBox="1"/>
          <p:nvPr/>
        </p:nvSpPr>
        <p:spPr>
          <a:xfrm>
            <a:off x="5334000" y="1501146"/>
            <a:ext cx="3276600" cy="369332"/>
          </a:xfrm>
          <a:prstGeom prst="rect">
            <a:avLst/>
          </a:prstGeom>
          <a:noFill/>
        </p:spPr>
        <p:txBody>
          <a:bodyPr wrap="square" rtlCol="0">
            <a:spAutoFit/>
          </a:bodyPr>
          <a:lstStyle/>
          <a:p>
            <a:r>
              <a:rPr lang="en-US" dirty="0"/>
              <a:t>Marginal distribution: P(Y = y)</a:t>
            </a:r>
          </a:p>
        </p:txBody>
      </p:sp>
      <p:sp>
        <p:nvSpPr>
          <p:cNvPr id="17" name="TextBox 16">
            <a:extLst>
              <a:ext uri="{FF2B5EF4-FFF2-40B4-BE49-F238E27FC236}">
                <a16:creationId xmlns:a16="http://schemas.microsoft.com/office/drawing/2014/main" id="{B2CD819C-57CD-4992-A703-6AD11E620ABC}"/>
              </a:ext>
            </a:extLst>
          </p:cNvPr>
          <p:cNvSpPr txBox="1"/>
          <p:nvPr/>
        </p:nvSpPr>
        <p:spPr>
          <a:xfrm>
            <a:off x="2777671" y="5596776"/>
            <a:ext cx="3276600" cy="369332"/>
          </a:xfrm>
          <a:prstGeom prst="rect">
            <a:avLst/>
          </a:prstGeom>
          <a:noFill/>
        </p:spPr>
        <p:txBody>
          <a:bodyPr wrap="square" rtlCol="0">
            <a:spAutoFit/>
          </a:bodyPr>
          <a:lstStyle/>
          <a:p>
            <a:r>
              <a:rPr lang="en-US" dirty="0"/>
              <a:t>Joint distribution: P(X = x, Y = y)</a:t>
            </a:r>
          </a:p>
        </p:txBody>
      </p:sp>
      <p:cxnSp>
        <p:nvCxnSpPr>
          <p:cNvPr id="9" name="Straight Arrow Connector 8">
            <a:extLst>
              <a:ext uri="{FF2B5EF4-FFF2-40B4-BE49-F238E27FC236}">
                <a16:creationId xmlns:a16="http://schemas.microsoft.com/office/drawing/2014/main" id="{A6CF170D-E832-47E0-9E8B-0862B00A99AB}"/>
              </a:ext>
            </a:extLst>
          </p:cNvPr>
          <p:cNvCxnSpPr>
            <a:cxnSpLocks/>
            <a:stCxn id="16" idx="2"/>
          </p:cNvCxnSpPr>
          <p:nvPr/>
        </p:nvCxnSpPr>
        <p:spPr>
          <a:xfrm flipH="1">
            <a:off x="5715000" y="1870478"/>
            <a:ext cx="1257300" cy="7965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3A7CF0-3028-4FEC-BD19-18133055E18D}"/>
              </a:ext>
            </a:extLst>
          </p:cNvPr>
          <p:cNvCxnSpPr>
            <a:cxnSpLocks/>
          </p:cNvCxnSpPr>
          <p:nvPr/>
        </p:nvCxnSpPr>
        <p:spPr>
          <a:xfrm>
            <a:off x="2158092" y="1976121"/>
            <a:ext cx="971550" cy="75333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D05BD-7963-493B-8D11-649E0510C147}"/>
              </a:ext>
            </a:extLst>
          </p:cNvPr>
          <p:cNvCxnSpPr>
            <a:cxnSpLocks/>
          </p:cNvCxnSpPr>
          <p:nvPr/>
        </p:nvCxnSpPr>
        <p:spPr>
          <a:xfrm flipH="1" flipV="1">
            <a:off x="4572000" y="4495800"/>
            <a:ext cx="1" cy="116106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5024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C7C335C-7D67-457E-A39F-81339B56596C}"/>
              </a:ext>
            </a:extLst>
          </p:cNvPr>
          <p:cNvSpPr txBox="1"/>
          <p:nvPr/>
        </p:nvSpPr>
        <p:spPr>
          <a:xfrm>
            <a:off x="533400" y="1321284"/>
            <a:ext cx="792480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May also be interested in the probability of X occurring, given that Y has occurred.</a:t>
            </a:r>
          </a:p>
          <a:p>
            <a:pPr marL="742950" lvl="1" indent="-285750">
              <a:buFont typeface="Arial" panose="020B0604020202020204" pitchFamily="34" charset="0"/>
              <a:buChar char="•"/>
            </a:pPr>
            <a:r>
              <a:rPr lang="en-US" sz="2000" dirty="0"/>
              <a:t>For example, probability a kid ends above the 80</a:t>
            </a:r>
            <a:r>
              <a:rPr lang="en-US" sz="2000" baseline="30000" dirty="0"/>
              <a:t>th</a:t>
            </a:r>
            <a:r>
              <a:rPr lang="en-US" sz="2000" dirty="0"/>
              <a:t> percentile of income given that their parent was below the 20</a:t>
            </a:r>
            <a:r>
              <a:rPr lang="en-US" sz="2000" baseline="30000" dirty="0"/>
              <a:t>th</a:t>
            </a:r>
            <a:r>
              <a:rPr lang="en-US" sz="2000" dirty="0"/>
              <a:t> percentile.</a:t>
            </a:r>
            <a:br>
              <a:rPr lang="en-US" sz="2000" dirty="0"/>
            </a:br>
            <a:endParaRPr lang="en-US" sz="2000" dirty="0"/>
          </a:p>
          <a:p>
            <a:pPr marL="285750" indent="-285750">
              <a:buFont typeface="Arial" panose="020B0604020202020204" pitchFamily="34" charset="0"/>
              <a:buChar char="•"/>
            </a:pPr>
            <a:r>
              <a:rPr lang="en-US" sz="2000" dirty="0"/>
              <a:t>We call this </a:t>
            </a:r>
            <a:r>
              <a:rPr lang="en-US" sz="2000" b="1" dirty="0"/>
              <a:t>conditional probability</a:t>
            </a:r>
            <a:r>
              <a:rPr lang="en-US" sz="2000" dirty="0"/>
              <a:t>, and we can write it as:</a:t>
            </a:r>
          </a:p>
          <a:p>
            <a:pPr marL="742950" lvl="1" indent="-285750">
              <a:buFont typeface="Arial" panose="020B0604020202020204" pitchFamily="34" charset="0"/>
              <a:buChar char="•"/>
            </a:pPr>
            <a:r>
              <a:rPr lang="en-US" sz="2000" dirty="0" err="1"/>
              <a:t>Pr</a:t>
            </a:r>
            <a:r>
              <a:rPr lang="en-US" sz="2000" dirty="0"/>
              <a:t>(</a:t>
            </a:r>
            <a:r>
              <a:rPr lang="en-US" sz="2000" dirty="0" err="1"/>
              <a:t>K_rank</a:t>
            </a:r>
            <a:r>
              <a:rPr lang="en-US" sz="2000" dirty="0"/>
              <a:t> &gt; 80| </a:t>
            </a:r>
            <a:r>
              <a:rPr lang="en-US" sz="2000" dirty="0" err="1"/>
              <a:t>P_rank</a:t>
            </a:r>
            <a:r>
              <a:rPr lang="en-US" sz="2000" dirty="0"/>
              <a:t> &lt; 20)</a:t>
            </a:r>
          </a:p>
          <a:p>
            <a:pPr marL="742950" lvl="1" indent="-285750">
              <a:buFont typeface="Arial" panose="020B0604020202020204" pitchFamily="34" charset="0"/>
              <a:buChar char="•"/>
            </a:pPr>
            <a:r>
              <a:rPr lang="en-US" sz="2000" dirty="0"/>
              <a:t>“The probability that Kid rank &gt; 80 given that Parent rank &lt; 20”</a:t>
            </a:r>
          </a:p>
          <a:p>
            <a:pPr marL="742950" lvl="1" indent="-285750">
              <a:buFont typeface="Arial" panose="020B0604020202020204" pitchFamily="34" charset="0"/>
              <a:buChar char="•"/>
            </a:pPr>
            <a:r>
              <a:rPr lang="en-US" sz="2000" dirty="0"/>
              <a:t>“The probability that Kid rank &gt; 80 conditional Parent rank &lt; 20”</a:t>
            </a:r>
          </a:p>
          <a:p>
            <a:pPr lvl="1"/>
            <a:endParaRPr lang="en-US" sz="2000" dirty="0"/>
          </a:p>
          <a:p>
            <a:pPr marL="285750" indent="-285750">
              <a:buFont typeface="Arial" panose="020B0604020202020204" pitchFamily="34" charset="0"/>
              <a:buChar char="•"/>
            </a:pPr>
            <a:r>
              <a:rPr lang="en-US" sz="2000" dirty="0"/>
              <a:t>This is related to the </a:t>
            </a:r>
            <a:r>
              <a:rPr lang="en-US" sz="2000" b="1" dirty="0"/>
              <a:t>joint probability:</a:t>
            </a:r>
          </a:p>
          <a:p>
            <a:pPr marL="742950" lvl="1" indent="-285750">
              <a:buFont typeface="Arial" panose="020B0604020202020204" pitchFamily="34" charset="0"/>
              <a:buChar char="•"/>
            </a:pPr>
            <a:r>
              <a:rPr lang="en-US" sz="2000" dirty="0" err="1">
                <a:sym typeface="Wingdings" panose="05000000000000000000" pitchFamily="2" charset="2"/>
              </a:rPr>
              <a:t>Pr</a:t>
            </a:r>
            <a:r>
              <a:rPr lang="en-US" sz="2000" dirty="0">
                <a:sym typeface="Wingdings" panose="05000000000000000000" pitchFamily="2" charset="2"/>
              </a:rPr>
              <a:t>(</a:t>
            </a:r>
            <a:r>
              <a:rPr lang="en-US" sz="2000" dirty="0" err="1">
                <a:sym typeface="Wingdings" panose="05000000000000000000" pitchFamily="2" charset="2"/>
              </a:rPr>
              <a:t>K_rank</a:t>
            </a:r>
            <a:r>
              <a:rPr lang="en-US" sz="2000" dirty="0">
                <a:sym typeface="Wingdings" panose="05000000000000000000" pitchFamily="2" charset="2"/>
              </a:rPr>
              <a:t> &gt; 80 | </a:t>
            </a:r>
            <a:r>
              <a:rPr lang="en-US" sz="2000" dirty="0" err="1">
                <a:sym typeface="Wingdings" panose="05000000000000000000" pitchFamily="2" charset="2"/>
              </a:rPr>
              <a:t>P_rank</a:t>
            </a:r>
            <a:r>
              <a:rPr lang="en-US" sz="2000" dirty="0">
                <a:sym typeface="Wingdings" panose="05000000000000000000" pitchFamily="2" charset="2"/>
              </a:rPr>
              <a:t> &lt;20) =</a:t>
            </a:r>
            <a:endParaRPr lang="en-US" sz="2000" dirty="0"/>
          </a:p>
          <a:p>
            <a:pPr lvl="1"/>
            <a:endParaRPr lang="en-US" sz="2000" dirty="0"/>
          </a:p>
        </p:txBody>
      </p:sp>
      <p:cxnSp>
        <p:nvCxnSpPr>
          <p:cNvPr id="4" name="Straight Connector 3">
            <a:extLst>
              <a:ext uri="{FF2B5EF4-FFF2-40B4-BE49-F238E27FC236}">
                <a16:creationId xmlns:a16="http://schemas.microsoft.com/office/drawing/2014/main" id="{D1AF5E56-A11C-4FD6-A67A-7BDA9F1E3808}"/>
              </a:ext>
            </a:extLst>
          </p:cNvPr>
          <p:cNvCxnSpPr>
            <a:cxnSpLocks/>
          </p:cNvCxnSpPr>
          <p:nvPr/>
        </p:nvCxnSpPr>
        <p:spPr>
          <a:xfrm>
            <a:off x="4836886" y="5105400"/>
            <a:ext cx="21735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07E137-5B08-4DB0-A4C1-998A2AB501FD}"/>
              </a:ext>
            </a:extLst>
          </p:cNvPr>
          <p:cNvSpPr txBox="1"/>
          <p:nvPr/>
        </p:nvSpPr>
        <p:spPr>
          <a:xfrm>
            <a:off x="4800600" y="4681893"/>
            <a:ext cx="2895600" cy="369332"/>
          </a:xfrm>
          <a:prstGeom prst="rect">
            <a:avLst/>
          </a:prstGeom>
          <a:noFill/>
        </p:spPr>
        <p:txBody>
          <a:bodyPr wrap="square" rtlCol="0">
            <a:spAutoFit/>
          </a:bodyPr>
          <a:lstStyle/>
          <a:p>
            <a:r>
              <a:rPr lang="en-US" dirty="0" err="1">
                <a:sym typeface="Wingdings" panose="05000000000000000000" pitchFamily="2" charset="2"/>
              </a:rPr>
              <a:t>Pr</a:t>
            </a:r>
            <a:r>
              <a:rPr lang="en-US" dirty="0">
                <a:sym typeface="Wingdings" panose="05000000000000000000" pitchFamily="2" charset="2"/>
              </a:rPr>
              <a:t>(</a:t>
            </a:r>
            <a:r>
              <a:rPr lang="en-US" dirty="0" err="1">
                <a:sym typeface="Wingdings" panose="05000000000000000000" pitchFamily="2" charset="2"/>
              </a:rPr>
              <a:t>K_r</a:t>
            </a:r>
            <a:r>
              <a:rPr lang="en-US" dirty="0">
                <a:sym typeface="Wingdings" panose="05000000000000000000" pitchFamily="2" charset="2"/>
              </a:rPr>
              <a:t>&gt;80  and </a:t>
            </a:r>
            <a:r>
              <a:rPr lang="en-US" dirty="0" err="1">
                <a:sym typeface="Wingdings" panose="05000000000000000000" pitchFamily="2" charset="2"/>
              </a:rPr>
              <a:t>P_r</a:t>
            </a:r>
            <a:r>
              <a:rPr lang="en-US" dirty="0">
                <a:sym typeface="Wingdings" panose="05000000000000000000" pitchFamily="2" charset="2"/>
              </a:rPr>
              <a:t> &lt;20)</a:t>
            </a:r>
            <a:endParaRPr lang="en-US" dirty="0"/>
          </a:p>
        </p:txBody>
      </p:sp>
      <p:sp>
        <p:nvSpPr>
          <p:cNvPr id="19" name="TextBox 18">
            <a:extLst>
              <a:ext uri="{FF2B5EF4-FFF2-40B4-BE49-F238E27FC236}">
                <a16:creationId xmlns:a16="http://schemas.microsoft.com/office/drawing/2014/main" id="{54310A45-DA11-4E37-A673-B685E51E4960}"/>
              </a:ext>
            </a:extLst>
          </p:cNvPr>
          <p:cNvSpPr txBox="1"/>
          <p:nvPr/>
        </p:nvSpPr>
        <p:spPr>
          <a:xfrm>
            <a:off x="5210629" y="5103359"/>
            <a:ext cx="1799771" cy="646331"/>
          </a:xfrm>
          <a:prstGeom prst="rect">
            <a:avLst/>
          </a:prstGeom>
          <a:noFill/>
        </p:spPr>
        <p:txBody>
          <a:bodyPr wrap="square" rtlCol="0">
            <a:spAutoFit/>
          </a:bodyPr>
          <a:lstStyle/>
          <a:p>
            <a:r>
              <a:rPr lang="en-US" dirty="0" err="1">
                <a:sym typeface="Wingdings" panose="05000000000000000000" pitchFamily="2" charset="2"/>
              </a:rPr>
              <a:t>Pr</a:t>
            </a:r>
            <a:r>
              <a:rPr lang="en-US" dirty="0">
                <a:sym typeface="Wingdings" panose="05000000000000000000" pitchFamily="2" charset="2"/>
              </a:rPr>
              <a:t>(</a:t>
            </a:r>
            <a:r>
              <a:rPr lang="en-US" dirty="0" err="1">
                <a:sym typeface="Wingdings" panose="05000000000000000000" pitchFamily="2" charset="2"/>
              </a:rPr>
              <a:t>P_r</a:t>
            </a:r>
            <a:r>
              <a:rPr lang="en-US" dirty="0">
                <a:sym typeface="Wingdings" panose="05000000000000000000" pitchFamily="2" charset="2"/>
              </a:rPr>
              <a:t>&lt;20)</a:t>
            </a:r>
            <a:endParaRPr lang="en-US" dirty="0"/>
          </a:p>
          <a:p>
            <a:endParaRPr lang="en-US" dirty="0"/>
          </a:p>
        </p:txBody>
      </p:sp>
    </p:spTree>
    <p:extLst>
      <p:ext uri="{BB962C8B-B14F-4D97-AF65-F5344CB8AC3E}">
        <p14:creationId xmlns:p14="http://schemas.microsoft.com/office/powerpoint/2010/main" val="42072620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6099E29B-E254-4C5B-8AFA-E7ECB8913626}"/>
              </a:ext>
            </a:extLst>
          </p:cNvPr>
          <p:cNvSpPr txBox="1"/>
          <p:nvPr/>
        </p:nvSpPr>
        <p:spPr>
          <a:xfrm>
            <a:off x="620882" y="1074695"/>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Suppose you knew that child income had the following quintiles:</a:t>
            </a:r>
          </a:p>
        </p:txBody>
      </p:sp>
      <p:graphicFrame>
        <p:nvGraphicFramePr>
          <p:cNvPr id="13" name="Table 12">
            <a:extLst>
              <a:ext uri="{FF2B5EF4-FFF2-40B4-BE49-F238E27FC236}">
                <a16:creationId xmlns:a16="http://schemas.microsoft.com/office/drawing/2014/main" id="{F26FF8E2-058F-4254-ACD1-D9B34EA9D9F5}"/>
              </a:ext>
            </a:extLst>
          </p:cNvPr>
          <p:cNvGraphicFramePr>
            <a:graphicFrameLocks noGrp="1"/>
          </p:cNvGraphicFramePr>
          <p:nvPr>
            <p:extLst>
              <p:ext uri="{D42A27DB-BD31-4B8C-83A1-F6EECF244321}">
                <p14:modId xmlns:p14="http://schemas.microsoft.com/office/powerpoint/2010/main" val="2801224043"/>
              </p:ext>
            </p:extLst>
          </p:nvPr>
        </p:nvGraphicFramePr>
        <p:xfrm>
          <a:off x="381000" y="1752600"/>
          <a:ext cx="7009340" cy="741680"/>
        </p:xfrm>
        <a:graphic>
          <a:graphicData uri="http://schemas.openxmlformats.org/drawingml/2006/table">
            <a:tbl>
              <a:tblPr firstRow="1" bandRow="1">
                <a:tableStyleId>{5C22544A-7EE6-4342-B048-85BDC9FD1C3A}</a:tableStyleId>
              </a:tblPr>
              <a:tblGrid>
                <a:gridCol w="1213908">
                  <a:extLst>
                    <a:ext uri="{9D8B030D-6E8A-4147-A177-3AD203B41FA5}">
                      <a16:colId xmlns:a16="http://schemas.microsoft.com/office/drawing/2014/main" val="3285875285"/>
                    </a:ext>
                  </a:extLst>
                </a:gridCol>
                <a:gridCol w="1448858">
                  <a:extLst>
                    <a:ext uri="{9D8B030D-6E8A-4147-A177-3AD203B41FA5}">
                      <a16:colId xmlns:a16="http://schemas.microsoft.com/office/drawing/2014/main" val="1144139742"/>
                    </a:ext>
                  </a:extLst>
                </a:gridCol>
                <a:gridCol w="1448858">
                  <a:extLst>
                    <a:ext uri="{9D8B030D-6E8A-4147-A177-3AD203B41FA5}">
                      <a16:colId xmlns:a16="http://schemas.microsoft.com/office/drawing/2014/main" val="2183884334"/>
                    </a:ext>
                  </a:extLst>
                </a:gridCol>
                <a:gridCol w="1448858">
                  <a:extLst>
                    <a:ext uri="{9D8B030D-6E8A-4147-A177-3AD203B41FA5}">
                      <a16:colId xmlns:a16="http://schemas.microsoft.com/office/drawing/2014/main" val="3675973062"/>
                    </a:ext>
                  </a:extLst>
                </a:gridCol>
                <a:gridCol w="1448858">
                  <a:extLst>
                    <a:ext uri="{9D8B030D-6E8A-4147-A177-3AD203B41FA5}">
                      <a16:colId xmlns:a16="http://schemas.microsoft.com/office/drawing/2014/main" val="707785320"/>
                    </a:ext>
                  </a:extLst>
                </a:gridCol>
              </a:tblGrid>
              <a:tr h="370840">
                <a:tc>
                  <a:txBody>
                    <a:bodyPr/>
                    <a:lstStyle/>
                    <a:p>
                      <a:r>
                        <a:rPr lang="en-US" dirty="0"/>
                        <a:t>Rank</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80</a:t>
                      </a:r>
                    </a:p>
                  </a:txBody>
                  <a:tcPr/>
                </a:tc>
                <a:extLst>
                  <a:ext uri="{0D108BD9-81ED-4DB2-BD59-A6C34878D82A}">
                    <a16:rowId xmlns:a16="http://schemas.microsoft.com/office/drawing/2014/main" val="954711993"/>
                  </a:ext>
                </a:extLst>
              </a:tr>
              <a:tr h="370840">
                <a:tc>
                  <a:txBody>
                    <a:bodyPr/>
                    <a:lstStyle/>
                    <a:p>
                      <a:r>
                        <a:rPr lang="en-US" dirty="0"/>
                        <a:t>Income</a:t>
                      </a:r>
                    </a:p>
                  </a:txBody>
                  <a:tcPr/>
                </a:tc>
                <a:tc>
                  <a:txBody>
                    <a:bodyPr/>
                    <a:lstStyle/>
                    <a:p>
                      <a:r>
                        <a:rPr lang="en-US" dirty="0"/>
                        <a:t>20, 514</a:t>
                      </a:r>
                    </a:p>
                  </a:txBody>
                  <a:tcPr/>
                </a:tc>
                <a:tc>
                  <a:txBody>
                    <a:bodyPr/>
                    <a:lstStyle/>
                    <a:p>
                      <a:r>
                        <a:rPr lang="en-US" dirty="0"/>
                        <a:t>38,008</a:t>
                      </a:r>
                    </a:p>
                  </a:txBody>
                  <a:tcPr/>
                </a:tc>
                <a:tc>
                  <a:txBody>
                    <a:bodyPr/>
                    <a:lstStyle/>
                    <a:p>
                      <a:r>
                        <a:rPr lang="en-US" dirty="0"/>
                        <a:t>62,734</a:t>
                      </a:r>
                    </a:p>
                  </a:txBody>
                  <a:tcPr/>
                </a:tc>
                <a:tc>
                  <a:txBody>
                    <a:bodyPr/>
                    <a:lstStyle/>
                    <a:p>
                      <a:r>
                        <a:rPr lang="en-US" dirty="0"/>
                        <a:t>94,563</a:t>
                      </a:r>
                    </a:p>
                  </a:txBody>
                  <a:tcPr/>
                </a:tc>
                <a:extLst>
                  <a:ext uri="{0D108BD9-81ED-4DB2-BD59-A6C34878D82A}">
                    <a16:rowId xmlns:a16="http://schemas.microsoft.com/office/drawing/2014/main" val="590224714"/>
                  </a:ext>
                </a:extLst>
              </a:tr>
            </a:tbl>
          </a:graphicData>
        </a:graphic>
      </p:graphicFrame>
      <p:graphicFrame>
        <p:nvGraphicFramePr>
          <p:cNvPr id="14" name="Table 13">
            <a:extLst>
              <a:ext uri="{FF2B5EF4-FFF2-40B4-BE49-F238E27FC236}">
                <a16:creationId xmlns:a16="http://schemas.microsoft.com/office/drawing/2014/main" id="{020F507D-942C-41B7-914D-043961471F0E}"/>
              </a:ext>
            </a:extLst>
          </p:cNvPr>
          <p:cNvGraphicFramePr>
            <a:graphicFrameLocks noGrp="1"/>
          </p:cNvGraphicFramePr>
          <p:nvPr>
            <p:extLst>
              <p:ext uri="{D42A27DB-BD31-4B8C-83A1-F6EECF244321}">
                <p14:modId xmlns:p14="http://schemas.microsoft.com/office/powerpoint/2010/main" val="292249661"/>
              </p:ext>
            </p:extLst>
          </p:nvPr>
        </p:nvGraphicFramePr>
        <p:xfrm>
          <a:off x="381000" y="3296761"/>
          <a:ext cx="7048500" cy="741680"/>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3285875285"/>
                    </a:ext>
                  </a:extLst>
                </a:gridCol>
                <a:gridCol w="1409700">
                  <a:extLst>
                    <a:ext uri="{9D8B030D-6E8A-4147-A177-3AD203B41FA5}">
                      <a16:colId xmlns:a16="http://schemas.microsoft.com/office/drawing/2014/main" val="1144139742"/>
                    </a:ext>
                  </a:extLst>
                </a:gridCol>
                <a:gridCol w="1409700">
                  <a:extLst>
                    <a:ext uri="{9D8B030D-6E8A-4147-A177-3AD203B41FA5}">
                      <a16:colId xmlns:a16="http://schemas.microsoft.com/office/drawing/2014/main" val="2183884334"/>
                    </a:ext>
                  </a:extLst>
                </a:gridCol>
                <a:gridCol w="1409700">
                  <a:extLst>
                    <a:ext uri="{9D8B030D-6E8A-4147-A177-3AD203B41FA5}">
                      <a16:colId xmlns:a16="http://schemas.microsoft.com/office/drawing/2014/main" val="3675973062"/>
                    </a:ext>
                  </a:extLst>
                </a:gridCol>
                <a:gridCol w="1409700">
                  <a:extLst>
                    <a:ext uri="{9D8B030D-6E8A-4147-A177-3AD203B41FA5}">
                      <a16:colId xmlns:a16="http://schemas.microsoft.com/office/drawing/2014/main" val="707785320"/>
                    </a:ext>
                  </a:extLst>
                </a:gridCol>
              </a:tblGrid>
              <a:tr h="370840">
                <a:tc>
                  <a:txBody>
                    <a:bodyPr/>
                    <a:lstStyle/>
                    <a:p>
                      <a:r>
                        <a:rPr lang="en-US" dirty="0"/>
                        <a:t>Rank</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80</a:t>
                      </a:r>
                    </a:p>
                  </a:txBody>
                  <a:tcPr/>
                </a:tc>
                <a:extLst>
                  <a:ext uri="{0D108BD9-81ED-4DB2-BD59-A6C34878D82A}">
                    <a16:rowId xmlns:a16="http://schemas.microsoft.com/office/drawing/2014/main" val="954711993"/>
                  </a:ext>
                </a:extLst>
              </a:tr>
              <a:tr h="370840">
                <a:tc>
                  <a:txBody>
                    <a:bodyPr/>
                    <a:lstStyle/>
                    <a:p>
                      <a:r>
                        <a:rPr lang="en-US" dirty="0"/>
                        <a:t>Income</a:t>
                      </a:r>
                    </a:p>
                  </a:txBody>
                  <a:tcPr/>
                </a:tc>
                <a:tc>
                  <a:txBody>
                    <a:bodyPr/>
                    <a:lstStyle/>
                    <a:p>
                      <a:r>
                        <a:rPr lang="en-US" dirty="0"/>
                        <a:t>26,764</a:t>
                      </a:r>
                    </a:p>
                  </a:txBody>
                  <a:tcPr/>
                </a:tc>
                <a:tc>
                  <a:txBody>
                    <a:bodyPr/>
                    <a:lstStyle/>
                    <a:p>
                      <a:r>
                        <a:rPr lang="en-US" dirty="0"/>
                        <a:t>43,290</a:t>
                      </a:r>
                    </a:p>
                  </a:txBody>
                  <a:tcPr/>
                </a:tc>
                <a:tc>
                  <a:txBody>
                    <a:bodyPr/>
                    <a:lstStyle/>
                    <a:p>
                      <a:r>
                        <a:rPr lang="en-US" dirty="0"/>
                        <a:t>58,235</a:t>
                      </a:r>
                    </a:p>
                  </a:txBody>
                  <a:tcPr/>
                </a:tc>
                <a:tc>
                  <a:txBody>
                    <a:bodyPr/>
                    <a:lstStyle/>
                    <a:p>
                      <a:r>
                        <a:rPr lang="en-US" dirty="0"/>
                        <a:t>76,847</a:t>
                      </a:r>
                    </a:p>
                  </a:txBody>
                  <a:tcPr/>
                </a:tc>
                <a:extLst>
                  <a:ext uri="{0D108BD9-81ED-4DB2-BD59-A6C34878D82A}">
                    <a16:rowId xmlns:a16="http://schemas.microsoft.com/office/drawing/2014/main" val="590224714"/>
                  </a:ext>
                </a:extLst>
              </a:tr>
            </a:tbl>
          </a:graphicData>
        </a:graphic>
      </p:graphicFrame>
      <p:sp>
        <p:nvSpPr>
          <p:cNvPr id="15" name="TextBox 14">
            <a:extLst>
              <a:ext uri="{FF2B5EF4-FFF2-40B4-BE49-F238E27FC236}">
                <a16:creationId xmlns:a16="http://schemas.microsoft.com/office/drawing/2014/main" id="{23CE1B62-AC34-437F-9884-29E3055468CA}"/>
              </a:ext>
            </a:extLst>
          </p:cNvPr>
          <p:cNvSpPr txBox="1"/>
          <p:nvPr/>
        </p:nvSpPr>
        <p:spPr>
          <a:xfrm>
            <a:off x="660400" y="2799854"/>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And similarly, for parent income:</a:t>
            </a:r>
          </a:p>
        </p:txBody>
      </p:sp>
      <p:graphicFrame>
        <p:nvGraphicFramePr>
          <p:cNvPr id="3" name="Table 2">
            <a:extLst>
              <a:ext uri="{FF2B5EF4-FFF2-40B4-BE49-F238E27FC236}">
                <a16:creationId xmlns:a16="http://schemas.microsoft.com/office/drawing/2014/main" id="{9C0AC781-6280-4092-99B4-30C3A809A806}"/>
              </a:ext>
            </a:extLst>
          </p:cNvPr>
          <p:cNvGraphicFramePr>
            <a:graphicFrameLocks noGrp="1"/>
          </p:cNvGraphicFramePr>
          <p:nvPr>
            <p:extLst>
              <p:ext uri="{D42A27DB-BD31-4B8C-83A1-F6EECF244321}">
                <p14:modId xmlns:p14="http://schemas.microsoft.com/office/powerpoint/2010/main" val="2985744970"/>
              </p:ext>
            </p:extLst>
          </p:nvPr>
        </p:nvGraphicFramePr>
        <p:xfrm>
          <a:off x="2590800" y="4556760"/>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483723"/>
                    </a:ext>
                  </a:extLst>
                </a:gridCol>
                <a:gridCol w="1016000">
                  <a:extLst>
                    <a:ext uri="{9D8B030D-6E8A-4147-A177-3AD203B41FA5}">
                      <a16:colId xmlns:a16="http://schemas.microsoft.com/office/drawing/2014/main" val="3423652038"/>
                    </a:ext>
                  </a:extLst>
                </a:gridCol>
                <a:gridCol w="1016000">
                  <a:extLst>
                    <a:ext uri="{9D8B030D-6E8A-4147-A177-3AD203B41FA5}">
                      <a16:colId xmlns:a16="http://schemas.microsoft.com/office/drawing/2014/main" val="2380475798"/>
                    </a:ext>
                  </a:extLst>
                </a:gridCol>
                <a:gridCol w="1016000">
                  <a:extLst>
                    <a:ext uri="{9D8B030D-6E8A-4147-A177-3AD203B41FA5}">
                      <a16:colId xmlns:a16="http://schemas.microsoft.com/office/drawing/2014/main" val="108125326"/>
                    </a:ext>
                  </a:extLst>
                </a:gridCol>
                <a:gridCol w="1016000">
                  <a:extLst>
                    <a:ext uri="{9D8B030D-6E8A-4147-A177-3AD203B41FA5}">
                      <a16:colId xmlns:a16="http://schemas.microsoft.com/office/drawing/2014/main" val="3749473380"/>
                    </a:ext>
                  </a:extLst>
                </a:gridCol>
                <a:gridCol w="1016000">
                  <a:extLst>
                    <a:ext uri="{9D8B030D-6E8A-4147-A177-3AD203B41FA5}">
                      <a16:colId xmlns:a16="http://schemas.microsoft.com/office/drawing/2014/main" val="4113725870"/>
                    </a:ext>
                  </a:extLst>
                </a:gridCol>
              </a:tblGrid>
              <a:tr h="370840">
                <a:tc>
                  <a:txBody>
                    <a:bodyPr/>
                    <a:lstStyle/>
                    <a:p>
                      <a:endParaRPr lang="en-US" dirty="0"/>
                    </a:p>
                  </a:txBody>
                  <a:tcPr/>
                </a:tc>
                <a:tc>
                  <a:txBody>
                    <a:bodyPr/>
                    <a:lstStyle/>
                    <a:p>
                      <a:r>
                        <a:rPr lang="en-US" dirty="0"/>
                        <a:t>&lt; 20</a:t>
                      </a:r>
                    </a:p>
                  </a:txBody>
                  <a:tcPr/>
                </a:tc>
                <a:tc>
                  <a:txBody>
                    <a:bodyPr/>
                    <a:lstStyle/>
                    <a:p>
                      <a:r>
                        <a:rPr lang="en-US" dirty="0"/>
                        <a:t>20 - 40</a:t>
                      </a:r>
                    </a:p>
                  </a:txBody>
                  <a:tcPr/>
                </a:tc>
                <a:tc>
                  <a:txBody>
                    <a:bodyPr/>
                    <a:lstStyle/>
                    <a:p>
                      <a:r>
                        <a:rPr lang="en-US" dirty="0"/>
                        <a:t>40 - 60</a:t>
                      </a:r>
                    </a:p>
                  </a:txBody>
                  <a:tcPr/>
                </a:tc>
                <a:tc>
                  <a:txBody>
                    <a:bodyPr/>
                    <a:lstStyle/>
                    <a:p>
                      <a:r>
                        <a:rPr lang="en-US" dirty="0"/>
                        <a:t>60 - 80</a:t>
                      </a:r>
                    </a:p>
                  </a:txBody>
                  <a:tcPr/>
                </a:tc>
                <a:tc>
                  <a:txBody>
                    <a:bodyPr/>
                    <a:lstStyle/>
                    <a:p>
                      <a:pPr marL="0" indent="0">
                        <a:buFont typeface="Wingdings" panose="05000000000000000000" pitchFamily="2" charset="2"/>
                        <a:buNone/>
                      </a:pPr>
                      <a:r>
                        <a:rPr lang="en-US" dirty="0"/>
                        <a:t> &gt; 80</a:t>
                      </a:r>
                    </a:p>
                  </a:txBody>
                  <a:tcPr/>
                </a:tc>
                <a:extLst>
                  <a:ext uri="{0D108BD9-81ED-4DB2-BD59-A6C34878D82A}">
                    <a16:rowId xmlns:a16="http://schemas.microsoft.com/office/drawing/2014/main" val="2163566330"/>
                  </a:ext>
                </a:extLst>
              </a:tr>
              <a:tr h="370840">
                <a:tc>
                  <a:txBody>
                    <a:bodyPr/>
                    <a:lstStyle/>
                    <a:p>
                      <a:r>
                        <a:rPr lang="en-US" dirty="0"/>
                        <a:t>&lt; 20</a:t>
                      </a:r>
                    </a:p>
                  </a:txBody>
                  <a:tcPr/>
                </a:tc>
                <a:tc>
                  <a:txBody>
                    <a:bodyPr/>
                    <a:lstStyle/>
                    <a:p>
                      <a:r>
                        <a:rPr lang="en-US" dirty="0"/>
                        <a:t>.058</a:t>
                      </a:r>
                    </a:p>
                  </a:txBody>
                  <a:tcPr/>
                </a:tc>
                <a:tc>
                  <a:txBody>
                    <a:bodyPr/>
                    <a:lstStyle/>
                    <a:p>
                      <a:r>
                        <a:rPr lang="en-US" dirty="0"/>
                        <a:t>.037</a:t>
                      </a:r>
                    </a:p>
                  </a:txBody>
                  <a:tcPr/>
                </a:tc>
                <a:tc>
                  <a:txBody>
                    <a:bodyPr/>
                    <a:lstStyle/>
                    <a:p>
                      <a:r>
                        <a:rPr lang="en-US" dirty="0"/>
                        <a:t>.029</a:t>
                      </a:r>
                    </a:p>
                  </a:txBody>
                  <a:tcPr/>
                </a:tc>
                <a:tc>
                  <a:txBody>
                    <a:bodyPr/>
                    <a:lstStyle/>
                    <a:p>
                      <a:r>
                        <a:rPr lang="en-US" dirty="0"/>
                        <a:t>.028</a:t>
                      </a:r>
                    </a:p>
                  </a:txBody>
                  <a:tcPr/>
                </a:tc>
                <a:tc>
                  <a:txBody>
                    <a:bodyPr/>
                    <a:lstStyle/>
                    <a:p>
                      <a:r>
                        <a:rPr lang="en-US" dirty="0"/>
                        <a:t>.024</a:t>
                      </a:r>
                    </a:p>
                  </a:txBody>
                  <a:tcPr/>
                </a:tc>
                <a:extLst>
                  <a:ext uri="{0D108BD9-81ED-4DB2-BD59-A6C34878D82A}">
                    <a16:rowId xmlns:a16="http://schemas.microsoft.com/office/drawing/2014/main" val="4080116388"/>
                  </a:ext>
                </a:extLst>
              </a:tr>
              <a:tr h="370840">
                <a:tc>
                  <a:txBody>
                    <a:bodyPr/>
                    <a:lstStyle/>
                    <a:p>
                      <a:r>
                        <a:rPr lang="en-US" dirty="0"/>
                        <a:t>20 – 40</a:t>
                      </a:r>
                    </a:p>
                  </a:txBody>
                  <a:tcPr/>
                </a:tc>
                <a:tc>
                  <a:txBody>
                    <a:bodyPr/>
                    <a:lstStyle/>
                    <a:p>
                      <a:r>
                        <a:rPr lang="en-US" dirty="0"/>
                        <a:t>.046</a:t>
                      </a:r>
                    </a:p>
                  </a:txBody>
                  <a:tcPr/>
                </a:tc>
                <a:tc>
                  <a:txBody>
                    <a:bodyPr/>
                    <a:lstStyle/>
                    <a:p>
                      <a:r>
                        <a:rPr lang="en-US" dirty="0"/>
                        <a:t>.036</a:t>
                      </a:r>
                    </a:p>
                  </a:txBody>
                  <a:tcPr/>
                </a:tc>
                <a:tc>
                  <a:txBody>
                    <a:bodyPr/>
                    <a:lstStyle/>
                    <a:p>
                      <a:r>
                        <a:rPr lang="en-US" dirty="0"/>
                        <a:t>.035</a:t>
                      </a:r>
                    </a:p>
                  </a:txBody>
                  <a:tcPr/>
                </a:tc>
                <a:tc>
                  <a:txBody>
                    <a:bodyPr/>
                    <a:lstStyle/>
                    <a:p>
                      <a:r>
                        <a:rPr lang="en-US" dirty="0"/>
                        <a:t>.041</a:t>
                      </a:r>
                    </a:p>
                  </a:txBody>
                  <a:tcPr/>
                </a:tc>
                <a:tc>
                  <a:txBody>
                    <a:bodyPr/>
                    <a:lstStyle/>
                    <a:p>
                      <a:r>
                        <a:rPr lang="en-US" dirty="0"/>
                        <a:t>.031</a:t>
                      </a:r>
                    </a:p>
                  </a:txBody>
                  <a:tcPr/>
                </a:tc>
                <a:extLst>
                  <a:ext uri="{0D108BD9-81ED-4DB2-BD59-A6C34878D82A}">
                    <a16:rowId xmlns:a16="http://schemas.microsoft.com/office/drawing/2014/main" val="3565458305"/>
                  </a:ext>
                </a:extLst>
              </a:tr>
              <a:tr h="370840">
                <a:tc>
                  <a:txBody>
                    <a:bodyPr/>
                    <a:lstStyle/>
                    <a:p>
                      <a:r>
                        <a:rPr lang="en-US" dirty="0"/>
                        <a:t>40 – 60</a:t>
                      </a:r>
                    </a:p>
                  </a:txBody>
                  <a:tcPr/>
                </a:tc>
                <a:tc>
                  <a:txBody>
                    <a:bodyPr/>
                    <a:lstStyle/>
                    <a:p>
                      <a:r>
                        <a:rPr lang="en-US" dirty="0"/>
                        <a:t>.025</a:t>
                      </a:r>
                    </a:p>
                  </a:txBody>
                  <a:tcPr/>
                </a:tc>
                <a:tc>
                  <a:txBody>
                    <a:bodyPr/>
                    <a:lstStyle/>
                    <a:p>
                      <a:r>
                        <a:rPr lang="en-US" dirty="0"/>
                        <a:t>.031</a:t>
                      </a:r>
                    </a:p>
                  </a:txBody>
                  <a:tcPr/>
                </a:tc>
                <a:tc>
                  <a:txBody>
                    <a:bodyPr/>
                    <a:lstStyle/>
                    <a:p>
                      <a:r>
                        <a:rPr lang="en-US" dirty="0"/>
                        <a:t>.041</a:t>
                      </a:r>
                    </a:p>
                  </a:txBody>
                  <a:tcPr/>
                </a:tc>
                <a:tc>
                  <a:txBody>
                    <a:bodyPr/>
                    <a:lstStyle/>
                    <a:p>
                      <a:r>
                        <a:rPr lang="en-US" dirty="0"/>
                        <a:t>.056</a:t>
                      </a:r>
                    </a:p>
                  </a:txBody>
                  <a:tcPr/>
                </a:tc>
                <a:tc>
                  <a:txBody>
                    <a:bodyPr/>
                    <a:lstStyle/>
                    <a:p>
                      <a:r>
                        <a:rPr lang="en-US" dirty="0"/>
                        <a:t>.045</a:t>
                      </a:r>
                    </a:p>
                  </a:txBody>
                  <a:tcPr/>
                </a:tc>
                <a:extLst>
                  <a:ext uri="{0D108BD9-81ED-4DB2-BD59-A6C34878D82A}">
                    <a16:rowId xmlns:a16="http://schemas.microsoft.com/office/drawing/2014/main" val="1205191094"/>
                  </a:ext>
                </a:extLst>
              </a:tr>
              <a:tr h="370840">
                <a:tc>
                  <a:txBody>
                    <a:bodyPr/>
                    <a:lstStyle/>
                    <a:p>
                      <a:r>
                        <a:rPr lang="en-US" dirty="0"/>
                        <a:t>60 – 80</a:t>
                      </a:r>
                    </a:p>
                  </a:txBody>
                  <a:tcPr/>
                </a:tc>
                <a:tc>
                  <a:txBody>
                    <a:bodyPr/>
                    <a:lstStyle/>
                    <a:p>
                      <a:r>
                        <a:rPr lang="en-US" dirty="0"/>
                        <a:t>.013</a:t>
                      </a:r>
                    </a:p>
                  </a:txBody>
                  <a:tcPr/>
                </a:tc>
                <a:tc>
                  <a:txBody>
                    <a:bodyPr/>
                    <a:lstStyle/>
                    <a:p>
                      <a:r>
                        <a:rPr lang="en-US" dirty="0"/>
                        <a:t>.024</a:t>
                      </a:r>
                    </a:p>
                  </a:txBody>
                  <a:tcPr/>
                </a:tc>
                <a:tc>
                  <a:txBody>
                    <a:bodyPr/>
                    <a:lstStyle/>
                    <a:p>
                      <a:r>
                        <a:rPr lang="en-US" dirty="0"/>
                        <a:t>.041</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21869045"/>
                  </a:ext>
                </a:extLst>
              </a:tr>
              <a:tr h="370840">
                <a:tc>
                  <a:txBody>
                    <a:bodyPr/>
                    <a:lstStyle/>
                    <a:p>
                      <a:r>
                        <a:rPr lang="en-US" dirty="0"/>
                        <a:t>80 - 100</a:t>
                      </a:r>
                    </a:p>
                  </a:txBody>
                  <a:tcPr/>
                </a:tc>
                <a:tc>
                  <a:txBody>
                    <a:bodyPr/>
                    <a:lstStyle/>
                    <a:p>
                      <a:r>
                        <a:rPr lang="en-US" dirty="0"/>
                        <a:t>.007</a:t>
                      </a:r>
                    </a:p>
                  </a:txBody>
                  <a:tcPr/>
                </a:tc>
                <a:tc>
                  <a:txBody>
                    <a:bodyPr/>
                    <a:lstStyle/>
                    <a:p>
                      <a:r>
                        <a:rPr lang="en-US" dirty="0"/>
                        <a:t>.017</a:t>
                      </a:r>
                    </a:p>
                  </a:txBody>
                  <a:tcPr/>
                </a:tc>
                <a:tc>
                  <a:txBody>
                    <a:bodyPr/>
                    <a:lstStyle/>
                    <a:p>
                      <a:r>
                        <a:rPr lang="en-US" dirty="0"/>
                        <a:t>.035</a:t>
                      </a:r>
                    </a:p>
                  </a:txBody>
                  <a:tcPr/>
                </a:tc>
                <a:tc>
                  <a:txBody>
                    <a:bodyPr/>
                    <a:lstStyle/>
                    <a:p>
                      <a:r>
                        <a:rPr lang="en-US" dirty="0"/>
                        <a:t>.072</a:t>
                      </a:r>
                    </a:p>
                  </a:txBody>
                  <a:tcPr/>
                </a:tc>
                <a:tc>
                  <a:txBody>
                    <a:bodyPr/>
                    <a:lstStyle/>
                    <a:p>
                      <a:r>
                        <a:rPr lang="en-US" dirty="0"/>
                        <a:t>.097</a:t>
                      </a:r>
                    </a:p>
                  </a:txBody>
                  <a:tcPr/>
                </a:tc>
                <a:extLst>
                  <a:ext uri="{0D108BD9-81ED-4DB2-BD59-A6C34878D82A}">
                    <a16:rowId xmlns:a16="http://schemas.microsoft.com/office/drawing/2014/main" val="2685911516"/>
                  </a:ext>
                </a:extLst>
              </a:tr>
            </a:tbl>
          </a:graphicData>
        </a:graphic>
      </p:graphicFrame>
      <p:sp>
        <p:nvSpPr>
          <p:cNvPr id="4" name="TextBox 3">
            <a:extLst>
              <a:ext uri="{FF2B5EF4-FFF2-40B4-BE49-F238E27FC236}">
                <a16:creationId xmlns:a16="http://schemas.microsoft.com/office/drawing/2014/main" id="{DD0CEC34-206B-41A4-B0E2-24932F9E8899}"/>
              </a:ext>
            </a:extLst>
          </p:cNvPr>
          <p:cNvSpPr txBox="1"/>
          <p:nvPr/>
        </p:nvSpPr>
        <p:spPr>
          <a:xfrm>
            <a:off x="228600" y="5105400"/>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joint rank distribution for Milwaukee, WI</a:t>
            </a:r>
          </a:p>
        </p:txBody>
      </p:sp>
      <p:sp>
        <p:nvSpPr>
          <p:cNvPr id="5" name="TextBox 4">
            <a:extLst>
              <a:ext uri="{FF2B5EF4-FFF2-40B4-BE49-F238E27FC236}">
                <a16:creationId xmlns:a16="http://schemas.microsoft.com/office/drawing/2014/main" id="{176207A0-7A2B-473D-BB5F-5F0D27EC9D89}"/>
              </a:ext>
            </a:extLst>
          </p:cNvPr>
          <p:cNvSpPr txBox="1"/>
          <p:nvPr/>
        </p:nvSpPr>
        <p:spPr>
          <a:xfrm>
            <a:off x="4973053" y="4238223"/>
            <a:ext cx="2438400" cy="369332"/>
          </a:xfrm>
          <a:prstGeom prst="rect">
            <a:avLst/>
          </a:prstGeom>
          <a:noFill/>
        </p:spPr>
        <p:txBody>
          <a:bodyPr wrap="square" rtlCol="0">
            <a:spAutoFit/>
          </a:bodyPr>
          <a:lstStyle/>
          <a:p>
            <a:r>
              <a:rPr lang="en-US" dirty="0"/>
              <a:t>Parent Rank</a:t>
            </a:r>
          </a:p>
        </p:txBody>
      </p:sp>
      <p:sp>
        <p:nvSpPr>
          <p:cNvPr id="19" name="TextBox 18">
            <a:extLst>
              <a:ext uri="{FF2B5EF4-FFF2-40B4-BE49-F238E27FC236}">
                <a16:creationId xmlns:a16="http://schemas.microsoft.com/office/drawing/2014/main" id="{5572F52D-3914-4B8D-BAF5-241BDBC1FF1C}"/>
              </a:ext>
            </a:extLst>
          </p:cNvPr>
          <p:cNvSpPr txBox="1"/>
          <p:nvPr/>
        </p:nvSpPr>
        <p:spPr>
          <a:xfrm rot="16200000">
            <a:off x="1167186" y="5043842"/>
            <a:ext cx="2438400" cy="369332"/>
          </a:xfrm>
          <a:prstGeom prst="rect">
            <a:avLst/>
          </a:prstGeom>
          <a:noFill/>
        </p:spPr>
        <p:txBody>
          <a:bodyPr wrap="square" rtlCol="0">
            <a:spAutoFit/>
          </a:bodyPr>
          <a:lstStyle/>
          <a:p>
            <a:r>
              <a:rPr lang="en-US" dirty="0"/>
              <a:t>Child Rank</a:t>
            </a:r>
          </a:p>
        </p:txBody>
      </p:sp>
      <p:sp>
        <p:nvSpPr>
          <p:cNvPr id="30" name="Rectangle 29">
            <a:extLst>
              <a:ext uri="{FF2B5EF4-FFF2-40B4-BE49-F238E27FC236}">
                <a16:creationId xmlns:a16="http://schemas.microsoft.com/office/drawing/2014/main" id="{55411720-9F2A-4C0E-B4F9-4CEF946CDE33}"/>
              </a:ext>
            </a:extLst>
          </p:cNvPr>
          <p:cNvSpPr/>
          <p:nvPr/>
        </p:nvSpPr>
        <p:spPr>
          <a:xfrm>
            <a:off x="2590800" y="5647916"/>
            <a:ext cx="990600" cy="3959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E40192-5C2A-4D9C-9A17-7FEFA6446000}"/>
              </a:ext>
            </a:extLst>
          </p:cNvPr>
          <p:cNvSpPr/>
          <p:nvPr/>
        </p:nvSpPr>
        <p:spPr>
          <a:xfrm>
            <a:off x="3078843" y="2117209"/>
            <a:ext cx="2856478" cy="3907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36B32F-766C-4ABD-BB45-F9D157FA55C1}"/>
              </a:ext>
            </a:extLst>
          </p:cNvPr>
          <p:cNvSpPr/>
          <p:nvPr/>
        </p:nvSpPr>
        <p:spPr>
          <a:xfrm>
            <a:off x="3581400" y="4556760"/>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8CBDE1D-1129-432B-A3F3-386A01FD6A5D}"/>
              </a:ext>
            </a:extLst>
          </p:cNvPr>
          <p:cNvSpPr/>
          <p:nvPr/>
        </p:nvSpPr>
        <p:spPr>
          <a:xfrm>
            <a:off x="1219200" y="3675216"/>
            <a:ext cx="1485900" cy="39592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0948AB4-C3AD-4EF6-B776-6E2357ED6505}"/>
              </a:ext>
            </a:extLst>
          </p:cNvPr>
          <p:cNvSpPr/>
          <p:nvPr/>
        </p:nvSpPr>
        <p:spPr>
          <a:xfrm>
            <a:off x="5943601" y="3676757"/>
            <a:ext cx="1999550" cy="3693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83B1B97-398C-42D5-8990-F82ABE0B7E74}"/>
              </a:ext>
            </a:extLst>
          </p:cNvPr>
          <p:cNvSpPr/>
          <p:nvPr/>
        </p:nvSpPr>
        <p:spPr>
          <a:xfrm>
            <a:off x="7667974" y="4579598"/>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EB1D774-D3E4-4C8B-BE4F-1BA77EB68818}"/>
              </a:ext>
            </a:extLst>
          </p:cNvPr>
          <p:cNvSpPr/>
          <p:nvPr/>
        </p:nvSpPr>
        <p:spPr>
          <a:xfrm>
            <a:off x="3192318" y="3675216"/>
            <a:ext cx="2751283" cy="36322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F399111-6FC1-4781-A46D-A7C845572BEA}"/>
              </a:ext>
            </a:extLst>
          </p:cNvPr>
          <p:cNvSpPr/>
          <p:nvPr/>
        </p:nvSpPr>
        <p:spPr>
          <a:xfrm>
            <a:off x="5624687" y="4556760"/>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974A253-DFF9-4E5A-966E-7703D7C95175}"/>
              </a:ext>
            </a:extLst>
          </p:cNvPr>
          <p:cNvSpPr/>
          <p:nvPr/>
        </p:nvSpPr>
        <p:spPr>
          <a:xfrm>
            <a:off x="7667974" y="5669280"/>
            <a:ext cx="990600" cy="338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690BCE-051C-40E3-8857-89F877409B86}"/>
              </a:ext>
            </a:extLst>
          </p:cNvPr>
          <p:cNvSpPr/>
          <p:nvPr/>
        </p:nvSpPr>
        <p:spPr>
          <a:xfrm>
            <a:off x="3581400" y="5689732"/>
            <a:ext cx="990600" cy="3389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374AEA-E8B3-49DB-8B1F-7CBFD09C2D17}"/>
              </a:ext>
            </a:extLst>
          </p:cNvPr>
          <p:cNvSpPr/>
          <p:nvPr/>
        </p:nvSpPr>
        <p:spPr>
          <a:xfrm>
            <a:off x="5621355" y="5691769"/>
            <a:ext cx="990600"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30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8" grpId="0"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6099E29B-E254-4C5B-8AFA-E7ECB8913626}"/>
              </a:ext>
            </a:extLst>
          </p:cNvPr>
          <p:cNvSpPr txBox="1"/>
          <p:nvPr/>
        </p:nvSpPr>
        <p:spPr>
          <a:xfrm>
            <a:off x="660400" y="829270"/>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fill in every box this way:</a:t>
            </a:r>
          </a:p>
        </p:txBody>
      </p:sp>
      <p:graphicFrame>
        <p:nvGraphicFramePr>
          <p:cNvPr id="3" name="Table 2">
            <a:extLst>
              <a:ext uri="{FF2B5EF4-FFF2-40B4-BE49-F238E27FC236}">
                <a16:creationId xmlns:a16="http://schemas.microsoft.com/office/drawing/2014/main" id="{9C0AC781-6280-4092-99B4-30C3A809A806}"/>
              </a:ext>
            </a:extLst>
          </p:cNvPr>
          <p:cNvGraphicFramePr>
            <a:graphicFrameLocks noGrp="1"/>
          </p:cNvGraphicFramePr>
          <p:nvPr>
            <p:extLst>
              <p:ext uri="{D42A27DB-BD31-4B8C-83A1-F6EECF244321}">
                <p14:modId xmlns:p14="http://schemas.microsoft.com/office/powerpoint/2010/main" val="1312332524"/>
              </p:ext>
            </p:extLst>
          </p:nvPr>
        </p:nvGraphicFramePr>
        <p:xfrm>
          <a:off x="1371600" y="1491435"/>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483723"/>
                    </a:ext>
                  </a:extLst>
                </a:gridCol>
                <a:gridCol w="1016000">
                  <a:extLst>
                    <a:ext uri="{9D8B030D-6E8A-4147-A177-3AD203B41FA5}">
                      <a16:colId xmlns:a16="http://schemas.microsoft.com/office/drawing/2014/main" val="3423652038"/>
                    </a:ext>
                  </a:extLst>
                </a:gridCol>
                <a:gridCol w="1016000">
                  <a:extLst>
                    <a:ext uri="{9D8B030D-6E8A-4147-A177-3AD203B41FA5}">
                      <a16:colId xmlns:a16="http://schemas.microsoft.com/office/drawing/2014/main" val="2380475798"/>
                    </a:ext>
                  </a:extLst>
                </a:gridCol>
                <a:gridCol w="1016000">
                  <a:extLst>
                    <a:ext uri="{9D8B030D-6E8A-4147-A177-3AD203B41FA5}">
                      <a16:colId xmlns:a16="http://schemas.microsoft.com/office/drawing/2014/main" val="108125326"/>
                    </a:ext>
                  </a:extLst>
                </a:gridCol>
                <a:gridCol w="1016000">
                  <a:extLst>
                    <a:ext uri="{9D8B030D-6E8A-4147-A177-3AD203B41FA5}">
                      <a16:colId xmlns:a16="http://schemas.microsoft.com/office/drawing/2014/main" val="3749473380"/>
                    </a:ext>
                  </a:extLst>
                </a:gridCol>
                <a:gridCol w="1016000">
                  <a:extLst>
                    <a:ext uri="{9D8B030D-6E8A-4147-A177-3AD203B41FA5}">
                      <a16:colId xmlns:a16="http://schemas.microsoft.com/office/drawing/2014/main" val="4113725870"/>
                    </a:ext>
                  </a:extLst>
                </a:gridCol>
              </a:tblGrid>
              <a:tr h="370840">
                <a:tc>
                  <a:txBody>
                    <a:bodyPr/>
                    <a:lstStyle/>
                    <a:p>
                      <a:endParaRPr lang="en-US" dirty="0"/>
                    </a:p>
                  </a:txBody>
                  <a:tcPr/>
                </a:tc>
                <a:tc>
                  <a:txBody>
                    <a:bodyPr/>
                    <a:lstStyle/>
                    <a:p>
                      <a:r>
                        <a:rPr lang="en-US" dirty="0"/>
                        <a:t>&lt; 20</a:t>
                      </a:r>
                    </a:p>
                  </a:txBody>
                  <a:tcPr/>
                </a:tc>
                <a:tc>
                  <a:txBody>
                    <a:bodyPr/>
                    <a:lstStyle/>
                    <a:p>
                      <a:r>
                        <a:rPr lang="en-US" dirty="0"/>
                        <a:t>20 - 40</a:t>
                      </a:r>
                    </a:p>
                  </a:txBody>
                  <a:tcPr/>
                </a:tc>
                <a:tc>
                  <a:txBody>
                    <a:bodyPr/>
                    <a:lstStyle/>
                    <a:p>
                      <a:r>
                        <a:rPr lang="en-US" dirty="0"/>
                        <a:t>40 - 60</a:t>
                      </a:r>
                    </a:p>
                  </a:txBody>
                  <a:tcPr/>
                </a:tc>
                <a:tc>
                  <a:txBody>
                    <a:bodyPr/>
                    <a:lstStyle/>
                    <a:p>
                      <a:r>
                        <a:rPr lang="en-US" dirty="0"/>
                        <a:t>60 - 80</a:t>
                      </a:r>
                    </a:p>
                  </a:txBody>
                  <a:tcPr/>
                </a:tc>
                <a:tc>
                  <a:txBody>
                    <a:bodyPr/>
                    <a:lstStyle/>
                    <a:p>
                      <a:pPr marL="0" indent="0">
                        <a:buFont typeface="Wingdings" panose="05000000000000000000" pitchFamily="2" charset="2"/>
                        <a:buNone/>
                      </a:pPr>
                      <a:r>
                        <a:rPr lang="en-US" dirty="0"/>
                        <a:t> &gt; 80</a:t>
                      </a:r>
                    </a:p>
                  </a:txBody>
                  <a:tcPr/>
                </a:tc>
                <a:extLst>
                  <a:ext uri="{0D108BD9-81ED-4DB2-BD59-A6C34878D82A}">
                    <a16:rowId xmlns:a16="http://schemas.microsoft.com/office/drawing/2014/main" val="2163566330"/>
                  </a:ext>
                </a:extLst>
              </a:tr>
              <a:tr h="370840">
                <a:tc>
                  <a:txBody>
                    <a:bodyPr/>
                    <a:lstStyle/>
                    <a:p>
                      <a:r>
                        <a:rPr lang="en-US" dirty="0"/>
                        <a:t>&lt; 20</a:t>
                      </a:r>
                    </a:p>
                  </a:txBody>
                  <a:tcPr/>
                </a:tc>
                <a:tc>
                  <a:txBody>
                    <a:bodyPr/>
                    <a:lstStyle/>
                    <a:p>
                      <a:r>
                        <a:rPr lang="en-US" dirty="0"/>
                        <a:t>.058</a:t>
                      </a:r>
                    </a:p>
                  </a:txBody>
                  <a:tcPr/>
                </a:tc>
                <a:tc>
                  <a:txBody>
                    <a:bodyPr/>
                    <a:lstStyle/>
                    <a:p>
                      <a:r>
                        <a:rPr lang="en-US" dirty="0"/>
                        <a:t>.037</a:t>
                      </a:r>
                    </a:p>
                  </a:txBody>
                  <a:tcPr/>
                </a:tc>
                <a:tc>
                  <a:txBody>
                    <a:bodyPr/>
                    <a:lstStyle/>
                    <a:p>
                      <a:r>
                        <a:rPr lang="en-US" dirty="0"/>
                        <a:t>.029</a:t>
                      </a:r>
                    </a:p>
                  </a:txBody>
                  <a:tcPr/>
                </a:tc>
                <a:tc>
                  <a:txBody>
                    <a:bodyPr/>
                    <a:lstStyle/>
                    <a:p>
                      <a:r>
                        <a:rPr lang="en-US" dirty="0"/>
                        <a:t>.028</a:t>
                      </a:r>
                    </a:p>
                  </a:txBody>
                  <a:tcPr/>
                </a:tc>
                <a:tc>
                  <a:txBody>
                    <a:bodyPr/>
                    <a:lstStyle/>
                    <a:p>
                      <a:r>
                        <a:rPr lang="en-US" dirty="0"/>
                        <a:t>.024</a:t>
                      </a:r>
                    </a:p>
                  </a:txBody>
                  <a:tcPr/>
                </a:tc>
                <a:extLst>
                  <a:ext uri="{0D108BD9-81ED-4DB2-BD59-A6C34878D82A}">
                    <a16:rowId xmlns:a16="http://schemas.microsoft.com/office/drawing/2014/main" val="4080116388"/>
                  </a:ext>
                </a:extLst>
              </a:tr>
              <a:tr h="370840">
                <a:tc>
                  <a:txBody>
                    <a:bodyPr/>
                    <a:lstStyle/>
                    <a:p>
                      <a:r>
                        <a:rPr lang="en-US" dirty="0"/>
                        <a:t>20 – 40</a:t>
                      </a:r>
                    </a:p>
                  </a:txBody>
                  <a:tcPr/>
                </a:tc>
                <a:tc>
                  <a:txBody>
                    <a:bodyPr/>
                    <a:lstStyle/>
                    <a:p>
                      <a:r>
                        <a:rPr lang="en-US" dirty="0"/>
                        <a:t>.046</a:t>
                      </a:r>
                    </a:p>
                  </a:txBody>
                  <a:tcPr/>
                </a:tc>
                <a:tc>
                  <a:txBody>
                    <a:bodyPr/>
                    <a:lstStyle/>
                    <a:p>
                      <a:r>
                        <a:rPr lang="en-US" dirty="0"/>
                        <a:t>.036</a:t>
                      </a:r>
                    </a:p>
                  </a:txBody>
                  <a:tcPr/>
                </a:tc>
                <a:tc>
                  <a:txBody>
                    <a:bodyPr/>
                    <a:lstStyle/>
                    <a:p>
                      <a:r>
                        <a:rPr lang="en-US" dirty="0"/>
                        <a:t>.035</a:t>
                      </a:r>
                    </a:p>
                  </a:txBody>
                  <a:tcPr/>
                </a:tc>
                <a:tc>
                  <a:txBody>
                    <a:bodyPr/>
                    <a:lstStyle/>
                    <a:p>
                      <a:r>
                        <a:rPr lang="en-US" dirty="0"/>
                        <a:t>.041</a:t>
                      </a:r>
                    </a:p>
                  </a:txBody>
                  <a:tcPr/>
                </a:tc>
                <a:tc>
                  <a:txBody>
                    <a:bodyPr/>
                    <a:lstStyle/>
                    <a:p>
                      <a:r>
                        <a:rPr lang="en-US" dirty="0"/>
                        <a:t>.031</a:t>
                      </a:r>
                    </a:p>
                  </a:txBody>
                  <a:tcPr/>
                </a:tc>
                <a:extLst>
                  <a:ext uri="{0D108BD9-81ED-4DB2-BD59-A6C34878D82A}">
                    <a16:rowId xmlns:a16="http://schemas.microsoft.com/office/drawing/2014/main" val="3565458305"/>
                  </a:ext>
                </a:extLst>
              </a:tr>
              <a:tr h="370840">
                <a:tc>
                  <a:txBody>
                    <a:bodyPr/>
                    <a:lstStyle/>
                    <a:p>
                      <a:r>
                        <a:rPr lang="en-US" dirty="0"/>
                        <a:t>40 – 60</a:t>
                      </a:r>
                    </a:p>
                  </a:txBody>
                  <a:tcPr/>
                </a:tc>
                <a:tc>
                  <a:txBody>
                    <a:bodyPr/>
                    <a:lstStyle/>
                    <a:p>
                      <a:r>
                        <a:rPr lang="en-US" dirty="0"/>
                        <a:t>.025</a:t>
                      </a:r>
                    </a:p>
                  </a:txBody>
                  <a:tcPr/>
                </a:tc>
                <a:tc>
                  <a:txBody>
                    <a:bodyPr/>
                    <a:lstStyle/>
                    <a:p>
                      <a:r>
                        <a:rPr lang="en-US" dirty="0"/>
                        <a:t>.031</a:t>
                      </a:r>
                    </a:p>
                  </a:txBody>
                  <a:tcPr/>
                </a:tc>
                <a:tc>
                  <a:txBody>
                    <a:bodyPr/>
                    <a:lstStyle/>
                    <a:p>
                      <a:r>
                        <a:rPr lang="en-US" dirty="0"/>
                        <a:t>.041</a:t>
                      </a:r>
                    </a:p>
                  </a:txBody>
                  <a:tcPr/>
                </a:tc>
                <a:tc>
                  <a:txBody>
                    <a:bodyPr/>
                    <a:lstStyle/>
                    <a:p>
                      <a:r>
                        <a:rPr lang="en-US" dirty="0"/>
                        <a:t>.056</a:t>
                      </a:r>
                    </a:p>
                  </a:txBody>
                  <a:tcPr/>
                </a:tc>
                <a:tc>
                  <a:txBody>
                    <a:bodyPr/>
                    <a:lstStyle/>
                    <a:p>
                      <a:r>
                        <a:rPr lang="en-US" dirty="0"/>
                        <a:t>.045</a:t>
                      </a:r>
                    </a:p>
                  </a:txBody>
                  <a:tcPr/>
                </a:tc>
                <a:extLst>
                  <a:ext uri="{0D108BD9-81ED-4DB2-BD59-A6C34878D82A}">
                    <a16:rowId xmlns:a16="http://schemas.microsoft.com/office/drawing/2014/main" val="1205191094"/>
                  </a:ext>
                </a:extLst>
              </a:tr>
              <a:tr h="370840">
                <a:tc>
                  <a:txBody>
                    <a:bodyPr/>
                    <a:lstStyle/>
                    <a:p>
                      <a:r>
                        <a:rPr lang="en-US" dirty="0"/>
                        <a:t>60 – 80</a:t>
                      </a:r>
                    </a:p>
                  </a:txBody>
                  <a:tcPr/>
                </a:tc>
                <a:tc>
                  <a:txBody>
                    <a:bodyPr/>
                    <a:lstStyle/>
                    <a:p>
                      <a:r>
                        <a:rPr lang="en-US" dirty="0"/>
                        <a:t>.013</a:t>
                      </a:r>
                    </a:p>
                  </a:txBody>
                  <a:tcPr/>
                </a:tc>
                <a:tc>
                  <a:txBody>
                    <a:bodyPr/>
                    <a:lstStyle/>
                    <a:p>
                      <a:r>
                        <a:rPr lang="en-US" dirty="0"/>
                        <a:t>.024</a:t>
                      </a:r>
                    </a:p>
                  </a:txBody>
                  <a:tcPr/>
                </a:tc>
                <a:tc>
                  <a:txBody>
                    <a:bodyPr/>
                    <a:lstStyle/>
                    <a:p>
                      <a:r>
                        <a:rPr lang="en-US" dirty="0"/>
                        <a:t>.041</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21869045"/>
                  </a:ext>
                </a:extLst>
              </a:tr>
              <a:tr h="370840">
                <a:tc>
                  <a:txBody>
                    <a:bodyPr/>
                    <a:lstStyle/>
                    <a:p>
                      <a:r>
                        <a:rPr lang="en-US" dirty="0"/>
                        <a:t>80 - 100</a:t>
                      </a:r>
                    </a:p>
                  </a:txBody>
                  <a:tcPr/>
                </a:tc>
                <a:tc>
                  <a:txBody>
                    <a:bodyPr/>
                    <a:lstStyle/>
                    <a:p>
                      <a:r>
                        <a:rPr lang="en-US" dirty="0"/>
                        <a:t>.007</a:t>
                      </a:r>
                    </a:p>
                  </a:txBody>
                  <a:tcPr/>
                </a:tc>
                <a:tc>
                  <a:txBody>
                    <a:bodyPr/>
                    <a:lstStyle/>
                    <a:p>
                      <a:r>
                        <a:rPr lang="en-US" dirty="0"/>
                        <a:t>.017</a:t>
                      </a:r>
                    </a:p>
                  </a:txBody>
                  <a:tcPr/>
                </a:tc>
                <a:tc>
                  <a:txBody>
                    <a:bodyPr/>
                    <a:lstStyle/>
                    <a:p>
                      <a:r>
                        <a:rPr lang="en-US" dirty="0"/>
                        <a:t>.035</a:t>
                      </a:r>
                    </a:p>
                  </a:txBody>
                  <a:tcPr/>
                </a:tc>
                <a:tc>
                  <a:txBody>
                    <a:bodyPr/>
                    <a:lstStyle/>
                    <a:p>
                      <a:r>
                        <a:rPr lang="en-US" dirty="0"/>
                        <a:t>.072</a:t>
                      </a:r>
                    </a:p>
                  </a:txBody>
                  <a:tcPr/>
                </a:tc>
                <a:tc>
                  <a:txBody>
                    <a:bodyPr/>
                    <a:lstStyle/>
                    <a:p>
                      <a:r>
                        <a:rPr lang="en-US" dirty="0"/>
                        <a:t>.097</a:t>
                      </a:r>
                    </a:p>
                  </a:txBody>
                  <a:tcPr/>
                </a:tc>
                <a:extLst>
                  <a:ext uri="{0D108BD9-81ED-4DB2-BD59-A6C34878D82A}">
                    <a16:rowId xmlns:a16="http://schemas.microsoft.com/office/drawing/2014/main" val="2685911516"/>
                  </a:ext>
                </a:extLst>
              </a:tr>
            </a:tbl>
          </a:graphicData>
        </a:graphic>
      </p:graphicFrame>
      <p:sp>
        <p:nvSpPr>
          <p:cNvPr id="5" name="TextBox 4">
            <a:extLst>
              <a:ext uri="{FF2B5EF4-FFF2-40B4-BE49-F238E27FC236}">
                <a16:creationId xmlns:a16="http://schemas.microsoft.com/office/drawing/2014/main" id="{176207A0-7A2B-473D-BB5F-5F0D27EC9D89}"/>
              </a:ext>
            </a:extLst>
          </p:cNvPr>
          <p:cNvSpPr txBox="1"/>
          <p:nvPr/>
        </p:nvSpPr>
        <p:spPr>
          <a:xfrm>
            <a:off x="3753853" y="1172898"/>
            <a:ext cx="2438400" cy="369332"/>
          </a:xfrm>
          <a:prstGeom prst="rect">
            <a:avLst/>
          </a:prstGeom>
          <a:noFill/>
        </p:spPr>
        <p:txBody>
          <a:bodyPr wrap="square" rtlCol="0">
            <a:spAutoFit/>
          </a:bodyPr>
          <a:lstStyle/>
          <a:p>
            <a:r>
              <a:rPr lang="en-US" dirty="0"/>
              <a:t>Parent Rank</a:t>
            </a:r>
          </a:p>
        </p:txBody>
      </p:sp>
      <p:sp>
        <p:nvSpPr>
          <p:cNvPr id="19" name="TextBox 18">
            <a:extLst>
              <a:ext uri="{FF2B5EF4-FFF2-40B4-BE49-F238E27FC236}">
                <a16:creationId xmlns:a16="http://schemas.microsoft.com/office/drawing/2014/main" id="{5572F52D-3914-4B8D-BAF5-241BDBC1FF1C}"/>
              </a:ext>
            </a:extLst>
          </p:cNvPr>
          <p:cNvSpPr txBox="1"/>
          <p:nvPr/>
        </p:nvSpPr>
        <p:spPr>
          <a:xfrm rot="16200000">
            <a:off x="-52014" y="1978517"/>
            <a:ext cx="2438400" cy="369332"/>
          </a:xfrm>
          <a:prstGeom prst="rect">
            <a:avLst/>
          </a:prstGeom>
          <a:noFill/>
        </p:spPr>
        <p:txBody>
          <a:bodyPr wrap="square" rtlCol="0">
            <a:spAutoFit/>
          </a:bodyPr>
          <a:lstStyle/>
          <a:p>
            <a:r>
              <a:rPr lang="en-US" dirty="0"/>
              <a:t>Child Rank</a:t>
            </a:r>
          </a:p>
        </p:txBody>
      </p:sp>
      <p:sp>
        <p:nvSpPr>
          <p:cNvPr id="47" name="Rectangle 46">
            <a:extLst>
              <a:ext uri="{FF2B5EF4-FFF2-40B4-BE49-F238E27FC236}">
                <a16:creationId xmlns:a16="http://schemas.microsoft.com/office/drawing/2014/main" id="{A974A253-DFF9-4E5A-966E-7703D7C95175}"/>
              </a:ext>
            </a:extLst>
          </p:cNvPr>
          <p:cNvSpPr/>
          <p:nvPr/>
        </p:nvSpPr>
        <p:spPr>
          <a:xfrm>
            <a:off x="6448774" y="2603954"/>
            <a:ext cx="990600" cy="3594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690BCE-051C-40E3-8857-89F877409B86}"/>
              </a:ext>
            </a:extLst>
          </p:cNvPr>
          <p:cNvSpPr/>
          <p:nvPr/>
        </p:nvSpPr>
        <p:spPr>
          <a:xfrm>
            <a:off x="2362200" y="2624407"/>
            <a:ext cx="990600" cy="3389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374AEA-E8B3-49DB-8B1F-7CBFD09C2D17}"/>
              </a:ext>
            </a:extLst>
          </p:cNvPr>
          <p:cNvSpPr/>
          <p:nvPr/>
        </p:nvSpPr>
        <p:spPr>
          <a:xfrm>
            <a:off x="3412984" y="2658498"/>
            <a:ext cx="3007563" cy="2909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E7EFAB8-F883-4FE5-8D01-2477EAA988D1}"/>
              </a:ext>
            </a:extLst>
          </p:cNvPr>
          <p:cNvSpPr/>
          <p:nvPr/>
        </p:nvSpPr>
        <p:spPr>
          <a:xfrm>
            <a:off x="2334371" y="1849302"/>
            <a:ext cx="990600"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A1D16F-849A-46E5-B799-E71C20B124A0}"/>
              </a:ext>
            </a:extLst>
          </p:cNvPr>
          <p:cNvSpPr/>
          <p:nvPr/>
        </p:nvSpPr>
        <p:spPr>
          <a:xfrm>
            <a:off x="3373768" y="1849302"/>
            <a:ext cx="4093831"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2DC20D-5EA0-4FEC-9BCC-7FFCDB98A642}"/>
              </a:ext>
            </a:extLst>
          </p:cNvPr>
          <p:cNvSpPr/>
          <p:nvPr/>
        </p:nvSpPr>
        <p:spPr>
          <a:xfrm>
            <a:off x="4387641" y="2234515"/>
            <a:ext cx="3051734" cy="355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E5B67C-3479-4E45-BFA0-1E9F5690B52F}"/>
              </a:ext>
            </a:extLst>
          </p:cNvPr>
          <p:cNvSpPr/>
          <p:nvPr/>
        </p:nvSpPr>
        <p:spPr>
          <a:xfrm>
            <a:off x="2334371" y="2264956"/>
            <a:ext cx="2033522"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D25CC07-426A-49AE-AA38-193EA9FF0767}"/>
              </a:ext>
            </a:extLst>
          </p:cNvPr>
          <p:cNvSpPr/>
          <p:nvPr/>
        </p:nvSpPr>
        <p:spPr>
          <a:xfrm>
            <a:off x="5298237" y="2997497"/>
            <a:ext cx="2141137" cy="36933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ABCBCE-1CF4-42BC-823A-2800477EB5E9}"/>
              </a:ext>
            </a:extLst>
          </p:cNvPr>
          <p:cNvSpPr/>
          <p:nvPr/>
        </p:nvSpPr>
        <p:spPr>
          <a:xfrm>
            <a:off x="6291663" y="3381235"/>
            <a:ext cx="1147711" cy="3352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32F701E-C3BB-4710-993B-C188AF7E326B}"/>
              </a:ext>
            </a:extLst>
          </p:cNvPr>
          <p:cNvSpPr/>
          <p:nvPr/>
        </p:nvSpPr>
        <p:spPr>
          <a:xfrm>
            <a:off x="2360531" y="2996518"/>
            <a:ext cx="2909479" cy="4067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15A6626-67E1-47E8-8C92-A907429F0A8E}"/>
              </a:ext>
            </a:extLst>
          </p:cNvPr>
          <p:cNvSpPr/>
          <p:nvPr/>
        </p:nvSpPr>
        <p:spPr>
          <a:xfrm>
            <a:off x="2380279" y="3413894"/>
            <a:ext cx="3883158" cy="31320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E6F5F7-4B8F-43B2-AD3E-E42C0F8052BC}"/>
              </a:ext>
            </a:extLst>
          </p:cNvPr>
          <p:cNvSpPr txBox="1"/>
          <p:nvPr/>
        </p:nvSpPr>
        <p:spPr>
          <a:xfrm>
            <a:off x="939499" y="4111628"/>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you calculate exact absolute mobility?</a:t>
            </a:r>
          </a:p>
        </p:txBody>
      </p:sp>
      <p:sp>
        <p:nvSpPr>
          <p:cNvPr id="34" name="TextBox 33">
            <a:extLst>
              <a:ext uri="{FF2B5EF4-FFF2-40B4-BE49-F238E27FC236}">
                <a16:creationId xmlns:a16="http://schemas.microsoft.com/office/drawing/2014/main" id="{03C7E9AC-B0DD-4EB7-A99F-87C67B0161FA}"/>
              </a:ext>
            </a:extLst>
          </p:cNvPr>
          <p:cNvSpPr txBox="1"/>
          <p:nvPr/>
        </p:nvSpPr>
        <p:spPr>
          <a:xfrm>
            <a:off x="954600" y="4528053"/>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about a lower bound? Absolute mobility is at least…</a:t>
            </a:r>
          </a:p>
        </p:txBody>
      </p:sp>
      <p:sp>
        <p:nvSpPr>
          <p:cNvPr id="35" name="TextBox 34">
            <a:extLst>
              <a:ext uri="{FF2B5EF4-FFF2-40B4-BE49-F238E27FC236}">
                <a16:creationId xmlns:a16="http://schemas.microsoft.com/office/drawing/2014/main" id="{BD6D3BF1-0494-4EE3-AD1B-1A34A4AF5C3E}"/>
              </a:ext>
            </a:extLst>
          </p:cNvPr>
          <p:cNvSpPr txBox="1"/>
          <p:nvPr/>
        </p:nvSpPr>
        <p:spPr>
          <a:xfrm>
            <a:off x="954599" y="5275377"/>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about an upper bound? Absolute mobility is at most…</a:t>
            </a:r>
          </a:p>
        </p:txBody>
      </p:sp>
      <p:sp>
        <p:nvSpPr>
          <p:cNvPr id="36" name="TextBox 35">
            <a:extLst>
              <a:ext uri="{FF2B5EF4-FFF2-40B4-BE49-F238E27FC236}">
                <a16:creationId xmlns:a16="http://schemas.microsoft.com/office/drawing/2014/main" id="{611A86F3-87DF-4D07-A7C7-165BECAF7B9F}"/>
              </a:ext>
            </a:extLst>
          </p:cNvPr>
          <p:cNvSpPr txBox="1"/>
          <p:nvPr/>
        </p:nvSpPr>
        <p:spPr>
          <a:xfrm>
            <a:off x="1566719" y="4950130"/>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up green boxes = .234</a:t>
            </a:r>
          </a:p>
        </p:txBody>
      </p:sp>
      <p:sp>
        <p:nvSpPr>
          <p:cNvPr id="37" name="TextBox 36">
            <a:extLst>
              <a:ext uri="{FF2B5EF4-FFF2-40B4-BE49-F238E27FC236}">
                <a16:creationId xmlns:a16="http://schemas.microsoft.com/office/drawing/2014/main" id="{E5D65D3C-ACEE-42E9-ADD3-3E28BCB72C90}"/>
              </a:ext>
            </a:extLst>
          </p:cNvPr>
          <p:cNvSpPr txBox="1"/>
          <p:nvPr/>
        </p:nvSpPr>
        <p:spPr>
          <a:xfrm>
            <a:off x="1603005" y="5691802"/>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up green and yellow boxes = .73 </a:t>
            </a:r>
          </a:p>
        </p:txBody>
      </p:sp>
      <p:sp>
        <p:nvSpPr>
          <p:cNvPr id="38" name="TextBox 37">
            <a:extLst>
              <a:ext uri="{FF2B5EF4-FFF2-40B4-BE49-F238E27FC236}">
                <a16:creationId xmlns:a16="http://schemas.microsoft.com/office/drawing/2014/main" id="{598ABC20-D46A-47F0-A700-5B1DB7C3A8E3}"/>
              </a:ext>
            </a:extLst>
          </p:cNvPr>
          <p:cNvSpPr txBox="1"/>
          <p:nvPr/>
        </p:nvSpPr>
        <p:spPr>
          <a:xfrm>
            <a:off x="954599" y="6131629"/>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Big range! Real paper uses percentiles to make it smaller.</a:t>
            </a:r>
          </a:p>
        </p:txBody>
      </p:sp>
    </p:spTree>
    <p:extLst>
      <p:ext uri="{BB962C8B-B14F-4D97-AF65-F5344CB8AC3E}">
        <p14:creationId xmlns:p14="http://schemas.microsoft.com/office/powerpoint/2010/main" val="3891515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609600" y="818285"/>
            <a:ext cx="8077200" cy="587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8"/>
          <p:cNvSpPr>
            <a:spLocks noChangeShapeType="1"/>
          </p:cNvSpPr>
          <p:nvPr/>
        </p:nvSpPr>
        <p:spPr bwMode="auto">
          <a:xfrm>
            <a:off x="1594009" y="5734720"/>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1594009" y="4887735"/>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1594009" y="4035142"/>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1594009" y="3182549"/>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1594009" y="2335565"/>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a:off x="1594009" y="1484373"/>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flipV="1">
            <a:off x="1720215"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flipV="1">
            <a:off x="3052392"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flipV="1">
            <a:off x="4383166"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flipV="1">
            <a:off x="5715344"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flipV="1">
            <a:off x="7047521"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9"/>
          <p:cNvSpPr>
            <a:spLocks noChangeShapeType="1"/>
          </p:cNvSpPr>
          <p:nvPr/>
        </p:nvSpPr>
        <p:spPr bwMode="auto">
          <a:xfrm flipV="1">
            <a:off x="8378295"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1788927" y="2345380"/>
            <a:ext cx="6589368" cy="3031754"/>
          </a:xfrm>
          <a:custGeom>
            <a:avLst/>
            <a:gdLst>
              <a:gd name="T0" fmla="*/ 13 w 1346"/>
              <a:gd name="T1" fmla="*/ 1 h 619"/>
              <a:gd name="T2" fmla="*/ 40 w 1346"/>
              <a:gd name="T3" fmla="*/ 3 h 619"/>
              <a:gd name="T4" fmla="*/ 68 w 1346"/>
              <a:gd name="T5" fmla="*/ 20 h 619"/>
              <a:gd name="T6" fmla="*/ 95 w 1346"/>
              <a:gd name="T7" fmla="*/ 52 h 619"/>
              <a:gd name="T8" fmla="*/ 122 w 1346"/>
              <a:gd name="T9" fmla="*/ 85 h 619"/>
              <a:gd name="T10" fmla="*/ 149 w 1346"/>
              <a:gd name="T11" fmla="*/ 113 h 619"/>
              <a:gd name="T12" fmla="*/ 176 w 1346"/>
              <a:gd name="T13" fmla="*/ 140 h 619"/>
              <a:gd name="T14" fmla="*/ 204 w 1346"/>
              <a:gd name="T15" fmla="*/ 173 h 619"/>
              <a:gd name="T16" fmla="*/ 231 w 1346"/>
              <a:gd name="T17" fmla="*/ 185 h 619"/>
              <a:gd name="T18" fmla="*/ 258 w 1346"/>
              <a:gd name="T19" fmla="*/ 201 h 619"/>
              <a:gd name="T20" fmla="*/ 285 w 1346"/>
              <a:gd name="T21" fmla="*/ 219 h 619"/>
              <a:gd name="T22" fmla="*/ 312 w 1346"/>
              <a:gd name="T23" fmla="*/ 224 h 619"/>
              <a:gd name="T24" fmla="*/ 339 w 1346"/>
              <a:gd name="T25" fmla="*/ 233 h 619"/>
              <a:gd name="T26" fmla="*/ 367 w 1346"/>
              <a:gd name="T27" fmla="*/ 252 h 619"/>
              <a:gd name="T28" fmla="*/ 394 w 1346"/>
              <a:gd name="T29" fmla="*/ 260 h 619"/>
              <a:gd name="T30" fmla="*/ 421 w 1346"/>
              <a:gd name="T31" fmla="*/ 258 h 619"/>
              <a:gd name="T32" fmla="*/ 448 w 1346"/>
              <a:gd name="T33" fmla="*/ 267 h 619"/>
              <a:gd name="T34" fmla="*/ 475 w 1346"/>
              <a:gd name="T35" fmla="*/ 271 h 619"/>
              <a:gd name="T36" fmla="*/ 503 w 1346"/>
              <a:gd name="T37" fmla="*/ 273 h 619"/>
              <a:gd name="T38" fmla="*/ 530 w 1346"/>
              <a:gd name="T39" fmla="*/ 287 h 619"/>
              <a:gd name="T40" fmla="*/ 557 w 1346"/>
              <a:gd name="T41" fmla="*/ 287 h 619"/>
              <a:gd name="T42" fmla="*/ 584 w 1346"/>
              <a:gd name="T43" fmla="*/ 290 h 619"/>
              <a:gd name="T44" fmla="*/ 611 w 1346"/>
              <a:gd name="T45" fmla="*/ 297 h 619"/>
              <a:gd name="T46" fmla="*/ 639 w 1346"/>
              <a:gd name="T47" fmla="*/ 302 h 619"/>
              <a:gd name="T48" fmla="*/ 666 w 1346"/>
              <a:gd name="T49" fmla="*/ 300 h 619"/>
              <a:gd name="T50" fmla="*/ 693 w 1346"/>
              <a:gd name="T51" fmla="*/ 304 h 619"/>
              <a:gd name="T52" fmla="*/ 720 w 1346"/>
              <a:gd name="T53" fmla="*/ 320 h 619"/>
              <a:gd name="T54" fmla="*/ 747 w 1346"/>
              <a:gd name="T55" fmla="*/ 325 h 619"/>
              <a:gd name="T56" fmla="*/ 775 w 1346"/>
              <a:gd name="T57" fmla="*/ 325 h 619"/>
              <a:gd name="T58" fmla="*/ 802 w 1346"/>
              <a:gd name="T59" fmla="*/ 328 h 619"/>
              <a:gd name="T60" fmla="*/ 829 w 1346"/>
              <a:gd name="T61" fmla="*/ 328 h 619"/>
              <a:gd name="T62" fmla="*/ 856 w 1346"/>
              <a:gd name="T63" fmla="*/ 327 h 619"/>
              <a:gd name="T64" fmla="*/ 883 w 1346"/>
              <a:gd name="T65" fmla="*/ 330 h 619"/>
              <a:gd name="T66" fmla="*/ 910 w 1346"/>
              <a:gd name="T67" fmla="*/ 343 h 619"/>
              <a:gd name="T68" fmla="*/ 938 w 1346"/>
              <a:gd name="T69" fmla="*/ 344 h 619"/>
              <a:gd name="T70" fmla="*/ 965 w 1346"/>
              <a:gd name="T71" fmla="*/ 344 h 619"/>
              <a:gd name="T72" fmla="*/ 992 w 1346"/>
              <a:gd name="T73" fmla="*/ 350 h 619"/>
              <a:gd name="T74" fmla="*/ 1019 w 1346"/>
              <a:gd name="T75" fmla="*/ 351 h 619"/>
              <a:gd name="T76" fmla="*/ 1046 w 1346"/>
              <a:gd name="T77" fmla="*/ 352 h 619"/>
              <a:gd name="T78" fmla="*/ 1074 w 1346"/>
              <a:gd name="T79" fmla="*/ 366 h 619"/>
              <a:gd name="T80" fmla="*/ 1101 w 1346"/>
              <a:gd name="T81" fmla="*/ 373 h 619"/>
              <a:gd name="T82" fmla="*/ 1128 w 1346"/>
              <a:gd name="T83" fmla="*/ 382 h 619"/>
              <a:gd name="T84" fmla="*/ 1155 w 1346"/>
              <a:gd name="T85" fmla="*/ 391 h 619"/>
              <a:gd name="T86" fmla="*/ 1182 w 1346"/>
              <a:gd name="T87" fmla="*/ 393 h 619"/>
              <a:gd name="T88" fmla="*/ 1210 w 1346"/>
              <a:gd name="T89" fmla="*/ 406 h 619"/>
              <a:gd name="T90" fmla="*/ 1237 w 1346"/>
              <a:gd name="T91" fmla="*/ 418 h 619"/>
              <a:gd name="T92" fmla="*/ 1264 w 1346"/>
              <a:gd name="T93" fmla="*/ 435 h 619"/>
              <a:gd name="T94" fmla="*/ 1291 w 1346"/>
              <a:gd name="T95" fmla="*/ 460 h 619"/>
              <a:gd name="T96" fmla="*/ 1318 w 1346"/>
              <a:gd name="T97" fmla="*/ 513 h 619"/>
              <a:gd name="T98" fmla="*/ 1346 w 1346"/>
              <a:gd name="T9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6" h="619">
                <a:moveTo>
                  <a:pt x="0" y="5"/>
                </a:moveTo>
                <a:lnTo>
                  <a:pt x="13" y="1"/>
                </a:lnTo>
                <a:lnTo>
                  <a:pt x="27" y="0"/>
                </a:lnTo>
                <a:lnTo>
                  <a:pt x="40" y="3"/>
                </a:lnTo>
                <a:lnTo>
                  <a:pt x="54" y="8"/>
                </a:lnTo>
                <a:lnTo>
                  <a:pt x="68" y="20"/>
                </a:lnTo>
                <a:lnTo>
                  <a:pt x="81" y="37"/>
                </a:lnTo>
                <a:lnTo>
                  <a:pt x="95" y="52"/>
                </a:lnTo>
                <a:lnTo>
                  <a:pt x="108" y="75"/>
                </a:lnTo>
                <a:lnTo>
                  <a:pt x="122" y="85"/>
                </a:lnTo>
                <a:lnTo>
                  <a:pt x="136" y="106"/>
                </a:lnTo>
                <a:lnTo>
                  <a:pt x="149" y="113"/>
                </a:lnTo>
                <a:lnTo>
                  <a:pt x="163" y="121"/>
                </a:lnTo>
                <a:lnTo>
                  <a:pt x="176" y="140"/>
                </a:lnTo>
                <a:lnTo>
                  <a:pt x="190" y="152"/>
                </a:lnTo>
                <a:lnTo>
                  <a:pt x="204" y="173"/>
                </a:lnTo>
                <a:lnTo>
                  <a:pt x="217" y="177"/>
                </a:lnTo>
                <a:lnTo>
                  <a:pt x="231" y="185"/>
                </a:lnTo>
                <a:lnTo>
                  <a:pt x="244" y="191"/>
                </a:lnTo>
                <a:lnTo>
                  <a:pt x="258" y="201"/>
                </a:lnTo>
                <a:lnTo>
                  <a:pt x="271" y="222"/>
                </a:lnTo>
                <a:lnTo>
                  <a:pt x="285" y="219"/>
                </a:lnTo>
                <a:lnTo>
                  <a:pt x="299" y="219"/>
                </a:lnTo>
                <a:lnTo>
                  <a:pt x="312" y="224"/>
                </a:lnTo>
                <a:lnTo>
                  <a:pt x="326" y="227"/>
                </a:lnTo>
                <a:lnTo>
                  <a:pt x="339" y="233"/>
                </a:lnTo>
                <a:lnTo>
                  <a:pt x="353" y="248"/>
                </a:lnTo>
                <a:lnTo>
                  <a:pt x="367" y="252"/>
                </a:lnTo>
                <a:lnTo>
                  <a:pt x="380" y="254"/>
                </a:lnTo>
                <a:lnTo>
                  <a:pt x="394" y="260"/>
                </a:lnTo>
                <a:lnTo>
                  <a:pt x="407" y="257"/>
                </a:lnTo>
                <a:lnTo>
                  <a:pt x="421" y="258"/>
                </a:lnTo>
                <a:lnTo>
                  <a:pt x="435" y="264"/>
                </a:lnTo>
                <a:lnTo>
                  <a:pt x="448" y="267"/>
                </a:lnTo>
                <a:lnTo>
                  <a:pt x="462" y="269"/>
                </a:lnTo>
                <a:lnTo>
                  <a:pt x="475" y="271"/>
                </a:lnTo>
                <a:lnTo>
                  <a:pt x="489" y="271"/>
                </a:lnTo>
                <a:lnTo>
                  <a:pt x="503" y="273"/>
                </a:lnTo>
                <a:lnTo>
                  <a:pt x="516" y="273"/>
                </a:lnTo>
                <a:lnTo>
                  <a:pt x="530" y="287"/>
                </a:lnTo>
                <a:lnTo>
                  <a:pt x="543" y="289"/>
                </a:lnTo>
                <a:lnTo>
                  <a:pt x="557" y="287"/>
                </a:lnTo>
                <a:lnTo>
                  <a:pt x="571" y="288"/>
                </a:lnTo>
                <a:lnTo>
                  <a:pt x="584" y="290"/>
                </a:lnTo>
                <a:lnTo>
                  <a:pt x="598" y="285"/>
                </a:lnTo>
                <a:lnTo>
                  <a:pt x="611" y="297"/>
                </a:lnTo>
                <a:lnTo>
                  <a:pt x="625" y="299"/>
                </a:lnTo>
                <a:lnTo>
                  <a:pt x="639" y="302"/>
                </a:lnTo>
                <a:lnTo>
                  <a:pt x="652" y="298"/>
                </a:lnTo>
                <a:lnTo>
                  <a:pt x="666" y="300"/>
                </a:lnTo>
                <a:lnTo>
                  <a:pt x="679" y="301"/>
                </a:lnTo>
                <a:lnTo>
                  <a:pt x="693" y="304"/>
                </a:lnTo>
                <a:lnTo>
                  <a:pt x="707" y="307"/>
                </a:lnTo>
                <a:lnTo>
                  <a:pt x="720" y="320"/>
                </a:lnTo>
                <a:lnTo>
                  <a:pt x="734" y="321"/>
                </a:lnTo>
                <a:lnTo>
                  <a:pt x="747" y="325"/>
                </a:lnTo>
                <a:lnTo>
                  <a:pt x="761" y="322"/>
                </a:lnTo>
                <a:lnTo>
                  <a:pt x="775" y="325"/>
                </a:lnTo>
                <a:lnTo>
                  <a:pt x="788" y="327"/>
                </a:lnTo>
                <a:lnTo>
                  <a:pt x="802" y="328"/>
                </a:lnTo>
                <a:lnTo>
                  <a:pt x="815" y="328"/>
                </a:lnTo>
                <a:lnTo>
                  <a:pt x="829" y="328"/>
                </a:lnTo>
                <a:lnTo>
                  <a:pt x="842" y="327"/>
                </a:lnTo>
                <a:lnTo>
                  <a:pt x="856" y="327"/>
                </a:lnTo>
                <a:lnTo>
                  <a:pt x="870" y="328"/>
                </a:lnTo>
                <a:lnTo>
                  <a:pt x="883" y="330"/>
                </a:lnTo>
                <a:lnTo>
                  <a:pt x="897" y="335"/>
                </a:lnTo>
                <a:lnTo>
                  <a:pt x="910" y="343"/>
                </a:lnTo>
                <a:lnTo>
                  <a:pt x="924" y="345"/>
                </a:lnTo>
                <a:lnTo>
                  <a:pt x="938" y="344"/>
                </a:lnTo>
                <a:lnTo>
                  <a:pt x="951" y="348"/>
                </a:lnTo>
                <a:lnTo>
                  <a:pt x="965" y="344"/>
                </a:lnTo>
                <a:lnTo>
                  <a:pt x="978" y="348"/>
                </a:lnTo>
                <a:lnTo>
                  <a:pt x="992" y="350"/>
                </a:lnTo>
                <a:lnTo>
                  <a:pt x="1006" y="348"/>
                </a:lnTo>
                <a:lnTo>
                  <a:pt x="1019" y="351"/>
                </a:lnTo>
                <a:lnTo>
                  <a:pt x="1033" y="349"/>
                </a:lnTo>
                <a:lnTo>
                  <a:pt x="1046" y="352"/>
                </a:lnTo>
                <a:lnTo>
                  <a:pt x="1060" y="359"/>
                </a:lnTo>
                <a:lnTo>
                  <a:pt x="1074" y="366"/>
                </a:lnTo>
                <a:lnTo>
                  <a:pt x="1087" y="369"/>
                </a:lnTo>
                <a:lnTo>
                  <a:pt x="1101" y="373"/>
                </a:lnTo>
                <a:lnTo>
                  <a:pt x="1114" y="381"/>
                </a:lnTo>
                <a:lnTo>
                  <a:pt x="1128" y="382"/>
                </a:lnTo>
                <a:lnTo>
                  <a:pt x="1142" y="387"/>
                </a:lnTo>
                <a:lnTo>
                  <a:pt x="1155" y="391"/>
                </a:lnTo>
                <a:lnTo>
                  <a:pt x="1169" y="393"/>
                </a:lnTo>
                <a:lnTo>
                  <a:pt x="1182" y="393"/>
                </a:lnTo>
                <a:lnTo>
                  <a:pt x="1196" y="401"/>
                </a:lnTo>
                <a:lnTo>
                  <a:pt x="1210" y="406"/>
                </a:lnTo>
                <a:lnTo>
                  <a:pt x="1223" y="416"/>
                </a:lnTo>
                <a:lnTo>
                  <a:pt x="1237" y="418"/>
                </a:lnTo>
                <a:lnTo>
                  <a:pt x="1250" y="424"/>
                </a:lnTo>
                <a:lnTo>
                  <a:pt x="1264" y="435"/>
                </a:lnTo>
                <a:lnTo>
                  <a:pt x="1278" y="448"/>
                </a:lnTo>
                <a:lnTo>
                  <a:pt x="1291" y="460"/>
                </a:lnTo>
                <a:lnTo>
                  <a:pt x="1305" y="485"/>
                </a:lnTo>
                <a:lnTo>
                  <a:pt x="1318" y="513"/>
                </a:lnTo>
                <a:lnTo>
                  <a:pt x="1332" y="559"/>
                </a:lnTo>
                <a:lnTo>
                  <a:pt x="1346" y="619"/>
                </a:lnTo>
              </a:path>
            </a:pathLst>
          </a:custGeom>
          <a:noFill/>
          <a:ln w="22225">
            <a:solidFill>
              <a:srgbClr val="6E8E8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9"/>
          <p:cNvSpPr>
            <a:spLocks noChangeArrowheads="1"/>
          </p:cNvSpPr>
          <p:nvPr/>
        </p:nvSpPr>
        <p:spPr bwMode="auto">
          <a:xfrm>
            <a:off x="8430880" y="4232864"/>
            <a:ext cx="452941" cy="2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1980</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0" name="Line 30"/>
          <p:cNvSpPr>
            <a:spLocks noChangeShapeType="1"/>
          </p:cNvSpPr>
          <p:nvPr/>
        </p:nvSpPr>
        <p:spPr bwMode="auto">
          <a:xfrm flipV="1">
            <a:off x="1594009" y="1356765"/>
            <a:ext cx="0" cy="450977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1"/>
          <p:cNvSpPr>
            <a:spLocks noChangeShapeType="1"/>
          </p:cNvSpPr>
          <p:nvPr/>
        </p:nvSpPr>
        <p:spPr bwMode="auto">
          <a:xfrm flipH="1">
            <a:off x="1509871" y="5734720"/>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2"/>
          <p:cNvSpPr>
            <a:spLocks noChangeArrowheads="1"/>
          </p:cNvSpPr>
          <p:nvPr/>
        </p:nvSpPr>
        <p:spPr bwMode="auto">
          <a:xfrm>
            <a:off x="1358424" y="5630950"/>
            <a:ext cx="210344"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Line 33"/>
          <p:cNvSpPr>
            <a:spLocks noChangeShapeType="1"/>
          </p:cNvSpPr>
          <p:nvPr/>
        </p:nvSpPr>
        <p:spPr bwMode="auto">
          <a:xfrm flipH="1">
            <a:off x="1509871" y="4887735"/>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4"/>
          <p:cNvSpPr>
            <a:spLocks noChangeArrowheads="1"/>
          </p:cNvSpPr>
          <p:nvPr/>
        </p:nvSpPr>
        <p:spPr bwMode="auto">
          <a:xfrm>
            <a:off x="1246240" y="4779758"/>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Line 35"/>
          <p:cNvSpPr>
            <a:spLocks noChangeShapeType="1"/>
          </p:cNvSpPr>
          <p:nvPr/>
        </p:nvSpPr>
        <p:spPr bwMode="auto">
          <a:xfrm flipH="1">
            <a:off x="1509871" y="4035142"/>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6"/>
          <p:cNvSpPr>
            <a:spLocks noChangeArrowheads="1"/>
          </p:cNvSpPr>
          <p:nvPr/>
        </p:nvSpPr>
        <p:spPr bwMode="auto">
          <a:xfrm>
            <a:off x="1246240" y="393277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Line 37"/>
          <p:cNvSpPr>
            <a:spLocks noChangeShapeType="1"/>
          </p:cNvSpPr>
          <p:nvPr/>
        </p:nvSpPr>
        <p:spPr bwMode="auto">
          <a:xfrm flipH="1">
            <a:off x="1509871" y="3182549"/>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8"/>
          <p:cNvSpPr>
            <a:spLocks noChangeArrowheads="1"/>
          </p:cNvSpPr>
          <p:nvPr/>
        </p:nvSpPr>
        <p:spPr bwMode="auto">
          <a:xfrm>
            <a:off x="1246240" y="3080181"/>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Line 39"/>
          <p:cNvSpPr>
            <a:spLocks noChangeShapeType="1"/>
          </p:cNvSpPr>
          <p:nvPr/>
        </p:nvSpPr>
        <p:spPr bwMode="auto">
          <a:xfrm flipH="1">
            <a:off x="1509871" y="2335565"/>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40"/>
          <p:cNvSpPr>
            <a:spLocks noChangeArrowheads="1"/>
          </p:cNvSpPr>
          <p:nvPr/>
        </p:nvSpPr>
        <p:spPr bwMode="auto">
          <a:xfrm>
            <a:off x="1246240" y="2228990"/>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Line 41"/>
          <p:cNvSpPr>
            <a:spLocks noChangeShapeType="1"/>
          </p:cNvSpPr>
          <p:nvPr/>
        </p:nvSpPr>
        <p:spPr bwMode="auto">
          <a:xfrm flipH="1">
            <a:off x="1509871" y="1484373"/>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2"/>
          <p:cNvSpPr>
            <a:spLocks noChangeArrowheads="1"/>
          </p:cNvSpPr>
          <p:nvPr/>
        </p:nvSpPr>
        <p:spPr bwMode="auto">
          <a:xfrm>
            <a:off x="1134057" y="1382006"/>
            <a:ext cx="445929"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44"/>
          <p:cNvSpPr>
            <a:spLocks noChangeShapeType="1"/>
          </p:cNvSpPr>
          <p:nvPr/>
        </p:nvSpPr>
        <p:spPr bwMode="auto">
          <a:xfrm>
            <a:off x="1594009" y="5866535"/>
            <a:ext cx="691189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5"/>
          <p:cNvSpPr>
            <a:spLocks noChangeShapeType="1"/>
          </p:cNvSpPr>
          <p:nvPr/>
        </p:nvSpPr>
        <p:spPr bwMode="auto">
          <a:xfrm>
            <a:off x="1720215"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6"/>
          <p:cNvSpPr>
            <a:spLocks noChangeArrowheads="1"/>
          </p:cNvSpPr>
          <p:nvPr/>
        </p:nvSpPr>
        <p:spPr bwMode="auto">
          <a:xfrm>
            <a:off x="1666928" y="5988534"/>
            <a:ext cx="210344"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Line 47"/>
          <p:cNvSpPr>
            <a:spLocks noChangeShapeType="1"/>
          </p:cNvSpPr>
          <p:nvPr/>
        </p:nvSpPr>
        <p:spPr bwMode="auto">
          <a:xfrm>
            <a:off x="3052392"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8"/>
          <p:cNvSpPr>
            <a:spLocks noChangeArrowheads="1"/>
          </p:cNvSpPr>
          <p:nvPr/>
        </p:nvSpPr>
        <p:spPr bwMode="auto">
          <a:xfrm>
            <a:off x="2940208"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Line 49"/>
          <p:cNvSpPr>
            <a:spLocks noChangeShapeType="1"/>
          </p:cNvSpPr>
          <p:nvPr/>
        </p:nvSpPr>
        <p:spPr bwMode="auto">
          <a:xfrm>
            <a:off x="4383166"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50"/>
          <p:cNvSpPr>
            <a:spLocks noChangeArrowheads="1"/>
          </p:cNvSpPr>
          <p:nvPr/>
        </p:nvSpPr>
        <p:spPr bwMode="auto">
          <a:xfrm>
            <a:off x="4270983"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Line 51"/>
          <p:cNvSpPr>
            <a:spLocks noChangeShapeType="1"/>
          </p:cNvSpPr>
          <p:nvPr/>
        </p:nvSpPr>
        <p:spPr bwMode="auto">
          <a:xfrm>
            <a:off x="5715344"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2"/>
          <p:cNvSpPr>
            <a:spLocks noChangeArrowheads="1"/>
          </p:cNvSpPr>
          <p:nvPr/>
        </p:nvSpPr>
        <p:spPr bwMode="auto">
          <a:xfrm>
            <a:off x="5603160"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Line 53"/>
          <p:cNvSpPr>
            <a:spLocks noChangeShapeType="1"/>
          </p:cNvSpPr>
          <p:nvPr/>
        </p:nvSpPr>
        <p:spPr bwMode="auto">
          <a:xfrm>
            <a:off x="7047521"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4"/>
          <p:cNvSpPr>
            <a:spLocks noChangeArrowheads="1"/>
          </p:cNvSpPr>
          <p:nvPr/>
        </p:nvSpPr>
        <p:spPr bwMode="auto">
          <a:xfrm>
            <a:off x="6933934"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Line 55"/>
          <p:cNvSpPr>
            <a:spLocks noChangeShapeType="1"/>
          </p:cNvSpPr>
          <p:nvPr/>
        </p:nvSpPr>
        <p:spPr bwMode="auto">
          <a:xfrm>
            <a:off x="8378295"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6"/>
          <p:cNvSpPr>
            <a:spLocks noChangeArrowheads="1"/>
          </p:cNvSpPr>
          <p:nvPr/>
        </p:nvSpPr>
        <p:spPr bwMode="auto">
          <a:xfrm>
            <a:off x="8211422" y="5988534"/>
            <a:ext cx="445929"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7"/>
          <p:cNvSpPr>
            <a:spLocks noChangeArrowheads="1"/>
          </p:cNvSpPr>
          <p:nvPr/>
        </p:nvSpPr>
        <p:spPr bwMode="auto">
          <a:xfrm>
            <a:off x="2421361" y="6247958"/>
            <a:ext cx="5555880"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Parent Income Percentile (conditional on positive income)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8"/>
          <p:cNvSpPr>
            <a:spLocks noChangeArrowheads="1"/>
          </p:cNvSpPr>
          <p:nvPr/>
        </p:nvSpPr>
        <p:spPr bwMode="auto">
          <a:xfrm>
            <a:off x="5009991" y="994974"/>
            <a:ext cx="210344" cy="39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TextBox 63"/>
          <p:cNvSpPr txBox="1"/>
          <p:nvPr/>
        </p:nvSpPr>
        <p:spPr>
          <a:xfrm>
            <a:off x="867300" y="762000"/>
            <a:ext cx="7684879" cy="570926"/>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Percent of Children Earning More than their Parents</a:t>
            </a:r>
          </a:p>
          <a:p>
            <a:pPr algn="ctr" defTabSz="457200" fontAlgn="base">
              <a:spcBef>
                <a:spcPct val="0"/>
              </a:spcBef>
              <a:spcAft>
                <a:spcPct val="0"/>
              </a:spcAft>
            </a:pPr>
            <a:r>
              <a:rPr lang="en-US" dirty="0">
                <a:solidFill>
                  <a:srgbClr val="1E2D53"/>
                </a:solidFill>
                <a:latin typeface="Arial" pitchFamily="34" charset="0"/>
                <a:cs typeface="Arial" pitchFamily="34" charset="0"/>
              </a:rPr>
              <a:t>By Parent Income Percentile</a:t>
            </a:r>
          </a:p>
        </p:txBody>
      </p:sp>
      <p:sp>
        <p:nvSpPr>
          <p:cNvPr id="59" name="Rectangle 9109"/>
          <p:cNvSpPr>
            <a:spLocks noChangeArrowheads="1"/>
          </p:cNvSpPr>
          <p:nvPr/>
        </p:nvSpPr>
        <p:spPr bwMode="auto">
          <a:xfrm rot="16200000">
            <a:off x="-1322057" y="3372558"/>
            <a:ext cx="4645793"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Pct. of Children Earning more than their Parents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Text Box 7">
            <a:extLst>
              <a:ext uri="{FF2B5EF4-FFF2-40B4-BE49-F238E27FC236}">
                <a16:creationId xmlns:a16="http://schemas.microsoft.com/office/drawing/2014/main" id="{0746280D-E2A5-4014-87DD-7B0CC5383686}"/>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grpSp>
        <p:nvGrpSpPr>
          <p:cNvPr id="61" name="Group 60">
            <a:extLst>
              <a:ext uri="{FF2B5EF4-FFF2-40B4-BE49-F238E27FC236}">
                <a16:creationId xmlns:a16="http://schemas.microsoft.com/office/drawing/2014/main" id="{302466BC-1E0F-4730-B74B-10FC440F6903}"/>
              </a:ext>
            </a:extLst>
          </p:cNvPr>
          <p:cNvGrpSpPr/>
          <p:nvPr/>
        </p:nvGrpSpPr>
        <p:grpSpPr>
          <a:xfrm>
            <a:off x="1666928" y="2819400"/>
            <a:ext cx="6724544" cy="1828800"/>
            <a:chOff x="1666928" y="2819400"/>
            <a:chExt cx="6724544" cy="1828800"/>
          </a:xfrm>
        </p:grpSpPr>
        <p:cxnSp>
          <p:nvCxnSpPr>
            <p:cNvPr id="43" name="Straight Connector 42">
              <a:extLst>
                <a:ext uri="{FF2B5EF4-FFF2-40B4-BE49-F238E27FC236}">
                  <a16:creationId xmlns:a16="http://schemas.microsoft.com/office/drawing/2014/main" id="{5CFC11A7-3B61-4FB2-B725-D25542C1CB49}"/>
                </a:ext>
              </a:extLst>
            </p:cNvPr>
            <p:cNvCxnSpPr/>
            <p:nvPr/>
          </p:nvCxnSpPr>
          <p:spPr>
            <a:xfrm>
              <a:off x="1666928" y="28194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7A3F9A-86A9-43C3-86A1-FC15A25332D7}"/>
                </a:ext>
              </a:extLst>
            </p:cNvPr>
            <p:cNvCxnSpPr/>
            <p:nvPr/>
          </p:nvCxnSpPr>
          <p:spPr>
            <a:xfrm>
              <a:off x="2940208" y="35814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7CBCB4-8675-48D3-8182-28477358D36D}"/>
                </a:ext>
              </a:extLst>
            </p:cNvPr>
            <p:cNvCxnSpPr/>
            <p:nvPr/>
          </p:nvCxnSpPr>
          <p:spPr>
            <a:xfrm>
              <a:off x="4270983" y="38100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F25BC93-5824-49E8-B59B-67E7BDAEA099}"/>
                </a:ext>
              </a:extLst>
            </p:cNvPr>
            <p:cNvCxnSpPr/>
            <p:nvPr/>
          </p:nvCxnSpPr>
          <p:spPr>
            <a:xfrm>
              <a:off x="5629328" y="40386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4307DBD-5725-4F10-98BA-A60B58C6B652}"/>
                </a:ext>
              </a:extLst>
            </p:cNvPr>
            <p:cNvCxnSpPr/>
            <p:nvPr/>
          </p:nvCxnSpPr>
          <p:spPr>
            <a:xfrm>
              <a:off x="6934200" y="46482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948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4763" y="98425"/>
            <a:ext cx="9153526" cy="6661150"/>
            <a:chOff x="-3" y="62"/>
            <a:chExt cx="5766" cy="4196"/>
          </a:xfrm>
        </p:grpSpPr>
        <p:sp>
          <p:nvSpPr>
            <p:cNvPr id="4" name="AutoShape 3"/>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3" y="62"/>
              <a:ext cx="5766" cy="4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0" y="68"/>
              <a:ext cx="5757" cy="4187"/>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702" y="449"/>
              <a:ext cx="4929"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ine 8"/>
            <p:cNvSpPr>
              <a:spLocks noChangeShapeType="1"/>
            </p:cNvSpPr>
            <p:nvPr/>
          </p:nvSpPr>
          <p:spPr bwMode="auto">
            <a:xfrm>
              <a:off x="702" y="357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702" y="296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702" y="2359"/>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702" y="175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702" y="114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792" y="1053"/>
              <a:ext cx="4748" cy="2518"/>
            </a:xfrm>
            <a:custGeom>
              <a:avLst/>
              <a:gdLst>
                <a:gd name="T0" fmla="*/ 0 w 1360"/>
                <a:gd name="T1" fmla="*/ 0 h 721"/>
                <a:gd name="T2" fmla="*/ 31 w 1360"/>
                <a:gd name="T3" fmla="*/ 42 h 721"/>
                <a:gd name="T4" fmla="*/ 62 w 1360"/>
                <a:gd name="T5" fmla="*/ 33 h 721"/>
                <a:gd name="T6" fmla="*/ 93 w 1360"/>
                <a:gd name="T7" fmla="*/ 47 h 721"/>
                <a:gd name="T8" fmla="*/ 124 w 1360"/>
                <a:gd name="T9" fmla="*/ 28 h 721"/>
                <a:gd name="T10" fmla="*/ 154 w 1360"/>
                <a:gd name="T11" fmla="*/ 89 h 721"/>
                <a:gd name="T12" fmla="*/ 185 w 1360"/>
                <a:gd name="T13" fmla="*/ 99 h 721"/>
                <a:gd name="T14" fmla="*/ 216 w 1360"/>
                <a:gd name="T15" fmla="*/ 131 h 721"/>
                <a:gd name="T16" fmla="*/ 247 w 1360"/>
                <a:gd name="T17" fmla="*/ 164 h 721"/>
                <a:gd name="T18" fmla="*/ 278 w 1360"/>
                <a:gd name="T19" fmla="*/ 208 h 721"/>
                <a:gd name="T20" fmla="*/ 309 w 1360"/>
                <a:gd name="T21" fmla="*/ 226 h 721"/>
                <a:gd name="T22" fmla="*/ 340 w 1360"/>
                <a:gd name="T23" fmla="*/ 228 h 721"/>
                <a:gd name="T24" fmla="*/ 371 w 1360"/>
                <a:gd name="T25" fmla="*/ 305 h 721"/>
                <a:gd name="T26" fmla="*/ 402 w 1360"/>
                <a:gd name="T27" fmla="*/ 360 h 721"/>
                <a:gd name="T28" fmla="*/ 433 w 1360"/>
                <a:gd name="T29" fmla="*/ 406 h 721"/>
                <a:gd name="T30" fmla="*/ 463 w 1360"/>
                <a:gd name="T31" fmla="*/ 380 h 721"/>
                <a:gd name="T32" fmla="*/ 494 w 1360"/>
                <a:gd name="T33" fmla="*/ 420 h 721"/>
                <a:gd name="T34" fmla="*/ 525 w 1360"/>
                <a:gd name="T35" fmla="*/ 421 h 721"/>
                <a:gd name="T36" fmla="*/ 556 w 1360"/>
                <a:gd name="T37" fmla="*/ 425 h 721"/>
                <a:gd name="T38" fmla="*/ 587 w 1360"/>
                <a:gd name="T39" fmla="*/ 456 h 721"/>
                <a:gd name="T40" fmla="*/ 618 w 1360"/>
                <a:gd name="T41" fmla="*/ 507 h 721"/>
                <a:gd name="T42" fmla="*/ 649 w 1360"/>
                <a:gd name="T43" fmla="*/ 546 h 721"/>
                <a:gd name="T44" fmla="*/ 680 w 1360"/>
                <a:gd name="T45" fmla="*/ 578 h 721"/>
                <a:gd name="T46" fmla="*/ 711 w 1360"/>
                <a:gd name="T47" fmla="*/ 590 h 721"/>
                <a:gd name="T48" fmla="*/ 742 w 1360"/>
                <a:gd name="T49" fmla="*/ 608 h 721"/>
                <a:gd name="T50" fmla="*/ 772 w 1360"/>
                <a:gd name="T51" fmla="*/ 559 h 721"/>
                <a:gd name="T52" fmla="*/ 803 w 1360"/>
                <a:gd name="T53" fmla="*/ 591 h 721"/>
                <a:gd name="T54" fmla="*/ 834 w 1360"/>
                <a:gd name="T55" fmla="*/ 586 h 721"/>
                <a:gd name="T56" fmla="*/ 865 w 1360"/>
                <a:gd name="T57" fmla="*/ 546 h 721"/>
                <a:gd name="T58" fmla="*/ 896 w 1360"/>
                <a:gd name="T59" fmla="*/ 558 h 721"/>
                <a:gd name="T60" fmla="*/ 927 w 1360"/>
                <a:gd name="T61" fmla="*/ 531 h 721"/>
                <a:gd name="T62" fmla="*/ 958 w 1360"/>
                <a:gd name="T63" fmla="*/ 527 h 721"/>
                <a:gd name="T64" fmla="*/ 989 w 1360"/>
                <a:gd name="T65" fmla="*/ 533 h 721"/>
                <a:gd name="T66" fmla="*/ 1020 w 1360"/>
                <a:gd name="T67" fmla="*/ 550 h 721"/>
                <a:gd name="T68" fmla="*/ 1051 w 1360"/>
                <a:gd name="T69" fmla="*/ 582 h 721"/>
                <a:gd name="T70" fmla="*/ 1081 w 1360"/>
                <a:gd name="T71" fmla="*/ 572 h 721"/>
                <a:gd name="T72" fmla="*/ 1112 w 1360"/>
                <a:gd name="T73" fmla="*/ 636 h 721"/>
                <a:gd name="T74" fmla="*/ 1143 w 1360"/>
                <a:gd name="T75" fmla="*/ 606 h 721"/>
                <a:gd name="T76" fmla="*/ 1174 w 1360"/>
                <a:gd name="T77" fmla="*/ 622 h 721"/>
                <a:gd name="T78" fmla="*/ 1205 w 1360"/>
                <a:gd name="T79" fmla="*/ 646 h 721"/>
                <a:gd name="T80" fmla="*/ 1236 w 1360"/>
                <a:gd name="T81" fmla="*/ 721 h 721"/>
                <a:gd name="T82" fmla="*/ 1267 w 1360"/>
                <a:gd name="T83" fmla="*/ 665 h 721"/>
                <a:gd name="T84" fmla="*/ 1298 w 1360"/>
                <a:gd name="T85" fmla="*/ 646 h 721"/>
                <a:gd name="T86" fmla="*/ 1329 w 1360"/>
                <a:gd name="T87" fmla="*/ 674 h 721"/>
                <a:gd name="T88" fmla="*/ 1360 w 1360"/>
                <a:gd name="T89" fmla="*/ 717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0" h="721">
                  <a:moveTo>
                    <a:pt x="0" y="0"/>
                  </a:moveTo>
                  <a:lnTo>
                    <a:pt x="31" y="42"/>
                  </a:lnTo>
                  <a:lnTo>
                    <a:pt x="62" y="33"/>
                  </a:lnTo>
                  <a:lnTo>
                    <a:pt x="93" y="47"/>
                  </a:lnTo>
                  <a:lnTo>
                    <a:pt x="124" y="28"/>
                  </a:lnTo>
                  <a:lnTo>
                    <a:pt x="154" y="89"/>
                  </a:lnTo>
                  <a:lnTo>
                    <a:pt x="185" y="99"/>
                  </a:lnTo>
                  <a:lnTo>
                    <a:pt x="216" y="131"/>
                  </a:lnTo>
                  <a:lnTo>
                    <a:pt x="247" y="164"/>
                  </a:lnTo>
                  <a:lnTo>
                    <a:pt x="278" y="208"/>
                  </a:lnTo>
                  <a:lnTo>
                    <a:pt x="309" y="226"/>
                  </a:lnTo>
                  <a:lnTo>
                    <a:pt x="340" y="228"/>
                  </a:lnTo>
                  <a:lnTo>
                    <a:pt x="371" y="305"/>
                  </a:lnTo>
                  <a:lnTo>
                    <a:pt x="402" y="360"/>
                  </a:lnTo>
                  <a:lnTo>
                    <a:pt x="433" y="406"/>
                  </a:lnTo>
                  <a:lnTo>
                    <a:pt x="463" y="380"/>
                  </a:lnTo>
                  <a:lnTo>
                    <a:pt x="494" y="420"/>
                  </a:lnTo>
                  <a:lnTo>
                    <a:pt x="525" y="421"/>
                  </a:lnTo>
                  <a:lnTo>
                    <a:pt x="556" y="425"/>
                  </a:lnTo>
                  <a:lnTo>
                    <a:pt x="587" y="456"/>
                  </a:lnTo>
                  <a:lnTo>
                    <a:pt x="618" y="507"/>
                  </a:lnTo>
                  <a:lnTo>
                    <a:pt x="649" y="546"/>
                  </a:lnTo>
                  <a:lnTo>
                    <a:pt x="680" y="578"/>
                  </a:lnTo>
                  <a:lnTo>
                    <a:pt x="711" y="590"/>
                  </a:lnTo>
                  <a:lnTo>
                    <a:pt x="742" y="608"/>
                  </a:lnTo>
                  <a:lnTo>
                    <a:pt x="772" y="559"/>
                  </a:lnTo>
                  <a:lnTo>
                    <a:pt x="803" y="591"/>
                  </a:lnTo>
                  <a:lnTo>
                    <a:pt x="834" y="586"/>
                  </a:lnTo>
                  <a:lnTo>
                    <a:pt x="865" y="546"/>
                  </a:lnTo>
                  <a:lnTo>
                    <a:pt x="896" y="558"/>
                  </a:lnTo>
                  <a:lnTo>
                    <a:pt x="927" y="531"/>
                  </a:lnTo>
                  <a:lnTo>
                    <a:pt x="958" y="527"/>
                  </a:lnTo>
                  <a:lnTo>
                    <a:pt x="989" y="533"/>
                  </a:lnTo>
                  <a:lnTo>
                    <a:pt x="1020" y="550"/>
                  </a:lnTo>
                  <a:lnTo>
                    <a:pt x="1051" y="582"/>
                  </a:lnTo>
                  <a:lnTo>
                    <a:pt x="1081" y="572"/>
                  </a:lnTo>
                  <a:lnTo>
                    <a:pt x="1112" y="636"/>
                  </a:lnTo>
                  <a:lnTo>
                    <a:pt x="1143" y="606"/>
                  </a:lnTo>
                  <a:lnTo>
                    <a:pt x="1174" y="622"/>
                  </a:lnTo>
                  <a:lnTo>
                    <a:pt x="1205" y="646"/>
                  </a:lnTo>
                  <a:lnTo>
                    <a:pt x="1236" y="721"/>
                  </a:lnTo>
                  <a:lnTo>
                    <a:pt x="1267" y="665"/>
                  </a:lnTo>
                  <a:lnTo>
                    <a:pt x="1298" y="646"/>
                  </a:lnTo>
                  <a:lnTo>
                    <a:pt x="1329" y="674"/>
                  </a:lnTo>
                  <a:lnTo>
                    <a:pt x="1360" y="717"/>
                  </a:lnTo>
                </a:path>
              </a:pathLst>
            </a:custGeom>
            <a:noFill/>
            <a:ln w="22225">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val 14"/>
            <p:cNvSpPr>
              <a:spLocks noChangeArrowheads="1"/>
            </p:cNvSpPr>
            <p:nvPr/>
          </p:nvSpPr>
          <p:spPr bwMode="auto">
            <a:xfrm>
              <a:off x="761" y="102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5"/>
            <p:cNvSpPr>
              <a:spLocks noChangeArrowheads="1"/>
            </p:cNvSpPr>
            <p:nvPr/>
          </p:nvSpPr>
          <p:spPr bwMode="auto">
            <a:xfrm>
              <a:off x="869" y="116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6"/>
            <p:cNvSpPr>
              <a:spLocks noChangeArrowheads="1"/>
            </p:cNvSpPr>
            <p:nvPr/>
          </p:nvSpPr>
          <p:spPr bwMode="auto">
            <a:xfrm>
              <a:off x="977" y="113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7"/>
            <p:cNvSpPr>
              <a:spLocks noChangeArrowheads="1"/>
            </p:cNvSpPr>
            <p:nvPr/>
          </p:nvSpPr>
          <p:spPr bwMode="auto">
            <a:xfrm>
              <a:off x="1086" y="118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8"/>
            <p:cNvSpPr>
              <a:spLocks noChangeArrowheads="1"/>
            </p:cNvSpPr>
            <p:nvPr/>
          </p:nvSpPr>
          <p:spPr bwMode="auto">
            <a:xfrm>
              <a:off x="1194" y="111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9"/>
            <p:cNvSpPr>
              <a:spLocks noChangeArrowheads="1"/>
            </p:cNvSpPr>
            <p:nvPr/>
          </p:nvSpPr>
          <p:spPr bwMode="auto">
            <a:xfrm>
              <a:off x="1299" y="1332"/>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0"/>
            <p:cNvSpPr>
              <a:spLocks noChangeArrowheads="1"/>
            </p:cNvSpPr>
            <p:nvPr/>
          </p:nvSpPr>
          <p:spPr bwMode="auto">
            <a:xfrm>
              <a:off x="1407" y="136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1"/>
            <p:cNvSpPr>
              <a:spLocks noChangeArrowheads="1"/>
            </p:cNvSpPr>
            <p:nvPr/>
          </p:nvSpPr>
          <p:spPr bwMode="auto">
            <a:xfrm>
              <a:off x="1515" y="147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
            <p:cNvSpPr>
              <a:spLocks noChangeArrowheads="1"/>
            </p:cNvSpPr>
            <p:nvPr/>
          </p:nvSpPr>
          <p:spPr bwMode="auto">
            <a:xfrm>
              <a:off x="1623" y="159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3"/>
            <p:cNvSpPr>
              <a:spLocks noChangeArrowheads="1"/>
            </p:cNvSpPr>
            <p:nvPr/>
          </p:nvSpPr>
          <p:spPr bwMode="auto">
            <a:xfrm>
              <a:off x="1731" y="174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4"/>
            <p:cNvSpPr>
              <a:spLocks noChangeArrowheads="1"/>
            </p:cNvSpPr>
            <p:nvPr/>
          </p:nvSpPr>
          <p:spPr bwMode="auto">
            <a:xfrm>
              <a:off x="1840" y="1811"/>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5"/>
            <p:cNvSpPr>
              <a:spLocks noChangeArrowheads="1"/>
            </p:cNvSpPr>
            <p:nvPr/>
          </p:nvSpPr>
          <p:spPr bwMode="auto">
            <a:xfrm>
              <a:off x="1948" y="181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6"/>
            <p:cNvSpPr>
              <a:spLocks noChangeArrowheads="1"/>
            </p:cNvSpPr>
            <p:nvPr/>
          </p:nvSpPr>
          <p:spPr bwMode="auto">
            <a:xfrm>
              <a:off x="2056" y="208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7"/>
            <p:cNvSpPr>
              <a:spLocks noChangeArrowheads="1"/>
            </p:cNvSpPr>
            <p:nvPr/>
          </p:nvSpPr>
          <p:spPr bwMode="auto">
            <a:xfrm>
              <a:off x="2164" y="227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8"/>
            <p:cNvSpPr>
              <a:spLocks noChangeArrowheads="1"/>
            </p:cNvSpPr>
            <p:nvPr/>
          </p:nvSpPr>
          <p:spPr bwMode="auto">
            <a:xfrm>
              <a:off x="2273" y="2439"/>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9"/>
            <p:cNvSpPr>
              <a:spLocks noChangeArrowheads="1"/>
            </p:cNvSpPr>
            <p:nvPr/>
          </p:nvSpPr>
          <p:spPr bwMode="auto">
            <a:xfrm>
              <a:off x="2377" y="2349"/>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0"/>
            <p:cNvSpPr>
              <a:spLocks noChangeArrowheads="1"/>
            </p:cNvSpPr>
            <p:nvPr/>
          </p:nvSpPr>
          <p:spPr bwMode="auto">
            <a:xfrm>
              <a:off x="2486" y="248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1"/>
            <p:cNvSpPr>
              <a:spLocks noChangeArrowheads="1"/>
            </p:cNvSpPr>
            <p:nvPr/>
          </p:nvSpPr>
          <p:spPr bwMode="auto">
            <a:xfrm>
              <a:off x="2594" y="249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2"/>
            <p:cNvSpPr>
              <a:spLocks noChangeArrowheads="1"/>
            </p:cNvSpPr>
            <p:nvPr/>
          </p:nvSpPr>
          <p:spPr bwMode="auto">
            <a:xfrm>
              <a:off x="2702" y="250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3"/>
            <p:cNvSpPr>
              <a:spLocks noChangeArrowheads="1"/>
            </p:cNvSpPr>
            <p:nvPr/>
          </p:nvSpPr>
          <p:spPr bwMode="auto">
            <a:xfrm>
              <a:off x="2810" y="261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4"/>
            <p:cNvSpPr>
              <a:spLocks noChangeArrowheads="1"/>
            </p:cNvSpPr>
            <p:nvPr/>
          </p:nvSpPr>
          <p:spPr bwMode="auto">
            <a:xfrm>
              <a:off x="2918" y="279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35"/>
            <p:cNvSpPr>
              <a:spLocks noChangeArrowheads="1"/>
            </p:cNvSpPr>
            <p:nvPr/>
          </p:nvSpPr>
          <p:spPr bwMode="auto">
            <a:xfrm>
              <a:off x="3027" y="292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6"/>
            <p:cNvSpPr>
              <a:spLocks noChangeArrowheads="1"/>
            </p:cNvSpPr>
            <p:nvPr/>
          </p:nvSpPr>
          <p:spPr bwMode="auto">
            <a:xfrm>
              <a:off x="3135" y="3040"/>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37"/>
            <p:cNvSpPr>
              <a:spLocks noChangeArrowheads="1"/>
            </p:cNvSpPr>
            <p:nvPr/>
          </p:nvSpPr>
          <p:spPr bwMode="auto">
            <a:xfrm>
              <a:off x="3243" y="308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8"/>
            <p:cNvSpPr>
              <a:spLocks noChangeArrowheads="1"/>
            </p:cNvSpPr>
            <p:nvPr/>
          </p:nvSpPr>
          <p:spPr bwMode="auto">
            <a:xfrm>
              <a:off x="3351" y="314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9"/>
            <p:cNvSpPr>
              <a:spLocks noChangeArrowheads="1"/>
            </p:cNvSpPr>
            <p:nvPr/>
          </p:nvSpPr>
          <p:spPr bwMode="auto">
            <a:xfrm>
              <a:off x="3456" y="2974"/>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40"/>
            <p:cNvSpPr>
              <a:spLocks noChangeArrowheads="1"/>
            </p:cNvSpPr>
            <p:nvPr/>
          </p:nvSpPr>
          <p:spPr bwMode="auto">
            <a:xfrm>
              <a:off x="3564" y="308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41"/>
            <p:cNvSpPr>
              <a:spLocks noChangeArrowheads="1"/>
            </p:cNvSpPr>
            <p:nvPr/>
          </p:nvSpPr>
          <p:spPr bwMode="auto">
            <a:xfrm>
              <a:off x="3672" y="306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Oval 42"/>
            <p:cNvSpPr>
              <a:spLocks noChangeArrowheads="1"/>
            </p:cNvSpPr>
            <p:nvPr/>
          </p:nvSpPr>
          <p:spPr bwMode="auto">
            <a:xfrm>
              <a:off x="3781" y="292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43"/>
            <p:cNvSpPr>
              <a:spLocks noChangeArrowheads="1"/>
            </p:cNvSpPr>
            <p:nvPr/>
          </p:nvSpPr>
          <p:spPr bwMode="auto">
            <a:xfrm>
              <a:off x="3889" y="2970"/>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44"/>
            <p:cNvSpPr>
              <a:spLocks noChangeArrowheads="1"/>
            </p:cNvSpPr>
            <p:nvPr/>
          </p:nvSpPr>
          <p:spPr bwMode="auto">
            <a:xfrm>
              <a:off x="3997" y="287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5"/>
            <p:cNvSpPr>
              <a:spLocks noChangeArrowheads="1"/>
            </p:cNvSpPr>
            <p:nvPr/>
          </p:nvSpPr>
          <p:spPr bwMode="auto">
            <a:xfrm>
              <a:off x="4105" y="286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6"/>
            <p:cNvSpPr>
              <a:spLocks noChangeArrowheads="1"/>
            </p:cNvSpPr>
            <p:nvPr/>
          </p:nvSpPr>
          <p:spPr bwMode="auto">
            <a:xfrm>
              <a:off x="4214" y="2883"/>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7"/>
            <p:cNvSpPr>
              <a:spLocks noChangeArrowheads="1"/>
            </p:cNvSpPr>
            <p:nvPr/>
          </p:nvSpPr>
          <p:spPr bwMode="auto">
            <a:xfrm>
              <a:off x="4322" y="294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48"/>
            <p:cNvSpPr>
              <a:spLocks noChangeArrowheads="1"/>
            </p:cNvSpPr>
            <p:nvPr/>
          </p:nvSpPr>
          <p:spPr bwMode="auto">
            <a:xfrm>
              <a:off x="4430" y="305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9"/>
            <p:cNvSpPr>
              <a:spLocks noChangeArrowheads="1"/>
            </p:cNvSpPr>
            <p:nvPr/>
          </p:nvSpPr>
          <p:spPr bwMode="auto">
            <a:xfrm>
              <a:off x="4535" y="301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50"/>
            <p:cNvSpPr>
              <a:spLocks noChangeArrowheads="1"/>
            </p:cNvSpPr>
            <p:nvPr/>
          </p:nvSpPr>
          <p:spPr bwMode="auto">
            <a:xfrm>
              <a:off x="4643" y="324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51"/>
            <p:cNvSpPr>
              <a:spLocks noChangeArrowheads="1"/>
            </p:cNvSpPr>
            <p:nvPr/>
          </p:nvSpPr>
          <p:spPr bwMode="auto">
            <a:xfrm>
              <a:off x="4751" y="313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52"/>
            <p:cNvSpPr>
              <a:spLocks noChangeArrowheads="1"/>
            </p:cNvSpPr>
            <p:nvPr/>
          </p:nvSpPr>
          <p:spPr bwMode="auto">
            <a:xfrm>
              <a:off x="4859" y="3194"/>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Oval 53"/>
            <p:cNvSpPr>
              <a:spLocks noChangeArrowheads="1"/>
            </p:cNvSpPr>
            <p:nvPr/>
          </p:nvSpPr>
          <p:spPr bwMode="auto">
            <a:xfrm>
              <a:off x="4968" y="3277"/>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54"/>
            <p:cNvSpPr>
              <a:spLocks noChangeArrowheads="1"/>
            </p:cNvSpPr>
            <p:nvPr/>
          </p:nvSpPr>
          <p:spPr bwMode="auto">
            <a:xfrm>
              <a:off x="5076" y="353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5"/>
            <p:cNvSpPr>
              <a:spLocks noChangeArrowheads="1"/>
            </p:cNvSpPr>
            <p:nvPr/>
          </p:nvSpPr>
          <p:spPr bwMode="auto">
            <a:xfrm>
              <a:off x="5184" y="334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56"/>
            <p:cNvSpPr>
              <a:spLocks noChangeArrowheads="1"/>
            </p:cNvSpPr>
            <p:nvPr/>
          </p:nvSpPr>
          <p:spPr bwMode="auto">
            <a:xfrm>
              <a:off x="5292" y="327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7"/>
            <p:cNvSpPr>
              <a:spLocks noChangeArrowheads="1"/>
            </p:cNvSpPr>
            <p:nvPr/>
          </p:nvSpPr>
          <p:spPr bwMode="auto">
            <a:xfrm>
              <a:off x="5400" y="337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8"/>
            <p:cNvSpPr>
              <a:spLocks noChangeArrowheads="1"/>
            </p:cNvSpPr>
            <p:nvPr/>
          </p:nvSpPr>
          <p:spPr bwMode="auto">
            <a:xfrm>
              <a:off x="5472" y="3493"/>
              <a:ext cx="153" cy="155"/>
            </a:xfrm>
            <a:prstGeom prst="ellipse">
              <a:avLst/>
            </a:prstGeom>
            <a:solidFill>
              <a:srgbClr val="008000"/>
            </a:solidFill>
            <a:ln w="22225">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9"/>
            <p:cNvSpPr>
              <a:spLocks noChangeShapeType="1"/>
            </p:cNvSpPr>
            <p:nvPr/>
          </p:nvSpPr>
          <p:spPr bwMode="auto">
            <a:xfrm flipV="1">
              <a:off x="702"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0"/>
            <p:cNvSpPr>
              <a:spLocks noChangeShapeType="1"/>
            </p:cNvSpPr>
            <p:nvPr/>
          </p:nvSpPr>
          <p:spPr bwMode="auto">
            <a:xfrm flipH="1">
              <a:off x="642" y="357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61"/>
            <p:cNvSpPr>
              <a:spLocks noChangeArrowheads="1"/>
            </p:cNvSpPr>
            <p:nvPr/>
          </p:nvSpPr>
          <p:spPr bwMode="auto">
            <a:xfrm>
              <a:off x="454" y="3497"/>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62"/>
            <p:cNvSpPr>
              <a:spLocks noChangeShapeType="1"/>
            </p:cNvSpPr>
            <p:nvPr/>
          </p:nvSpPr>
          <p:spPr bwMode="auto">
            <a:xfrm flipH="1">
              <a:off x="642" y="296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3"/>
            <p:cNvSpPr>
              <a:spLocks noChangeArrowheads="1"/>
            </p:cNvSpPr>
            <p:nvPr/>
          </p:nvSpPr>
          <p:spPr bwMode="auto">
            <a:xfrm>
              <a:off x="454" y="2890"/>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Line 64"/>
            <p:cNvSpPr>
              <a:spLocks noChangeShapeType="1"/>
            </p:cNvSpPr>
            <p:nvPr/>
          </p:nvSpPr>
          <p:spPr bwMode="auto">
            <a:xfrm flipH="1">
              <a:off x="642" y="2359"/>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5"/>
            <p:cNvSpPr>
              <a:spLocks noChangeArrowheads="1"/>
            </p:cNvSpPr>
            <p:nvPr/>
          </p:nvSpPr>
          <p:spPr bwMode="auto">
            <a:xfrm>
              <a:off x="454" y="228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Line 66"/>
            <p:cNvSpPr>
              <a:spLocks noChangeShapeType="1"/>
            </p:cNvSpPr>
            <p:nvPr/>
          </p:nvSpPr>
          <p:spPr bwMode="auto">
            <a:xfrm flipH="1">
              <a:off x="642" y="175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7"/>
            <p:cNvSpPr>
              <a:spLocks noChangeArrowheads="1"/>
            </p:cNvSpPr>
            <p:nvPr/>
          </p:nvSpPr>
          <p:spPr bwMode="auto">
            <a:xfrm>
              <a:off x="454" y="1678"/>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Line 68"/>
            <p:cNvSpPr>
              <a:spLocks noChangeShapeType="1"/>
            </p:cNvSpPr>
            <p:nvPr/>
          </p:nvSpPr>
          <p:spPr bwMode="auto">
            <a:xfrm flipH="1">
              <a:off x="642" y="114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9"/>
            <p:cNvSpPr>
              <a:spLocks noChangeArrowheads="1"/>
            </p:cNvSpPr>
            <p:nvPr/>
          </p:nvSpPr>
          <p:spPr bwMode="auto">
            <a:xfrm>
              <a:off x="454" y="10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Line 70"/>
            <p:cNvSpPr>
              <a:spLocks noChangeShapeType="1"/>
            </p:cNvSpPr>
            <p:nvPr/>
          </p:nvSpPr>
          <p:spPr bwMode="auto">
            <a:xfrm flipH="1">
              <a:off x="642" y="540"/>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71"/>
            <p:cNvSpPr>
              <a:spLocks noChangeArrowheads="1"/>
            </p:cNvSpPr>
            <p:nvPr/>
          </p:nvSpPr>
          <p:spPr bwMode="auto">
            <a:xfrm>
              <a:off x="374" y="467"/>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Line 73"/>
            <p:cNvSpPr>
              <a:spLocks noChangeShapeType="1"/>
            </p:cNvSpPr>
            <p:nvPr/>
          </p:nvSpPr>
          <p:spPr bwMode="auto">
            <a:xfrm>
              <a:off x="702" y="3665"/>
              <a:ext cx="4929"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4"/>
            <p:cNvSpPr>
              <a:spLocks noChangeShapeType="1"/>
            </p:cNvSpPr>
            <p:nvPr/>
          </p:nvSpPr>
          <p:spPr bwMode="auto">
            <a:xfrm>
              <a:off x="79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75"/>
            <p:cNvSpPr>
              <a:spLocks noChangeArrowheads="1"/>
            </p:cNvSpPr>
            <p:nvPr/>
          </p:nvSpPr>
          <p:spPr bwMode="auto">
            <a:xfrm>
              <a:off x="632"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Line 76"/>
            <p:cNvSpPr>
              <a:spLocks noChangeShapeType="1"/>
            </p:cNvSpPr>
            <p:nvPr/>
          </p:nvSpPr>
          <p:spPr bwMode="auto">
            <a:xfrm>
              <a:off x="187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Rectangle 77"/>
            <p:cNvSpPr>
              <a:spLocks noChangeArrowheads="1"/>
            </p:cNvSpPr>
            <p:nvPr/>
          </p:nvSpPr>
          <p:spPr bwMode="auto">
            <a:xfrm>
              <a:off x="1711"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Line 78"/>
            <p:cNvSpPr>
              <a:spLocks noChangeShapeType="1"/>
            </p:cNvSpPr>
            <p:nvPr/>
          </p:nvSpPr>
          <p:spPr bwMode="auto">
            <a:xfrm>
              <a:off x="295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9"/>
            <p:cNvSpPr>
              <a:spLocks noChangeArrowheads="1"/>
            </p:cNvSpPr>
            <p:nvPr/>
          </p:nvSpPr>
          <p:spPr bwMode="auto">
            <a:xfrm>
              <a:off x="2789"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Line 80"/>
            <p:cNvSpPr>
              <a:spLocks noChangeShapeType="1"/>
            </p:cNvSpPr>
            <p:nvPr/>
          </p:nvSpPr>
          <p:spPr bwMode="auto">
            <a:xfrm>
              <a:off x="4029"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81"/>
            <p:cNvSpPr>
              <a:spLocks noChangeArrowheads="1"/>
            </p:cNvSpPr>
            <p:nvPr/>
          </p:nvSpPr>
          <p:spPr bwMode="auto">
            <a:xfrm>
              <a:off x="3868"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Line 82"/>
            <p:cNvSpPr>
              <a:spLocks noChangeShapeType="1"/>
            </p:cNvSpPr>
            <p:nvPr/>
          </p:nvSpPr>
          <p:spPr bwMode="auto">
            <a:xfrm>
              <a:off x="5107"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3"/>
            <p:cNvSpPr>
              <a:spLocks noChangeArrowheads="1"/>
            </p:cNvSpPr>
            <p:nvPr/>
          </p:nvSpPr>
          <p:spPr bwMode="auto">
            <a:xfrm>
              <a:off x="4947"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85"/>
            <p:cNvSpPr>
              <a:spLocks noChangeArrowheads="1"/>
            </p:cNvSpPr>
            <p:nvPr/>
          </p:nvSpPr>
          <p:spPr bwMode="auto">
            <a:xfrm>
              <a:off x="3138"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86" name="TextBox 85"/>
          <p:cNvSpPr txBox="1"/>
          <p:nvPr/>
        </p:nvSpPr>
        <p:spPr>
          <a:xfrm>
            <a:off x="228600" y="154369"/>
            <a:ext cx="8699864" cy="369332"/>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Mean Rates of Absolute Mobility by Cohort</a:t>
            </a:r>
          </a:p>
        </p:txBody>
      </p:sp>
      <p:sp>
        <p:nvSpPr>
          <p:cNvPr id="87" name="Line 12"/>
          <p:cNvSpPr>
            <a:spLocks noChangeShapeType="1"/>
          </p:cNvSpPr>
          <p:nvPr/>
        </p:nvSpPr>
        <p:spPr bwMode="auto">
          <a:xfrm>
            <a:off x="1131643" y="861646"/>
            <a:ext cx="782478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a:off x="3810000" y="6324600"/>
            <a:ext cx="21828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Child's Birth Cohort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9109"/>
          <p:cNvSpPr>
            <a:spLocks noChangeArrowheads="1"/>
          </p:cNvSpPr>
          <p:nvPr/>
        </p:nvSpPr>
        <p:spPr bwMode="auto">
          <a:xfrm rot="16200000">
            <a:off x="-2186782" y="2994818"/>
            <a:ext cx="52593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Pct. of Children Earning more than their Parents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9B6A3AD4-D3FB-46F4-BC9E-41C9A6470AAB}"/>
              </a:ext>
            </a:extLst>
          </p:cNvPr>
          <p:cNvSpPr txBox="1"/>
          <p:nvPr/>
        </p:nvSpPr>
        <p:spPr>
          <a:xfrm>
            <a:off x="7593806" y="3856931"/>
            <a:ext cx="1524000" cy="923330"/>
          </a:xfrm>
          <a:prstGeom prst="rect">
            <a:avLst/>
          </a:prstGeom>
          <a:noFill/>
        </p:spPr>
        <p:txBody>
          <a:bodyPr wrap="square" rtlCol="0">
            <a:spAutoFit/>
          </a:bodyPr>
          <a:lstStyle/>
          <a:p>
            <a:pPr algn="r"/>
            <a:r>
              <a:rPr lang="pt-BR" dirty="0"/>
              <a:t>This was to calculate this green point</a:t>
            </a:r>
          </a:p>
        </p:txBody>
      </p:sp>
      <p:sp>
        <p:nvSpPr>
          <p:cNvPr id="72" name="Arrow: Down 71">
            <a:extLst>
              <a:ext uri="{FF2B5EF4-FFF2-40B4-BE49-F238E27FC236}">
                <a16:creationId xmlns:a16="http://schemas.microsoft.com/office/drawing/2014/main" id="{19012F68-E6DA-4EA9-85DB-274E7542E3B6}"/>
              </a:ext>
            </a:extLst>
          </p:cNvPr>
          <p:cNvSpPr/>
          <p:nvPr/>
        </p:nvSpPr>
        <p:spPr>
          <a:xfrm>
            <a:off x="8696324" y="4748213"/>
            <a:ext cx="295276" cy="344482"/>
          </a:xfrm>
          <a:prstGeom prst="downArrow">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8807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sp>
        <p:nvSpPr>
          <p:cNvPr id="3" name="TextBox 2">
            <a:extLst>
              <a:ext uri="{FF2B5EF4-FFF2-40B4-BE49-F238E27FC236}">
                <a16:creationId xmlns:a16="http://schemas.microsoft.com/office/drawing/2014/main" id="{3649C10E-7BB7-48B6-8A32-076E95DE6E33}"/>
              </a:ext>
            </a:extLst>
          </p:cNvPr>
          <p:cNvSpPr txBox="1"/>
          <p:nvPr/>
        </p:nvSpPr>
        <p:spPr>
          <a:xfrm>
            <a:off x="457200" y="1371600"/>
            <a:ext cx="82296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What are some possible issues threatening the validity of absolute mobility estimates?</a:t>
            </a:r>
          </a:p>
        </p:txBody>
      </p:sp>
      <p:sp>
        <p:nvSpPr>
          <p:cNvPr id="9" name="TextBox 8">
            <a:extLst>
              <a:ext uri="{FF2B5EF4-FFF2-40B4-BE49-F238E27FC236}">
                <a16:creationId xmlns:a16="http://schemas.microsoft.com/office/drawing/2014/main" id="{7A026D0F-29F5-4AEE-BC94-D1B0EE46FFDF}"/>
              </a:ext>
            </a:extLst>
          </p:cNvPr>
          <p:cNvSpPr txBox="1"/>
          <p:nvPr/>
        </p:nvSpPr>
        <p:spPr>
          <a:xfrm>
            <a:off x="457200" y="2596924"/>
            <a:ext cx="8458200" cy="2462213"/>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 debate over the proper inflation adjustment</a:t>
            </a:r>
          </a:p>
          <a:p>
            <a:pPr marL="800100" lvl="1" indent="-342900">
              <a:buFont typeface="Arial" panose="020B0604020202020204" pitchFamily="34" charset="0"/>
              <a:buChar char="•"/>
            </a:pPr>
            <a:r>
              <a:rPr lang="en-US" dirty="0"/>
              <a:t>Solution: Present results under a variety of inflation adjustments, general pattern is fairly robust.</a:t>
            </a:r>
            <a:br>
              <a:rPr lang="en-US" sz="2000" dirty="0"/>
            </a:br>
            <a:endParaRPr lang="en-US" sz="2000" dirty="0"/>
          </a:p>
          <a:p>
            <a:pPr marL="342900" indent="-342900">
              <a:buFont typeface="Arial" panose="020B0604020202020204" pitchFamily="34" charset="0"/>
              <a:buChar char="•"/>
            </a:pPr>
            <a:r>
              <a:rPr lang="en-US" sz="2000" dirty="0"/>
              <a:t>Do not observe the parent/child rank joint distribution “copula” before 1971.</a:t>
            </a:r>
          </a:p>
          <a:p>
            <a:pPr marL="800100" lvl="1" indent="-342900">
              <a:buFont typeface="Arial" panose="020B0604020202020204" pitchFamily="34" charset="0"/>
              <a:buChar char="•"/>
            </a:pPr>
            <a:r>
              <a:rPr lang="en-US" dirty="0"/>
              <a:t>Solution A: Assume stability, i.e. that it was the same then as it is now.</a:t>
            </a:r>
          </a:p>
          <a:p>
            <a:pPr marL="800100" lvl="1" indent="-342900">
              <a:buFont typeface="Arial" panose="020B0604020202020204" pitchFamily="34" charset="0"/>
              <a:buChar char="•"/>
            </a:pPr>
            <a:r>
              <a:rPr lang="en-US" dirty="0"/>
              <a:t>Solution B: Derive bounds on the measure of mobility under different possible joint distributions.  Once back to 1940-1950, it doesn’t matter much.</a:t>
            </a:r>
          </a:p>
        </p:txBody>
      </p:sp>
    </p:spTree>
    <p:extLst>
      <p:ext uri="{BB962C8B-B14F-4D97-AF65-F5344CB8AC3E}">
        <p14:creationId xmlns:p14="http://schemas.microsoft.com/office/powerpoint/2010/main" val="1506717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pic>
        <p:nvPicPr>
          <p:cNvPr id="4" name="Picture 3">
            <a:extLst>
              <a:ext uri="{FF2B5EF4-FFF2-40B4-BE49-F238E27FC236}">
                <a16:creationId xmlns:a16="http://schemas.microsoft.com/office/drawing/2014/main" id="{D187D2A1-B02C-4AAF-8834-749DB771A2B5}"/>
              </a:ext>
            </a:extLst>
          </p:cNvPr>
          <p:cNvPicPr>
            <a:picLocks noChangeAspect="1"/>
          </p:cNvPicPr>
          <p:nvPr/>
        </p:nvPicPr>
        <p:blipFill>
          <a:blip r:embed="rId3"/>
          <a:stretch>
            <a:fillRect/>
          </a:stretch>
        </p:blipFill>
        <p:spPr>
          <a:xfrm>
            <a:off x="795337" y="956469"/>
            <a:ext cx="7553325" cy="5600700"/>
          </a:xfrm>
          <a:prstGeom prst="rect">
            <a:avLst/>
          </a:prstGeom>
        </p:spPr>
      </p:pic>
    </p:spTree>
    <p:extLst>
      <p:ext uri="{BB962C8B-B14F-4D97-AF65-F5344CB8AC3E}">
        <p14:creationId xmlns:p14="http://schemas.microsoft.com/office/powerpoint/2010/main" val="22256926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pic>
        <p:nvPicPr>
          <p:cNvPr id="2" name="Picture 1">
            <a:extLst>
              <a:ext uri="{FF2B5EF4-FFF2-40B4-BE49-F238E27FC236}">
                <a16:creationId xmlns:a16="http://schemas.microsoft.com/office/drawing/2014/main" id="{0686807D-B0EB-4EFE-B2C8-1419EA1D7716}"/>
              </a:ext>
            </a:extLst>
          </p:cNvPr>
          <p:cNvPicPr>
            <a:picLocks noChangeAspect="1"/>
          </p:cNvPicPr>
          <p:nvPr/>
        </p:nvPicPr>
        <p:blipFill>
          <a:blip r:embed="rId3"/>
          <a:stretch>
            <a:fillRect/>
          </a:stretch>
        </p:blipFill>
        <p:spPr>
          <a:xfrm>
            <a:off x="785812" y="918369"/>
            <a:ext cx="7572375" cy="5676900"/>
          </a:xfrm>
          <a:prstGeom prst="rect">
            <a:avLst/>
          </a:prstGeom>
        </p:spPr>
      </p:pic>
    </p:spTree>
    <p:extLst>
      <p:ext uri="{BB962C8B-B14F-4D97-AF65-F5344CB8AC3E}">
        <p14:creationId xmlns:p14="http://schemas.microsoft.com/office/powerpoint/2010/main" val="17968116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pic>
        <p:nvPicPr>
          <p:cNvPr id="3" name="Picture 2">
            <a:extLst>
              <a:ext uri="{FF2B5EF4-FFF2-40B4-BE49-F238E27FC236}">
                <a16:creationId xmlns:a16="http://schemas.microsoft.com/office/drawing/2014/main" id="{1F98D9F7-8F76-4016-8B35-0F92748FE73C}"/>
              </a:ext>
            </a:extLst>
          </p:cNvPr>
          <p:cNvPicPr>
            <a:picLocks noChangeAspect="1"/>
          </p:cNvPicPr>
          <p:nvPr/>
        </p:nvPicPr>
        <p:blipFill>
          <a:blip r:embed="rId3"/>
          <a:stretch>
            <a:fillRect/>
          </a:stretch>
        </p:blipFill>
        <p:spPr>
          <a:xfrm>
            <a:off x="804862" y="1116239"/>
            <a:ext cx="7534275" cy="5629275"/>
          </a:xfrm>
          <a:prstGeom prst="rect">
            <a:avLst/>
          </a:prstGeom>
        </p:spPr>
      </p:pic>
    </p:spTree>
    <p:extLst>
      <p:ext uri="{BB962C8B-B14F-4D97-AF65-F5344CB8AC3E}">
        <p14:creationId xmlns:p14="http://schemas.microsoft.com/office/powerpoint/2010/main" val="4144869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5016758"/>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Project #1 &amp; Stata guidance</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Absolute Mobility and Probability (see handout)</a:t>
            </a:r>
            <a:br>
              <a:rPr lang="en-US" sz="200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Causal Effects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Randomized Experiments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Quasi-Experiments</a:t>
            </a:r>
          </a:p>
          <a:p>
            <a:pPr marL="233362" eaLnBrk="0" fontAlgn="base" hangingPunct="0">
              <a:spcBef>
                <a:spcPct val="0"/>
              </a:spcBef>
              <a:spcAft>
                <a:spcPct val="0"/>
              </a:spcAft>
              <a:buSzPct val="80000"/>
              <a:defRPr/>
            </a:pPr>
            <a:endParaRPr lang="en-US" sz="2000" kern="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Outline</a:t>
            </a:r>
          </a:p>
        </p:txBody>
      </p:sp>
    </p:spTree>
    <p:extLst>
      <p:ext uri="{BB962C8B-B14F-4D97-AF65-F5344CB8AC3E}">
        <p14:creationId xmlns:p14="http://schemas.microsoft.com/office/powerpoint/2010/main" val="20541830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Causal Effects</a:t>
            </a:r>
          </a:p>
        </p:txBody>
      </p:sp>
    </p:spTree>
    <p:extLst>
      <p:ext uri="{BB962C8B-B14F-4D97-AF65-F5344CB8AC3E}">
        <p14:creationId xmlns:p14="http://schemas.microsoft.com/office/powerpoint/2010/main" val="2963436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a:t>
            </a:r>
          </a:p>
        </p:txBody>
      </p:sp>
      <p:sp>
        <p:nvSpPr>
          <p:cNvPr id="6" name="TextBox 5">
            <a:extLst>
              <a:ext uri="{FF2B5EF4-FFF2-40B4-BE49-F238E27FC236}">
                <a16:creationId xmlns:a16="http://schemas.microsoft.com/office/drawing/2014/main" id="{5C7DFBF3-DC4C-4A66-BBF8-68F5B2D76140}"/>
              </a:ext>
            </a:extLst>
          </p:cNvPr>
          <p:cNvSpPr txBox="1"/>
          <p:nvPr/>
        </p:nvSpPr>
        <p:spPr>
          <a:xfrm>
            <a:off x="609600" y="1066800"/>
            <a:ext cx="81534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Last week: correlation is not causation.</a:t>
            </a:r>
          </a:p>
        </p:txBody>
      </p:sp>
      <p:sp>
        <p:nvSpPr>
          <p:cNvPr id="9" name="TextBox 8">
            <a:extLst>
              <a:ext uri="{FF2B5EF4-FFF2-40B4-BE49-F238E27FC236}">
                <a16:creationId xmlns:a16="http://schemas.microsoft.com/office/drawing/2014/main" id="{D7A22905-88E9-44A6-A556-A7869A43B8D7}"/>
              </a:ext>
            </a:extLst>
          </p:cNvPr>
          <p:cNvSpPr txBox="1"/>
          <p:nvPr/>
        </p:nvSpPr>
        <p:spPr>
          <a:xfrm>
            <a:off x="616857" y="1678017"/>
            <a:ext cx="81534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week: What is causation?</a:t>
            </a:r>
          </a:p>
        </p:txBody>
      </p:sp>
      <p:pic>
        <p:nvPicPr>
          <p:cNvPr id="11" name="Picture 10">
            <a:extLst>
              <a:ext uri="{FF2B5EF4-FFF2-40B4-BE49-F238E27FC236}">
                <a16:creationId xmlns:a16="http://schemas.microsoft.com/office/drawing/2014/main" id="{73D18661-6599-4931-90F6-D3FEC46744B3}"/>
              </a:ext>
            </a:extLst>
          </p:cNvPr>
          <p:cNvPicPr>
            <a:picLocks noChangeAspect="1"/>
          </p:cNvPicPr>
          <p:nvPr/>
        </p:nvPicPr>
        <p:blipFill>
          <a:blip r:embed="rId3"/>
          <a:stretch>
            <a:fillRect/>
          </a:stretch>
        </p:blipFill>
        <p:spPr>
          <a:xfrm>
            <a:off x="616857" y="2216051"/>
            <a:ext cx="5179008" cy="2425897"/>
          </a:xfrm>
          <a:prstGeom prst="rect">
            <a:avLst/>
          </a:prstGeom>
        </p:spPr>
      </p:pic>
      <p:sp>
        <p:nvSpPr>
          <p:cNvPr id="12" name="TextBox 11">
            <a:extLst>
              <a:ext uri="{FF2B5EF4-FFF2-40B4-BE49-F238E27FC236}">
                <a16:creationId xmlns:a16="http://schemas.microsoft.com/office/drawing/2014/main" id="{1F9AFAAF-43D2-4E2D-8B22-86246D60A360}"/>
              </a:ext>
            </a:extLst>
          </p:cNvPr>
          <p:cNvSpPr txBox="1"/>
          <p:nvPr/>
        </p:nvSpPr>
        <p:spPr>
          <a:xfrm>
            <a:off x="495300" y="5179983"/>
            <a:ext cx="81534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Philosophically difficult question!</a:t>
            </a:r>
          </a:p>
          <a:p>
            <a:pPr marL="742950" lvl="1" indent="-285750">
              <a:buFont typeface="Arial" panose="020B0604020202020204" pitchFamily="34" charset="0"/>
              <a:buChar char="•"/>
            </a:pPr>
            <a:endParaRPr lang="en-US" sz="2000" dirty="0"/>
          </a:p>
        </p:txBody>
      </p:sp>
      <p:pic>
        <p:nvPicPr>
          <p:cNvPr id="3074" name="Picture 2" descr="Image result for hume treatise of human nature">
            <a:extLst>
              <a:ext uri="{FF2B5EF4-FFF2-40B4-BE49-F238E27FC236}">
                <a16:creationId xmlns:a16="http://schemas.microsoft.com/office/drawing/2014/main" id="{F0933AD0-C2AB-4073-B6F1-FF2768DA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362200"/>
            <a:ext cx="2188096"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6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a:t>
            </a:r>
          </a:p>
        </p:txBody>
      </p:sp>
      <p:sp>
        <p:nvSpPr>
          <p:cNvPr id="6" name="TextBox 5">
            <a:extLst>
              <a:ext uri="{FF2B5EF4-FFF2-40B4-BE49-F238E27FC236}">
                <a16:creationId xmlns:a16="http://schemas.microsoft.com/office/drawing/2014/main" id="{5C7DFBF3-DC4C-4A66-BBF8-68F5B2D76140}"/>
              </a:ext>
            </a:extLst>
          </p:cNvPr>
          <p:cNvSpPr txBox="1"/>
          <p:nvPr/>
        </p:nvSpPr>
        <p:spPr>
          <a:xfrm>
            <a:off x="609600" y="1295400"/>
            <a:ext cx="8001000" cy="1631216"/>
          </a:xfrm>
          <a:prstGeom prst="rect">
            <a:avLst/>
          </a:prstGeom>
          <a:noFill/>
        </p:spPr>
        <p:txBody>
          <a:bodyPr wrap="square" rtlCol="0">
            <a:spAutoFit/>
          </a:bodyPr>
          <a:lstStyle/>
          <a:p>
            <a:r>
              <a:rPr lang="en-US" sz="2000" dirty="0"/>
              <a:t>In this class, and in economics and social science more generally, causal effects contrast the </a:t>
            </a:r>
            <a:r>
              <a:rPr lang="en-US" sz="2000" b="1" dirty="0">
                <a:solidFill>
                  <a:schemeClr val="accent2"/>
                </a:solidFill>
              </a:rPr>
              <a:t>factual</a:t>
            </a:r>
            <a:r>
              <a:rPr lang="en-US" sz="2000" dirty="0"/>
              <a:t> outcome and its</a:t>
            </a:r>
            <a:r>
              <a:rPr lang="en-US" sz="2000" b="1" dirty="0">
                <a:solidFill>
                  <a:schemeClr val="accent2"/>
                </a:solidFill>
              </a:rPr>
              <a:t> counterfactual</a:t>
            </a:r>
            <a:r>
              <a:rPr lang="en-US" sz="2000" dirty="0"/>
              <a:t>, often intimately linked to (real or hypothetical) experiments.</a:t>
            </a:r>
            <a:br>
              <a:rPr lang="en-US" sz="2000" dirty="0"/>
            </a:br>
            <a:br>
              <a:rPr lang="en-US" sz="2000" dirty="0"/>
            </a:br>
            <a:endParaRPr lang="en-US" sz="2000" dirty="0"/>
          </a:p>
        </p:txBody>
      </p:sp>
      <p:sp>
        <p:nvSpPr>
          <p:cNvPr id="18" name="TextBox 17">
            <a:extLst>
              <a:ext uri="{FF2B5EF4-FFF2-40B4-BE49-F238E27FC236}">
                <a16:creationId xmlns:a16="http://schemas.microsoft.com/office/drawing/2014/main" id="{5FE60C0D-C777-4857-839C-B77ED0A94776}"/>
              </a:ext>
            </a:extLst>
          </p:cNvPr>
          <p:cNvSpPr txBox="1"/>
          <p:nvPr/>
        </p:nvSpPr>
        <p:spPr>
          <a:xfrm>
            <a:off x="609600" y="2641699"/>
            <a:ext cx="7924800" cy="2616101"/>
          </a:xfrm>
          <a:prstGeom prst="rect">
            <a:avLst/>
          </a:prstGeom>
          <a:noFill/>
        </p:spPr>
        <p:txBody>
          <a:bodyPr wrap="square" rtlCol="0">
            <a:spAutoFit/>
          </a:bodyPr>
          <a:lstStyle/>
          <a:p>
            <a:pPr marL="742950" lvl="1" indent="-285750">
              <a:buFont typeface="Arial" panose="020B0604020202020204" pitchFamily="34" charset="0"/>
              <a:buChar char="•"/>
            </a:pPr>
            <a:r>
              <a:rPr lang="en-US" dirty="0"/>
              <a:t>“If Jane would have gotten one more year of education, how would her wages be different?”</a:t>
            </a:r>
            <a:br>
              <a:rPr lang="en-US" dirty="0"/>
            </a:br>
            <a:endParaRPr lang="en-US" dirty="0"/>
          </a:p>
          <a:p>
            <a:pPr marL="742950" lvl="1" indent="-285750">
              <a:buFont typeface="Arial" panose="020B0604020202020204" pitchFamily="34" charset="0"/>
              <a:buChar char="•"/>
            </a:pPr>
            <a:r>
              <a:rPr lang="en-US" dirty="0"/>
              <a:t>“If the Fed were to raise interest rates, how would unemployment change relative to if the Fed did not raise interest rates?</a:t>
            </a:r>
            <a:br>
              <a:rPr lang="en-US" dirty="0"/>
            </a:br>
            <a:endParaRPr lang="en-US" dirty="0"/>
          </a:p>
          <a:p>
            <a:pPr marL="742950" lvl="1" indent="-285750">
              <a:buFont typeface="Arial" panose="020B0604020202020204" pitchFamily="34" charset="0"/>
              <a:buChar char="•"/>
            </a:pPr>
            <a:r>
              <a:rPr lang="en-US" dirty="0"/>
              <a:t>“If a child were to grow up in Minneapolis instead of Atlanta, how much more likely is it that she would become an inventor?”</a:t>
            </a:r>
            <a:br>
              <a:rPr lang="en-US" sz="2000" dirty="0"/>
            </a:br>
            <a:endParaRPr lang="en-US" sz="2000" dirty="0"/>
          </a:p>
        </p:txBody>
      </p:sp>
    </p:spTree>
    <p:extLst>
      <p:ext uri="{BB962C8B-B14F-4D97-AF65-F5344CB8AC3E}">
        <p14:creationId xmlns:p14="http://schemas.microsoft.com/office/powerpoint/2010/main" val="177212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Partial Equilibrium vs. General</a:t>
            </a:r>
          </a:p>
        </p:txBody>
      </p:sp>
      <p:sp>
        <p:nvSpPr>
          <p:cNvPr id="21" name="TextBox 20">
            <a:extLst>
              <a:ext uri="{FF2B5EF4-FFF2-40B4-BE49-F238E27FC236}">
                <a16:creationId xmlns:a16="http://schemas.microsoft.com/office/drawing/2014/main" id="{02B2E4CB-9B94-4C80-9878-48E1A58CA5C1}"/>
              </a:ext>
            </a:extLst>
          </p:cNvPr>
          <p:cNvSpPr txBox="1"/>
          <p:nvPr/>
        </p:nvSpPr>
        <p:spPr>
          <a:xfrm>
            <a:off x="959319" y="2453814"/>
            <a:ext cx="6913303" cy="707886"/>
          </a:xfrm>
          <a:prstGeom prst="rect">
            <a:avLst/>
          </a:prstGeom>
          <a:noFill/>
        </p:spPr>
        <p:txBody>
          <a:bodyPr wrap="none" rtlCol="0">
            <a:spAutoFit/>
          </a:bodyPr>
          <a:lstStyle/>
          <a:p>
            <a:r>
              <a:rPr lang="en-US" sz="2000" dirty="0"/>
              <a:t>“What is the impact of moving to opportunity on future wages?”</a:t>
            </a:r>
          </a:p>
          <a:p>
            <a:endParaRPr lang="en-US" sz="2000" dirty="0"/>
          </a:p>
        </p:txBody>
      </p:sp>
      <p:cxnSp>
        <p:nvCxnSpPr>
          <p:cNvPr id="22" name="Straight Arrow Connector 21">
            <a:extLst>
              <a:ext uri="{FF2B5EF4-FFF2-40B4-BE49-F238E27FC236}">
                <a16:creationId xmlns:a16="http://schemas.microsoft.com/office/drawing/2014/main" id="{13E39EE8-43AF-45B6-962C-CE8388CBB0D3}"/>
              </a:ext>
            </a:extLst>
          </p:cNvPr>
          <p:cNvCxnSpPr>
            <a:cxnSpLocks/>
          </p:cNvCxnSpPr>
          <p:nvPr/>
        </p:nvCxnSpPr>
        <p:spPr>
          <a:xfrm flipH="1">
            <a:off x="2971800" y="2922057"/>
            <a:ext cx="457200" cy="11265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B19BD-DBFF-475C-A1C0-21A09E276038}"/>
              </a:ext>
            </a:extLst>
          </p:cNvPr>
          <p:cNvSpPr txBox="1"/>
          <p:nvPr/>
        </p:nvSpPr>
        <p:spPr>
          <a:xfrm>
            <a:off x="243114" y="4440150"/>
            <a:ext cx="4114800" cy="1754326"/>
          </a:xfrm>
          <a:prstGeom prst="rect">
            <a:avLst/>
          </a:prstGeom>
          <a:noFill/>
          <a:ln>
            <a:solidFill>
              <a:schemeClr val="tx1"/>
            </a:solidFill>
          </a:ln>
        </p:spPr>
        <p:txBody>
          <a:bodyPr wrap="square" rtlCol="0">
            <a:spAutoFit/>
          </a:bodyPr>
          <a:lstStyle/>
          <a:p>
            <a:pPr algn="ctr"/>
            <a:r>
              <a:rPr lang="en-US" dirty="0"/>
              <a:t>“If we take one person, and move them from a low-opportunity neighborhood to a high-opportunity neighborhood, how will their future wage path be different than if we had not moved them?”</a:t>
            </a:r>
          </a:p>
          <a:p>
            <a:pPr algn="ctr"/>
            <a:endParaRPr lang="en-US" dirty="0"/>
          </a:p>
        </p:txBody>
      </p:sp>
      <p:cxnSp>
        <p:nvCxnSpPr>
          <p:cNvPr id="24" name="Straight Arrow Connector 23">
            <a:extLst>
              <a:ext uri="{FF2B5EF4-FFF2-40B4-BE49-F238E27FC236}">
                <a16:creationId xmlns:a16="http://schemas.microsoft.com/office/drawing/2014/main" id="{BE71EE9A-E65E-4914-879A-69AA3A7F32B8}"/>
              </a:ext>
            </a:extLst>
          </p:cNvPr>
          <p:cNvCxnSpPr>
            <a:cxnSpLocks/>
          </p:cNvCxnSpPr>
          <p:nvPr/>
        </p:nvCxnSpPr>
        <p:spPr>
          <a:xfrm>
            <a:off x="5413139" y="2922057"/>
            <a:ext cx="454261" cy="1120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7E92847-637B-4ECC-9990-9761893038BF}"/>
              </a:ext>
            </a:extLst>
          </p:cNvPr>
          <p:cNvSpPr txBox="1"/>
          <p:nvPr/>
        </p:nvSpPr>
        <p:spPr>
          <a:xfrm>
            <a:off x="4415971" y="4440150"/>
            <a:ext cx="4114800" cy="1754326"/>
          </a:xfrm>
          <a:prstGeom prst="rect">
            <a:avLst/>
          </a:prstGeom>
          <a:noFill/>
          <a:ln>
            <a:solidFill>
              <a:schemeClr val="tx1"/>
            </a:solidFill>
          </a:ln>
        </p:spPr>
        <p:txBody>
          <a:bodyPr wrap="square" rtlCol="0">
            <a:spAutoFit/>
          </a:bodyPr>
          <a:lstStyle/>
          <a:p>
            <a:pPr algn="ctr"/>
            <a:r>
              <a:rPr lang="en-US" dirty="0"/>
              <a:t>“If we move everyone in Seattle from a low-opportunity neighborhood to a high-opportunity neighborhood, how will the distribution of wages be different than if we had not moved them?”</a:t>
            </a:r>
          </a:p>
          <a:p>
            <a:pPr algn="ctr"/>
            <a:endParaRPr lang="en-US" dirty="0"/>
          </a:p>
        </p:txBody>
      </p:sp>
      <p:sp>
        <p:nvSpPr>
          <p:cNvPr id="26" name="TextBox 25">
            <a:extLst>
              <a:ext uri="{FF2B5EF4-FFF2-40B4-BE49-F238E27FC236}">
                <a16:creationId xmlns:a16="http://schemas.microsoft.com/office/drawing/2014/main" id="{2A0FF492-4BCF-412E-ACB1-957545BCD01C}"/>
              </a:ext>
            </a:extLst>
          </p:cNvPr>
          <p:cNvSpPr txBox="1"/>
          <p:nvPr/>
        </p:nvSpPr>
        <p:spPr>
          <a:xfrm>
            <a:off x="624114" y="6224936"/>
            <a:ext cx="3733800" cy="400110"/>
          </a:xfrm>
          <a:prstGeom prst="rect">
            <a:avLst/>
          </a:prstGeom>
          <a:noFill/>
        </p:spPr>
        <p:txBody>
          <a:bodyPr wrap="square" rtlCol="0">
            <a:spAutoFit/>
          </a:bodyPr>
          <a:lstStyle/>
          <a:p>
            <a:r>
              <a:rPr lang="en-US" sz="2000" b="1" dirty="0"/>
              <a:t>Partial Equilibrium Effects</a:t>
            </a:r>
          </a:p>
        </p:txBody>
      </p:sp>
      <p:sp>
        <p:nvSpPr>
          <p:cNvPr id="27" name="TextBox 26">
            <a:extLst>
              <a:ext uri="{FF2B5EF4-FFF2-40B4-BE49-F238E27FC236}">
                <a16:creationId xmlns:a16="http://schemas.microsoft.com/office/drawing/2014/main" id="{BF9E6A8D-C90C-4C20-A675-909FD147ABD0}"/>
              </a:ext>
            </a:extLst>
          </p:cNvPr>
          <p:cNvSpPr txBox="1"/>
          <p:nvPr/>
        </p:nvSpPr>
        <p:spPr>
          <a:xfrm>
            <a:off x="4855028" y="6211821"/>
            <a:ext cx="3733800" cy="400110"/>
          </a:xfrm>
          <a:prstGeom prst="rect">
            <a:avLst/>
          </a:prstGeom>
          <a:noFill/>
        </p:spPr>
        <p:txBody>
          <a:bodyPr wrap="square" rtlCol="0">
            <a:spAutoFit/>
          </a:bodyPr>
          <a:lstStyle/>
          <a:p>
            <a:r>
              <a:rPr lang="en-US" sz="2000" b="1" dirty="0"/>
              <a:t>General Equilibrium Effects</a:t>
            </a:r>
          </a:p>
        </p:txBody>
      </p:sp>
      <p:sp>
        <p:nvSpPr>
          <p:cNvPr id="28" name="Rectangle 27">
            <a:extLst>
              <a:ext uri="{FF2B5EF4-FFF2-40B4-BE49-F238E27FC236}">
                <a16:creationId xmlns:a16="http://schemas.microsoft.com/office/drawing/2014/main" id="{E93B66E1-1F37-4749-B602-635B4EF09F09}"/>
              </a:ext>
            </a:extLst>
          </p:cNvPr>
          <p:cNvSpPr/>
          <p:nvPr/>
        </p:nvSpPr>
        <p:spPr>
          <a:xfrm>
            <a:off x="243114" y="1276854"/>
            <a:ext cx="8287657" cy="707886"/>
          </a:xfrm>
          <a:prstGeom prst="rect">
            <a:avLst/>
          </a:prstGeom>
        </p:spPr>
        <p:txBody>
          <a:bodyPr wrap="square">
            <a:spAutoFit/>
          </a:bodyPr>
          <a:lstStyle/>
          <a:p>
            <a:pPr marL="342900" indent="-342900">
              <a:buFont typeface="Arial" panose="020B0604020202020204" pitchFamily="34" charset="0"/>
              <a:buChar char="•"/>
            </a:pPr>
            <a:r>
              <a:rPr lang="en-US" sz="2000" dirty="0"/>
              <a:t>Think precisely about what causal effect you are interested in, in terms of the corresponding hypothetical experiment.</a:t>
            </a:r>
          </a:p>
        </p:txBody>
      </p:sp>
    </p:spTree>
    <p:extLst>
      <p:ext uri="{BB962C8B-B14F-4D97-AF65-F5344CB8AC3E}">
        <p14:creationId xmlns:p14="http://schemas.microsoft.com/office/powerpoint/2010/main" val="30321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04585" y="1447800"/>
            <a:ext cx="8563429" cy="4832092"/>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Notice in all the hypotheticals the idea of situations or people being “otherwise identical”. The </a:t>
            </a:r>
            <a:r>
              <a:rPr lang="en-US" sz="2000" b="1" dirty="0">
                <a:solidFill>
                  <a:schemeClr val="accent2"/>
                </a:solidFill>
              </a:rPr>
              <a:t>counterfactual </a:t>
            </a:r>
            <a:r>
              <a:rPr lang="en-US" sz="2000" dirty="0"/>
              <a:t>represents the state of the world in the absence of the policy/program you want to evaluate.</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dirty="0"/>
              <a:t>Jane vs. Jane with one more year of education</a:t>
            </a:r>
          </a:p>
          <a:p>
            <a:pPr marL="609600" indent="-375920" eaLnBrk="0" fontAlgn="base" hangingPunct="0">
              <a:spcBef>
                <a:spcPct val="0"/>
              </a:spcBef>
              <a:spcAft>
                <a:spcPct val="0"/>
              </a:spcAft>
              <a:buSzPct val="80000"/>
              <a:buBlip>
                <a:blip r:embed="rId3"/>
              </a:buBlip>
              <a:defRPr/>
            </a:pPr>
            <a:r>
              <a:rPr lang="en-US" dirty="0"/>
              <a:t>The US economy vs. the US economy with slightly higher interest rates</a:t>
            </a:r>
            <a:br>
              <a:rPr lang="en-US" dirty="0"/>
            </a:br>
            <a:endParaRPr lang="en-US" dirty="0"/>
          </a:p>
          <a:p>
            <a:pPr marL="233680" eaLnBrk="0" fontAlgn="base" hangingPunct="0">
              <a:spcBef>
                <a:spcPct val="0"/>
              </a:spcBef>
              <a:spcAft>
                <a:spcPct val="0"/>
              </a:spcAft>
              <a:buSzPct val="80000"/>
              <a:defRPr/>
            </a:pPr>
            <a:endParaRPr lang="en-US" dirty="0"/>
          </a:p>
          <a:p>
            <a:pPr marL="233680" eaLnBrk="0" fontAlgn="base" hangingPunct="0">
              <a:spcBef>
                <a:spcPct val="0"/>
              </a:spcBef>
              <a:spcAft>
                <a:spcPct val="0"/>
              </a:spcAft>
              <a:buSzPct val="80000"/>
              <a:defRPr/>
            </a:pPr>
            <a:r>
              <a:rPr lang="en-US" sz="2000" b="1" i="1" dirty="0">
                <a:solidFill>
                  <a:schemeClr val="accent2"/>
                </a:solidFill>
              </a:rPr>
              <a:t>Problem:</a:t>
            </a:r>
            <a:r>
              <a:rPr lang="en-US" sz="2000" b="1" i="1" dirty="0"/>
              <a:t> </a:t>
            </a:r>
            <a:r>
              <a:rPr lang="en-US" sz="2000" dirty="0"/>
              <a:t>counterfactuals can not be directly observed (can’t compare a person to themselves)</a:t>
            </a:r>
          </a:p>
          <a:p>
            <a:pPr marL="233680" eaLnBrk="0" fontAlgn="base" hangingPunct="0">
              <a:spcBef>
                <a:spcPct val="0"/>
              </a:spcBef>
              <a:spcAft>
                <a:spcPct val="0"/>
              </a:spcAft>
              <a:buSzPct val="80000"/>
              <a:defRPr/>
            </a:pPr>
            <a:endParaRPr lang="en-US" sz="2000" dirty="0"/>
          </a:p>
          <a:p>
            <a:pPr marL="233680" eaLnBrk="0" fontAlgn="base" hangingPunct="0">
              <a:spcBef>
                <a:spcPct val="0"/>
              </a:spcBef>
              <a:spcAft>
                <a:spcPct val="0"/>
              </a:spcAft>
              <a:buSzPct val="80000"/>
              <a:defRPr/>
            </a:pPr>
            <a:endParaRPr lang="en-US" sz="2000" dirty="0"/>
          </a:p>
          <a:p>
            <a:pPr marL="233680" eaLnBrk="0" fontAlgn="base" hangingPunct="0">
              <a:spcBef>
                <a:spcPct val="0"/>
              </a:spcBef>
              <a:spcAft>
                <a:spcPct val="0"/>
              </a:spcAft>
              <a:buSzPct val="80000"/>
              <a:defRPr/>
            </a:pPr>
            <a:r>
              <a:rPr lang="en-US" sz="2000" b="1" i="1" dirty="0">
                <a:solidFill>
                  <a:schemeClr val="accent2"/>
                </a:solidFill>
              </a:rPr>
              <a:t>Solution:</a:t>
            </a:r>
            <a:r>
              <a:rPr lang="en-US" sz="2000" b="1" i="1" dirty="0"/>
              <a:t> </a:t>
            </a:r>
            <a:r>
              <a:rPr lang="en-US" sz="2000" dirty="0"/>
              <a:t>we need to “mimic” or construct a credible counterfactual</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dirty="0"/>
              <a:t>What’s wrong with comparing participants and non-participants?</a:t>
            </a:r>
          </a:p>
          <a:p>
            <a:pPr marL="609600" indent="-375920" eaLnBrk="0" fontAlgn="base" hangingPunct="0">
              <a:spcBef>
                <a:spcPct val="0"/>
              </a:spcBef>
              <a:spcAft>
                <a:spcPct val="0"/>
              </a:spcAft>
              <a:buSzPct val="80000"/>
              <a:buBlip>
                <a:blip r:embed="rId3"/>
              </a:buBlip>
              <a:defRPr/>
            </a:pPr>
            <a:r>
              <a:rPr lang="en-US" dirty="0"/>
              <a:t>Better ways to achieve this?</a:t>
            </a:r>
            <a:endParaRPr lang="en-US" sz="2000" dirty="0"/>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Counterfactual</a:t>
            </a:r>
          </a:p>
        </p:txBody>
      </p:sp>
    </p:spTree>
    <p:extLst>
      <p:ext uri="{BB962C8B-B14F-4D97-AF65-F5344CB8AC3E}">
        <p14:creationId xmlns:p14="http://schemas.microsoft.com/office/powerpoint/2010/main" val="141446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pic>
        <p:nvPicPr>
          <p:cNvPr id="4" name="Picture 3" descr="A drawing of a person&#10;&#10;Description automatically generated">
            <a:extLst>
              <a:ext uri="{FF2B5EF4-FFF2-40B4-BE49-F238E27FC236}">
                <a16:creationId xmlns:a16="http://schemas.microsoft.com/office/drawing/2014/main" id="{5B0C9224-2094-4F21-913A-F314364F4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1" y="1143000"/>
            <a:ext cx="8126737" cy="4944693"/>
          </a:xfrm>
          <a:prstGeom prst="rect">
            <a:avLst/>
          </a:prstGeom>
          <a:ln>
            <a:solidFill>
              <a:schemeClr val="bg1"/>
            </a:solidFill>
          </a:ln>
        </p:spPr>
      </p:pic>
      <p:sp>
        <p:nvSpPr>
          <p:cNvPr id="5" name="TextBox 4">
            <a:extLst>
              <a:ext uri="{FF2B5EF4-FFF2-40B4-BE49-F238E27FC236}">
                <a16:creationId xmlns:a16="http://schemas.microsoft.com/office/drawing/2014/main" id="{6854CD54-D616-4CBF-978C-FF06E25788F4}"/>
              </a:ext>
            </a:extLst>
          </p:cNvPr>
          <p:cNvSpPr txBox="1"/>
          <p:nvPr/>
        </p:nvSpPr>
        <p:spPr>
          <a:xfrm>
            <a:off x="3440018" y="3048000"/>
            <a:ext cx="2274982"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Sample is split into groups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by random assignment</a:t>
            </a:r>
          </a:p>
        </p:txBody>
      </p:sp>
      <p:sp>
        <p:nvSpPr>
          <p:cNvPr id="8" name="TextBox 7">
            <a:extLst>
              <a:ext uri="{FF2B5EF4-FFF2-40B4-BE49-F238E27FC236}">
                <a16:creationId xmlns:a16="http://schemas.microsoft.com/office/drawing/2014/main" id="{5F676343-833D-4499-93C7-DF330BC88ED2}"/>
              </a:ext>
            </a:extLst>
          </p:cNvPr>
          <p:cNvSpPr txBox="1"/>
          <p:nvPr/>
        </p:nvSpPr>
        <p:spPr>
          <a:xfrm>
            <a:off x="6763196" y="3048000"/>
            <a:ext cx="1854995"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Outcomes for groups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are measured</a:t>
            </a:r>
          </a:p>
        </p:txBody>
      </p:sp>
      <p:sp>
        <p:nvSpPr>
          <p:cNvPr id="9" name="TextBox 8">
            <a:extLst>
              <a:ext uri="{FF2B5EF4-FFF2-40B4-BE49-F238E27FC236}">
                <a16:creationId xmlns:a16="http://schemas.microsoft.com/office/drawing/2014/main" id="{C6BFA1DA-0A9E-4670-804D-1FAAC600E572}"/>
              </a:ext>
            </a:extLst>
          </p:cNvPr>
          <p:cNvSpPr txBox="1"/>
          <p:nvPr/>
        </p:nvSpPr>
        <p:spPr>
          <a:xfrm>
            <a:off x="5452908" y="2024261"/>
            <a:ext cx="1340175" cy="307777"/>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Exp. Vouchers</a:t>
            </a:r>
          </a:p>
        </p:txBody>
      </p:sp>
      <p:sp>
        <p:nvSpPr>
          <p:cNvPr id="10" name="TextBox 9">
            <a:extLst>
              <a:ext uri="{FF2B5EF4-FFF2-40B4-BE49-F238E27FC236}">
                <a16:creationId xmlns:a16="http://schemas.microsoft.com/office/drawing/2014/main" id="{F1A7791E-56AE-416A-9C2D-11645DFB6194}"/>
              </a:ext>
            </a:extLst>
          </p:cNvPr>
          <p:cNvSpPr txBox="1"/>
          <p:nvPr/>
        </p:nvSpPr>
        <p:spPr>
          <a:xfrm>
            <a:off x="5517832" y="4708973"/>
            <a:ext cx="1210331" cy="307777"/>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No Vouchers</a:t>
            </a:r>
          </a:p>
        </p:txBody>
      </p:sp>
      <p:sp>
        <p:nvSpPr>
          <p:cNvPr id="11" name="TextBox 10">
            <a:extLst>
              <a:ext uri="{FF2B5EF4-FFF2-40B4-BE49-F238E27FC236}">
                <a16:creationId xmlns:a16="http://schemas.microsoft.com/office/drawing/2014/main" id="{987EA5A6-9799-4C67-B960-54A14609E343}"/>
              </a:ext>
            </a:extLst>
          </p:cNvPr>
          <p:cNvSpPr txBox="1"/>
          <p:nvPr/>
        </p:nvSpPr>
        <p:spPr>
          <a:xfrm>
            <a:off x="4717725" y="5631283"/>
            <a:ext cx="1149675"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Does not go</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to college</a:t>
            </a:r>
          </a:p>
        </p:txBody>
      </p:sp>
      <p:sp>
        <p:nvSpPr>
          <p:cNvPr id="12" name="TextBox 11">
            <a:extLst>
              <a:ext uri="{FF2B5EF4-FFF2-40B4-BE49-F238E27FC236}">
                <a16:creationId xmlns:a16="http://schemas.microsoft.com/office/drawing/2014/main" id="{2BBBBEDA-4B20-40DF-8019-A91404EAE4C1}"/>
              </a:ext>
            </a:extLst>
          </p:cNvPr>
          <p:cNvSpPr txBox="1"/>
          <p:nvPr/>
        </p:nvSpPr>
        <p:spPr>
          <a:xfrm>
            <a:off x="431311" y="6438348"/>
            <a:ext cx="8499443" cy="307777"/>
          </a:xfrm>
          <a:prstGeom prst="rect">
            <a:avLst/>
          </a:prstGeom>
          <a:noFill/>
        </p:spPr>
        <p:txBody>
          <a:bodyPr wrap="none" rtlCol="0">
            <a:spAutoFit/>
          </a:bodyPr>
          <a:lstStyle/>
          <a:p>
            <a:r>
              <a:rPr lang="pt-BR" sz="1400" dirty="0">
                <a:latin typeface="Arial" panose="020B0604020202020204" pitchFamily="34" charset="0"/>
                <a:cs typeface="Arial" panose="020B0604020202020204" pitchFamily="34" charset="0"/>
              </a:rPr>
              <a:t>Note: Moving to Opportunity had two treatment (intervention) arms and one control, this is a simplification.</a:t>
            </a:r>
          </a:p>
        </p:txBody>
      </p:sp>
      <p:sp>
        <p:nvSpPr>
          <p:cNvPr id="13" name="TextBox 12">
            <a:extLst>
              <a:ext uri="{FF2B5EF4-FFF2-40B4-BE49-F238E27FC236}">
                <a16:creationId xmlns:a16="http://schemas.microsoft.com/office/drawing/2014/main" id="{FE8CBD9D-0C75-4E40-B672-28D82DA8E34E}"/>
              </a:ext>
            </a:extLst>
          </p:cNvPr>
          <p:cNvSpPr txBox="1"/>
          <p:nvPr/>
        </p:nvSpPr>
        <p:spPr>
          <a:xfrm>
            <a:off x="7215242" y="5631283"/>
            <a:ext cx="950901"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Goes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to college</a:t>
            </a:r>
          </a:p>
        </p:txBody>
      </p:sp>
    </p:spTree>
    <p:extLst>
      <p:ext uri="{BB962C8B-B14F-4D97-AF65-F5344CB8AC3E}">
        <p14:creationId xmlns:p14="http://schemas.microsoft.com/office/powerpoint/2010/main" val="395198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99571" y="1219200"/>
            <a:ext cx="87249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Randomized Experiments are the “Gold Standard” for creating comparable/“otherwise identical” groups. Why?</a:t>
            </a:r>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7" name="Rectangle 2">
            <a:extLst>
              <a:ext uri="{FF2B5EF4-FFF2-40B4-BE49-F238E27FC236}">
                <a16:creationId xmlns:a16="http://schemas.microsoft.com/office/drawing/2014/main" id="{41D67A3D-68DF-40B8-B622-67B40EC4A283}"/>
              </a:ext>
            </a:extLst>
          </p:cNvPr>
          <p:cNvSpPr>
            <a:spLocks noChangeArrowheads="1"/>
          </p:cNvSpPr>
          <p:nvPr/>
        </p:nvSpPr>
        <p:spPr bwMode="auto">
          <a:xfrm>
            <a:off x="228600" y="2286000"/>
            <a:ext cx="83058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1: </a:t>
            </a:r>
            <a:r>
              <a:rPr lang="en-US" sz="2000" dirty="0"/>
              <a:t>Random assignment ensures that, at the outset of the experiment, members of the groups (treatment and control) </a:t>
            </a:r>
            <a:r>
              <a:rPr lang="en-US" sz="2000" b="1" dirty="0">
                <a:solidFill>
                  <a:schemeClr val="accent2"/>
                </a:solidFill>
              </a:rPr>
              <a:t>do not differ systematically</a:t>
            </a:r>
            <a:r>
              <a:rPr lang="en-US" sz="2000" dirty="0"/>
              <a:t>.</a:t>
            </a:r>
            <a:endParaRPr lang="en-US" sz="2000" b="1" dirty="0"/>
          </a:p>
        </p:txBody>
      </p:sp>
      <p:sp>
        <p:nvSpPr>
          <p:cNvPr id="8" name="Rectangle 2">
            <a:extLst>
              <a:ext uri="{FF2B5EF4-FFF2-40B4-BE49-F238E27FC236}">
                <a16:creationId xmlns:a16="http://schemas.microsoft.com/office/drawing/2014/main" id="{B657AD9A-EB89-442B-B368-0C8FF71EDA82}"/>
              </a:ext>
            </a:extLst>
          </p:cNvPr>
          <p:cNvSpPr>
            <a:spLocks noChangeArrowheads="1"/>
          </p:cNvSpPr>
          <p:nvPr/>
        </p:nvSpPr>
        <p:spPr bwMode="auto">
          <a:xfrm>
            <a:off x="228600" y="3660577"/>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2: </a:t>
            </a:r>
            <a:r>
              <a:rPr lang="en-US" sz="2000" dirty="0"/>
              <a:t>Differences between the groups, which are solely due to chance,  decrease with sample size.</a:t>
            </a:r>
            <a:endParaRPr lang="en-US" sz="2000" b="1" dirty="0"/>
          </a:p>
        </p:txBody>
      </p:sp>
      <p:sp>
        <p:nvSpPr>
          <p:cNvPr id="6" name="Rectangle 2">
            <a:extLst>
              <a:ext uri="{FF2B5EF4-FFF2-40B4-BE49-F238E27FC236}">
                <a16:creationId xmlns:a16="http://schemas.microsoft.com/office/drawing/2014/main" id="{DAAAFE0F-5047-43ED-B43F-FD09673BDEEF}"/>
              </a:ext>
            </a:extLst>
          </p:cNvPr>
          <p:cNvSpPr>
            <a:spLocks noChangeArrowheads="1"/>
          </p:cNvSpPr>
          <p:nvPr/>
        </p:nvSpPr>
        <p:spPr bwMode="auto">
          <a:xfrm>
            <a:off x="228600" y="4727377"/>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3: </a:t>
            </a:r>
            <a:r>
              <a:rPr lang="en-US" sz="2000" dirty="0"/>
              <a:t>Thus, any difference that subsequently arises between them can be </a:t>
            </a:r>
            <a:r>
              <a:rPr lang="en-US" sz="2000" b="1" dirty="0">
                <a:solidFill>
                  <a:schemeClr val="accent2"/>
                </a:solidFill>
              </a:rPr>
              <a:t>attributed to the intervention</a:t>
            </a:r>
            <a:r>
              <a:rPr lang="en-US" sz="2000" dirty="0"/>
              <a:t> rather than to other factors.</a:t>
            </a:r>
            <a:endParaRPr lang="en-US" sz="2000" b="1" dirty="0"/>
          </a:p>
        </p:txBody>
      </p:sp>
    </p:spTree>
    <p:extLst>
      <p:ext uri="{BB962C8B-B14F-4D97-AF65-F5344CB8AC3E}">
        <p14:creationId xmlns:p14="http://schemas.microsoft.com/office/powerpoint/2010/main" val="39680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1371600"/>
            <a:ext cx="8501743" cy="646331"/>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dirty="0"/>
              <a:t>Population of 50% female, 50% male. Suppose you randomly assign N people, half to treatment, half to control.</a:t>
            </a:r>
          </a:p>
        </p:txBody>
      </p:sp>
      <p:sp>
        <p:nvSpPr>
          <p:cNvPr id="8" name="Rectangle 2">
            <a:extLst>
              <a:ext uri="{FF2B5EF4-FFF2-40B4-BE49-F238E27FC236}">
                <a16:creationId xmlns:a16="http://schemas.microsoft.com/office/drawing/2014/main" id="{5C356449-6E66-45B8-A1BE-52690590154E}"/>
              </a:ext>
            </a:extLst>
          </p:cNvPr>
          <p:cNvSpPr>
            <a:spLocks noChangeArrowheads="1"/>
          </p:cNvSpPr>
          <p:nvPr/>
        </p:nvSpPr>
        <p:spPr bwMode="auto">
          <a:xfrm>
            <a:off x="261257" y="1972270"/>
            <a:ext cx="8501743" cy="92333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dirty="0"/>
              <a:t>Below is the (approximate) distribution of the difference between the fraction of the treatment group that is male and the fraction of the control group that is male, for N = 1,000 vs. N = 10,000:</a:t>
            </a:r>
          </a:p>
        </p:txBody>
      </p:sp>
      <p:pic>
        <p:nvPicPr>
          <p:cNvPr id="4" name="Picture 3">
            <a:extLst>
              <a:ext uri="{FF2B5EF4-FFF2-40B4-BE49-F238E27FC236}">
                <a16:creationId xmlns:a16="http://schemas.microsoft.com/office/drawing/2014/main" id="{A3827D3D-2F5E-48F9-A662-6017EF9B6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2863850"/>
            <a:ext cx="5257800" cy="3943350"/>
          </a:xfrm>
          <a:prstGeom prst="rect">
            <a:avLst/>
          </a:prstGeom>
        </p:spPr>
      </p:pic>
      <p:sp>
        <p:nvSpPr>
          <p:cNvPr id="7" name="Rectangle 2">
            <a:extLst>
              <a:ext uri="{FF2B5EF4-FFF2-40B4-BE49-F238E27FC236}">
                <a16:creationId xmlns:a16="http://schemas.microsoft.com/office/drawing/2014/main" id="{108863FD-5BE7-4AF6-94ED-FA789FC27780}"/>
              </a:ext>
            </a:extLst>
          </p:cNvPr>
          <p:cNvSpPr>
            <a:spLocks noChangeArrowheads="1"/>
          </p:cNvSpPr>
          <p:nvPr/>
        </p:nvSpPr>
        <p:spPr bwMode="auto">
          <a:xfrm>
            <a:off x="199571" y="914400"/>
            <a:ext cx="8724900" cy="400110"/>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Illustrating </a:t>
            </a:r>
            <a:r>
              <a:rPr lang="en-US" sz="2000" b="1" dirty="0"/>
              <a:t>Key Point 2</a:t>
            </a:r>
          </a:p>
        </p:txBody>
      </p:sp>
    </p:spTree>
    <p:extLst>
      <p:ext uri="{BB962C8B-B14F-4D97-AF65-F5344CB8AC3E}">
        <p14:creationId xmlns:p14="http://schemas.microsoft.com/office/powerpoint/2010/main" val="253514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9" name="Rectangle 2">
            <a:extLst>
              <a:ext uri="{FF2B5EF4-FFF2-40B4-BE49-F238E27FC236}">
                <a16:creationId xmlns:a16="http://schemas.microsoft.com/office/drawing/2014/main" id="{989738EB-490D-4088-BC76-E0107528F3E5}"/>
              </a:ext>
            </a:extLst>
          </p:cNvPr>
          <p:cNvSpPr>
            <a:spLocks noChangeArrowheads="1"/>
          </p:cNvSpPr>
          <p:nvPr/>
        </p:nvSpPr>
        <p:spPr bwMode="auto">
          <a:xfrm>
            <a:off x="199571" y="914400"/>
            <a:ext cx="8724900" cy="400110"/>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Illustrating </a:t>
            </a:r>
            <a:r>
              <a:rPr lang="en-US" sz="2000" b="1" dirty="0"/>
              <a:t>Key Point 3</a:t>
            </a:r>
          </a:p>
        </p:txBody>
      </p:sp>
      <p:grpSp>
        <p:nvGrpSpPr>
          <p:cNvPr id="3" name="Group 2">
            <a:extLst>
              <a:ext uri="{FF2B5EF4-FFF2-40B4-BE49-F238E27FC236}">
                <a16:creationId xmlns:a16="http://schemas.microsoft.com/office/drawing/2014/main" id="{125F449E-AC78-4BC9-8E9B-15F3A36B6BA7}"/>
              </a:ext>
            </a:extLst>
          </p:cNvPr>
          <p:cNvGrpSpPr/>
          <p:nvPr/>
        </p:nvGrpSpPr>
        <p:grpSpPr>
          <a:xfrm>
            <a:off x="3124200" y="1370158"/>
            <a:ext cx="3995712" cy="5442070"/>
            <a:chOff x="3090888" y="812801"/>
            <a:chExt cx="4224312" cy="5753418"/>
          </a:xfrm>
        </p:grpSpPr>
        <p:sp>
          <p:nvSpPr>
            <p:cNvPr id="52" name="Line 86">
              <a:extLst>
                <a:ext uri="{FF2B5EF4-FFF2-40B4-BE49-F238E27FC236}">
                  <a16:creationId xmlns:a16="http://schemas.microsoft.com/office/drawing/2014/main" id="{5F2115EF-416A-4D2F-BB2E-FE90755F6C3C}"/>
                </a:ext>
              </a:extLst>
            </p:cNvPr>
            <p:cNvSpPr>
              <a:spLocks noChangeShapeType="1"/>
            </p:cNvSpPr>
            <p:nvPr/>
          </p:nvSpPr>
          <p:spPr bwMode="auto">
            <a:xfrm>
              <a:off x="3650557" y="5873751"/>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 name="Line 87">
              <a:extLst>
                <a:ext uri="{FF2B5EF4-FFF2-40B4-BE49-F238E27FC236}">
                  <a16:creationId xmlns:a16="http://schemas.microsoft.com/office/drawing/2014/main" id="{4F5F6A14-9B57-4177-948C-E72CA1881A42}"/>
                </a:ext>
              </a:extLst>
            </p:cNvPr>
            <p:cNvSpPr>
              <a:spLocks noChangeShapeType="1"/>
            </p:cNvSpPr>
            <p:nvPr/>
          </p:nvSpPr>
          <p:spPr bwMode="auto">
            <a:xfrm>
              <a:off x="3650557" y="4814889"/>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Line 88">
              <a:extLst>
                <a:ext uri="{FF2B5EF4-FFF2-40B4-BE49-F238E27FC236}">
                  <a16:creationId xmlns:a16="http://schemas.microsoft.com/office/drawing/2014/main" id="{3AC082F9-46D9-420E-BE2E-5B23E24349E8}"/>
                </a:ext>
              </a:extLst>
            </p:cNvPr>
            <p:cNvSpPr>
              <a:spLocks noChangeShapeType="1"/>
            </p:cNvSpPr>
            <p:nvPr/>
          </p:nvSpPr>
          <p:spPr bwMode="auto">
            <a:xfrm>
              <a:off x="3650557" y="3751264"/>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 name="Line 89">
              <a:extLst>
                <a:ext uri="{FF2B5EF4-FFF2-40B4-BE49-F238E27FC236}">
                  <a16:creationId xmlns:a16="http://schemas.microsoft.com/office/drawing/2014/main" id="{298E2104-830B-4EEB-BD5B-A32EE9917334}"/>
                </a:ext>
              </a:extLst>
            </p:cNvPr>
            <p:cNvSpPr>
              <a:spLocks noChangeShapeType="1"/>
            </p:cNvSpPr>
            <p:nvPr/>
          </p:nvSpPr>
          <p:spPr bwMode="auto">
            <a:xfrm>
              <a:off x="3650557" y="2692401"/>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Line 90">
              <a:extLst>
                <a:ext uri="{FF2B5EF4-FFF2-40B4-BE49-F238E27FC236}">
                  <a16:creationId xmlns:a16="http://schemas.microsoft.com/office/drawing/2014/main" id="{D18E26B4-855C-48AD-A54F-6BF41DA1A4BB}"/>
                </a:ext>
              </a:extLst>
            </p:cNvPr>
            <p:cNvSpPr>
              <a:spLocks noChangeShapeType="1"/>
            </p:cNvSpPr>
            <p:nvPr/>
          </p:nvSpPr>
          <p:spPr bwMode="auto">
            <a:xfrm>
              <a:off x="3650557" y="1627189"/>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Rectangle 91">
              <a:extLst>
                <a:ext uri="{FF2B5EF4-FFF2-40B4-BE49-F238E27FC236}">
                  <a16:creationId xmlns:a16="http://schemas.microsoft.com/office/drawing/2014/main" id="{D657FA6D-A2BD-47EA-8380-984A6441987E}"/>
                </a:ext>
              </a:extLst>
            </p:cNvPr>
            <p:cNvSpPr>
              <a:spLocks noChangeArrowheads="1"/>
            </p:cNvSpPr>
            <p:nvPr/>
          </p:nvSpPr>
          <p:spPr bwMode="auto">
            <a:xfrm>
              <a:off x="3755332" y="2370139"/>
              <a:ext cx="974725" cy="3503613"/>
            </a:xfrm>
            <a:prstGeom prst="rect">
              <a:avLst/>
            </a:prstGeom>
            <a:solidFill>
              <a:srgbClr val="7F7F7F"/>
            </a:solidFill>
            <a:ln w="0">
              <a:solidFill>
                <a:srgbClr val="7F7F7F"/>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Rectangle 92">
              <a:extLst>
                <a:ext uri="{FF2B5EF4-FFF2-40B4-BE49-F238E27FC236}">
                  <a16:creationId xmlns:a16="http://schemas.microsoft.com/office/drawing/2014/main" id="{49BEECB9-3CE8-4A95-A9D3-BA4E6E9C64D2}"/>
                </a:ext>
              </a:extLst>
            </p:cNvPr>
            <p:cNvSpPr>
              <a:spLocks noChangeArrowheads="1"/>
            </p:cNvSpPr>
            <p:nvPr/>
          </p:nvSpPr>
          <p:spPr bwMode="auto">
            <a:xfrm>
              <a:off x="4974532" y="2159001"/>
              <a:ext cx="981075" cy="3714750"/>
            </a:xfrm>
            <a:prstGeom prst="rect">
              <a:avLst/>
            </a:prstGeom>
            <a:solidFill>
              <a:srgbClr val="376092"/>
            </a:solidFill>
            <a:ln w="0">
              <a:solidFill>
                <a:srgbClr val="37609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Rectangle 93">
              <a:extLst>
                <a:ext uri="{FF2B5EF4-FFF2-40B4-BE49-F238E27FC236}">
                  <a16:creationId xmlns:a16="http://schemas.microsoft.com/office/drawing/2014/main" id="{3D42CD98-1DEF-4010-9826-81DB82E362B7}"/>
                </a:ext>
              </a:extLst>
            </p:cNvPr>
            <p:cNvSpPr>
              <a:spLocks noChangeArrowheads="1"/>
            </p:cNvSpPr>
            <p:nvPr/>
          </p:nvSpPr>
          <p:spPr bwMode="auto">
            <a:xfrm>
              <a:off x="6200082" y="1838326"/>
              <a:ext cx="979488" cy="4035425"/>
            </a:xfrm>
            <a:prstGeom prst="rect">
              <a:avLst/>
            </a:prstGeom>
            <a:solidFill>
              <a:srgbClr val="C00000"/>
            </a:solidFill>
            <a:ln w="0">
              <a:solidFill>
                <a:srgbClr val="C00000"/>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94">
              <a:extLst>
                <a:ext uri="{FF2B5EF4-FFF2-40B4-BE49-F238E27FC236}">
                  <a16:creationId xmlns:a16="http://schemas.microsoft.com/office/drawing/2014/main" id="{6B66C4A6-7FCF-4CA4-A5A2-43ABA83AB895}"/>
                </a:ext>
              </a:extLst>
            </p:cNvPr>
            <p:cNvSpPr>
              <a:spLocks noChangeShapeType="1"/>
            </p:cNvSpPr>
            <p:nvPr/>
          </p:nvSpPr>
          <p:spPr bwMode="auto">
            <a:xfrm>
              <a:off x="5468245" y="1638301"/>
              <a:ext cx="0" cy="104775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Line 95">
              <a:extLst>
                <a:ext uri="{FF2B5EF4-FFF2-40B4-BE49-F238E27FC236}">
                  <a16:creationId xmlns:a16="http://schemas.microsoft.com/office/drawing/2014/main" id="{DF18AC6B-6190-436C-A216-5A5BDEB0F898}"/>
                </a:ext>
              </a:extLst>
            </p:cNvPr>
            <p:cNvSpPr>
              <a:spLocks noChangeShapeType="1"/>
            </p:cNvSpPr>
            <p:nvPr/>
          </p:nvSpPr>
          <p:spPr bwMode="auto">
            <a:xfrm>
              <a:off x="5428557" y="2686051"/>
              <a:ext cx="73025"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Line 96">
              <a:extLst>
                <a:ext uri="{FF2B5EF4-FFF2-40B4-BE49-F238E27FC236}">
                  <a16:creationId xmlns:a16="http://schemas.microsoft.com/office/drawing/2014/main" id="{8B83C474-BAAE-498D-85BF-5D114A573678}"/>
                </a:ext>
              </a:extLst>
            </p:cNvPr>
            <p:cNvSpPr>
              <a:spLocks noChangeShapeType="1"/>
            </p:cNvSpPr>
            <p:nvPr/>
          </p:nvSpPr>
          <p:spPr bwMode="auto">
            <a:xfrm>
              <a:off x="5428557" y="1638301"/>
              <a:ext cx="73025"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 name="Line 97">
              <a:extLst>
                <a:ext uri="{FF2B5EF4-FFF2-40B4-BE49-F238E27FC236}">
                  <a16:creationId xmlns:a16="http://schemas.microsoft.com/office/drawing/2014/main" id="{611E6E15-2611-40C4-8600-BC239639CD43}"/>
                </a:ext>
              </a:extLst>
            </p:cNvPr>
            <p:cNvSpPr>
              <a:spLocks noChangeShapeType="1"/>
            </p:cNvSpPr>
            <p:nvPr/>
          </p:nvSpPr>
          <p:spPr bwMode="auto">
            <a:xfrm>
              <a:off x="6687445" y="1362076"/>
              <a:ext cx="0" cy="95250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Line 98">
              <a:extLst>
                <a:ext uri="{FF2B5EF4-FFF2-40B4-BE49-F238E27FC236}">
                  <a16:creationId xmlns:a16="http://schemas.microsoft.com/office/drawing/2014/main" id="{47AC048C-836C-4F32-9F1F-F87D641A4A68}"/>
                </a:ext>
              </a:extLst>
            </p:cNvPr>
            <p:cNvSpPr>
              <a:spLocks noChangeShapeType="1"/>
            </p:cNvSpPr>
            <p:nvPr/>
          </p:nvSpPr>
          <p:spPr bwMode="auto">
            <a:xfrm>
              <a:off x="6654107" y="2314576"/>
              <a:ext cx="71438"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 name="Line 99">
              <a:extLst>
                <a:ext uri="{FF2B5EF4-FFF2-40B4-BE49-F238E27FC236}">
                  <a16:creationId xmlns:a16="http://schemas.microsoft.com/office/drawing/2014/main" id="{367E3B24-6386-445C-A396-9CEF64776530}"/>
                </a:ext>
              </a:extLst>
            </p:cNvPr>
            <p:cNvSpPr>
              <a:spLocks noChangeShapeType="1"/>
            </p:cNvSpPr>
            <p:nvPr/>
          </p:nvSpPr>
          <p:spPr bwMode="auto">
            <a:xfrm>
              <a:off x="6654107" y="1362076"/>
              <a:ext cx="71438"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 name="Line 100">
              <a:extLst>
                <a:ext uri="{FF2B5EF4-FFF2-40B4-BE49-F238E27FC236}">
                  <a16:creationId xmlns:a16="http://schemas.microsoft.com/office/drawing/2014/main" id="{CBA16951-C9F6-4CEF-9430-1F08D108FB21}"/>
                </a:ext>
              </a:extLst>
            </p:cNvPr>
            <p:cNvSpPr>
              <a:spLocks noChangeShapeType="1"/>
            </p:cNvSpPr>
            <p:nvPr/>
          </p:nvSpPr>
          <p:spPr bwMode="auto">
            <a:xfrm flipV="1">
              <a:off x="3650557" y="1101726"/>
              <a:ext cx="0" cy="48768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 name="Line 101">
              <a:extLst>
                <a:ext uri="{FF2B5EF4-FFF2-40B4-BE49-F238E27FC236}">
                  <a16:creationId xmlns:a16="http://schemas.microsoft.com/office/drawing/2014/main" id="{08D835B2-36BD-4862-95B1-4EAA3DC18BE7}"/>
                </a:ext>
              </a:extLst>
            </p:cNvPr>
            <p:cNvSpPr>
              <a:spLocks noChangeShapeType="1"/>
            </p:cNvSpPr>
            <p:nvPr/>
          </p:nvSpPr>
          <p:spPr bwMode="auto">
            <a:xfrm flipH="1">
              <a:off x="3588645" y="5873751"/>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 name="Rectangle 102">
              <a:extLst>
                <a:ext uri="{FF2B5EF4-FFF2-40B4-BE49-F238E27FC236}">
                  <a16:creationId xmlns:a16="http://schemas.microsoft.com/office/drawing/2014/main" id="{E7C22DA3-CAF9-4DF7-923B-3BAD73230349}"/>
                </a:ext>
              </a:extLst>
            </p:cNvPr>
            <p:cNvSpPr>
              <a:spLocks noChangeArrowheads="1"/>
            </p:cNvSpPr>
            <p:nvPr/>
          </p:nvSpPr>
          <p:spPr bwMode="auto">
            <a:xfrm rot="16200000">
              <a:off x="3434657" y="5726114"/>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0</a:t>
              </a:r>
              <a:endParaRPr lang="en-US" altLang="en-US" sz="1400">
                <a:solidFill>
                  <a:prstClr val="black"/>
                </a:solidFill>
              </a:endParaRPr>
            </a:p>
          </p:txBody>
        </p:sp>
        <p:sp>
          <p:nvSpPr>
            <p:cNvPr id="69" name="Line 103">
              <a:extLst>
                <a:ext uri="{FF2B5EF4-FFF2-40B4-BE49-F238E27FC236}">
                  <a16:creationId xmlns:a16="http://schemas.microsoft.com/office/drawing/2014/main" id="{82D8DF83-EE68-49DE-A087-E6A205DD3F14}"/>
                </a:ext>
              </a:extLst>
            </p:cNvPr>
            <p:cNvSpPr>
              <a:spLocks noChangeShapeType="1"/>
            </p:cNvSpPr>
            <p:nvPr/>
          </p:nvSpPr>
          <p:spPr bwMode="auto">
            <a:xfrm flipH="1">
              <a:off x="3588645" y="4814889"/>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 name="Rectangle 104">
              <a:extLst>
                <a:ext uri="{FF2B5EF4-FFF2-40B4-BE49-F238E27FC236}">
                  <a16:creationId xmlns:a16="http://schemas.microsoft.com/office/drawing/2014/main" id="{A192A26B-FF41-41F6-AF76-A402C1D8BBD2}"/>
                </a:ext>
              </a:extLst>
            </p:cNvPr>
            <p:cNvSpPr>
              <a:spLocks noChangeArrowheads="1"/>
            </p:cNvSpPr>
            <p:nvPr/>
          </p:nvSpPr>
          <p:spPr bwMode="auto">
            <a:xfrm rot="16200000">
              <a:off x="3434657" y="4667251"/>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5</a:t>
              </a:r>
              <a:endParaRPr lang="en-US" altLang="en-US" sz="1400">
                <a:solidFill>
                  <a:prstClr val="black"/>
                </a:solidFill>
              </a:endParaRPr>
            </a:p>
          </p:txBody>
        </p:sp>
        <p:sp>
          <p:nvSpPr>
            <p:cNvPr id="71" name="Line 105">
              <a:extLst>
                <a:ext uri="{FF2B5EF4-FFF2-40B4-BE49-F238E27FC236}">
                  <a16:creationId xmlns:a16="http://schemas.microsoft.com/office/drawing/2014/main" id="{96DED9E8-DE61-4C2B-BFE8-54111B1120C4}"/>
                </a:ext>
              </a:extLst>
            </p:cNvPr>
            <p:cNvSpPr>
              <a:spLocks noChangeShapeType="1"/>
            </p:cNvSpPr>
            <p:nvPr/>
          </p:nvSpPr>
          <p:spPr bwMode="auto">
            <a:xfrm flipH="1">
              <a:off x="3588645" y="3751264"/>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 name="Rectangle 106">
              <a:extLst>
                <a:ext uri="{FF2B5EF4-FFF2-40B4-BE49-F238E27FC236}">
                  <a16:creationId xmlns:a16="http://schemas.microsoft.com/office/drawing/2014/main" id="{E4C91F74-257E-4024-8DBC-4E1342B8B08D}"/>
                </a:ext>
              </a:extLst>
            </p:cNvPr>
            <p:cNvSpPr>
              <a:spLocks noChangeArrowheads="1"/>
            </p:cNvSpPr>
            <p:nvPr/>
          </p:nvSpPr>
          <p:spPr bwMode="auto">
            <a:xfrm rot="16200000">
              <a:off x="3385444" y="3600451"/>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10</a:t>
              </a:r>
              <a:endParaRPr lang="en-US" altLang="en-US" sz="1400">
                <a:solidFill>
                  <a:prstClr val="black"/>
                </a:solidFill>
              </a:endParaRPr>
            </a:p>
          </p:txBody>
        </p:sp>
        <p:sp>
          <p:nvSpPr>
            <p:cNvPr id="73" name="Line 107">
              <a:extLst>
                <a:ext uri="{FF2B5EF4-FFF2-40B4-BE49-F238E27FC236}">
                  <a16:creationId xmlns:a16="http://schemas.microsoft.com/office/drawing/2014/main" id="{87E6B922-5535-437A-9901-95240AC662D6}"/>
                </a:ext>
              </a:extLst>
            </p:cNvPr>
            <p:cNvSpPr>
              <a:spLocks noChangeShapeType="1"/>
            </p:cNvSpPr>
            <p:nvPr/>
          </p:nvSpPr>
          <p:spPr bwMode="auto">
            <a:xfrm flipH="1">
              <a:off x="3588645" y="2692401"/>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Rectangle 108">
              <a:extLst>
                <a:ext uri="{FF2B5EF4-FFF2-40B4-BE49-F238E27FC236}">
                  <a16:creationId xmlns:a16="http://schemas.microsoft.com/office/drawing/2014/main" id="{5AD97D34-4767-449F-86A7-97DDDBCCDBC3}"/>
                </a:ext>
              </a:extLst>
            </p:cNvPr>
            <p:cNvSpPr>
              <a:spLocks noChangeArrowheads="1"/>
            </p:cNvSpPr>
            <p:nvPr/>
          </p:nvSpPr>
          <p:spPr bwMode="auto">
            <a:xfrm rot="16200000">
              <a:off x="3385444" y="2541589"/>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rPr>
                <a:t>15</a:t>
              </a:r>
              <a:endParaRPr lang="en-US" altLang="en-US" sz="1400" dirty="0">
                <a:solidFill>
                  <a:prstClr val="black"/>
                </a:solidFill>
              </a:endParaRPr>
            </a:p>
          </p:txBody>
        </p:sp>
        <p:sp>
          <p:nvSpPr>
            <p:cNvPr id="75" name="Line 109">
              <a:extLst>
                <a:ext uri="{FF2B5EF4-FFF2-40B4-BE49-F238E27FC236}">
                  <a16:creationId xmlns:a16="http://schemas.microsoft.com/office/drawing/2014/main" id="{99230225-46AF-4174-90CE-AD6A4DC7C7B1}"/>
                </a:ext>
              </a:extLst>
            </p:cNvPr>
            <p:cNvSpPr>
              <a:spLocks noChangeShapeType="1"/>
            </p:cNvSpPr>
            <p:nvPr/>
          </p:nvSpPr>
          <p:spPr bwMode="auto">
            <a:xfrm flipH="1">
              <a:off x="3588645" y="1627189"/>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 name="Rectangle 110">
              <a:extLst>
                <a:ext uri="{FF2B5EF4-FFF2-40B4-BE49-F238E27FC236}">
                  <a16:creationId xmlns:a16="http://schemas.microsoft.com/office/drawing/2014/main" id="{75267631-093D-49FE-94C3-A8D03FEAFDC8}"/>
                </a:ext>
              </a:extLst>
            </p:cNvPr>
            <p:cNvSpPr>
              <a:spLocks noChangeArrowheads="1"/>
            </p:cNvSpPr>
            <p:nvPr/>
          </p:nvSpPr>
          <p:spPr bwMode="auto">
            <a:xfrm rot="16200000">
              <a:off x="3385444" y="1477964"/>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rPr>
                <a:t>20</a:t>
              </a:r>
              <a:endParaRPr lang="en-US" altLang="en-US" sz="1400" dirty="0">
                <a:solidFill>
                  <a:prstClr val="black"/>
                </a:solidFill>
              </a:endParaRPr>
            </a:p>
          </p:txBody>
        </p:sp>
        <p:sp>
          <p:nvSpPr>
            <p:cNvPr id="77" name="Line 112">
              <a:extLst>
                <a:ext uri="{FF2B5EF4-FFF2-40B4-BE49-F238E27FC236}">
                  <a16:creationId xmlns:a16="http://schemas.microsoft.com/office/drawing/2014/main" id="{AA4F617A-8ABB-4933-8D7B-10230AE12967}"/>
                </a:ext>
              </a:extLst>
            </p:cNvPr>
            <p:cNvSpPr>
              <a:spLocks noChangeShapeType="1"/>
            </p:cNvSpPr>
            <p:nvPr/>
          </p:nvSpPr>
          <p:spPr bwMode="auto">
            <a:xfrm>
              <a:off x="3650557" y="5978526"/>
              <a:ext cx="362902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 name="Line 113">
              <a:extLst>
                <a:ext uri="{FF2B5EF4-FFF2-40B4-BE49-F238E27FC236}">
                  <a16:creationId xmlns:a16="http://schemas.microsoft.com/office/drawing/2014/main" id="{DCE0FAD5-50D5-4386-87C5-3F627A80125F}"/>
                </a:ext>
              </a:extLst>
            </p:cNvPr>
            <p:cNvSpPr>
              <a:spLocks noChangeShapeType="1"/>
            </p:cNvSpPr>
            <p:nvPr/>
          </p:nvSpPr>
          <p:spPr bwMode="auto">
            <a:xfrm>
              <a:off x="424269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 name="Line 115">
              <a:extLst>
                <a:ext uri="{FF2B5EF4-FFF2-40B4-BE49-F238E27FC236}">
                  <a16:creationId xmlns:a16="http://schemas.microsoft.com/office/drawing/2014/main" id="{39A5DA61-BCA7-4DA1-9464-0F06964611E5}"/>
                </a:ext>
              </a:extLst>
            </p:cNvPr>
            <p:cNvSpPr>
              <a:spLocks noChangeShapeType="1"/>
            </p:cNvSpPr>
            <p:nvPr/>
          </p:nvSpPr>
          <p:spPr bwMode="auto">
            <a:xfrm>
              <a:off x="546824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 name="Line 117">
              <a:extLst>
                <a:ext uri="{FF2B5EF4-FFF2-40B4-BE49-F238E27FC236}">
                  <a16:creationId xmlns:a16="http://schemas.microsoft.com/office/drawing/2014/main" id="{D762BAE1-DD9E-4BFD-94BB-591D8778AB54}"/>
                </a:ext>
              </a:extLst>
            </p:cNvPr>
            <p:cNvSpPr>
              <a:spLocks noChangeShapeType="1"/>
            </p:cNvSpPr>
            <p:nvPr/>
          </p:nvSpPr>
          <p:spPr bwMode="auto">
            <a:xfrm>
              <a:off x="668744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 name="Rectangle 119">
              <a:extLst>
                <a:ext uri="{FF2B5EF4-FFF2-40B4-BE49-F238E27FC236}">
                  <a16:creationId xmlns:a16="http://schemas.microsoft.com/office/drawing/2014/main" id="{0C6D39F8-BF25-4E9C-8D7F-34232CD6B14C}"/>
                </a:ext>
              </a:extLst>
            </p:cNvPr>
            <p:cNvSpPr>
              <a:spLocks noChangeArrowheads="1"/>
            </p:cNvSpPr>
            <p:nvPr/>
          </p:nvSpPr>
          <p:spPr bwMode="auto">
            <a:xfrm>
              <a:off x="5446020" y="6229351"/>
              <a:ext cx="115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300">
                  <a:solidFill>
                    <a:srgbClr val="000000"/>
                  </a:solidFill>
                </a:rPr>
                <a:t> </a:t>
              </a:r>
              <a:endParaRPr lang="en-US" altLang="en-US">
                <a:solidFill>
                  <a:prstClr val="black"/>
                </a:solidFill>
              </a:endParaRPr>
            </a:p>
          </p:txBody>
        </p:sp>
        <p:sp>
          <p:nvSpPr>
            <p:cNvPr id="82" name="Rectangle 120">
              <a:extLst>
                <a:ext uri="{FF2B5EF4-FFF2-40B4-BE49-F238E27FC236}">
                  <a16:creationId xmlns:a16="http://schemas.microsoft.com/office/drawing/2014/main" id="{2BDF55D6-C47C-4AEA-BD74-C0B30B3913CA}"/>
                </a:ext>
              </a:extLst>
            </p:cNvPr>
            <p:cNvSpPr>
              <a:spLocks noChangeArrowheads="1"/>
            </p:cNvSpPr>
            <p:nvPr/>
          </p:nvSpPr>
          <p:spPr bwMode="auto">
            <a:xfrm>
              <a:off x="5439670" y="812801"/>
              <a:ext cx="1603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1E2D53"/>
                  </a:solidFill>
                </a:rPr>
                <a:t> </a:t>
              </a:r>
              <a:endParaRPr lang="en-US" altLang="en-US">
                <a:solidFill>
                  <a:prstClr val="black"/>
                </a:solidFill>
              </a:endParaRPr>
            </a:p>
          </p:txBody>
        </p:sp>
        <p:sp>
          <p:nvSpPr>
            <p:cNvPr id="83" name="TextBox 82">
              <a:extLst>
                <a:ext uri="{FF2B5EF4-FFF2-40B4-BE49-F238E27FC236}">
                  <a16:creationId xmlns:a16="http://schemas.microsoft.com/office/drawing/2014/main" id="{2369F4C1-0890-4B21-A749-6E67E2881C75}"/>
                </a:ext>
              </a:extLst>
            </p:cNvPr>
            <p:cNvSpPr txBox="1"/>
            <p:nvPr/>
          </p:nvSpPr>
          <p:spPr>
            <a:xfrm>
              <a:off x="4048456" y="1039688"/>
              <a:ext cx="2903744" cy="338554"/>
            </a:xfrm>
            <a:prstGeom prst="rect">
              <a:avLst/>
            </a:prstGeom>
            <a:noFill/>
          </p:spPr>
          <p:txBody>
            <a:bodyPr wrap="none" rtlCol="0">
              <a:spAutoFit/>
            </a:bodyPr>
            <a:lstStyle/>
            <a:p>
              <a:pPr algn="ctr"/>
              <a:r>
                <a:rPr lang="en-US" sz="1600" b="1" dirty="0">
                  <a:solidFill>
                    <a:prstClr val="black"/>
                  </a:solidFill>
                  <a:latin typeface="Arial" pitchFamily="34" charset="0"/>
                  <a:cs typeface="Arial" pitchFamily="34" charset="0"/>
                </a:rPr>
                <a:t>(a) College Attendance (ITT)</a:t>
              </a:r>
            </a:p>
          </p:txBody>
        </p:sp>
        <p:sp>
          <p:nvSpPr>
            <p:cNvPr id="84" name="Rectangle 43">
              <a:extLst>
                <a:ext uri="{FF2B5EF4-FFF2-40B4-BE49-F238E27FC236}">
                  <a16:creationId xmlns:a16="http://schemas.microsoft.com/office/drawing/2014/main" id="{68C9C7CF-4862-49D0-92CC-E76E1C77F5BB}"/>
                </a:ext>
              </a:extLst>
            </p:cNvPr>
            <p:cNvSpPr>
              <a:spLocks noChangeArrowheads="1"/>
            </p:cNvSpPr>
            <p:nvPr/>
          </p:nvSpPr>
          <p:spPr bwMode="auto">
            <a:xfrm>
              <a:off x="3922020" y="6073776"/>
              <a:ext cx="6604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Control</a:t>
              </a:r>
              <a:endParaRPr lang="en-US" altLang="en-US" sz="1600" dirty="0">
                <a:solidFill>
                  <a:prstClr val="black"/>
                </a:solidFill>
              </a:endParaRPr>
            </a:p>
          </p:txBody>
        </p:sp>
        <p:sp>
          <p:nvSpPr>
            <p:cNvPr id="85" name="Rectangle 45">
              <a:extLst>
                <a:ext uri="{FF2B5EF4-FFF2-40B4-BE49-F238E27FC236}">
                  <a16:creationId xmlns:a16="http://schemas.microsoft.com/office/drawing/2014/main" id="{95097B40-1701-469F-B81F-F9955203C26B}"/>
                </a:ext>
              </a:extLst>
            </p:cNvPr>
            <p:cNvSpPr>
              <a:spLocks noChangeArrowheads="1"/>
            </p:cNvSpPr>
            <p:nvPr/>
          </p:nvSpPr>
          <p:spPr bwMode="auto">
            <a:xfrm>
              <a:off x="5039458" y="6073776"/>
              <a:ext cx="8544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Section 8</a:t>
              </a:r>
              <a:endParaRPr lang="en-US" altLang="en-US" sz="1600" dirty="0">
                <a:solidFill>
                  <a:prstClr val="black"/>
                </a:solidFill>
              </a:endParaRPr>
            </a:p>
          </p:txBody>
        </p:sp>
        <p:sp>
          <p:nvSpPr>
            <p:cNvPr id="86" name="Rectangle 48">
              <a:extLst>
                <a:ext uri="{FF2B5EF4-FFF2-40B4-BE49-F238E27FC236}">
                  <a16:creationId xmlns:a16="http://schemas.microsoft.com/office/drawing/2014/main" id="{90D29B97-D271-4974-B53C-747AABFFBB0B}"/>
                </a:ext>
              </a:extLst>
            </p:cNvPr>
            <p:cNvSpPr>
              <a:spLocks noChangeArrowheads="1"/>
            </p:cNvSpPr>
            <p:nvPr/>
          </p:nvSpPr>
          <p:spPr bwMode="auto">
            <a:xfrm>
              <a:off x="5446021" y="6229351"/>
              <a:ext cx="115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300">
                  <a:solidFill>
                    <a:srgbClr val="000000"/>
                  </a:solidFill>
                </a:rPr>
                <a:t> </a:t>
              </a:r>
              <a:endParaRPr lang="en-US" altLang="en-US">
                <a:solidFill>
                  <a:prstClr val="black"/>
                </a:solidFill>
              </a:endParaRPr>
            </a:p>
          </p:txBody>
        </p:sp>
        <p:sp>
          <p:nvSpPr>
            <p:cNvPr id="87" name="Rectangle 38">
              <a:extLst>
                <a:ext uri="{FF2B5EF4-FFF2-40B4-BE49-F238E27FC236}">
                  <a16:creationId xmlns:a16="http://schemas.microsoft.com/office/drawing/2014/main" id="{9AF52083-22B3-4DD8-96B4-B52B86F381AC}"/>
                </a:ext>
              </a:extLst>
            </p:cNvPr>
            <p:cNvSpPr>
              <a:spLocks noChangeArrowheads="1"/>
            </p:cNvSpPr>
            <p:nvPr/>
          </p:nvSpPr>
          <p:spPr bwMode="auto">
            <a:xfrm>
              <a:off x="6061651" y="6073776"/>
              <a:ext cx="1253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Experimental </a:t>
              </a:r>
            </a:p>
            <a:p>
              <a:pPr algn="ctr"/>
              <a:r>
                <a:rPr lang="en-US" altLang="en-US" sz="1600" dirty="0">
                  <a:solidFill>
                    <a:srgbClr val="000000"/>
                  </a:solidFill>
                </a:rPr>
                <a:t>Voucher</a:t>
              </a:r>
              <a:endParaRPr lang="en-US" altLang="en-US" sz="1600" dirty="0">
                <a:solidFill>
                  <a:prstClr val="black"/>
                </a:solidFill>
              </a:endParaRPr>
            </a:p>
          </p:txBody>
        </p:sp>
        <p:sp>
          <p:nvSpPr>
            <p:cNvPr id="88" name="Rectangle 34">
              <a:extLst>
                <a:ext uri="{FF2B5EF4-FFF2-40B4-BE49-F238E27FC236}">
                  <a16:creationId xmlns:a16="http://schemas.microsoft.com/office/drawing/2014/main" id="{18CE9472-09A7-46D6-8B3D-0B324B3C1B8D}"/>
                </a:ext>
              </a:extLst>
            </p:cNvPr>
            <p:cNvSpPr>
              <a:spLocks noChangeArrowheads="1"/>
            </p:cNvSpPr>
            <p:nvPr/>
          </p:nvSpPr>
          <p:spPr bwMode="auto">
            <a:xfrm rot="16200000">
              <a:off x="1560629" y="3355897"/>
              <a:ext cx="33067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a:solidFill>
                    <a:srgbClr val="000000"/>
                  </a:solidFill>
                </a:rPr>
                <a:t>College Attendance, Ages 18-20 (%)</a:t>
              </a:r>
              <a:endParaRPr lang="en-US" altLang="en-US" sz="1600" dirty="0">
                <a:solidFill>
                  <a:prstClr val="black"/>
                </a:solidFill>
              </a:endParaRPr>
            </a:p>
          </p:txBody>
        </p:sp>
        <p:sp>
          <p:nvSpPr>
            <p:cNvPr id="89" name="TextBox 88">
              <a:extLst>
                <a:ext uri="{FF2B5EF4-FFF2-40B4-BE49-F238E27FC236}">
                  <a16:creationId xmlns:a16="http://schemas.microsoft.com/office/drawing/2014/main" id="{88146C07-9751-4E8F-9163-41EFD13FD2E8}"/>
                </a:ext>
              </a:extLst>
            </p:cNvPr>
            <p:cNvSpPr txBox="1"/>
            <p:nvPr/>
          </p:nvSpPr>
          <p:spPr>
            <a:xfrm>
              <a:off x="3755334"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16.5%</a:t>
              </a:r>
            </a:p>
          </p:txBody>
        </p:sp>
        <p:sp>
          <p:nvSpPr>
            <p:cNvPr id="90" name="TextBox 89">
              <a:extLst>
                <a:ext uri="{FF2B5EF4-FFF2-40B4-BE49-F238E27FC236}">
                  <a16:creationId xmlns:a16="http://schemas.microsoft.com/office/drawing/2014/main" id="{6E7E52EA-7D6B-4FE5-9EBB-85AF8C9D2E3B}"/>
                </a:ext>
              </a:extLst>
            </p:cNvPr>
            <p:cNvSpPr txBox="1"/>
            <p:nvPr/>
          </p:nvSpPr>
          <p:spPr>
            <a:xfrm>
              <a:off x="4988620"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17.5%</a:t>
              </a:r>
            </a:p>
          </p:txBody>
        </p:sp>
        <p:sp>
          <p:nvSpPr>
            <p:cNvPr id="91" name="TextBox 90">
              <a:extLst>
                <a:ext uri="{FF2B5EF4-FFF2-40B4-BE49-F238E27FC236}">
                  <a16:creationId xmlns:a16="http://schemas.microsoft.com/office/drawing/2014/main" id="{5DAD4408-9820-4F9B-84CE-8611D8C3C68F}"/>
                </a:ext>
              </a:extLst>
            </p:cNvPr>
            <p:cNvSpPr txBox="1"/>
            <p:nvPr/>
          </p:nvSpPr>
          <p:spPr>
            <a:xfrm>
              <a:off x="6207820"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19.0%</a:t>
              </a:r>
            </a:p>
          </p:txBody>
        </p:sp>
        <p:sp>
          <p:nvSpPr>
            <p:cNvPr id="92" name="TextBox 91">
              <a:extLst>
                <a:ext uri="{FF2B5EF4-FFF2-40B4-BE49-F238E27FC236}">
                  <a16:creationId xmlns:a16="http://schemas.microsoft.com/office/drawing/2014/main" id="{0F7BC494-F1E0-4A04-A12D-B33C93065DA3}"/>
                </a:ext>
              </a:extLst>
            </p:cNvPr>
            <p:cNvSpPr txBox="1"/>
            <p:nvPr/>
          </p:nvSpPr>
          <p:spPr>
            <a:xfrm>
              <a:off x="6188969" y="5029200"/>
              <a:ext cx="1104901" cy="338554"/>
            </a:xfrm>
            <a:prstGeom prst="rect">
              <a:avLst/>
            </a:prstGeom>
            <a:noFill/>
          </p:spPr>
          <p:txBody>
            <a:bodyPr wrap="square" rtlCol="0">
              <a:spAutoFit/>
            </a:bodyPr>
            <a:lstStyle/>
            <a:p>
              <a:r>
                <a:rPr lang="en-US" sz="1600" i="1" dirty="0">
                  <a:solidFill>
                    <a:prstClr val="white"/>
                  </a:solidFill>
                  <a:latin typeface="Arial" panose="020B0604020202020204" pitchFamily="34" charset="0"/>
                  <a:cs typeface="Arial" panose="020B0604020202020204" pitchFamily="34" charset="0"/>
                </a:rPr>
                <a:t>p</a:t>
              </a:r>
              <a:r>
                <a:rPr lang="en-US" sz="1600" dirty="0">
                  <a:solidFill>
                    <a:prstClr val="white"/>
                  </a:solidFill>
                  <a:latin typeface="Arial" panose="020B0604020202020204" pitchFamily="34" charset="0"/>
                  <a:cs typeface="Arial" panose="020B0604020202020204" pitchFamily="34" charset="0"/>
                </a:rPr>
                <a:t> = 0.028 </a:t>
              </a:r>
            </a:p>
          </p:txBody>
        </p:sp>
        <p:sp>
          <p:nvSpPr>
            <p:cNvPr id="93" name="TextBox 92">
              <a:extLst>
                <a:ext uri="{FF2B5EF4-FFF2-40B4-BE49-F238E27FC236}">
                  <a16:creationId xmlns:a16="http://schemas.microsoft.com/office/drawing/2014/main" id="{2C57F0D1-FE88-42EE-AA8F-5918CA8AF46E}"/>
                </a:ext>
              </a:extLst>
            </p:cNvPr>
            <p:cNvSpPr txBox="1"/>
            <p:nvPr/>
          </p:nvSpPr>
          <p:spPr>
            <a:xfrm>
              <a:off x="4931670" y="5029200"/>
              <a:ext cx="1104901" cy="338554"/>
            </a:xfrm>
            <a:prstGeom prst="rect">
              <a:avLst/>
            </a:prstGeom>
            <a:noFill/>
          </p:spPr>
          <p:txBody>
            <a:bodyPr wrap="square" rtlCol="0">
              <a:spAutoFit/>
            </a:bodyPr>
            <a:lstStyle/>
            <a:p>
              <a:r>
                <a:rPr lang="en-US" sz="1600" i="1" dirty="0">
                  <a:solidFill>
                    <a:prstClr val="white"/>
                  </a:solidFill>
                  <a:latin typeface="Arial" panose="020B0604020202020204" pitchFamily="34" charset="0"/>
                  <a:cs typeface="Arial" panose="020B0604020202020204" pitchFamily="34" charset="0"/>
                </a:rPr>
                <a:t>p</a:t>
              </a:r>
              <a:r>
                <a:rPr lang="en-US" sz="1600" dirty="0">
                  <a:solidFill>
                    <a:prstClr val="white"/>
                  </a:solidFill>
                  <a:latin typeface="Arial" panose="020B0604020202020204" pitchFamily="34" charset="0"/>
                  <a:cs typeface="Arial" panose="020B0604020202020204" pitchFamily="34" charset="0"/>
                </a:rPr>
                <a:t> = 0.435 </a:t>
              </a:r>
            </a:p>
          </p:txBody>
        </p:sp>
      </p:grpSp>
      <p:sp>
        <p:nvSpPr>
          <p:cNvPr id="94" name="TextBox 93">
            <a:extLst>
              <a:ext uri="{FF2B5EF4-FFF2-40B4-BE49-F238E27FC236}">
                <a16:creationId xmlns:a16="http://schemas.microsoft.com/office/drawing/2014/main" id="{33B607C2-5D65-4952-95D6-FDA588749698}"/>
              </a:ext>
            </a:extLst>
          </p:cNvPr>
          <p:cNvSpPr txBox="1"/>
          <p:nvPr/>
        </p:nvSpPr>
        <p:spPr>
          <a:xfrm>
            <a:off x="3256561" y="838200"/>
            <a:ext cx="4134839" cy="646331"/>
          </a:xfrm>
          <a:prstGeom prst="rect">
            <a:avLst/>
          </a:prstGeom>
          <a:noFill/>
        </p:spPr>
        <p:txBody>
          <a:bodyPr wrap="square" rtlCol="0">
            <a:spAutoFit/>
          </a:bodyPr>
          <a:lstStyle/>
          <a:p>
            <a:pPr algn="ctr" fontAlgn="base">
              <a:spcBef>
                <a:spcPct val="0"/>
              </a:spcBef>
              <a:spcAft>
                <a:spcPct val="0"/>
              </a:spcAft>
            </a:pPr>
            <a:r>
              <a:rPr lang="en-US" b="1" dirty="0">
                <a:solidFill>
                  <a:srgbClr val="1E2D53"/>
                </a:solidFill>
                <a:latin typeface="Arial" pitchFamily="34" charset="0"/>
                <a:cs typeface="Arial" pitchFamily="34" charset="0"/>
              </a:rPr>
              <a:t>Impacts of MTO on Children </a:t>
            </a:r>
            <a:r>
              <a:rPr lang="en-US" b="1" u="sng" dirty="0">
                <a:solidFill>
                  <a:srgbClr val="1E2D53"/>
                </a:solidFill>
                <a:latin typeface="Arial" pitchFamily="34" charset="0"/>
                <a:cs typeface="Arial" pitchFamily="34" charset="0"/>
              </a:rPr>
              <a:t>Below Age 13</a:t>
            </a:r>
            <a:r>
              <a:rPr lang="en-US" b="1" dirty="0">
                <a:solidFill>
                  <a:srgbClr val="1E2D53"/>
                </a:solidFill>
                <a:latin typeface="Arial" pitchFamily="34" charset="0"/>
                <a:cs typeface="Arial" pitchFamily="34" charset="0"/>
              </a:rPr>
              <a:t> at Random Assignment</a:t>
            </a:r>
          </a:p>
        </p:txBody>
      </p:sp>
    </p:spTree>
    <p:extLst>
      <p:ext uri="{BB962C8B-B14F-4D97-AF65-F5344CB8AC3E}">
        <p14:creationId xmlns:p14="http://schemas.microsoft.com/office/powerpoint/2010/main" val="4010513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What are some limitations of randomized experiments? Consider the example of attempting to randomly assign people to move to opportunity.</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828800"/>
            <a:ext cx="7848600" cy="5016758"/>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Non-compliance: I don’t use my voucher</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Attrition</a:t>
            </a:r>
            <a:r>
              <a:rPr lang="en-US" sz="2000" dirty="0"/>
              <a:t>: I stop talking to the researchers/disappear.</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Hawthorne effects: I know I’m in the treatment group and want to do really well.</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John Henry effects: I know I’m in the control group and want to do really well (maybe because I want to show the researcher that my neighborhood should be more respected).</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Small samples/Too expensive</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Non-scalability</a:t>
            </a:r>
            <a:r>
              <a:rPr lang="en-US" sz="2000" dirty="0"/>
              <a:t>: Can’t move everyone to opportunity, and can’t be sure what would happen if we did.</a:t>
            </a:r>
          </a:p>
          <a:p>
            <a:pPr marL="233680" eaLnBrk="0" fontAlgn="base" hangingPunct="0">
              <a:spcBef>
                <a:spcPct val="0"/>
              </a:spcBef>
              <a:spcAft>
                <a:spcPct val="0"/>
              </a:spcAft>
              <a:buSzPct val="80000"/>
              <a:defRPr/>
            </a:pPr>
            <a:endParaRPr lang="en-US" sz="2000" dirty="0"/>
          </a:p>
        </p:txBody>
      </p:sp>
    </p:spTree>
    <p:extLst>
      <p:ext uri="{BB962C8B-B14F-4D97-AF65-F5344CB8AC3E}">
        <p14:creationId xmlns:p14="http://schemas.microsoft.com/office/powerpoint/2010/main" val="183902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5632311"/>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Office Hours: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Wed 4.30-6.30, Barker 103</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By appointment</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Any outstanding issues with sectioning?</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Remember, can always submit questions &amp; anonymous feedback before sections using </a:t>
            </a:r>
            <a:r>
              <a:rPr lang="en-US" sz="2000" kern="0" dirty="0">
                <a:solidFill>
                  <a:srgbClr val="222222"/>
                </a:solidFill>
                <a:ea typeface="Calibri"/>
                <a:hlinkClick r:id="rId4"/>
              </a:rPr>
              <a:t>this Google form</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Project #1 is due 2/21</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On that subject…</a:t>
            </a: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Logistics</a:t>
            </a:r>
          </a:p>
        </p:txBody>
      </p:sp>
    </p:spTree>
    <p:extLst>
      <p:ext uri="{BB962C8B-B14F-4D97-AF65-F5344CB8AC3E}">
        <p14:creationId xmlns:p14="http://schemas.microsoft.com/office/powerpoint/2010/main" val="15709385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Last Two Slides, Summarized:</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525617"/>
            <a:ext cx="7848600" cy="163121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Randomized experiments are the Gold Standard from estimating causal effects.</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Randomized experiments can be expensive, non-generalizable, and feature many pitfalls. </a:t>
            </a:r>
          </a:p>
        </p:txBody>
      </p:sp>
      <p:sp>
        <p:nvSpPr>
          <p:cNvPr id="5" name="Rectangle 2">
            <a:extLst>
              <a:ext uri="{FF2B5EF4-FFF2-40B4-BE49-F238E27FC236}">
                <a16:creationId xmlns:a16="http://schemas.microsoft.com/office/drawing/2014/main" id="{44A4A4B0-B3B1-4152-8420-8A65B76CEE87}"/>
              </a:ext>
            </a:extLst>
          </p:cNvPr>
          <p:cNvSpPr>
            <a:spLocks noChangeArrowheads="1"/>
          </p:cNvSpPr>
          <p:nvPr/>
        </p:nvSpPr>
        <p:spPr bwMode="auto">
          <a:xfrm>
            <a:off x="304800" y="3245194"/>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So what can we do?</a:t>
            </a:r>
          </a:p>
        </p:txBody>
      </p:sp>
      <p:sp>
        <p:nvSpPr>
          <p:cNvPr id="8" name="Rectangle 2">
            <a:extLst>
              <a:ext uri="{FF2B5EF4-FFF2-40B4-BE49-F238E27FC236}">
                <a16:creationId xmlns:a16="http://schemas.microsoft.com/office/drawing/2014/main" id="{40D37AB3-46D6-4D36-A0A8-228F9726DA8A}"/>
              </a:ext>
            </a:extLst>
          </p:cNvPr>
          <p:cNvSpPr>
            <a:spLocks noChangeArrowheads="1"/>
          </p:cNvSpPr>
          <p:nvPr/>
        </p:nvSpPr>
        <p:spPr bwMode="auto">
          <a:xfrm>
            <a:off x="990600" y="3886200"/>
            <a:ext cx="78486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Big data helps solve/eliminate attrition: just use administrative records.</a:t>
            </a:r>
          </a:p>
        </p:txBody>
      </p:sp>
      <p:sp>
        <p:nvSpPr>
          <p:cNvPr id="9" name="Rectangle 2">
            <a:extLst>
              <a:ext uri="{FF2B5EF4-FFF2-40B4-BE49-F238E27FC236}">
                <a16:creationId xmlns:a16="http://schemas.microsoft.com/office/drawing/2014/main" id="{24E643A2-B58C-4DA4-AD55-612C84591245}"/>
              </a:ext>
            </a:extLst>
          </p:cNvPr>
          <p:cNvSpPr>
            <a:spLocks noChangeArrowheads="1"/>
          </p:cNvSpPr>
          <p:nvPr/>
        </p:nvSpPr>
        <p:spPr bwMode="auto">
          <a:xfrm>
            <a:off x="990600" y="4657374"/>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Tools from econometrics help address others (stay tuned)</a:t>
            </a:r>
          </a:p>
        </p:txBody>
      </p:sp>
    </p:spTree>
    <p:extLst>
      <p:ext uri="{BB962C8B-B14F-4D97-AF65-F5344CB8AC3E}">
        <p14:creationId xmlns:p14="http://schemas.microsoft.com/office/powerpoint/2010/main" val="2891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What can we do? Continued:</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525617"/>
            <a:ext cx="7848600" cy="1938992"/>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Main focus of this class: “Quasi Experiments”</a:t>
            </a:r>
            <a:br>
              <a:rPr lang="en-US" sz="2000" dirty="0"/>
            </a:br>
            <a:endParaRPr lang="en-US" sz="2000" dirty="0"/>
          </a:p>
          <a:p>
            <a:pPr marL="1066800" lvl="1" indent="-375920" eaLnBrk="0" fontAlgn="base" hangingPunct="0">
              <a:spcBef>
                <a:spcPct val="0"/>
              </a:spcBef>
              <a:spcAft>
                <a:spcPct val="0"/>
              </a:spcAft>
              <a:buSzPct val="80000"/>
              <a:buBlip>
                <a:blip r:embed="rId3"/>
              </a:buBlip>
              <a:defRPr/>
            </a:pPr>
            <a:r>
              <a:rPr lang="en-US" sz="2000" dirty="0"/>
              <a:t>“almost experiments”</a:t>
            </a:r>
          </a:p>
          <a:p>
            <a:pPr marL="1066800" lvl="1" indent="-375920" eaLnBrk="0" fontAlgn="base" hangingPunct="0">
              <a:spcBef>
                <a:spcPct val="0"/>
              </a:spcBef>
              <a:spcAft>
                <a:spcPct val="0"/>
              </a:spcAft>
              <a:buSzPct val="80000"/>
              <a:buBlip>
                <a:blip r:embed="rId3"/>
              </a:buBlip>
              <a:defRPr/>
            </a:pPr>
            <a:r>
              <a:rPr lang="en-US" sz="2000" dirty="0"/>
              <a:t>“as good as random”</a:t>
            </a:r>
            <a:br>
              <a:rPr lang="en-US" sz="2000" dirty="0"/>
            </a:br>
            <a:endParaRPr lang="en-US" sz="2000" dirty="0"/>
          </a:p>
          <a:p>
            <a:pPr marL="1066800" lvl="1" indent="-375920" eaLnBrk="0" fontAlgn="base" hangingPunct="0">
              <a:spcBef>
                <a:spcPct val="0"/>
              </a:spcBef>
              <a:spcAft>
                <a:spcPct val="0"/>
              </a:spcAft>
              <a:buSzPct val="80000"/>
              <a:buBlip>
                <a:blip r:embed="rId3"/>
              </a:buBlip>
              <a:defRPr/>
            </a:pPr>
            <a:r>
              <a:rPr lang="en-US" sz="2000" dirty="0"/>
              <a:t>Use variation that creates “as good as random” assignment.</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50371" y="3733800"/>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Examples?</a:t>
            </a:r>
          </a:p>
        </p:txBody>
      </p:sp>
      <p:sp>
        <p:nvSpPr>
          <p:cNvPr id="11" name="Rectangle 2">
            <a:extLst>
              <a:ext uri="{FF2B5EF4-FFF2-40B4-BE49-F238E27FC236}">
                <a16:creationId xmlns:a16="http://schemas.microsoft.com/office/drawing/2014/main" id="{7FCC130B-B22E-4B2F-B793-6E677813D15A}"/>
              </a:ext>
            </a:extLst>
          </p:cNvPr>
          <p:cNvSpPr>
            <a:spLocks noChangeArrowheads="1"/>
          </p:cNvSpPr>
          <p:nvPr/>
        </p:nvSpPr>
        <p:spPr bwMode="auto">
          <a:xfrm>
            <a:off x="1447800" y="4203046"/>
            <a:ext cx="73914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Strict testing cutoffs: compare outcomes for people with scores just above and just below.</a:t>
            </a:r>
          </a:p>
        </p:txBody>
      </p:sp>
      <p:sp>
        <p:nvSpPr>
          <p:cNvPr id="12" name="Rectangle 2">
            <a:extLst>
              <a:ext uri="{FF2B5EF4-FFF2-40B4-BE49-F238E27FC236}">
                <a16:creationId xmlns:a16="http://schemas.microsoft.com/office/drawing/2014/main" id="{085F16EA-DB04-4C7D-9AC5-3DD25A928079}"/>
              </a:ext>
            </a:extLst>
          </p:cNvPr>
          <p:cNvSpPr>
            <a:spLocks noChangeArrowheads="1"/>
          </p:cNvSpPr>
          <p:nvPr/>
        </p:nvSpPr>
        <p:spPr bwMode="auto">
          <a:xfrm>
            <a:off x="1447800" y="5170400"/>
            <a:ext cx="7391400" cy="1323439"/>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Emergency financial assistance availability varies unpredictably throughout the month. Compare outcomes for those who request assistance when funds available vs. when funds not available</a:t>
            </a:r>
          </a:p>
        </p:txBody>
      </p:sp>
    </p:spTree>
    <p:extLst>
      <p:ext uri="{BB962C8B-B14F-4D97-AF65-F5344CB8AC3E}">
        <p14:creationId xmlns:p14="http://schemas.microsoft.com/office/powerpoint/2010/main" val="215007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Propensity Score Reweighting</a:t>
            </a:r>
          </a:p>
        </p:txBody>
      </p:sp>
    </p:spTree>
    <p:extLst>
      <p:ext uri="{BB962C8B-B14F-4D97-AF65-F5344CB8AC3E}">
        <p14:creationId xmlns:p14="http://schemas.microsoft.com/office/powerpoint/2010/main" val="2328806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Propensity Score Reweighting</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One tool from econometrics that can help when we don’t have a random experiment. </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50371" y="1905000"/>
            <a:ext cx="7848600" cy="2246769"/>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Example: Suppose people are either tall or short, and wages are a function only of your height </a:t>
            </a:r>
          </a:p>
          <a:p>
            <a:pPr marL="1066800" lvl="1" indent="-375920" eaLnBrk="0" fontAlgn="base" hangingPunct="0">
              <a:spcBef>
                <a:spcPct val="0"/>
              </a:spcBef>
              <a:spcAft>
                <a:spcPct val="0"/>
              </a:spcAft>
              <a:buSzPct val="80000"/>
              <a:buBlip>
                <a:blip r:embed="rId3"/>
              </a:buBlip>
              <a:defRPr/>
            </a:pPr>
            <a:r>
              <a:rPr lang="en-US" sz="2000" dirty="0"/>
              <a:t>Tall people make 2 dollars a day</a:t>
            </a:r>
          </a:p>
          <a:p>
            <a:pPr marL="1066800" lvl="1" indent="-375920" eaLnBrk="0" fontAlgn="base" hangingPunct="0">
              <a:spcBef>
                <a:spcPct val="0"/>
              </a:spcBef>
              <a:spcAft>
                <a:spcPct val="0"/>
              </a:spcAft>
              <a:buSzPct val="80000"/>
              <a:buBlip>
                <a:blip r:embed="rId3"/>
              </a:buBlip>
              <a:defRPr/>
            </a:pPr>
            <a:r>
              <a:rPr lang="en-US" sz="2000" dirty="0"/>
              <a:t>Short people make 1 dollar per day</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Initially we have 10 tall people and 10 short people working.</a:t>
            </a:r>
            <a:br>
              <a:rPr lang="en-US" sz="2000" dirty="0"/>
            </a:br>
            <a:endParaRPr lang="en-US" sz="2000" dirty="0"/>
          </a:p>
        </p:txBody>
      </p:sp>
      <p:sp>
        <p:nvSpPr>
          <p:cNvPr id="3" name="Smiley Face 2">
            <a:extLst>
              <a:ext uri="{FF2B5EF4-FFF2-40B4-BE49-F238E27FC236}">
                <a16:creationId xmlns:a16="http://schemas.microsoft.com/office/drawing/2014/main" id="{D058B011-DED0-4371-8930-C7B254F332EF}"/>
              </a:ext>
            </a:extLst>
          </p:cNvPr>
          <p:cNvSpPr/>
          <p:nvPr/>
        </p:nvSpPr>
        <p:spPr>
          <a:xfrm>
            <a:off x="11430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417511B-122E-41E7-9544-546DA9EA26F8}"/>
              </a:ext>
            </a:extLst>
          </p:cNvPr>
          <p:cNvSpPr/>
          <p:nvPr/>
        </p:nvSpPr>
        <p:spPr>
          <a:xfrm>
            <a:off x="16764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EA0A06AC-6400-4BB1-AB8F-7A40DD216E9D}"/>
              </a:ext>
            </a:extLst>
          </p:cNvPr>
          <p:cNvSpPr/>
          <p:nvPr/>
        </p:nvSpPr>
        <p:spPr>
          <a:xfrm>
            <a:off x="2213429"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0A7C348F-DFEE-40CF-B2D1-062C878201FA}"/>
              </a:ext>
            </a:extLst>
          </p:cNvPr>
          <p:cNvSpPr/>
          <p:nvPr/>
        </p:nvSpPr>
        <p:spPr>
          <a:xfrm>
            <a:off x="2750458"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AFD956FB-B82E-4499-B3B7-D74419CE4F1E}"/>
              </a:ext>
            </a:extLst>
          </p:cNvPr>
          <p:cNvSpPr/>
          <p:nvPr/>
        </p:nvSpPr>
        <p:spPr>
          <a:xfrm>
            <a:off x="3294743"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282CA947-1F90-4B5A-A37F-C54C69AB569A}"/>
              </a:ext>
            </a:extLst>
          </p:cNvPr>
          <p:cNvSpPr/>
          <p:nvPr/>
        </p:nvSpPr>
        <p:spPr>
          <a:xfrm>
            <a:off x="11430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509FC2B9-B6B0-498A-A0AD-2960E7EA07E5}"/>
              </a:ext>
            </a:extLst>
          </p:cNvPr>
          <p:cNvSpPr/>
          <p:nvPr/>
        </p:nvSpPr>
        <p:spPr>
          <a:xfrm>
            <a:off x="16764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ED6CCF7-F8AE-431A-8B0F-139F3B89CDF0}"/>
              </a:ext>
            </a:extLst>
          </p:cNvPr>
          <p:cNvSpPr/>
          <p:nvPr/>
        </p:nvSpPr>
        <p:spPr>
          <a:xfrm>
            <a:off x="2213429"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C4AF3C84-5EA9-4184-909E-E48A1D1D07C7}"/>
              </a:ext>
            </a:extLst>
          </p:cNvPr>
          <p:cNvSpPr/>
          <p:nvPr/>
        </p:nvSpPr>
        <p:spPr>
          <a:xfrm>
            <a:off x="2750458"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ADB1BB52-CBDF-476C-B60D-654AFF0AAD12}"/>
              </a:ext>
            </a:extLst>
          </p:cNvPr>
          <p:cNvSpPr/>
          <p:nvPr/>
        </p:nvSpPr>
        <p:spPr>
          <a:xfrm>
            <a:off x="3294743"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5355200-9B2C-4E96-B7DB-AA719097A383}"/>
              </a:ext>
            </a:extLst>
          </p:cNvPr>
          <p:cNvSpPr/>
          <p:nvPr/>
        </p:nvSpPr>
        <p:spPr>
          <a:xfrm>
            <a:off x="45720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C3877A3F-DE9D-40C8-955C-E303907E8D9F}"/>
              </a:ext>
            </a:extLst>
          </p:cNvPr>
          <p:cNvSpPr/>
          <p:nvPr/>
        </p:nvSpPr>
        <p:spPr>
          <a:xfrm>
            <a:off x="51054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A1B93D2-7351-495E-B41F-A85A065DCCC2}"/>
              </a:ext>
            </a:extLst>
          </p:cNvPr>
          <p:cNvSpPr/>
          <p:nvPr/>
        </p:nvSpPr>
        <p:spPr>
          <a:xfrm>
            <a:off x="5642429"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EEE3CB3A-E7A0-42E0-BA7E-79918D1EA309}"/>
              </a:ext>
            </a:extLst>
          </p:cNvPr>
          <p:cNvSpPr/>
          <p:nvPr/>
        </p:nvSpPr>
        <p:spPr>
          <a:xfrm>
            <a:off x="6179458"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D3B22D58-C0AD-4B3C-8760-C0BCAE56F4F2}"/>
              </a:ext>
            </a:extLst>
          </p:cNvPr>
          <p:cNvSpPr/>
          <p:nvPr/>
        </p:nvSpPr>
        <p:spPr>
          <a:xfrm>
            <a:off x="6723743"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a:extLst>
              <a:ext uri="{FF2B5EF4-FFF2-40B4-BE49-F238E27FC236}">
                <a16:creationId xmlns:a16="http://schemas.microsoft.com/office/drawing/2014/main" id="{A3C816BF-FD64-49BB-885D-836940285157}"/>
              </a:ext>
            </a:extLst>
          </p:cNvPr>
          <p:cNvSpPr/>
          <p:nvPr/>
        </p:nvSpPr>
        <p:spPr>
          <a:xfrm>
            <a:off x="45720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a:extLst>
              <a:ext uri="{FF2B5EF4-FFF2-40B4-BE49-F238E27FC236}">
                <a16:creationId xmlns:a16="http://schemas.microsoft.com/office/drawing/2014/main" id="{23D98E91-339D-43A5-9F99-48014BDCA2C3}"/>
              </a:ext>
            </a:extLst>
          </p:cNvPr>
          <p:cNvSpPr/>
          <p:nvPr/>
        </p:nvSpPr>
        <p:spPr>
          <a:xfrm>
            <a:off x="51054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416C4E57-6083-4E07-955E-113BE9187525}"/>
              </a:ext>
            </a:extLst>
          </p:cNvPr>
          <p:cNvSpPr/>
          <p:nvPr/>
        </p:nvSpPr>
        <p:spPr>
          <a:xfrm>
            <a:off x="5642429"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404F3B10-1C70-41EE-9912-8C8AB1427DB7}"/>
              </a:ext>
            </a:extLst>
          </p:cNvPr>
          <p:cNvSpPr/>
          <p:nvPr/>
        </p:nvSpPr>
        <p:spPr>
          <a:xfrm>
            <a:off x="6179458"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0FED30CE-6427-495E-9D07-AF5CBA66D743}"/>
              </a:ext>
            </a:extLst>
          </p:cNvPr>
          <p:cNvSpPr/>
          <p:nvPr/>
        </p:nvSpPr>
        <p:spPr>
          <a:xfrm>
            <a:off x="6723743"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3AD87D-0301-4BBD-A9BC-6F58179E1BD0}"/>
              </a:ext>
            </a:extLst>
          </p:cNvPr>
          <p:cNvSpPr txBox="1"/>
          <p:nvPr/>
        </p:nvSpPr>
        <p:spPr>
          <a:xfrm>
            <a:off x="381000" y="5943600"/>
            <a:ext cx="76200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Average Income = [(10)*1 + (10)*2]/20 = </a:t>
            </a:r>
            <a:r>
              <a:rPr lang="en-US" sz="2000" b="1" dirty="0"/>
              <a:t>1.50 per day</a:t>
            </a:r>
          </a:p>
        </p:txBody>
      </p:sp>
    </p:spTree>
    <p:extLst>
      <p:ext uri="{BB962C8B-B14F-4D97-AF65-F5344CB8AC3E}">
        <p14:creationId xmlns:p14="http://schemas.microsoft.com/office/powerpoint/2010/main" val="290936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Propensity Score Reweighting</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61257" y="973246"/>
            <a:ext cx="7848600" cy="1938992"/>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Improve Earned Income Tax Credit</a:t>
            </a:r>
          </a:p>
          <a:p>
            <a:pPr marL="1066800" lvl="1" indent="-375920" eaLnBrk="0" fontAlgn="base" hangingPunct="0">
              <a:spcBef>
                <a:spcPct val="0"/>
              </a:spcBef>
              <a:spcAft>
                <a:spcPct val="0"/>
              </a:spcAft>
              <a:buSzPct val="80000"/>
              <a:buBlip>
                <a:blip r:embed="rId3"/>
              </a:buBlip>
              <a:defRPr/>
            </a:pPr>
            <a:r>
              <a:rPr lang="en-US" sz="2000" dirty="0"/>
              <a:t>Tall people make 2.10 dollars a day</a:t>
            </a:r>
          </a:p>
          <a:p>
            <a:pPr marL="1066800" lvl="1" indent="-375920" eaLnBrk="0" fontAlgn="base" hangingPunct="0">
              <a:spcBef>
                <a:spcPct val="0"/>
              </a:spcBef>
              <a:spcAft>
                <a:spcPct val="0"/>
              </a:spcAft>
              <a:buSzPct val="80000"/>
              <a:buBlip>
                <a:blip r:embed="rId3"/>
              </a:buBlip>
              <a:defRPr/>
            </a:pPr>
            <a:r>
              <a:rPr lang="en-US" sz="2000" dirty="0"/>
              <a:t>Short people make 1.20 dollar per day</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More short people enter the workforce: Now have 20 short people and 10 tall people.</a:t>
            </a:r>
          </a:p>
        </p:txBody>
      </p:sp>
      <p:sp>
        <p:nvSpPr>
          <p:cNvPr id="3" name="Smiley Face 2">
            <a:extLst>
              <a:ext uri="{FF2B5EF4-FFF2-40B4-BE49-F238E27FC236}">
                <a16:creationId xmlns:a16="http://schemas.microsoft.com/office/drawing/2014/main" id="{D058B011-DED0-4371-8930-C7B254F332EF}"/>
              </a:ext>
            </a:extLst>
          </p:cNvPr>
          <p:cNvSpPr/>
          <p:nvPr/>
        </p:nvSpPr>
        <p:spPr>
          <a:xfrm>
            <a:off x="11430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417511B-122E-41E7-9544-546DA9EA26F8}"/>
              </a:ext>
            </a:extLst>
          </p:cNvPr>
          <p:cNvSpPr/>
          <p:nvPr/>
        </p:nvSpPr>
        <p:spPr>
          <a:xfrm>
            <a:off x="16764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EA0A06AC-6400-4BB1-AB8F-7A40DD216E9D}"/>
              </a:ext>
            </a:extLst>
          </p:cNvPr>
          <p:cNvSpPr/>
          <p:nvPr/>
        </p:nvSpPr>
        <p:spPr>
          <a:xfrm>
            <a:off x="2213429"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0A7C348F-DFEE-40CF-B2D1-062C878201FA}"/>
              </a:ext>
            </a:extLst>
          </p:cNvPr>
          <p:cNvSpPr/>
          <p:nvPr/>
        </p:nvSpPr>
        <p:spPr>
          <a:xfrm>
            <a:off x="2750458"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AFD956FB-B82E-4499-B3B7-D74419CE4F1E}"/>
              </a:ext>
            </a:extLst>
          </p:cNvPr>
          <p:cNvSpPr/>
          <p:nvPr/>
        </p:nvSpPr>
        <p:spPr>
          <a:xfrm>
            <a:off x="3294743"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282CA947-1F90-4B5A-A37F-C54C69AB569A}"/>
              </a:ext>
            </a:extLst>
          </p:cNvPr>
          <p:cNvSpPr/>
          <p:nvPr/>
        </p:nvSpPr>
        <p:spPr>
          <a:xfrm>
            <a:off x="11430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509FC2B9-B6B0-498A-A0AD-2960E7EA07E5}"/>
              </a:ext>
            </a:extLst>
          </p:cNvPr>
          <p:cNvSpPr/>
          <p:nvPr/>
        </p:nvSpPr>
        <p:spPr>
          <a:xfrm>
            <a:off x="16764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ED6CCF7-F8AE-431A-8B0F-139F3B89CDF0}"/>
              </a:ext>
            </a:extLst>
          </p:cNvPr>
          <p:cNvSpPr/>
          <p:nvPr/>
        </p:nvSpPr>
        <p:spPr>
          <a:xfrm>
            <a:off x="2213429"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C4AF3C84-5EA9-4184-909E-E48A1D1D07C7}"/>
              </a:ext>
            </a:extLst>
          </p:cNvPr>
          <p:cNvSpPr/>
          <p:nvPr/>
        </p:nvSpPr>
        <p:spPr>
          <a:xfrm>
            <a:off x="2750458"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ADB1BB52-CBDF-476C-B60D-654AFF0AAD12}"/>
              </a:ext>
            </a:extLst>
          </p:cNvPr>
          <p:cNvSpPr/>
          <p:nvPr/>
        </p:nvSpPr>
        <p:spPr>
          <a:xfrm>
            <a:off x="3294743"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5355200-9B2C-4E96-B7DB-AA719097A383}"/>
              </a:ext>
            </a:extLst>
          </p:cNvPr>
          <p:cNvSpPr/>
          <p:nvPr/>
        </p:nvSpPr>
        <p:spPr>
          <a:xfrm>
            <a:off x="45720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C3877A3F-DE9D-40C8-955C-E303907E8D9F}"/>
              </a:ext>
            </a:extLst>
          </p:cNvPr>
          <p:cNvSpPr/>
          <p:nvPr/>
        </p:nvSpPr>
        <p:spPr>
          <a:xfrm>
            <a:off x="51054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A1B93D2-7351-495E-B41F-A85A065DCCC2}"/>
              </a:ext>
            </a:extLst>
          </p:cNvPr>
          <p:cNvSpPr/>
          <p:nvPr/>
        </p:nvSpPr>
        <p:spPr>
          <a:xfrm>
            <a:off x="5642429"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EEE3CB3A-E7A0-42E0-BA7E-79918D1EA309}"/>
              </a:ext>
            </a:extLst>
          </p:cNvPr>
          <p:cNvSpPr/>
          <p:nvPr/>
        </p:nvSpPr>
        <p:spPr>
          <a:xfrm>
            <a:off x="6179458"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D3B22D58-C0AD-4B3C-8760-C0BCAE56F4F2}"/>
              </a:ext>
            </a:extLst>
          </p:cNvPr>
          <p:cNvSpPr/>
          <p:nvPr/>
        </p:nvSpPr>
        <p:spPr>
          <a:xfrm>
            <a:off x="6723743"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a:extLst>
              <a:ext uri="{FF2B5EF4-FFF2-40B4-BE49-F238E27FC236}">
                <a16:creationId xmlns:a16="http://schemas.microsoft.com/office/drawing/2014/main" id="{A3C816BF-FD64-49BB-885D-836940285157}"/>
              </a:ext>
            </a:extLst>
          </p:cNvPr>
          <p:cNvSpPr/>
          <p:nvPr/>
        </p:nvSpPr>
        <p:spPr>
          <a:xfrm>
            <a:off x="45720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a:extLst>
              <a:ext uri="{FF2B5EF4-FFF2-40B4-BE49-F238E27FC236}">
                <a16:creationId xmlns:a16="http://schemas.microsoft.com/office/drawing/2014/main" id="{23D98E91-339D-43A5-9F99-48014BDCA2C3}"/>
              </a:ext>
            </a:extLst>
          </p:cNvPr>
          <p:cNvSpPr/>
          <p:nvPr/>
        </p:nvSpPr>
        <p:spPr>
          <a:xfrm>
            <a:off x="51054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416C4E57-6083-4E07-955E-113BE9187525}"/>
              </a:ext>
            </a:extLst>
          </p:cNvPr>
          <p:cNvSpPr/>
          <p:nvPr/>
        </p:nvSpPr>
        <p:spPr>
          <a:xfrm>
            <a:off x="5642429"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404F3B10-1C70-41EE-9912-8C8AB1427DB7}"/>
              </a:ext>
            </a:extLst>
          </p:cNvPr>
          <p:cNvSpPr/>
          <p:nvPr/>
        </p:nvSpPr>
        <p:spPr>
          <a:xfrm>
            <a:off x="6179458"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0FED30CE-6427-495E-9D07-AF5CBA66D743}"/>
              </a:ext>
            </a:extLst>
          </p:cNvPr>
          <p:cNvSpPr/>
          <p:nvPr/>
        </p:nvSpPr>
        <p:spPr>
          <a:xfrm>
            <a:off x="6723743"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a:extLst>
              <a:ext uri="{FF2B5EF4-FFF2-40B4-BE49-F238E27FC236}">
                <a16:creationId xmlns:a16="http://schemas.microsoft.com/office/drawing/2014/main" id="{88372800-6BEC-4A5B-BA05-55B9ACD30A7D}"/>
              </a:ext>
            </a:extLst>
          </p:cNvPr>
          <p:cNvSpPr/>
          <p:nvPr/>
        </p:nvSpPr>
        <p:spPr>
          <a:xfrm>
            <a:off x="1143000"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a:extLst>
              <a:ext uri="{FF2B5EF4-FFF2-40B4-BE49-F238E27FC236}">
                <a16:creationId xmlns:a16="http://schemas.microsoft.com/office/drawing/2014/main" id="{C655CB04-04F5-4DFE-A342-7FCD2C5EF20D}"/>
              </a:ext>
            </a:extLst>
          </p:cNvPr>
          <p:cNvSpPr/>
          <p:nvPr/>
        </p:nvSpPr>
        <p:spPr>
          <a:xfrm>
            <a:off x="1676400"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a:extLst>
              <a:ext uri="{FF2B5EF4-FFF2-40B4-BE49-F238E27FC236}">
                <a16:creationId xmlns:a16="http://schemas.microsoft.com/office/drawing/2014/main" id="{640B698B-D214-4F18-9D6D-BF37A90A17FD}"/>
              </a:ext>
            </a:extLst>
          </p:cNvPr>
          <p:cNvSpPr/>
          <p:nvPr/>
        </p:nvSpPr>
        <p:spPr>
          <a:xfrm>
            <a:off x="2213429"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a:extLst>
              <a:ext uri="{FF2B5EF4-FFF2-40B4-BE49-F238E27FC236}">
                <a16:creationId xmlns:a16="http://schemas.microsoft.com/office/drawing/2014/main" id="{D59FBD6C-C501-4AEA-8736-64705FFC7207}"/>
              </a:ext>
            </a:extLst>
          </p:cNvPr>
          <p:cNvSpPr/>
          <p:nvPr/>
        </p:nvSpPr>
        <p:spPr>
          <a:xfrm>
            <a:off x="2750458"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a:extLst>
              <a:ext uri="{FF2B5EF4-FFF2-40B4-BE49-F238E27FC236}">
                <a16:creationId xmlns:a16="http://schemas.microsoft.com/office/drawing/2014/main" id="{2459DFDC-0BD0-4014-9F6E-386D4371C8FB}"/>
              </a:ext>
            </a:extLst>
          </p:cNvPr>
          <p:cNvSpPr/>
          <p:nvPr/>
        </p:nvSpPr>
        <p:spPr>
          <a:xfrm>
            <a:off x="3294743"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a:extLst>
              <a:ext uri="{FF2B5EF4-FFF2-40B4-BE49-F238E27FC236}">
                <a16:creationId xmlns:a16="http://schemas.microsoft.com/office/drawing/2014/main" id="{D2D18B4F-CC25-45FC-B92A-3FB62DD68ACC}"/>
              </a:ext>
            </a:extLst>
          </p:cNvPr>
          <p:cNvSpPr/>
          <p:nvPr/>
        </p:nvSpPr>
        <p:spPr>
          <a:xfrm>
            <a:off x="1143000"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a:extLst>
              <a:ext uri="{FF2B5EF4-FFF2-40B4-BE49-F238E27FC236}">
                <a16:creationId xmlns:a16="http://schemas.microsoft.com/office/drawing/2014/main" id="{2BE3D530-97EA-4779-8BF2-BCF8E961C223}"/>
              </a:ext>
            </a:extLst>
          </p:cNvPr>
          <p:cNvSpPr/>
          <p:nvPr/>
        </p:nvSpPr>
        <p:spPr>
          <a:xfrm>
            <a:off x="1676400"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a:extLst>
              <a:ext uri="{FF2B5EF4-FFF2-40B4-BE49-F238E27FC236}">
                <a16:creationId xmlns:a16="http://schemas.microsoft.com/office/drawing/2014/main" id="{52D94C55-AFF4-4D7A-B441-295F2FDDB95E}"/>
              </a:ext>
            </a:extLst>
          </p:cNvPr>
          <p:cNvSpPr/>
          <p:nvPr/>
        </p:nvSpPr>
        <p:spPr>
          <a:xfrm>
            <a:off x="2213429"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a:extLst>
              <a:ext uri="{FF2B5EF4-FFF2-40B4-BE49-F238E27FC236}">
                <a16:creationId xmlns:a16="http://schemas.microsoft.com/office/drawing/2014/main" id="{3A528911-36D3-4938-AC41-E022768E0A6F}"/>
              </a:ext>
            </a:extLst>
          </p:cNvPr>
          <p:cNvSpPr/>
          <p:nvPr/>
        </p:nvSpPr>
        <p:spPr>
          <a:xfrm>
            <a:off x="2750458"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a:extLst>
              <a:ext uri="{FF2B5EF4-FFF2-40B4-BE49-F238E27FC236}">
                <a16:creationId xmlns:a16="http://schemas.microsoft.com/office/drawing/2014/main" id="{D9DD9D6E-8E45-4536-A137-EDB0BE5856B6}"/>
              </a:ext>
            </a:extLst>
          </p:cNvPr>
          <p:cNvSpPr/>
          <p:nvPr/>
        </p:nvSpPr>
        <p:spPr>
          <a:xfrm>
            <a:off x="3294743"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8D2E6FFB-D701-4B31-B478-8910214D696C}"/>
              </a:ext>
            </a:extLst>
          </p:cNvPr>
          <p:cNvSpPr>
            <a:spLocks noChangeArrowheads="1"/>
          </p:cNvSpPr>
          <p:nvPr/>
        </p:nvSpPr>
        <p:spPr bwMode="auto">
          <a:xfrm>
            <a:off x="261257" y="5395686"/>
            <a:ext cx="78486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endParaRPr lang="en-US" sz="2000" dirty="0"/>
          </a:p>
          <a:p>
            <a:pPr marL="609600" indent="-375920" eaLnBrk="0" fontAlgn="base" hangingPunct="0">
              <a:spcBef>
                <a:spcPct val="0"/>
              </a:spcBef>
              <a:spcAft>
                <a:spcPct val="0"/>
              </a:spcAft>
              <a:buSzPct val="80000"/>
              <a:buBlip>
                <a:blip r:embed="rId3"/>
              </a:buBlip>
              <a:defRPr/>
            </a:pPr>
            <a:r>
              <a:rPr lang="en-US" sz="2000" dirty="0"/>
              <a:t>Average Income = [1.20(20) + 2.10(10)]/30 = </a:t>
            </a:r>
            <a:r>
              <a:rPr lang="en-US" sz="2000" b="1" dirty="0"/>
              <a:t>1.50 per day</a:t>
            </a:r>
            <a:r>
              <a:rPr lang="en-US" sz="2000" dirty="0"/>
              <a:t> </a:t>
            </a:r>
          </a:p>
        </p:txBody>
      </p:sp>
      <p:sp>
        <p:nvSpPr>
          <p:cNvPr id="43" name="Rectangle 2">
            <a:extLst>
              <a:ext uri="{FF2B5EF4-FFF2-40B4-BE49-F238E27FC236}">
                <a16:creationId xmlns:a16="http://schemas.microsoft.com/office/drawing/2014/main" id="{B43B3E8A-8CB8-4773-82E8-FB55ACA72B9A}"/>
              </a:ext>
            </a:extLst>
          </p:cNvPr>
          <p:cNvSpPr>
            <a:spLocks noChangeArrowheads="1"/>
          </p:cNvSpPr>
          <p:nvPr/>
        </p:nvSpPr>
        <p:spPr bwMode="auto">
          <a:xfrm>
            <a:off x="381000" y="6244051"/>
            <a:ext cx="7848600" cy="400110"/>
          </a:xfrm>
          <a:prstGeom prst="rect">
            <a:avLst/>
          </a:prstGeom>
          <a:noFill/>
          <a:ln w="9525">
            <a:noFill/>
            <a:miter lim="800000"/>
            <a:headEnd/>
            <a:tailEnd/>
          </a:ln>
        </p:spPr>
        <p:txBody>
          <a:bodyPr wrap="square" anchor="t">
            <a:spAutoFit/>
          </a:bodyPr>
          <a:lstStyle/>
          <a:p>
            <a:pPr marL="576580" indent="-342900" eaLnBrk="0" fontAlgn="base" hangingPunct="0">
              <a:spcBef>
                <a:spcPct val="0"/>
              </a:spcBef>
              <a:spcAft>
                <a:spcPct val="0"/>
              </a:spcAft>
              <a:buSzPct val="80000"/>
              <a:buFont typeface="Arial" panose="020B0604020202020204" pitchFamily="34" charset="0"/>
              <a:buChar char="•"/>
              <a:defRPr/>
            </a:pPr>
            <a:r>
              <a:rPr lang="en-US" sz="2000" dirty="0"/>
              <a:t>Is the program a failure? Why or why not?</a:t>
            </a:r>
          </a:p>
        </p:txBody>
      </p:sp>
    </p:spTree>
    <p:extLst>
      <p:ext uri="{BB962C8B-B14F-4D97-AF65-F5344CB8AC3E}">
        <p14:creationId xmlns:p14="http://schemas.microsoft.com/office/powerpoint/2010/main" val="33664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Propensity Score Reweighting</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61257" y="973246"/>
            <a:ext cx="78486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a:t>
            </a:r>
            <a:r>
              <a:rPr lang="en-US" sz="2000" dirty="0"/>
              <a:t>The group before the change and the group after the change were not “otherwise identical.” They had different distributions of height!</a:t>
            </a:r>
          </a:p>
        </p:txBody>
      </p:sp>
      <p:sp>
        <p:nvSpPr>
          <p:cNvPr id="3" name="Smiley Face 2">
            <a:extLst>
              <a:ext uri="{FF2B5EF4-FFF2-40B4-BE49-F238E27FC236}">
                <a16:creationId xmlns:a16="http://schemas.microsoft.com/office/drawing/2014/main" id="{D058B011-DED0-4371-8930-C7B254F332EF}"/>
              </a:ext>
            </a:extLst>
          </p:cNvPr>
          <p:cNvSpPr/>
          <p:nvPr/>
        </p:nvSpPr>
        <p:spPr>
          <a:xfrm>
            <a:off x="1143000"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417511B-122E-41E7-9544-546DA9EA26F8}"/>
              </a:ext>
            </a:extLst>
          </p:cNvPr>
          <p:cNvSpPr/>
          <p:nvPr/>
        </p:nvSpPr>
        <p:spPr>
          <a:xfrm>
            <a:off x="1676400"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EA0A06AC-6400-4BB1-AB8F-7A40DD216E9D}"/>
              </a:ext>
            </a:extLst>
          </p:cNvPr>
          <p:cNvSpPr/>
          <p:nvPr/>
        </p:nvSpPr>
        <p:spPr>
          <a:xfrm>
            <a:off x="2213429"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0A7C348F-DFEE-40CF-B2D1-062C878201FA}"/>
              </a:ext>
            </a:extLst>
          </p:cNvPr>
          <p:cNvSpPr/>
          <p:nvPr/>
        </p:nvSpPr>
        <p:spPr>
          <a:xfrm>
            <a:off x="2750458"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AFD956FB-B82E-4499-B3B7-D74419CE4F1E}"/>
              </a:ext>
            </a:extLst>
          </p:cNvPr>
          <p:cNvSpPr/>
          <p:nvPr/>
        </p:nvSpPr>
        <p:spPr>
          <a:xfrm>
            <a:off x="3294743"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282CA947-1F90-4B5A-A37F-C54C69AB569A}"/>
              </a:ext>
            </a:extLst>
          </p:cNvPr>
          <p:cNvSpPr/>
          <p:nvPr/>
        </p:nvSpPr>
        <p:spPr>
          <a:xfrm>
            <a:off x="1143000"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509FC2B9-B6B0-498A-A0AD-2960E7EA07E5}"/>
              </a:ext>
            </a:extLst>
          </p:cNvPr>
          <p:cNvSpPr/>
          <p:nvPr/>
        </p:nvSpPr>
        <p:spPr>
          <a:xfrm>
            <a:off x="1676400"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ED6CCF7-F8AE-431A-8B0F-139F3B89CDF0}"/>
              </a:ext>
            </a:extLst>
          </p:cNvPr>
          <p:cNvSpPr/>
          <p:nvPr/>
        </p:nvSpPr>
        <p:spPr>
          <a:xfrm>
            <a:off x="2213429"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C4AF3C84-5EA9-4184-909E-E48A1D1D07C7}"/>
              </a:ext>
            </a:extLst>
          </p:cNvPr>
          <p:cNvSpPr/>
          <p:nvPr/>
        </p:nvSpPr>
        <p:spPr>
          <a:xfrm>
            <a:off x="2750458"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ADB1BB52-CBDF-476C-B60D-654AFF0AAD12}"/>
              </a:ext>
            </a:extLst>
          </p:cNvPr>
          <p:cNvSpPr/>
          <p:nvPr/>
        </p:nvSpPr>
        <p:spPr>
          <a:xfrm>
            <a:off x="3294743"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5355200-9B2C-4E96-B7DB-AA719097A383}"/>
              </a:ext>
            </a:extLst>
          </p:cNvPr>
          <p:cNvSpPr/>
          <p:nvPr/>
        </p:nvSpPr>
        <p:spPr>
          <a:xfrm>
            <a:off x="4572000"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C3877A3F-DE9D-40C8-955C-E303907E8D9F}"/>
              </a:ext>
            </a:extLst>
          </p:cNvPr>
          <p:cNvSpPr/>
          <p:nvPr/>
        </p:nvSpPr>
        <p:spPr>
          <a:xfrm>
            <a:off x="5105400"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A1B93D2-7351-495E-B41F-A85A065DCCC2}"/>
              </a:ext>
            </a:extLst>
          </p:cNvPr>
          <p:cNvSpPr/>
          <p:nvPr/>
        </p:nvSpPr>
        <p:spPr>
          <a:xfrm>
            <a:off x="5642429"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EEE3CB3A-E7A0-42E0-BA7E-79918D1EA309}"/>
              </a:ext>
            </a:extLst>
          </p:cNvPr>
          <p:cNvSpPr/>
          <p:nvPr/>
        </p:nvSpPr>
        <p:spPr>
          <a:xfrm>
            <a:off x="6179458"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D3B22D58-C0AD-4B3C-8760-C0BCAE56F4F2}"/>
              </a:ext>
            </a:extLst>
          </p:cNvPr>
          <p:cNvSpPr/>
          <p:nvPr/>
        </p:nvSpPr>
        <p:spPr>
          <a:xfrm>
            <a:off x="6723743"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a:extLst>
              <a:ext uri="{FF2B5EF4-FFF2-40B4-BE49-F238E27FC236}">
                <a16:creationId xmlns:a16="http://schemas.microsoft.com/office/drawing/2014/main" id="{A3C816BF-FD64-49BB-885D-836940285157}"/>
              </a:ext>
            </a:extLst>
          </p:cNvPr>
          <p:cNvSpPr/>
          <p:nvPr/>
        </p:nvSpPr>
        <p:spPr>
          <a:xfrm>
            <a:off x="4572000"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a:extLst>
              <a:ext uri="{FF2B5EF4-FFF2-40B4-BE49-F238E27FC236}">
                <a16:creationId xmlns:a16="http://schemas.microsoft.com/office/drawing/2014/main" id="{23D98E91-339D-43A5-9F99-48014BDCA2C3}"/>
              </a:ext>
            </a:extLst>
          </p:cNvPr>
          <p:cNvSpPr/>
          <p:nvPr/>
        </p:nvSpPr>
        <p:spPr>
          <a:xfrm>
            <a:off x="5105400"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416C4E57-6083-4E07-955E-113BE9187525}"/>
              </a:ext>
            </a:extLst>
          </p:cNvPr>
          <p:cNvSpPr/>
          <p:nvPr/>
        </p:nvSpPr>
        <p:spPr>
          <a:xfrm>
            <a:off x="5642429"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404F3B10-1C70-41EE-9912-8C8AB1427DB7}"/>
              </a:ext>
            </a:extLst>
          </p:cNvPr>
          <p:cNvSpPr/>
          <p:nvPr/>
        </p:nvSpPr>
        <p:spPr>
          <a:xfrm>
            <a:off x="6179458"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0FED30CE-6427-495E-9D07-AF5CBA66D743}"/>
              </a:ext>
            </a:extLst>
          </p:cNvPr>
          <p:cNvSpPr/>
          <p:nvPr/>
        </p:nvSpPr>
        <p:spPr>
          <a:xfrm>
            <a:off x="6723743"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a:extLst>
              <a:ext uri="{FF2B5EF4-FFF2-40B4-BE49-F238E27FC236}">
                <a16:creationId xmlns:a16="http://schemas.microsoft.com/office/drawing/2014/main" id="{88372800-6BEC-4A5B-BA05-55B9ACD30A7D}"/>
              </a:ext>
            </a:extLst>
          </p:cNvPr>
          <p:cNvSpPr/>
          <p:nvPr/>
        </p:nvSpPr>
        <p:spPr>
          <a:xfrm>
            <a:off x="1143000"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a:extLst>
              <a:ext uri="{FF2B5EF4-FFF2-40B4-BE49-F238E27FC236}">
                <a16:creationId xmlns:a16="http://schemas.microsoft.com/office/drawing/2014/main" id="{C655CB04-04F5-4DFE-A342-7FCD2C5EF20D}"/>
              </a:ext>
            </a:extLst>
          </p:cNvPr>
          <p:cNvSpPr/>
          <p:nvPr/>
        </p:nvSpPr>
        <p:spPr>
          <a:xfrm>
            <a:off x="1676400"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a:extLst>
              <a:ext uri="{FF2B5EF4-FFF2-40B4-BE49-F238E27FC236}">
                <a16:creationId xmlns:a16="http://schemas.microsoft.com/office/drawing/2014/main" id="{640B698B-D214-4F18-9D6D-BF37A90A17FD}"/>
              </a:ext>
            </a:extLst>
          </p:cNvPr>
          <p:cNvSpPr/>
          <p:nvPr/>
        </p:nvSpPr>
        <p:spPr>
          <a:xfrm>
            <a:off x="2213429"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a:extLst>
              <a:ext uri="{FF2B5EF4-FFF2-40B4-BE49-F238E27FC236}">
                <a16:creationId xmlns:a16="http://schemas.microsoft.com/office/drawing/2014/main" id="{D59FBD6C-C501-4AEA-8736-64705FFC7207}"/>
              </a:ext>
            </a:extLst>
          </p:cNvPr>
          <p:cNvSpPr/>
          <p:nvPr/>
        </p:nvSpPr>
        <p:spPr>
          <a:xfrm>
            <a:off x="2750458"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a:extLst>
              <a:ext uri="{FF2B5EF4-FFF2-40B4-BE49-F238E27FC236}">
                <a16:creationId xmlns:a16="http://schemas.microsoft.com/office/drawing/2014/main" id="{2459DFDC-0BD0-4014-9F6E-386D4371C8FB}"/>
              </a:ext>
            </a:extLst>
          </p:cNvPr>
          <p:cNvSpPr/>
          <p:nvPr/>
        </p:nvSpPr>
        <p:spPr>
          <a:xfrm>
            <a:off x="3294743"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a:extLst>
              <a:ext uri="{FF2B5EF4-FFF2-40B4-BE49-F238E27FC236}">
                <a16:creationId xmlns:a16="http://schemas.microsoft.com/office/drawing/2014/main" id="{D2D18B4F-CC25-45FC-B92A-3FB62DD68ACC}"/>
              </a:ext>
            </a:extLst>
          </p:cNvPr>
          <p:cNvSpPr/>
          <p:nvPr/>
        </p:nvSpPr>
        <p:spPr>
          <a:xfrm>
            <a:off x="1143000"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miley Face 37">
            <a:extLst>
              <a:ext uri="{FF2B5EF4-FFF2-40B4-BE49-F238E27FC236}">
                <a16:creationId xmlns:a16="http://schemas.microsoft.com/office/drawing/2014/main" id="{2BE3D530-97EA-4779-8BF2-BCF8E961C223}"/>
              </a:ext>
            </a:extLst>
          </p:cNvPr>
          <p:cNvSpPr/>
          <p:nvPr/>
        </p:nvSpPr>
        <p:spPr>
          <a:xfrm>
            <a:off x="1676400"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Smiley Face 38">
            <a:extLst>
              <a:ext uri="{FF2B5EF4-FFF2-40B4-BE49-F238E27FC236}">
                <a16:creationId xmlns:a16="http://schemas.microsoft.com/office/drawing/2014/main" id="{52D94C55-AFF4-4D7A-B441-295F2FDDB95E}"/>
              </a:ext>
            </a:extLst>
          </p:cNvPr>
          <p:cNvSpPr/>
          <p:nvPr/>
        </p:nvSpPr>
        <p:spPr>
          <a:xfrm>
            <a:off x="2213429"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a:extLst>
              <a:ext uri="{FF2B5EF4-FFF2-40B4-BE49-F238E27FC236}">
                <a16:creationId xmlns:a16="http://schemas.microsoft.com/office/drawing/2014/main" id="{3A528911-36D3-4938-AC41-E022768E0A6F}"/>
              </a:ext>
            </a:extLst>
          </p:cNvPr>
          <p:cNvSpPr/>
          <p:nvPr/>
        </p:nvSpPr>
        <p:spPr>
          <a:xfrm>
            <a:off x="2750458"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a:extLst>
              <a:ext uri="{FF2B5EF4-FFF2-40B4-BE49-F238E27FC236}">
                <a16:creationId xmlns:a16="http://schemas.microsoft.com/office/drawing/2014/main" id="{D9DD9D6E-8E45-4536-A137-EDB0BE5856B6}"/>
              </a:ext>
            </a:extLst>
          </p:cNvPr>
          <p:cNvSpPr/>
          <p:nvPr/>
        </p:nvSpPr>
        <p:spPr>
          <a:xfrm>
            <a:off x="3294743"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8D2E6FFB-D701-4B31-B478-8910214D696C}"/>
              </a:ext>
            </a:extLst>
          </p:cNvPr>
          <p:cNvSpPr>
            <a:spLocks noChangeArrowheads="1"/>
          </p:cNvSpPr>
          <p:nvPr/>
        </p:nvSpPr>
        <p:spPr bwMode="auto">
          <a:xfrm>
            <a:off x="457200" y="5562600"/>
            <a:ext cx="7848600" cy="1015663"/>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endParaRPr lang="en-US" sz="2000" dirty="0"/>
          </a:p>
          <a:p>
            <a:pPr marL="609600" indent="-375920" eaLnBrk="0" fontAlgn="base" hangingPunct="0">
              <a:spcBef>
                <a:spcPct val="0"/>
              </a:spcBef>
              <a:spcAft>
                <a:spcPct val="0"/>
              </a:spcAft>
              <a:buSzPct val="80000"/>
              <a:buBlip>
                <a:blip r:embed="rId3"/>
              </a:buBlip>
              <a:defRPr/>
            </a:pPr>
            <a:r>
              <a:rPr lang="en-US" sz="2000" dirty="0"/>
              <a:t>Re-weighted Average Income = [1.20(20)*.333 + 2.10(10)*.667]/30 = </a:t>
            </a:r>
            <a:r>
              <a:rPr lang="en-US" sz="2000" b="1" dirty="0"/>
              <a:t>1.65 per day</a:t>
            </a:r>
            <a:r>
              <a:rPr lang="en-US" sz="2000" dirty="0"/>
              <a:t> </a:t>
            </a:r>
          </a:p>
        </p:txBody>
      </p:sp>
      <p:sp>
        <p:nvSpPr>
          <p:cNvPr id="44" name="Rectangle 2">
            <a:extLst>
              <a:ext uri="{FF2B5EF4-FFF2-40B4-BE49-F238E27FC236}">
                <a16:creationId xmlns:a16="http://schemas.microsoft.com/office/drawing/2014/main" id="{9F9E2A9F-2515-4CE4-B61B-8A12705AC235}"/>
              </a:ext>
            </a:extLst>
          </p:cNvPr>
          <p:cNvSpPr>
            <a:spLocks noChangeArrowheads="1"/>
          </p:cNvSpPr>
          <p:nvPr/>
        </p:nvSpPr>
        <p:spPr bwMode="auto">
          <a:xfrm>
            <a:off x="261257" y="1970132"/>
            <a:ext cx="78486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Propensity Score Reweighting Approach: </a:t>
            </a:r>
            <a:r>
              <a:rPr lang="en-US" sz="2000" dirty="0"/>
              <a:t>Weight the people after the change such that the distribution of height after the change matches the distribution of height before the change.</a:t>
            </a:r>
          </a:p>
        </p:txBody>
      </p:sp>
      <p:sp>
        <p:nvSpPr>
          <p:cNvPr id="4" name="TextBox 3">
            <a:extLst>
              <a:ext uri="{FF2B5EF4-FFF2-40B4-BE49-F238E27FC236}">
                <a16:creationId xmlns:a16="http://schemas.microsoft.com/office/drawing/2014/main" id="{392B5CC5-8F3F-4ADD-8D07-AF4339A82565}"/>
              </a:ext>
            </a:extLst>
          </p:cNvPr>
          <p:cNvSpPr txBox="1"/>
          <p:nvPr/>
        </p:nvSpPr>
        <p:spPr>
          <a:xfrm>
            <a:off x="4686300" y="3058434"/>
            <a:ext cx="3075215" cy="923330"/>
          </a:xfrm>
          <a:prstGeom prst="rect">
            <a:avLst/>
          </a:prstGeom>
          <a:noFill/>
          <a:ln>
            <a:solidFill>
              <a:srgbClr val="FF0000"/>
            </a:solidFill>
          </a:ln>
        </p:spPr>
        <p:txBody>
          <a:bodyPr wrap="square" rtlCol="0">
            <a:spAutoFit/>
          </a:bodyPr>
          <a:lstStyle/>
          <a:p>
            <a:r>
              <a:rPr lang="en-US" dirty="0"/>
              <a:t>Optimal weights: 1/3 weight on short people,</a:t>
            </a:r>
          </a:p>
          <a:p>
            <a:r>
              <a:rPr lang="en-US" dirty="0"/>
              <a:t>2/3 weight on tall.</a:t>
            </a:r>
          </a:p>
        </p:txBody>
      </p:sp>
      <p:cxnSp>
        <p:nvCxnSpPr>
          <p:cNvPr id="6" name="Straight Connector 5">
            <a:extLst>
              <a:ext uri="{FF2B5EF4-FFF2-40B4-BE49-F238E27FC236}">
                <a16:creationId xmlns:a16="http://schemas.microsoft.com/office/drawing/2014/main" id="{3D9EBCCD-83C9-45B7-959F-3AFAC429FD2E}"/>
              </a:ext>
            </a:extLst>
          </p:cNvPr>
          <p:cNvCxnSpPr>
            <a:cxnSpLocks/>
          </p:cNvCxnSpPr>
          <p:nvPr/>
        </p:nvCxnSpPr>
        <p:spPr>
          <a:xfrm>
            <a:off x="5488214" y="6172200"/>
            <a:ext cx="3828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62B7B65-1E0E-43F8-ACEC-DEA222177FC9}"/>
              </a:ext>
            </a:extLst>
          </p:cNvPr>
          <p:cNvCxnSpPr>
            <a:cxnSpLocks/>
          </p:cNvCxnSpPr>
          <p:nvPr/>
        </p:nvCxnSpPr>
        <p:spPr>
          <a:xfrm>
            <a:off x="7106557" y="6172200"/>
            <a:ext cx="498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9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9"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4"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marL="0" indent="0"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p:txBody>
      </p:sp>
      <p:sp>
        <p:nvSpPr>
          <p:cNvPr id="3" name="TextBox 2">
            <a:extLst>
              <a:ext uri="{FF2B5EF4-FFF2-40B4-BE49-F238E27FC236}">
                <a16:creationId xmlns:a16="http://schemas.microsoft.com/office/drawing/2014/main" id="{FA1EF079-1084-46EF-8824-A3FE2F40DFEB}"/>
              </a:ext>
            </a:extLst>
          </p:cNvPr>
          <p:cNvSpPr txBox="1"/>
          <p:nvPr/>
        </p:nvSpPr>
        <p:spPr>
          <a:xfrm>
            <a:off x="381000" y="1066800"/>
            <a:ext cx="8458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Relationship between becoming inventor and parent income?</a:t>
            </a:r>
          </a:p>
        </p:txBody>
      </p:sp>
      <p:grpSp>
        <p:nvGrpSpPr>
          <p:cNvPr id="9" name="Group 281">
            <a:extLst>
              <a:ext uri="{FF2B5EF4-FFF2-40B4-BE49-F238E27FC236}">
                <a16:creationId xmlns:a16="http://schemas.microsoft.com/office/drawing/2014/main" id="{546BC34A-55DC-4D59-88E1-15B03E23893D}"/>
              </a:ext>
            </a:extLst>
          </p:cNvPr>
          <p:cNvGrpSpPr>
            <a:grpSpLocks noChangeAspect="1"/>
          </p:cNvGrpSpPr>
          <p:nvPr/>
        </p:nvGrpSpPr>
        <p:grpSpPr bwMode="auto">
          <a:xfrm>
            <a:off x="-29029" y="1066800"/>
            <a:ext cx="8458200" cy="6151418"/>
            <a:chOff x="870" y="0"/>
            <a:chExt cx="5940" cy="4320"/>
          </a:xfrm>
        </p:grpSpPr>
        <p:sp>
          <p:nvSpPr>
            <p:cNvPr id="13" name="AutoShape 280">
              <a:extLst>
                <a:ext uri="{FF2B5EF4-FFF2-40B4-BE49-F238E27FC236}">
                  <a16:creationId xmlns:a16="http://schemas.microsoft.com/office/drawing/2014/main" id="{35A4867B-AAE4-4FD8-8310-0C2B206EC0C6}"/>
                </a:ext>
              </a:extLst>
            </p:cNvPr>
            <p:cNvSpPr>
              <a:spLocks noChangeAspect="1" noChangeArrowheads="1" noTextEdit="1"/>
            </p:cNvSpPr>
            <p:nvPr/>
          </p:nvSpPr>
          <p:spPr bwMode="auto">
            <a:xfrm>
              <a:off x="870" y="0"/>
              <a:ext cx="59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84">
              <a:extLst>
                <a:ext uri="{FF2B5EF4-FFF2-40B4-BE49-F238E27FC236}">
                  <a16:creationId xmlns:a16="http://schemas.microsoft.com/office/drawing/2014/main" id="{ED197A45-9406-46E2-82DE-713D03FE7A4A}"/>
                </a:ext>
              </a:extLst>
            </p:cNvPr>
            <p:cNvSpPr>
              <a:spLocks noChangeArrowheads="1"/>
            </p:cNvSpPr>
            <p:nvPr/>
          </p:nvSpPr>
          <p:spPr bwMode="auto">
            <a:xfrm>
              <a:off x="1435" y="392"/>
              <a:ext cx="5242" cy="33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285">
              <a:extLst>
                <a:ext uri="{FF2B5EF4-FFF2-40B4-BE49-F238E27FC236}">
                  <a16:creationId xmlns:a16="http://schemas.microsoft.com/office/drawing/2014/main" id="{9C81CF24-F15F-42D6-84FD-F15F9A4FBCCC}"/>
                </a:ext>
              </a:extLst>
            </p:cNvPr>
            <p:cNvSpPr>
              <a:spLocks noChangeShapeType="1"/>
            </p:cNvSpPr>
            <p:nvPr/>
          </p:nvSpPr>
          <p:spPr bwMode="auto">
            <a:xfrm>
              <a:off x="1435" y="3611"/>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86">
              <a:extLst>
                <a:ext uri="{FF2B5EF4-FFF2-40B4-BE49-F238E27FC236}">
                  <a16:creationId xmlns:a16="http://schemas.microsoft.com/office/drawing/2014/main" id="{87F4AD2B-4436-4703-BAEF-074232E55A3B}"/>
                </a:ext>
              </a:extLst>
            </p:cNvPr>
            <p:cNvSpPr>
              <a:spLocks noChangeShapeType="1"/>
            </p:cNvSpPr>
            <p:nvPr/>
          </p:nvSpPr>
          <p:spPr bwMode="auto">
            <a:xfrm>
              <a:off x="1435" y="2862"/>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87">
              <a:extLst>
                <a:ext uri="{FF2B5EF4-FFF2-40B4-BE49-F238E27FC236}">
                  <a16:creationId xmlns:a16="http://schemas.microsoft.com/office/drawing/2014/main" id="{C490DFFC-D54D-4501-86F6-22375A23F1E6}"/>
                </a:ext>
              </a:extLst>
            </p:cNvPr>
            <p:cNvSpPr>
              <a:spLocks noChangeShapeType="1"/>
            </p:cNvSpPr>
            <p:nvPr/>
          </p:nvSpPr>
          <p:spPr bwMode="auto">
            <a:xfrm>
              <a:off x="1435" y="2110"/>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88">
              <a:extLst>
                <a:ext uri="{FF2B5EF4-FFF2-40B4-BE49-F238E27FC236}">
                  <a16:creationId xmlns:a16="http://schemas.microsoft.com/office/drawing/2014/main" id="{467DA4E1-70C6-484D-AF10-B69D440131F5}"/>
                </a:ext>
              </a:extLst>
            </p:cNvPr>
            <p:cNvSpPr>
              <a:spLocks noChangeShapeType="1"/>
            </p:cNvSpPr>
            <p:nvPr/>
          </p:nvSpPr>
          <p:spPr bwMode="auto">
            <a:xfrm>
              <a:off x="1435" y="1357"/>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89">
              <a:extLst>
                <a:ext uri="{FF2B5EF4-FFF2-40B4-BE49-F238E27FC236}">
                  <a16:creationId xmlns:a16="http://schemas.microsoft.com/office/drawing/2014/main" id="{F4F4EE63-EBAE-4488-8C1A-355A0F789788}"/>
                </a:ext>
              </a:extLst>
            </p:cNvPr>
            <p:cNvSpPr>
              <a:spLocks noChangeShapeType="1"/>
            </p:cNvSpPr>
            <p:nvPr/>
          </p:nvSpPr>
          <p:spPr bwMode="auto">
            <a:xfrm>
              <a:off x="1435" y="605"/>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290">
              <a:extLst>
                <a:ext uri="{FF2B5EF4-FFF2-40B4-BE49-F238E27FC236}">
                  <a16:creationId xmlns:a16="http://schemas.microsoft.com/office/drawing/2014/main" id="{8EB2EDD6-246F-40BB-8286-5D4C9747AEE8}"/>
                </a:ext>
              </a:extLst>
            </p:cNvPr>
            <p:cNvSpPr>
              <a:spLocks noChangeArrowheads="1"/>
            </p:cNvSpPr>
            <p:nvPr/>
          </p:nvSpPr>
          <p:spPr bwMode="auto">
            <a:xfrm>
              <a:off x="1568" y="3388"/>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91">
              <a:extLst>
                <a:ext uri="{FF2B5EF4-FFF2-40B4-BE49-F238E27FC236}">
                  <a16:creationId xmlns:a16="http://schemas.microsoft.com/office/drawing/2014/main" id="{1A93273D-95A6-4D4C-8709-FE3ED53D00DE}"/>
                </a:ext>
              </a:extLst>
            </p:cNvPr>
            <p:cNvSpPr>
              <a:spLocks noChangeArrowheads="1"/>
            </p:cNvSpPr>
            <p:nvPr/>
          </p:nvSpPr>
          <p:spPr bwMode="auto">
            <a:xfrm>
              <a:off x="1619" y="343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92">
              <a:extLst>
                <a:ext uri="{FF2B5EF4-FFF2-40B4-BE49-F238E27FC236}">
                  <a16:creationId xmlns:a16="http://schemas.microsoft.com/office/drawing/2014/main" id="{786E5184-BE84-4A8C-94D4-2F8C287F4BB9}"/>
                </a:ext>
              </a:extLst>
            </p:cNvPr>
            <p:cNvSpPr>
              <a:spLocks noChangeArrowheads="1"/>
            </p:cNvSpPr>
            <p:nvPr/>
          </p:nvSpPr>
          <p:spPr bwMode="auto">
            <a:xfrm>
              <a:off x="1669" y="3406"/>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93">
              <a:extLst>
                <a:ext uri="{FF2B5EF4-FFF2-40B4-BE49-F238E27FC236}">
                  <a16:creationId xmlns:a16="http://schemas.microsoft.com/office/drawing/2014/main" id="{85F8BE54-2D7E-4E63-B232-5DB3CE700E59}"/>
                </a:ext>
              </a:extLst>
            </p:cNvPr>
            <p:cNvSpPr>
              <a:spLocks noChangeArrowheads="1"/>
            </p:cNvSpPr>
            <p:nvPr/>
          </p:nvSpPr>
          <p:spPr bwMode="auto">
            <a:xfrm>
              <a:off x="1720" y="3416"/>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94">
              <a:extLst>
                <a:ext uri="{FF2B5EF4-FFF2-40B4-BE49-F238E27FC236}">
                  <a16:creationId xmlns:a16="http://schemas.microsoft.com/office/drawing/2014/main" id="{868A3127-8120-4C3A-B627-C4EF145A6BEA}"/>
                </a:ext>
              </a:extLst>
            </p:cNvPr>
            <p:cNvSpPr>
              <a:spLocks noChangeArrowheads="1"/>
            </p:cNvSpPr>
            <p:nvPr/>
          </p:nvSpPr>
          <p:spPr bwMode="auto">
            <a:xfrm>
              <a:off x="1770" y="3398"/>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95">
              <a:extLst>
                <a:ext uri="{FF2B5EF4-FFF2-40B4-BE49-F238E27FC236}">
                  <a16:creationId xmlns:a16="http://schemas.microsoft.com/office/drawing/2014/main" id="{1B2CA058-8B1F-4815-8CED-BEF5D8264F16}"/>
                </a:ext>
              </a:extLst>
            </p:cNvPr>
            <p:cNvSpPr>
              <a:spLocks noChangeArrowheads="1"/>
            </p:cNvSpPr>
            <p:nvPr/>
          </p:nvSpPr>
          <p:spPr bwMode="auto">
            <a:xfrm>
              <a:off x="1820" y="3431"/>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96">
              <a:extLst>
                <a:ext uri="{FF2B5EF4-FFF2-40B4-BE49-F238E27FC236}">
                  <a16:creationId xmlns:a16="http://schemas.microsoft.com/office/drawing/2014/main" id="{69D5E2D0-D652-457F-8151-4FE1DF101DC8}"/>
                </a:ext>
              </a:extLst>
            </p:cNvPr>
            <p:cNvSpPr>
              <a:spLocks noChangeArrowheads="1"/>
            </p:cNvSpPr>
            <p:nvPr/>
          </p:nvSpPr>
          <p:spPr bwMode="auto">
            <a:xfrm>
              <a:off x="1871" y="342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97">
              <a:extLst>
                <a:ext uri="{FF2B5EF4-FFF2-40B4-BE49-F238E27FC236}">
                  <a16:creationId xmlns:a16="http://schemas.microsoft.com/office/drawing/2014/main" id="{AC505277-4150-4565-92E2-F1BEB2C33571}"/>
                </a:ext>
              </a:extLst>
            </p:cNvPr>
            <p:cNvSpPr>
              <a:spLocks noChangeArrowheads="1"/>
            </p:cNvSpPr>
            <p:nvPr/>
          </p:nvSpPr>
          <p:spPr bwMode="auto">
            <a:xfrm>
              <a:off x="1921" y="3398"/>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98">
              <a:extLst>
                <a:ext uri="{FF2B5EF4-FFF2-40B4-BE49-F238E27FC236}">
                  <a16:creationId xmlns:a16="http://schemas.microsoft.com/office/drawing/2014/main" id="{CE18285C-3467-4655-B8E6-82636536EB43}"/>
                </a:ext>
              </a:extLst>
            </p:cNvPr>
            <p:cNvSpPr>
              <a:spLocks noChangeArrowheads="1"/>
            </p:cNvSpPr>
            <p:nvPr/>
          </p:nvSpPr>
          <p:spPr bwMode="auto">
            <a:xfrm>
              <a:off x="1972" y="3409"/>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99">
              <a:extLst>
                <a:ext uri="{FF2B5EF4-FFF2-40B4-BE49-F238E27FC236}">
                  <a16:creationId xmlns:a16="http://schemas.microsoft.com/office/drawing/2014/main" id="{7AAEAB88-E418-41F2-8C7A-AEC7AF722AE1}"/>
                </a:ext>
              </a:extLst>
            </p:cNvPr>
            <p:cNvSpPr>
              <a:spLocks noChangeArrowheads="1"/>
            </p:cNvSpPr>
            <p:nvPr/>
          </p:nvSpPr>
          <p:spPr bwMode="auto">
            <a:xfrm>
              <a:off x="2022" y="3391"/>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00">
              <a:extLst>
                <a:ext uri="{FF2B5EF4-FFF2-40B4-BE49-F238E27FC236}">
                  <a16:creationId xmlns:a16="http://schemas.microsoft.com/office/drawing/2014/main" id="{987382BF-887A-4F32-A2AE-129B1F48B4E2}"/>
                </a:ext>
              </a:extLst>
            </p:cNvPr>
            <p:cNvSpPr>
              <a:spLocks noChangeArrowheads="1"/>
            </p:cNvSpPr>
            <p:nvPr/>
          </p:nvSpPr>
          <p:spPr bwMode="auto">
            <a:xfrm>
              <a:off x="2072" y="3398"/>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01">
              <a:extLst>
                <a:ext uri="{FF2B5EF4-FFF2-40B4-BE49-F238E27FC236}">
                  <a16:creationId xmlns:a16="http://schemas.microsoft.com/office/drawing/2014/main" id="{72F4D7B0-2B92-410A-B4E7-CFCACAD3C77A}"/>
                </a:ext>
              </a:extLst>
            </p:cNvPr>
            <p:cNvSpPr>
              <a:spLocks noChangeArrowheads="1"/>
            </p:cNvSpPr>
            <p:nvPr/>
          </p:nvSpPr>
          <p:spPr bwMode="auto">
            <a:xfrm>
              <a:off x="2123" y="3406"/>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2">
              <a:extLst>
                <a:ext uri="{FF2B5EF4-FFF2-40B4-BE49-F238E27FC236}">
                  <a16:creationId xmlns:a16="http://schemas.microsoft.com/office/drawing/2014/main" id="{78CFEEF7-3D7A-443C-96B1-393641B2DF95}"/>
                </a:ext>
              </a:extLst>
            </p:cNvPr>
            <p:cNvSpPr>
              <a:spLocks noChangeArrowheads="1"/>
            </p:cNvSpPr>
            <p:nvPr/>
          </p:nvSpPr>
          <p:spPr bwMode="auto">
            <a:xfrm>
              <a:off x="2173" y="3424"/>
              <a:ext cx="29"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03">
              <a:extLst>
                <a:ext uri="{FF2B5EF4-FFF2-40B4-BE49-F238E27FC236}">
                  <a16:creationId xmlns:a16="http://schemas.microsoft.com/office/drawing/2014/main" id="{2E74C15E-2FD5-4367-8EC0-6C3ADB5CA7CD}"/>
                </a:ext>
              </a:extLst>
            </p:cNvPr>
            <p:cNvSpPr>
              <a:spLocks noChangeArrowheads="1"/>
            </p:cNvSpPr>
            <p:nvPr/>
          </p:nvSpPr>
          <p:spPr bwMode="auto">
            <a:xfrm>
              <a:off x="2224" y="3427"/>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04">
              <a:extLst>
                <a:ext uri="{FF2B5EF4-FFF2-40B4-BE49-F238E27FC236}">
                  <a16:creationId xmlns:a16="http://schemas.microsoft.com/office/drawing/2014/main" id="{FC2460D0-68D0-4629-8B76-75726D7BE32D}"/>
                </a:ext>
              </a:extLst>
            </p:cNvPr>
            <p:cNvSpPr>
              <a:spLocks noChangeArrowheads="1"/>
            </p:cNvSpPr>
            <p:nvPr/>
          </p:nvSpPr>
          <p:spPr bwMode="auto">
            <a:xfrm>
              <a:off x="2274" y="338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305">
              <a:extLst>
                <a:ext uri="{FF2B5EF4-FFF2-40B4-BE49-F238E27FC236}">
                  <a16:creationId xmlns:a16="http://schemas.microsoft.com/office/drawing/2014/main" id="{AA3D442C-8D07-473B-A1C0-62406241566A}"/>
                </a:ext>
              </a:extLst>
            </p:cNvPr>
            <p:cNvSpPr>
              <a:spLocks noChangeArrowheads="1"/>
            </p:cNvSpPr>
            <p:nvPr/>
          </p:nvSpPr>
          <p:spPr bwMode="auto">
            <a:xfrm>
              <a:off x="2324" y="3330"/>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06">
              <a:extLst>
                <a:ext uri="{FF2B5EF4-FFF2-40B4-BE49-F238E27FC236}">
                  <a16:creationId xmlns:a16="http://schemas.microsoft.com/office/drawing/2014/main" id="{EEEBBF7E-84CF-4EA7-9D3F-A479FC00952C}"/>
                </a:ext>
              </a:extLst>
            </p:cNvPr>
            <p:cNvSpPr>
              <a:spLocks noChangeArrowheads="1"/>
            </p:cNvSpPr>
            <p:nvPr/>
          </p:nvSpPr>
          <p:spPr bwMode="auto">
            <a:xfrm>
              <a:off x="2375" y="3344"/>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307">
              <a:extLst>
                <a:ext uri="{FF2B5EF4-FFF2-40B4-BE49-F238E27FC236}">
                  <a16:creationId xmlns:a16="http://schemas.microsoft.com/office/drawing/2014/main" id="{60EAEFCC-BFDD-420C-96E0-FCBED5F93251}"/>
                </a:ext>
              </a:extLst>
            </p:cNvPr>
            <p:cNvSpPr>
              <a:spLocks noChangeArrowheads="1"/>
            </p:cNvSpPr>
            <p:nvPr/>
          </p:nvSpPr>
          <p:spPr bwMode="auto">
            <a:xfrm>
              <a:off x="2425" y="3344"/>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08">
              <a:extLst>
                <a:ext uri="{FF2B5EF4-FFF2-40B4-BE49-F238E27FC236}">
                  <a16:creationId xmlns:a16="http://schemas.microsoft.com/office/drawing/2014/main" id="{271728D6-BBB9-40AB-BEC6-4470E280DC93}"/>
                </a:ext>
              </a:extLst>
            </p:cNvPr>
            <p:cNvSpPr>
              <a:spLocks noChangeArrowheads="1"/>
            </p:cNvSpPr>
            <p:nvPr/>
          </p:nvSpPr>
          <p:spPr bwMode="auto">
            <a:xfrm>
              <a:off x="2479" y="3337"/>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09">
              <a:extLst>
                <a:ext uri="{FF2B5EF4-FFF2-40B4-BE49-F238E27FC236}">
                  <a16:creationId xmlns:a16="http://schemas.microsoft.com/office/drawing/2014/main" id="{B0591262-4324-4800-8746-FABB9DFE126C}"/>
                </a:ext>
              </a:extLst>
            </p:cNvPr>
            <p:cNvSpPr>
              <a:spLocks noChangeArrowheads="1"/>
            </p:cNvSpPr>
            <p:nvPr/>
          </p:nvSpPr>
          <p:spPr bwMode="auto">
            <a:xfrm>
              <a:off x="2530" y="3344"/>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10">
              <a:extLst>
                <a:ext uri="{FF2B5EF4-FFF2-40B4-BE49-F238E27FC236}">
                  <a16:creationId xmlns:a16="http://schemas.microsoft.com/office/drawing/2014/main" id="{E3993539-D0A0-402D-BBD0-27CE1F9FE771}"/>
                </a:ext>
              </a:extLst>
            </p:cNvPr>
            <p:cNvSpPr>
              <a:spLocks noChangeArrowheads="1"/>
            </p:cNvSpPr>
            <p:nvPr/>
          </p:nvSpPr>
          <p:spPr bwMode="auto">
            <a:xfrm>
              <a:off x="2580" y="3355"/>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311">
              <a:extLst>
                <a:ext uri="{FF2B5EF4-FFF2-40B4-BE49-F238E27FC236}">
                  <a16:creationId xmlns:a16="http://schemas.microsoft.com/office/drawing/2014/main" id="{10C73E18-5B1A-49E3-8E98-380B3DB5F8EE}"/>
                </a:ext>
              </a:extLst>
            </p:cNvPr>
            <p:cNvSpPr>
              <a:spLocks noChangeArrowheads="1"/>
            </p:cNvSpPr>
            <p:nvPr/>
          </p:nvSpPr>
          <p:spPr bwMode="auto">
            <a:xfrm>
              <a:off x="2630" y="3298"/>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Oval 312">
              <a:extLst>
                <a:ext uri="{FF2B5EF4-FFF2-40B4-BE49-F238E27FC236}">
                  <a16:creationId xmlns:a16="http://schemas.microsoft.com/office/drawing/2014/main" id="{35BCFDFF-49D0-4779-96C0-3EAC36806F15}"/>
                </a:ext>
              </a:extLst>
            </p:cNvPr>
            <p:cNvSpPr>
              <a:spLocks noChangeArrowheads="1"/>
            </p:cNvSpPr>
            <p:nvPr/>
          </p:nvSpPr>
          <p:spPr bwMode="auto">
            <a:xfrm>
              <a:off x="2681" y="3323"/>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313">
              <a:extLst>
                <a:ext uri="{FF2B5EF4-FFF2-40B4-BE49-F238E27FC236}">
                  <a16:creationId xmlns:a16="http://schemas.microsoft.com/office/drawing/2014/main" id="{CEA910F0-62B4-4655-BF52-B8FBDF257FF9}"/>
                </a:ext>
              </a:extLst>
            </p:cNvPr>
            <p:cNvSpPr>
              <a:spLocks noChangeArrowheads="1"/>
            </p:cNvSpPr>
            <p:nvPr/>
          </p:nvSpPr>
          <p:spPr bwMode="auto">
            <a:xfrm>
              <a:off x="2731" y="3348"/>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314">
              <a:extLst>
                <a:ext uri="{FF2B5EF4-FFF2-40B4-BE49-F238E27FC236}">
                  <a16:creationId xmlns:a16="http://schemas.microsoft.com/office/drawing/2014/main" id="{08AB6766-E938-403F-A9D4-3BD7A29268CB}"/>
                </a:ext>
              </a:extLst>
            </p:cNvPr>
            <p:cNvSpPr>
              <a:spLocks noChangeArrowheads="1"/>
            </p:cNvSpPr>
            <p:nvPr/>
          </p:nvSpPr>
          <p:spPr bwMode="auto">
            <a:xfrm>
              <a:off x="2782" y="3305"/>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315">
              <a:extLst>
                <a:ext uri="{FF2B5EF4-FFF2-40B4-BE49-F238E27FC236}">
                  <a16:creationId xmlns:a16="http://schemas.microsoft.com/office/drawing/2014/main" id="{EBC64AE2-52D0-4234-A6CE-0314859915FA}"/>
                </a:ext>
              </a:extLst>
            </p:cNvPr>
            <p:cNvSpPr>
              <a:spLocks noChangeArrowheads="1"/>
            </p:cNvSpPr>
            <p:nvPr/>
          </p:nvSpPr>
          <p:spPr bwMode="auto">
            <a:xfrm>
              <a:off x="2832" y="333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316">
              <a:extLst>
                <a:ext uri="{FF2B5EF4-FFF2-40B4-BE49-F238E27FC236}">
                  <a16:creationId xmlns:a16="http://schemas.microsoft.com/office/drawing/2014/main" id="{F26620BB-F66B-4732-A2FA-E6C2EF0DA6E2}"/>
                </a:ext>
              </a:extLst>
            </p:cNvPr>
            <p:cNvSpPr>
              <a:spLocks noChangeArrowheads="1"/>
            </p:cNvSpPr>
            <p:nvPr/>
          </p:nvSpPr>
          <p:spPr bwMode="auto">
            <a:xfrm>
              <a:off x="2882" y="3280"/>
              <a:ext cx="26"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317">
              <a:extLst>
                <a:ext uri="{FF2B5EF4-FFF2-40B4-BE49-F238E27FC236}">
                  <a16:creationId xmlns:a16="http://schemas.microsoft.com/office/drawing/2014/main" id="{7D3FB2AE-6C78-474E-BC96-69482C725F40}"/>
                </a:ext>
              </a:extLst>
            </p:cNvPr>
            <p:cNvSpPr>
              <a:spLocks noChangeArrowheads="1"/>
            </p:cNvSpPr>
            <p:nvPr/>
          </p:nvSpPr>
          <p:spPr bwMode="auto">
            <a:xfrm>
              <a:off x="2933" y="333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318">
              <a:extLst>
                <a:ext uri="{FF2B5EF4-FFF2-40B4-BE49-F238E27FC236}">
                  <a16:creationId xmlns:a16="http://schemas.microsoft.com/office/drawing/2014/main" id="{DC495918-6D9C-4BFD-BF4C-F779DD0CB4B5}"/>
                </a:ext>
              </a:extLst>
            </p:cNvPr>
            <p:cNvSpPr>
              <a:spLocks noChangeArrowheads="1"/>
            </p:cNvSpPr>
            <p:nvPr/>
          </p:nvSpPr>
          <p:spPr bwMode="auto">
            <a:xfrm>
              <a:off x="2983" y="3294"/>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319">
              <a:extLst>
                <a:ext uri="{FF2B5EF4-FFF2-40B4-BE49-F238E27FC236}">
                  <a16:creationId xmlns:a16="http://schemas.microsoft.com/office/drawing/2014/main" id="{3333C30D-023A-4C95-98E0-6F061E44FEEB}"/>
                </a:ext>
              </a:extLst>
            </p:cNvPr>
            <p:cNvSpPr>
              <a:spLocks noChangeArrowheads="1"/>
            </p:cNvSpPr>
            <p:nvPr/>
          </p:nvSpPr>
          <p:spPr bwMode="auto">
            <a:xfrm>
              <a:off x="3034" y="3229"/>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320">
              <a:extLst>
                <a:ext uri="{FF2B5EF4-FFF2-40B4-BE49-F238E27FC236}">
                  <a16:creationId xmlns:a16="http://schemas.microsoft.com/office/drawing/2014/main" id="{E5872445-C8FC-4891-8F2C-C091381ED2B9}"/>
                </a:ext>
              </a:extLst>
            </p:cNvPr>
            <p:cNvSpPr>
              <a:spLocks noChangeArrowheads="1"/>
            </p:cNvSpPr>
            <p:nvPr/>
          </p:nvSpPr>
          <p:spPr bwMode="auto">
            <a:xfrm>
              <a:off x="3084" y="327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321">
              <a:extLst>
                <a:ext uri="{FF2B5EF4-FFF2-40B4-BE49-F238E27FC236}">
                  <a16:creationId xmlns:a16="http://schemas.microsoft.com/office/drawing/2014/main" id="{A93148EF-F29C-4DAA-A41D-04C361D87918}"/>
                </a:ext>
              </a:extLst>
            </p:cNvPr>
            <p:cNvSpPr>
              <a:spLocks noChangeArrowheads="1"/>
            </p:cNvSpPr>
            <p:nvPr/>
          </p:nvSpPr>
          <p:spPr bwMode="auto">
            <a:xfrm>
              <a:off x="3134" y="3236"/>
              <a:ext cx="26"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322">
              <a:extLst>
                <a:ext uri="{FF2B5EF4-FFF2-40B4-BE49-F238E27FC236}">
                  <a16:creationId xmlns:a16="http://schemas.microsoft.com/office/drawing/2014/main" id="{084BD172-5B0D-4249-A0A3-8D3DE6979333}"/>
                </a:ext>
              </a:extLst>
            </p:cNvPr>
            <p:cNvSpPr>
              <a:spLocks noChangeArrowheads="1"/>
            </p:cNvSpPr>
            <p:nvPr/>
          </p:nvSpPr>
          <p:spPr bwMode="auto">
            <a:xfrm>
              <a:off x="3185" y="3236"/>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Oval 323">
              <a:extLst>
                <a:ext uri="{FF2B5EF4-FFF2-40B4-BE49-F238E27FC236}">
                  <a16:creationId xmlns:a16="http://schemas.microsoft.com/office/drawing/2014/main" id="{29BC100E-B5C5-46E5-A375-3B8A6BD5BCEC}"/>
                </a:ext>
              </a:extLst>
            </p:cNvPr>
            <p:cNvSpPr>
              <a:spLocks noChangeArrowheads="1"/>
            </p:cNvSpPr>
            <p:nvPr/>
          </p:nvSpPr>
          <p:spPr bwMode="auto">
            <a:xfrm>
              <a:off x="3235" y="3172"/>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324">
              <a:extLst>
                <a:ext uri="{FF2B5EF4-FFF2-40B4-BE49-F238E27FC236}">
                  <a16:creationId xmlns:a16="http://schemas.microsoft.com/office/drawing/2014/main" id="{7A63573F-91CF-405F-A901-FF583E627D59}"/>
                </a:ext>
              </a:extLst>
            </p:cNvPr>
            <p:cNvSpPr>
              <a:spLocks noChangeArrowheads="1"/>
            </p:cNvSpPr>
            <p:nvPr/>
          </p:nvSpPr>
          <p:spPr bwMode="auto">
            <a:xfrm>
              <a:off x="3286" y="3182"/>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325">
              <a:extLst>
                <a:ext uri="{FF2B5EF4-FFF2-40B4-BE49-F238E27FC236}">
                  <a16:creationId xmlns:a16="http://schemas.microsoft.com/office/drawing/2014/main" id="{F45D3E45-93BB-4082-874E-C8E6BA90E2A3}"/>
                </a:ext>
              </a:extLst>
            </p:cNvPr>
            <p:cNvSpPr>
              <a:spLocks noChangeArrowheads="1"/>
            </p:cNvSpPr>
            <p:nvPr/>
          </p:nvSpPr>
          <p:spPr bwMode="auto">
            <a:xfrm>
              <a:off x="3336" y="319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326">
              <a:extLst>
                <a:ext uri="{FF2B5EF4-FFF2-40B4-BE49-F238E27FC236}">
                  <a16:creationId xmlns:a16="http://schemas.microsoft.com/office/drawing/2014/main" id="{7429F0A8-E6CE-454D-A5F6-8D9D49DBBB33}"/>
                </a:ext>
              </a:extLst>
            </p:cNvPr>
            <p:cNvSpPr>
              <a:spLocks noChangeArrowheads="1"/>
            </p:cNvSpPr>
            <p:nvPr/>
          </p:nvSpPr>
          <p:spPr bwMode="auto">
            <a:xfrm>
              <a:off x="3386" y="3161"/>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327">
              <a:extLst>
                <a:ext uri="{FF2B5EF4-FFF2-40B4-BE49-F238E27FC236}">
                  <a16:creationId xmlns:a16="http://schemas.microsoft.com/office/drawing/2014/main" id="{1810661D-CFCD-4862-B7F3-43A268741BE6}"/>
                </a:ext>
              </a:extLst>
            </p:cNvPr>
            <p:cNvSpPr>
              <a:spLocks noChangeArrowheads="1"/>
            </p:cNvSpPr>
            <p:nvPr/>
          </p:nvSpPr>
          <p:spPr bwMode="auto">
            <a:xfrm>
              <a:off x="3437" y="3208"/>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28">
              <a:extLst>
                <a:ext uri="{FF2B5EF4-FFF2-40B4-BE49-F238E27FC236}">
                  <a16:creationId xmlns:a16="http://schemas.microsoft.com/office/drawing/2014/main" id="{1C612F69-51FE-426C-A829-C0AA9045F98A}"/>
                </a:ext>
              </a:extLst>
            </p:cNvPr>
            <p:cNvSpPr>
              <a:spLocks noChangeArrowheads="1"/>
            </p:cNvSpPr>
            <p:nvPr/>
          </p:nvSpPr>
          <p:spPr bwMode="auto">
            <a:xfrm>
              <a:off x="3487" y="3172"/>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329">
              <a:extLst>
                <a:ext uri="{FF2B5EF4-FFF2-40B4-BE49-F238E27FC236}">
                  <a16:creationId xmlns:a16="http://schemas.microsoft.com/office/drawing/2014/main" id="{96CABD71-00F3-4CAF-BA52-70DF7AAB7839}"/>
                </a:ext>
              </a:extLst>
            </p:cNvPr>
            <p:cNvSpPr>
              <a:spLocks noChangeArrowheads="1"/>
            </p:cNvSpPr>
            <p:nvPr/>
          </p:nvSpPr>
          <p:spPr bwMode="auto">
            <a:xfrm>
              <a:off x="3538" y="3193"/>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330">
              <a:extLst>
                <a:ext uri="{FF2B5EF4-FFF2-40B4-BE49-F238E27FC236}">
                  <a16:creationId xmlns:a16="http://schemas.microsoft.com/office/drawing/2014/main" id="{B625095E-AEC4-4FC6-A761-9657773FDD1B}"/>
                </a:ext>
              </a:extLst>
            </p:cNvPr>
            <p:cNvSpPr>
              <a:spLocks noChangeArrowheads="1"/>
            </p:cNvSpPr>
            <p:nvPr/>
          </p:nvSpPr>
          <p:spPr bwMode="auto">
            <a:xfrm>
              <a:off x="3588" y="319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331">
              <a:extLst>
                <a:ext uri="{FF2B5EF4-FFF2-40B4-BE49-F238E27FC236}">
                  <a16:creationId xmlns:a16="http://schemas.microsoft.com/office/drawing/2014/main" id="{4C3113AF-F1E7-462D-8E1C-C2DFBA17B9EE}"/>
                </a:ext>
              </a:extLst>
            </p:cNvPr>
            <p:cNvSpPr>
              <a:spLocks noChangeArrowheads="1"/>
            </p:cNvSpPr>
            <p:nvPr/>
          </p:nvSpPr>
          <p:spPr bwMode="auto">
            <a:xfrm>
              <a:off x="3638" y="3211"/>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332">
              <a:extLst>
                <a:ext uri="{FF2B5EF4-FFF2-40B4-BE49-F238E27FC236}">
                  <a16:creationId xmlns:a16="http://schemas.microsoft.com/office/drawing/2014/main" id="{1372BD57-5E61-4E5C-B97C-F8002103A1E4}"/>
                </a:ext>
              </a:extLst>
            </p:cNvPr>
            <p:cNvSpPr>
              <a:spLocks noChangeArrowheads="1"/>
            </p:cNvSpPr>
            <p:nvPr/>
          </p:nvSpPr>
          <p:spPr bwMode="auto">
            <a:xfrm>
              <a:off x="3689" y="3125"/>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333">
              <a:extLst>
                <a:ext uri="{FF2B5EF4-FFF2-40B4-BE49-F238E27FC236}">
                  <a16:creationId xmlns:a16="http://schemas.microsoft.com/office/drawing/2014/main" id="{B0ACF741-6DDE-4529-9E00-CF9605F814E2}"/>
                </a:ext>
              </a:extLst>
            </p:cNvPr>
            <p:cNvSpPr>
              <a:spLocks noChangeArrowheads="1"/>
            </p:cNvSpPr>
            <p:nvPr/>
          </p:nvSpPr>
          <p:spPr bwMode="auto">
            <a:xfrm>
              <a:off x="3739" y="311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334">
              <a:extLst>
                <a:ext uri="{FF2B5EF4-FFF2-40B4-BE49-F238E27FC236}">
                  <a16:creationId xmlns:a16="http://schemas.microsoft.com/office/drawing/2014/main" id="{D84E0A28-94B6-4F71-B5BF-BAECB56FAA63}"/>
                </a:ext>
              </a:extLst>
            </p:cNvPr>
            <p:cNvSpPr>
              <a:spLocks noChangeArrowheads="1"/>
            </p:cNvSpPr>
            <p:nvPr/>
          </p:nvSpPr>
          <p:spPr bwMode="auto">
            <a:xfrm>
              <a:off x="3790" y="3096"/>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335">
              <a:extLst>
                <a:ext uri="{FF2B5EF4-FFF2-40B4-BE49-F238E27FC236}">
                  <a16:creationId xmlns:a16="http://schemas.microsoft.com/office/drawing/2014/main" id="{E1686DD6-3C75-42B0-B229-15FC7935C4C8}"/>
                </a:ext>
              </a:extLst>
            </p:cNvPr>
            <p:cNvSpPr>
              <a:spLocks noChangeArrowheads="1"/>
            </p:cNvSpPr>
            <p:nvPr/>
          </p:nvSpPr>
          <p:spPr bwMode="auto">
            <a:xfrm>
              <a:off x="3840" y="3121"/>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336">
              <a:extLst>
                <a:ext uri="{FF2B5EF4-FFF2-40B4-BE49-F238E27FC236}">
                  <a16:creationId xmlns:a16="http://schemas.microsoft.com/office/drawing/2014/main" id="{F5AAE549-E08C-4BE5-B53A-DEA83EA59769}"/>
                </a:ext>
              </a:extLst>
            </p:cNvPr>
            <p:cNvSpPr>
              <a:spLocks noChangeArrowheads="1"/>
            </p:cNvSpPr>
            <p:nvPr/>
          </p:nvSpPr>
          <p:spPr bwMode="auto">
            <a:xfrm>
              <a:off x="3890" y="311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337">
              <a:extLst>
                <a:ext uri="{FF2B5EF4-FFF2-40B4-BE49-F238E27FC236}">
                  <a16:creationId xmlns:a16="http://schemas.microsoft.com/office/drawing/2014/main" id="{BFA247CC-57B1-4A7C-8210-1E8C8165E228}"/>
                </a:ext>
              </a:extLst>
            </p:cNvPr>
            <p:cNvSpPr>
              <a:spLocks noChangeArrowheads="1"/>
            </p:cNvSpPr>
            <p:nvPr/>
          </p:nvSpPr>
          <p:spPr bwMode="auto">
            <a:xfrm>
              <a:off x="3941" y="3121"/>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338">
              <a:extLst>
                <a:ext uri="{FF2B5EF4-FFF2-40B4-BE49-F238E27FC236}">
                  <a16:creationId xmlns:a16="http://schemas.microsoft.com/office/drawing/2014/main" id="{B125DAB8-71D5-478C-A64A-181BA47C2F84}"/>
                </a:ext>
              </a:extLst>
            </p:cNvPr>
            <p:cNvSpPr>
              <a:spLocks noChangeArrowheads="1"/>
            </p:cNvSpPr>
            <p:nvPr/>
          </p:nvSpPr>
          <p:spPr bwMode="auto">
            <a:xfrm>
              <a:off x="3991" y="3089"/>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339">
              <a:extLst>
                <a:ext uri="{FF2B5EF4-FFF2-40B4-BE49-F238E27FC236}">
                  <a16:creationId xmlns:a16="http://schemas.microsoft.com/office/drawing/2014/main" id="{03D58125-7FDF-4111-827A-09A78ACFD8C6}"/>
                </a:ext>
              </a:extLst>
            </p:cNvPr>
            <p:cNvSpPr>
              <a:spLocks noChangeArrowheads="1"/>
            </p:cNvSpPr>
            <p:nvPr/>
          </p:nvSpPr>
          <p:spPr bwMode="auto">
            <a:xfrm>
              <a:off x="4042" y="3074"/>
              <a:ext cx="28"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340">
              <a:extLst>
                <a:ext uri="{FF2B5EF4-FFF2-40B4-BE49-F238E27FC236}">
                  <a16:creationId xmlns:a16="http://schemas.microsoft.com/office/drawing/2014/main" id="{F8061231-5FBB-4FD6-A61B-D1663B00DDA3}"/>
                </a:ext>
              </a:extLst>
            </p:cNvPr>
            <p:cNvSpPr>
              <a:spLocks noChangeArrowheads="1"/>
            </p:cNvSpPr>
            <p:nvPr/>
          </p:nvSpPr>
          <p:spPr bwMode="auto">
            <a:xfrm>
              <a:off x="4092" y="3060"/>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341">
              <a:extLst>
                <a:ext uri="{FF2B5EF4-FFF2-40B4-BE49-F238E27FC236}">
                  <a16:creationId xmlns:a16="http://schemas.microsoft.com/office/drawing/2014/main" id="{2B1F9FF8-C2A7-44D9-808A-6E6BD07D3475}"/>
                </a:ext>
              </a:extLst>
            </p:cNvPr>
            <p:cNvSpPr>
              <a:spLocks noChangeArrowheads="1"/>
            </p:cNvSpPr>
            <p:nvPr/>
          </p:nvSpPr>
          <p:spPr bwMode="auto">
            <a:xfrm>
              <a:off x="4142" y="3020"/>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342">
              <a:extLst>
                <a:ext uri="{FF2B5EF4-FFF2-40B4-BE49-F238E27FC236}">
                  <a16:creationId xmlns:a16="http://schemas.microsoft.com/office/drawing/2014/main" id="{32DA294D-5B5D-4FDC-908A-602684E3A580}"/>
                </a:ext>
              </a:extLst>
            </p:cNvPr>
            <p:cNvSpPr>
              <a:spLocks noChangeArrowheads="1"/>
            </p:cNvSpPr>
            <p:nvPr/>
          </p:nvSpPr>
          <p:spPr bwMode="auto">
            <a:xfrm>
              <a:off x="4196" y="3010"/>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343">
              <a:extLst>
                <a:ext uri="{FF2B5EF4-FFF2-40B4-BE49-F238E27FC236}">
                  <a16:creationId xmlns:a16="http://schemas.microsoft.com/office/drawing/2014/main" id="{53BB254F-33E5-458F-A037-F614A7E9A903}"/>
                </a:ext>
              </a:extLst>
            </p:cNvPr>
            <p:cNvSpPr>
              <a:spLocks noChangeArrowheads="1"/>
            </p:cNvSpPr>
            <p:nvPr/>
          </p:nvSpPr>
          <p:spPr bwMode="auto">
            <a:xfrm>
              <a:off x="4247" y="301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344">
              <a:extLst>
                <a:ext uri="{FF2B5EF4-FFF2-40B4-BE49-F238E27FC236}">
                  <a16:creationId xmlns:a16="http://schemas.microsoft.com/office/drawing/2014/main" id="{1BA1BD8E-3DD0-40BC-8939-B0CC2DB6E06C}"/>
                </a:ext>
              </a:extLst>
            </p:cNvPr>
            <p:cNvSpPr>
              <a:spLocks noChangeArrowheads="1"/>
            </p:cNvSpPr>
            <p:nvPr/>
          </p:nvSpPr>
          <p:spPr bwMode="auto">
            <a:xfrm>
              <a:off x="4297" y="301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345">
              <a:extLst>
                <a:ext uri="{FF2B5EF4-FFF2-40B4-BE49-F238E27FC236}">
                  <a16:creationId xmlns:a16="http://schemas.microsoft.com/office/drawing/2014/main" id="{DFC015CF-8B59-4323-BB8A-296DFE8A6174}"/>
                </a:ext>
              </a:extLst>
            </p:cNvPr>
            <p:cNvSpPr>
              <a:spLocks noChangeArrowheads="1"/>
            </p:cNvSpPr>
            <p:nvPr/>
          </p:nvSpPr>
          <p:spPr bwMode="auto">
            <a:xfrm>
              <a:off x="4348" y="295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346">
              <a:extLst>
                <a:ext uri="{FF2B5EF4-FFF2-40B4-BE49-F238E27FC236}">
                  <a16:creationId xmlns:a16="http://schemas.microsoft.com/office/drawing/2014/main" id="{88846436-7C86-4E90-8244-707BA06AE3E6}"/>
                </a:ext>
              </a:extLst>
            </p:cNvPr>
            <p:cNvSpPr>
              <a:spLocks noChangeArrowheads="1"/>
            </p:cNvSpPr>
            <p:nvPr/>
          </p:nvSpPr>
          <p:spPr bwMode="auto">
            <a:xfrm>
              <a:off x="4398" y="295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347">
              <a:extLst>
                <a:ext uri="{FF2B5EF4-FFF2-40B4-BE49-F238E27FC236}">
                  <a16:creationId xmlns:a16="http://schemas.microsoft.com/office/drawing/2014/main" id="{E1B949C2-7CFA-43A2-A771-FAB6ED075DDC}"/>
                </a:ext>
              </a:extLst>
            </p:cNvPr>
            <p:cNvSpPr>
              <a:spLocks noChangeArrowheads="1"/>
            </p:cNvSpPr>
            <p:nvPr/>
          </p:nvSpPr>
          <p:spPr bwMode="auto">
            <a:xfrm>
              <a:off x="4448" y="2963"/>
              <a:ext cx="26"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348">
              <a:extLst>
                <a:ext uri="{FF2B5EF4-FFF2-40B4-BE49-F238E27FC236}">
                  <a16:creationId xmlns:a16="http://schemas.microsoft.com/office/drawing/2014/main" id="{E73485F3-0523-483B-9B4C-6CEC60BA5767}"/>
                </a:ext>
              </a:extLst>
            </p:cNvPr>
            <p:cNvSpPr>
              <a:spLocks noChangeArrowheads="1"/>
            </p:cNvSpPr>
            <p:nvPr/>
          </p:nvSpPr>
          <p:spPr bwMode="auto">
            <a:xfrm>
              <a:off x="4499" y="2898"/>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349">
              <a:extLst>
                <a:ext uri="{FF2B5EF4-FFF2-40B4-BE49-F238E27FC236}">
                  <a16:creationId xmlns:a16="http://schemas.microsoft.com/office/drawing/2014/main" id="{83D7A769-4FDF-4581-9077-0C75C2913C23}"/>
                </a:ext>
              </a:extLst>
            </p:cNvPr>
            <p:cNvSpPr>
              <a:spLocks noChangeArrowheads="1"/>
            </p:cNvSpPr>
            <p:nvPr/>
          </p:nvSpPr>
          <p:spPr bwMode="auto">
            <a:xfrm>
              <a:off x="4549" y="292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350">
              <a:extLst>
                <a:ext uri="{FF2B5EF4-FFF2-40B4-BE49-F238E27FC236}">
                  <a16:creationId xmlns:a16="http://schemas.microsoft.com/office/drawing/2014/main" id="{DF8D0D6C-2BE8-4BB6-B4B0-FCD9689E1499}"/>
                </a:ext>
              </a:extLst>
            </p:cNvPr>
            <p:cNvSpPr>
              <a:spLocks noChangeArrowheads="1"/>
            </p:cNvSpPr>
            <p:nvPr/>
          </p:nvSpPr>
          <p:spPr bwMode="auto">
            <a:xfrm>
              <a:off x="4600" y="2869"/>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351">
              <a:extLst>
                <a:ext uri="{FF2B5EF4-FFF2-40B4-BE49-F238E27FC236}">
                  <a16:creationId xmlns:a16="http://schemas.microsoft.com/office/drawing/2014/main" id="{28238885-E58F-4F5B-B07B-84630BA42C57}"/>
                </a:ext>
              </a:extLst>
            </p:cNvPr>
            <p:cNvSpPr>
              <a:spLocks noChangeArrowheads="1"/>
            </p:cNvSpPr>
            <p:nvPr/>
          </p:nvSpPr>
          <p:spPr bwMode="auto">
            <a:xfrm>
              <a:off x="4650" y="2938"/>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352">
              <a:extLst>
                <a:ext uri="{FF2B5EF4-FFF2-40B4-BE49-F238E27FC236}">
                  <a16:creationId xmlns:a16="http://schemas.microsoft.com/office/drawing/2014/main" id="{9863AC26-E880-4009-8A97-55A5A54FB81F}"/>
                </a:ext>
              </a:extLst>
            </p:cNvPr>
            <p:cNvSpPr>
              <a:spLocks noChangeArrowheads="1"/>
            </p:cNvSpPr>
            <p:nvPr/>
          </p:nvSpPr>
          <p:spPr bwMode="auto">
            <a:xfrm>
              <a:off x="4700" y="2858"/>
              <a:ext cx="26"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353">
              <a:extLst>
                <a:ext uri="{FF2B5EF4-FFF2-40B4-BE49-F238E27FC236}">
                  <a16:creationId xmlns:a16="http://schemas.microsoft.com/office/drawing/2014/main" id="{7EDAFBAD-6AD6-4E8B-9D92-8B2416A7BFB0}"/>
                </a:ext>
              </a:extLst>
            </p:cNvPr>
            <p:cNvSpPr>
              <a:spLocks noChangeArrowheads="1"/>
            </p:cNvSpPr>
            <p:nvPr/>
          </p:nvSpPr>
          <p:spPr bwMode="auto">
            <a:xfrm>
              <a:off x="4751" y="2916"/>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354">
              <a:extLst>
                <a:ext uri="{FF2B5EF4-FFF2-40B4-BE49-F238E27FC236}">
                  <a16:creationId xmlns:a16="http://schemas.microsoft.com/office/drawing/2014/main" id="{B49704C7-BC3E-48BB-91F8-6E444D78FCEA}"/>
                </a:ext>
              </a:extLst>
            </p:cNvPr>
            <p:cNvSpPr>
              <a:spLocks noChangeArrowheads="1"/>
            </p:cNvSpPr>
            <p:nvPr/>
          </p:nvSpPr>
          <p:spPr bwMode="auto">
            <a:xfrm>
              <a:off x="4801" y="2876"/>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355">
              <a:extLst>
                <a:ext uri="{FF2B5EF4-FFF2-40B4-BE49-F238E27FC236}">
                  <a16:creationId xmlns:a16="http://schemas.microsoft.com/office/drawing/2014/main" id="{96772797-AC66-464D-ADBC-81FDCE45216D}"/>
                </a:ext>
              </a:extLst>
            </p:cNvPr>
            <p:cNvSpPr>
              <a:spLocks noChangeArrowheads="1"/>
            </p:cNvSpPr>
            <p:nvPr/>
          </p:nvSpPr>
          <p:spPr bwMode="auto">
            <a:xfrm>
              <a:off x="4852" y="286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356">
              <a:extLst>
                <a:ext uri="{FF2B5EF4-FFF2-40B4-BE49-F238E27FC236}">
                  <a16:creationId xmlns:a16="http://schemas.microsoft.com/office/drawing/2014/main" id="{9968BA70-5C72-4D43-9C34-04932B9297B4}"/>
                </a:ext>
              </a:extLst>
            </p:cNvPr>
            <p:cNvSpPr>
              <a:spLocks noChangeArrowheads="1"/>
            </p:cNvSpPr>
            <p:nvPr/>
          </p:nvSpPr>
          <p:spPr bwMode="auto">
            <a:xfrm>
              <a:off x="4902" y="2768"/>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357">
              <a:extLst>
                <a:ext uri="{FF2B5EF4-FFF2-40B4-BE49-F238E27FC236}">
                  <a16:creationId xmlns:a16="http://schemas.microsoft.com/office/drawing/2014/main" id="{75225CA3-2DE5-45FD-842D-FD4D367DB84D}"/>
                </a:ext>
              </a:extLst>
            </p:cNvPr>
            <p:cNvSpPr>
              <a:spLocks noChangeArrowheads="1"/>
            </p:cNvSpPr>
            <p:nvPr/>
          </p:nvSpPr>
          <p:spPr bwMode="auto">
            <a:xfrm>
              <a:off x="4952" y="2747"/>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Oval 358">
              <a:extLst>
                <a:ext uri="{FF2B5EF4-FFF2-40B4-BE49-F238E27FC236}">
                  <a16:creationId xmlns:a16="http://schemas.microsoft.com/office/drawing/2014/main" id="{82BF3CD9-411F-4354-AFEF-0383D01B1360}"/>
                </a:ext>
              </a:extLst>
            </p:cNvPr>
            <p:cNvSpPr>
              <a:spLocks noChangeArrowheads="1"/>
            </p:cNvSpPr>
            <p:nvPr/>
          </p:nvSpPr>
          <p:spPr bwMode="auto">
            <a:xfrm>
              <a:off x="5003" y="2729"/>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Oval 359">
              <a:extLst>
                <a:ext uri="{FF2B5EF4-FFF2-40B4-BE49-F238E27FC236}">
                  <a16:creationId xmlns:a16="http://schemas.microsoft.com/office/drawing/2014/main" id="{FF4A1275-09DC-47B7-8B96-643336595A4E}"/>
                </a:ext>
              </a:extLst>
            </p:cNvPr>
            <p:cNvSpPr>
              <a:spLocks noChangeArrowheads="1"/>
            </p:cNvSpPr>
            <p:nvPr/>
          </p:nvSpPr>
          <p:spPr bwMode="auto">
            <a:xfrm>
              <a:off x="5053" y="2815"/>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Oval 360">
              <a:extLst>
                <a:ext uri="{FF2B5EF4-FFF2-40B4-BE49-F238E27FC236}">
                  <a16:creationId xmlns:a16="http://schemas.microsoft.com/office/drawing/2014/main" id="{56D4B268-D213-4511-9660-27547C501559}"/>
                </a:ext>
              </a:extLst>
            </p:cNvPr>
            <p:cNvSpPr>
              <a:spLocks noChangeArrowheads="1"/>
            </p:cNvSpPr>
            <p:nvPr/>
          </p:nvSpPr>
          <p:spPr bwMode="auto">
            <a:xfrm>
              <a:off x="5104" y="262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361">
              <a:extLst>
                <a:ext uri="{FF2B5EF4-FFF2-40B4-BE49-F238E27FC236}">
                  <a16:creationId xmlns:a16="http://schemas.microsoft.com/office/drawing/2014/main" id="{824827CE-9EE6-4D41-AC37-804D212B3C49}"/>
                </a:ext>
              </a:extLst>
            </p:cNvPr>
            <p:cNvSpPr>
              <a:spLocks noChangeArrowheads="1"/>
            </p:cNvSpPr>
            <p:nvPr/>
          </p:nvSpPr>
          <p:spPr bwMode="auto">
            <a:xfrm>
              <a:off x="5154" y="270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362">
              <a:extLst>
                <a:ext uri="{FF2B5EF4-FFF2-40B4-BE49-F238E27FC236}">
                  <a16:creationId xmlns:a16="http://schemas.microsoft.com/office/drawing/2014/main" id="{80461B5F-7680-4325-A1A2-15D16B17428B}"/>
                </a:ext>
              </a:extLst>
            </p:cNvPr>
            <p:cNvSpPr>
              <a:spLocks noChangeArrowheads="1"/>
            </p:cNvSpPr>
            <p:nvPr/>
          </p:nvSpPr>
          <p:spPr bwMode="auto">
            <a:xfrm>
              <a:off x="5204" y="2610"/>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363">
              <a:extLst>
                <a:ext uri="{FF2B5EF4-FFF2-40B4-BE49-F238E27FC236}">
                  <a16:creationId xmlns:a16="http://schemas.microsoft.com/office/drawing/2014/main" id="{9E1D882F-2B86-4368-B9E8-B0B708AF238B}"/>
                </a:ext>
              </a:extLst>
            </p:cNvPr>
            <p:cNvSpPr>
              <a:spLocks noChangeArrowheads="1"/>
            </p:cNvSpPr>
            <p:nvPr/>
          </p:nvSpPr>
          <p:spPr bwMode="auto">
            <a:xfrm>
              <a:off x="5255" y="2660"/>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364">
              <a:extLst>
                <a:ext uri="{FF2B5EF4-FFF2-40B4-BE49-F238E27FC236}">
                  <a16:creationId xmlns:a16="http://schemas.microsoft.com/office/drawing/2014/main" id="{8F54AD9D-68FE-49D8-9E4A-13E70C9E56F0}"/>
                </a:ext>
              </a:extLst>
            </p:cNvPr>
            <p:cNvSpPr>
              <a:spLocks noChangeArrowheads="1"/>
            </p:cNvSpPr>
            <p:nvPr/>
          </p:nvSpPr>
          <p:spPr bwMode="auto">
            <a:xfrm>
              <a:off x="5305" y="2552"/>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Oval 365">
              <a:extLst>
                <a:ext uri="{FF2B5EF4-FFF2-40B4-BE49-F238E27FC236}">
                  <a16:creationId xmlns:a16="http://schemas.microsoft.com/office/drawing/2014/main" id="{52182C05-BEFB-4B15-AC08-AABFF82FE448}"/>
                </a:ext>
              </a:extLst>
            </p:cNvPr>
            <p:cNvSpPr>
              <a:spLocks noChangeArrowheads="1"/>
            </p:cNvSpPr>
            <p:nvPr/>
          </p:nvSpPr>
          <p:spPr bwMode="auto">
            <a:xfrm>
              <a:off x="5356" y="2574"/>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Oval 366">
              <a:extLst>
                <a:ext uri="{FF2B5EF4-FFF2-40B4-BE49-F238E27FC236}">
                  <a16:creationId xmlns:a16="http://schemas.microsoft.com/office/drawing/2014/main" id="{D06BC1B3-21A9-4E78-BE13-639C8A92993E}"/>
                </a:ext>
              </a:extLst>
            </p:cNvPr>
            <p:cNvSpPr>
              <a:spLocks noChangeArrowheads="1"/>
            </p:cNvSpPr>
            <p:nvPr/>
          </p:nvSpPr>
          <p:spPr bwMode="auto">
            <a:xfrm>
              <a:off x="5406" y="253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Oval 367">
              <a:extLst>
                <a:ext uri="{FF2B5EF4-FFF2-40B4-BE49-F238E27FC236}">
                  <a16:creationId xmlns:a16="http://schemas.microsoft.com/office/drawing/2014/main" id="{A807EC7F-DABB-461C-AC8C-9AB1E6DC2E2F}"/>
                </a:ext>
              </a:extLst>
            </p:cNvPr>
            <p:cNvSpPr>
              <a:spLocks noChangeArrowheads="1"/>
            </p:cNvSpPr>
            <p:nvPr/>
          </p:nvSpPr>
          <p:spPr bwMode="auto">
            <a:xfrm>
              <a:off x="5456" y="244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368">
              <a:extLst>
                <a:ext uri="{FF2B5EF4-FFF2-40B4-BE49-F238E27FC236}">
                  <a16:creationId xmlns:a16="http://schemas.microsoft.com/office/drawing/2014/main" id="{1665C80A-AB03-447E-B161-7DD9764D7C53}"/>
                </a:ext>
              </a:extLst>
            </p:cNvPr>
            <p:cNvSpPr>
              <a:spLocks noChangeArrowheads="1"/>
            </p:cNvSpPr>
            <p:nvPr/>
          </p:nvSpPr>
          <p:spPr bwMode="auto">
            <a:xfrm>
              <a:off x="5507" y="2498"/>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369">
              <a:extLst>
                <a:ext uri="{FF2B5EF4-FFF2-40B4-BE49-F238E27FC236}">
                  <a16:creationId xmlns:a16="http://schemas.microsoft.com/office/drawing/2014/main" id="{367F1CFB-8550-48E2-AD8D-25EC935D106F}"/>
                </a:ext>
              </a:extLst>
            </p:cNvPr>
            <p:cNvSpPr>
              <a:spLocks noChangeArrowheads="1"/>
            </p:cNvSpPr>
            <p:nvPr/>
          </p:nvSpPr>
          <p:spPr bwMode="auto">
            <a:xfrm>
              <a:off x="5557" y="2390"/>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370">
              <a:extLst>
                <a:ext uri="{FF2B5EF4-FFF2-40B4-BE49-F238E27FC236}">
                  <a16:creationId xmlns:a16="http://schemas.microsoft.com/office/drawing/2014/main" id="{818E2E43-BC43-4532-84C2-699889BC5ADD}"/>
                </a:ext>
              </a:extLst>
            </p:cNvPr>
            <p:cNvSpPr>
              <a:spLocks noChangeArrowheads="1"/>
            </p:cNvSpPr>
            <p:nvPr/>
          </p:nvSpPr>
          <p:spPr bwMode="auto">
            <a:xfrm>
              <a:off x="5608" y="2311"/>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371">
              <a:extLst>
                <a:ext uri="{FF2B5EF4-FFF2-40B4-BE49-F238E27FC236}">
                  <a16:creationId xmlns:a16="http://schemas.microsoft.com/office/drawing/2014/main" id="{7779D80F-3745-44E8-B608-4E83EF568598}"/>
                </a:ext>
              </a:extLst>
            </p:cNvPr>
            <p:cNvSpPr>
              <a:spLocks noChangeArrowheads="1"/>
            </p:cNvSpPr>
            <p:nvPr/>
          </p:nvSpPr>
          <p:spPr bwMode="auto">
            <a:xfrm>
              <a:off x="5658" y="2387"/>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372">
              <a:extLst>
                <a:ext uri="{FF2B5EF4-FFF2-40B4-BE49-F238E27FC236}">
                  <a16:creationId xmlns:a16="http://schemas.microsoft.com/office/drawing/2014/main" id="{231F4A2C-2651-4F00-9921-30341C31BD66}"/>
                </a:ext>
              </a:extLst>
            </p:cNvPr>
            <p:cNvSpPr>
              <a:spLocks noChangeArrowheads="1"/>
            </p:cNvSpPr>
            <p:nvPr/>
          </p:nvSpPr>
          <p:spPr bwMode="auto">
            <a:xfrm>
              <a:off x="5708" y="2308"/>
              <a:ext cx="29"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373">
              <a:extLst>
                <a:ext uri="{FF2B5EF4-FFF2-40B4-BE49-F238E27FC236}">
                  <a16:creationId xmlns:a16="http://schemas.microsoft.com/office/drawing/2014/main" id="{3769DE72-0E46-47AB-8495-A0F50EF05C39}"/>
                </a:ext>
              </a:extLst>
            </p:cNvPr>
            <p:cNvSpPr>
              <a:spLocks noChangeArrowheads="1"/>
            </p:cNvSpPr>
            <p:nvPr/>
          </p:nvSpPr>
          <p:spPr bwMode="auto">
            <a:xfrm>
              <a:off x="5759" y="2138"/>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374">
              <a:extLst>
                <a:ext uri="{FF2B5EF4-FFF2-40B4-BE49-F238E27FC236}">
                  <a16:creationId xmlns:a16="http://schemas.microsoft.com/office/drawing/2014/main" id="{445673FB-79A9-43C6-A0D4-6E2A3ED1A773}"/>
                </a:ext>
              </a:extLst>
            </p:cNvPr>
            <p:cNvSpPr>
              <a:spLocks noChangeArrowheads="1"/>
            </p:cNvSpPr>
            <p:nvPr/>
          </p:nvSpPr>
          <p:spPr bwMode="auto">
            <a:xfrm>
              <a:off x="5809" y="2120"/>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375">
              <a:extLst>
                <a:ext uri="{FF2B5EF4-FFF2-40B4-BE49-F238E27FC236}">
                  <a16:creationId xmlns:a16="http://schemas.microsoft.com/office/drawing/2014/main" id="{52A12A51-ACB5-458A-9743-A627EA977CFA}"/>
                </a:ext>
              </a:extLst>
            </p:cNvPr>
            <p:cNvSpPr>
              <a:spLocks noChangeArrowheads="1"/>
            </p:cNvSpPr>
            <p:nvPr/>
          </p:nvSpPr>
          <p:spPr bwMode="auto">
            <a:xfrm>
              <a:off x="5863" y="2153"/>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376">
              <a:extLst>
                <a:ext uri="{FF2B5EF4-FFF2-40B4-BE49-F238E27FC236}">
                  <a16:creationId xmlns:a16="http://schemas.microsoft.com/office/drawing/2014/main" id="{772C9B25-35B1-4085-8515-91A3A434E8DA}"/>
                </a:ext>
              </a:extLst>
            </p:cNvPr>
            <p:cNvSpPr>
              <a:spLocks noChangeArrowheads="1"/>
            </p:cNvSpPr>
            <p:nvPr/>
          </p:nvSpPr>
          <p:spPr bwMode="auto">
            <a:xfrm>
              <a:off x="5914" y="201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377">
              <a:extLst>
                <a:ext uri="{FF2B5EF4-FFF2-40B4-BE49-F238E27FC236}">
                  <a16:creationId xmlns:a16="http://schemas.microsoft.com/office/drawing/2014/main" id="{EB31D162-898C-417F-9FCD-841FA0AFEE4D}"/>
                </a:ext>
              </a:extLst>
            </p:cNvPr>
            <p:cNvSpPr>
              <a:spLocks noChangeArrowheads="1"/>
            </p:cNvSpPr>
            <p:nvPr/>
          </p:nvSpPr>
          <p:spPr bwMode="auto">
            <a:xfrm>
              <a:off x="5964" y="199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378">
              <a:extLst>
                <a:ext uri="{FF2B5EF4-FFF2-40B4-BE49-F238E27FC236}">
                  <a16:creationId xmlns:a16="http://schemas.microsoft.com/office/drawing/2014/main" id="{2267967F-F8C2-418A-B38B-BBCA6C273F76}"/>
                </a:ext>
              </a:extLst>
            </p:cNvPr>
            <p:cNvSpPr>
              <a:spLocks noChangeArrowheads="1"/>
            </p:cNvSpPr>
            <p:nvPr/>
          </p:nvSpPr>
          <p:spPr bwMode="auto">
            <a:xfrm>
              <a:off x="6014" y="1948"/>
              <a:ext cx="26"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379">
              <a:extLst>
                <a:ext uri="{FF2B5EF4-FFF2-40B4-BE49-F238E27FC236}">
                  <a16:creationId xmlns:a16="http://schemas.microsoft.com/office/drawing/2014/main" id="{569D0DE0-7D4D-445F-9AE2-3E27AD765E78}"/>
                </a:ext>
              </a:extLst>
            </p:cNvPr>
            <p:cNvSpPr>
              <a:spLocks noChangeArrowheads="1"/>
            </p:cNvSpPr>
            <p:nvPr/>
          </p:nvSpPr>
          <p:spPr bwMode="auto">
            <a:xfrm>
              <a:off x="6065" y="1764"/>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Oval 380">
              <a:extLst>
                <a:ext uri="{FF2B5EF4-FFF2-40B4-BE49-F238E27FC236}">
                  <a16:creationId xmlns:a16="http://schemas.microsoft.com/office/drawing/2014/main" id="{EBC1360F-E113-4D20-B562-B729CA8EAADA}"/>
                </a:ext>
              </a:extLst>
            </p:cNvPr>
            <p:cNvSpPr>
              <a:spLocks noChangeArrowheads="1"/>
            </p:cNvSpPr>
            <p:nvPr/>
          </p:nvSpPr>
          <p:spPr bwMode="auto">
            <a:xfrm>
              <a:off x="6115" y="1602"/>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Oval 381">
              <a:extLst>
                <a:ext uri="{FF2B5EF4-FFF2-40B4-BE49-F238E27FC236}">
                  <a16:creationId xmlns:a16="http://schemas.microsoft.com/office/drawing/2014/main" id="{6F524BA8-BB5D-4DF0-88BD-AF31576681BD}"/>
                </a:ext>
              </a:extLst>
            </p:cNvPr>
            <p:cNvSpPr>
              <a:spLocks noChangeArrowheads="1"/>
            </p:cNvSpPr>
            <p:nvPr/>
          </p:nvSpPr>
          <p:spPr bwMode="auto">
            <a:xfrm>
              <a:off x="6166" y="150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382">
              <a:extLst>
                <a:ext uri="{FF2B5EF4-FFF2-40B4-BE49-F238E27FC236}">
                  <a16:creationId xmlns:a16="http://schemas.microsoft.com/office/drawing/2014/main" id="{4ABED089-5DD3-4047-B111-B85B8FF7D5C6}"/>
                </a:ext>
              </a:extLst>
            </p:cNvPr>
            <p:cNvSpPr>
              <a:spLocks noChangeArrowheads="1"/>
            </p:cNvSpPr>
            <p:nvPr/>
          </p:nvSpPr>
          <p:spPr bwMode="auto">
            <a:xfrm>
              <a:off x="6216" y="1494"/>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383">
              <a:extLst>
                <a:ext uri="{FF2B5EF4-FFF2-40B4-BE49-F238E27FC236}">
                  <a16:creationId xmlns:a16="http://schemas.microsoft.com/office/drawing/2014/main" id="{4F41C3FB-9BD4-4D2D-86FA-B7FD698CB6C3}"/>
                </a:ext>
              </a:extLst>
            </p:cNvPr>
            <p:cNvSpPr>
              <a:spLocks noChangeArrowheads="1"/>
            </p:cNvSpPr>
            <p:nvPr/>
          </p:nvSpPr>
          <p:spPr bwMode="auto">
            <a:xfrm>
              <a:off x="6266" y="1213"/>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384">
              <a:extLst>
                <a:ext uri="{FF2B5EF4-FFF2-40B4-BE49-F238E27FC236}">
                  <a16:creationId xmlns:a16="http://schemas.microsoft.com/office/drawing/2014/main" id="{76F98901-3A8F-4F3B-BA41-1582E26AD052}"/>
                </a:ext>
              </a:extLst>
            </p:cNvPr>
            <p:cNvSpPr>
              <a:spLocks noChangeArrowheads="1"/>
            </p:cNvSpPr>
            <p:nvPr/>
          </p:nvSpPr>
          <p:spPr bwMode="auto">
            <a:xfrm>
              <a:off x="6317" y="1112"/>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Oval 385">
              <a:extLst>
                <a:ext uri="{FF2B5EF4-FFF2-40B4-BE49-F238E27FC236}">
                  <a16:creationId xmlns:a16="http://schemas.microsoft.com/office/drawing/2014/main" id="{C9F19C2B-4979-47B2-A92F-62A43D087C26}"/>
                </a:ext>
              </a:extLst>
            </p:cNvPr>
            <p:cNvSpPr>
              <a:spLocks noChangeArrowheads="1"/>
            </p:cNvSpPr>
            <p:nvPr/>
          </p:nvSpPr>
          <p:spPr bwMode="auto">
            <a:xfrm>
              <a:off x="6367" y="1040"/>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386">
              <a:extLst>
                <a:ext uri="{FF2B5EF4-FFF2-40B4-BE49-F238E27FC236}">
                  <a16:creationId xmlns:a16="http://schemas.microsoft.com/office/drawing/2014/main" id="{99FDCFC0-D984-4EDD-8C64-1A6A55DDEC81}"/>
                </a:ext>
              </a:extLst>
            </p:cNvPr>
            <p:cNvSpPr>
              <a:spLocks noChangeArrowheads="1"/>
            </p:cNvSpPr>
            <p:nvPr/>
          </p:nvSpPr>
          <p:spPr bwMode="auto">
            <a:xfrm>
              <a:off x="6418" y="846"/>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Oval 387">
              <a:extLst>
                <a:ext uri="{FF2B5EF4-FFF2-40B4-BE49-F238E27FC236}">
                  <a16:creationId xmlns:a16="http://schemas.microsoft.com/office/drawing/2014/main" id="{BBDCDC25-D552-498F-B064-D5E18216E928}"/>
                </a:ext>
              </a:extLst>
            </p:cNvPr>
            <p:cNvSpPr>
              <a:spLocks noChangeArrowheads="1"/>
            </p:cNvSpPr>
            <p:nvPr/>
          </p:nvSpPr>
          <p:spPr bwMode="auto">
            <a:xfrm>
              <a:off x="6468" y="702"/>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388">
              <a:extLst>
                <a:ext uri="{FF2B5EF4-FFF2-40B4-BE49-F238E27FC236}">
                  <a16:creationId xmlns:a16="http://schemas.microsoft.com/office/drawing/2014/main" id="{0D018643-F6DA-4822-9FE9-C60C7423295B}"/>
                </a:ext>
              </a:extLst>
            </p:cNvPr>
            <p:cNvSpPr>
              <a:spLocks noChangeArrowheads="1"/>
            </p:cNvSpPr>
            <p:nvPr/>
          </p:nvSpPr>
          <p:spPr bwMode="auto">
            <a:xfrm>
              <a:off x="6518" y="666"/>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389">
              <a:extLst>
                <a:ext uri="{FF2B5EF4-FFF2-40B4-BE49-F238E27FC236}">
                  <a16:creationId xmlns:a16="http://schemas.microsoft.com/office/drawing/2014/main" id="{BBC3EF05-92B2-4F55-9013-4E849DE75D40}"/>
                </a:ext>
              </a:extLst>
            </p:cNvPr>
            <p:cNvSpPr>
              <a:spLocks noChangeArrowheads="1"/>
            </p:cNvSpPr>
            <p:nvPr/>
          </p:nvSpPr>
          <p:spPr bwMode="auto">
            <a:xfrm>
              <a:off x="6569" y="472"/>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390">
              <a:extLst>
                <a:ext uri="{FF2B5EF4-FFF2-40B4-BE49-F238E27FC236}">
                  <a16:creationId xmlns:a16="http://schemas.microsoft.com/office/drawing/2014/main" id="{3733CDE9-7E27-4C71-BAAB-B5D6FD5E3899}"/>
                </a:ext>
              </a:extLst>
            </p:cNvPr>
            <p:cNvSpPr>
              <a:spLocks noChangeShapeType="1"/>
            </p:cNvSpPr>
            <p:nvPr/>
          </p:nvSpPr>
          <p:spPr bwMode="auto">
            <a:xfrm flipV="1">
              <a:off x="1435" y="392"/>
              <a:ext cx="0" cy="33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391">
              <a:extLst>
                <a:ext uri="{FF2B5EF4-FFF2-40B4-BE49-F238E27FC236}">
                  <a16:creationId xmlns:a16="http://schemas.microsoft.com/office/drawing/2014/main" id="{E0DA9574-FC05-48E5-B56D-1B05A6CC55C8}"/>
                </a:ext>
              </a:extLst>
            </p:cNvPr>
            <p:cNvSpPr>
              <a:spLocks noChangeShapeType="1"/>
            </p:cNvSpPr>
            <p:nvPr/>
          </p:nvSpPr>
          <p:spPr bwMode="auto">
            <a:xfrm flipH="1">
              <a:off x="1378" y="3611"/>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Rectangle 392">
              <a:extLst>
                <a:ext uri="{FF2B5EF4-FFF2-40B4-BE49-F238E27FC236}">
                  <a16:creationId xmlns:a16="http://schemas.microsoft.com/office/drawing/2014/main" id="{A15F3CF5-DF79-4421-8B3C-D039AEDF1244}"/>
                </a:ext>
              </a:extLst>
            </p:cNvPr>
            <p:cNvSpPr>
              <a:spLocks noChangeArrowheads="1"/>
            </p:cNvSpPr>
            <p:nvPr/>
          </p:nvSpPr>
          <p:spPr bwMode="auto">
            <a:xfrm rot="16200000">
              <a:off x="1194" y="3477"/>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Line 393">
              <a:extLst>
                <a:ext uri="{FF2B5EF4-FFF2-40B4-BE49-F238E27FC236}">
                  <a16:creationId xmlns:a16="http://schemas.microsoft.com/office/drawing/2014/main" id="{89EAB6D8-2BE3-4086-853B-C5A77B8083D8}"/>
                </a:ext>
              </a:extLst>
            </p:cNvPr>
            <p:cNvSpPr>
              <a:spLocks noChangeShapeType="1"/>
            </p:cNvSpPr>
            <p:nvPr/>
          </p:nvSpPr>
          <p:spPr bwMode="auto">
            <a:xfrm flipH="1">
              <a:off x="1378" y="2862"/>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Rectangle 394">
              <a:extLst>
                <a:ext uri="{FF2B5EF4-FFF2-40B4-BE49-F238E27FC236}">
                  <a16:creationId xmlns:a16="http://schemas.microsoft.com/office/drawing/2014/main" id="{1C72B37C-BC97-457C-B670-0D70A628D450}"/>
                </a:ext>
              </a:extLst>
            </p:cNvPr>
            <p:cNvSpPr>
              <a:spLocks noChangeArrowheads="1"/>
            </p:cNvSpPr>
            <p:nvPr/>
          </p:nvSpPr>
          <p:spPr bwMode="auto">
            <a:xfrm rot="16200000">
              <a:off x="1194" y="2724"/>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Line 395">
              <a:extLst>
                <a:ext uri="{FF2B5EF4-FFF2-40B4-BE49-F238E27FC236}">
                  <a16:creationId xmlns:a16="http://schemas.microsoft.com/office/drawing/2014/main" id="{21500CEA-AAB1-413A-8D90-84B576009088}"/>
                </a:ext>
              </a:extLst>
            </p:cNvPr>
            <p:cNvSpPr>
              <a:spLocks noChangeShapeType="1"/>
            </p:cNvSpPr>
            <p:nvPr/>
          </p:nvSpPr>
          <p:spPr bwMode="auto">
            <a:xfrm flipH="1">
              <a:off x="1378" y="2110"/>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396">
              <a:extLst>
                <a:ext uri="{FF2B5EF4-FFF2-40B4-BE49-F238E27FC236}">
                  <a16:creationId xmlns:a16="http://schemas.microsoft.com/office/drawing/2014/main" id="{6B976329-A394-49BB-8294-BEE08334C088}"/>
                </a:ext>
              </a:extLst>
            </p:cNvPr>
            <p:cNvSpPr>
              <a:spLocks noChangeArrowheads="1"/>
            </p:cNvSpPr>
            <p:nvPr/>
          </p:nvSpPr>
          <p:spPr bwMode="auto">
            <a:xfrm rot="16200000">
              <a:off x="1194" y="1972"/>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Line 397">
              <a:extLst>
                <a:ext uri="{FF2B5EF4-FFF2-40B4-BE49-F238E27FC236}">
                  <a16:creationId xmlns:a16="http://schemas.microsoft.com/office/drawing/2014/main" id="{3EF07D40-C724-4928-9AE2-9F9E4AEC1098}"/>
                </a:ext>
              </a:extLst>
            </p:cNvPr>
            <p:cNvSpPr>
              <a:spLocks noChangeShapeType="1"/>
            </p:cNvSpPr>
            <p:nvPr/>
          </p:nvSpPr>
          <p:spPr bwMode="auto">
            <a:xfrm flipH="1">
              <a:off x="1378" y="1357"/>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Rectangle 398">
              <a:extLst>
                <a:ext uri="{FF2B5EF4-FFF2-40B4-BE49-F238E27FC236}">
                  <a16:creationId xmlns:a16="http://schemas.microsoft.com/office/drawing/2014/main" id="{2E40C329-8624-4FA5-9FBF-C1C7773D6460}"/>
                </a:ext>
              </a:extLst>
            </p:cNvPr>
            <p:cNvSpPr>
              <a:spLocks noChangeArrowheads="1"/>
            </p:cNvSpPr>
            <p:nvPr/>
          </p:nvSpPr>
          <p:spPr bwMode="auto">
            <a:xfrm rot="16200000">
              <a:off x="1194" y="1222"/>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Line 399">
              <a:extLst>
                <a:ext uri="{FF2B5EF4-FFF2-40B4-BE49-F238E27FC236}">
                  <a16:creationId xmlns:a16="http://schemas.microsoft.com/office/drawing/2014/main" id="{B04C6BC2-18A1-4A33-82CC-B5886DFDEFC6}"/>
                </a:ext>
              </a:extLst>
            </p:cNvPr>
            <p:cNvSpPr>
              <a:spLocks noChangeShapeType="1"/>
            </p:cNvSpPr>
            <p:nvPr/>
          </p:nvSpPr>
          <p:spPr bwMode="auto">
            <a:xfrm flipH="1">
              <a:off x="1378" y="605"/>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400">
              <a:extLst>
                <a:ext uri="{FF2B5EF4-FFF2-40B4-BE49-F238E27FC236}">
                  <a16:creationId xmlns:a16="http://schemas.microsoft.com/office/drawing/2014/main" id="{3F1EF4DE-FE58-42E5-B952-70BF5DF5F143}"/>
                </a:ext>
              </a:extLst>
            </p:cNvPr>
            <p:cNvSpPr>
              <a:spLocks noChangeArrowheads="1"/>
            </p:cNvSpPr>
            <p:nvPr/>
          </p:nvSpPr>
          <p:spPr bwMode="auto">
            <a:xfrm rot="16200000">
              <a:off x="1194" y="471"/>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401">
              <a:extLst>
                <a:ext uri="{FF2B5EF4-FFF2-40B4-BE49-F238E27FC236}">
                  <a16:creationId xmlns:a16="http://schemas.microsoft.com/office/drawing/2014/main" id="{C30C343C-6878-4A84-B50F-BA5D66081FE7}"/>
                </a:ext>
              </a:extLst>
            </p:cNvPr>
            <p:cNvSpPr>
              <a:spLocks noChangeArrowheads="1"/>
            </p:cNvSpPr>
            <p:nvPr/>
          </p:nvSpPr>
          <p:spPr bwMode="auto">
            <a:xfrm rot="16200000">
              <a:off x="-286" y="1924"/>
              <a:ext cx="269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rPr>
                <a:t>No. of Inventors per Thousand Children</a:t>
              </a: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
          <p:nvSpPr>
            <p:cNvPr id="132" name="Line 402">
              <a:extLst>
                <a:ext uri="{FF2B5EF4-FFF2-40B4-BE49-F238E27FC236}">
                  <a16:creationId xmlns:a16="http://schemas.microsoft.com/office/drawing/2014/main" id="{9749238B-A344-4E3B-A204-75B490F84B6C}"/>
                </a:ext>
              </a:extLst>
            </p:cNvPr>
            <p:cNvSpPr>
              <a:spLocks noChangeShapeType="1"/>
            </p:cNvSpPr>
            <p:nvPr/>
          </p:nvSpPr>
          <p:spPr bwMode="auto">
            <a:xfrm>
              <a:off x="1435" y="3708"/>
              <a:ext cx="5242"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403">
              <a:extLst>
                <a:ext uri="{FF2B5EF4-FFF2-40B4-BE49-F238E27FC236}">
                  <a16:creationId xmlns:a16="http://schemas.microsoft.com/office/drawing/2014/main" id="{746F3B2C-53BD-46D5-8CD2-C97891483E02}"/>
                </a:ext>
              </a:extLst>
            </p:cNvPr>
            <p:cNvSpPr>
              <a:spLocks noChangeShapeType="1"/>
            </p:cNvSpPr>
            <p:nvPr/>
          </p:nvSpPr>
          <p:spPr bwMode="auto">
            <a:xfrm>
              <a:off x="1532"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404">
              <a:extLst>
                <a:ext uri="{FF2B5EF4-FFF2-40B4-BE49-F238E27FC236}">
                  <a16:creationId xmlns:a16="http://schemas.microsoft.com/office/drawing/2014/main" id="{6B7F3B12-D93C-4D85-BDF8-6A1B7D93093B}"/>
                </a:ext>
              </a:extLst>
            </p:cNvPr>
            <p:cNvSpPr>
              <a:spLocks noChangeArrowheads="1"/>
            </p:cNvSpPr>
            <p:nvPr/>
          </p:nvSpPr>
          <p:spPr bwMode="auto">
            <a:xfrm>
              <a:off x="1489" y="3798"/>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Line 405">
              <a:extLst>
                <a:ext uri="{FF2B5EF4-FFF2-40B4-BE49-F238E27FC236}">
                  <a16:creationId xmlns:a16="http://schemas.microsoft.com/office/drawing/2014/main" id="{1382FAF3-0D7B-4752-8CDB-FA53D0A42A8C}"/>
                </a:ext>
              </a:extLst>
            </p:cNvPr>
            <p:cNvSpPr>
              <a:spLocks noChangeShapeType="1"/>
            </p:cNvSpPr>
            <p:nvPr/>
          </p:nvSpPr>
          <p:spPr bwMode="auto">
            <a:xfrm>
              <a:off x="2540"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406">
              <a:extLst>
                <a:ext uri="{FF2B5EF4-FFF2-40B4-BE49-F238E27FC236}">
                  <a16:creationId xmlns:a16="http://schemas.microsoft.com/office/drawing/2014/main" id="{2F807760-993E-40DF-8763-7E1FA73CEBDE}"/>
                </a:ext>
              </a:extLst>
            </p:cNvPr>
            <p:cNvSpPr>
              <a:spLocks noChangeArrowheads="1"/>
            </p:cNvSpPr>
            <p:nvPr/>
          </p:nvSpPr>
          <p:spPr bwMode="auto">
            <a:xfrm>
              <a:off x="2458"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Line 407">
              <a:extLst>
                <a:ext uri="{FF2B5EF4-FFF2-40B4-BE49-F238E27FC236}">
                  <a16:creationId xmlns:a16="http://schemas.microsoft.com/office/drawing/2014/main" id="{9197910C-5829-41D2-9441-7C00B115BD71}"/>
                </a:ext>
              </a:extLst>
            </p:cNvPr>
            <p:cNvSpPr>
              <a:spLocks noChangeShapeType="1"/>
            </p:cNvSpPr>
            <p:nvPr/>
          </p:nvSpPr>
          <p:spPr bwMode="auto">
            <a:xfrm>
              <a:off x="3552"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08">
              <a:extLst>
                <a:ext uri="{FF2B5EF4-FFF2-40B4-BE49-F238E27FC236}">
                  <a16:creationId xmlns:a16="http://schemas.microsoft.com/office/drawing/2014/main" id="{AD1FD3C4-AAB0-4168-9937-C3F74AB7BA80}"/>
                </a:ext>
              </a:extLst>
            </p:cNvPr>
            <p:cNvSpPr>
              <a:spLocks noChangeArrowheads="1"/>
            </p:cNvSpPr>
            <p:nvPr/>
          </p:nvSpPr>
          <p:spPr bwMode="auto">
            <a:xfrm>
              <a:off x="3469"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rPr>
                <a:t>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9" name="Line 409">
              <a:extLst>
                <a:ext uri="{FF2B5EF4-FFF2-40B4-BE49-F238E27FC236}">
                  <a16:creationId xmlns:a16="http://schemas.microsoft.com/office/drawing/2014/main" id="{73EC9FA8-E6DB-43BB-9DBB-3972BC9D8825}"/>
                </a:ext>
              </a:extLst>
            </p:cNvPr>
            <p:cNvSpPr>
              <a:spLocks noChangeShapeType="1"/>
            </p:cNvSpPr>
            <p:nvPr/>
          </p:nvSpPr>
          <p:spPr bwMode="auto">
            <a:xfrm>
              <a:off x="4560"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Rectangle 410">
              <a:extLst>
                <a:ext uri="{FF2B5EF4-FFF2-40B4-BE49-F238E27FC236}">
                  <a16:creationId xmlns:a16="http://schemas.microsoft.com/office/drawing/2014/main" id="{978E4193-6027-4A2E-9DB2-5C9FCA0EF139}"/>
                </a:ext>
              </a:extLst>
            </p:cNvPr>
            <p:cNvSpPr>
              <a:spLocks noChangeArrowheads="1"/>
            </p:cNvSpPr>
            <p:nvPr/>
          </p:nvSpPr>
          <p:spPr bwMode="auto">
            <a:xfrm>
              <a:off x="4477"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Line 411">
              <a:extLst>
                <a:ext uri="{FF2B5EF4-FFF2-40B4-BE49-F238E27FC236}">
                  <a16:creationId xmlns:a16="http://schemas.microsoft.com/office/drawing/2014/main" id="{D86F6A75-33EA-47E2-8E4C-5A1BFE920B7A}"/>
                </a:ext>
              </a:extLst>
            </p:cNvPr>
            <p:cNvSpPr>
              <a:spLocks noChangeShapeType="1"/>
            </p:cNvSpPr>
            <p:nvPr/>
          </p:nvSpPr>
          <p:spPr bwMode="auto">
            <a:xfrm>
              <a:off x="5572"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Rectangle 412">
              <a:extLst>
                <a:ext uri="{FF2B5EF4-FFF2-40B4-BE49-F238E27FC236}">
                  <a16:creationId xmlns:a16="http://schemas.microsoft.com/office/drawing/2014/main" id="{6B327F01-4580-428A-872E-4C93A3DAB1C3}"/>
                </a:ext>
              </a:extLst>
            </p:cNvPr>
            <p:cNvSpPr>
              <a:spLocks noChangeArrowheads="1"/>
            </p:cNvSpPr>
            <p:nvPr/>
          </p:nvSpPr>
          <p:spPr bwMode="auto">
            <a:xfrm>
              <a:off x="5489"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Line 413">
              <a:extLst>
                <a:ext uri="{FF2B5EF4-FFF2-40B4-BE49-F238E27FC236}">
                  <a16:creationId xmlns:a16="http://schemas.microsoft.com/office/drawing/2014/main" id="{E0D2E2D5-357C-4195-974B-7B89B070A3BD}"/>
                </a:ext>
              </a:extLst>
            </p:cNvPr>
            <p:cNvSpPr>
              <a:spLocks noChangeShapeType="1"/>
            </p:cNvSpPr>
            <p:nvPr/>
          </p:nvSpPr>
          <p:spPr bwMode="auto">
            <a:xfrm>
              <a:off x="6583"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414">
              <a:extLst>
                <a:ext uri="{FF2B5EF4-FFF2-40B4-BE49-F238E27FC236}">
                  <a16:creationId xmlns:a16="http://schemas.microsoft.com/office/drawing/2014/main" id="{16D57330-A6FF-4791-92D2-5E9D881EA264}"/>
                </a:ext>
              </a:extLst>
            </p:cNvPr>
            <p:cNvSpPr>
              <a:spLocks noChangeArrowheads="1"/>
            </p:cNvSpPr>
            <p:nvPr/>
          </p:nvSpPr>
          <p:spPr bwMode="auto">
            <a:xfrm>
              <a:off x="6457" y="3798"/>
              <a:ext cx="3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415">
              <a:extLst>
                <a:ext uri="{FF2B5EF4-FFF2-40B4-BE49-F238E27FC236}">
                  <a16:creationId xmlns:a16="http://schemas.microsoft.com/office/drawing/2014/main" id="{525D16A0-6AB6-47E6-8014-0A9667914892}"/>
                </a:ext>
              </a:extLst>
            </p:cNvPr>
            <p:cNvSpPr>
              <a:spLocks noChangeArrowheads="1"/>
            </p:cNvSpPr>
            <p:nvPr/>
          </p:nvSpPr>
          <p:spPr bwMode="auto">
            <a:xfrm>
              <a:off x="2828" y="3989"/>
              <a:ext cx="25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rPr>
                <a:t>Parent Household Income Percentile</a:t>
              </a: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
          <p:nvSpPr>
            <p:cNvPr id="146" name="Rectangle 416">
              <a:extLst>
                <a:ext uri="{FF2B5EF4-FFF2-40B4-BE49-F238E27FC236}">
                  <a16:creationId xmlns:a16="http://schemas.microsoft.com/office/drawing/2014/main" id="{AD497F81-9801-4400-A605-2D7D1F9C950D}"/>
                </a:ext>
              </a:extLst>
            </p:cNvPr>
            <p:cNvSpPr>
              <a:spLocks noChangeArrowheads="1"/>
            </p:cNvSpPr>
            <p:nvPr/>
          </p:nvSpPr>
          <p:spPr bwMode="auto">
            <a:xfrm>
              <a:off x="4027" y="126"/>
              <a:ext cx="1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cxnSp>
        <p:nvCxnSpPr>
          <p:cNvPr id="147" name="Straight Connector 146">
            <a:extLst>
              <a:ext uri="{FF2B5EF4-FFF2-40B4-BE49-F238E27FC236}">
                <a16:creationId xmlns:a16="http://schemas.microsoft.com/office/drawing/2014/main" id="{7B74DDB5-4DD3-40D0-AF4E-79009D4BB1DD}"/>
              </a:ext>
            </a:extLst>
          </p:cNvPr>
          <p:cNvCxnSpPr/>
          <p:nvPr/>
        </p:nvCxnSpPr>
        <p:spPr>
          <a:xfrm>
            <a:off x="762514" y="5739918"/>
            <a:ext cx="539496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84C7209B-104A-4DCC-9BD5-316D7B093D37}"/>
              </a:ext>
            </a:extLst>
          </p:cNvPr>
          <p:cNvSpPr txBox="1"/>
          <p:nvPr/>
        </p:nvSpPr>
        <p:spPr>
          <a:xfrm>
            <a:off x="6249547" y="5233950"/>
            <a:ext cx="2651127" cy="87716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Patent rate for below</a:t>
            </a:r>
          </a:p>
          <a:p>
            <a:r>
              <a:rPr lang="en-US" sz="1700" dirty="0">
                <a:latin typeface="Arial" panose="020B0604020202020204" pitchFamily="34" charset="0"/>
                <a:cs typeface="Arial" panose="020B0604020202020204" pitchFamily="34" charset="0"/>
              </a:rPr>
              <a:t>median parent income: </a:t>
            </a:r>
          </a:p>
          <a:p>
            <a:r>
              <a:rPr lang="en-US" sz="1700" b="1" dirty="0">
                <a:latin typeface="Arial" panose="020B0604020202020204" pitchFamily="34" charset="0"/>
                <a:cs typeface="Arial" panose="020B0604020202020204" pitchFamily="34" charset="0"/>
              </a:rPr>
              <a:t>0.84 per 1,000   </a:t>
            </a:r>
          </a:p>
        </p:txBody>
      </p:sp>
      <p:cxnSp>
        <p:nvCxnSpPr>
          <p:cNvPr id="149" name="Straight Connector 148">
            <a:extLst>
              <a:ext uri="{FF2B5EF4-FFF2-40B4-BE49-F238E27FC236}">
                <a16:creationId xmlns:a16="http://schemas.microsoft.com/office/drawing/2014/main" id="{EB6368E5-91F6-4410-986D-260B6C98583B}"/>
              </a:ext>
            </a:extLst>
          </p:cNvPr>
          <p:cNvCxnSpPr/>
          <p:nvPr/>
        </p:nvCxnSpPr>
        <p:spPr>
          <a:xfrm>
            <a:off x="4433546" y="1792516"/>
            <a:ext cx="283464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B078430D-EE25-4D91-9CC6-BB00A4B1DA5C}"/>
              </a:ext>
            </a:extLst>
          </p:cNvPr>
          <p:cNvSpPr txBox="1"/>
          <p:nvPr/>
        </p:nvSpPr>
        <p:spPr>
          <a:xfrm>
            <a:off x="2102459" y="1652308"/>
            <a:ext cx="2651127" cy="87716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Patent rate for top 1% parent income: </a:t>
            </a:r>
          </a:p>
          <a:p>
            <a:r>
              <a:rPr lang="en-US" sz="1700" b="1" dirty="0">
                <a:latin typeface="Arial" panose="020B0604020202020204" pitchFamily="34" charset="0"/>
                <a:cs typeface="Arial" panose="020B0604020202020204" pitchFamily="34" charset="0"/>
              </a:rPr>
              <a:t>8.3 per 1,000   </a:t>
            </a:r>
          </a:p>
        </p:txBody>
      </p:sp>
      <p:sp>
        <p:nvSpPr>
          <p:cNvPr id="4" name="Rectangle 3">
            <a:extLst>
              <a:ext uri="{FF2B5EF4-FFF2-40B4-BE49-F238E27FC236}">
                <a16:creationId xmlns:a16="http://schemas.microsoft.com/office/drawing/2014/main" id="{FA165D17-B7D2-42CE-8227-90C8E82F7699}"/>
              </a:ext>
            </a:extLst>
          </p:cNvPr>
          <p:cNvSpPr/>
          <p:nvPr/>
        </p:nvSpPr>
        <p:spPr>
          <a:xfrm>
            <a:off x="838312" y="1656974"/>
            <a:ext cx="7734836" cy="4676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0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50" grpId="0"/>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a:p>
            <a:pPr eaLnBrk="1" fontAlgn="base" hangingPunct="1">
              <a:spcBef>
                <a:spcPct val="50000"/>
              </a:spcBef>
              <a:spcAft>
                <a:spcPct val="0"/>
              </a:spcAft>
            </a:pPr>
            <a:endParaRPr lang="en-US" sz="2800" dirty="0">
              <a:solidFill>
                <a:srgbClr val="FFFFFF"/>
              </a:solidFill>
              <a:latin typeface="cmss10" pitchFamily="34" charset="0"/>
            </a:endParaRPr>
          </a:p>
        </p:txBody>
      </p:sp>
      <p:pic>
        <p:nvPicPr>
          <p:cNvPr id="3" name="Picture 2">
            <a:extLst>
              <a:ext uri="{FF2B5EF4-FFF2-40B4-BE49-F238E27FC236}">
                <a16:creationId xmlns:a16="http://schemas.microsoft.com/office/drawing/2014/main" id="{E58693F5-E457-40BC-8EF7-98947B86F60C}"/>
              </a:ext>
            </a:extLst>
          </p:cNvPr>
          <p:cNvPicPr>
            <a:picLocks noChangeAspect="1"/>
          </p:cNvPicPr>
          <p:nvPr/>
        </p:nvPicPr>
        <p:blipFill>
          <a:blip r:embed="rId3"/>
          <a:stretch>
            <a:fillRect/>
          </a:stretch>
        </p:blipFill>
        <p:spPr>
          <a:xfrm>
            <a:off x="-21771" y="838200"/>
            <a:ext cx="8994047" cy="6126162"/>
          </a:xfrm>
          <a:prstGeom prst="rect">
            <a:avLst/>
          </a:prstGeom>
        </p:spPr>
      </p:pic>
    </p:spTree>
    <p:extLst>
      <p:ext uri="{BB962C8B-B14F-4D97-AF65-F5344CB8AC3E}">
        <p14:creationId xmlns:p14="http://schemas.microsoft.com/office/powerpoint/2010/main" val="3825034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976" name="Group 624"/>
          <p:cNvGrpSpPr>
            <a:grpSpLocks noChangeAspect="1"/>
          </p:cNvGrpSpPr>
          <p:nvPr/>
        </p:nvGrpSpPr>
        <p:grpSpPr bwMode="auto">
          <a:xfrm>
            <a:off x="-164956" y="152400"/>
            <a:ext cx="9475590" cy="6891338"/>
            <a:chOff x="870" y="0"/>
            <a:chExt cx="5940" cy="4320"/>
          </a:xfrm>
        </p:grpSpPr>
        <p:sp>
          <p:nvSpPr>
            <p:cNvPr id="977" name="AutoShape 623"/>
            <p:cNvSpPr>
              <a:spLocks noChangeAspect="1" noChangeArrowheads="1" noTextEdit="1"/>
            </p:cNvSpPr>
            <p:nvPr/>
          </p:nvSpPr>
          <p:spPr bwMode="auto">
            <a:xfrm>
              <a:off x="870" y="0"/>
              <a:ext cx="59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978" name="Group 825"/>
            <p:cNvGrpSpPr>
              <a:grpSpLocks/>
            </p:cNvGrpSpPr>
            <p:nvPr/>
          </p:nvGrpSpPr>
          <p:grpSpPr bwMode="auto">
            <a:xfrm>
              <a:off x="1457" y="414"/>
              <a:ext cx="5198" cy="2934"/>
              <a:chOff x="1457" y="414"/>
              <a:chExt cx="5198" cy="2934"/>
            </a:xfrm>
          </p:grpSpPr>
          <p:sp>
            <p:nvSpPr>
              <p:cNvPr id="1093" name="Rectangle 627"/>
              <p:cNvSpPr>
                <a:spLocks noChangeArrowheads="1"/>
              </p:cNvSpPr>
              <p:nvPr/>
            </p:nvSpPr>
            <p:spPr bwMode="auto">
              <a:xfrm>
                <a:off x="1457" y="414"/>
                <a:ext cx="5198" cy="2934"/>
              </a:xfrm>
              <a:prstGeom prst="rect">
                <a:avLst/>
              </a:prstGeom>
              <a:solidFill>
                <a:srgbClr val="FFFFFF"/>
              </a:solidFill>
              <a:ln w="11113">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094" name="Line 628"/>
              <p:cNvSpPr>
                <a:spLocks noChangeShapeType="1"/>
              </p:cNvSpPr>
              <p:nvPr/>
            </p:nvSpPr>
            <p:spPr bwMode="auto">
              <a:xfrm>
                <a:off x="1457" y="3254"/>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5" name="Line 629"/>
              <p:cNvSpPr>
                <a:spLocks noChangeShapeType="1"/>
              </p:cNvSpPr>
              <p:nvPr/>
            </p:nvSpPr>
            <p:spPr bwMode="auto">
              <a:xfrm>
                <a:off x="1457" y="2704"/>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6" name="Line 630"/>
              <p:cNvSpPr>
                <a:spLocks noChangeShapeType="1"/>
              </p:cNvSpPr>
              <p:nvPr/>
            </p:nvSpPr>
            <p:spPr bwMode="auto">
              <a:xfrm>
                <a:off x="1457" y="1606"/>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7" name="Line 631"/>
              <p:cNvSpPr>
                <a:spLocks noChangeShapeType="1"/>
              </p:cNvSpPr>
              <p:nvPr/>
            </p:nvSpPr>
            <p:spPr bwMode="auto">
              <a:xfrm>
                <a:off x="1457" y="508"/>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8" name="Line 632"/>
              <p:cNvSpPr>
                <a:spLocks noChangeShapeType="1"/>
              </p:cNvSpPr>
              <p:nvPr/>
            </p:nvSpPr>
            <p:spPr bwMode="auto">
              <a:xfrm>
                <a:off x="1457" y="1058"/>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9" name="Line 633"/>
              <p:cNvSpPr>
                <a:spLocks noChangeShapeType="1"/>
              </p:cNvSpPr>
              <p:nvPr/>
            </p:nvSpPr>
            <p:spPr bwMode="auto">
              <a:xfrm>
                <a:off x="1457" y="2156"/>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0" name="Freeform 634"/>
              <p:cNvSpPr>
                <a:spLocks/>
              </p:cNvSpPr>
              <p:nvPr/>
            </p:nvSpPr>
            <p:spPr bwMode="auto">
              <a:xfrm>
                <a:off x="1550" y="760"/>
                <a:ext cx="5012" cy="2480"/>
              </a:xfrm>
              <a:custGeom>
                <a:avLst/>
                <a:gdLst>
                  <a:gd name="T0" fmla="*/ 19 w 1392"/>
                  <a:gd name="T1" fmla="*/ 674 h 689"/>
                  <a:gd name="T2" fmla="*/ 42 w 1392"/>
                  <a:gd name="T3" fmla="*/ 680 h 689"/>
                  <a:gd name="T4" fmla="*/ 65 w 1392"/>
                  <a:gd name="T5" fmla="*/ 689 h 689"/>
                  <a:gd name="T6" fmla="*/ 88 w 1392"/>
                  <a:gd name="T7" fmla="*/ 689 h 689"/>
                  <a:gd name="T8" fmla="*/ 112 w 1392"/>
                  <a:gd name="T9" fmla="*/ 688 h 689"/>
                  <a:gd name="T10" fmla="*/ 135 w 1392"/>
                  <a:gd name="T11" fmla="*/ 686 h 689"/>
                  <a:gd name="T12" fmla="*/ 158 w 1392"/>
                  <a:gd name="T13" fmla="*/ 675 h 689"/>
                  <a:gd name="T14" fmla="*/ 182 w 1392"/>
                  <a:gd name="T15" fmla="*/ 666 h 689"/>
                  <a:gd name="T16" fmla="*/ 205 w 1392"/>
                  <a:gd name="T17" fmla="*/ 657 h 689"/>
                  <a:gd name="T18" fmla="*/ 228 w 1392"/>
                  <a:gd name="T19" fmla="*/ 648 h 689"/>
                  <a:gd name="T20" fmla="*/ 251 w 1392"/>
                  <a:gd name="T21" fmla="*/ 637 h 689"/>
                  <a:gd name="T22" fmla="*/ 275 w 1392"/>
                  <a:gd name="T23" fmla="*/ 611 h 689"/>
                  <a:gd name="T24" fmla="*/ 298 w 1392"/>
                  <a:gd name="T25" fmla="*/ 573 h 689"/>
                  <a:gd name="T26" fmla="*/ 321 w 1392"/>
                  <a:gd name="T27" fmla="*/ 539 h 689"/>
                  <a:gd name="T28" fmla="*/ 344 w 1392"/>
                  <a:gd name="T29" fmla="*/ 505 h 689"/>
                  <a:gd name="T30" fmla="*/ 368 w 1392"/>
                  <a:gd name="T31" fmla="*/ 465 h 689"/>
                  <a:gd name="T32" fmla="*/ 391 w 1392"/>
                  <a:gd name="T33" fmla="*/ 433 h 689"/>
                  <a:gd name="T34" fmla="*/ 414 w 1392"/>
                  <a:gd name="T35" fmla="*/ 376 h 689"/>
                  <a:gd name="T36" fmla="*/ 438 w 1392"/>
                  <a:gd name="T37" fmla="*/ 333 h 689"/>
                  <a:gd name="T38" fmla="*/ 461 w 1392"/>
                  <a:gd name="T39" fmla="*/ 288 h 689"/>
                  <a:gd name="T40" fmla="*/ 484 w 1392"/>
                  <a:gd name="T41" fmla="*/ 235 h 689"/>
                  <a:gd name="T42" fmla="*/ 507 w 1392"/>
                  <a:gd name="T43" fmla="*/ 196 h 689"/>
                  <a:gd name="T44" fmla="*/ 531 w 1392"/>
                  <a:gd name="T45" fmla="*/ 154 h 689"/>
                  <a:gd name="T46" fmla="*/ 554 w 1392"/>
                  <a:gd name="T47" fmla="*/ 117 h 689"/>
                  <a:gd name="T48" fmla="*/ 577 w 1392"/>
                  <a:gd name="T49" fmla="*/ 73 h 689"/>
                  <a:gd name="T50" fmla="*/ 600 w 1392"/>
                  <a:gd name="T51" fmla="*/ 40 h 689"/>
                  <a:gd name="T52" fmla="*/ 624 w 1392"/>
                  <a:gd name="T53" fmla="*/ 13 h 689"/>
                  <a:gd name="T54" fmla="*/ 647 w 1392"/>
                  <a:gd name="T55" fmla="*/ 0 h 689"/>
                  <a:gd name="T56" fmla="*/ 670 w 1392"/>
                  <a:gd name="T57" fmla="*/ 5 h 689"/>
                  <a:gd name="T58" fmla="*/ 693 w 1392"/>
                  <a:gd name="T59" fmla="*/ 28 h 689"/>
                  <a:gd name="T60" fmla="*/ 717 w 1392"/>
                  <a:gd name="T61" fmla="*/ 49 h 689"/>
                  <a:gd name="T62" fmla="*/ 740 w 1392"/>
                  <a:gd name="T63" fmla="*/ 75 h 689"/>
                  <a:gd name="T64" fmla="*/ 763 w 1392"/>
                  <a:gd name="T65" fmla="*/ 100 h 689"/>
                  <a:gd name="T66" fmla="*/ 787 w 1392"/>
                  <a:gd name="T67" fmla="*/ 134 h 689"/>
                  <a:gd name="T68" fmla="*/ 810 w 1392"/>
                  <a:gd name="T69" fmla="*/ 170 h 689"/>
                  <a:gd name="T70" fmla="*/ 833 w 1392"/>
                  <a:gd name="T71" fmla="*/ 210 h 689"/>
                  <a:gd name="T72" fmla="*/ 856 w 1392"/>
                  <a:gd name="T73" fmla="*/ 249 h 689"/>
                  <a:gd name="T74" fmla="*/ 880 w 1392"/>
                  <a:gd name="T75" fmla="*/ 289 h 689"/>
                  <a:gd name="T76" fmla="*/ 903 w 1392"/>
                  <a:gd name="T77" fmla="*/ 329 h 689"/>
                  <a:gd name="T78" fmla="*/ 926 w 1392"/>
                  <a:gd name="T79" fmla="*/ 375 h 689"/>
                  <a:gd name="T80" fmla="*/ 949 w 1392"/>
                  <a:gd name="T81" fmla="*/ 420 h 689"/>
                  <a:gd name="T82" fmla="*/ 973 w 1392"/>
                  <a:gd name="T83" fmla="*/ 457 h 689"/>
                  <a:gd name="T84" fmla="*/ 996 w 1392"/>
                  <a:gd name="T85" fmla="*/ 491 h 689"/>
                  <a:gd name="T86" fmla="*/ 1019 w 1392"/>
                  <a:gd name="T87" fmla="*/ 514 h 689"/>
                  <a:gd name="T88" fmla="*/ 1043 w 1392"/>
                  <a:gd name="T89" fmla="*/ 538 h 689"/>
                  <a:gd name="T90" fmla="*/ 1066 w 1392"/>
                  <a:gd name="T91" fmla="*/ 565 h 689"/>
                  <a:gd name="T92" fmla="*/ 1089 w 1392"/>
                  <a:gd name="T93" fmla="*/ 583 h 689"/>
                  <a:gd name="T94" fmla="*/ 1112 w 1392"/>
                  <a:gd name="T95" fmla="*/ 603 h 689"/>
                  <a:gd name="T96" fmla="*/ 1136 w 1392"/>
                  <a:gd name="T97" fmla="*/ 617 h 689"/>
                  <a:gd name="T98" fmla="*/ 1159 w 1392"/>
                  <a:gd name="T99" fmla="*/ 634 h 689"/>
                  <a:gd name="T100" fmla="*/ 1182 w 1392"/>
                  <a:gd name="T101" fmla="*/ 644 h 689"/>
                  <a:gd name="T102" fmla="*/ 1205 w 1392"/>
                  <a:gd name="T103" fmla="*/ 653 h 689"/>
                  <a:gd name="T104" fmla="*/ 1229 w 1392"/>
                  <a:gd name="T105" fmla="*/ 660 h 689"/>
                  <a:gd name="T106" fmla="*/ 1252 w 1392"/>
                  <a:gd name="T107" fmla="*/ 664 h 689"/>
                  <a:gd name="T108" fmla="*/ 1275 w 1392"/>
                  <a:gd name="T109" fmla="*/ 666 h 689"/>
                  <a:gd name="T110" fmla="*/ 1299 w 1392"/>
                  <a:gd name="T111" fmla="*/ 674 h 689"/>
                  <a:gd name="T112" fmla="*/ 1322 w 1392"/>
                  <a:gd name="T113" fmla="*/ 678 h 689"/>
                  <a:gd name="T114" fmla="*/ 1345 w 1392"/>
                  <a:gd name="T115" fmla="*/ 681 h 689"/>
                  <a:gd name="T116" fmla="*/ 1368 w 1392"/>
                  <a:gd name="T117" fmla="*/ 683 h 689"/>
                  <a:gd name="T118" fmla="*/ 1392 w 1392"/>
                  <a:gd name="T119" fmla="*/ 68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2" h="689">
                    <a:moveTo>
                      <a:pt x="0" y="673"/>
                    </a:moveTo>
                    <a:lnTo>
                      <a:pt x="5" y="673"/>
                    </a:lnTo>
                    <a:lnTo>
                      <a:pt x="9" y="673"/>
                    </a:lnTo>
                    <a:lnTo>
                      <a:pt x="14" y="673"/>
                    </a:lnTo>
                    <a:lnTo>
                      <a:pt x="19" y="674"/>
                    </a:lnTo>
                    <a:lnTo>
                      <a:pt x="23" y="675"/>
                    </a:lnTo>
                    <a:lnTo>
                      <a:pt x="28" y="676"/>
                    </a:lnTo>
                    <a:lnTo>
                      <a:pt x="33" y="677"/>
                    </a:lnTo>
                    <a:lnTo>
                      <a:pt x="37" y="679"/>
                    </a:lnTo>
                    <a:lnTo>
                      <a:pt x="42" y="680"/>
                    </a:lnTo>
                    <a:lnTo>
                      <a:pt x="47" y="682"/>
                    </a:lnTo>
                    <a:lnTo>
                      <a:pt x="51" y="684"/>
                    </a:lnTo>
                    <a:lnTo>
                      <a:pt x="56" y="687"/>
                    </a:lnTo>
                    <a:lnTo>
                      <a:pt x="61" y="689"/>
                    </a:lnTo>
                    <a:lnTo>
                      <a:pt x="65" y="689"/>
                    </a:lnTo>
                    <a:lnTo>
                      <a:pt x="70" y="689"/>
                    </a:lnTo>
                    <a:lnTo>
                      <a:pt x="75" y="689"/>
                    </a:lnTo>
                    <a:lnTo>
                      <a:pt x="79" y="689"/>
                    </a:lnTo>
                    <a:lnTo>
                      <a:pt x="84" y="689"/>
                    </a:lnTo>
                    <a:lnTo>
                      <a:pt x="88" y="689"/>
                    </a:lnTo>
                    <a:lnTo>
                      <a:pt x="93" y="689"/>
                    </a:lnTo>
                    <a:lnTo>
                      <a:pt x="98" y="689"/>
                    </a:lnTo>
                    <a:lnTo>
                      <a:pt x="102" y="689"/>
                    </a:lnTo>
                    <a:lnTo>
                      <a:pt x="107" y="689"/>
                    </a:lnTo>
                    <a:lnTo>
                      <a:pt x="112" y="688"/>
                    </a:lnTo>
                    <a:lnTo>
                      <a:pt x="116" y="688"/>
                    </a:lnTo>
                    <a:lnTo>
                      <a:pt x="121" y="688"/>
                    </a:lnTo>
                    <a:lnTo>
                      <a:pt x="126" y="688"/>
                    </a:lnTo>
                    <a:lnTo>
                      <a:pt x="130" y="687"/>
                    </a:lnTo>
                    <a:lnTo>
                      <a:pt x="135" y="686"/>
                    </a:lnTo>
                    <a:lnTo>
                      <a:pt x="140" y="684"/>
                    </a:lnTo>
                    <a:lnTo>
                      <a:pt x="144" y="682"/>
                    </a:lnTo>
                    <a:lnTo>
                      <a:pt x="149" y="679"/>
                    </a:lnTo>
                    <a:lnTo>
                      <a:pt x="154" y="677"/>
                    </a:lnTo>
                    <a:lnTo>
                      <a:pt x="158" y="675"/>
                    </a:lnTo>
                    <a:lnTo>
                      <a:pt x="163" y="673"/>
                    </a:lnTo>
                    <a:lnTo>
                      <a:pt x="168" y="671"/>
                    </a:lnTo>
                    <a:lnTo>
                      <a:pt x="172" y="669"/>
                    </a:lnTo>
                    <a:lnTo>
                      <a:pt x="177" y="667"/>
                    </a:lnTo>
                    <a:lnTo>
                      <a:pt x="182" y="666"/>
                    </a:lnTo>
                    <a:lnTo>
                      <a:pt x="186" y="664"/>
                    </a:lnTo>
                    <a:lnTo>
                      <a:pt x="191" y="663"/>
                    </a:lnTo>
                    <a:lnTo>
                      <a:pt x="196" y="661"/>
                    </a:lnTo>
                    <a:lnTo>
                      <a:pt x="200" y="659"/>
                    </a:lnTo>
                    <a:lnTo>
                      <a:pt x="205" y="657"/>
                    </a:lnTo>
                    <a:lnTo>
                      <a:pt x="209" y="655"/>
                    </a:lnTo>
                    <a:lnTo>
                      <a:pt x="214" y="654"/>
                    </a:lnTo>
                    <a:lnTo>
                      <a:pt x="219" y="652"/>
                    </a:lnTo>
                    <a:lnTo>
                      <a:pt x="223" y="650"/>
                    </a:lnTo>
                    <a:lnTo>
                      <a:pt x="228" y="648"/>
                    </a:lnTo>
                    <a:lnTo>
                      <a:pt x="233" y="646"/>
                    </a:lnTo>
                    <a:lnTo>
                      <a:pt x="237" y="643"/>
                    </a:lnTo>
                    <a:lnTo>
                      <a:pt x="242" y="642"/>
                    </a:lnTo>
                    <a:lnTo>
                      <a:pt x="247" y="639"/>
                    </a:lnTo>
                    <a:lnTo>
                      <a:pt x="251" y="637"/>
                    </a:lnTo>
                    <a:lnTo>
                      <a:pt x="256" y="635"/>
                    </a:lnTo>
                    <a:lnTo>
                      <a:pt x="261" y="631"/>
                    </a:lnTo>
                    <a:lnTo>
                      <a:pt x="265" y="626"/>
                    </a:lnTo>
                    <a:lnTo>
                      <a:pt x="270" y="618"/>
                    </a:lnTo>
                    <a:lnTo>
                      <a:pt x="275" y="611"/>
                    </a:lnTo>
                    <a:lnTo>
                      <a:pt x="279" y="603"/>
                    </a:lnTo>
                    <a:lnTo>
                      <a:pt x="284" y="595"/>
                    </a:lnTo>
                    <a:lnTo>
                      <a:pt x="289" y="588"/>
                    </a:lnTo>
                    <a:lnTo>
                      <a:pt x="293" y="580"/>
                    </a:lnTo>
                    <a:lnTo>
                      <a:pt x="298" y="573"/>
                    </a:lnTo>
                    <a:lnTo>
                      <a:pt x="303" y="566"/>
                    </a:lnTo>
                    <a:lnTo>
                      <a:pt x="307" y="559"/>
                    </a:lnTo>
                    <a:lnTo>
                      <a:pt x="312" y="552"/>
                    </a:lnTo>
                    <a:lnTo>
                      <a:pt x="317" y="546"/>
                    </a:lnTo>
                    <a:lnTo>
                      <a:pt x="321" y="539"/>
                    </a:lnTo>
                    <a:lnTo>
                      <a:pt x="326" y="533"/>
                    </a:lnTo>
                    <a:lnTo>
                      <a:pt x="330" y="527"/>
                    </a:lnTo>
                    <a:lnTo>
                      <a:pt x="335" y="520"/>
                    </a:lnTo>
                    <a:lnTo>
                      <a:pt x="340" y="514"/>
                    </a:lnTo>
                    <a:lnTo>
                      <a:pt x="344" y="505"/>
                    </a:lnTo>
                    <a:lnTo>
                      <a:pt x="349" y="496"/>
                    </a:lnTo>
                    <a:lnTo>
                      <a:pt x="354" y="487"/>
                    </a:lnTo>
                    <a:lnTo>
                      <a:pt x="358" y="479"/>
                    </a:lnTo>
                    <a:lnTo>
                      <a:pt x="363" y="472"/>
                    </a:lnTo>
                    <a:lnTo>
                      <a:pt x="368" y="465"/>
                    </a:lnTo>
                    <a:lnTo>
                      <a:pt x="372" y="459"/>
                    </a:lnTo>
                    <a:lnTo>
                      <a:pt x="377" y="452"/>
                    </a:lnTo>
                    <a:lnTo>
                      <a:pt x="382" y="446"/>
                    </a:lnTo>
                    <a:lnTo>
                      <a:pt x="386" y="439"/>
                    </a:lnTo>
                    <a:lnTo>
                      <a:pt x="391" y="433"/>
                    </a:lnTo>
                    <a:lnTo>
                      <a:pt x="396" y="421"/>
                    </a:lnTo>
                    <a:lnTo>
                      <a:pt x="400" y="409"/>
                    </a:lnTo>
                    <a:lnTo>
                      <a:pt x="405" y="398"/>
                    </a:lnTo>
                    <a:lnTo>
                      <a:pt x="410" y="387"/>
                    </a:lnTo>
                    <a:lnTo>
                      <a:pt x="414" y="376"/>
                    </a:lnTo>
                    <a:lnTo>
                      <a:pt x="419" y="366"/>
                    </a:lnTo>
                    <a:lnTo>
                      <a:pt x="424" y="358"/>
                    </a:lnTo>
                    <a:lnTo>
                      <a:pt x="428" y="350"/>
                    </a:lnTo>
                    <a:lnTo>
                      <a:pt x="433" y="343"/>
                    </a:lnTo>
                    <a:lnTo>
                      <a:pt x="438" y="333"/>
                    </a:lnTo>
                    <a:lnTo>
                      <a:pt x="442" y="321"/>
                    </a:lnTo>
                    <a:lnTo>
                      <a:pt x="447" y="311"/>
                    </a:lnTo>
                    <a:lnTo>
                      <a:pt x="451" y="302"/>
                    </a:lnTo>
                    <a:lnTo>
                      <a:pt x="456" y="295"/>
                    </a:lnTo>
                    <a:lnTo>
                      <a:pt x="461" y="288"/>
                    </a:lnTo>
                    <a:lnTo>
                      <a:pt x="465" y="282"/>
                    </a:lnTo>
                    <a:lnTo>
                      <a:pt x="470" y="271"/>
                    </a:lnTo>
                    <a:lnTo>
                      <a:pt x="475" y="258"/>
                    </a:lnTo>
                    <a:lnTo>
                      <a:pt x="479" y="246"/>
                    </a:lnTo>
                    <a:lnTo>
                      <a:pt x="484" y="235"/>
                    </a:lnTo>
                    <a:lnTo>
                      <a:pt x="489" y="225"/>
                    </a:lnTo>
                    <a:lnTo>
                      <a:pt x="493" y="217"/>
                    </a:lnTo>
                    <a:lnTo>
                      <a:pt x="498" y="211"/>
                    </a:lnTo>
                    <a:lnTo>
                      <a:pt x="503" y="203"/>
                    </a:lnTo>
                    <a:lnTo>
                      <a:pt x="507" y="196"/>
                    </a:lnTo>
                    <a:lnTo>
                      <a:pt x="512" y="187"/>
                    </a:lnTo>
                    <a:lnTo>
                      <a:pt x="517" y="182"/>
                    </a:lnTo>
                    <a:lnTo>
                      <a:pt x="521" y="171"/>
                    </a:lnTo>
                    <a:lnTo>
                      <a:pt x="526" y="163"/>
                    </a:lnTo>
                    <a:lnTo>
                      <a:pt x="531" y="154"/>
                    </a:lnTo>
                    <a:lnTo>
                      <a:pt x="535" y="143"/>
                    </a:lnTo>
                    <a:lnTo>
                      <a:pt x="540" y="134"/>
                    </a:lnTo>
                    <a:lnTo>
                      <a:pt x="545" y="127"/>
                    </a:lnTo>
                    <a:lnTo>
                      <a:pt x="549" y="122"/>
                    </a:lnTo>
                    <a:lnTo>
                      <a:pt x="554" y="117"/>
                    </a:lnTo>
                    <a:lnTo>
                      <a:pt x="559" y="110"/>
                    </a:lnTo>
                    <a:lnTo>
                      <a:pt x="563" y="99"/>
                    </a:lnTo>
                    <a:lnTo>
                      <a:pt x="568" y="88"/>
                    </a:lnTo>
                    <a:lnTo>
                      <a:pt x="572" y="81"/>
                    </a:lnTo>
                    <a:lnTo>
                      <a:pt x="577" y="73"/>
                    </a:lnTo>
                    <a:lnTo>
                      <a:pt x="582" y="64"/>
                    </a:lnTo>
                    <a:lnTo>
                      <a:pt x="586" y="57"/>
                    </a:lnTo>
                    <a:lnTo>
                      <a:pt x="591" y="52"/>
                    </a:lnTo>
                    <a:lnTo>
                      <a:pt x="596" y="47"/>
                    </a:lnTo>
                    <a:lnTo>
                      <a:pt x="600" y="40"/>
                    </a:lnTo>
                    <a:lnTo>
                      <a:pt x="605" y="32"/>
                    </a:lnTo>
                    <a:lnTo>
                      <a:pt x="610" y="25"/>
                    </a:lnTo>
                    <a:lnTo>
                      <a:pt x="614" y="20"/>
                    </a:lnTo>
                    <a:lnTo>
                      <a:pt x="619" y="17"/>
                    </a:lnTo>
                    <a:lnTo>
                      <a:pt x="624" y="13"/>
                    </a:lnTo>
                    <a:lnTo>
                      <a:pt x="628" y="7"/>
                    </a:lnTo>
                    <a:lnTo>
                      <a:pt x="633" y="4"/>
                    </a:lnTo>
                    <a:lnTo>
                      <a:pt x="638" y="2"/>
                    </a:lnTo>
                    <a:lnTo>
                      <a:pt x="642" y="2"/>
                    </a:lnTo>
                    <a:lnTo>
                      <a:pt x="647" y="0"/>
                    </a:lnTo>
                    <a:lnTo>
                      <a:pt x="652" y="1"/>
                    </a:lnTo>
                    <a:lnTo>
                      <a:pt x="656" y="1"/>
                    </a:lnTo>
                    <a:lnTo>
                      <a:pt x="661" y="3"/>
                    </a:lnTo>
                    <a:lnTo>
                      <a:pt x="666" y="2"/>
                    </a:lnTo>
                    <a:lnTo>
                      <a:pt x="670" y="5"/>
                    </a:lnTo>
                    <a:lnTo>
                      <a:pt x="675" y="11"/>
                    </a:lnTo>
                    <a:lnTo>
                      <a:pt x="680" y="19"/>
                    </a:lnTo>
                    <a:lnTo>
                      <a:pt x="684" y="20"/>
                    </a:lnTo>
                    <a:lnTo>
                      <a:pt x="689" y="23"/>
                    </a:lnTo>
                    <a:lnTo>
                      <a:pt x="693" y="28"/>
                    </a:lnTo>
                    <a:lnTo>
                      <a:pt x="698" y="35"/>
                    </a:lnTo>
                    <a:lnTo>
                      <a:pt x="703" y="38"/>
                    </a:lnTo>
                    <a:lnTo>
                      <a:pt x="707" y="40"/>
                    </a:lnTo>
                    <a:lnTo>
                      <a:pt x="712" y="43"/>
                    </a:lnTo>
                    <a:lnTo>
                      <a:pt x="717" y="49"/>
                    </a:lnTo>
                    <a:lnTo>
                      <a:pt x="721" y="54"/>
                    </a:lnTo>
                    <a:lnTo>
                      <a:pt x="726" y="59"/>
                    </a:lnTo>
                    <a:lnTo>
                      <a:pt x="731" y="65"/>
                    </a:lnTo>
                    <a:lnTo>
                      <a:pt x="735" y="71"/>
                    </a:lnTo>
                    <a:lnTo>
                      <a:pt x="740" y="75"/>
                    </a:lnTo>
                    <a:lnTo>
                      <a:pt x="745" y="79"/>
                    </a:lnTo>
                    <a:lnTo>
                      <a:pt x="749" y="83"/>
                    </a:lnTo>
                    <a:lnTo>
                      <a:pt x="754" y="90"/>
                    </a:lnTo>
                    <a:lnTo>
                      <a:pt x="759" y="95"/>
                    </a:lnTo>
                    <a:lnTo>
                      <a:pt x="763" y="100"/>
                    </a:lnTo>
                    <a:lnTo>
                      <a:pt x="768" y="107"/>
                    </a:lnTo>
                    <a:lnTo>
                      <a:pt x="773" y="112"/>
                    </a:lnTo>
                    <a:lnTo>
                      <a:pt x="777" y="119"/>
                    </a:lnTo>
                    <a:lnTo>
                      <a:pt x="782" y="126"/>
                    </a:lnTo>
                    <a:lnTo>
                      <a:pt x="787" y="134"/>
                    </a:lnTo>
                    <a:lnTo>
                      <a:pt x="791" y="136"/>
                    </a:lnTo>
                    <a:lnTo>
                      <a:pt x="796" y="144"/>
                    </a:lnTo>
                    <a:lnTo>
                      <a:pt x="801" y="153"/>
                    </a:lnTo>
                    <a:lnTo>
                      <a:pt x="805" y="163"/>
                    </a:lnTo>
                    <a:lnTo>
                      <a:pt x="810" y="170"/>
                    </a:lnTo>
                    <a:lnTo>
                      <a:pt x="815" y="180"/>
                    </a:lnTo>
                    <a:lnTo>
                      <a:pt x="819" y="188"/>
                    </a:lnTo>
                    <a:lnTo>
                      <a:pt x="824" y="196"/>
                    </a:lnTo>
                    <a:lnTo>
                      <a:pt x="828" y="203"/>
                    </a:lnTo>
                    <a:lnTo>
                      <a:pt x="833" y="210"/>
                    </a:lnTo>
                    <a:lnTo>
                      <a:pt x="838" y="217"/>
                    </a:lnTo>
                    <a:lnTo>
                      <a:pt x="842" y="227"/>
                    </a:lnTo>
                    <a:lnTo>
                      <a:pt x="847" y="232"/>
                    </a:lnTo>
                    <a:lnTo>
                      <a:pt x="852" y="239"/>
                    </a:lnTo>
                    <a:lnTo>
                      <a:pt x="856" y="249"/>
                    </a:lnTo>
                    <a:lnTo>
                      <a:pt x="861" y="258"/>
                    </a:lnTo>
                    <a:lnTo>
                      <a:pt x="866" y="264"/>
                    </a:lnTo>
                    <a:lnTo>
                      <a:pt x="870" y="271"/>
                    </a:lnTo>
                    <a:lnTo>
                      <a:pt x="875" y="279"/>
                    </a:lnTo>
                    <a:lnTo>
                      <a:pt x="880" y="289"/>
                    </a:lnTo>
                    <a:lnTo>
                      <a:pt x="884" y="296"/>
                    </a:lnTo>
                    <a:lnTo>
                      <a:pt x="889" y="303"/>
                    </a:lnTo>
                    <a:lnTo>
                      <a:pt x="894" y="310"/>
                    </a:lnTo>
                    <a:lnTo>
                      <a:pt x="898" y="319"/>
                    </a:lnTo>
                    <a:lnTo>
                      <a:pt x="903" y="329"/>
                    </a:lnTo>
                    <a:lnTo>
                      <a:pt x="908" y="338"/>
                    </a:lnTo>
                    <a:lnTo>
                      <a:pt x="912" y="347"/>
                    </a:lnTo>
                    <a:lnTo>
                      <a:pt x="917" y="356"/>
                    </a:lnTo>
                    <a:lnTo>
                      <a:pt x="922" y="367"/>
                    </a:lnTo>
                    <a:lnTo>
                      <a:pt x="926" y="375"/>
                    </a:lnTo>
                    <a:lnTo>
                      <a:pt x="931" y="382"/>
                    </a:lnTo>
                    <a:lnTo>
                      <a:pt x="936" y="393"/>
                    </a:lnTo>
                    <a:lnTo>
                      <a:pt x="940" y="405"/>
                    </a:lnTo>
                    <a:lnTo>
                      <a:pt x="945" y="412"/>
                    </a:lnTo>
                    <a:lnTo>
                      <a:pt x="949" y="420"/>
                    </a:lnTo>
                    <a:lnTo>
                      <a:pt x="954" y="429"/>
                    </a:lnTo>
                    <a:lnTo>
                      <a:pt x="959" y="435"/>
                    </a:lnTo>
                    <a:lnTo>
                      <a:pt x="963" y="444"/>
                    </a:lnTo>
                    <a:lnTo>
                      <a:pt x="968" y="451"/>
                    </a:lnTo>
                    <a:lnTo>
                      <a:pt x="973" y="457"/>
                    </a:lnTo>
                    <a:lnTo>
                      <a:pt x="977" y="462"/>
                    </a:lnTo>
                    <a:lnTo>
                      <a:pt x="982" y="468"/>
                    </a:lnTo>
                    <a:lnTo>
                      <a:pt x="987" y="476"/>
                    </a:lnTo>
                    <a:lnTo>
                      <a:pt x="991" y="484"/>
                    </a:lnTo>
                    <a:lnTo>
                      <a:pt x="996" y="491"/>
                    </a:lnTo>
                    <a:lnTo>
                      <a:pt x="1001" y="496"/>
                    </a:lnTo>
                    <a:lnTo>
                      <a:pt x="1005" y="499"/>
                    </a:lnTo>
                    <a:lnTo>
                      <a:pt x="1010" y="504"/>
                    </a:lnTo>
                    <a:lnTo>
                      <a:pt x="1015" y="509"/>
                    </a:lnTo>
                    <a:lnTo>
                      <a:pt x="1019" y="514"/>
                    </a:lnTo>
                    <a:lnTo>
                      <a:pt x="1024" y="519"/>
                    </a:lnTo>
                    <a:lnTo>
                      <a:pt x="1029" y="524"/>
                    </a:lnTo>
                    <a:lnTo>
                      <a:pt x="1033" y="529"/>
                    </a:lnTo>
                    <a:lnTo>
                      <a:pt x="1038" y="534"/>
                    </a:lnTo>
                    <a:lnTo>
                      <a:pt x="1043" y="538"/>
                    </a:lnTo>
                    <a:lnTo>
                      <a:pt x="1047" y="542"/>
                    </a:lnTo>
                    <a:lnTo>
                      <a:pt x="1052" y="547"/>
                    </a:lnTo>
                    <a:lnTo>
                      <a:pt x="1057" y="552"/>
                    </a:lnTo>
                    <a:lnTo>
                      <a:pt x="1061" y="559"/>
                    </a:lnTo>
                    <a:lnTo>
                      <a:pt x="1066" y="565"/>
                    </a:lnTo>
                    <a:lnTo>
                      <a:pt x="1070" y="569"/>
                    </a:lnTo>
                    <a:lnTo>
                      <a:pt x="1075" y="573"/>
                    </a:lnTo>
                    <a:lnTo>
                      <a:pt x="1080" y="575"/>
                    </a:lnTo>
                    <a:lnTo>
                      <a:pt x="1084" y="579"/>
                    </a:lnTo>
                    <a:lnTo>
                      <a:pt x="1089" y="583"/>
                    </a:lnTo>
                    <a:lnTo>
                      <a:pt x="1094" y="587"/>
                    </a:lnTo>
                    <a:lnTo>
                      <a:pt x="1098" y="591"/>
                    </a:lnTo>
                    <a:lnTo>
                      <a:pt x="1103" y="594"/>
                    </a:lnTo>
                    <a:lnTo>
                      <a:pt x="1108" y="598"/>
                    </a:lnTo>
                    <a:lnTo>
                      <a:pt x="1112" y="603"/>
                    </a:lnTo>
                    <a:lnTo>
                      <a:pt x="1117" y="608"/>
                    </a:lnTo>
                    <a:lnTo>
                      <a:pt x="1122" y="611"/>
                    </a:lnTo>
                    <a:lnTo>
                      <a:pt x="1126" y="614"/>
                    </a:lnTo>
                    <a:lnTo>
                      <a:pt x="1131" y="615"/>
                    </a:lnTo>
                    <a:lnTo>
                      <a:pt x="1136" y="617"/>
                    </a:lnTo>
                    <a:lnTo>
                      <a:pt x="1140" y="620"/>
                    </a:lnTo>
                    <a:lnTo>
                      <a:pt x="1145" y="624"/>
                    </a:lnTo>
                    <a:lnTo>
                      <a:pt x="1150" y="627"/>
                    </a:lnTo>
                    <a:lnTo>
                      <a:pt x="1154" y="631"/>
                    </a:lnTo>
                    <a:lnTo>
                      <a:pt x="1159" y="634"/>
                    </a:lnTo>
                    <a:lnTo>
                      <a:pt x="1164" y="636"/>
                    </a:lnTo>
                    <a:lnTo>
                      <a:pt x="1168" y="638"/>
                    </a:lnTo>
                    <a:lnTo>
                      <a:pt x="1173" y="640"/>
                    </a:lnTo>
                    <a:lnTo>
                      <a:pt x="1178" y="642"/>
                    </a:lnTo>
                    <a:lnTo>
                      <a:pt x="1182" y="644"/>
                    </a:lnTo>
                    <a:lnTo>
                      <a:pt x="1187" y="647"/>
                    </a:lnTo>
                    <a:lnTo>
                      <a:pt x="1191" y="650"/>
                    </a:lnTo>
                    <a:lnTo>
                      <a:pt x="1196" y="652"/>
                    </a:lnTo>
                    <a:lnTo>
                      <a:pt x="1201" y="652"/>
                    </a:lnTo>
                    <a:lnTo>
                      <a:pt x="1205" y="653"/>
                    </a:lnTo>
                    <a:lnTo>
                      <a:pt x="1210" y="654"/>
                    </a:lnTo>
                    <a:lnTo>
                      <a:pt x="1215" y="655"/>
                    </a:lnTo>
                    <a:lnTo>
                      <a:pt x="1219" y="656"/>
                    </a:lnTo>
                    <a:lnTo>
                      <a:pt x="1224" y="658"/>
                    </a:lnTo>
                    <a:lnTo>
                      <a:pt x="1229" y="660"/>
                    </a:lnTo>
                    <a:lnTo>
                      <a:pt x="1233" y="661"/>
                    </a:lnTo>
                    <a:lnTo>
                      <a:pt x="1238" y="662"/>
                    </a:lnTo>
                    <a:lnTo>
                      <a:pt x="1243" y="663"/>
                    </a:lnTo>
                    <a:lnTo>
                      <a:pt x="1247" y="664"/>
                    </a:lnTo>
                    <a:lnTo>
                      <a:pt x="1252" y="664"/>
                    </a:lnTo>
                    <a:lnTo>
                      <a:pt x="1257" y="664"/>
                    </a:lnTo>
                    <a:lnTo>
                      <a:pt x="1261" y="664"/>
                    </a:lnTo>
                    <a:lnTo>
                      <a:pt x="1266" y="664"/>
                    </a:lnTo>
                    <a:lnTo>
                      <a:pt x="1271" y="665"/>
                    </a:lnTo>
                    <a:lnTo>
                      <a:pt x="1275" y="666"/>
                    </a:lnTo>
                    <a:lnTo>
                      <a:pt x="1280" y="668"/>
                    </a:lnTo>
                    <a:lnTo>
                      <a:pt x="1285" y="670"/>
                    </a:lnTo>
                    <a:lnTo>
                      <a:pt x="1289" y="671"/>
                    </a:lnTo>
                    <a:lnTo>
                      <a:pt x="1294" y="673"/>
                    </a:lnTo>
                    <a:lnTo>
                      <a:pt x="1299" y="674"/>
                    </a:lnTo>
                    <a:lnTo>
                      <a:pt x="1303" y="674"/>
                    </a:lnTo>
                    <a:lnTo>
                      <a:pt x="1308" y="675"/>
                    </a:lnTo>
                    <a:lnTo>
                      <a:pt x="1312" y="676"/>
                    </a:lnTo>
                    <a:lnTo>
                      <a:pt x="1317" y="677"/>
                    </a:lnTo>
                    <a:lnTo>
                      <a:pt x="1322" y="678"/>
                    </a:lnTo>
                    <a:lnTo>
                      <a:pt x="1326" y="679"/>
                    </a:lnTo>
                    <a:lnTo>
                      <a:pt x="1331" y="680"/>
                    </a:lnTo>
                    <a:lnTo>
                      <a:pt x="1336" y="681"/>
                    </a:lnTo>
                    <a:lnTo>
                      <a:pt x="1340" y="681"/>
                    </a:lnTo>
                    <a:lnTo>
                      <a:pt x="1345" y="681"/>
                    </a:lnTo>
                    <a:lnTo>
                      <a:pt x="1350" y="682"/>
                    </a:lnTo>
                    <a:lnTo>
                      <a:pt x="1354" y="682"/>
                    </a:lnTo>
                    <a:lnTo>
                      <a:pt x="1359" y="682"/>
                    </a:lnTo>
                    <a:lnTo>
                      <a:pt x="1364" y="683"/>
                    </a:lnTo>
                    <a:lnTo>
                      <a:pt x="1368" y="683"/>
                    </a:lnTo>
                    <a:lnTo>
                      <a:pt x="1373" y="684"/>
                    </a:lnTo>
                    <a:lnTo>
                      <a:pt x="1378" y="683"/>
                    </a:lnTo>
                    <a:lnTo>
                      <a:pt x="1382" y="682"/>
                    </a:lnTo>
                    <a:lnTo>
                      <a:pt x="1387" y="681"/>
                    </a:lnTo>
                    <a:lnTo>
                      <a:pt x="1392" y="680"/>
                    </a:lnTo>
                  </a:path>
                </a:pathLst>
              </a:custGeom>
              <a:noFill/>
              <a:ln w="28575">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1" name="Line 635"/>
              <p:cNvSpPr>
                <a:spLocks noChangeShapeType="1"/>
              </p:cNvSpPr>
              <p:nvPr/>
            </p:nvSpPr>
            <p:spPr bwMode="auto">
              <a:xfrm>
                <a:off x="1550" y="3226"/>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2" name="Line 636"/>
              <p:cNvSpPr>
                <a:spLocks noChangeShapeType="1"/>
              </p:cNvSpPr>
              <p:nvPr/>
            </p:nvSpPr>
            <p:spPr bwMode="auto">
              <a:xfrm>
                <a:off x="1568" y="3226"/>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3" name="Line 637"/>
              <p:cNvSpPr>
                <a:spLocks noChangeShapeType="1"/>
              </p:cNvSpPr>
              <p:nvPr/>
            </p:nvSpPr>
            <p:spPr bwMode="auto">
              <a:xfrm>
                <a:off x="1583" y="3226"/>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4" name="Line 638"/>
              <p:cNvSpPr>
                <a:spLocks noChangeShapeType="1"/>
              </p:cNvSpPr>
              <p:nvPr/>
            </p:nvSpPr>
            <p:spPr bwMode="auto">
              <a:xfrm>
                <a:off x="1601" y="3226"/>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5" name="Line 639"/>
              <p:cNvSpPr>
                <a:spLocks noChangeShapeType="1"/>
              </p:cNvSpPr>
              <p:nvPr/>
            </p:nvSpPr>
            <p:spPr bwMode="auto">
              <a:xfrm>
                <a:off x="1619" y="3226"/>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6" name="Line 640"/>
              <p:cNvSpPr>
                <a:spLocks noChangeShapeType="1"/>
              </p:cNvSpPr>
              <p:nvPr/>
            </p:nvSpPr>
            <p:spPr bwMode="auto">
              <a:xfrm>
                <a:off x="1633" y="3229"/>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7" name="Line 641"/>
              <p:cNvSpPr>
                <a:spLocks noChangeShapeType="1"/>
              </p:cNvSpPr>
              <p:nvPr/>
            </p:nvSpPr>
            <p:spPr bwMode="auto">
              <a:xfrm>
                <a:off x="1680" y="3233"/>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8" name="Line 642"/>
              <p:cNvSpPr>
                <a:spLocks noChangeShapeType="1"/>
              </p:cNvSpPr>
              <p:nvPr/>
            </p:nvSpPr>
            <p:spPr bwMode="auto">
              <a:xfrm>
                <a:off x="1684" y="3233"/>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9" name="Line 643"/>
              <p:cNvSpPr>
                <a:spLocks noChangeShapeType="1"/>
              </p:cNvSpPr>
              <p:nvPr/>
            </p:nvSpPr>
            <p:spPr bwMode="auto">
              <a:xfrm>
                <a:off x="1702" y="323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0" name="Line 644"/>
              <p:cNvSpPr>
                <a:spLocks noChangeShapeType="1"/>
              </p:cNvSpPr>
              <p:nvPr/>
            </p:nvSpPr>
            <p:spPr bwMode="auto">
              <a:xfrm>
                <a:off x="1720" y="3240"/>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1" name="Line 645"/>
              <p:cNvSpPr>
                <a:spLocks noChangeShapeType="1"/>
              </p:cNvSpPr>
              <p:nvPr/>
            </p:nvSpPr>
            <p:spPr bwMode="auto">
              <a:xfrm>
                <a:off x="1734" y="3244"/>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2" name="Line 646"/>
              <p:cNvSpPr>
                <a:spLocks noChangeShapeType="1"/>
              </p:cNvSpPr>
              <p:nvPr/>
            </p:nvSpPr>
            <p:spPr bwMode="auto">
              <a:xfrm>
                <a:off x="1752"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3" name="Line 647"/>
              <p:cNvSpPr>
                <a:spLocks noChangeShapeType="1"/>
              </p:cNvSpPr>
              <p:nvPr/>
            </p:nvSpPr>
            <p:spPr bwMode="auto">
              <a:xfrm>
                <a:off x="1810" y="3247"/>
                <a:ext cx="1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4" name="Line 648"/>
              <p:cNvSpPr>
                <a:spLocks noChangeShapeType="1"/>
              </p:cNvSpPr>
              <p:nvPr/>
            </p:nvSpPr>
            <p:spPr bwMode="auto">
              <a:xfrm>
                <a:off x="1820" y="3247"/>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5" name="Line 649"/>
              <p:cNvSpPr>
                <a:spLocks noChangeShapeType="1"/>
              </p:cNvSpPr>
              <p:nvPr/>
            </p:nvSpPr>
            <p:spPr bwMode="auto">
              <a:xfrm>
                <a:off x="1835"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6" name="Line 650"/>
              <p:cNvSpPr>
                <a:spLocks noChangeShapeType="1"/>
              </p:cNvSpPr>
              <p:nvPr/>
            </p:nvSpPr>
            <p:spPr bwMode="auto">
              <a:xfrm>
                <a:off x="1853"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7" name="Line 651"/>
              <p:cNvSpPr>
                <a:spLocks noChangeShapeType="1"/>
              </p:cNvSpPr>
              <p:nvPr/>
            </p:nvSpPr>
            <p:spPr bwMode="auto">
              <a:xfrm>
                <a:off x="1867"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8" name="Line 652"/>
              <p:cNvSpPr>
                <a:spLocks noChangeShapeType="1"/>
              </p:cNvSpPr>
              <p:nvPr/>
            </p:nvSpPr>
            <p:spPr bwMode="auto">
              <a:xfrm>
                <a:off x="1885" y="3247"/>
                <a:ext cx="11"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9" name="Line 653"/>
              <p:cNvSpPr>
                <a:spLocks noChangeShapeType="1"/>
              </p:cNvSpPr>
              <p:nvPr/>
            </p:nvSpPr>
            <p:spPr bwMode="auto">
              <a:xfrm>
                <a:off x="1939" y="3247"/>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0" name="Line 654"/>
              <p:cNvSpPr>
                <a:spLocks noChangeShapeType="1"/>
              </p:cNvSpPr>
              <p:nvPr/>
            </p:nvSpPr>
            <p:spPr bwMode="auto">
              <a:xfrm>
                <a:off x="1954"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1" name="Line 655"/>
              <p:cNvSpPr>
                <a:spLocks noChangeShapeType="1"/>
              </p:cNvSpPr>
              <p:nvPr/>
            </p:nvSpPr>
            <p:spPr bwMode="auto">
              <a:xfrm>
                <a:off x="1968"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2" name="Line 656"/>
              <p:cNvSpPr>
                <a:spLocks noChangeShapeType="1"/>
              </p:cNvSpPr>
              <p:nvPr/>
            </p:nvSpPr>
            <p:spPr bwMode="auto">
              <a:xfrm>
                <a:off x="1986"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3" name="Line 657"/>
              <p:cNvSpPr>
                <a:spLocks noChangeShapeType="1"/>
              </p:cNvSpPr>
              <p:nvPr/>
            </p:nvSpPr>
            <p:spPr bwMode="auto">
              <a:xfrm>
                <a:off x="2004"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4" name="Line 658"/>
              <p:cNvSpPr>
                <a:spLocks noChangeShapeType="1"/>
              </p:cNvSpPr>
              <p:nvPr/>
            </p:nvSpPr>
            <p:spPr bwMode="auto">
              <a:xfrm>
                <a:off x="2018" y="3247"/>
                <a:ext cx="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5" name="Line 659"/>
              <p:cNvSpPr>
                <a:spLocks noChangeShapeType="1"/>
              </p:cNvSpPr>
              <p:nvPr/>
            </p:nvSpPr>
            <p:spPr bwMode="auto">
              <a:xfrm>
                <a:off x="2065" y="3244"/>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6" name="Line 660"/>
              <p:cNvSpPr>
                <a:spLocks noChangeShapeType="1"/>
              </p:cNvSpPr>
              <p:nvPr/>
            </p:nvSpPr>
            <p:spPr bwMode="auto">
              <a:xfrm flipV="1">
                <a:off x="2069" y="3240"/>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7" name="Line 661"/>
              <p:cNvSpPr>
                <a:spLocks noChangeShapeType="1"/>
              </p:cNvSpPr>
              <p:nvPr/>
            </p:nvSpPr>
            <p:spPr bwMode="auto">
              <a:xfrm flipV="1">
                <a:off x="2087" y="323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8" name="Line 662"/>
              <p:cNvSpPr>
                <a:spLocks noChangeShapeType="1"/>
              </p:cNvSpPr>
              <p:nvPr/>
            </p:nvSpPr>
            <p:spPr bwMode="auto">
              <a:xfrm flipV="1">
                <a:off x="2105" y="3233"/>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9" name="Line 663"/>
              <p:cNvSpPr>
                <a:spLocks noChangeShapeType="1"/>
              </p:cNvSpPr>
              <p:nvPr/>
            </p:nvSpPr>
            <p:spPr bwMode="auto">
              <a:xfrm flipV="1">
                <a:off x="2119" y="3229"/>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0" name="Line 664"/>
              <p:cNvSpPr>
                <a:spLocks noChangeShapeType="1"/>
              </p:cNvSpPr>
              <p:nvPr/>
            </p:nvSpPr>
            <p:spPr bwMode="auto">
              <a:xfrm flipV="1">
                <a:off x="2137" y="3226"/>
                <a:ext cx="15"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1" name="Line 665"/>
              <p:cNvSpPr>
                <a:spLocks noChangeShapeType="1"/>
              </p:cNvSpPr>
              <p:nvPr/>
            </p:nvSpPr>
            <p:spPr bwMode="auto">
              <a:xfrm>
                <a:off x="2195" y="3218"/>
                <a:ext cx="11"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2" name="Line 666"/>
              <p:cNvSpPr>
                <a:spLocks noChangeShapeType="1"/>
              </p:cNvSpPr>
              <p:nvPr/>
            </p:nvSpPr>
            <p:spPr bwMode="auto">
              <a:xfrm flipV="1">
                <a:off x="2206" y="3215"/>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3" name="Line 667"/>
              <p:cNvSpPr>
                <a:spLocks noChangeShapeType="1"/>
              </p:cNvSpPr>
              <p:nvPr/>
            </p:nvSpPr>
            <p:spPr bwMode="auto">
              <a:xfrm>
                <a:off x="2220" y="3215"/>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4" name="Line 668"/>
              <p:cNvSpPr>
                <a:spLocks noChangeShapeType="1"/>
              </p:cNvSpPr>
              <p:nvPr/>
            </p:nvSpPr>
            <p:spPr bwMode="auto">
              <a:xfrm flipV="1">
                <a:off x="2238" y="3211"/>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5" name="Line 669"/>
              <p:cNvSpPr>
                <a:spLocks noChangeShapeType="1"/>
              </p:cNvSpPr>
              <p:nvPr/>
            </p:nvSpPr>
            <p:spPr bwMode="auto">
              <a:xfrm flipV="1">
                <a:off x="2256" y="3208"/>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6" name="Line 670"/>
              <p:cNvSpPr>
                <a:spLocks noChangeShapeType="1"/>
              </p:cNvSpPr>
              <p:nvPr/>
            </p:nvSpPr>
            <p:spPr bwMode="auto">
              <a:xfrm>
                <a:off x="2270" y="3208"/>
                <a:ext cx="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7" name="Line 671"/>
              <p:cNvSpPr>
                <a:spLocks noChangeShapeType="1"/>
              </p:cNvSpPr>
              <p:nvPr/>
            </p:nvSpPr>
            <p:spPr bwMode="auto">
              <a:xfrm>
                <a:off x="2321" y="3200"/>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8" name="Line 672"/>
              <p:cNvSpPr>
                <a:spLocks noChangeShapeType="1"/>
              </p:cNvSpPr>
              <p:nvPr/>
            </p:nvSpPr>
            <p:spPr bwMode="auto">
              <a:xfrm flipV="1">
                <a:off x="2339" y="3197"/>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9" name="Line 673"/>
              <p:cNvSpPr>
                <a:spLocks noChangeShapeType="1"/>
              </p:cNvSpPr>
              <p:nvPr/>
            </p:nvSpPr>
            <p:spPr bwMode="auto">
              <a:xfrm flipV="1">
                <a:off x="2353" y="3193"/>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0" name="Line 674"/>
              <p:cNvSpPr>
                <a:spLocks noChangeShapeType="1"/>
              </p:cNvSpPr>
              <p:nvPr/>
            </p:nvSpPr>
            <p:spPr bwMode="auto">
              <a:xfrm flipV="1">
                <a:off x="2371" y="3190"/>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1" name="Line 675"/>
              <p:cNvSpPr>
                <a:spLocks noChangeShapeType="1"/>
              </p:cNvSpPr>
              <p:nvPr/>
            </p:nvSpPr>
            <p:spPr bwMode="auto">
              <a:xfrm>
                <a:off x="2389" y="3190"/>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2" name="Line 676"/>
              <p:cNvSpPr>
                <a:spLocks noChangeShapeType="1"/>
              </p:cNvSpPr>
              <p:nvPr/>
            </p:nvSpPr>
            <p:spPr bwMode="auto">
              <a:xfrm flipV="1">
                <a:off x="2404" y="3186"/>
                <a:ext cx="3"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3" name="Line 677"/>
              <p:cNvSpPr>
                <a:spLocks noChangeShapeType="1"/>
              </p:cNvSpPr>
              <p:nvPr/>
            </p:nvSpPr>
            <p:spPr bwMode="auto">
              <a:xfrm>
                <a:off x="2450" y="3179"/>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4" name="Line 678"/>
              <p:cNvSpPr>
                <a:spLocks noChangeShapeType="1"/>
              </p:cNvSpPr>
              <p:nvPr/>
            </p:nvSpPr>
            <p:spPr bwMode="auto">
              <a:xfrm flipV="1">
                <a:off x="2454" y="3172"/>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5" name="Line 679"/>
              <p:cNvSpPr>
                <a:spLocks noChangeShapeType="1"/>
              </p:cNvSpPr>
              <p:nvPr/>
            </p:nvSpPr>
            <p:spPr bwMode="auto">
              <a:xfrm flipV="1">
                <a:off x="2472" y="3168"/>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6" name="Line 680"/>
              <p:cNvSpPr>
                <a:spLocks noChangeShapeType="1"/>
              </p:cNvSpPr>
              <p:nvPr/>
            </p:nvSpPr>
            <p:spPr bwMode="auto">
              <a:xfrm flipV="1">
                <a:off x="2490" y="3161"/>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7" name="Line 681"/>
              <p:cNvSpPr>
                <a:spLocks noChangeShapeType="1"/>
              </p:cNvSpPr>
              <p:nvPr/>
            </p:nvSpPr>
            <p:spPr bwMode="auto">
              <a:xfrm flipV="1">
                <a:off x="2504" y="3154"/>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8" name="Line 682"/>
              <p:cNvSpPr>
                <a:spLocks noChangeShapeType="1"/>
              </p:cNvSpPr>
              <p:nvPr/>
            </p:nvSpPr>
            <p:spPr bwMode="auto">
              <a:xfrm flipV="1">
                <a:off x="2522" y="3150"/>
                <a:ext cx="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9" name="Line 683"/>
              <p:cNvSpPr>
                <a:spLocks noChangeShapeType="1"/>
              </p:cNvSpPr>
              <p:nvPr/>
            </p:nvSpPr>
            <p:spPr bwMode="auto">
              <a:xfrm flipV="1">
                <a:off x="2569" y="3125"/>
                <a:ext cx="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0" name="Line 684"/>
              <p:cNvSpPr>
                <a:spLocks noChangeShapeType="1"/>
              </p:cNvSpPr>
              <p:nvPr/>
            </p:nvSpPr>
            <p:spPr bwMode="auto">
              <a:xfrm flipV="1">
                <a:off x="2573" y="3114"/>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1" name="Line 685"/>
              <p:cNvSpPr>
                <a:spLocks noChangeShapeType="1"/>
              </p:cNvSpPr>
              <p:nvPr/>
            </p:nvSpPr>
            <p:spPr bwMode="auto">
              <a:xfrm flipV="1">
                <a:off x="2591" y="3107"/>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2" name="Line 686"/>
              <p:cNvSpPr>
                <a:spLocks noChangeShapeType="1"/>
              </p:cNvSpPr>
              <p:nvPr/>
            </p:nvSpPr>
            <p:spPr bwMode="auto">
              <a:xfrm flipV="1">
                <a:off x="2605" y="3096"/>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3" name="Line 687"/>
              <p:cNvSpPr>
                <a:spLocks noChangeShapeType="1"/>
              </p:cNvSpPr>
              <p:nvPr/>
            </p:nvSpPr>
            <p:spPr bwMode="auto">
              <a:xfrm flipV="1">
                <a:off x="2623" y="3085"/>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4" name="Line 688"/>
              <p:cNvSpPr>
                <a:spLocks noChangeShapeType="1"/>
              </p:cNvSpPr>
              <p:nvPr/>
            </p:nvSpPr>
            <p:spPr bwMode="auto">
              <a:xfrm>
                <a:off x="2641" y="3085"/>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5" name="Line 689"/>
              <p:cNvSpPr>
                <a:spLocks noChangeShapeType="1"/>
              </p:cNvSpPr>
              <p:nvPr/>
            </p:nvSpPr>
            <p:spPr bwMode="auto">
              <a:xfrm flipV="1">
                <a:off x="2681" y="3060"/>
                <a:ext cx="11"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6" name="Line 690"/>
              <p:cNvSpPr>
                <a:spLocks noChangeShapeType="1"/>
              </p:cNvSpPr>
              <p:nvPr/>
            </p:nvSpPr>
            <p:spPr bwMode="auto">
              <a:xfrm flipV="1">
                <a:off x="2692" y="3053"/>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7" name="Line 691"/>
              <p:cNvSpPr>
                <a:spLocks noChangeShapeType="1"/>
              </p:cNvSpPr>
              <p:nvPr/>
            </p:nvSpPr>
            <p:spPr bwMode="auto">
              <a:xfrm flipV="1">
                <a:off x="2706" y="3046"/>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8" name="Line 692"/>
              <p:cNvSpPr>
                <a:spLocks noChangeShapeType="1"/>
              </p:cNvSpPr>
              <p:nvPr/>
            </p:nvSpPr>
            <p:spPr bwMode="auto">
              <a:xfrm flipV="1">
                <a:off x="2724" y="3035"/>
                <a:ext cx="1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9" name="Line 693"/>
              <p:cNvSpPr>
                <a:spLocks noChangeShapeType="1"/>
              </p:cNvSpPr>
              <p:nvPr/>
            </p:nvSpPr>
            <p:spPr bwMode="auto">
              <a:xfrm flipV="1">
                <a:off x="2738" y="3028"/>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0" name="Line 694"/>
              <p:cNvSpPr>
                <a:spLocks noChangeShapeType="1"/>
              </p:cNvSpPr>
              <p:nvPr/>
            </p:nvSpPr>
            <p:spPr bwMode="auto">
              <a:xfrm>
                <a:off x="2756" y="3028"/>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1" name="Line 695"/>
              <p:cNvSpPr>
                <a:spLocks noChangeShapeType="1"/>
              </p:cNvSpPr>
              <p:nvPr/>
            </p:nvSpPr>
            <p:spPr bwMode="auto">
              <a:xfrm flipV="1">
                <a:off x="2796" y="3002"/>
                <a:ext cx="11"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2" name="Line 696"/>
              <p:cNvSpPr>
                <a:spLocks noChangeShapeType="1"/>
              </p:cNvSpPr>
              <p:nvPr/>
            </p:nvSpPr>
            <p:spPr bwMode="auto">
              <a:xfrm flipV="1">
                <a:off x="2807" y="2988"/>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3" name="Line 697"/>
              <p:cNvSpPr>
                <a:spLocks noChangeShapeType="1"/>
              </p:cNvSpPr>
              <p:nvPr/>
            </p:nvSpPr>
            <p:spPr bwMode="auto">
              <a:xfrm flipV="1">
                <a:off x="2825" y="2974"/>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4" name="Line 698"/>
              <p:cNvSpPr>
                <a:spLocks noChangeShapeType="1"/>
              </p:cNvSpPr>
              <p:nvPr/>
            </p:nvSpPr>
            <p:spPr bwMode="auto">
              <a:xfrm flipV="1">
                <a:off x="2839" y="2963"/>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5" name="Line 699"/>
              <p:cNvSpPr>
                <a:spLocks noChangeShapeType="1"/>
              </p:cNvSpPr>
              <p:nvPr/>
            </p:nvSpPr>
            <p:spPr bwMode="auto">
              <a:xfrm flipV="1">
                <a:off x="2857" y="2956"/>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6" name="Line 700"/>
              <p:cNvSpPr>
                <a:spLocks noChangeShapeType="1"/>
              </p:cNvSpPr>
              <p:nvPr/>
            </p:nvSpPr>
            <p:spPr bwMode="auto">
              <a:xfrm>
                <a:off x="2904" y="2934"/>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7" name="Line 701"/>
              <p:cNvSpPr>
                <a:spLocks noChangeShapeType="1"/>
              </p:cNvSpPr>
              <p:nvPr/>
            </p:nvSpPr>
            <p:spPr bwMode="auto">
              <a:xfrm flipV="1">
                <a:off x="2908" y="2927"/>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8" name="Line 702"/>
              <p:cNvSpPr>
                <a:spLocks noChangeShapeType="1"/>
              </p:cNvSpPr>
              <p:nvPr/>
            </p:nvSpPr>
            <p:spPr bwMode="auto">
              <a:xfrm flipV="1">
                <a:off x="2926" y="2912"/>
                <a:ext cx="14"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9" name="Line 703"/>
              <p:cNvSpPr>
                <a:spLocks noChangeShapeType="1"/>
              </p:cNvSpPr>
              <p:nvPr/>
            </p:nvSpPr>
            <p:spPr bwMode="auto">
              <a:xfrm flipV="1">
                <a:off x="2940" y="2902"/>
                <a:ext cx="1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0" name="Line 704"/>
              <p:cNvSpPr>
                <a:spLocks noChangeShapeType="1"/>
              </p:cNvSpPr>
              <p:nvPr/>
            </p:nvSpPr>
            <p:spPr bwMode="auto">
              <a:xfrm flipV="1">
                <a:off x="2958" y="2887"/>
                <a:ext cx="1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1" name="Line 705"/>
              <p:cNvSpPr>
                <a:spLocks noChangeShapeType="1"/>
              </p:cNvSpPr>
              <p:nvPr/>
            </p:nvSpPr>
            <p:spPr bwMode="auto">
              <a:xfrm>
                <a:off x="3008" y="2858"/>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2" name="Line 706"/>
              <p:cNvSpPr>
                <a:spLocks noChangeShapeType="1"/>
              </p:cNvSpPr>
              <p:nvPr/>
            </p:nvSpPr>
            <p:spPr bwMode="auto">
              <a:xfrm flipV="1">
                <a:off x="3008" y="2840"/>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3" name="Line 707"/>
              <p:cNvSpPr>
                <a:spLocks noChangeShapeType="1"/>
              </p:cNvSpPr>
              <p:nvPr/>
            </p:nvSpPr>
            <p:spPr bwMode="auto">
              <a:xfrm flipV="1">
                <a:off x="3026" y="2826"/>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4" name="Line 708"/>
              <p:cNvSpPr>
                <a:spLocks noChangeShapeType="1"/>
              </p:cNvSpPr>
              <p:nvPr/>
            </p:nvSpPr>
            <p:spPr bwMode="auto">
              <a:xfrm flipV="1">
                <a:off x="3041" y="2808"/>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5" name="Line 709"/>
              <p:cNvSpPr>
                <a:spLocks noChangeShapeType="1"/>
              </p:cNvSpPr>
              <p:nvPr/>
            </p:nvSpPr>
            <p:spPr bwMode="auto">
              <a:xfrm flipV="1">
                <a:off x="3059" y="2801"/>
                <a:ext cx="11"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6" name="Line 710"/>
              <p:cNvSpPr>
                <a:spLocks noChangeShapeType="1"/>
              </p:cNvSpPr>
              <p:nvPr/>
            </p:nvSpPr>
            <p:spPr bwMode="auto">
              <a:xfrm flipV="1">
                <a:off x="3102" y="2765"/>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7" name="Line 711"/>
              <p:cNvSpPr>
                <a:spLocks noChangeShapeType="1"/>
              </p:cNvSpPr>
              <p:nvPr/>
            </p:nvSpPr>
            <p:spPr bwMode="auto">
              <a:xfrm flipV="1">
                <a:off x="3109" y="2750"/>
                <a:ext cx="1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8" name="Line 712"/>
              <p:cNvSpPr>
                <a:spLocks noChangeShapeType="1"/>
              </p:cNvSpPr>
              <p:nvPr/>
            </p:nvSpPr>
            <p:spPr bwMode="auto">
              <a:xfrm flipV="1">
                <a:off x="3127" y="2736"/>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9" name="Line 713"/>
              <p:cNvSpPr>
                <a:spLocks noChangeShapeType="1"/>
              </p:cNvSpPr>
              <p:nvPr/>
            </p:nvSpPr>
            <p:spPr bwMode="auto">
              <a:xfrm flipV="1">
                <a:off x="3142" y="2714"/>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0" name="Line 714"/>
              <p:cNvSpPr>
                <a:spLocks noChangeShapeType="1"/>
              </p:cNvSpPr>
              <p:nvPr/>
            </p:nvSpPr>
            <p:spPr bwMode="auto">
              <a:xfrm flipV="1">
                <a:off x="3160" y="2711"/>
                <a:ext cx="3"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1" name="Line 715"/>
              <p:cNvSpPr>
                <a:spLocks noChangeShapeType="1"/>
              </p:cNvSpPr>
              <p:nvPr/>
            </p:nvSpPr>
            <p:spPr bwMode="auto">
              <a:xfrm flipV="1">
                <a:off x="3188" y="2671"/>
                <a:ext cx="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2" name="Line 716"/>
              <p:cNvSpPr>
                <a:spLocks noChangeShapeType="1"/>
              </p:cNvSpPr>
              <p:nvPr/>
            </p:nvSpPr>
            <p:spPr bwMode="auto">
              <a:xfrm flipV="1">
                <a:off x="3192" y="2646"/>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3" name="Line 717"/>
              <p:cNvSpPr>
                <a:spLocks noChangeShapeType="1"/>
              </p:cNvSpPr>
              <p:nvPr/>
            </p:nvSpPr>
            <p:spPr bwMode="auto">
              <a:xfrm flipV="1">
                <a:off x="3210" y="2624"/>
                <a:ext cx="14"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4" name="Line 718"/>
              <p:cNvSpPr>
                <a:spLocks noChangeShapeType="1"/>
              </p:cNvSpPr>
              <p:nvPr/>
            </p:nvSpPr>
            <p:spPr bwMode="auto">
              <a:xfrm flipV="1">
                <a:off x="3224" y="2606"/>
                <a:ext cx="15"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5" name="Line 719"/>
              <p:cNvSpPr>
                <a:spLocks noChangeShapeType="1"/>
              </p:cNvSpPr>
              <p:nvPr/>
            </p:nvSpPr>
            <p:spPr bwMode="auto">
              <a:xfrm flipV="1">
                <a:off x="3268" y="2556"/>
                <a:ext cx="7"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6" name="Line 720"/>
              <p:cNvSpPr>
                <a:spLocks noChangeShapeType="1"/>
              </p:cNvSpPr>
              <p:nvPr/>
            </p:nvSpPr>
            <p:spPr bwMode="auto">
              <a:xfrm flipV="1">
                <a:off x="3275" y="2527"/>
                <a:ext cx="18" cy="2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7" name="Line 721"/>
              <p:cNvSpPr>
                <a:spLocks noChangeShapeType="1"/>
              </p:cNvSpPr>
              <p:nvPr/>
            </p:nvSpPr>
            <p:spPr bwMode="auto">
              <a:xfrm flipV="1">
                <a:off x="3293" y="2506"/>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8" name="Line 722"/>
              <p:cNvSpPr>
                <a:spLocks noChangeShapeType="1"/>
              </p:cNvSpPr>
              <p:nvPr/>
            </p:nvSpPr>
            <p:spPr bwMode="auto">
              <a:xfrm flipV="1">
                <a:off x="3311" y="2502"/>
                <a:ext cx="3"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9" name="Line 723"/>
              <p:cNvSpPr>
                <a:spLocks noChangeShapeType="1"/>
              </p:cNvSpPr>
              <p:nvPr/>
            </p:nvSpPr>
            <p:spPr bwMode="auto">
              <a:xfrm flipV="1">
                <a:off x="3336" y="2459"/>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0" name="Line 724"/>
              <p:cNvSpPr>
                <a:spLocks noChangeShapeType="1"/>
              </p:cNvSpPr>
              <p:nvPr/>
            </p:nvSpPr>
            <p:spPr bwMode="auto">
              <a:xfrm flipV="1">
                <a:off x="3343" y="2437"/>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1" name="Line 725"/>
              <p:cNvSpPr>
                <a:spLocks noChangeShapeType="1"/>
              </p:cNvSpPr>
              <p:nvPr/>
            </p:nvSpPr>
            <p:spPr bwMode="auto">
              <a:xfrm flipV="1">
                <a:off x="3361" y="2423"/>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2" name="Line 726"/>
              <p:cNvSpPr>
                <a:spLocks noChangeShapeType="1"/>
              </p:cNvSpPr>
              <p:nvPr/>
            </p:nvSpPr>
            <p:spPr bwMode="auto">
              <a:xfrm flipV="1">
                <a:off x="3376" y="2398"/>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3" name="Line 727"/>
              <p:cNvSpPr>
                <a:spLocks noChangeShapeType="1"/>
              </p:cNvSpPr>
              <p:nvPr/>
            </p:nvSpPr>
            <p:spPr bwMode="auto">
              <a:xfrm flipV="1">
                <a:off x="3415" y="2344"/>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4" name="Line 728"/>
              <p:cNvSpPr>
                <a:spLocks noChangeShapeType="1"/>
              </p:cNvSpPr>
              <p:nvPr/>
            </p:nvSpPr>
            <p:spPr bwMode="auto">
              <a:xfrm flipV="1">
                <a:off x="3426" y="2318"/>
                <a:ext cx="18"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5" name="Line 729"/>
              <p:cNvSpPr>
                <a:spLocks noChangeShapeType="1"/>
              </p:cNvSpPr>
              <p:nvPr/>
            </p:nvSpPr>
            <p:spPr bwMode="auto">
              <a:xfrm flipV="1">
                <a:off x="3444" y="2290"/>
                <a:ext cx="18" cy="2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6" name="Line 730"/>
              <p:cNvSpPr>
                <a:spLocks noChangeShapeType="1"/>
              </p:cNvSpPr>
              <p:nvPr/>
            </p:nvSpPr>
            <p:spPr bwMode="auto">
              <a:xfrm>
                <a:off x="3462" y="2290"/>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7" name="Line 731"/>
              <p:cNvSpPr>
                <a:spLocks noChangeShapeType="1"/>
              </p:cNvSpPr>
              <p:nvPr/>
            </p:nvSpPr>
            <p:spPr bwMode="auto">
              <a:xfrm flipV="1">
                <a:off x="3487" y="2246"/>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8" name="Line 732"/>
              <p:cNvSpPr>
                <a:spLocks noChangeShapeType="1"/>
              </p:cNvSpPr>
              <p:nvPr/>
            </p:nvSpPr>
            <p:spPr bwMode="auto">
              <a:xfrm flipV="1">
                <a:off x="3494" y="2225"/>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9" name="Line 733"/>
              <p:cNvSpPr>
                <a:spLocks noChangeShapeType="1"/>
              </p:cNvSpPr>
              <p:nvPr/>
            </p:nvSpPr>
            <p:spPr bwMode="auto">
              <a:xfrm flipV="1">
                <a:off x="3512" y="2203"/>
                <a:ext cx="15"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0" name="Line 734"/>
              <p:cNvSpPr>
                <a:spLocks noChangeShapeType="1"/>
              </p:cNvSpPr>
              <p:nvPr/>
            </p:nvSpPr>
            <p:spPr bwMode="auto">
              <a:xfrm flipV="1">
                <a:off x="3527" y="2189"/>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1" name="Line 735"/>
              <p:cNvSpPr>
                <a:spLocks noChangeShapeType="1"/>
              </p:cNvSpPr>
              <p:nvPr/>
            </p:nvSpPr>
            <p:spPr bwMode="auto">
              <a:xfrm flipV="1">
                <a:off x="3566" y="2128"/>
                <a:ext cx="11"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2" name="Line 736"/>
              <p:cNvSpPr>
                <a:spLocks noChangeShapeType="1"/>
              </p:cNvSpPr>
              <p:nvPr/>
            </p:nvSpPr>
            <p:spPr bwMode="auto">
              <a:xfrm flipV="1">
                <a:off x="3577" y="2095"/>
                <a:ext cx="18" cy="3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3" name="Line 737"/>
              <p:cNvSpPr>
                <a:spLocks noChangeShapeType="1"/>
              </p:cNvSpPr>
              <p:nvPr/>
            </p:nvSpPr>
            <p:spPr bwMode="auto">
              <a:xfrm flipV="1">
                <a:off x="3595" y="2077"/>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4" name="Line 738"/>
              <p:cNvSpPr>
                <a:spLocks noChangeShapeType="1"/>
              </p:cNvSpPr>
              <p:nvPr/>
            </p:nvSpPr>
            <p:spPr bwMode="auto">
              <a:xfrm flipV="1">
                <a:off x="3631" y="2020"/>
                <a:ext cx="15"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5" name="Line 739"/>
              <p:cNvSpPr>
                <a:spLocks noChangeShapeType="1"/>
              </p:cNvSpPr>
              <p:nvPr/>
            </p:nvSpPr>
            <p:spPr bwMode="auto">
              <a:xfrm flipV="1">
                <a:off x="3646" y="1991"/>
                <a:ext cx="14" cy="2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6" name="Line 740"/>
              <p:cNvSpPr>
                <a:spLocks noChangeShapeType="1"/>
              </p:cNvSpPr>
              <p:nvPr/>
            </p:nvSpPr>
            <p:spPr bwMode="auto">
              <a:xfrm flipV="1">
                <a:off x="3660" y="1966"/>
                <a:ext cx="11"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7" name="Line 741"/>
              <p:cNvSpPr>
                <a:spLocks noChangeShapeType="1"/>
              </p:cNvSpPr>
              <p:nvPr/>
            </p:nvSpPr>
            <p:spPr bwMode="auto">
              <a:xfrm flipV="1">
                <a:off x="3692" y="1919"/>
                <a:ext cx="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8" name="Line 742"/>
              <p:cNvSpPr>
                <a:spLocks noChangeShapeType="1"/>
              </p:cNvSpPr>
              <p:nvPr/>
            </p:nvSpPr>
            <p:spPr bwMode="auto">
              <a:xfrm flipV="1">
                <a:off x="3696" y="1894"/>
                <a:ext cx="14"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9" name="Line 743"/>
              <p:cNvSpPr>
                <a:spLocks noChangeShapeType="1"/>
              </p:cNvSpPr>
              <p:nvPr/>
            </p:nvSpPr>
            <p:spPr bwMode="auto">
              <a:xfrm flipV="1">
                <a:off x="3710" y="1868"/>
                <a:ext cx="18"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0" name="Line 744"/>
              <p:cNvSpPr>
                <a:spLocks noChangeShapeType="1"/>
              </p:cNvSpPr>
              <p:nvPr/>
            </p:nvSpPr>
            <p:spPr bwMode="auto">
              <a:xfrm flipV="1">
                <a:off x="3728" y="1854"/>
                <a:ext cx="11"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1" name="Line 745"/>
              <p:cNvSpPr>
                <a:spLocks noChangeShapeType="1"/>
              </p:cNvSpPr>
              <p:nvPr/>
            </p:nvSpPr>
            <p:spPr bwMode="auto">
              <a:xfrm>
                <a:off x="3761" y="1818"/>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2" name="Line 746"/>
              <p:cNvSpPr>
                <a:spLocks noChangeShapeType="1"/>
              </p:cNvSpPr>
              <p:nvPr/>
            </p:nvSpPr>
            <p:spPr bwMode="auto">
              <a:xfrm flipV="1">
                <a:off x="3761" y="1796"/>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3" name="Line 747"/>
              <p:cNvSpPr>
                <a:spLocks noChangeShapeType="1"/>
              </p:cNvSpPr>
              <p:nvPr/>
            </p:nvSpPr>
            <p:spPr bwMode="auto">
              <a:xfrm flipV="1">
                <a:off x="3779" y="1775"/>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4" name="Line 748"/>
              <p:cNvSpPr>
                <a:spLocks noChangeShapeType="1"/>
              </p:cNvSpPr>
              <p:nvPr/>
            </p:nvSpPr>
            <p:spPr bwMode="auto">
              <a:xfrm flipV="1">
                <a:off x="3797" y="1750"/>
                <a:ext cx="14"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5" name="Line 749"/>
              <p:cNvSpPr>
                <a:spLocks noChangeShapeType="1"/>
              </p:cNvSpPr>
              <p:nvPr/>
            </p:nvSpPr>
            <p:spPr bwMode="auto">
              <a:xfrm flipV="1">
                <a:off x="3833" y="1692"/>
                <a:ext cx="1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6" name="Line 750"/>
              <p:cNvSpPr>
                <a:spLocks noChangeShapeType="1"/>
              </p:cNvSpPr>
              <p:nvPr/>
            </p:nvSpPr>
            <p:spPr bwMode="auto">
              <a:xfrm flipV="1">
                <a:off x="3847" y="1670"/>
                <a:ext cx="15"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7" name="Line 751"/>
              <p:cNvSpPr>
                <a:spLocks noChangeShapeType="1"/>
              </p:cNvSpPr>
              <p:nvPr/>
            </p:nvSpPr>
            <p:spPr bwMode="auto">
              <a:xfrm flipV="1">
                <a:off x="3862" y="1652"/>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8" name="Line 752"/>
              <p:cNvSpPr>
                <a:spLocks noChangeShapeType="1"/>
              </p:cNvSpPr>
              <p:nvPr/>
            </p:nvSpPr>
            <p:spPr bwMode="auto">
              <a:xfrm flipV="1">
                <a:off x="3880" y="1642"/>
                <a:ext cx="7"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9" name="Line 753"/>
              <p:cNvSpPr>
                <a:spLocks noChangeShapeType="1"/>
              </p:cNvSpPr>
              <p:nvPr/>
            </p:nvSpPr>
            <p:spPr bwMode="auto">
              <a:xfrm flipV="1">
                <a:off x="3908" y="1595"/>
                <a:ext cx="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0" name="Line 754"/>
              <p:cNvSpPr>
                <a:spLocks noChangeShapeType="1"/>
              </p:cNvSpPr>
              <p:nvPr/>
            </p:nvSpPr>
            <p:spPr bwMode="auto">
              <a:xfrm flipV="1">
                <a:off x="3912" y="1570"/>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1" name="Line 755"/>
              <p:cNvSpPr>
                <a:spLocks noChangeShapeType="1"/>
              </p:cNvSpPr>
              <p:nvPr/>
            </p:nvSpPr>
            <p:spPr bwMode="auto">
              <a:xfrm flipV="1">
                <a:off x="3930" y="1552"/>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2" name="Line 756"/>
              <p:cNvSpPr>
                <a:spLocks noChangeShapeType="1"/>
              </p:cNvSpPr>
              <p:nvPr/>
            </p:nvSpPr>
            <p:spPr bwMode="auto">
              <a:xfrm flipV="1">
                <a:off x="3948" y="1544"/>
                <a:ext cx="14"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3" name="Line 757"/>
              <p:cNvSpPr>
                <a:spLocks noChangeShapeType="1"/>
              </p:cNvSpPr>
              <p:nvPr/>
            </p:nvSpPr>
            <p:spPr bwMode="auto">
              <a:xfrm flipV="1">
                <a:off x="3962" y="1541"/>
                <a:ext cx="0"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4" name="Line 758"/>
              <p:cNvSpPr>
                <a:spLocks noChangeShapeType="1"/>
              </p:cNvSpPr>
              <p:nvPr/>
            </p:nvSpPr>
            <p:spPr bwMode="auto">
              <a:xfrm flipV="1">
                <a:off x="3984" y="1483"/>
                <a:ext cx="14"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5" name="Line 759"/>
              <p:cNvSpPr>
                <a:spLocks noChangeShapeType="1"/>
              </p:cNvSpPr>
              <p:nvPr/>
            </p:nvSpPr>
            <p:spPr bwMode="auto">
              <a:xfrm flipV="1">
                <a:off x="3998" y="1462"/>
                <a:ext cx="15"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6" name="Line 760"/>
              <p:cNvSpPr>
                <a:spLocks noChangeShapeType="1"/>
              </p:cNvSpPr>
              <p:nvPr/>
            </p:nvSpPr>
            <p:spPr bwMode="auto">
              <a:xfrm flipV="1">
                <a:off x="4013" y="1454"/>
                <a:ext cx="18"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7" name="Line 761"/>
              <p:cNvSpPr>
                <a:spLocks noChangeShapeType="1"/>
              </p:cNvSpPr>
              <p:nvPr/>
            </p:nvSpPr>
            <p:spPr bwMode="auto">
              <a:xfrm flipV="1">
                <a:off x="4031" y="1444"/>
                <a:ext cx="11"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8" name="Line 762"/>
              <p:cNvSpPr>
                <a:spLocks noChangeShapeType="1"/>
              </p:cNvSpPr>
              <p:nvPr/>
            </p:nvSpPr>
            <p:spPr bwMode="auto">
              <a:xfrm flipV="1">
                <a:off x="4063" y="1404"/>
                <a:ext cx="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9" name="Line 763"/>
              <p:cNvSpPr>
                <a:spLocks noChangeShapeType="1"/>
              </p:cNvSpPr>
              <p:nvPr/>
            </p:nvSpPr>
            <p:spPr bwMode="auto">
              <a:xfrm flipV="1">
                <a:off x="4063" y="1382"/>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0" name="Line 764"/>
              <p:cNvSpPr>
                <a:spLocks noChangeShapeType="1"/>
              </p:cNvSpPr>
              <p:nvPr/>
            </p:nvSpPr>
            <p:spPr bwMode="auto">
              <a:xfrm flipV="1">
                <a:off x="4081" y="1361"/>
                <a:ext cx="15"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1" name="Line 765"/>
              <p:cNvSpPr>
                <a:spLocks noChangeShapeType="1"/>
              </p:cNvSpPr>
              <p:nvPr/>
            </p:nvSpPr>
            <p:spPr bwMode="auto">
              <a:xfrm flipV="1">
                <a:off x="4096" y="1339"/>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2" name="Line 766"/>
              <p:cNvSpPr>
                <a:spLocks noChangeShapeType="1"/>
              </p:cNvSpPr>
              <p:nvPr/>
            </p:nvSpPr>
            <p:spPr bwMode="auto">
              <a:xfrm flipV="1">
                <a:off x="4114" y="1336"/>
                <a:ext cx="3"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3" name="Line 767"/>
              <p:cNvSpPr>
                <a:spLocks noChangeShapeType="1"/>
              </p:cNvSpPr>
              <p:nvPr/>
            </p:nvSpPr>
            <p:spPr bwMode="auto">
              <a:xfrm flipV="1">
                <a:off x="4146" y="1303"/>
                <a:ext cx="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4" name="Line 768"/>
              <p:cNvSpPr>
                <a:spLocks noChangeShapeType="1"/>
              </p:cNvSpPr>
              <p:nvPr/>
            </p:nvSpPr>
            <p:spPr bwMode="auto">
              <a:xfrm flipV="1">
                <a:off x="4146" y="1285"/>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5" name="Line 769"/>
              <p:cNvSpPr>
                <a:spLocks noChangeShapeType="1"/>
              </p:cNvSpPr>
              <p:nvPr/>
            </p:nvSpPr>
            <p:spPr bwMode="auto">
              <a:xfrm flipV="1">
                <a:off x="4164" y="1267"/>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6" name="Line 770"/>
              <p:cNvSpPr>
                <a:spLocks noChangeShapeType="1"/>
              </p:cNvSpPr>
              <p:nvPr/>
            </p:nvSpPr>
            <p:spPr bwMode="auto">
              <a:xfrm flipV="1">
                <a:off x="4182" y="1260"/>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7" name="Line 771"/>
              <p:cNvSpPr>
                <a:spLocks noChangeShapeType="1"/>
              </p:cNvSpPr>
              <p:nvPr/>
            </p:nvSpPr>
            <p:spPr bwMode="auto">
              <a:xfrm flipV="1">
                <a:off x="4196" y="1253"/>
                <a:ext cx="15"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8" name="Line 772"/>
              <p:cNvSpPr>
                <a:spLocks noChangeShapeType="1"/>
              </p:cNvSpPr>
              <p:nvPr/>
            </p:nvSpPr>
            <p:spPr bwMode="auto">
              <a:xfrm flipV="1">
                <a:off x="4240" y="1217"/>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9" name="Line 773"/>
              <p:cNvSpPr>
                <a:spLocks noChangeShapeType="1"/>
              </p:cNvSpPr>
              <p:nvPr/>
            </p:nvSpPr>
            <p:spPr bwMode="auto">
              <a:xfrm flipV="1">
                <a:off x="4247" y="1199"/>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0" name="Line 774"/>
              <p:cNvSpPr>
                <a:spLocks noChangeShapeType="1"/>
              </p:cNvSpPr>
              <p:nvPr/>
            </p:nvSpPr>
            <p:spPr bwMode="auto">
              <a:xfrm>
                <a:off x="4265" y="1199"/>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1" name="Line 775"/>
              <p:cNvSpPr>
                <a:spLocks noChangeShapeType="1"/>
              </p:cNvSpPr>
              <p:nvPr/>
            </p:nvSpPr>
            <p:spPr bwMode="auto">
              <a:xfrm flipV="1">
                <a:off x="4283" y="1195"/>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2" name="Line 776"/>
              <p:cNvSpPr>
                <a:spLocks noChangeShapeType="1"/>
              </p:cNvSpPr>
              <p:nvPr/>
            </p:nvSpPr>
            <p:spPr bwMode="auto">
              <a:xfrm flipV="1">
                <a:off x="4297" y="1177"/>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3" name="Line 777"/>
              <p:cNvSpPr>
                <a:spLocks noChangeShapeType="1"/>
              </p:cNvSpPr>
              <p:nvPr/>
            </p:nvSpPr>
            <p:spPr bwMode="auto">
              <a:xfrm flipV="1">
                <a:off x="4333" y="1145"/>
                <a:ext cx="15"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4" name="Line 778"/>
              <p:cNvSpPr>
                <a:spLocks noChangeShapeType="1"/>
              </p:cNvSpPr>
              <p:nvPr/>
            </p:nvSpPr>
            <p:spPr bwMode="auto">
              <a:xfrm flipV="1">
                <a:off x="4348" y="1141"/>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5" name="Line 779"/>
              <p:cNvSpPr>
                <a:spLocks noChangeShapeType="1"/>
              </p:cNvSpPr>
              <p:nvPr/>
            </p:nvSpPr>
            <p:spPr bwMode="auto">
              <a:xfrm flipV="1">
                <a:off x="4366" y="1138"/>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6" name="Line 780"/>
              <p:cNvSpPr>
                <a:spLocks noChangeShapeType="1"/>
              </p:cNvSpPr>
              <p:nvPr/>
            </p:nvSpPr>
            <p:spPr bwMode="auto">
              <a:xfrm flipV="1">
                <a:off x="4384" y="1130"/>
                <a:ext cx="14"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7" name="Line 781"/>
              <p:cNvSpPr>
                <a:spLocks noChangeShapeType="1"/>
              </p:cNvSpPr>
              <p:nvPr/>
            </p:nvSpPr>
            <p:spPr bwMode="auto">
              <a:xfrm>
                <a:off x="4398" y="1130"/>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8" name="Line 782"/>
              <p:cNvSpPr>
                <a:spLocks noChangeShapeType="1"/>
              </p:cNvSpPr>
              <p:nvPr/>
            </p:nvSpPr>
            <p:spPr bwMode="auto">
              <a:xfrm>
                <a:off x="4416" y="1130"/>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9" name="Line 783"/>
              <p:cNvSpPr>
                <a:spLocks noChangeShapeType="1"/>
              </p:cNvSpPr>
              <p:nvPr/>
            </p:nvSpPr>
            <p:spPr bwMode="auto">
              <a:xfrm flipV="1">
                <a:off x="4452" y="1120"/>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0" name="Line 784"/>
              <p:cNvSpPr>
                <a:spLocks noChangeShapeType="1"/>
              </p:cNvSpPr>
              <p:nvPr/>
            </p:nvSpPr>
            <p:spPr bwMode="auto">
              <a:xfrm flipV="1">
                <a:off x="4466" y="1112"/>
                <a:ext cx="18"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1" name="Line 785"/>
              <p:cNvSpPr>
                <a:spLocks noChangeShapeType="1"/>
              </p:cNvSpPr>
              <p:nvPr/>
            </p:nvSpPr>
            <p:spPr bwMode="auto">
              <a:xfrm flipV="1">
                <a:off x="4484" y="1109"/>
                <a:ext cx="15"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2" name="Line 786"/>
              <p:cNvSpPr>
                <a:spLocks noChangeShapeType="1"/>
              </p:cNvSpPr>
              <p:nvPr/>
            </p:nvSpPr>
            <p:spPr bwMode="auto">
              <a:xfrm>
                <a:off x="4499" y="1109"/>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3" name="Line 787"/>
              <p:cNvSpPr>
                <a:spLocks noChangeShapeType="1"/>
              </p:cNvSpPr>
              <p:nvPr/>
            </p:nvSpPr>
            <p:spPr bwMode="auto">
              <a:xfrm flipV="1">
                <a:off x="4517" y="1102"/>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4" name="Line 788"/>
              <p:cNvSpPr>
                <a:spLocks noChangeShapeType="1"/>
              </p:cNvSpPr>
              <p:nvPr/>
            </p:nvSpPr>
            <p:spPr bwMode="auto">
              <a:xfrm flipV="1">
                <a:off x="4560" y="1084"/>
                <a:ext cx="7"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5" name="Line 789"/>
              <p:cNvSpPr>
                <a:spLocks noChangeShapeType="1"/>
              </p:cNvSpPr>
              <p:nvPr/>
            </p:nvSpPr>
            <p:spPr bwMode="auto">
              <a:xfrm flipV="1">
                <a:off x="4567" y="1076"/>
                <a:ext cx="15"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6" name="Line 790"/>
              <p:cNvSpPr>
                <a:spLocks noChangeShapeType="1"/>
              </p:cNvSpPr>
              <p:nvPr/>
            </p:nvSpPr>
            <p:spPr bwMode="auto">
              <a:xfrm>
                <a:off x="4582" y="1076"/>
                <a:ext cx="1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7" name="Line 791"/>
              <p:cNvSpPr>
                <a:spLocks noChangeShapeType="1"/>
              </p:cNvSpPr>
              <p:nvPr/>
            </p:nvSpPr>
            <p:spPr bwMode="auto">
              <a:xfrm>
                <a:off x="4600" y="1091"/>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8" name="Line 792"/>
              <p:cNvSpPr>
                <a:spLocks noChangeShapeType="1"/>
              </p:cNvSpPr>
              <p:nvPr/>
            </p:nvSpPr>
            <p:spPr bwMode="auto">
              <a:xfrm flipV="1">
                <a:off x="4618" y="1087"/>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9" name="Line 793"/>
              <p:cNvSpPr>
                <a:spLocks noChangeShapeType="1"/>
              </p:cNvSpPr>
              <p:nvPr/>
            </p:nvSpPr>
            <p:spPr bwMode="auto">
              <a:xfrm flipV="1">
                <a:off x="4632" y="1084"/>
                <a:ext cx="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0" name="Line 794"/>
              <p:cNvSpPr>
                <a:spLocks noChangeShapeType="1"/>
              </p:cNvSpPr>
              <p:nvPr/>
            </p:nvSpPr>
            <p:spPr bwMode="auto">
              <a:xfrm>
                <a:off x="4672" y="1084"/>
                <a:ext cx="10"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1" name="Line 795"/>
              <p:cNvSpPr>
                <a:spLocks noChangeShapeType="1"/>
              </p:cNvSpPr>
              <p:nvPr/>
            </p:nvSpPr>
            <p:spPr bwMode="auto">
              <a:xfrm>
                <a:off x="4682" y="1102"/>
                <a:ext cx="1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2" name="Line 796"/>
              <p:cNvSpPr>
                <a:spLocks noChangeShapeType="1"/>
              </p:cNvSpPr>
              <p:nvPr/>
            </p:nvSpPr>
            <p:spPr bwMode="auto">
              <a:xfrm flipV="1">
                <a:off x="4700" y="1109"/>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3" name="Line 797"/>
              <p:cNvSpPr>
                <a:spLocks noChangeShapeType="1"/>
              </p:cNvSpPr>
              <p:nvPr/>
            </p:nvSpPr>
            <p:spPr bwMode="auto">
              <a:xfrm>
                <a:off x="4718" y="1109"/>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4" name="Line 798"/>
              <p:cNvSpPr>
                <a:spLocks noChangeShapeType="1"/>
              </p:cNvSpPr>
              <p:nvPr/>
            </p:nvSpPr>
            <p:spPr bwMode="auto">
              <a:xfrm>
                <a:off x="4733" y="1109"/>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5" name="Line 799"/>
              <p:cNvSpPr>
                <a:spLocks noChangeShapeType="1"/>
              </p:cNvSpPr>
              <p:nvPr/>
            </p:nvSpPr>
            <p:spPr bwMode="auto">
              <a:xfrm>
                <a:off x="4769" y="1148"/>
                <a:ext cx="1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6" name="Line 800"/>
              <p:cNvSpPr>
                <a:spLocks noChangeShapeType="1"/>
              </p:cNvSpPr>
              <p:nvPr/>
            </p:nvSpPr>
            <p:spPr bwMode="auto">
              <a:xfrm>
                <a:off x="4783" y="1159"/>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7" name="Line 801"/>
              <p:cNvSpPr>
                <a:spLocks noChangeShapeType="1"/>
              </p:cNvSpPr>
              <p:nvPr/>
            </p:nvSpPr>
            <p:spPr bwMode="auto">
              <a:xfrm flipV="1">
                <a:off x="4801" y="1156"/>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8" name="Line 802"/>
              <p:cNvSpPr>
                <a:spLocks noChangeShapeType="1"/>
              </p:cNvSpPr>
              <p:nvPr/>
            </p:nvSpPr>
            <p:spPr bwMode="auto">
              <a:xfrm>
                <a:off x="4819" y="1156"/>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9" name="Line 803"/>
              <p:cNvSpPr>
                <a:spLocks noChangeShapeType="1"/>
              </p:cNvSpPr>
              <p:nvPr/>
            </p:nvSpPr>
            <p:spPr bwMode="auto">
              <a:xfrm>
                <a:off x="4834" y="1170"/>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0" name="Line 804"/>
              <p:cNvSpPr>
                <a:spLocks noChangeShapeType="1"/>
              </p:cNvSpPr>
              <p:nvPr/>
            </p:nvSpPr>
            <p:spPr bwMode="auto">
              <a:xfrm>
                <a:off x="4866" y="1213"/>
                <a:ext cx="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1" name="Line 805"/>
              <p:cNvSpPr>
                <a:spLocks noChangeShapeType="1"/>
              </p:cNvSpPr>
              <p:nvPr/>
            </p:nvSpPr>
            <p:spPr bwMode="auto">
              <a:xfrm>
                <a:off x="4870" y="1217"/>
                <a:ext cx="14"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2" name="Line 806"/>
              <p:cNvSpPr>
                <a:spLocks noChangeShapeType="1"/>
              </p:cNvSpPr>
              <p:nvPr/>
            </p:nvSpPr>
            <p:spPr bwMode="auto">
              <a:xfrm>
                <a:off x="4884" y="1242"/>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3" name="Line 807"/>
              <p:cNvSpPr>
                <a:spLocks noChangeShapeType="1"/>
              </p:cNvSpPr>
              <p:nvPr/>
            </p:nvSpPr>
            <p:spPr bwMode="auto">
              <a:xfrm>
                <a:off x="4902" y="1264"/>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4" name="Line 808"/>
              <p:cNvSpPr>
                <a:spLocks noChangeShapeType="1"/>
              </p:cNvSpPr>
              <p:nvPr/>
            </p:nvSpPr>
            <p:spPr bwMode="auto">
              <a:xfrm>
                <a:off x="4920" y="1271"/>
                <a:ext cx="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5" name="Line 809"/>
              <p:cNvSpPr>
                <a:spLocks noChangeShapeType="1"/>
              </p:cNvSpPr>
              <p:nvPr/>
            </p:nvSpPr>
            <p:spPr bwMode="auto">
              <a:xfrm>
                <a:off x="4949" y="1307"/>
                <a:ext cx="3"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6" name="Line 810"/>
              <p:cNvSpPr>
                <a:spLocks noChangeShapeType="1"/>
              </p:cNvSpPr>
              <p:nvPr/>
            </p:nvSpPr>
            <p:spPr bwMode="auto">
              <a:xfrm>
                <a:off x="4952" y="1318"/>
                <a:ext cx="15"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7" name="Line 811"/>
              <p:cNvSpPr>
                <a:spLocks noChangeShapeType="1"/>
              </p:cNvSpPr>
              <p:nvPr/>
            </p:nvSpPr>
            <p:spPr bwMode="auto">
              <a:xfrm>
                <a:off x="4967" y="1343"/>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8" name="Line 812"/>
              <p:cNvSpPr>
                <a:spLocks noChangeShapeType="1"/>
              </p:cNvSpPr>
              <p:nvPr/>
            </p:nvSpPr>
            <p:spPr bwMode="auto">
              <a:xfrm>
                <a:off x="4985" y="1368"/>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9" name="Line 813"/>
              <p:cNvSpPr>
                <a:spLocks noChangeShapeType="1"/>
              </p:cNvSpPr>
              <p:nvPr/>
            </p:nvSpPr>
            <p:spPr bwMode="auto">
              <a:xfrm>
                <a:off x="5017" y="1415"/>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0" name="Line 814"/>
              <p:cNvSpPr>
                <a:spLocks noChangeShapeType="1"/>
              </p:cNvSpPr>
              <p:nvPr/>
            </p:nvSpPr>
            <p:spPr bwMode="auto">
              <a:xfrm>
                <a:off x="5017" y="1415"/>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1" name="Line 815"/>
              <p:cNvSpPr>
                <a:spLocks noChangeShapeType="1"/>
              </p:cNvSpPr>
              <p:nvPr/>
            </p:nvSpPr>
            <p:spPr bwMode="auto">
              <a:xfrm>
                <a:off x="5035" y="1426"/>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2" name="Line 816"/>
              <p:cNvSpPr>
                <a:spLocks noChangeShapeType="1"/>
              </p:cNvSpPr>
              <p:nvPr/>
            </p:nvSpPr>
            <p:spPr bwMode="auto">
              <a:xfrm>
                <a:off x="5053" y="1447"/>
                <a:ext cx="15"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3" name="Line 817"/>
              <p:cNvSpPr>
                <a:spLocks noChangeShapeType="1"/>
              </p:cNvSpPr>
              <p:nvPr/>
            </p:nvSpPr>
            <p:spPr bwMode="auto">
              <a:xfrm>
                <a:off x="5068" y="1472"/>
                <a:ext cx="7"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4" name="Line 818"/>
              <p:cNvSpPr>
                <a:spLocks noChangeShapeType="1"/>
              </p:cNvSpPr>
              <p:nvPr/>
            </p:nvSpPr>
            <p:spPr bwMode="auto">
              <a:xfrm>
                <a:off x="5100" y="1512"/>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5" name="Line 819"/>
              <p:cNvSpPr>
                <a:spLocks noChangeShapeType="1"/>
              </p:cNvSpPr>
              <p:nvPr/>
            </p:nvSpPr>
            <p:spPr bwMode="auto">
              <a:xfrm>
                <a:off x="5104" y="1512"/>
                <a:ext cx="1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6" name="Line 820"/>
              <p:cNvSpPr>
                <a:spLocks noChangeShapeType="1"/>
              </p:cNvSpPr>
              <p:nvPr/>
            </p:nvSpPr>
            <p:spPr bwMode="auto">
              <a:xfrm>
                <a:off x="5118" y="1530"/>
                <a:ext cx="18" cy="3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7" name="Line 821"/>
              <p:cNvSpPr>
                <a:spLocks noChangeShapeType="1"/>
              </p:cNvSpPr>
              <p:nvPr/>
            </p:nvSpPr>
            <p:spPr bwMode="auto">
              <a:xfrm>
                <a:off x="5136" y="1566"/>
                <a:ext cx="7"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8" name="Line 822"/>
              <p:cNvSpPr>
                <a:spLocks noChangeShapeType="1"/>
              </p:cNvSpPr>
              <p:nvPr/>
            </p:nvSpPr>
            <p:spPr bwMode="auto">
              <a:xfrm>
                <a:off x="5161" y="1624"/>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9" name="Line 823"/>
              <p:cNvSpPr>
                <a:spLocks noChangeShapeType="1"/>
              </p:cNvSpPr>
              <p:nvPr/>
            </p:nvSpPr>
            <p:spPr bwMode="auto">
              <a:xfrm>
                <a:off x="5168" y="1638"/>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90" name="Line 824"/>
              <p:cNvSpPr>
                <a:spLocks noChangeShapeType="1"/>
              </p:cNvSpPr>
              <p:nvPr/>
            </p:nvSpPr>
            <p:spPr bwMode="auto">
              <a:xfrm flipV="1">
                <a:off x="5186" y="1634"/>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grpSp>
        <p:sp>
          <p:nvSpPr>
            <p:cNvPr id="979" name="Line 826"/>
            <p:cNvSpPr>
              <a:spLocks noChangeShapeType="1"/>
            </p:cNvSpPr>
            <p:nvPr/>
          </p:nvSpPr>
          <p:spPr bwMode="auto">
            <a:xfrm>
              <a:off x="5204" y="1634"/>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0" name="Line 827"/>
            <p:cNvSpPr>
              <a:spLocks noChangeShapeType="1"/>
            </p:cNvSpPr>
            <p:nvPr/>
          </p:nvSpPr>
          <p:spPr bwMode="auto">
            <a:xfrm>
              <a:off x="5219" y="1634"/>
              <a:ext cx="11"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1" name="Line 828"/>
            <p:cNvSpPr>
              <a:spLocks noChangeShapeType="1"/>
            </p:cNvSpPr>
            <p:nvPr/>
          </p:nvSpPr>
          <p:spPr bwMode="auto">
            <a:xfrm>
              <a:off x="5248" y="1688"/>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2" name="Line 829"/>
            <p:cNvSpPr>
              <a:spLocks noChangeShapeType="1"/>
            </p:cNvSpPr>
            <p:nvPr/>
          </p:nvSpPr>
          <p:spPr bwMode="auto">
            <a:xfrm>
              <a:off x="5255" y="1699"/>
              <a:ext cx="14" cy="4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3" name="Line 830"/>
            <p:cNvSpPr>
              <a:spLocks noChangeShapeType="1"/>
            </p:cNvSpPr>
            <p:nvPr/>
          </p:nvSpPr>
          <p:spPr bwMode="auto">
            <a:xfrm>
              <a:off x="5269" y="1742"/>
              <a:ext cx="15"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4" name="Line 831"/>
            <p:cNvSpPr>
              <a:spLocks noChangeShapeType="1"/>
            </p:cNvSpPr>
            <p:nvPr/>
          </p:nvSpPr>
          <p:spPr bwMode="auto">
            <a:xfrm>
              <a:off x="5320" y="1786"/>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5" name="Line 832"/>
            <p:cNvSpPr>
              <a:spLocks noChangeShapeType="1"/>
            </p:cNvSpPr>
            <p:nvPr/>
          </p:nvSpPr>
          <p:spPr bwMode="auto">
            <a:xfrm>
              <a:off x="5320" y="1786"/>
              <a:ext cx="18" cy="2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6" name="Line 833"/>
            <p:cNvSpPr>
              <a:spLocks noChangeShapeType="1"/>
            </p:cNvSpPr>
            <p:nvPr/>
          </p:nvSpPr>
          <p:spPr bwMode="auto">
            <a:xfrm>
              <a:off x="5338" y="1814"/>
              <a:ext cx="14" cy="5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7" name="Line 834"/>
            <p:cNvSpPr>
              <a:spLocks noChangeShapeType="1"/>
            </p:cNvSpPr>
            <p:nvPr/>
          </p:nvSpPr>
          <p:spPr bwMode="auto">
            <a:xfrm>
              <a:off x="5366" y="1904"/>
              <a:ext cx="4"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8" name="Line 835"/>
            <p:cNvSpPr>
              <a:spLocks noChangeShapeType="1"/>
            </p:cNvSpPr>
            <p:nvPr/>
          </p:nvSpPr>
          <p:spPr bwMode="auto">
            <a:xfrm>
              <a:off x="5370" y="1919"/>
              <a:ext cx="18" cy="5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9" name="Line 836"/>
            <p:cNvSpPr>
              <a:spLocks noChangeShapeType="1"/>
            </p:cNvSpPr>
            <p:nvPr/>
          </p:nvSpPr>
          <p:spPr bwMode="auto">
            <a:xfrm>
              <a:off x="5388" y="1969"/>
              <a:ext cx="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0" name="Line 837"/>
            <p:cNvSpPr>
              <a:spLocks noChangeShapeType="1"/>
            </p:cNvSpPr>
            <p:nvPr/>
          </p:nvSpPr>
          <p:spPr bwMode="auto">
            <a:xfrm>
              <a:off x="5406" y="2030"/>
              <a:ext cx="14"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1" name="Line 838"/>
            <p:cNvSpPr>
              <a:spLocks noChangeShapeType="1"/>
            </p:cNvSpPr>
            <p:nvPr/>
          </p:nvSpPr>
          <p:spPr bwMode="auto">
            <a:xfrm>
              <a:off x="5420" y="2052"/>
              <a:ext cx="18" cy="3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2" name="Line 839"/>
            <p:cNvSpPr>
              <a:spLocks noChangeShapeType="1"/>
            </p:cNvSpPr>
            <p:nvPr/>
          </p:nvSpPr>
          <p:spPr bwMode="auto">
            <a:xfrm>
              <a:off x="5438" y="2084"/>
              <a:ext cx="15"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3" name="Line 840"/>
            <p:cNvSpPr>
              <a:spLocks noChangeShapeType="1"/>
            </p:cNvSpPr>
            <p:nvPr/>
          </p:nvSpPr>
          <p:spPr bwMode="auto">
            <a:xfrm>
              <a:off x="5453" y="2088"/>
              <a:ext cx="7"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4" name="Line 841"/>
            <p:cNvSpPr>
              <a:spLocks noChangeShapeType="1"/>
            </p:cNvSpPr>
            <p:nvPr/>
          </p:nvSpPr>
          <p:spPr bwMode="auto">
            <a:xfrm>
              <a:off x="5492" y="2117"/>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5" name="Line 842"/>
            <p:cNvSpPr>
              <a:spLocks noChangeShapeType="1"/>
            </p:cNvSpPr>
            <p:nvPr/>
          </p:nvSpPr>
          <p:spPr bwMode="auto">
            <a:xfrm>
              <a:off x="5503" y="2135"/>
              <a:ext cx="18" cy="3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6" name="Line 843"/>
            <p:cNvSpPr>
              <a:spLocks noChangeShapeType="1"/>
            </p:cNvSpPr>
            <p:nvPr/>
          </p:nvSpPr>
          <p:spPr bwMode="auto">
            <a:xfrm>
              <a:off x="5521" y="2174"/>
              <a:ext cx="7"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7" name="Line 844"/>
            <p:cNvSpPr>
              <a:spLocks noChangeShapeType="1"/>
            </p:cNvSpPr>
            <p:nvPr/>
          </p:nvSpPr>
          <p:spPr bwMode="auto">
            <a:xfrm>
              <a:off x="5539" y="2236"/>
              <a:ext cx="15" cy="3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8" name="Line 845"/>
            <p:cNvSpPr>
              <a:spLocks noChangeShapeType="1"/>
            </p:cNvSpPr>
            <p:nvPr/>
          </p:nvSpPr>
          <p:spPr bwMode="auto">
            <a:xfrm>
              <a:off x="5554" y="2275"/>
              <a:ext cx="18" cy="2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9" name="Line 846"/>
            <p:cNvSpPr>
              <a:spLocks noChangeShapeType="1"/>
            </p:cNvSpPr>
            <p:nvPr/>
          </p:nvSpPr>
          <p:spPr bwMode="auto">
            <a:xfrm>
              <a:off x="5572" y="2304"/>
              <a:ext cx="1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0" name="Line 847"/>
            <p:cNvSpPr>
              <a:spLocks noChangeShapeType="1"/>
            </p:cNvSpPr>
            <p:nvPr/>
          </p:nvSpPr>
          <p:spPr bwMode="auto">
            <a:xfrm>
              <a:off x="5618" y="2329"/>
              <a:ext cx="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1" name="Line 848"/>
            <p:cNvSpPr>
              <a:spLocks noChangeShapeType="1"/>
            </p:cNvSpPr>
            <p:nvPr/>
          </p:nvSpPr>
          <p:spPr bwMode="auto">
            <a:xfrm>
              <a:off x="5622" y="2336"/>
              <a:ext cx="18" cy="3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2" name="Line 849"/>
            <p:cNvSpPr>
              <a:spLocks noChangeShapeType="1"/>
            </p:cNvSpPr>
            <p:nvPr/>
          </p:nvSpPr>
          <p:spPr bwMode="auto">
            <a:xfrm>
              <a:off x="5640" y="2369"/>
              <a:ext cx="14"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3" name="Line 850"/>
            <p:cNvSpPr>
              <a:spLocks noChangeShapeType="1"/>
            </p:cNvSpPr>
            <p:nvPr/>
          </p:nvSpPr>
          <p:spPr bwMode="auto">
            <a:xfrm>
              <a:off x="5654" y="2390"/>
              <a:ext cx="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4" name="Line 851"/>
            <p:cNvSpPr>
              <a:spLocks noChangeShapeType="1"/>
            </p:cNvSpPr>
            <p:nvPr/>
          </p:nvSpPr>
          <p:spPr bwMode="auto">
            <a:xfrm>
              <a:off x="5683" y="2441"/>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5" name="Line 852"/>
            <p:cNvSpPr>
              <a:spLocks noChangeShapeType="1"/>
            </p:cNvSpPr>
            <p:nvPr/>
          </p:nvSpPr>
          <p:spPr bwMode="auto">
            <a:xfrm>
              <a:off x="5690" y="2455"/>
              <a:ext cx="15"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6" name="Line 853"/>
            <p:cNvSpPr>
              <a:spLocks noChangeShapeType="1"/>
            </p:cNvSpPr>
            <p:nvPr/>
          </p:nvSpPr>
          <p:spPr bwMode="auto">
            <a:xfrm>
              <a:off x="5705" y="2470"/>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7" name="Line 854"/>
            <p:cNvSpPr>
              <a:spLocks noChangeShapeType="1"/>
            </p:cNvSpPr>
            <p:nvPr/>
          </p:nvSpPr>
          <p:spPr bwMode="auto">
            <a:xfrm>
              <a:off x="5723" y="2491"/>
              <a:ext cx="7"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8" name="Line 855"/>
            <p:cNvSpPr>
              <a:spLocks noChangeShapeType="1"/>
            </p:cNvSpPr>
            <p:nvPr/>
          </p:nvSpPr>
          <p:spPr bwMode="auto">
            <a:xfrm>
              <a:off x="5748" y="2552"/>
              <a:ext cx="7"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9" name="Line 856"/>
            <p:cNvSpPr>
              <a:spLocks noChangeShapeType="1"/>
            </p:cNvSpPr>
            <p:nvPr/>
          </p:nvSpPr>
          <p:spPr bwMode="auto">
            <a:xfrm>
              <a:off x="5755" y="2570"/>
              <a:ext cx="18" cy="5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0" name="Line 857"/>
            <p:cNvSpPr>
              <a:spLocks noChangeShapeType="1"/>
            </p:cNvSpPr>
            <p:nvPr/>
          </p:nvSpPr>
          <p:spPr bwMode="auto">
            <a:xfrm>
              <a:off x="5773" y="2621"/>
              <a:ext cx="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1" name="Line 858"/>
            <p:cNvSpPr>
              <a:spLocks noChangeShapeType="1"/>
            </p:cNvSpPr>
            <p:nvPr/>
          </p:nvSpPr>
          <p:spPr bwMode="auto">
            <a:xfrm>
              <a:off x="5795" y="2671"/>
              <a:ext cx="11"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2" name="Line 859"/>
            <p:cNvSpPr>
              <a:spLocks noChangeShapeType="1"/>
            </p:cNvSpPr>
            <p:nvPr/>
          </p:nvSpPr>
          <p:spPr bwMode="auto">
            <a:xfrm>
              <a:off x="5806" y="2686"/>
              <a:ext cx="1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3" name="Line 860"/>
            <p:cNvSpPr>
              <a:spLocks noChangeShapeType="1"/>
            </p:cNvSpPr>
            <p:nvPr/>
          </p:nvSpPr>
          <p:spPr bwMode="auto">
            <a:xfrm flipV="1">
              <a:off x="5824" y="2686"/>
              <a:ext cx="14"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4" name="Line 861"/>
            <p:cNvSpPr>
              <a:spLocks noChangeShapeType="1"/>
            </p:cNvSpPr>
            <p:nvPr/>
          </p:nvSpPr>
          <p:spPr bwMode="auto">
            <a:xfrm flipV="1">
              <a:off x="5838" y="2682"/>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5" name="Line 862"/>
            <p:cNvSpPr>
              <a:spLocks noChangeShapeType="1"/>
            </p:cNvSpPr>
            <p:nvPr/>
          </p:nvSpPr>
          <p:spPr bwMode="auto">
            <a:xfrm>
              <a:off x="5856" y="2682"/>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6" name="Line 863"/>
            <p:cNvSpPr>
              <a:spLocks noChangeShapeType="1"/>
            </p:cNvSpPr>
            <p:nvPr/>
          </p:nvSpPr>
          <p:spPr bwMode="auto">
            <a:xfrm>
              <a:off x="5899" y="2718"/>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7" name="Line 864"/>
            <p:cNvSpPr>
              <a:spLocks noChangeShapeType="1"/>
            </p:cNvSpPr>
            <p:nvPr/>
          </p:nvSpPr>
          <p:spPr bwMode="auto">
            <a:xfrm>
              <a:off x="5906" y="2729"/>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8" name="Line 865"/>
            <p:cNvSpPr>
              <a:spLocks noChangeShapeType="1"/>
            </p:cNvSpPr>
            <p:nvPr/>
          </p:nvSpPr>
          <p:spPr bwMode="auto">
            <a:xfrm>
              <a:off x="5924" y="2754"/>
              <a:ext cx="15"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9" name="Line 866"/>
            <p:cNvSpPr>
              <a:spLocks noChangeShapeType="1"/>
            </p:cNvSpPr>
            <p:nvPr/>
          </p:nvSpPr>
          <p:spPr bwMode="auto">
            <a:xfrm>
              <a:off x="5939" y="2765"/>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0" name="Line 867"/>
            <p:cNvSpPr>
              <a:spLocks noChangeShapeType="1"/>
            </p:cNvSpPr>
            <p:nvPr/>
          </p:nvSpPr>
          <p:spPr bwMode="auto">
            <a:xfrm>
              <a:off x="5957" y="2779"/>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1" name="Line 868"/>
            <p:cNvSpPr>
              <a:spLocks noChangeShapeType="1"/>
            </p:cNvSpPr>
            <p:nvPr/>
          </p:nvSpPr>
          <p:spPr bwMode="auto">
            <a:xfrm>
              <a:off x="5993" y="2804"/>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2" name="Line 869"/>
            <p:cNvSpPr>
              <a:spLocks noChangeShapeType="1"/>
            </p:cNvSpPr>
            <p:nvPr/>
          </p:nvSpPr>
          <p:spPr bwMode="auto">
            <a:xfrm>
              <a:off x="6007" y="2808"/>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3" name="Line 870"/>
            <p:cNvSpPr>
              <a:spLocks noChangeShapeType="1"/>
            </p:cNvSpPr>
            <p:nvPr/>
          </p:nvSpPr>
          <p:spPr bwMode="auto">
            <a:xfrm>
              <a:off x="6025" y="2819"/>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4" name="Line 871"/>
            <p:cNvSpPr>
              <a:spLocks noChangeShapeType="1"/>
            </p:cNvSpPr>
            <p:nvPr/>
          </p:nvSpPr>
          <p:spPr bwMode="auto">
            <a:xfrm>
              <a:off x="6040" y="2819"/>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5" name="Line 872"/>
            <p:cNvSpPr>
              <a:spLocks noChangeShapeType="1"/>
            </p:cNvSpPr>
            <p:nvPr/>
          </p:nvSpPr>
          <p:spPr bwMode="auto">
            <a:xfrm>
              <a:off x="6058" y="282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6" name="Line 873"/>
            <p:cNvSpPr>
              <a:spLocks noChangeShapeType="1"/>
            </p:cNvSpPr>
            <p:nvPr/>
          </p:nvSpPr>
          <p:spPr bwMode="auto">
            <a:xfrm>
              <a:off x="6112" y="2844"/>
              <a:ext cx="1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7" name="Line 874"/>
            <p:cNvSpPr>
              <a:spLocks noChangeShapeType="1"/>
            </p:cNvSpPr>
            <p:nvPr/>
          </p:nvSpPr>
          <p:spPr bwMode="auto">
            <a:xfrm>
              <a:off x="6126" y="2862"/>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8" name="Line 875"/>
            <p:cNvSpPr>
              <a:spLocks noChangeShapeType="1"/>
            </p:cNvSpPr>
            <p:nvPr/>
          </p:nvSpPr>
          <p:spPr bwMode="auto">
            <a:xfrm>
              <a:off x="6140" y="2876"/>
              <a:ext cx="18"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9" name="Line 876"/>
            <p:cNvSpPr>
              <a:spLocks noChangeShapeType="1"/>
            </p:cNvSpPr>
            <p:nvPr/>
          </p:nvSpPr>
          <p:spPr bwMode="auto">
            <a:xfrm>
              <a:off x="6158" y="2902"/>
              <a:ext cx="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0" name="Line 877"/>
            <p:cNvSpPr>
              <a:spLocks noChangeShapeType="1"/>
            </p:cNvSpPr>
            <p:nvPr/>
          </p:nvSpPr>
          <p:spPr bwMode="auto">
            <a:xfrm>
              <a:off x="6194" y="2941"/>
              <a:ext cx="15"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1" name="Line 878"/>
            <p:cNvSpPr>
              <a:spLocks noChangeShapeType="1"/>
            </p:cNvSpPr>
            <p:nvPr/>
          </p:nvSpPr>
          <p:spPr bwMode="auto">
            <a:xfrm>
              <a:off x="6209" y="2945"/>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2" name="Line 879"/>
            <p:cNvSpPr>
              <a:spLocks noChangeShapeType="1"/>
            </p:cNvSpPr>
            <p:nvPr/>
          </p:nvSpPr>
          <p:spPr bwMode="auto">
            <a:xfrm>
              <a:off x="6227" y="2952"/>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3" name="Line 880"/>
            <p:cNvSpPr>
              <a:spLocks noChangeShapeType="1"/>
            </p:cNvSpPr>
            <p:nvPr/>
          </p:nvSpPr>
          <p:spPr bwMode="auto">
            <a:xfrm>
              <a:off x="6241" y="2966"/>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4" name="Line 881"/>
            <p:cNvSpPr>
              <a:spLocks noChangeShapeType="1"/>
            </p:cNvSpPr>
            <p:nvPr/>
          </p:nvSpPr>
          <p:spPr bwMode="auto">
            <a:xfrm>
              <a:off x="6259" y="2984"/>
              <a:ext cx="4"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5" name="Line 882"/>
            <p:cNvSpPr>
              <a:spLocks noChangeShapeType="1"/>
            </p:cNvSpPr>
            <p:nvPr/>
          </p:nvSpPr>
          <p:spPr bwMode="auto">
            <a:xfrm>
              <a:off x="6288" y="3028"/>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6" name="Line 883"/>
            <p:cNvSpPr>
              <a:spLocks noChangeShapeType="1"/>
            </p:cNvSpPr>
            <p:nvPr/>
          </p:nvSpPr>
          <p:spPr bwMode="auto">
            <a:xfrm>
              <a:off x="6292" y="3028"/>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7" name="Line 884"/>
            <p:cNvSpPr>
              <a:spLocks noChangeShapeType="1"/>
            </p:cNvSpPr>
            <p:nvPr/>
          </p:nvSpPr>
          <p:spPr bwMode="auto">
            <a:xfrm>
              <a:off x="6310" y="3053"/>
              <a:ext cx="1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8" name="Line 885"/>
            <p:cNvSpPr>
              <a:spLocks noChangeShapeType="1"/>
            </p:cNvSpPr>
            <p:nvPr/>
          </p:nvSpPr>
          <p:spPr bwMode="auto">
            <a:xfrm>
              <a:off x="6324" y="3064"/>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9" name="Line 886"/>
            <p:cNvSpPr>
              <a:spLocks noChangeShapeType="1"/>
            </p:cNvSpPr>
            <p:nvPr/>
          </p:nvSpPr>
          <p:spPr bwMode="auto">
            <a:xfrm>
              <a:off x="6342" y="3078"/>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0" name="Line 887"/>
            <p:cNvSpPr>
              <a:spLocks noChangeShapeType="1"/>
            </p:cNvSpPr>
            <p:nvPr/>
          </p:nvSpPr>
          <p:spPr bwMode="auto">
            <a:xfrm>
              <a:off x="6392" y="3096"/>
              <a:ext cx="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1" name="Line 888"/>
            <p:cNvSpPr>
              <a:spLocks noChangeShapeType="1"/>
            </p:cNvSpPr>
            <p:nvPr/>
          </p:nvSpPr>
          <p:spPr bwMode="auto">
            <a:xfrm flipV="1">
              <a:off x="6392" y="309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2" name="Line 889"/>
            <p:cNvSpPr>
              <a:spLocks noChangeShapeType="1"/>
            </p:cNvSpPr>
            <p:nvPr/>
          </p:nvSpPr>
          <p:spPr bwMode="auto">
            <a:xfrm>
              <a:off x="6410" y="3096"/>
              <a:ext cx="15"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3" name="Line 890"/>
            <p:cNvSpPr>
              <a:spLocks noChangeShapeType="1"/>
            </p:cNvSpPr>
            <p:nvPr/>
          </p:nvSpPr>
          <p:spPr bwMode="auto">
            <a:xfrm>
              <a:off x="6425" y="3100"/>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4" name="Line 891"/>
            <p:cNvSpPr>
              <a:spLocks noChangeShapeType="1"/>
            </p:cNvSpPr>
            <p:nvPr/>
          </p:nvSpPr>
          <p:spPr bwMode="auto">
            <a:xfrm>
              <a:off x="6443" y="310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5" name="Line 892"/>
            <p:cNvSpPr>
              <a:spLocks noChangeShapeType="1"/>
            </p:cNvSpPr>
            <p:nvPr/>
          </p:nvSpPr>
          <p:spPr bwMode="auto">
            <a:xfrm flipV="1">
              <a:off x="6461" y="3100"/>
              <a:ext cx="11"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6" name="Line 893"/>
            <p:cNvSpPr>
              <a:spLocks noChangeShapeType="1"/>
            </p:cNvSpPr>
            <p:nvPr/>
          </p:nvSpPr>
          <p:spPr bwMode="auto">
            <a:xfrm>
              <a:off x="6511" y="3074"/>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7" name="Line 894"/>
            <p:cNvSpPr>
              <a:spLocks noChangeShapeType="1"/>
            </p:cNvSpPr>
            <p:nvPr/>
          </p:nvSpPr>
          <p:spPr bwMode="auto">
            <a:xfrm flipV="1">
              <a:off x="6511" y="3067"/>
              <a:ext cx="15"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8" name="Line 895"/>
            <p:cNvSpPr>
              <a:spLocks noChangeShapeType="1"/>
            </p:cNvSpPr>
            <p:nvPr/>
          </p:nvSpPr>
          <p:spPr bwMode="auto">
            <a:xfrm flipV="1">
              <a:off x="6526" y="3049"/>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9" name="Line 896"/>
            <p:cNvSpPr>
              <a:spLocks noChangeShapeType="1"/>
            </p:cNvSpPr>
            <p:nvPr/>
          </p:nvSpPr>
          <p:spPr bwMode="auto">
            <a:xfrm flipV="1">
              <a:off x="6544" y="3035"/>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0" name="Line 897"/>
            <p:cNvSpPr>
              <a:spLocks noChangeShapeType="1"/>
            </p:cNvSpPr>
            <p:nvPr/>
          </p:nvSpPr>
          <p:spPr bwMode="auto">
            <a:xfrm flipV="1">
              <a:off x="1457" y="414"/>
              <a:ext cx="0" cy="2934"/>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1" name="Line 898"/>
            <p:cNvSpPr>
              <a:spLocks noChangeShapeType="1"/>
            </p:cNvSpPr>
            <p:nvPr/>
          </p:nvSpPr>
          <p:spPr bwMode="auto">
            <a:xfrm flipH="1">
              <a:off x="1396" y="3254"/>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2" name="Rectangle 899"/>
            <p:cNvSpPr>
              <a:spLocks noChangeArrowheads="1"/>
            </p:cNvSpPr>
            <p:nvPr/>
          </p:nvSpPr>
          <p:spPr bwMode="auto">
            <a:xfrm rot="16200000">
              <a:off x="1252" y="313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a:t>
              </a:r>
              <a:endParaRPr lang="en-US" altLang="en-US" sz="1350"/>
            </a:p>
          </p:txBody>
        </p:sp>
        <p:sp>
          <p:nvSpPr>
            <p:cNvPr id="1053" name="Line 900"/>
            <p:cNvSpPr>
              <a:spLocks noChangeShapeType="1"/>
            </p:cNvSpPr>
            <p:nvPr/>
          </p:nvSpPr>
          <p:spPr bwMode="auto">
            <a:xfrm flipH="1">
              <a:off x="1396" y="2704"/>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4" name="Rectangle 901"/>
            <p:cNvSpPr>
              <a:spLocks noChangeArrowheads="1"/>
            </p:cNvSpPr>
            <p:nvPr/>
          </p:nvSpPr>
          <p:spPr bwMode="auto">
            <a:xfrm rot="16200000">
              <a:off x="1192" y="2582"/>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0.1</a:t>
              </a:r>
              <a:endParaRPr lang="en-US" altLang="en-US" sz="1350"/>
            </a:p>
          </p:txBody>
        </p:sp>
        <p:sp>
          <p:nvSpPr>
            <p:cNvPr id="1055" name="Line 902"/>
            <p:cNvSpPr>
              <a:spLocks noChangeShapeType="1"/>
            </p:cNvSpPr>
            <p:nvPr/>
          </p:nvSpPr>
          <p:spPr bwMode="auto">
            <a:xfrm flipH="1">
              <a:off x="1396" y="1606"/>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6" name="Rectangle 903"/>
            <p:cNvSpPr>
              <a:spLocks noChangeArrowheads="1"/>
            </p:cNvSpPr>
            <p:nvPr/>
          </p:nvSpPr>
          <p:spPr bwMode="auto">
            <a:xfrm rot="16200000">
              <a:off x="1192" y="1484"/>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0.3</a:t>
              </a:r>
              <a:endParaRPr lang="en-US" altLang="en-US" sz="1350" dirty="0"/>
            </a:p>
          </p:txBody>
        </p:sp>
        <p:sp>
          <p:nvSpPr>
            <p:cNvPr id="1057" name="Line 904"/>
            <p:cNvSpPr>
              <a:spLocks noChangeShapeType="1"/>
            </p:cNvSpPr>
            <p:nvPr/>
          </p:nvSpPr>
          <p:spPr bwMode="auto">
            <a:xfrm flipH="1">
              <a:off x="1396" y="508"/>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8" name="Rectangle 905"/>
            <p:cNvSpPr>
              <a:spLocks noChangeArrowheads="1"/>
            </p:cNvSpPr>
            <p:nvPr/>
          </p:nvSpPr>
          <p:spPr bwMode="auto">
            <a:xfrm rot="16200000">
              <a:off x="1192" y="387"/>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0.5</a:t>
              </a:r>
              <a:endParaRPr lang="en-US" altLang="en-US" sz="1350"/>
            </a:p>
          </p:txBody>
        </p:sp>
        <p:sp>
          <p:nvSpPr>
            <p:cNvPr id="1059" name="Line 906"/>
            <p:cNvSpPr>
              <a:spLocks noChangeShapeType="1"/>
            </p:cNvSpPr>
            <p:nvPr/>
          </p:nvSpPr>
          <p:spPr bwMode="auto">
            <a:xfrm flipH="1">
              <a:off x="1396" y="1058"/>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0" name="Rectangle 907"/>
            <p:cNvSpPr>
              <a:spLocks noChangeArrowheads="1"/>
            </p:cNvSpPr>
            <p:nvPr/>
          </p:nvSpPr>
          <p:spPr bwMode="auto">
            <a:xfrm rot="16200000">
              <a:off x="1192" y="937"/>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0.4</a:t>
              </a:r>
              <a:endParaRPr lang="en-US" altLang="en-US" sz="1350"/>
            </a:p>
          </p:txBody>
        </p:sp>
        <p:sp>
          <p:nvSpPr>
            <p:cNvPr id="1061" name="Line 908"/>
            <p:cNvSpPr>
              <a:spLocks noChangeShapeType="1"/>
            </p:cNvSpPr>
            <p:nvPr/>
          </p:nvSpPr>
          <p:spPr bwMode="auto">
            <a:xfrm flipH="1">
              <a:off x="1396" y="2156"/>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2" name="Rectangle 909"/>
            <p:cNvSpPr>
              <a:spLocks noChangeArrowheads="1"/>
            </p:cNvSpPr>
            <p:nvPr/>
          </p:nvSpPr>
          <p:spPr bwMode="auto">
            <a:xfrm rot="16200000">
              <a:off x="1192" y="2036"/>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0.2</a:t>
              </a:r>
              <a:endParaRPr lang="en-US" altLang="en-US" sz="1350" dirty="0"/>
            </a:p>
          </p:txBody>
        </p:sp>
        <p:sp>
          <p:nvSpPr>
            <p:cNvPr id="1063" name="Rectangle 910"/>
            <p:cNvSpPr>
              <a:spLocks noChangeArrowheads="1"/>
            </p:cNvSpPr>
            <p:nvPr/>
          </p:nvSpPr>
          <p:spPr bwMode="auto">
            <a:xfrm rot="16200000">
              <a:off x="885" y="1760"/>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Density</a:t>
              </a:r>
              <a:endParaRPr lang="en-US" altLang="en-US" sz="1350" dirty="0"/>
            </a:p>
          </p:txBody>
        </p:sp>
        <p:sp>
          <p:nvSpPr>
            <p:cNvPr id="1064" name="Line 911"/>
            <p:cNvSpPr>
              <a:spLocks noChangeShapeType="1"/>
            </p:cNvSpPr>
            <p:nvPr/>
          </p:nvSpPr>
          <p:spPr bwMode="auto">
            <a:xfrm>
              <a:off x="1457" y="3348"/>
              <a:ext cx="5198"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5" name="Line 912"/>
            <p:cNvSpPr>
              <a:spLocks noChangeShapeType="1"/>
            </p:cNvSpPr>
            <p:nvPr/>
          </p:nvSpPr>
          <p:spPr bwMode="auto">
            <a:xfrm>
              <a:off x="1550"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6" name="Rectangle 913"/>
            <p:cNvSpPr>
              <a:spLocks noChangeArrowheads="1"/>
            </p:cNvSpPr>
            <p:nvPr/>
          </p:nvSpPr>
          <p:spPr bwMode="auto">
            <a:xfrm>
              <a:off x="1486" y="3438"/>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-3</a:t>
              </a:r>
              <a:endParaRPr lang="en-US" altLang="en-US" sz="1350"/>
            </a:p>
          </p:txBody>
        </p:sp>
        <p:sp>
          <p:nvSpPr>
            <p:cNvPr id="1067" name="Line 914"/>
            <p:cNvSpPr>
              <a:spLocks noChangeShapeType="1"/>
            </p:cNvSpPr>
            <p:nvPr/>
          </p:nvSpPr>
          <p:spPr bwMode="auto">
            <a:xfrm>
              <a:off x="2386"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8" name="Rectangle 915"/>
            <p:cNvSpPr>
              <a:spLocks noChangeArrowheads="1"/>
            </p:cNvSpPr>
            <p:nvPr/>
          </p:nvSpPr>
          <p:spPr bwMode="auto">
            <a:xfrm>
              <a:off x="2321" y="3438"/>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-2</a:t>
              </a:r>
              <a:endParaRPr lang="en-US" altLang="en-US" sz="1350"/>
            </a:p>
          </p:txBody>
        </p:sp>
        <p:sp>
          <p:nvSpPr>
            <p:cNvPr id="1069" name="Line 916"/>
            <p:cNvSpPr>
              <a:spLocks noChangeShapeType="1"/>
            </p:cNvSpPr>
            <p:nvPr/>
          </p:nvSpPr>
          <p:spPr bwMode="auto">
            <a:xfrm>
              <a:off x="3221"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0" name="Rectangle 917"/>
            <p:cNvSpPr>
              <a:spLocks noChangeArrowheads="1"/>
            </p:cNvSpPr>
            <p:nvPr/>
          </p:nvSpPr>
          <p:spPr bwMode="auto">
            <a:xfrm>
              <a:off x="3152" y="3438"/>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-1</a:t>
              </a:r>
              <a:endParaRPr lang="en-US" altLang="en-US" sz="1350"/>
            </a:p>
          </p:txBody>
        </p:sp>
        <p:sp>
          <p:nvSpPr>
            <p:cNvPr id="1071" name="Line 918"/>
            <p:cNvSpPr>
              <a:spLocks noChangeShapeType="1"/>
            </p:cNvSpPr>
            <p:nvPr/>
          </p:nvSpPr>
          <p:spPr bwMode="auto">
            <a:xfrm>
              <a:off x="4056"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2" name="Rectangle 919"/>
            <p:cNvSpPr>
              <a:spLocks noChangeArrowheads="1"/>
            </p:cNvSpPr>
            <p:nvPr/>
          </p:nvSpPr>
          <p:spPr bwMode="auto">
            <a:xfrm>
              <a:off x="4013"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a:t>
              </a:r>
              <a:endParaRPr lang="en-US" altLang="en-US" sz="1350"/>
            </a:p>
          </p:txBody>
        </p:sp>
        <p:sp>
          <p:nvSpPr>
            <p:cNvPr id="1073" name="Line 920"/>
            <p:cNvSpPr>
              <a:spLocks noChangeShapeType="1"/>
            </p:cNvSpPr>
            <p:nvPr/>
          </p:nvSpPr>
          <p:spPr bwMode="auto">
            <a:xfrm>
              <a:off x="4891"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4" name="Rectangle 921"/>
            <p:cNvSpPr>
              <a:spLocks noChangeArrowheads="1"/>
            </p:cNvSpPr>
            <p:nvPr/>
          </p:nvSpPr>
          <p:spPr bwMode="auto">
            <a:xfrm>
              <a:off x="4848"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1</a:t>
              </a:r>
              <a:endParaRPr lang="en-US" altLang="en-US" sz="1350"/>
            </a:p>
          </p:txBody>
        </p:sp>
        <p:sp>
          <p:nvSpPr>
            <p:cNvPr id="1075" name="Line 922"/>
            <p:cNvSpPr>
              <a:spLocks noChangeShapeType="1"/>
            </p:cNvSpPr>
            <p:nvPr/>
          </p:nvSpPr>
          <p:spPr bwMode="auto">
            <a:xfrm>
              <a:off x="5726"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6" name="Rectangle 923"/>
            <p:cNvSpPr>
              <a:spLocks noChangeArrowheads="1"/>
            </p:cNvSpPr>
            <p:nvPr/>
          </p:nvSpPr>
          <p:spPr bwMode="auto">
            <a:xfrm>
              <a:off x="5683"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2</a:t>
              </a:r>
              <a:endParaRPr lang="en-US" altLang="en-US" sz="1350"/>
            </a:p>
          </p:txBody>
        </p:sp>
        <p:sp>
          <p:nvSpPr>
            <p:cNvPr id="1077" name="Line 924"/>
            <p:cNvSpPr>
              <a:spLocks noChangeShapeType="1"/>
            </p:cNvSpPr>
            <p:nvPr/>
          </p:nvSpPr>
          <p:spPr bwMode="auto">
            <a:xfrm>
              <a:off x="6562"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8" name="Rectangle 925"/>
            <p:cNvSpPr>
              <a:spLocks noChangeArrowheads="1"/>
            </p:cNvSpPr>
            <p:nvPr/>
          </p:nvSpPr>
          <p:spPr bwMode="auto">
            <a:xfrm>
              <a:off x="6518"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3</a:t>
              </a:r>
              <a:endParaRPr lang="en-US" altLang="en-US" sz="1350"/>
            </a:p>
          </p:txBody>
        </p:sp>
        <p:sp>
          <p:nvSpPr>
            <p:cNvPr id="1079" name="Rectangle 926"/>
            <p:cNvSpPr>
              <a:spLocks noChangeArrowheads="1"/>
            </p:cNvSpPr>
            <p:nvPr/>
          </p:nvSpPr>
          <p:spPr bwMode="auto">
            <a:xfrm>
              <a:off x="2929" y="3582"/>
              <a:ext cx="2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Grade 3 Math Scores (Standardized)</a:t>
              </a:r>
              <a:endParaRPr lang="en-US" altLang="en-US" sz="1350" dirty="0"/>
            </a:p>
          </p:txBody>
        </p:sp>
        <p:sp>
          <p:nvSpPr>
            <p:cNvPr id="1082" name="Line 929"/>
            <p:cNvSpPr>
              <a:spLocks noChangeShapeType="1"/>
            </p:cNvSpPr>
            <p:nvPr/>
          </p:nvSpPr>
          <p:spPr bwMode="auto">
            <a:xfrm>
              <a:off x="1605" y="3874"/>
              <a:ext cx="432" cy="0"/>
            </a:xfrm>
            <a:prstGeom prst="line">
              <a:avLst/>
            </a:prstGeom>
            <a:noFill/>
            <a:ln w="28575">
              <a:solidFill>
                <a:srgbClr val="1A476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4" name="Line 931"/>
            <p:cNvSpPr>
              <a:spLocks noChangeShapeType="1"/>
            </p:cNvSpPr>
            <p:nvPr/>
          </p:nvSpPr>
          <p:spPr bwMode="auto">
            <a:xfrm>
              <a:off x="4248" y="3874"/>
              <a:ext cx="86"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5" name="Line 932"/>
            <p:cNvSpPr>
              <a:spLocks noChangeShapeType="1"/>
            </p:cNvSpPr>
            <p:nvPr/>
          </p:nvSpPr>
          <p:spPr bwMode="auto">
            <a:xfrm>
              <a:off x="4356" y="3874"/>
              <a:ext cx="86"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6" name="Line 933"/>
            <p:cNvSpPr>
              <a:spLocks noChangeShapeType="1"/>
            </p:cNvSpPr>
            <p:nvPr/>
          </p:nvSpPr>
          <p:spPr bwMode="auto">
            <a:xfrm>
              <a:off x="4473" y="3874"/>
              <a:ext cx="87"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8" name="Rectangle 935"/>
            <p:cNvSpPr>
              <a:spLocks noChangeArrowheads="1"/>
            </p:cNvSpPr>
            <p:nvPr/>
          </p:nvSpPr>
          <p:spPr bwMode="auto">
            <a:xfrm>
              <a:off x="2103" y="3800"/>
              <a:ext cx="195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200" dirty="0">
                  <a:solidFill>
                    <a:srgbClr val="000000"/>
                  </a:solidFill>
                </a:rPr>
                <a:t>Parent Income Below 80</a:t>
              </a:r>
              <a:r>
                <a:rPr lang="en-US" altLang="en-US" sz="1200" baseline="30000" dirty="0">
                  <a:solidFill>
                    <a:srgbClr val="000000"/>
                  </a:solidFill>
                </a:rPr>
                <a:t>th</a:t>
              </a:r>
              <a:r>
                <a:rPr lang="en-US" altLang="en-US" sz="1200" dirty="0">
                  <a:solidFill>
                    <a:srgbClr val="000000"/>
                  </a:solidFill>
                </a:rPr>
                <a:t> Percentile</a:t>
              </a:r>
              <a:endParaRPr lang="en-US" altLang="en-US" sz="1200" dirty="0"/>
            </a:p>
          </p:txBody>
        </p:sp>
        <p:sp>
          <p:nvSpPr>
            <p:cNvPr id="1089" name="Rectangle 936"/>
            <p:cNvSpPr>
              <a:spLocks noChangeArrowheads="1"/>
            </p:cNvSpPr>
            <p:nvPr/>
          </p:nvSpPr>
          <p:spPr bwMode="auto">
            <a:xfrm>
              <a:off x="4605" y="3800"/>
              <a:ext cx="19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200" dirty="0">
                  <a:solidFill>
                    <a:srgbClr val="000000"/>
                  </a:solidFill>
                </a:rPr>
                <a:t>Parent Income Above 80th Percentile</a:t>
              </a:r>
              <a:endParaRPr lang="en-US" altLang="en-US" sz="1200" dirty="0"/>
            </a:p>
          </p:txBody>
        </p:sp>
      </p:grpSp>
      <p:sp>
        <p:nvSpPr>
          <p:cNvPr id="46" name="TextBox 45"/>
          <p:cNvSpPr txBox="1"/>
          <p:nvPr/>
        </p:nvSpPr>
        <p:spPr>
          <a:xfrm>
            <a:off x="6720001" y="1039941"/>
            <a:ext cx="2298450" cy="646331"/>
          </a:xfrm>
          <a:prstGeom prst="rect">
            <a:avLst/>
          </a:prstGeom>
          <a:noFill/>
        </p:spPr>
        <p:txBody>
          <a:bodyPr wrap="none" rtlCol="0">
            <a:spAutoFit/>
          </a:bodyPr>
          <a:lstStyle/>
          <a:p>
            <a:pPr algn="r"/>
            <a:r>
              <a:rPr lang="en-GB" sz="1200" u="sng" dirty="0">
                <a:solidFill>
                  <a:prstClr val="black"/>
                </a:solidFill>
                <a:latin typeface="Arial" panose="020B0604020202020204" pitchFamily="34" charset="0"/>
                <a:cs typeface="Arial" panose="020B0604020202020204" pitchFamily="34" charset="0"/>
              </a:rPr>
              <a:t>Fraction with Score in Top 10%</a:t>
            </a:r>
          </a:p>
          <a:p>
            <a:pPr algn="r"/>
            <a:r>
              <a:rPr lang="en-GB" sz="1200" dirty="0">
                <a:solidFill>
                  <a:prstClr val="black"/>
                </a:solidFill>
                <a:latin typeface="Arial" panose="020B0604020202020204" pitchFamily="34" charset="0"/>
                <a:cs typeface="Arial" panose="020B0604020202020204" pitchFamily="34" charset="0"/>
              </a:rPr>
              <a:t>Parents below p80:   7%</a:t>
            </a:r>
          </a:p>
          <a:p>
            <a:pPr algn="r"/>
            <a:r>
              <a:rPr lang="en-GB" sz="1200" dirty="0">
                <a:solidFill>
                  <a:prstClr val="black"/>
                </a:solidFill>
                <a:latin typeface="Arial" panose="020B0604020202020204" pitchFamily="34" charset="0"/>
                <a:cs typeface="Arial" panose="020B0604020202020204" pitchFamily="34" charset="0"/>
              </a:rPr>
              <a:t>Parents above p80: 23%</a:t>
            </a:r>
          </a:p>
        </p:txBody>
      </p:sp>
      <p:sp>
        <p:nvSpPr>
          <p:cNvPr id="51" name="Rectangle 161"/>
          <p:cNvSpPr>
            <a:spLocks noChangeArrowheads="1"/>
          </p:cNvSpPr>
          <p:nvPr/>
        </p:nvSpPr>
        <p:spPr bwMode="auto">
          <a:xfrm>
            <a:off x="636008" y="57049"/>
            <a:ext cx="79438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2200" b="1" dirty="0">
                <a:solidFill>
                  <a:srgbClr val="1E2D53"/>
                </a:solidFill>
                <a:latin typeface="Arial" panose="020B0604020202020204" pitchFamily="34" charset="0"/>
                <a:cs typeface="Arial" panose="020B0604020202020204" pitchFamily="34" charset="0"/>
              </a:rPr>
              <a:t>Distribution of Math Test Scores in 3</a:t>
            </a:r>
            <a:r>
              <a:rPr lang="en-US" sz="2200" b="1" baseline="30000" dirty="0">
                <a:solidFill>
                  <a:srgbClr val="1E2D53"/>
                </a:solidFill>
                <a:latin typeface="Arial" panose="020B0604020202020204" pitchFamily="34" charset="0"/>
                <a:cs typeface="Arial" panose="020B0604020202020204" pitchFamily="34" charset="0"/>
              </a:rPr>
              <a:t>rd</a:t>
            </a:r>
            <a:r>
              <a:rPr lang="en-US" sz="2200" b="1" dirty="0">
                <a:solidFill>
                  <a:srgbClr val="1E2D53"/>
                </a:solidFill>
                <a:latin typeface="Arial" panose="020B0604020202020204" pitchFamily="34" charset="0"/>
                <a:cs typeface="Arial" panose="020B0604020202020204" pitchFamily="34" charset="0"/>
              </a:rPr>
              <a:t> Grade for Children of Low vs. High Income Parents</a:t>
            </a:r>
          </a:p>
        </p:txBody>
      </p:sp>
      <p:cxnSp>
        <p:nvCxnSpPr>
          <p:cNvPr id="312" name="Straight Arrow Connector 311">
            <a:extLst>
              <a:ext uri="{FF2B5EF4-FFF2-40B4-BE49-F238E27FC236}">
                <a16:creationId xmlns:a16="http://schemas.microsoft.com/office/drawing/2014/main" id="{06AB46EA-773F-426C-833F-B5AC29316B0E}"/>
              </a:ext>
            </a:extLst>
          </p:cNvPr>
          <p:cNvCxnSpPr>
            <a:cxnSpLocks/>
          </p:cNvCxnSpPr>
          <p:nvPr/>
        </p:nvCxnSpPr>
        <p:spPr>
          <a:xfrm>
            <a:off x="3036893" y="2552447"/>
            <a:ext cx="509397" cy="4192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DF0FF855-7394-4987-9593-00107424D702}"/>
              </a:ext>
            </a:extLst>
          </p:cNvPr>
          <p:cNvCxnSpPr>
            <a:cxnSpLocks/>
          </p:cNvCxnSpPr>
          <p:nvPr/>
        </p:nvCxnSpPr>
        <p:spPr>
          <a:xfrm flipH="1">
            <a:off x="7048616" y="2848847"/>
            <a:ext cx="426943" cy="2828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6" name="Rectangle 315">
            <a:extLst>
              <a:ext uri="{FF2B5EF4-FFF2-40B4-BE49-F238E27FC236}">
                <a16:creationId xmlns:a16="http://schemas.microsoft.com/office/drawing/2014/main" id="{1E680533-0A1C-4EBF-838D-BA80676D3FFA}"/>
              </a:ext>
            </a:extLst>
          </p:cNvPr>
          <p:cNvSpPr/>
          <p:nvPr/>
        </p:nvSpPr>
        <p:spPr>
          <a:xfrm>
            <a:off x="1473476" y="2134830"/>
            <a:ext cx="2438400" cy="646331"/>
          </a:xfrm>
          <a:prstGeom prst="rect">
            <a:avLst/>
          </a:prstGeom>
        </p:spPr>
        <p:txBody>
          <a:bodyPr wrap="square">
            <a:spAutoFit/>
          </a:bodyPr>
          <a:lstStyle/>
          <a:p>
            <a:r>
              <a:rPr lang="en-US" dirty="0"/>
              <a:t>Parent Income below </a:t>
            </a:r>
          </a:p>
          <a:p>
            <a:r>
              <a:rPr lang="en-US" dirty="0"/>
              <a:t>80</a:t>
            </a:r>
            <a:r>
              <a:rPr lang="en-US" baseline="30000" dirty="0"/>
              <a:t>th</a:t>
            </a:r>
            <a:r>
              <a:rPr lang="en-US" dirty="0"/>
              <a:t> percentile</a:t>
            </a:r>
          </a:p>
        </p:txBody>
      </p:sp>
      <p:sp>
        <p:nvSpPr>
          <p:cNvPr id="317" name="Rectangle 316">
            <a:extLst>
              <a:ext uri="{FF2B5EF4-FFF2-40B4-BE49-F238E27FC236}">
                <a16:creationId xmlns:a16="http://schemas.microsoft.com/office/drawing/2014/main" id="{A648A4D0-FC61-466B-A568-7B42597F6719}"/>
              </a:ext>
            </a:extLst>
          </p:cNvPr>
          <p:cNvSpPr/>
          <p:nvPr/>
        </p:nvSpPr>
        <p:spPr>
          <a:xfrm>
            <a:off x="6888162" y="2244597"/>
            <a:ext cx="2438400" cy="646331"/>
          </a:xfrm>
          <a:prstGeom prst="rect">
            <a:avLst/>
          </a:prstGeom>
        </p:spPr>
        <p:txBody>
          <a:bodyPr wrap="square">
            <a:spAutoFit/>
          </a:bodyPr>
          <a:lstStyle/>
          <a:p>
            <a:r>
              <a:rPr lang="en-US" dirty="0"/>
              <a:t>Parent Income </a:t>
            </a:r>
          </a:p>
          <a:p>
            <a:r>
              <a:rPr lang="en-US" dirty="0"/>
              <a:t>above 80</a:t>
            </a:r>
            <a:r>
              <a:rPr lang="en-US" baseline="30000" dirty="0"/>
              <a:t>th</a:t>
            </a:r>
            <a:r>
              <a:rPr lang="en-US" dirty="0"/>
              <a:t> percentile</a:t>
            </a:r>
          </a:p>
        </p:txBody>
      </p:sp>
    </p:spTree>
    <p:extLst>
      <p:ext uri="{BB962C8B-B14F-4D97-AF65-F5344CB8AC3E}">
        <p14:creationId xmlns:p14="http://schemas.microsoft.com/office/powerpoint/2010/main" val="3171770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a:p>
            <a:pPr eaLnBrk="1" fontAlgn="base" hangingPunct="1">
              <a:spcBef>
                <a:spcPct val="50000"/>
              </a:spcBef>
              <a:spcAft>
                <a:spcPct val="0"/>
              </a:spcAft>
            </a:pPr>
            <a:endParaRPr lang="en-US" sz="2800" dirty="0">
              <a:solidFill>
                <a:srgbClr val="FFFFFF"/>
              </a:solidFill>
              <a:latin typeface="cmss10" pitchFamily="34" charset="0"/>
            </a:endParaRPr>
          </a:p>
        </p:txBody>
      </p:sp>
      <p:pic>
        <p:nvPicPr>
          <p:cNvPr id="3" name="Picture 2">
            <a:extLst>
              <a:ext uri="{FF2B5EF4-FFF2-40B4-BE49-F238E27FC236}">
                <a16:creationId xmlns:a16="http://schemas.microsoft.com/office/drawing/2014/main" id="{F89F8C64-B553-4DC3-8524-F268D7973A3B}"/>
              </a:ext>
            </a:extLst>
          </p:cNvPr>
          <p:cNvPicPr>
            <a:picLocks noChangeAspect="1"/>
          </p:cNvPicPr>
          <p:nvPr/>
        </p:nvPicPr>
        <p:blipFill>
          <a:blip r:embed="rId3"/>
          <a:stretch>
            <a:fillRect/>
          </a:stretch>
        </p:blipFill>
        <p:spPr>
          <a:xfrm>
            <a:off x="920350" y="762000"/>
            <a:ext cx="7303299" cy="4981804"/>
          </a:xfrm>
          <a:prstGeom prst="rect">
            <a:avLst/>
          </a:prstGeom>
        </p:spPr>
      </p:pic>
      <p:sp>
        <p:nvSpPr>
          <p:cNvPr id="4" name="Oval 3">
            <a:extLst>
              <a:ext uri="{FF2B5EF4-FFF2-40B4-BE49-F238E27FC236}">
                <a16:creationId xmlns:a16="http://schemas.microsoft.com/office/drawing/2014/main" id="{1D77B2FB-512F-4F5A-8447-CE65317460B6}"/>
              </a:ext>
            </a:extLst>
          </p:cNvPr>
          <p:cNvSpPr/>
          <p:nvPr/>
        </p:nvSpPr>
        <p:spPr>
          <a:xfrm>
            <a:off x="2819400" y="5029200"/>
            <a:ext cx="762000" cy="714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9871606-D750-4CA7-9674-47171119E448}"/>
              </a:ext>
            </a:extLst>
          </p:cNvPr>
          <p:cNvCxnSpPr/>
          <p:nvPr/>
        </p:nvCxnSpPr>
        <p:spPr>
          <a:xfrm flipV="1">
            <a:off x="2387600" y="5638800"/>
            <a:ext cx="457200" cy="5807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F0E33E-ED12-46B6-852D-27F07479D1B7}"/>
              </a:ext>
            </a:extLst>
          </p:cNvPr>
          <p:cNvSpPr txBox="1"/>
          <p:nvPr/>
        </p:nvSpPr>
        <p:spPr>
          <a:xfrm>
            <a:off x="609600" y="6096000"/>
            <a:ext cx="7772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Weight on non-rich students increases in how much your test score “looks like” that of a rich person. (Upweight high-scoring, low-income students)</a:t>
            </a:r>
          </a:p>
        </p:txBody>
      </p:sp>
    </p:spTree>
    <p:extLst>
      <p:ext uri="{BB962C8B-B14F-4D97-AF65-F5344CB8AC3E}">
        <p14:creationId xmlns:p14="http://schemas.microsoft.com/office/powerpoint/2010/main" val="261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6555641"/>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First project is due Thursday, 2/21 on Canvas</a:t>
            </a:r>
          </a:p>
          <a:p>
            <a:pPr marL="609600" indent="-375920" eaLnBrk="0" fontAlgn="base" hangingPunct="0">
              <a:spcBef>
                <a:spcPct val="0"/>
              </a:spcBef>
              <a:spcAft>
                <a:spcPct val="0"/>
              </a:spcAft>
              <a:buSzPct val="80000"/>
              <a:buBlip>
                <a:blip r:embed="rId3"/>
              </a:buBlip>
              <a:defRPr/>
            </a:pP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Some clarifications (see also the Canvas discussion)</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Your 4-6 page narrative should address all of the main questions from the project document, but you do </a:t>
            </a:r>
            <a:r>
              <a:rPr lang="en-US" sz="2000" b="1" kern="0" dirty="0">
                <a:solidFill>
                  <a:srgbClr val="222222"/>
                </a:solidFill>
                <a:ea typeface="Calibri"/>
              </a:rPr>
              <a:t>not</a:t>
            </a:r>
            <a:r>
              <a:rPr lang="en-US" sz="2000" kern="0" dirty="0">
                <a:solidFill>
                  <a:srgbClr val="222222"/>
                </a:solidFill>
                <a:ea typeface="Calibri"/>
              </a:rPr>
              <a:t> need to include every figure you create in the document.</a:t>
            </a:r>
            <a:br>
              <a:rPr lang="en-US" sz="2000" kern="0" dirty="0">
                <a:solidFill>
                  <a:srgbClr val="222222"/>
                </a:solidFill>
                <a:ea typeface="Calibri"/>
              </a:rPr>
            </a:br>
            <a:endParaRPr lang="en-US" sz="2000"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For example, when creating scatterplots and tables of mobility by race, choose a couple to discuss in the narrative, and just include the rest of them in your code/logs so that we can see you generated them.</a:t>
            </a:r>
            <a:br>
              <a:rPr lang="en-US" sz="2000" kern="0" dirty="0">
                <a:solidFill>
                  <a:srgbClr val="222222"/>
                </a:solidFill>
                <a:ea typeface="Calibri"/>
              </a:rPr>
            </a:br>
            <a:endParaRPr lang="en-US" sz="2000"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You do not need to number each question as you answer them—we will be able to tell. Please structure your response as an essay, but make sure to answer all of the questions.</a:t>
            </a: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Project #1</a:t>
            </a:r>
          </a:p>
        </p:txBody>
      </p:sp>
    </p:spTree>
    <p:extLst>
      <p:ext uri="{BB962C8B-B14F-4D97-AF65-F5344CB8AC3E}">
        <p14:creationId xmlns:p14="http://schemas.microsoft.com/office/powerpoint/2010/main" val="267719176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a:p>
            <a:pPr eaLnBrk="1" fontAlgn="base" hangingPunct="1">
              <a:spcBef>
                <a:spcPct val="50000"/>
              </a:spcBef>
              <a:spcAft>
                <a:spcPct val="0"/>
              </a:spcAft>
            </a:pPr>
            <a:endParaRPr lang="en-US" sz="2800" dirty="0">
              <a:solidFill>
                <a:srgbClr val="FFFFFF"/>
              </a:solidFill>
              <a:latin typeface="cmss10" pitchFamily="34" charset="0"/>
            </a:endParaRPr>
          </a:p>
        </p:txBody>
      </p:sp>
      <p:graphicFrame>
        <p:nvGraphicFramePr>
          <p:cNvPr id="9" name="Table 8">
            <a:extLst>
              <a:ext uri="{FF2B5EF4-FFF2-40B4-BE49-F238E27FC236}">
                <a16:creationId xmlns:a16="http://schemas.microsoft.com/office/drawing/2014/main" id="{FAA61FF6-6AE6-4F20-B027-4DA820B117EF}"/>
              </a:ext>
            </a:extLst>
          </p:cNvPr>
          <p:cNvGraphicFramePr>
            <a:graphicFrameLocks noGrp="1"/>
          </p:cNvGraphicFramePr>
          <p:nvPr>
            <p:extLst>
              <p:ext uri="{D42A27DB-BD31-4B8C-83A1-F6EECF244321}">
                <p14:modId xmlns:p14="http://schemas.microsoft.com/office/powerpoint/2010/main" val="794769713"/>
              </p:ext>
            </p:extLst>
          </p:nvPr>
        </p:nvGraphicFramePr>
        <p:xfrm>
          <a:off x="152399" y="1523081"/>
          <a:ext cx="8839201" cy="5334919"/>
        </p:xfrm>
        <a:graphic>
          <a:graphicData uri="http://schemas.openxmlformats.org/drawingml/2006/table">
            <a:tbl>
              <a:tblPr firstRow="1" firstCol="1" bandRow="1"/>
              <a:tblGrid>
                <a:gridCol w="3416117">
                  <a:extLst>
                    <a:ext uri="{9D8B030D-6E8A-4147-A177-3AD203B41FA5}">
                      <a16:colId xmlns:a16="http://schemas.microsoft.com/office/drawing/2014/main" val="20000"/>
                    </a:ext>
                  </a:extLst>
                </a:gridCol>
                <a:gridCol w="494083">
                  <a:extLst>
                    <a:ext uri="{9D8B030D-6E8A-4147-A177-3AD203B41FA5}">
                      <a16:colId xmlns:a16="http://schemas.microsoft.com/office/drawing/2014/main" val="20001"/>
                    </a:ext>
                  </a:extLst>
                </a:gridCol>
                <a:gridCol w="2388265">
                  <a:extLst>
                    <a:ext uri="{9D8B030D-6E8A-4147-A177-3AD203B41FA5}">
                      <a16:colId xmlns:a16="http://schemas.microsoft.com/office/drawing/2014/main" val="20002"/>
                    </a:ext>
                  </a:extLst>
                </a:gridCol>
                <a:gridCol w="320261">
                  <a:extLst>
                    <a:ext uri="{9D8B030D-6E8A-4147-A177-3AD203B41FA5}">
                      <a16:colId xmlns:a16="http://schemas.microsoft.com/office/drawing/2014/main" val="20003"/>
                    </a:ext>
                  </a:extLst>
                </a:gridCol>
                <a:gridCol w="2220475">
                  <a:extLst>
                    <a:ext uri="{9D8B030D-6E8A-4147-A177-3AD203B41FA5}">
                      <a16:colId xmlns:a16="http://schemas.microsoft.com/office/drawing/2014/main" val="20004"/>
                    </a:ext>
                  </a:extLst>
                </a:gridCol>
              </a:tblGrid>
              <a:tr h="246643">
                <a:tc gridSpan="5">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mn-lt"/>
                        <a:ea typeface="Calibri"/>
                        <a:cs typeface="Times New Roman"/>
                      </a:endParaRPr>
                    </a:p>
                  </a:txBody>
                  <a:tcPr marL="51786" marR="51786"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760">
                <a:tc gridSpan="2">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gridSpan="3">
                  <a:txBody>
                    <a:body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mn-lt"/>
                        <a:ea typeface="Calibri"/>
                        <a:cs typeface="Times New Roman"/>
                      </a:endParaRPr>
                    </a:p>
                  </a:txBody>
                  <a:tcPr marL="51786" marR="51786"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extLst>
                  <a:ext uri="{0D108BD9-81ED-4DB2-BD59-A6C34878D82A}">
                    <a16:rowId xmlns:a16="http://schemas.microsoft.com/office/drawing/2014/main" val="10001"/>
                  </a:ext>
                </a:extLst>
              </a:tr>
              <a:tr h="832381">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ctr">
                        <a:lnSpc>
                          <a:spcPct val="115000"/>
                        </a:lnSpc>
                        <a:spcBef>
                          <a:spcPts val="0"/>
                        </a:spcBef>
                        <a:spcAft>
                          <a:spcPts val="0"/>
                        </a:spcAft>
                      </a:pP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900" b="0" kern="1200" dirty="0">
                          <a:solidFill>
                            <a:schemeClr val="tx1"/>
                          </a:solidFill>
                          <a:effectLst/>
                          <a:latin typeface="Arial" panose="020B0604020202020204" pitchFamily="34" charset="0"/>
                          <a:ea typeface="Calibri"/>
                          <a:cs typeface="Arial" panose="020B0604020202020204" pitchFamily="34" charset="0"/>
                        </a:rPr>
                        <a:t>Patent</a:t>
                      </a:r>
                      <a:r>
                        <a:rPr lang="en-US" sz="1900" b="0" kern="1200" baseline="0" dirty="0">
                          <a:solidFill>
                            <a:schemeClr val="tx1"/>
                          </a:solidFill>
                          <a:effectLst/>
                          <a:latin typeface="Arial" panose="020B0604020202020204" pitchFamily="34" charset="0"/>
                          <a:ea typeface="Calibri"/>
                          <a:cs typeface="Arial" panose="020B0604020202020204" pitchFamily="34" charset="0"/>
                        </a:rPr>
                        <a:t> Rate</a:t>
                      </a:r>
                    </a:p>
                    <a:p>
                      <a:pPr marL="0" marR="0" indent="0" algn="ctr" defTabSz="457200" rtl="0" eaLnBrk="1" fontAlgn="auto" latinLnBrk="0" hangingPunct="1">
                        <a:lnSpc>
                          <a:spcPct val="115000"/>
                        </a:lnSpc>
                        <a:spcBef>
                          <a:spcPts val="0"/>
                        </a:spcBef>
                        <a:spcAft>
                          <a:spcPts val="0"/>
                        </a:spcAft>
                        <a:buClrTx/>
                        <a:buSzTx/>
                        <a:buFontTx/>
                        <a:buNone/>
                        <a:tabLst/>
                        <a:defRPr/>
                      </a:pPr>
                      <a:r>
                        <a:rPr lang="en-US" sz="1900" b="0" kern="1200" baseline="0" dirty="0">
                          <a:solidFill>
                            <a:schemeClr val="tx1"/>
                          </a:solidFill>
                          <a:effectLst/>
                          <a:latin typeface="Arial" panose="020B0604020202020204" pitchFamily="34" charset="0"/>
                          <a:ea typeface="Calibri"/>
                          <a:cs typeface="Arial" panose="020B0604020202020204" pitchFamily="34" charset="0"/>
                        </a:rPr>
                        <a:t>(per 1000 Individuals)</a:t>
                      </a:r>
                      <a:endParaRPr lang="en-US" sz="1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b"/>
                      <a:endParaRPr lang="en-US" sz="1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a:latin typeface="Arial" panose="020B0604020202020204" pitchFamily="34" charset="0"/>
                          <a:cs typeface="Arial" panose="020B0604020202020204" pitchFamily="34" charset="0"/>
                        </a:rPr>
                        <a:t>Gap Relative to Above</a:t>
                      </a:r>
                      <a:r>
                        <a:rPr lang="en-US" sz="1900" baseline="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p80 Group</a:t>
                      </a:r>
                    </a:p>
                  </a:txBody>
                  <a:tcPr marL="9525" marR="9525" marT="9525" marB="0"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2"/>
                  </a:ext>
                </a:extLst>
              </a:tr>
              <a:tr h="365760">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l">
                        <a:lnSpc>
                          <a:spcPct val="115000"/>
                        </a:lnSpc>
                        <a:spcBef>
                          <a:spcPts val="0"/>
                        </a:spcBef>
                        <a:spcAft>
                          <a:spcPts val="0"/>
                        </a:spcAft>
                      </a:pPr>
                      <a:r>
                        <a:rPr lang="en-US" sz="1900" b="0" dirty="0">
                          <a:solidFill>
                            <a:schemeClr val="tx1"/>
                          </a:solidFill>
                          <a:effectLst/>
                          <a:latin typeface="Arial" panose="020B0604020202020204" pitchFamily="34" charset="0"/>
                          <a:ea typeface="Calibri"/>
                          <a:cs typeface="Arial" panose="020B0604020202020204" pitchFamily="34" charset="0"/>
                        </a:rPr>
                        <a:t>Above</a:t>
                      </a:r>
                      <a:r>
                        <a:rPr lang="en-US" sz="1900" b="0" baseline="0" dirty="0">
                          <a:solidFill>
                            <a:schemeClr val="tx1"/>
                          </a:solidFill>
                          <a:effectLst/>
                          <a:latin typeface="Arial" panose="020B0604020202020204" pitchFamily="34" charset="0"/>
                          <a:ea typeface="Calibri"/>
                          <a:cs typeface="Arial" panose="020B0604020202020204" pitchFamily="34" charset="0"/>
                        </a:rPr>
                        <a:t> 80</a:t>
                      </a:r>
                      <a:r>
                        <a:rPr lang="en-US" sz="1900" b="0" baseline="30000" dirty="0">
                          <a:solidFill>
                            <a:schemeClr val="tx1"/>
                          </a:solidFill>
                          <a:effectLst/>
                          <a:latin typeface="Arial" panose="020B0604020202020204" pitchFamily="34" charset="0"/>
                          <a:ea typeface="Calibri"/>
                          <a:cs typeface="Arial" panose="020B0604020202020204" pitchFamily="34" charset="0"/>
                        </a:rPr>
                        <a:t>th</a:t>
                      </a:r>
                      <a:r>
                        <a:rPr lang="en-US" sz="1900" b="0" baseline="0" dirty="0">
                          <a:solidFill>
                            <a:schemeClr val="tx1"/>
                          </a:solidFill>
                          <a:effectLst/>
                          <a:latin typeface="Arial" panose="020B0604020202020204" pitchFamily="34" charset="0"/>
                          <a:ea typeface="Calibri"/>
                          <a:cs typeface="Arial" panose="020B0604020202020204" pitchFamily="34" charset="0"/>
                        </a:rPr>
                        <a:t> </a:t>
                      </a:r>
                      <a:r>
                        <a:rPr lang="en-US" sz="1900" b="0" baseline="0" dirty="0" err="1">
                          <a:solidFill>
                            <a:schemeClr val="tx1"/>
                          </a:solidFill>
                          <a:effectLst/>
                          <a:latin typeface="Arial" panose="020B0604020202020204" pitchFamily="34" charset="0"/>
                          <a:ea typeface="Calibri"/>
                          <a:cs typeface="Arial" panose="020B0604020202020204" pitchFamily="34" charset="0"/>
                        </a:rPr>
                        <a:t>Pctile</a:t>
                      </a:r>
                      <a:r>
                        <a:rPr lang="en-US" sz="1900" b="0" baseline="0" dirty="0">
                          <a:solidFill>
                            <a:schemeClr val="tx1"/>
                          </a:solidFill>
                          <a:effectLst/>
                          <a:latin typeface="Arial" panose="020B0604020202020204" pitchFamily="34" charset="0"/>
                          <a:ea typeface="Calibri"/>
                          <a:cs typeface="Arial" panose="020B0604020202020204" pitchFamily="34" charset="0"/>
                        </a:rPr>
                        <a:t>.</a:t>
                      </a: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900" dirty="0">
                          <a:latin typeface="Arial" panose="020B0604020202020204" pitchFamily="34" charset="0"/>
                          <a:cs typeface="Arial" panose="020B0604020202020204" pitchFamily="34" charset="0"/>
                        </a:rPr>
                        <a:t>1.93</a:t>
                      </a:r>
                      <a:endParaRPr lang="en-US" sz="1900" dirty="0">
                        <a:solidFill>
                          <a:schemeClr val="tx1"/>
                        </a:solidFill>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4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3"/>
                  </a:ext>
                </a:extLst>
              </a:tr>
              <a:tr h="365760">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l">
                        <a:lnSpc>
                          <a:spcPct val="115000"/>
                        </a:lnSpc>
                        <a:spcBef>
                          <a:spcPts val="0"/>
                        </a:spcBef>
                        <a:spcAft>
                          <a:spcPts val="0"/>
                        </a:spcAft>
                      </a:pP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ctr"/>
                      <a:r>
                        <a:rPr lang="en-US" sz="19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4"/>
                  </a:ext>
                </a:extLst>
              </a:tr>
              <a:tr h="365760">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l">
                        <a:lnSpc>
                          <a:spcPct val="115000"/>
                        </a:lnSpc>
                        <a:spcBef>
                          <a:spcPts val="0"/>
                        </a:spcBef>
                        <a:spcAft>
                          <a:spcPts val="0"/>
                        </a:spcAft>
                      </a:pPr>
                      <a:r>
                        <a:rPr lang="en-US" sz="1900" b="0" dirty="0">
                          <a:solidFill>
                            <a:schemeClr val="tx1"/>
                          </a:solidFill>
                          <a:effectLst/>
                          <a:latin typeface="Arial" panose="020B0604020202020204" pitchFamily="34" charset="0"/>
                          <a:ea typeface="Calibri"/>
                          <a:cs typeface="Arial" panose="020B0604020202020204" pitchFamily="34" charset="0"/>
                        </a:rPr>
                        <a:t>Below</a:t>
                      </a:r>
                      <a:r>
                        <a:rPr lang="en-US" sz="1900" b="0" baseline="0" dirty="0">
                          <a:solidFill>
                            <a:schemeClr val="tx1"/>
                          </a:solidFill>
                          <a:effectLst/>
                          <a:latin typeface="Arial" panose="020B0604020202020204" pitchFamily="34" charset="0"/>
                          <a:ea typeface="Calibri"/>
                          <a:cs typeface="Arial" panose="020B0604020202020204" pitchFamily="34" charset="0"/>
                        </a:rPr>
                        <a:t> 80</a:t>
                      </a:r>
                      <a:r>
                        <a:rPr lang="en-US" sz="1900" b="0" baseline="30000" dirty="0">
                          <a:solidFill>
                            <a:schemeClr val="tx1"/>
                          </a:solidFill>
                          <a:effectLst/>
                          <a:latin typeface="Arial" panose="020B0604020202020204" pitchFamily="34" charset="0"/>
                          <a:ea typeface="Calibri"/>
                          <a:cs typeface="Arial" panose="020B0604020202020204" pitchFamily="34" charset="0"/>
                        </a:rPr>
                        <a:t>th</a:t>
                      </a:r>
                      <a:r>
                        <a:rPr lang="en-US" sz="1900" b="0" baseline="0" dirty="0">
                          <a:solidFill>
                            <a:schemeClr val="tx1"/>
                          </a:solidFill>
                          <a:effectLst/>
                          <a:latin typeface="Arial" panose="020B0604020202020204" pitchFamily="34" charset="0"/>
                          <a:ea typeface="Calibri"/>
                          <a:cs typeface="Arial" panose="020B0604020202020204" pitchFamily="34" charset="0"/>
                        </a:rPr>
                        <a:t> </a:t>
                      </a:r>
                      <a:r>
                        <a:rPr lang="en-US" sz="1900" b="0" baseline="0" dirty="0" err="1">
                          <a:solidFill>
                            <a:schemeClr val="tx1"/>
                          </a:solidFill>
                          <a:effectLst/>
                          <a:latin typeface="Arial" panose="020B0604020202020204" pitchFamily="34" charset="0"/>
                          <a:ea typeface="Calibri"/>
                          <a:cs typeface="Arial" panose="020B0604020202020204" pitchFamily="34" charset="0"/>
                        </a:rPr>
                        <a:t>Pctile</a:t>
                      </a:r>
                      <a:r>
                        <a:rPr lang="en-US" sz="1900" b="0" baseline="0" dirty="0">
                          <a:solidFill>
                            <a:schemeClr val="tx1"/>
                          </a:solidFill>
                          <a:effectLst/>
                          <a:latin typeface="Arial" panose="020B0604020202020204" pitchFamily="34" charset="0"/>
                          <a:ea typeface="Calibri"/>
                          <a:cs typeface="Arial" panose="020B0604020202020204" pitchFamily="34" charset="0"/>
                        </a:rPr>
                        <a:t>.</a:t>
                      </a: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900" dirty="0">
                          <a:latin typeface="Arial" panose="020B0604020202020204" pitchFamily="34" charset="0"/>
                          <a:cs typeface="Arial" panose="020B0604020202020204" pitchFamily="34" charset="0"/>
                        </a:rPr>
                        <a:t>0.52</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ctr"/>
                      <a:r>
                        <a:rPr lang="en-US" sz="19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1.41</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5"/>
                  </a:ext>
                </a:extLst>
              </a:tr>
              <a:tr h="365760">
                <a:tc>
                  <a:txBody>
                    <a:bodyPr/>
                    <a:lstStyle/>
                    <a:p>
                      <a:pPr marL="0" marR="0" algn="l">
                        <a:lnSpc>
                          <a:spcPct val="115000"/>
                        </a:lnSpc>
                        <a:spcBef>
                          <a:spcPts val="0"/>
                        </a:spcBef>
                        <a:spcAft>
                          <a:spcPts val="0"/>
                        </a:spcAft>
                      </a:pPr>
                      <a:endPar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6"/>
                  </a:ext>
                </a:extLst>
              </a:tr>
              <a:tr h="365760">
                <a:tc>
                  <a:txBody>
                    <a:bodyPr/>
                    <a:lstStyle/>
                    <a:p>
                      <a:pPr marL="0" marR="0" algn="l">
                        <a:lnSpc>
                          <a:spcPct val="115000"/>
                        </a:lnSpc>
                        <a:spcBef>
                          <a:spcPts val="0"/>
                        </a:spcBef>
                        <a:spcAft>
                          <a:spcPts val="0"/>
                        </a:spcAft>
                      </a:pP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Below 80</a:t>
                      </a:r>
                      <a:r>
                        <a:rPr lang="en-US" sz="1900" b="0" baseline="30000" dirty="0">
                          <a:solidFill>
                            <a:schemeClr val="tx1"/>
                          </a:solidFill>
                          <a:effectLst/>
                          <a:highlight>
                            <a:srgbClr val="FFFF00"/>
                          </a:highlight>
                          <a:latin typeface="Arial" panose="020B0604020202020204" pitchFamily="34" charset="0"/>
                          <a:ea typeface="Calibri"/>
                          <a:cs typeface="Arial" panose="020B0604020202020204" pitchFamily="34" charset="0"/>
                        </a:rPr>
                        <a:t>th</a:t>
                      </a: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 </a:t>
                      </a:r>
                      <a:r>
                        <a:rPr lang="en-US" sz="1900" b="0" dirty="0" err="1">
                          <a:solidFill>
                            <a:schemeClr val="tx1"/>
                          </a:solidFill>
                          <a:effectLst/>
                          <a:highlight>
                            <a:srgbClr val="FFFF00"/>
                          </a:highlight>
                          <a:latin typeface="Arial" panose="020B0604020202020204" pitchFamily="34" charset="0"/>
                          <a:ea typeface="Calibri"/>
                          <a:cs typeface="Arial" panose="020B0604020202020204" pitchFamily="34" charset="0"/>
                        </a:rPr>
                        <a:t>Pctile</a:t>
                      </a: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 </a:t>
                      </a:r>
                      <a:b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b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(Reweighting Scores)</a:t>
                      </a: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r>
                        <a:rPr lang="en-US" sz="1900" b="0" i="0" u="none" strike="noStrike" dirty="0">
                          <a:solidFill>
                            <a:schemeClr val="tx1"/>
                          </a:solidFill>
                          <a:effectLst/>
                          <a:highlight>
                            <a:srgbClr val="FFFF00"/>
                          </a:highlight>
                          <a:latin typeface="Arial" panose="020B0604020202020204" pitchFamily="34" charset="0"/>
                          <a:cs typeface="Arial" panose="020B0604020202020204" pitchFamily="34" charset="0"/>
                        </a:rPr>
                        <a:t>0.95</a:t>
                      </a: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r>
                        <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rPr>
                        <a:t>0.97</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7"/>
                  </a:ext>
                </a:extLst>
              </a:tr>
              <a:tr h="365760">
                <a:tc>
                  <a:txBody>
                    <a:bodyPr/>
                    <a:lstStyle/>
                    <a:p>
                      <a:pPr marL="0" marR="0" algn="l">
                        <a:lnSpc>
                          <a:spcPct val="115000"/>
                        </a:lnSpc>
                        <a:spcBef>
                          <a:spcPts val="0"/>
                        </a:spcBef>
                        <a:spcAft>
                          <a:spcPts val="0"/>
                        </a:spcAft>
                      </a:pP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 1.93 – 0.95)</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8"/>
                  </a:ext>
                </a:extLst>
              </a:tr>
              <a:tr h="76909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900" baseline="0" dirty="0">
                          <a:latin typeface="Arial" panose="020B0604020202020204" pitchFamily="34" charset="0"/>
                          <a:cs typeface="Arial" panose="020B0604020202020204" pitchFamily="34" charset="0"/>
                        </a:rPr>
                        <a:t>% of gap accounted for by 3</a:t>
                      </a:r>
                      <a:r>
                        <a:rPr lang="en-US" sz="1900" baseline="30000" dirty="0">
                          <a:latin typeface="Arial" panose="020B0604020202020204" pitchFamily="34" charset="0"/>
                          <a:cs typeface="Arial" panose="020B0604020202020204" pitchFamily="34" charset="0"/>
                        </a:rPr>
                        <a:t>rd</a:t>
                      </a:r>
                      <a:r>
                        <a:rPr lang="en-US" sz="1900" baseline="0" dirty="0">
                          <a:latin typeface="Arial" panose="020B0604020202020204" pitchFamily="34" charset="0"/>
                          <a:cs typeface="Arial" panose="020B0604020202020204" pitchFamily="34" charset="0"/>
                        </a:rPr>
                        <a:t> grade scores</a:t>
                      </a:r>
                      <a:endParaRPr lang="en-US" sz="1900" dirty="0">
                        <a:latin typeface="Arial" panose="020B0604020202020204" pitchFamily="34" charset="0"/>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31.2%</a:t>
                      </a:r>
                    </a:p>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a:t>
                      </a:r>
                      <a:r>
                        <a:rPr lang="en-US" sz="1900" b="0" i="0" u="none" strike="noStrike" dirty="0" err="1">
                          <a:solidFill>
                            <a:srgbClr val="000000"/>
                          </a:solidFill>
                          <a:effectLst/>
                          <a:latin typeface="Arial" panose="020B0604020202020204" pitchFamily="34" charset="0"/>
                          <a:cs typeface="Arial" panose="020B0604020202020204" pitchFamily="34" charset="0"/>
                        </a:rPr>
                        <a:t>s.e.</a:t>
                      </a:r>
                      <a:r>
                        <a:rPr lang="en-US" sz="1900" b="0" i="0" u="none" strike="noStrike" dirty="0">
                          <a:solidFill>
                            <a:srgbClr val="000000"/>
                          </a:solidFill>
                          <a:effectLst/>
                          <a:latin typeface="Arial" panose="020B0604020202020204" pitchFamily="34" charset="0"/>
                          <a:cs typeface="Arial" panose="020B0604020202020204" pitchFamily="34" charset="0"/>
                        </a:rPr>
                        <a:t> = 6.8%)</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9"/>
                  </a:ext>
                </a:extLst>
              </a:tr>
              <a:tr h="91440">
                <a:tc gridSpan="5">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algn="ctr" fontAlgn="b">
                        <a:lnSpc>
                          <a:spcPct val="115000"/>
                        </a:lnSpc>
                        <a:spcBef>
                          <a:spcPts val="0"/>
                        </a:spcBef>
                        <a:spcAft>
                          <a:spcPts val="0"/>
                        </a:spcAft>
                      </a:pPr>
                      <a:endParaRPr lang="en-US" sz="1800" b="0" dirty="0">
                        <a:solidFill>
                          <a:schemeClr val="tx1"/>
                        </a:solidFill>
                        <a:effectLst/>
                        <a:latin typeface="+mj-lt"/>
                        <a:ea typeface="Calibri"/>
                        <a:cs typeface="Times New Roman"/>
                      </a:endParaRPr>
                    </a:p>
                  </a:txBody>
                  <a:tcPr marL="51786" marR="51786" marT="0" marB="0" anchor="ctr">
                    <a:lnT w="12700" cmpd="sng">
                      <a:noFill/>
                    </a:lnT>
                    <a:lnB w="381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800" b="0" i="0" u="none" strike="noStrike" kern="1200" dirty="0">
                        <a:solidFill>
                          <a:srgbClr val="000000"/>
                        </a:solidFill>
                        <a:effectLst/>
                        <a:latin typeface="+mj-lt"/>
                        <a:ea typeface="+mn-ea"/>
                        <a:cs typeface="+mn-cs"/>
                      </a:endParaRPr>
                    </a:p>
                  </a:txBody>
                  <a:tcPr marL="9525" marR="9525" marT="9525" marB="0" anchor="ctr">
                    <a:lnT w="12700" cmpd="sng">
                      <a:noFill/>
                    </a:lnT>
                    <a:lnB w="38100" cap="flat" cmpd="sng" algn="ctr">
                      <a:solidFill>
                        <a:schemeClr val="tx1"/>
                      </a:solidFill>
                      <a:prstDash val="solid"/>
                      <a:round/>
                      <a:headEnd type="none" w="med" len="med"/>
                      <a:tailEnd type="none" w="med" len="med"/>
                    </a:lnB>
                  </a:tcPr>
                </a:tc>
                <a:tc hMerge="1">
                  <a:txBody>
                    <a:bodyPr/>
                    <a:lstStyle/>
                    <a:p>
                      <a:pPr algn="ctr" fontAlgn="b"/>
                      <a:endParaRPr lang="en-US" sz="1800" b="0" i="0" u="none" strike="noStrike" kern="1200" dirty="0">
                        <a:solidFill>
                          <a:srgbClr val="000000"/>
                        </a:solidFill>
                        <a:effectLst/>
                        <a:latin typeface="+mj-lt"/>
                        <a:ea typeface="+mn-ea"/>
                        <a:cs typeface="+mn-cs"/>
                      </a:endParaRPr>
                    </a:p>
                  </a:txBody>
                  <a:tcPr marL="9525" marR="9525" marT="9525" marB="0" anchor="ctr">
                    <a:lnT w="12700" cmpd="sng">
                      <a:noFill/>
                    </a:lnT>
                  </a:tcPr>
                </a:tc>
                <a:extLst>
                  <a:ext uri="{0D108BD9-81ED-4DB2-BD59-A6C34878D82A}">
                    <a16:rowId xmlns:a16="http://schemas.microsoft.com/office/drawing/2014/main" val="10010"/>
                  </a:ext>
                </a:extLst>
              </a:tr>
              <a:tr h="329967">
                <a:tc gridSpan="5">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mn-lt"/>
                        <a:ea typeface="Calibri"/>
                        <a:cs typeface="Times New Roman"/>
                      </a:endParaRPr>
                    </a:p>
                  </a:txBody>
                  <a:tcPr marL="51786" marR="51786" marT="0" marB="0" anchor="ctr">
                    <a:lnL w="12700" cmpd="sng">
                      <a:solidFill>
                        <a:srgbClr val="FFFFFF"/>
                      </a:solidFill>
                    </a:lnL>
                    <a:lnR w="12700" cmpd="sng">
                      <a:solidFill>
                        <a:srgbClr val="FFFFFF"/>
                      </a:solidFill>
                    </a:lnR>
                    <a:lnT w="381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10" name="Rectangle 161">
            <a:extLst>
              <a:ext uri="{FF2B5EF4-FFF2-40B4-BE49-F238E27FC236}">
                <a16:creationId xmlns:a16="http://schemas.microsoft.com/office/drawing/2014/main" id="{60CCBC1A-A30A-4989-97E1-D9FA9990DE73}"/>
              </a:ext>
            </a:extLst>
          </p:cNvPr>
          <p:cNvSpPr>
            <a:spLocks noChangeArrowheads="1"/>
          </p:cNvSpPr>
          <p:nvPr/>
        </p:nvSpPr>
        <p:spPr bwMode="auto">
          <a:xfrm>
            <a:off x="-152402" y="855324"/>
            <a:ext cx="91440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900" b="1" dirty="0">
                <a:solidFill>
                  <a:srgbClr val="1E2D53"/>
                </a:solidFill>
                <a:latin typeface="Arial" panose="020B0604020202020204" pitchFamily="34" charset="0"/>
                <a:cs typeface="Arial" panose="020B0604020202020204" pitchFamily="34" charset="0"/>
              </a:rPr>
              <a:t>What Fraction of the Gap in Patenting by Parent Income</a:t>
            </a:r>
            <a:br>
              <a:rPr lang="en-US" sz="1900" b="1" dirty="0">
                <a:solidFill>
                  <a:srgbClr val="1E2D53"/>
                </a:solidFill>
                <a:latin typeface="Arial" panose="020B0604020202020204" pitchFamily="34" charset="0"/>
                <a:cs typeface="Arial" panose="020B0604020202020204" pitchFamily="34" charset="0"/>
              </a:rPr>
            </a:br>
            <a:r>
              <a:rPr lang="en-US" sz="1900" b="1" dirty="0">
                <a:solidFill>
                  <a:srgbClr val="1E2D53"/>
                </a:solidFill>
                <a:latin typeface="Arial" panose="020B0604020202020204" pitchFamily="34" charset="0"/>
                <a:cs typeface="Arial" panose="020B0604020202020204" pitchFamily="34" charset="0"/>
              </a:rPr>
              <a:t> is Explained by Differences in Test Scores?</a:t>
            </a:r>
          </a:p>
        </p:txBody>
      </p:sp>
    </p:spTree>
    <p:extLst>
      <p:ext uri="{BB962C8B-B14F-4D97-AF65-F5344CB8AC3E}">
        <p14:creationId xmlns:p14="http://schemas.microsoft.com/office/powerpoint/2010/main" val="3773262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9" name="Rectangle 161"/>
          <p:cNvSpPr>
            <a:spLocks noChangeArrowheads="1"/>
          </p:cNvSpPr>
          <p:nvPr/>
        </p:nvSpPr>
        <p:spPr bwMode="auto">
          <a:xfrm>
            <a:off x="1142999" y="189700"/>
            <a:ext cx="685800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2500" b="1" dirty="0">
                <a:solidFill>
                  <a:srgbClr val="1E2D53"/>
                </a:solidFill>
                <a:latin typeface="Arial" panose="020B0604020202020204" pitchFamily="34" charset="0"/>
                <a:cs typeface="Arial" panose="020B0604020202020204" pitchFamily="34" charset="0"/>
              </a:rPr>
              <a:t>Patent Rates by Race and Ethnicity</a:t>
            </a:r>
          </a:p>
        </p:txBody>
      </p:sp>
      <p:grpSp>
        <p:nvGrpSpPr>
          <p:cNvPr id="5" name="Group 4"/>
          <p:cNvGrpSpPr>
            <a:grpSpLocks noChangeAspect="1"/>
          </p:cNvGrpSpPr>
          <p:nvPr/>
        </p:nvGrpSpPr>
        <p:grpSpPr bwMode="auto">
          <a:xfrm>
            <a:off x="152400" y="304800"/>
            <a:ext cx="8751910" cy="6365025"/>
            <a:chOff x="870" y="0"/>
            <a:chExt cx="5940" cy="4320"/>
          </a:xfrm>
        </p:grpSpPr>
        <p:sp>
          <p:nvSpPr>
            <p:cNvPr id="6" name="AutoShape 3"/>
            <p:cNvSpPr>
              <a:spLocks noChangeAspect="1" noChangeArrowheads="1" noTextEdit="1"/>
            </p:cNvSpPr>
            <p:nvPr/>
          </p:nvSpPr>
          <p:spPr bwMode="auto">
            <a:xfrm>
              <a:off x="870" y="0"/>
              <a:ext cx="59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Rectangle 7"/>
            <p:cNvSpPr>
              <a:spLocks noChangeArrowheads="1"/>
            </p:cNvSpPr>
            <p:nvPr/>
          </p:nvSpPr>
          <p:spPr bwMode="auto">
            <a:xfrm>
              <a:off x="1435" y="392"/>
              <a:ext cx="5242" cy="3554"/>
            </a:xfrm>
            <a:prstGeom prst="rect">
              <a:avLst/>
            </a:prstGeom>
            <a:solidFill>
              <a:srgbClr val="FFFFFF"/>
            </a:solidFill>
            <a:ln w="11113">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Line 8"/>
            <p:cNvSpPr>
              <a:spLocks noChangeShapeType="1"/>
            </p:cNvSpPr>
            <p:nvPr/>
          </p:nvSpPr>
          <p:spPr bwMode="auto">
            <a:xfrm>
              <a:off x="1435" y="3946"/>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0" name="Line 9"/>
            <p:cNvSpPr>
              <a:spLocks noChangeShapeType="1"/>
            </p:cNvSpPr>
            <p:nvPr/>
          </p:nvSpPr>
          <p:spPr bwMode="auto">
            <a:xfrm>
              <a:off x="1435" y="3146"/>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1" name="Line 10"/>
            <p:cNvSpPr>
              <a:spLocks noChangeShapeType="1"/>
            </p:cNvSpPr>
            <p:nvPr/>
          </p:nvSpPr>
          <p:spPr bwMode="auto">
            <a:xfrm>
              <a:off x="1435" y="2344"/>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3" name="Line 11"/>
            <p:cNvSpPr>
              <a:spLocks noChangeShapeType="1"/>
            </p:cNvSpPr>
            <p:nvPr/>
          </p:nvSpPr>
          <p:spPr bwMode="auto">
            <a:xfrm>
              <a:off x="1435" y="1544"/>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4" name="Line 12"/>
            <p:cNvSpPr>
              <a:spLocks noChangeShapeType="1"/>
            </p:cNvSpPr>
            <p:nvPr/>
          </p:nvSpPr>
          <p:spPr bwMode="auto">
            <a:xfrm>
              <a:off x="1435" y="742"/>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6" name="Rectangle 13"/>
            <p:cNvSpPr>
              <a:spLocks noChangeArrowheads="1"/>
            </p:cNvSpPr>
            <p:nvPr/>
          </p:nvSpPr>
          <p:spPr bwMode="auto">
            <a:xfrm>
              <a:off x="1651" y="2650"/>
              <a:ext cx="324" cy="1296"/>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Rectangle 14"/>
            <p:cNvSpPr>
              <a:spLocks noChangeArrowheads="1"/>
            </p:cNvSpPr>
            <p:nvPr/>
          </p:nvSpPr>
          <p:spPr bwMode="auto">
            <a:xfrm>
              <a:off x="2008" y="2650"/>
              <a:ext cx="327" cy="1296"/>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Rectangle 15"/>
            <p:cNvSpPr>
              <a:spLocks noChangeArrowheads="1"/>
            </p:cNvSpPr>
            <p:nvPr/>
          </p:nvSpPr>
          <p:spPr bwMode="auto">
            <a:xfrm>
              <a:off x="2368" y="2650"/>
              <a:ext cx="324" cy="1296"/>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Rectangle 16"/>
            <p:cNvSpPr>
              <a:spLocks noChangeArrowheads="1"/>
            </p:cNvSpPr>
            <p:nvPr/>
          </p:nvSpPr>
          <p:spPr bwMode="auto">
            <a:xfrm>
              <a:off x="2908" y="3575"/>
              <a:ext cx="324" cy="371"/>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Rectangle 17"/>
            <p:cNvSpPr>
              <a:spLocks noChangeArrowheads="1"/>
            </p:cNvSpPr>
            <p:nvPr/>
          </p:nvSpPr>
          <p:spPr bwMode="auto">
            <a:xfrm>
              <a:off x="3264" y="3150"/>
              <a:ext cx="328" cy="796"/>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Rectangle 18"/>
            <p:cNvSpPr>
              <a:spLocks noChangeArrowheads="1"/>
            </p:cNvSpPr>
            <p:nvPr/>
          </p:nvSpPr>
          <p:spPr bwMode="auto">
            <a:xfrm>
              <a:off x="3624" y="3463"/>
              <a:ext cx="324" cy="483"/>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Rectangle 19"/>
            <p:cNvSpPr>
              <a:spLocks noChangeArrowheads="1"/>
            </p:cNvSpPr>
            <p:nvPr/>
          </p:nvSpPr>
          <p:spPr bwMode="auto">
            <a:xfrm>
              <a:off x="4164" y="3812"/>
              <a:ext cx="328" cy="134"/>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Rectangle 20"/>
            <p:cNvSpPr>
              <a:spLocks noChangeArrowheads="1"/>
            </p:cNvSpPr>
            <p:nvPr/>
          </p:nvSpPr>
          <p:spPr bwMode="auto">
            <a:xfrm>
              <a:off x="4524" y="3672"/>
              <a:ext cx="324" cy="274"/>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Rectangle 21"/>
            <p:cNvSpPr>
              <a:spLocks noChangeArrowheads="1"/>
            </p:cNvSpPr>
            <p:nvPr/>
          </p:nvSpPr>
          <p:spPr bwMode="auto">
            <a:xfrm>
              <a:off x="4880" y="3737"/>
              <a:ext cx="324" cy="209"/>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Rectangle 22"/>
            <p:cNvSpPr>
              <a:spLocks noChangeArrowheads="1"/>
            </p:cNvSpPr>
            <p:nvPr/>
          </p:nvSpPr>
          <p:spPr bwMode="auto">
            <a:xfrm>
              <a:off x="5420" y="1314"/>
              <a:ext cx="328" cy="2632"/>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Rectangle 23"/>
            <p:cNvSpPr>
              <a:spLocks noChangeArrowheads="1"/>
            </p:cNvSpPr>
            <p:nvPr/>
          </p:nvSpPr>
          <p:spPr bwMode="auto">
            <a:xfrm>
              <a:off x="5780" y="544"/>
              <a:ext cx="324" cy="3402"/>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Rectangle 24"/>
            <p:cNvSpPr>
              <a:spLocks noChangeArrowheads="1"/>
            </p:cNvSpPr>
            <p:nvPr/>
          </p:nvSpPr>
          <p:spPr bwMode="auto">
            <a:xfrm>
              <a:off x="6137" y="1436"/>
              <a:ext cx="324" cy="2510"/>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Rectangle 25"/>
            <p:cNvSpPr>
              <a:spLocks noChangeArrowheads="1"/>
            </p:cNvSpPr>
            <p:nvPr/>
          </p:nvSpPr>
          <p:spPr bwMode="auto">
            <a:xfrm>
              <a:off x="1734" y="3233"/>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1.6</a:t>
              </a:r>
              <a:endParaRPr lang="en-US" altLang="en-US" sz="1350"/>
            </a:p>
          </p:txBody>
        </p:sp>
        <p:sp>
          <p:nvSpPr>
            <p:cNvPr id="63" name="Rectangle 26"/>
            <p:cNvSpPr>
              <a:spLocks noChangeArrowheads="1"/>
            </p:cNvSpPr>
            <p:nvPr/>
          </p:nvSpPr>
          <p:spPr bwMode="auto">
            <a:xfrm>
              <a:off x="2090" y="3233"/>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dirty="0">
                  <a:solidFill>
                    <a:srgbClr val="000000"/>
                  </a:solidFill>
                </a:rPr>
                <a:t>1.6</a:t>
              </a:r>
              <a:endParaRPr lang="en-US" altLang="en-US" sz="1350" dirty="0"/>
            </a:p>
          </p:txBody>
        </p:sp>
        <p:sp>
          <p:nvSpPr>
            <p:cNvPr id="64" name="Rectangle 27"/>
            <p:cNvSpPr>
              <a:spLocks noChangeArrowheads="1"/>
            </p:cNvSpPr>
            <p:nvPr/>
          </p:nvSpPr>
          <p:spPr bwMode="auto">
            <a:xfrm>
              <a:off x="2447" y="3233"/>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1.6</a:t>
              </a:r>
              <a:endParaRPr lang="en-US" altLang="en-US" sz="1350"/>
            </a:p>
          </p:txBody>
        </p:sp>
        <p:sp>
          <p:nvSpPr>
            <p:cNvPr id="65" name="Rectangle 28"/>
            <p:cNvSpPr>
              <a:spLocks noChangeArrowheads="1"/>
            </p:cNvSpPr>
            <p:nvPr/>
          </p:nvSpPr>
          <p:spPr bwMode="auto">
            <a:xfrm>
              <a:off x="2990" y="3694"/>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0.5</a:t>
              </a:r>
              <a:endParaRPr lang="en-US" altLang="en-US" sz="1350"/>
            </a:p>
          </p:txBody>
        </p:sp>
        <p:sp>
          <p:nvSpPr>
            <p:cNvPr id="66" name="Rectangle 29"/>
            <p:cNvSpPr>
              <a:spLocks noChangeArrowheads="1"/>
            </p:cNvSpPr>
            <p:nvPr/>
          </p:nvSpPr>
          <p:spPr bwMode="auto">
            <a:xfrm>
              <a:off x="3347" y="3485"/>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1.0</a:t>
              </a:r>
              <a:endParaRPr lang="en-US" altLang="en-US" sz="1350"/>
            </a:p>
          </p:txBody>
        </p:sp>
        <p:sp>
          <p:nvSpPr>
            <p:cNvPr id="67" name="Rectangle 30"/>
            <p:cNvSpPr>
              <a:spLocks noChangeArrowheads="1"/>
            </p:cNvSpPr>
            <p:nvPr/>
          </p:nvSpPr>
          <p:spPr bwMode="auto">
            <a:xfrm>
              <a:off x="3703" y="3640"/>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0.6</a:t>
              </a:r>
              <a:endParaRPr lang="en-US" altLang="en-US" sz="1350"/>
            </a:p>
          </p:txBody>
        </p:sp>
        <p:sp>
          <p:nvSpPr>
            <p:cNvPr id="68" name="Rectangle 31"/>
            <p:cNvSpPr>
              <a:spLocks noChangeArrowheads="1"/>
            </p:cNvSpPr>
            <p:nvPr/>
          </p:nvSpPr>
          <p:spPr bwMode="auto">
            <a:xfrm>
              <a:off x="4247" y="3816"/>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0.2</a:t>
              </a:r>
              <a:endParaRPr lang="en-US" altLang="en-US" sz="1350"/>
            </a:p>
          </p:txBody>
        </p:sp>
        <p:sp>
          <p:nvSpPr>
            <p:cNvPr id="69" name="Rectangle 32"/>
            <p:cNvSpPr>
              <a:spLocks noChangeArrowheads="1"/>
            </p:cNvSpPr>
            <p:nvPr/>
          </p:nvSpPr>
          <p:spPr bwMode="auto">
            <a:xfrm>
              <a:off x="4603" y="3744"/>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0.3</a:t>
              </a:r>
              <a:endParaRPr lang="en-US" altLang="en-US" sz="1350"/>
            </a:p>
          </p:txBody>
        </p:sp>
        <p:sp>
          <p:nvSpPr>
            <p:cNvPr id="70" name="Rectangle 33"/>
            <p:cNvSpPr>
              <a:spLocks noChangeArrowheads="1"/>
            </p:cNvSpPr>
            <p:nvPr/>
          </p:nvSpPr>
          <p:spPr bwMode="auto">
            <a:xfrm>
              <a:off x="4960" y="3776"/>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0.3</a:t>
              </a:r>
              <a:endParaRPr lang="en-US" altLang="en-US" sz="1350"/>
            </a:p>
          </p:txBody>
        </p:sp>
        <p:sp>
          <p:nvSpPr>
            <p:cNvPr id="71" name="Rectangle 34"/>
            <p:cNvSpPr>
              <a:spLocks noChangeArrowheads="1"/>
            </p:cNvSpPr>
            <p:nvPr/>
          </p:nvSpPr>
          <p:spPr bwMode="auto">
            <a:xfrm>
              <a:off x="5503" y="2567"/>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3.3</a:t>
              </a:r>
              <a:endParaRPr lang="en-US" altLang="en-US" sz="1350"/>
            </a:p>
          </p:txBody>
        </p:sp>
        <p:sp>
          <p:nvSpPr>
            <p:cNvPr id="72" name="Rectangle 35"/>
            <p:cNvSpPr>
              <a:spLocks noChangeArrowheads="1"/>
            </p:cNvSpPr>
            <p:nvPr/>
          </p:nvSpPr>
          <p:spPr bwMode="auto">
            <a:xfrm>
              <a:off x="5860" y="2178"/>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4.2</a:t>
              </a:r>
              <a:endParaRPr lang="en-US" altLang="en-US" sz="1350"/>
            </a:p>
          </p:txBody>
        </p:sp>
        <p:sp>
          <p:nvSpPr>
            <p:cNvPr id="73" name="Rectangle 36"/>
            <p:cNvSpPr>
              <a:spLocks noChangeArrowheads="1"/>
            </p:cNvSpPr>
            <p:nvPr/>
          </p:nvSpPr>
          <p:spPr bwMode="auto">
            <a:xfrm>
              <a:off x="6216" y="2628"/>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3.1</a:t>
              </a:r>
              <a:endParaRPr lang="en-US" altLang="en-US" sz="1350"/>
            </a:p>
          </p:txBody>
        </p:sp>
        <p:sp>
          <p:nvSpPr>
            <p:cNvPr id="74" name="Line 37"/>
            <p:cNvSpPr>
              <a:spLocks noChangeShapeType="1"/>
            </p:cNvSpPr>
            <p:nvPr/>
          </p:nvSpPr>
          <p:spPr bwMode="auto">
            <a:xfrm flipV="1">
              <a:off x="1435" y="392"/>
              <a:ext cx="0" cy="3554"/>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5" name="Line 38"/>
            <p:cNvSpPr>
              <a:spLocks noChangeShapeType="1"/>
            </p:cNvSpPr>
            <p:nvPr/>
          </p:nvSpPr>
          <p:spPr bwMode="auto">
            <a:xfrm flipH="1">
              <a:off x="1378" y="3946"/>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6" name="Rectangle 39"/>
            <p:cNvSpPr>
              <a:spLocks noChangeArrowheads="1"/>
            </p:cNvSpPr>
            <p:nvPr/>
          </p:nvSpPr>
          <p:spPr bwMode="auto">
            <a:xfrm rot="16200000">
              <a:off x="1228" y="3821"/>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a:t>
              </a:r>
              <a:endParaRPr lang="en-US" altLang="en-US" sz="1350"/>
            </a:p>
          </p:txBody>
        </p:sp>
        <p:sp>
          <p:nvSpPr>
            <p:cNvPr id="77" name="Line 40"/>
            <p:cNvSpPr>
              <a:spLocks noChangeShapeType="1"/>
            </p:cNvSpPr>
            <p:nvPr/>
          </p:nvSpPr>
          <p:spPr bwMode="auto">
            <a:xfrm flipH="1">
              <a:off x="1378" y="3146"/>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8" name="Rectangle 41"/>
            <p:cNvSpPr>
              <a:spLocks noChangeArrowheads="1"/>
            </p:cNvSpPr>
            <p:nvPr/>
          </p:nvSpPr>
          <p:spPr bwMode="auto">
            <a:xfrm rot="16200000">
              <a:off x="1228" y="3018"/>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1</a:t>
              </a:r>
              <a:endParaRPr lang="en-US" altLang="en-US" sz="1350"/>
            </a:p>
          </p:txBody>
        </p:sp>
        <p:sp>
          <p:nvSpPr>
            <p:cNvPr id="79" name="Line 42"/>
            <p:cNvSpPr>
              <a:spLocks noChangeShapeType="1"/>
            </p:cNvSpPr>
            <p:nvPr/>
          </p:nvSpPr>
          <p:spPr bwMode="auto">
            <a:xfrm flipH="1">
              <a:off x="1378" y="2344"/>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43"/>
            <p:cNvSpPr>
              <a:spLocks noChangeArrowheads="1"/>
            </p:cNvSpPr>
            <p:nvPr/>
          </p:nvSpPr>
          <p:spPr bwMode="auto">
            <a:xfrm rot="16200000">
              <a:off x="1228" y="2219"/>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2</a:t>
              </a:r>
              <a:endParaRPr lang="en-US" altLang="en-US" sz="1350"/>
            </a:p>
          </p:txBody>
        </p:sp>
        <p:sp>
          <p:nvSpPr>
            <p:cNvPr id="81" name="Line 44"/>
            <p:cNvSpPr>
              <a:spLocks noChangeShapeType="1"/>
            </p:cNvSpPr>
            <p:nvPr/>
          </p:nvSpPr>
          <p:spPr bwMode="auto">
            <a:xfrm flipH="1">
              <a:off x="1378" y="1544"/>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2" name="Rectangle 45"/>
            <p:cNvSpPr>
              <a:spLocks noChangeArrowheads="1"/>
            </p:cNvSpPr>
            <p:nvPr/>
          </p:nvSpPr>
          <p:spPr bwMode="auto">
            <a:xfrm rot="16200000">
              <a:off x="1228" y="1415"/>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3</a:t>
              </a:r>
              <a:endParaRPr lang="en-US" altLang="en-US" sz="1350"/>
            </a:p>
          </p:txBody>
        </p:sp>
        <p:sp>
          <p:nvSpPr>
            <p:cNvPr id="83" name="Line 46"/>
            <p:cNvSpPr>
              <a:spLocks noChangeShapeType="1"/>
            </p:cNvSpPr>
            <p:nvPr/>
          </p:nvSpPr>
          <p:spPr bwMode="auto">
            <a:xfrm flipH="1">
              <a:off x="1378" y="742"/>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4" name="Rectangle 47"/>
            <p:cNvSpPr>
              <a:spLocks noChangeArrowheads="1"/>
            </p:cNvSpPr>
            <p:nvPr/>
          </p:nvSpPr>
          <p:spPr bwMode="auto">
            <a:xfrm rot="16200000">
              <a:off x="1228" y="612"/>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4</a:t>
              </a:r>
              <a:endParaRPr lang="en-US" altLang="en-US" sz="1350"/>
            </a:p>
          </p:txBody>
        </p:sp>
        <p:sp>
          <p:nvSpPr>
            <p:cNvPr id="85" name="Rectangle 48"/>
            <p:cNvSpPr>
              <a:spLocks noChangeArrowheads="1"/>
            </p:cNvSpPr>
            <p:nvPr/>
          </p:nvSpPr>
          <p:spPr bwMode="auto">
            <a:xfrm rot="16200000">
              <a:off x="253" y="2042"/>
              <a:ext cx="16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Inventors per Thousand</a:t>
              </a:r>
              <a:endParaRPr lang="en-US" altLang="en-US" sz="1350"/>
            </a:p>
          </p:txBody>
        </p:sp>
        <p:sp>
          <p:nvSpPr>
            <p:cNvPr id="86" name="Line 49"/>
            <p:cNvSpPr>
              <a:spLocks noChangeShapeType="1"/>
            </p:cNvSpPr>
            <p:nvPr/>
          </p:nvSpPr>
          <p:spPr bwMode="auto">
            <a:xfrm>
              <a:off x="1435" y="3946"/>
              <a:ext cx="5242"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50"/>
            <p:cNvSpPr>
              <a:spLocks noChangeArrowheads="1"/>
            </p:cNvSpPr>
            <p:nvPr/>
          </p:nvSpPr>
          <p:spPr bwMode="auto">
            <a:xfrm>
              <a:off x="1975" y="4007"/>
              <a:ext cx="3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White</a:t>
              </a:r>
              <a:endParaRPr lang="en-US" altLang="en-US" sz="1350" dirty="0"/>
            </a:p>
          </p:txBody>
        </p:sp>
        <p:sp>
          <p:nvSpPr>
            <p:cNvPr id="88" name="Rectangle 51"/>
            <p:cNvSpPr>
              <a:spLocks noChangeArrowheads="1"/>
            </p:cNvSpPr>
            <p:nvPr/>
          </p:nvSpPr>
          <p:spPr bwMode="auto">
            <a:xfrm>
              <a:off x="3242" y="4007"/>
              <a:ext cx="37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Black</a:t>
              </a:r>
              <a:endParaRPr lang="en-US" altLang="en-US" sz="1350" dirty="0"/>
            </a:p>
          </p:txBody>
        </p:sp>
        <p:sp>
          <p:nvSpPr>
            <p:cNvPr id="89" name="Rectangle 52"/>
            <p:cNvSpPr>
              <a:spLocks noChangeArrowheads="1"/>
            </p:cNvSpPr>
            <p:nvPr/>
          </p:nvSpPr>
          <p:spPr bwMode="auto">
            <a:xfrm>
              <a:off x="4398" y="4007"/>
              <a:ext cx="5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Hispanic</a:t>
              </a:r>
              <a:endParaRPr lang="en-US" altLang="en-US" sz="1350"/>
            </a:p>
          </p:txBody>
        </p:sp>
        <p:sp>
          <p:nvSpPr>
            <p:cNvPr id="90" name="Rectangle 53"/>
            <p:cNvSpPr>
              <a:spLocks noChangeArrowheads="1"/>
            </p:cNvSpPr>
            <p:nvPr/>
          </p:nvSpPr>
          <p:spPr bwMode="auto">
            <a:xfrm>
              <a:off x="5755" y="4007"/>
              <a:ext cx="3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Asian</a:t>
              </a:r>
              <a:endParaRPr lang="en-US" altLang="en-US" sz="1350"/>
            </a:p>
          </p:txBody>
        </p:sp>
        <p:sp>
          <p:nvSpPr>
            <p:cNvPr id="91" name="Rectangle 54"/>
            <p:cNvSpPr>
              <a:spLocks noChangeArrowheads="1"/>
            </p:cNvSpPr>
            <p:nvPr/>
          </p:nvSpPr>
          <p:spPr bwMode="auto">
            <a:xfrm>
              <a:off x="4027" y="126"/>
              <a:ext cx="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950">
                  <a:solidFill>
                    <a:srgbClr val="1E2D53"/>
                  </a:solidFill>
                </a:rPr>
                <a:t> </a:t>
              </a:r>
              <a:endParaRPr lang="en-US" altLang="en-US" sz="1350"/>
            </a:p>
          </p:txBody>
        </p:sp>
      </p:grpSp>
      <p:sp>
        <p:nvSpPr>
          <p:cNvPr id="94" name="TextBox 93"/>
          <p:cNvSpPr txBox="1"/>
          <p:nvPr/>
        </p:nvSpPr>
        <p:spPr>
          <a:xfrm>
            <a:off x="3203153" y="2918587"/>
            <a:ext cx="2013901" cy="928370"/>
          </a:xfrm>
          <a:prstGeom prst="rect">
            <a:avLst/>
          </a:prstGeom>
          <a:solidFill>
            <a:schemeClr val="bg1"/>
          </a:solidFill>
          <a:ln>
            <a:noFill/>
          </a:ln>
        </p:spPr>
        <p:txBody>
          <a:bodyPr wrap="square" rtlCol="0">
            <a:spAutoFit/>
          </a:bodyPr>
          <a:lstStyle>
            <a:defPPr>
              <a:defRPr lang="en-US"/>
            </a:defPPr>
            <a:lvl1pPr>
              <a:defRPr sz="1400">
                <a:solidFill>
                  <a:srgbClr val="1A476F"/>
                </a:solidFill>
                <a:latin typeface="Arial" panose="020B0604020202020204" pitchFamily="34" charset="0"/>
                <a:cs typeface="Arial" panose="020B0604020202020204" pitchFamily="34" charset="0"/>
              </a:defRPr>
            </a:lvl1pPr>
          </a:lstStyle>
          <a:p>
            <a:r>
              <a:rPr lang="en-US" sz="1425" dirty="0">
                <a:solidFill>
                  <a:schemeClr val="tx1"/>
                </a:solidFill>
              </a:rPr>
              <a:t>Reweighted to match parental incomes of whites</a:t>
            </a:r>
          </a:p>
        </p:txBody>
      </p:sp>
      <p:sp>
        <p:nvSpPr>
          <p:cNvPr id="97" name="TextBox 96"/>
          <p:cNvSpPr txBox="1"/>
          <p:nvPr/>
        </p:nvSpPr>
        <p:spPr>
          <a:xfrm>
            <a:off x="3956463" y="4036680"/>
            <a:ext cx="2292588" cy="928370"/>
          </a:xfrm>
          <a:prstGeom prst="rect">
            <a:avLst/>
          </a:prstGeom>
          <a:solidFill>
            <a:schemeClr val="bg1"/>
          </a:solidFill>
          <a:ln>
            <a:noFill/>
          </a:ln>
        </p:spPr>
        <p:txBody>
          <a:bodyPr wrap="square" rtlCol="0">
            <a:spAutoFit/>
          </a:bodyPr>
          <a:lstStyle>
            <a:defPPr>
              <a:defRPr lang="en-US"/>
            </a:defPPr>
            <a:lvl1pPr>
              <a:defRPr sz="1400">
                <a:solidFill>
                  <a:srgbClr val="1A476F"/>
                </a:solidFill>
                <a:latin typeface="Arial" panose="020B0604020202020204" pitchFamily="34" charset="0"/>
                <a:cs typeface="Arial" panose="020B0604020202020204" pitchFamily="34" charset="0"/>
              </a:defRPr>
            </a:lvl1pPr>
          </a:lstStyle>
          <a:p>
            <a:pPr algn="ctr"/>
            <a:r>
              <a:rPr lang="en-US" sz="1425" dirty="0">
                <a:solidFill>
                  <a:schemeClr val="tx1"/>
                </a:solidFill>
              </a:rPr>
              <a:t>Reweighted to match 3rd grade test scores of whites</a:t>
            </a:r>
          </a:p>
        </p:txBody>
      </p:sp>
      <p:cxnSp>
        <p:nvCxnSpPr>
          <p:cNvPr id="95" name="Straight Connector 94"/>
          <p:cNvCxnSpPr/>
          <p:nvPr/>
        </p:nvCxnSpPr>
        <p:spPr>
          <a:xfrm>
            <a:off x="4457632" y="4649990"/>
            <a:ext cx="0" cy="721370"/>
          </a:xfrm>
          <a:prstGeom prst="line">
            <a:avLst/>
          </a:prstGeom>
          <a:ln w="762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405801" y="4081382"/>
            <a:ext cx="0" cy="1442739"/>
          </a:xfrm>
          <a:prstGeom prst="line">
            <a:avLst/>
          </a:prstGeom>
          <a:ln w="762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888475" y="3789357"/>
            <a:ext cx="1191753" cy="385631"/>
          </a:xfrm>
          <a:prstGeom prst="rect">
            <a:avLst/>
          </a:prstGeom>
          <a:solidFill>
            <a:schemeClr val="bg1"/>
          </a:solidFill>
          <a:ln>
            <a:noFill/>
          </a:ln>
        </p:spPr>
        <p:txBody>
          <a:bodyPr wrap="square" rtlCol="0">
            <a:spAutoFit/>
          </a:bodyPr>
          <a:lstStyle>
            <a:defPPr>
              <a:defRPr lang="en-US"/>
            </a:defPPr>
            <a:lvl1pPr>
              <a:defRPr sz="1400">
                <a:solidFill>
                  <a:srgbClr val="1A476F"/>
                </a:solidFill>
                <a:latin typeface="Arial" panose="020B0604020202020204" pitchFamily="34" charset="0"/>
                <a:cs typeface="Arial" panose="020B0604020202020204" pitchFamily="34" charset="0"/>
              </a:defRPr>
            </a:lvl1pPr>
          </a:lstStyle>
          <a:p>
            <a:r>
              <a:rPr lang="en-US" sz="1425" dirty="0">
                <a:solidFill>
                  <a:schemeClr val="tx1"/>
                </a:solidFill>
              </a:rPr>
              <a:t>Raw rate</a:t>
            </a:r>
          </a:p>
        </p:txBody>
      </p:sp>
      <p:cxnSp>
        <p:nvCxnSpPr>
          <p:cNvPr id="98" name="Straight Connector 97"/>
          <p:cNvCxnSpPr/>
          <p:nvPr/>
        </p:nvCxnSpPr>
        <p:spPr>
          <a:xfrm>
            <a:off x="3928628" y="3572180"/>
            <a:ext cx="0" cy="1315439"/>
          </a:xfrm>
          <a:prstGeom prst="line">
            <a:avLst/>
          </a:prstGeom>
          <a:ln w="762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71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193899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90880" lvl="1" eaLnBrk="0" fontAlgn="base" hangingPunct="0">
              <a:spcBef>
                <a:spcPct val="0"/>
              </a:spcBef>
              <a:spcAft>
                <a:spcPct val="0"/>
              </a:spcAft>
              <a:buSzPct val="80000"/>
              <a:defRPr/>
            </a:pPr>
            <a:endParaRPr lang="en-US" sz="2000"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Correlation coefficients measure </a:t>
            </a:r>
            <a:r>
              <a:rPr lang="en-US" sz="2000" b="1" kern="0" dirty="0">
                <a:solidFill>
                  <a:srgbClr val="222222"/>
                </a:solidFill>
                <a:ea typeface="Calibri"/>
              </a:rPr>
              <a:t>linear </a:t>
            </a:r>
            <a:r>
              <a:rPr lang="en-US" sz="2000" kern="0" dirty="0">
                <a:solidFill>
                  <a:srgbClr val="222222"/>
                </a:solidFill>
                <a:ea typeface="Calibri"/>
              </a:rPr>
              <a:t>correlation:</a:t>
            </a: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Project #1</a:t>
            </a:r>
          </a:p>
        </p:txBody>
      </p:sp>
      <p:graphicFrame>
        <p:nvGraphicFramePr>
          <p:cNvPr id="2" name="Table 1">
            <a:extLst>
              <a:ext uri="{FF2B5EF4-FFF2-40B4-BE49-F238E27FC236}">
                <a16:creationId xmlns:a16="http://schemas.microsoft.com/office/drawing/2014/main" id="{0A91416E-F775-47D0-BCA7-C1BFC3D7B337}"/>
              </a:ext>
            </a:extLst>
          </p:cNvPr>
          <p:cNvGraphicFramePr>
            <a:graphicFrameLocks noGrp="1"/>
          </p:cNvGraphicFramePr>
          <p:nvPr>
            <p:extLst>
              <p:ext uri="{D42A27DB-BD31-4B8C-83A1-F6EECF244321}">
                <p14:modId xmlns:p14="http://schemas.microsoft.com/office/powerpoint/2010/main" val="14309519"/>
              </p:ext>
            </p:extLst>
          </p:nvPr>
        </p:nvGraphicFramePr>
        <p:xfrm>
          <a:off x="1979386" y="1506421"/>
          <a:ext cx="2362200" cy="2966720"/>
        </p:xfrm>
        <a:graphic>
          <a:graphicData uri="http://schemas.openxmlformats.org/drawingml/2006/table">
            <a:tbl>
              <a:tblPr firstRow="1" bandRow="1">
                <a:tableStyleId>{00A15C55-8517-42AA-B614-E9B94910E393}</a:tableStyleId>
              </a:tblPr>
              <a:tblGrid>
                <a:gridCol w="1181100">
                  <a:extLst>
                    <a:ext uri="{9D8B030D-6E8A-4147-A177-3AD203B41FA5}">
                      <a16:colId xmlns:a16="http://schemas.microsoft.com/office/drawing/2014/main" val="3101390425"/>
                    </a:ext>
                  </a:extLst>
                </a:gridCol>
                <a:gridCol w="1181100">
                  <a:extLst>
                    <a:ext uri="{9D8B030D-6E8A-4147-A177-3AD203B41FA5}">
                      <a16:colId xmlns:a16="http://schemas.microsoft.com/office/drawing/2014/main" val="371471464"/>
                    </a:ext>
                  </a:extLst>
                </a:gridCol>
              </a:tblGrid>
              <a:tr h="370840">
                <a:tc>
                  <a:txBody>
                    <a:bodyPr/>
                    <a:lstStyle/>
                    <a:p>
                      <a:r>
                        <a:rPr lang="en-US" dirty="0"/>
                        <a:t>X</a:t>
                      </a:r>
                    </a:p>
                  </a:txBody>
                  <a:tcPr/>
                </a:tc>
                <a:tc>
                  <a:txBody>
                    <a:bodyPr/>
                    <a:lstStyle/>
                    <a:p>
                      <a:r>
                        <a:rPr lang="en-US" dirty="0"/>
                        <a:t>Y</a:t>
                      </a:r>
                    </a:p>
                  </a:txBody>
                  <a:tcPr/>
                </a:tc>
                <a:extLst>
                  <a:ext uri="{0D108BD9-81ED-4DB2-BD59-A6C34878D82A}">
                    <a16:rowId xmlns:a16="http://schemas.microsoft.com/office/drawing/2014/main" val="2233395112"/>
                  </a:ext>
                </a:extLst>
              </a:tr>
              <a:tr h="370840">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434853868"/>
                  </a:ext>
                </a:extLst>
              </a:tr>
              <a:tr h="370840">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3420318782"/>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56540364"/>
                  </a:ext>
                </a:extLst>
              </a:tr>
              <a:tr h="370840">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996358295"/>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71236088"/>
                  </a:ext>
                </a:extLst>
              </a:tr>
              <a:tr h="370840">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815662126"/>
                  </a:ext>
                </a:extLst>
              </a:tr>
              <a:tr h="370840">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2957675485"/>
                  </a:ext>
                </a:extLst>
              </a:tr>
            </a:tbl>
          </a:graphicData>
        </a:graphic>
      </p:graphicFrame>
      <p:sp>
        <p:nvSpPr>
          <p:cNvPr id="3" name="TextBox 2">
            <a:extLst>
              <a:ext uri="{FF2B5EF4-FFF2-40B4-BE49-F238E27FC236}">
                <a16:creationId xmlns:a16="http://schemas.microsoft.com/office/drawing/2014/main" id="{9309E697-61E9-4066-ABA2-89BB65FD457D}"/>
              </a:ext>
            </a:extLst>
          </p:cNvPr>
          <p:cNvSpPr txBox="1"/>
          <p:nvPr/>
        </p:nvSpPr>
        <p:spPr>
          <a:xfrm>
            <a:off x="914400" y="4724400"/>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Are X and Y related? What do you think the correlation coefficient is?</a:t>
            </a:r>
          </a:p>
        </p:txBody>
      </p:sp>
      <p:pic>
        <p:nvPicPr>
          <p:cNvPr id="4" name="Picture 3">
            <a:extLst>
              <a:ext uri="{FF2B5EF4-FFF2-40B4-BE49-F238E27FC236}">
                <a16:creationId xmlns:a16="http://schemas.microsoft.com/office/drawing/2014/main" id="{08345067-D0F6-44EB-B305-6C29069FA47A}"/>
              </a:ext>
            </a:extLst>
          </p:cNvPr>
          <p:cNvPicPr>
            <a:picLocks noChangeAspect="1"/>
          </p:cNvPicPr>
          <p:nvPr/>
        </p:nvPicPr>
        <p:blipFill rotWithShape="1">
          <a:blip r:embed="rId4"/>
          <a:srcRect t="3135"/>
          <a:stretch/>
        </p:blipFill>
        <p:spPr>
          <a:xfrm>
            <a:off x="4724400" y="1447800"/>
            <a:ext cx="3808186" cy="3230679"/>
          </a:xfrm>
          <a:prstGeom prst="rect">
            <a:avLst/>
          </a:prstGeom>
        </p:spPr>
      </p:pic>
      <p:sp>
        <p:nvSpPr>
          <p:cNvPr id="8" name="TextBox 7">
            <a:extLst>
              <a:ext uri="{FF2B5EF4-FFF2-40B4-BE49-F238E27FC236}">
                <a16:creationId xmlns:a16="http://schemas.microsoft.com/office/drawing/2014/main" id="{B700AD93-0470-4249-BD84-27230080E4CE}"/>
              </a:ext>
            </a:extLst>
          </p:cNvPr>
          <p:cNvSpPr txBox="1"/>
          <p:nvPr/>
        </p:nvSpPr>
        <p:spPr>
          <a:xfrm>
            <a:off x="914400" y="5142746"/>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Takeaway: </a:t>
            </a:r>
            <a:r>
              <a:rPr lang="en-US" dirty="0"/>
              <a:t>Zero correlation does not mean X and Y are unrelated!</a:t>
            </a:r>
            <a:endParaRPr lang="en-US" b="1" dirty="0"/>
          </a:p>
        </p:txBody>
      </p:sp>
      <p:sp>
        <p:nvSpPr>
          <p:cNvPr id="5" name="Rectangle 4">
            <a:extLst>
              <a:ext uri="{FF2B5EF4-FFF2-40B4-BE49-F238E27FC236}">
                <a16:creationId xmlns:a16="http://schemas.microsoft.com/office/drawing/2014/main" id="{59EB04F3-D6AC-499D-9533-33FE2FDF1185}"/>
              </a:ext>
            </a:extLst>
          </p:cNvPr>
          <p:cNvSpPr/>
          <p:nvPr/>
        </p:nvSpPr>
        <p:spPr>
          <a:xfrm>
            <a:off x="241300" y="5737592"/>
            <a:ext cx="8915400" cy="707886"/>
          </a:xfrm>
          <a:prstGeom prst="rect">
            <a:avLst/>
          </a:prstGeom>
        </p:spPr>
        <p:txBody>
          <a:bodyPr wrap="square">
            <a:spAutoFit/>
          </a:bodyPr>
          <a:lstStyle/>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Covariates = Other variables that are (potentially) related to a variable of interest, typically included as an independent variable in a regression.</a:t>
            </a:r>
          </a:p>
        </p:txBody>
      </p:sp>
    </p:spTree>
    <p:extLst>
      <p:ext uri="{BB962C8B-B14F-4D97-AF65-F5344CB8AC3E}">
        <p14:creationId xmlns:p14="http://schemas.microsoft.com/office/powerpoint/2010/main" val="1999850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Stata hands-on demo</a:t>
            </a:r>
          </a:p>
        </p:txBody>
      </p:sp>
      <p:sp>
        <p:nvSpPr>
          <p:cNvPr id="3" name="Rectangle 2">
            <a:extLst>
              <a:ext uri="{FF2B5EF4-FFF2-40B4-BE49-F238E27FC236}">
                <a16:creationId xmlns:a16="http://schemas.microsoft.com/office/drawing/2014/main" id="{71ED72A3-1909-4888-A3DF-3830C74336F6}"/>
              </a:ext>
            </a:extLst>
          </p:cNvPr>
          <p:cNvSpPr>
            <a:spLocks noChangeArrowheads="1"/>
          </p:cNvSpPr>
          <p:nvPr/>
        </p:nvSpPr>
        <p:spPr bwMode="auto">
          <a:xfrm>
            <a:off x="228600" y="1752600"/>
            <a:ext cx="8534400" cy="2585323"/>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u="sng" dirty="0">
                <a:solidFill>
                  <a:schemeClr val="bg2"/>
                </a:solidFill>
              </a:rPr>
              <a:t> </a:t>
            </a:r>
            <a:endParaRPr lang="en-US" dirty="0">
              <a:solidFill>
                <a:schemeClr val="bg2"/>
              </a:solidFill>
            </a:endParaRPr>
          </a:p>
          <a:p>
            <a:pPr marL="609600" indent="-376238" eaLnBrk="0" fontAlgn="base" hangingPunct="0">
              <a:spcBef>
                <a:spcPct val="0"/>
              </a:spcBef>
              <a:spcAft>
                <a:spcPct val="0"/>
              </a:spcAft>
              <a:buSzPct val="80000"/>
              <a:buFontTx/>
              <a:buBlip>
                <a:blip r:embed="rId3"/>
              </a:buBlip>
              <a:defRPr/>
            </a:pPr>
            <a:endParaRPr lang="en-US" dirty="0">
              <a:solidFill>
                <a:schemeClr val="bg2"/>
              </a:solidFill>
            </a:endParaRPr>
          </a:p>
          <a:p>
            <a:pPr marL="233362" eaLnBrk="0" fontAlgn="base" hangingPunct="0">
              <a:spcBef>
                <a:spcPct val="0"/>
              </a:spcBef>
              <a:spcAft>
                <a:spcPct val="0"/>
              </a:spcAft>
              <a:buSzPct val="80000"/>
              <a:defRPr/>
            </a:pPr>
            <a:endParaRPr lang="en-US"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Stata will be used in section</a:t>
            </a:r>
          </a:p>
          <a:p>
            <a:pPr marL="609600" indent="-376238" eaLnBrk="0" fontAlgn="base" hangingPunct="0">
              <a:spcBef>
                <a:spcPct val="0"/>
              </a:spcBef>
              <a:spcAft>
                <a:spcPct val="0"/>
              </a:spcAft>
              <a:buSzPct val="80000"/>
              <a:buFontTx/>
              <a:buBlip>
                <a:blip r:embed="rId3"/>
              </a:buBlip>
              <a:defRPr/>
            </a:pPr>
            <a:endParaRPr lang="en-US" i="1"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But you’re very welcomed to follow the </a:t>
            </a:r>
            <a:r>
              <a:rPr lang="en-US" i="1" dirty="0" err="1">
                <a:solidFill>
                  <a:schemeClr val="bg2"/>
                </a:solidFill>
                <a:ea typeface="Calibri"/>
              </a:rPr>
              <a:t>Jupyter</a:t>
            </a:r>
            <a:r>
              <a:rPr lang="en-US" i="1" dirty="0">
                <a:solidFill>
                  <a:schemeClr val="bg2"/>
                </a:solidFill>
                <a:ea typeface="Calibri"/>
              </a:rPr>
              <a:t> notebook for Python and the hints at the end of the Assignment for the R commands</a:t>
            </a:r>
          </a:p>
          <a:p>
            <a:pPr marL="690562" lvl="1" eaLnBrk="0" fontAlgn="base" hangingPunct="0">
              <a:spcBef>
                <a:spcPct val="0"/>
              </a:spcBef>
              <a:spcAft>
                <a:spcPct val="0"/>
              </a:spcAft>
              <a:buSzPct val="80000"/>
              <a:defRPr/>
            </a:pPr>
            <a:endParaRPr lang="en-US" i="1" dirty="0">
              <a:solidFill>
                <a:schemeClr val="bg2"/>
              </a:solidFill>
              <a:ea typeface="Calibri"/>
            </a:endParaRPr>
          </a:p>
          <a:p>
            <a:pPr marL="609600" indent="-376238" eaLnBrk="0" fontAlgn="base" hangingPunct="0">
              <a:spcBef>
                <a:spcPct val="0"/>
              </a:spcBef>
              <a:spcAft>
                <a:spcPct val="0"/>
              </a:spcAft>
              <a:buSzPct val="80000"/>
              <a:buBlip>
                <a:blip r:embed="rId3"/>
              </a:buBlip>
              <a:defRPr/>
            </a:pPr>
            <a:r>
              <a:rPr lang="en-US" i="1" dirty="0">
                <a:solidFill>
                  <a:schemeClr val="bg2"/>
                </a:solidFill>
                <a:ea typeface="Calibri"/>
              </a:rPr>
              <a:t>All files at:  </a:t>
            </a:r>
            <a:r>
              <a:rPr lang="en-US" dirty="0">
                <a:solidFill>
                  <a:schemeClr val="bg1">
                    <a:lumMod val="50000"/>
                  </a:schemeClr>
                </a:solidFill>
                <a:latin typeface="Calibri" panose="020F0502020204030204" pitchFamily="34" charset="0"/>
                <a:ea typeface="Calibri"/>
                <a:cs typeface="Calibri" panose="020F0502020204030204" pitchFamily="34" charset="0"/>
                <a:hlinkClick r:id="rId4"/>
              </a:rPr>
              <a:t>https://github.com/dianagold/Ec1152_diana</a:t>
            </a:r>
            <a:endParaRPr lang="en-US" i="1" dirty="0">
              <a:solidFill>
                <a:schemeClr val="bg2"/>
              </a:solidFill>
              <a:ea typeface="Calibri"/>
            </a:endParaRPr>
          </a:p>
        </p:txBody>
      </p:sp>
    </p:spTree>
    <p:extLst>
      <p:ext uri="{BB962C8B-B14F-4D97-AF65-F5344CB8AC3E}">
        <p14:creationId xmlns:p14="http://schemas.microsoft.com/office/powerpoint/2010/main" val="88485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Absolute Mobility</a:t>
            </a:r>
          </a:p>
        </p:txBody>
      </p:sp>
    </p:spTree>
    <p:extLst>
      <p:ext uri="{BB962C8B-B14F-4D97-AF65-F5344CB8AC3E}">
        <p14:creationId xmlns:p14="http://schemas.microsoft.com/office/powerpoint/2010/main" val="350901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a:t>
            </a:r>
          </a:p>
        </p:txBody>
      </p:sp>
      <p:sp>
        <p:nvSpPr>
          <p:cNvPr id="4" name="TextBox 3">
            <a:extLst>
              <a:ext uri="{FF2B5EF4-FFF2-40B4-BE49-F238E27FC236}">
                <a16:creationId xmlns:a16="http://schemas.microsoft.com/office/drawing/2014/main" id="{32682A92-A0AB-4510-8319-9AA03534B5D8}"/>
              </a:ext>
            </a:extLst>
          </p:cNvPr>
          <p:cNvSpPr txBox="1"/>
          <p:nvPr/>
        </p:nvSpPr>
        <p:spPr>
          <a:xfrm>
            <a:off x="838200" y="1219200"/>
            <a:ext cx="7467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Chetty et al (2017) </a:t>
            </a:r>
            <a:r>
              <a:rPr lang="en-US" sz="2000" b="1" dirty="0"/>
              <a:t>absolute mobility</a:t>
            </a:r>
            <a:r>
              <a:rPr lang="en-US" sz="2000" dirty="0"/>
              <a:t>: What fraction of children have a higher standard of living than their parents did?</a:t>
            </a:r>
          </a:p>
        </p:txBody>
      </p:sp>
      <p:sp>
        <p:nvSpPr>
          <p:cNvPr id="9" name="TextBox 8">
            <a:extLst>
              <a:ext uri="{FF2B5EF4-FFF2-40B4-BE49-F238E27FC236}">
                <a16:creationId xmlns:a16="http://schemas.microsoft.com/office/drawing/2014/main" id="{2AA4672A-6460-4118-BE4A-1B5588EED2FF}"/>
              </a:ext>
            </a:extLst>
          </p:cNvPr>
          <p:cNvSpPr txBox="1"/>
          <p:nvPr/>
        </p:nvSpPr>
        <p:spPr>
          <a:xfrm>
            <a:off x="838200" y="2290593"/>
            <a:ext cx="7467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Three pieces of information needed:</a:t>
            </a:r>
          </a:p>
        </p:txBody>
      </p:sp>
      <p:sp>
        <p:nvSpPr>
          <p:cNvPr id="11" name="TextBox 10">
            <a:extLst>
              <a:ext uri="{FF2B5EF4-FFF2-40B4-BE49-F238E27FC236}">
                <a16:creationId xmlns:a16="http://schemas.microsoft.com/office/drawing/2014/main" id="{3DF9E1F5-5007-43A9-B8B4-8FE840435285}"/>
              </a:ext>
            </a:extLst>
          </p:cNvPr>
          <p:cNvSpPr txBox="1"/>
          <p:nvPr/>
        </p:nvSpPr>
        <p:spPr>
          <a:xfrm>
            <a:off x="838200" y="3054210"/>
            <a:ext cx="7467600" cy="1015663"/>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Average parent income at age 30 at each percentile rank of the income distribution. </a:t>
            </a:r>
            <a:br>
              <a:rPr lang="en-US" sz="2000" dirty="0"/>
            </a:br>
            <a:endParaRPr lang="en-US" sz="2000" dirty="0"/>
          </a:p>
        </p:txBody>
      </p:sp>
      <p:sp>
        <p:nvSpPr>
          <p:cNvPr id="12" name="TextBox 11">
            <a:extLst>
              <a:ext uri="{FF2B5EF4-FFF2-40B4-BE49-F238E27FC236}">
                <a16:creationId xmlns:a16="http://schemas.microsoft.com/office/drawing/2014/main" id="{515A9E65-4623-43FE-B309-2660739C7F05}"/>
              </a:ext>
            </a:extLst>
          </p:cNvPr>
          <p:cNvSpPr txBox="1"/>
          <p:nvPr/>
        </p:nvSpPr>
        <p:spPr>
          <a:xfrm>
            <a:off x="838200" y="3869158"/>
            <a:ext cx="7467600" cy="707886"/>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Average child income at age 30 at each percentile rank of the income distribution.</a:t>
            </a:r>
          </a:p>
        </p:txBody>
      </p:sp>
      <p:sp>
        <p:nvSpPr>
          <p:cNvPr id="13" name="TextBox 12">
            <a:extLst>
              <a:ext uri="{FF2B5EF4-FFF2-40B4-BE49-F238E27FC236}">
                <a16:creationId xmlns:a16="http://schemas.microsoft.com/office/drawing/2014/main" id="{5ACA3326-DE33-4DE8-B3A7-A03B02E26EB9}"/>
              </a:ext>
            </a:extLst>
          </p:cNvPr>
          <p:cNvSpPr txBox="1"/>
          <p:nvPr/>
        </p:nvSpPr>
        <p:spPr>
          <a:xfrm>
            <a:off x="827314" y="4684766"/>
            <a:ext cx="7467600" cy="400110"/>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Joint distribution (“copula”) of parent and child income ranks</a:t>
            </a:r>
          </a:p>
        </p:txBody>
      </p:sp>
      <p:sp>
        <p:nvSpPr>
          <p:cNvPr id="6" name="TextBox 5">
            <a:extLst>
              <a:ext uri="{FF2B5EF4-FFF2-40B4-BE49-F238E27FC236}">
                <a16:creationId xmlns:a16="http://schemas.microsoft.com/office/drawing/2014/main" id="{B2CEDE1A-53EB-44FF-8F4D-D82009607DB0}"/>
              </a:ext>
            </a:extLst>
          </p:cNvPr>
          <p:cNvSpPr txBox="1"/>
          <p:nvPr/>
        </p:nvSpPr>
        <p:spPr>
          <a:xfrm>
            <a:off x="838200" y="5416675"/>
            <a:ext cx="6456639"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This is enough information to calculate absolute mobility!</a:t>
            </a:r>
          </a:p>
        </p:txBody>
      </p:sp>
    </p:spTree>
    <p:extLst>
      <p:ext uri="{BB962C8B-B14F-4D97-AF65-F5344CB8AC3E}">
        <p14:creationId xmlns:p14="http://schemas.microsoft.com/office/powerpoint/2010/main" val="839129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sp>
        <p:nvSpPr>
          <p:cNvPr id="2" name="TextBox 1">
            <a:extLst>
              <a:ext uri="{FF2B5EF4-FFF2-40B4-BE49-F238E27FC236}">
                <a16:creationId xmlns:a16="http://schemas.microsoft.com/office/drawing/2014/main" id="{02DF2C0C-AC12-4276-90FD-D35B11560B0E}"/>
              </a:ext>
            </a:extLst>
          </p:cNvPr>
          <p:cNvSpPr txBox="1"/>
          <p:nvPr/>
        </p:nvSpPr>
        <p:spPr>
          <a:xfrm>
            <a:off x="685800" y="1295400"/>
            <a:ext cx="3200400" cy="1015663"/>
          </a:xfrm>
          <a:prstGeom prst="rect">
            <a:avLst/>
          </a:prstGeom>
          <a:noFill/>
        </p:spPr>
        <p:txBody>
          <a:bodyPr wrap="square" rtlCol="0">
            <a:spAutoFit/>
          </a:bodyPr>
          <a:lstStyle/>
          <a:p>
            <a:r>
              <a:rPr lang="en-US" sz="2000" dirty="0"/>
              <a:t>Last Week: probability distribution functions (PDFs) in one variable</a:t>
            </a:r>
          </a:p>
        </p:txBody>
      </p:sp>
      <p:pic>
        <p:nvPicPr>
          <p:cNvPr id="14" name="Picture 13">
            <a:extLst>
              <a:ext uri="{FF2B5EF4-FFF2-40B4-BE49-F238E27FC236}">
                <a16:creationId xmlns:a16="http://schemas.microsoft.com/office/drawing/2014/main" id="{CA5B3E57-30E8-4625-BEF2-A58BE114490D}"/>
              </a:ext>
            </a:extLst>
          </p:cNvPr>
          <p:cNvPicPr>
            <a:picLocks noChangeAspect="1"/>
          </p:cNvPicPr>
          <p:nvPr/>
        </p:nvPicPr>
        <p:blipFill>
          <a:blip r:embed="rId3"/>
          <a:stretch>
            <a:fillRect/>
          </a:stretch>
        </p:blipFill>
        <p:spPr>
          <a:xfrm>
            <a:off x="39265" y="2514600"/>
            <a:ext cx="4618006" cy="3335125"/>
          </a:xfrm>
          <a:prstGeom prst="rect">
            <a:avLst/>
          </a:prstGeom>
        </p:spPr>
      </p:pic>
      <p:sp>
        <p:nvSpPr>
          <p:cNvPr id="3" name="TextBox 2">
            <a:extLst>
              <a:ext uri="{FF2B5EF4-FFF2-40B4-BE49-F238E27FC236}">
                <a16:creationId xmlns:a16="http://schemas.microsoft.com/office/drawing/2014/main" id="{2C6A8BBE-5CF5-42D2-9F9D-F1DD9562F91D}"/>
              </a:ext>
            </a:extLst>
          </p:cNvPr>
          <p:cNvSpPr txBox="1"/>
          <p:nvPr/>
        </p:nvSpPr>
        <p:spPr>
          <a:xfrm>
            <a:off x="5334000" y="1295400"/>
            <a:ext cx="3352800" cy="707886"/>
          </a:xfrm>
          <a:prstGeom prst="rect">
            <a:avLst/>
          </a:prstGeom>
          <a:noFill/>
        </p:spPr>
        <p:txBody>
          <a:bodyPr wrap="square" rtlCol="0">
            <a:spAutoFit/>
          </a:bodyPr>
          <a:lstStyle/>
          <a:p>
            <a:r>
              <a:rPr lang="en-US" sz="2000" dirty="0"/>
              <a:t>This Week: </a:t>
            </a:r>
            <a:r>
              <a:rPr lang="en-US" sz="2000" b="1" dirty="0"/>
              <a:t>joint distribution </a:t>
            </a:r>
            <a:r>
              <a:rPr lang="en-US" sz="2000" dirty="0"/>
              <a:t>functions in two variables</a:t>
            </a:r>
          </a:p>
        </p:txBody>
      </p:sp>
      <p:pic>
        <p:nvPicPr>
          <p:cNvPr id="1026" name="Picture 2" descr="Image result for copula">
            <a:extLst>
              <a:ext uri="{FF2B5EF4-FFF2-40B4-BE49-F238E27FC236}">
                <a16:creationId xmlns:a16="http://schemas.microsoft.com/office/drawing/2014/main" id="{F741149E-C708-46E5-8568-1E67F01E6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363" y="2518229"/>
            <a:ext cx="3810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49E8CB-CC55-414E-A210-67F1566823AC}"/>
              </a:ext>
            </a:extLst>
          </p:cNvPr>
          <p:cNvSpPr txBox="1"/>
          <p:nvPr/>
        </p:nvSpPr>
        <p:spPr>
          <a:xfrm>
            <a:off x="685800" y="5943600"/>
            <a:ext cx="3505200" cy="646331"/>
          </a:xfrm>
          <a:prstGeom prst="rect">
            <a:avLst/>
          </a:prstGeom>
          <a:noFill/>
        </p:spPr>
        <p:txBody>
          <a:bodyPr wrap="square" rtlCol="0">
            <a:spAutoFit/>
          </a:bodyPr>
          <a:lstStyle/>
          <a:p>
            <a:r>
              <a:rPr lang="en-US" dirty="0"/>
              <a:t>Graph shows probability X = some value, e.g. P(X = 5)</a:t>
            </a:r>
          </a:p>
        </p:txBody>
      </p:sp>
      <p:sp>
        <p:nvSpPr>
          <p:cNvPr id="15" name="TextBox 14">
            <a:extLst>
              <a:ext uri="{FF2B5EF4-FFF2-40B4-BE49-F238E27FC236}">
                <a16:creationId xmlns:a16="http://schemas.microsoft.com/office/drawing/2014/main" id="{FCD27E73-D32B-432D-93C5-D7495DD419C8}"/>
              </a:ext>
            </a:extLst>
          </p:cNvPr>
          <p:cNvSpPr txBox="1"/>
          <p:nvPr/>
        </p:nvSpPr>
        <p:spPr>
          <a:xfrm>
            <a:off x="4755242" y="5849725"/>
            <a:ext cx="3505200" cy="923330"/>
          </a:xfrm>
          <a:prstGeom prst="rect">
            <a:avLst/>
          </a:prstGeom>
          <a:noFill/>
        </p:spPr>
        <p:txBody>
          <a:bodyPr wrap="square" rtlCol="0">
            <a:spAutoFit/>
          </a:bodyPr>
          <a:lstStyle/>
          <a:p>
            <a:r>
              <a:rPr lang="en-US" dirty="0"/>
              <a:t>Graph shows probability X = some value </a:t>
            </a:r>
            <a:r>
              <a:rPr lang="en-US" b="1" dirty="0"/>
              <a:t>AND </a:t>
            </a:r>
            <a:r>
              <a:rPr lang="en-US" dirty="0"/>
              <a:t>Y = some value, e.g. P( X=5, Y= 10)</a:t>
            </a:r>
          </a:p>
        </p:txBody>
      </p:sp>
    </p:spTree>
    <p:extLst>
      <p:ext uri="{BB962C8B-B14F-4D97-AF65-F5344CB8AC3E}">
        <p14:creationId xmlns:p14="http://schemas.microsoft.com/office/powerpoint/2010/main" val="676249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5" grpId="0"/>
    </p:bldLst>
  </p:timing>
</p:sld>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27069</TotalTime>
  <Words>2996</Words>
  <Application>Microsoft Office PowerPoint</Application>
  <PresentationFormat>On-screen Show (4:3)</PresentationFormat>
  <Paragraphs>556</Paragraphs>
  <Slides>41</Slides>
  <Notes>41</Notes>
  <HiddenSlides>15</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41</vt:i4>
      </vt:variant>
    </vt:vector>
  </HeadingPairs>
  <TitlesOfParts>
    <vt:vector size="52" baseType="lpstr">
      <vt:lpstr>Arial</vt:lpstr>
      <vt:lpstr>Calibri</vt:lpstr>
      <vt:lpstr>Chalkboard</vt:lpstr>
      <vt:lpstr>cmss10</vt:lpstr>
      <vt:lpstr>Symbol</vt:lpstr>
      <vt:lpstr>Wingdings</vt:lpstr>
      <vt:lpstr>Beamer Template</vt:lpstr>
      <vt:lpstr>1_Beamer Template</vt:lpstr>
      <vt:lpstr>8_Beamer Slides - Title and Outlines</vt:lpstr>
      <vt:lpstr>2_Beamer Template</vt:lpstr>
      <vt:lpstr>2_Office Theme</vt:lpstr>
      <vt:lpstr>PowerPoint Presentation</vt:lpstr>
      <vt:lpstr>PowerPoint Presentation</vt:lpstr>
      <vt:lpstr>PowerPoint Presentation</vt:lpstr>
      <vt:lpstr>PowerPoint Presentation</vt:lpstr>
      <vt:lpstr>PowerPoint Presentation</vt:lpstr>
      <vt:lpstr>Stata hands-on demo</vt:lpstr>
      <vt:lpstr>Absolute Mobility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Causal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Propensity Score Reweighting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Brown</dc:creator>
  <cp:lastModifiedBy>Diana Goldemberg</cp:lastModifiedBy>
  <cp:revision>2561</cp:revision>
  <dcterms:created xsi:type="dcterms:W3CDTF">2013-04-11T00:11:29Z</dcterms:created>
  <dcterms:modified xsi:type="dcterms:W3CDTF">2019-02-14T20:39:15Z</dcterms:modified>
</cp:coreProperties>
</file>