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6" r:id="rId3"/>
    <p:sldId id="267" r:id="rId4"/>
    <p:sldId id="268" r:id="rId5"/>
    <p:sldId id="270" r:id="rId6"/>
    <p:sldId id="273" r:id="rId7"/>
    <p:sldId id="272" r:id="rId8"/>
    <p:sldId id="274" r:id="rId9"/>
    <p:sldId id="271" r:id="rId10"/>
    <p:sldId id="275" r:id="rId11"/>
    <p:sldId id="258" r:id="rId12"/>
    <p:sldId id="257" r:id="rId13"/>
    <p:sldId id="264" r:id="rId14"/>
    <p:sldId id="280" r:id="rId15"/>
    <p:sldId id="259" r:id="rId16"/>
    <p:sldId id="260" r:id="rId17"/>
    <p:sldId id="261" r:id="rId18"/>
    <p:sldId id="277" r:id="rId19"/>
    <p:sldId id="276" r:id="rId20"/>
    <p:sldId id="278" r:id="rId21"/>
    <p:sldId id="279" r:id="rId22"/>
    <p:sldId id="281" r:id="rId23"/>
    <p:sldId id="287" r:id="rId24"/>
    <p:sldId id="289" r:id="rId25"/>
    <p:sldId id="290" r:id="rId26"/>
    <p:sldId id="291" r:id="rId27"/>
    <p:sldId id="282" r:id="rId28"/>
    <p:sldId id="292" r:id="rId29"/>
    <p:sldId id="283" r:id="rId30"/>
    <p:sldId id="293" r:id="rId31"/>
    <p:sldId id="298" r:id="rId32"/>
    <p:sldId id="284" r:id="rId33"/>
    <p:sldId id="294" r:id="rId34"/>
    <p:sldId id="285" r:id="rId35"/>
    <p:sldId id="299" r:id="rId36"/>
    <p:sldId id="300" r:id="rId37"/>
    <p:sldId id="301" r:id="rId38"/>
    <p:sldId id="30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C2D"/>
    <a:srgbClr val="E95D07"/>
    <a:srgbClr val="4E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\Documents\ISFA\Lausanne\Cours\Data%20Mining%20and%20Machine%20Learnig\Project\Accurac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our accuracies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Feuil1!$C$1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Feuil1!$A$2:$A$16</c:f>
              <c:numCache>
                <c:formatCode>m/d/yyyy</c:formatCode>
                <c:ptCount val="15"/>
                <c:pt idx="0">
                  <c:v>44157</c:v>
                </c:pt>
                <c:pt idx="1">
                  <c:v>44157</c:v>
                </c:pt>
                <c:pt idx="2">
                  <c:v>44163</c:v>
                </c:pt>
                <c:pt idx="3">
                  <c:v>44163</c:v>
                </c:pt>
                <c:pt idx="4">
                  <c:v>44163</c:v>
                </c:pt>
                <c:pt idx="5">
                  <c:v>44170</c:v>
                </c:pt>
                <c:pt idx="6">
                  <c:v>44170</c:v>
                </c:pt>
                <c:pt idx="7">
                  <c:v>44171</c:v>
                </c:pt>
                <c:pt idx="8">
                  <c:v>44172</c:v>
                </c:pt>
                <c:pt idx="9">
                  <c:v>44173</c:v>
                </c:pt>
                <c:pt idx="10">
                  <c:v>44177</c:v>
                </c:pt>
                <c:pt idx="11">
                  <c:v>44177</c:v>
                </c:pt>
                <c:pt idx="12">
                  <c:v>44178</c:v>
                </c:pt>
                <c:pt idx="13">
                  <c:v>44178</c:v>
                </c:pt>
                <c:pt idx="14">
                  <c:v>44178</c:v>
                </c:pt>
              </c:numCache>
            </c:numRef>
          </c:cat>
          <c:val>
            <c:numRef>
              <c:f>Feuil1!$C$2:$C$16</c:f>
              <c:numCache>
                <c:formatCode>General</c:formatCode>
                <c:ptCount val="15"/>
                <c:pt idx="0">
                  <c:v>0.81079999999999997</c:v>
                </c:pt>
                <c:pt idx="1">
                  <c:v>0.81540000000000001</c:v>
                </c:pt>
                <c:pt idx="2">
                  <c:v>0.80130000000000001</c:v>
                </c:pt>
                <c:pt idx="3">
                  <c:v>0.77980000000000005</c:v>
                </c:pt>
                <c:pt idx="4">
                  <c:v>0.77370000000000005</c:v>
                </c:pt>
                <c:pt idx="5">
                  <c:v>0.81779999999999997</c:v>
                </c:pt>
                <c:pt idx="6">
                  <c:v>0.81779999999999997</c:v>
                </c:pt>
                <c:pt idx="7">
                  <c:v>0.79</c:v>
                </c:pt>
                <c:pt idx="8">
                  <c:v>0.77800000000000002</c:v>
                </c:pt>
                <c:pt idx="9">
                  <c:v>0.78300000000000003</c:v>
                </c:pt>
                <c:pt idx="10">
                  <c:v>0.80149999999999999</c:v>
                </c:pt>
                <c:pt idx="11">
                  <c:v>0.81310000000000004</c:v>
                </c:pt>
                <c:pt idx="12">
                  <c:v>0.81779999999999997</c:v>
                </c:pt>
                <c:pt idx="13">
                  <c:v>0.81779999999999997</c:v>
                </c:pt>
                <c:pt idx="1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51-4FE1-90F3-B911897453F6}"/>
            </c:ext>
          </c:extLst>
        </c:ser>
        <c:ser>
          <c:idx val="1"/>
          <c:order val="1"/>
          <c:tx>
            <c:strRef>
              <c:f>Feuil1!$D$1</c:f>
              <c:strCache>
                <c:ptCount val="1"/>
                <c:pt idx="0">
                  <c:v>Submission 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Feuil1!$A$2:$A$16</c:f>
              <c:numCache>
                <c:formatCode>m/d/yyyy</c:formatCode>
                <c:ptCount val="15"/>
                <c:pt idx="0">
                  <c:v>44157</c:v>
                </c:pt>
                <c:pt idx="1">
                  <c:v>44157</c:v>
                </c:pt>
                <c:pt idx="2">
                  <c:v>44163</c:v>
                </c:pt>
                <c:pt idx="3">
                  <c:v>44163</c:v>
                </c:pt>
                <c:pt idx="4">
                  <c:v>44163</c:v>
                </c:pt>
                <c:pt idx="5">
                  <c:v>44170</c:v>
                </c:pt>
                <c:pt idx="6">
                  <c:v>44170</c:v>
                </c:pt>
                <c:pt idx="7">
                  <c:v>44171</c:v>
                </c:pt>
                <c:pt idx="8">
                  <c:v>44172</c:v>
                </c:pt>
                <c:pt idx="9">
                  <c:v>44173</c:v>
                </c:pt>
                <c:pt idx="10">
                  <c:v>44177</c:v>
                </c:pt>
                <c:pt idx="11">
                  <c:v>44177</c:v>
                </c:pt>
                <c:pt idx="12">
                  <c:v>44178</c:v>
                </c:pt>
                <c:pt idx="13">
                  <c:v>44178</c:v>
                </c:pt>
                <c:pt idx="14">
                  <c:v>44178</c:v>
                </c:pt>
              </c:numCache>
            </c:numRef>
          </c:cat>
          <c:val>
            <c:numRef>
              <c:f>Feuil1!$D$2:$D$16</c:f>
              <c:numCache>
                <c:formatCode>General</c:formatCode>
                <c:ptCount val="15"/>
                <c:pt idx="1">
                  <c:v>0.81899999999999995</c:v>
                </c:pt>
                <c:pt idx="2">
                  <c:v>0.80600000000000005</c:v>
                </c:pt>
                <c:pt idx="3">
                  <c:v>0.8</c:v>
                </c:pt>
                <c:pt idx="4">
                  <c:v>0.79200000000000004</c:v>
                </c:pt>
                <c:pt idx="5">
                  <c:v>0.79900000000000004</c:v>
                </c:pt>
                <c:pt idx="6">
                  <c:v>0.80600000000000005</c:v>
                </c:pt>
                <c:pt idx="7">
                  <c:v>0.77600000000000002</c:v>
                </c:pt>
                <c:pt idx="8">
                  <c:v>0.72</c:v>
                </c:pt>
                <c:pt idx="9">
                  <c:v>0.78100000000000003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51-4FE1-90F3-B91189745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496688"/>
        <c:axId val="441496032"/>
      </c:lineChart>
      <c:dateAx>
        <c:axId val="4414966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1496032"/>
        <c:crosses val="autoZero"/>
        <c:auto val="1"/>
        <c:lblOffset val="100"/>
        <c:baseTimeUnit val="days"/>
      </c:dateAx>
      <c:valAx>
        <c:axId val="441496032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149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1CB34-544C-414E-8E27-C3672E466E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29B6594-178C-48FB-A8FD-3A330568ECE4}">
      <dgm:prSet/>
      <dgm:spPr/>
      <dgm:t>
        <a:bodyPr/>
        <a:lstStyle/>
        <a:p>
          <a:pPr>
            <a:defRPr cap="all"/>
          </a:pPr>
          <a:r>
            <a:rPr lang="fr-FR" dirty="0"/>
            <a:t>Goal</a:t>
          </a:r>
        </a:p>
      </dgm:t>
    </dgm:pt>
    <dgm:pt modelId="{BEFC16EA-663E-4FAD-A738-010ABA4D2BCB}" type="parTrans" cxnId="{18B2A24E-EA8D-4736-BF6A-8846C942D20F}">
      <dgm:prSet/>
      <dgm:spPr/>
      <dgm:t>
        <a:bodyPr/>
        <a:lstStyle/>
        <a:p>
          <a:endParaRPr lang="en-US"/>
        </a:p>
      </dgm:t>
    </dgm:pt>
    <dgm:pt modelId="{371B3AE6-F4C0-4DA2-9236-971AA6E2D704}" type="sibTrans" cxnId="{18B2A24E-EA8D-4736-BF6A-8846C942D20F}">
      <dgm:prSet/>
      <dgm:spPr/>
      <dgm:t>
        <a:bodyPr/>
        <a:lstStyle/>
        <a:p>
          <a:endParaRPr lang="en-US"/>
        </a:p>
      </dgm:t>
    </dgm:pt>
    <dgm:pt modelId="{972115CE-AA00-49D8-925D-9DD15C88F6AD}">
      <dgm:prSet/>
      <dgm:spPr/>
      <dgm:t>
        <a:bodyPr/>
        <a:lstStyle/>
        <a:p>
          <a:pPr>
            <a:defRPr cap="all"/>
          </a:pPr>
          <a:r>
            <a:rPr lang="fr-FR" dirty="0"/>
            <a:t>data set</a:t>
          </a:r>
        </a:p>
      </dgm:t>
    </dgm:pt>
    <dgm:pt modelId="{2E960E39-48F9-4ED3-BE39-015C1EC4F9EB}" type="parTrans" cxnId="{5BDDF474-BB68-42CF-8A43-A1E9A9F513C0}">
      <dgm:prSet/>
      <dgm:spPr/>
      <dgm:t>
        <a:bodyPr/>
        <a:lstStyle/>
        <a:p>
          <a:endParaRPr lang="en-US"/>
        </a:p>
      </dgm:t>
    </dgm:pt>
    <dgm:pt modelId="{5D598CCB-FAB1-405D-B5D2-6EB752AE9243}" type="sibTrans" cxnId="{5BDDF474-BB68-42CF-8A43-A1E9A9F513C0}">
      <dgm:prSet/>
      <dgm:spPr/>
      <dgm:t>
        <a:bodyPr/>
        <a:lstStyle/>
        <a:p>
          <a:endParaRPr lang="en-US"/>
        </a:p>
      </dgm:t>
    </dgm:pt>
    <dgm:pt modelId="{4D1FA169-47EF-4577-A2F1-E97ADCC584AA}">
      <dgm:prSet/>
      <dgm:spPr/>
      <dgm:t>
        <a:bodyPr/>
        <a:lstStyle/>
        <a:p>
          <a:pPr>
            <a:defRPr cap="all"/>
          </a:pPr>
          <a:r>
            <a:rPr lang="fr-FR" dirty="0" err="1"/>
            <a:t>Github</a:t>
          </a:r>
          <a:endParaRPr lang="fr-FR" dirty="0"/>
        </a:p>
      </dgm:t>
    </dgm:pt>
    <dgm:pt modelId="{BA7594BA-7255-460D-8208-84C122899FB6}" type="parTrans" cxnId="{49959751-3646-4818-9A95-A68B0CF61C5A}">
      <dgm:prSet/>
      <dgm:spPr/>
      <dgm:t>
        <a:bodyPr/>
        <a:lstStyle/>
        <a:p>
          <a:endParaRPr lang="en-US"/>
        </a:p>
      </dgm:t>
    </dgm:pt>
    <dgm:pt modelId="{5E4BC1CC-A00C-4FFF-9019-9358CA25884F}" type="sibTrans" cxnId="{49959751-3646-4818-9A95-A68B0CF61C5A}">
      <dgm:prSet/>
      <dgm:spPr/>
      <dgm:t>
        <a:bodyPr/>
        <a:lstStyle/>
        <a:p>
          <a:endParaRPr lang="en-US"/>
        </a:p>
      </dgm:t>
    </dgm:pt>
    <dgm:pt modelId="{EB110538-2B4C-49E7-9E06-02BC73673047}">
      <dgm:prSet/>
      <dgm:spPr/>
      <dgm:t>
        <a:bodyPr/>
        <a:lstStyle/>
        <a:p>
          <a:pPr>
            <a:defRPr cap="all"/>
          </a:pPr>
          <a:r>
            <a:rPr lang="fr-FR" dirty="0" err="1"/>
            <a:t>submissions</a:t>
          </a:r>
          <a:endParaRPr lang="fr-FR" dirty="0"/>
        </a:p>
      </dgm:t>
    </dgm:pt>
    <dgm:pt modelId="{10645784-BA78-4BBC-9528-84455B2D5EC9}" type="parTrans" cxnId="{6ECC110D-F810-4912-BEF0-FF6FAB910867}">
      <dgm:prSet/>
      <dgm:spPr/>
      <dgm:t>
        <a:bodyPr/>
        <a:lstStyle/>
        <a:p>
          <a:endParaRPr lang="en-US"/>
        </a:p>
      </dgm:t>
    </dgm:pt>
    <dgm:pt modelId="{28D45175-36FD-478D-B2CA-F0C3DEDCA65E}" type="sibTrans" cxnId="{6ECC110D-F810-4912-BEF0-FF6FAB910867}">
      <dgm:prSet/>
      <dgm:spPr/>
      <dgm:t>
        <a:bodyPr/>
        <a:lstStyle/>
        <a:p>
          <a:endParaRPr lang="en-US"/>
        </a:p>
      </dgm:t>
    </dgm:pt>
    <dgm:pt modelId="{9FDCFBA8-0EBB-42A9-8A48-0E1733F48265}" type="pres">
      <dgm:prSet presAssocID="{43A1CB34-544C-414E-8E27-C3672E466E76}" presName="root" presStyleCnt="0">
        <dgm:presLayoutVars>
          <dgm:dir/>
          <dgm:resizeHandles val="exact"/>
        </dgm:presLayoutVars>
      </dgm:prSet>
      <dgm:spPr/>
    </dgm:pt>
    <dgm:pt modelId="{591F7EBE-2937-471B-B523-51C010BC5391}" type="pres">
      <dgm:prSet presAssocID="{A29B6594-178C-48FB-A8FD-3A330568ECE4}" presName="compNode" presStyleCnt="0"/>
      <dgm:spPr/>
    </dgm:pt>
    <dgm:pt modelId="{0CCB3219-8628-4FDD-A53B-AEB4B2A11B81}" type="pres">
      <dgm:prSet presAssocID="{A29B6594-178C-48FB-A8FD-3A330568ECE4}" presName="iconBgRect" presStyleLbl="bgShp" presStyleIdx="0" presStyleCnt="4"/>
      <dgm:spPr>
        <a:solidFill>
          <a:srgbClr val="E95D07"/>
        </a:solidFill>
      </dgm:spPr>
    </dgm:pt>
    <dgm:pt modelId="{1CC3311E-7F62-43BF-875C-669CD6A0F54A}" type="pres">
      <dgm:prSet presAssocID="{A29B6594-178C-48FB-A8FD-3A330568EC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6E97B0C-8189-417B-AEC8-23A111CF0808}" type="pres">
      <dgm:prSet presAssocID="{A29B6594-178C-48FB-A8FD-3A330568ECE4}" presName="spaceRect" presStyleCnt="0"/>
      <dgm:spPr/>
    </dgm:pt>
    <dgm:pt modelId="{2EA54ED7-095C-424D-9800-B6574EAA24BE}" type="pres">
      <dgm:prSet presAssocID="{A29B6594-178C-48FB-A8FD-3A330568ECE4}" presName="textRect" presStyleLbl="revTx" presStyleIdx="0" presStyleCnt="4">
        <dgm:presLayoutVars>
          <dgm:chMax val="1"/>
          <dgm:chPref val="1"/>
        </dgm:presLayoutVars>
      </dgm:prSet>
      <dgm:spPr/>
    </dgm:pt>
    <dgm:pt modelId="{DAEB1CC5-DE9F-4647-A338-F22D44406B28}" type="pres">
      <dgm:prSet presAssocID="{371B3AE6-F4C0-4DA2-9236-971AA6E2D704}" presName="sibTrans" presStyleCnt="0"/>
      <dgm:spPr/>
    </dgm:pt>
    <dgm:pt modelId="{8CAE79CB-926D-47DE-AA55-9E2FBEF9F7B0}" type="pres">
      <dgm:prSet presAssocID="{972115CE-AA00-49D8-925D-9DD15C88F6AD}" presName="compNode" presStyleCnt="0"/>
      <dgm:spPr/>
    </dgm:pt>
    <dgm:pt modelId="{D6817451-A953-4CBE-9451-FC958C62D10A}" type="pres">
      <dgm:prSet presAssocID="{972115CE-AA00-49D8-925D-9DD15C88F6AD}" presName="iconBgRect" presStyleLbl="bgShp" presStyleIdx="1" presStyleCnt="4"/>
      <dgm:spPr>
        <a:solidFill>
          <a:srgbClr val="E95D07"/>
        </a:solidFill>
      </dgm:spPr>
    </dgm:pt>
    <dgm:pt modelId="{BC8D1A50-363D-4110-863F-B9674D59D1DD}" type="pres">
      <dgm:prSet presAssocID="{972115CE-AA00-49D8-925D-9DD15C88F6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E2EA24E-8B7A-43DA-9849-57CA1B6253B6}" type="pres">
      <dgm:prSet presAssocID="{972115CE-AA00-49D8-925D-9DD15C88F6AD}" presName="spaceRect" presStyleCnt="0"/>
      <dgm:spPr/>
    </dgm:pt>
    <dgm:pt modelId="{F51F6510-2F6A-4B9F-A301-79633FDB142E}" type="pres">
      <dgm:prSet presAssocID="{972115CE-AA00-49D8-925D-9DD15C88F6AD}" presName="textRect" presStyleLbl="revTx" presStyleIdx="1" presStyleCnt="4">
        <dgm:presLayoutVars>
          <dgm:chMax val="1"/>
          <dgm:chPref val="1"/>
        </dgm:presLayoutVars>
      </dgm:prSet>
      <dgm:spPr/>
    </dgm:pt>
    <dgm:pt modelId="{E480F224-F365-4C9A-92D1-EF869E139711}" type="pres">
      <dgm:prSet presAssocID="{5D598CCB-FAB1-405D-B5D2-6EB752AE9243}" presName="sibTrans" presStyleCnt="0"/>
      <dgm:spPr/>
    </dgm:pt>
    <dgm:pt modelId="{CDB9178D-F9CA-4748-8DB2-E00495AD3E73}" type="pres">
      <dgm:prSet presAssocID="{4D1FA169-47EF-4577-A2F1-E97ADCC584AA}" presName="compNode" presStyleCnt="0"/>
      <dgm:spPr/>
    </dgm:pt>
    <dgm:pt modelId="{B9B5F6F6-7345-4EB0-A491-FBEFACACA350}" type="pres">
      <dgm:prSet presAssocID="{4D1FA169-47EF-4577-A2F1-E97ADCC584AA}" presName="iconBgRect" presStyleLbl="bgShp" presStyleIdx="2" presStyleCnt="4"/>
      <dgm:spPr>
        <a:solidFill>
          <a:srgbClr val="E95D07"/>
        </a:solidFill>
      </dgm:spPr>
    </dgm:pt>
    <dgm:pt modelId="{6B34A7B5-CFA3-48B6-8C6E-4285A96BDA8A}" type="pres">
      <dgm:prSet presAssocID="{4D1FA169-47EF-4577-A2F1-E97ADCC584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A181430-3FFB-4CC8-B00B-6E583334F338}" type="pres">
      <dgm:prSet presAssocID="{4D1FA169-47EF-4577-A2F1-E97ADCC584AA}" presName="spaceRect" presStyleCnt="0"/>
      <dgm:spPr/>
    </dgm:pt>
    <dgm:pt modelId="{EB691DBF-3F57-4ABE-AB6E-648C59BC0062}" type="pres">
      <dgm:prSet presAssocID="{4D1FA169-47EF-4577-A2F1-E97ADCC584AA}" presName="textRect" presStyleLbl="revTx" presStyleIdx="2" presStyleCnt="4">
        <dgm:presLayoutVars>
          <dgm:chMax val="1"/>
          <dgm:chPref val="1"/>
        </dgm:presLayoutVars>
      </dgm:prSet>
      <dgm:spPr/>
    </dgm:pt>
    <dgm:pt modelId="{CDF9E379-B10B-4B1C-BF9A-A0E09230B40D}" type="pres">
      <dgm:prSet presAssocID="{5E4BC1CC-A00C-4FFF-9019-9358CA25884F}" presName="sibTrans" presStyleCnt="0"/>
      <dgm:spPr/>
    </dgm:pt>
    <dgm:pt modelId="{4D426B6F-3D33-497E-91A6-B07F4F975420}" type="pres">
      <dgm:prSet presAssocID="{EB110538-2B4C-49E7-9E06-02BC73673047}" presName="compNode" presStyleCnt="0"/>
      <dgm:spPr/>
    </dgm:pt>
    <dgm:pt modelId="{6DACE6AA-DB03-4641-8D5E-B6CADCF61C50}" type="pres">
      <dgm:prSet presAssocID="{EB110538-2B4C-49E7-9E06-02BC73673047}" presName="iconBgRect" presStyleLbl="bgShp" presStyleIdx="3" presStyleCnt="4"/>
      <dgm:spPr>
        <a:solidFill>
          <a:srgbClr val="E95D07"/>
        </a:solidFill>
      </dgm:spPr>
    </dgm:pt>
    <dgm:pt modelId="{D3BE4AF4-E04F-4278-8A76-43E06D095E4A}" type="pres">
      <dgm:prSet presAssocID="{EB110538-2B4C-49E7-9E06-02BC736730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39090C8-C3E1-4803-966D-52CCBB225D87}" type="pres">
      <dgm:prSet presAssocID="{EB110538-2B4C-49E7-9E06-02BC73673047}" presName="spaceRect" presStyleCnt="0"/>
      <dgm:spPr/>
    </dgm:pt>
    <dgm:pt modelId="{ADBEA6F7-2994-4285-A438-2BBDB0BF0766}" type="pres">
      <dgm:prSet presAssocID="{EB110538-2B4C-49E7-9E06-02BC736730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ECC110D-F810-4912-BEF0-FF6FAB910867}" srcId="{43A1CB34-544C-414E-8E27-C3672E466E76}" destId="{EB110538-2B4C-49E7-9E06-02BC73673047}" srcOrd="3" destOrd="0" parTransId="{10645784-BA78-4BBC-9528-84455B2D5EC9}" sibTransId="{28D45175-36FD-478D-B2CA-F0C3DEDCA65E}"/>
    <dgm:cxn modelId="{8C2AE70F-22A3-40FB-B472-EC375A8E17E1}" type="presOf" srcId="{A29B6594-178C-48FB-A8FD-3A330568ECE4}" destId="{2EA54ED7-095C-424D-9800-B6574EAA24BE}" srcOrd="0" destOrd="0" presId="urn:microsoft.com/office/officeart/2018/5/layout/IconCircleLabelList"/>
    <dgm:cxn modelId="{5370AE18-C071-4DC5-99AE-45DBB1408CE2}" type="presOf" srcId="{EB110538-2B4C-49E7-9E06-02BC73673047}" destId="{ADBEA6F7-2994-4285-A438-2BBDB0BF0766}" srcOrd="0" destOrd="0" presId="urn:microsoft.com/office/officeart/2018/5/layout/IconCircleLabelList"/>
    <dgm:cxn modelId="{90156A25-E3A5-42AD-8788-8576CD0D7A50}" type="presOf" srcId="{4D1FA169-47EF-4577-A2F1-E97ADCC584AA}" destId="{EB691DBF-3F57-4ABE-AB6E-648C59BC0062}" srcOrd="0" destOrd="0" presId="urn:microsoft.com/office/officeart/2018/5/layout/IconCircleLabelList"/>
    <dgm:cxn modelId="{18B2A24E-EA8D-4736-BF6A-8846C942D20F}" srcId="{43A1CB34-544C-414E-8E27-C3672E466E76}" destId="{A29B6594-178C-48FB-A8FD-3A330568ECE4}" srcOrd="0" destOrd="0" parTransId="{BEFC16EA-663E-4FAD-A738-010ABA4D2BCB}" sibTransId="{371B3AE6-F4C0-4DA2-9236-971AA6E2D704}"/>
    <dgm:cxn modelId="{49959751-3646-4818-9A95-A68B0CF61C5A}" srcId="{43A1CB34-544C-414E-8E27-C3672E466E76}" destId="{4D1FA169-47EF-4577-A2F1-E97ADCC584AA}" srcOrd="2" destOrd="0" parTransId="{BA7594BA-7255-460D-8208-84C122899FB6}" sibTransId="{5E4BC1CC-A00C-4FFF-9019-9358CA25884F}"/>
    <dgm:cxn modelId="{5BDDF474-BB68-42CF-8A43-A1E9A9F513C0}" srcId="{43A1CB34-544C-414E-8E27-C3672E466E76}" destId="{972115CE-AA00-49D8-925D-9DD15C88F6AD}" srcOrd="1" destOrd="0" parTransId="{2E960E39-48F9-4ED3-BE39-015C1EC4F9EB}" sibTransId="{5D598CCB-FAB1-405D-B5D2-6EB752AE9243}"/>
    <dgm:cxn modelId="{9CAC588D-88CE-4BB2-B129-2491BA7EC601}" type="presOf" srcId="{972115CE-AA00-49D8-925D-9DD15C88F6AD}" destId="{F51F6510-2F6A-4B9F-A301-79633FDB142E}" srcOrd="0" destOrd="0" presId="urn:microsoft.com/office/officeart/2018/5/layout/IconCircleLabelList"/>
    <dgm:cxn modelId="{086953F9-D3A8-46C2-B2B4-51034EEEC2F2}" type="presOf" srcId="{43A1CB34-544C-414E-8E27-C3672E466E76}" destId="{9FDCFBA8-0EBB-42A9-8A48-0E1733F48265}" srcOrd="0" destOrd="0" presId="urn:microsoft.com/office/officeart/2018/5/layout/IconCircleLabelList"/>
    <dgm:cxn modelId="{AA8E6E9A-02F1-4D44-A731-08AB0064B6B8}" type="presParOf" srcId="{9FDCFBA8-0EBB-42A9-8A48-0E1733F48265}" destId="{591F7EBE-2937-471B-B523-51C010BC5391}" srcOrd="0" destOrd="0" presId="urn:microsoft.com/office/officeart/2018/5/layout/IconCircleLabelList"/>
    <dgm:cxn modelId="{0AB34467-6E7E-4175-8367-66F7CDF2F287}" type="presParOf" srcId="{591F7EBE-2937-471B-B523-51C010BC5391}" destId="{0CCB3219-8628-4FDD-A53B-AEB4B2A11B81}" srcOrd="0" destOrd="0" presId="urn:microsoft.com/office/officeart/2018/5/layout/IconCircleLabelList"/>
    <dgm:cxn modelId="{86F337D0-A975-4F9C-8EB9-2621E4B6462C}" type="presParOf" srcId="{591F7EBE-2937-471B-B523-51C010BC5391}" destId="{1CC3311E-7F62-43BF-875C-669CD6A0F54A}" srcOrd="1" destOrd="0" presId="urn:microsoft.com/office/officeart/2018/5/layout/IconCircleLabelList"/>
    <dgm:cxn modelId="{56724C10-3F5E-4BD9-9026-EEA921A1A4E7}" type="presParOf" srcId="{591F7EBE-2937-471B-B523-51C010BC5391}" destId="{56E97B0C-8189-417B-AEC8-23A111CF0808}" srcOrd="2" destOrd="0" presId="urn:microsoft.com/office/officeart/2018/5/layout/IconCircleLabelList"/>
    <dgm:cxn modelId="{AECC684C-2D5B-4443-B272-65D21167A966}" type="presParOf" srcId="{591F7EBE-2937-471B-B523-51C010BC5391}" destId="{2EA54ED7-095C-424D-9800-B6574EAA24BE}" srcOrd="3" destOrd="0" presId="urn:microsoft.com/office/officeart/2018/5/layout/IconCircleLabelList"/>
    <dgm:cxn modelId="{99BB9BB8-F5E8-4FF6-90CA-9A70AC709BA3}" type="presParOf" srcId="{9FDCFBA8-0EBB-42A9-8A48-0E1733F48265}" destId="{DAEB1CC5-DE9F-4647-A338-F22D44406B28}" srcOrd="1" destOrd="0" presId="urn:microsoft.com/office/officeart/2018/5/layout/IconCircleLabelList"/>
    <dgm:cxn modelId="{D1E61EA2-68E4-4501-B1A7-909A1A0BF797}" type="presParOf" srcId="{9FDCFBA8-0EBB-42A9-8A48-0E1733F48265}" destId="{8CAE79CB-926D-47DE-AA55-9E2FBEF9F7B0}" srcOrd="2" destOrd="0" presId="urn:microsoft.com/office/officeart/2018/5/layout/IconCircleLabelList"/>
    <dgm:cxn modelId="{36E14B38-C931-490A-A55D-DFDA960311CC}" type="presParOf" srcId="{8CAE79CB-926D-47DE-AA55-9E2FBEF9F7B0}" destId="{D6817451-A953-4CBE-9451-FC958C62D10A}" srcOrd="0" destOrd="0" presId="urn:microsoft.com/office/officeart/2018/5/layout/IconCircleLabelList"/>
    <dgm:cxn modelId="{EB898640-003B-4A4E-A011-834B6B2ADE02}" type="presParOf" srcId="{8CAE79CB-926D-47DE-AA55-9E2FBEF9F7B0}" destId="{BC8D1A50-363D-4110-863F-B9674D59D1DD}" srcOrd="1" destOrd="0" presId="urn:microsoft.com/office/officeart/2018/5/layout/IconCircleLabelList"/>
    <dgm:cxn modelId="{78B9919B-78CD-4286-87CA-2B2ADC33F5B4}" type="presParOf" srcId="{8CAE79CB-926D-47DE-AA55-9E2FBEF9F7B0}" destId="{5E2EA24E-8B7A-43DA-9849-57CA1B6253B6}" srcOrd="2" destOrd="0" presId="urn:microsoft.com/office/officeart/2018/5/layout/IconCircleLabelList"/>
    <dgm:cxn modelId="{A71C20E8-F2D1-4426-AAAB-307C4710BF10}" type="presParOf" srcId="{8CAE79CB-926D-47DE-AA55-9E2FBEF9F7B0}" destId="{F51F6510-2F6A-4B9F-A301-79633FDB142E}" srcOrd="3" destOrd="0" presId="urn:microsoft.com/office/officeart/2018/5/layout/IconCircleLabelList"/>
    <dgm:cxn modelId="{41364A59-8D65-4260-92EC-4D9FB7125805}" type="presParOf" srcId="{9FDCFBA8-0EBB-42A9-8A48-0E1733F48265}" destId="{E480F224-F365-4C9A-92D1-EF869E139711}" srcOrd="3" destOrd="0" presId="urn:microsoft.com/office/officeart/2018/5/layout/IconCircleLabelList"/>
    <dgm:cxn modelId="{F7E228A3-D1BD-4EC2-BE37-DDF229E56697}" type="presParOf" srcId="{9FDCFBA8-0EBB-42A9-8A48-0E1733F48265}" destId="{CDB9178D-F9CA-4748-8DB2-E00495AD3E73}" srcOrd="4" destOrd="0" presId="urn:microsoft.com/office/officeart/2018/5/layout/IconCircleLabelList"/>
    <dgm:cxn modelId="{ED3DDF4B-182C-4EC1-A7EF-3717108CCA85}" type="presParOf" srcId="{CDB9178D-F9CA-4748-8DB2-E00495AD3E73}" destId="{B9B5F6F6-7345-4EB0-A491-FBEFACACA350}" srcOrd="0" destOrd="0" presId="urn:microsoft.com/office/officeart/2018/5/layout/IconCircleLabelList"/>
    <dgm:cxn modelId="{499FD0C9-7782-4F6F-8BBD-AFE686BB1E96}" type="presParOf" srcId="{CDB9178D-F9CA-4748-8DB2-E00495AD3E73}" destId="{6B34A7B5-CFA3-48B6-8C6E-4285A96BDA8A}" srcOrd="1" destOrd="0" presId="urn:microsoft.com/office/officeart/2018/5/layout/IconCircleLabelList"/>
    <dgm:cxn modelId="{6C913CAA-85D3-4C29-96DD-096E23AFE6B9}" type="presParOf" srcId="{CDB9178D-F9CA-4748-8DB2-E00495AD3E73}" destId="{2A181430-3FFB-4CC8-B00B-6E583334F338}" srcOrd="2" destOrd="0" presId="urn:microsoft.com/office/officeart/2018/5/layout/IconCircleLabelList"/>
    <dgm:cxn modelId="{20217A82-1A66-4E91-B296-8747CF0A211E}" type="presParOf" srcId="{CDB9178D-F9CA-4748-8DB2-E00495AD3E73}" destId="{EB691DBF-3F57-4ABE-AB6E-648C59BC0062}" srcOrd="3" destOrd="0" presId="urn:microsoft.com/office/officeart/2018/5/layout/IconCircleLabelList"/>
    <dgm:cxn modelId="{58484CB3-914D-44DA-A700-AFFA524333A7}" type="presParOf" srcId="{9FDCFBA8-0EBB-42A9-8A48-0E1733F48265}" destId="{CDF9E379-B10B-4B1C-BF9A-A0E09230B40D}" srcOrd="5" destOrd="0" presId="urn:microsoft.com/office/officeart/2018/5/layout/IconCircleLabelList"/>
    <dgm:cxn modelId="{74F234CA-E0EE-4763-8F5D-4EA8A7F6B75C}" type="presParOf" srcId="{9FDCFBA8-0EBB-42A9-8A48-0E1733F48265}" destId="{4D426B6F-3D33-497E-91A6-B07F4F975420}" srcOrd="6" destOrd="0" presId="urn:microsoft.com/office/officeart/2018/5/layout/IconCircleLabelList"/>
    <dgm:cxn modelId="{09196B51-5B5F-4560-A814-F11EFF5D1B7E}" type="presParOf" srcId="{4D426B6F-3D33-497E-91A6-B07F4F975420}" destId="{6DACE6AA-DB03-4641-8D5E-B6CADCF61C50}" srcOrd="0" destOrd="0" presId="urn:microsoft.com/office/officeart/2018/5/layout/IconCircleLabelList"/>
    <dgm:cxn modelId="{5528BB4F-945B-4E84-B255-15098A11A54B}" type="presParOf" srcId="{4D426B6F-3D33-497E-91A6-B07F4F975420}" destId="{D3BE4AF4-E04F-4278-8A76-43E06D095E4A}" srcOrd="1" destOrd="0" presId="urn:microsoft.com/office/officeart/2018/5/layout/IconCircleLabelList"/>
    <dgm:cxn modelId="{8EE0F925-CEA3-4D49-B699-0DA65BA63491}" type="presParOf" srcId="{4D426B6F-3D33-497E-91A6-B07F4F975420}" destId="{B39090C8-C3E1-4803-966D-52CCBB225D87}" srcOrd="2" destOrd="0" presId="urn:microsoft.com/office/officeart/2018/5/layout/IconCircleLabelList"/>
    <dgm:cxn modelId="{436E3302-09BB-4922-8F66-BA55809725B3}" type="presParOf" srcId="{4D426B6F-3D33-497E-91A6-B07F4F975420}" destId="{ADBEA6F7-2994-4285-A438-2BBDB0BF07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37515-07C5-4168-A75E-34C1D7751F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1DE4D-4C6A-467B-ABD0-33225D2ECFC4}">
      <dgm:prSet custT="1"/>
      <dgm:spPr/>
      <dgm:t>
        <a:bodyPr/>
        <a:lstStyle/>
        <a:p>
          <a:r>
            <a:rPr lang="fr-FR" sz="2400" dirty="0"/>
            <a:t>Week 1 :</a:t>
          </a:r>
        </a:p>
      </dgm:t>
    </dgm:pt>
    <dgm:pt modelId="{3CE04E81-D22F-4978-87C0-1334FE3FF820}" type="parTrans" cxnId="{8564A4FD-3D5A-4115-AAEB-7F4B2EC83FE6}">
      <dgm:prSet/>
      <dgm:spPr/>
      <dgm:t>
        <a:bodyPr/>
        <a:lstStyle/>
        <a:p>
          <a:endParaRPr lang="en-US"/>
        </a:p>
      </dgm:t>
    </dgm:pt>
    <dgm:pt modelId="{5A96DC1F-B763-4241-A76C-0E47DBD36C08}" type="sibTrans" cxnId="{8564A4FD-3D5A-4115-AAEB-7F4B2EC83FE6}">
      <dgm:prSet/>
      <dgm:spPr/>
      <dgm:t>
        <a:bodyPr/>
        <a:lstStyle/>
        <a:p>
          <a:endParaRPr lang="en-US"/>
        </a:p>
      </dgm:t>
    </dgm:pt>
    <dgm:pt modelId="{D1E04A4D-8A4C-4448-90AF-579565D36736}">
      <dgm:prSet/>
      <dgm:spPr/>
      <dgm:t>
        <a:bodyPr/>
        <a:lstStyle/>
        <a:p>
          <a:r>
            <a:rPr lang="en-US" b="0" i="0" dirty="0"/>
            <a:t>Discovered the project</a:t>
          </a:r>
        </a:p>
      </dgm:t>
    </dgm:pt>
    <dgm:pt modelId="{D7D86525-9784-468F-9411-2BBE58D73AFB}" type="parTrans" cxnId="{7276AD83-98E5-44F8-9CC0-DF3915B9AF6E}">
      <dgm:prSet/>
      <dgm:spPr/>
      <dgm:t>
        <a:bodyPr/>
        <a:lstStyle/>
        <a:p>
          <a:endParaRPr lang="en-US"/>
        </a:p>
      </dgm:t>
    </dgm:pt>
    <dgm:pt modelId="{37A5C47F-96B9-41FE-B9DB-3259B3BBA1F7}" type="sibTrans" cxnId="{7276AD83-98E5-44F8-9CC0-DF3915B9AF6E}">
      <dgm:prSet/>
      <dgm:spPr/>
      <dgm:t>
        <a:bodyPr/>
        <a:lstStyle/>
        <a:p>
          <a:endParaRPr lang="en-US"/>
        </a:p>
      </dgm:t>
    </dgm:pt>
    <dgm:pt modelId="{CB1B2E44-DE66-49A0-8261-6D3ACC5DCE13}">
      <dgm:prSet/>
      <dgm:spPr/>
      <dgm:t>
        <a:bodyPr/>
        <a:lstStyle/>
        <a:p>
          <a:r>
            <a:rPr lang="en-US" dirty="0"/>
            <a:t>Created Repository with test and training data</a:t>
          </a:r>
        </a:p>
      </dgm:t>
    </dgm:pt>
    <dgm:pt modelId="{8E1D3DB0-3B1D-4966-8FF9-672FFC0B6B79}" type="parTrans" cxnId="{4DA8EBF7-7CEC-427A-B08B-F94C9BA0C309}">
      <dgm:prSet/>
      <dgm:spPr/>
      <dgm:t>
        <a:bodyPr/>
        <a:lstStyle/>
        <a:p>
          <a:endParaRPr lang="en-US"/>
        </a:p>
      </dgm:t>
    </dgm:pt>
    <dgm:pt modelId="{77CAF33A-1E78-416B-AC5E-DB4589750B72}" type="sibTrans" cxnId="{4DA8EBF7-7CEC-427A-B08B-F94C9BA0C309}">
      <dgm:prSet/>
      <dgm:spPr/>
      <dgm:t>
        <a:bodyPr/>
        <a:lstStyle/>
        <a:p>
          <a:endParaRPr lang="en-US"/>
        </a:p>
      </dgm:t>
    </dgm:pt>
    <dgm:pt modelId="{37F63159-05C5-4D63-80AA-BD815DD692A3}">
      <dgm:prSet/>
      <dgm:spPr/>
      <dgm:t>
        <a:bodyPr/>
        <a:lstStyle/>
        <a:p>
          <a:r>
            <a:rPr lang="en-US" b="0" i="0" dirty="0"/>
            <a:t>Created a Slack channel for discussion</a:t>
          </a:r>
        </a:p>
      </dgm:t>
    </dgm:pt>
    <dgm:pt modelId="{A725D8FE-2CA6-4FD7-A4E9-4091A5372D3C}" type="parTrans" cxnId="{47DE08E9-BF7F-4F80-AA45-EBC72DC5C026}">
      <dgm:prSet/>
      <dgm:spPr/>
      <dgm:t>
        <a:bodyPr/>
        <a:lstStyle/>
        <a:p>
          <a:endParaRPr lang="en-US"/>
        </a:p>
      </dgm:t>
    </dgm:pt>
    <dgm:pt modelId="{8A6B4A91-C953-407A-838B-0C39FA7FDA05}" type="sibTrans" cxnId="{47DE08E9-BF7F-4F80-AA45-EBC72DC5C026}">
      <dgm:prSet/>
      <dgm:spPr/>
      <dgm:t>
        <a:bodyPr/>
        <a:lstStyle/>
        <a:p>
          <a:endParaRPr lang="en-US"/>
        </a:p>
      </dgm:t>
    </dgm:pt>
    <dgm:pt modelId="{170DE8AA-8D13-4E0D-9A19-F5C425FD6017}">
      <dgm:prSet/>
      <dgm:spPr/>
      <dgm:t>
        <a:bodyPr/>
        <a:lstStyle/>
        <a:p>
          <a:r>
            <a:rPr lang="en-US" b="0" i="0" dirty="0"/>
            <a:t>Started the notebook, computed the base rate (57%) on 6471 samples in the training data</a:t>
          </a:r>
        </a:p>
      </dgm:t>
    </dgm:pt>
    <dgm:pt modelId="{63523CDB-AC70-422F-9C6A-1CEFD3D103F7}" type="parTrans" cxnId="{3CEBF05A-D3BE-44FD-AD21-2CB926E716FB}">
      <dgm:prSet/>
      <dgm:spPr/>
      <dgm:t>
        <a:bodyPr/>
        <a:lstStyle/>
        <a:p>
          <a:endParaRPr lang="en-US"/>
        </a:p>
      </dgm:t>
    </dgm:pt>
    <dgm:pt modelId="{656873CE-58F4-4028-8D33-562CBC16B7D4}" type="sibTrans" cxnId="{3CEBF05A-D3BE-44FD-AD21-2CB926E716FB}">
      <dgm:prSet/>
      <dgm:spPr/>
      <dgm:t>
        <a:bodyPr/>
        <a:lstStyle/>
        <a:p>
          <a:endParaRPr lang="en-US"/>
        </a:p>
      </dgm:t>
    </dgm:pt>
    <dgm:pt modelId="{50BCA503-149C-4320-AAAF-7B1FB8C661D0}">
      <dgm:prSet custT="1"/>
      <dgm:spPr/>
      <dgm:t>
        <a:bodyPr/>
        <a:lstStyle/>
        <a:p>
          <a:r>
            <a:rPr lang="fr-FR" sz="2400" dirty="0"/>
            <a:t>Week 2 : </a:t>
          </a:r>
        </a:p>
      </dgm:t>
    </dgm:pt>
    <dgm:pt modelId="{8DAC47DB-1830-41E6-85B2-34EFB795C13D}" type="parTrans" cxnId="{6BBF8DBC-D044-40E7-9C37-A89C18363960}">
      <dgm:prSet/>
      <dgm:spPr/>
      <dgm:t>
        <a:bodyPr/>
        <a:lstStyle/>
        <a:p>
          <a:endParaRPr lang="en-US"/>
        </a:p>
      </dgm:t>
    </dgm:pt>
    <dgm:pt modelId="{B2933973-D665-40BF-BD7F-280427B3FA84}" type="sibTrans" cxnId="{6BBF8DBC-D044-40E7-9C37-A89C18363960}">
      <dgm:prSet/>
      <dgm:spPr/>
      <dgm:t>
        <a:bodyPr/>
        <a:lstStyle/>
        <a:p>
          <a:endParaRPr lang="en-US"/>
        </a:p>
      </dgm:t>
    </dgm:pt>
    <dgm:pt modelId="{31297B49-D4E6-4E24-BE80-8D38DB54F6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Ran basic prediction with 0.8 accuracy on our test part of the training data</a:t>
          </a:r>
          <a:endParaRPr lang="fr-FR" dirty="0"/>
        </a:p>
      </dgm:t>
    </dgm:pt>
    <dgm:pt modelId="{20AF1B63-8526-40ED-B0AD-8011CD5F0AC3}" type="parTrans" cxnId="{76EFB324-611C-4D67-AED1-F04708321674}">
      <dgm:prSet/>
      <dgm:spPr/>
      <dgm:t>
        <a:bodyPr/>
        <a:lstStyle/>
        <a:p>
          <a:endParaRPr lang="fr-FR"/>
        </a:p>
      </dgm:t>
    </dgm:pt>
    <dgm:pt modelId="{EACBB67B-6E64-4A6B-B153-7B9EACEE6D56}" type="sibTrans" cxnId="{76EFB324-611C-4D67-AED1-F04708321674}">
      <dgm:prSet/>
      <dgm:spPr/>
      <dgm:t>
        <a:bodyPr/>
        <a:lstStyle/>
        <a:p>
          <a:endParaRPr lang="fr-FR"/>
        </a:p>
      </dgm:t>
    </dgm:pt>
    <dgm:pt modelId="{E903EFB8-D5B3-46E5-BDD8-B496F5530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Submitted and got 0.819 test accuracy</a:t>
          </a:r>
        </a:p>
      </dgm:t>
    </dgm:pt>
    <dgm:pt modelId="{7CC2FE0D-DCF7-4E34-8FA6-E6674EF5D6AD}" type="parTrans" cxnId="{C596D401-E07F-4C0A-BBC4-F4058240A24C}">
      <dgm:prSet/>
      <dgm:spPr/>
      <dgm:t>
        <a:bodyPr/>
        <a:lstStyle/>
        <a:p>
          <a:endParaRPr lang="fr-FR"/>
        </a:p>
      </dgm:t>
    </dgm:pt>
    <dgm:pt modelId="{A4E60723-5A21-40BD-A478-09AB4760F048}" type="sibTrans" cxnId="{C596D401-E07F-4C0A-BBC4-F4058240A24C}">
      <dgm:prSet/>
      <dgm:spPr/>
      <dgm:t>
        <a:bodyPr/>
        <a:lstStyle/>
        <a:p>
          <a:endParaRPr lang="fr-FR"/>
        </a:p>
      </dgm:t>
    </dgm:pt>
    <dgm:pt modelId="{2AEB1CFF-0E0C-490F-A1A2-E055DE935A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Did the EDA : top keywords and locations, top keywords and locations with the most real and fake tweets</a:t>
          </a:r>
        </a:p>
      </dgm:t>
    </dgm:pt>
    <dgm:pt modelId="{704DF525-1770-4060-99C0-AF96EDD401DE}" type="parTrans" cxnId="{DFFB44AD-860D-46CD-996B-2076FE58D607}">
      <dgm:prSet/>
      <dgm:spPr/>
      <dgm:t>
        <a:bodyPr/>
        <a:lstStyle/>
        <a:p>
          <a:endParaRPr lang="fr-FR"/>
        </a:p>
      </dgm:t>
    </dgm:pt>
    <dgm:pt modelId="{1CA262F4-D55D-48F3-A7BB-5062FB318AEA}" type="sibTrans" cxnId="{DFFB44AD-860D-46CD-996B-2076FE58D607}">
      <dgm:prSet/>
      <dgm:spPr/>
      <dgm:t>
        <a:bodyPr/>
        <a:lstStyle/>
        <a:p>
          <a:endParaRPr lang="fr-FR"/>
        </a:p>
      </dgm:t>
    </dgm:pt>
    <dgm:pt modelId="{E78546C0-D3A7-4CF9-BD0B-85CE225FEC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Delete doubling, usernames and hashtags and see a slight decrease in accuracy (0.8003)</a:t>
          </a:r>
        </a:p>
      </dgm:t>
    </dgm:pt>
    <dgm:pt modelId="{343F6239-06AF-4ADB-B316-8163AE629E2C}" type="parTrans" cxnId="{5AB34E0F-1985-4B4E-9B89-CC6F7728D524}">
      <dgm:prSet/>
      <dgm:spPr/>
      <dgm:t>
        <a:bodyPr/>
        <a:lstStyle/>
        <a:p>
          <a:endParaRPr lang="fr-FR"/>
        </a:p>
      </dgm:t>
    </dgm:pt>
    <dgm:pt modelId="{57B672AB-1804-476D-AF8A-27EC69652861}" type="sibTrans" cxnId="{5AB34E0F-1985-4B4E-9B89-CC6F7728D524}">
      <dgm:prSet/>
      <dgm:spPr/>
      <dgm:t>
        <a:bodyPr/>
        <a:lstStyle/>
        <a:p>
          <a:endParaRPr lang="fr-FR"/>
        </a:p>
      </dgm:t>
    </dgm:pt>
    <dgm:pt modelId="{A50C227B-4A9D-446E-9132-48BEEA1A869B}" type="pres">
      <dgm:prSet presAssocID="{1E037515-07C5-4168-A75E-34C1D7751F6E}" presName="linear" presStyleCnt="0">
        <dgm:presLayoutVars>
          <dgm:animLvl val="lvl"/>
          <dgm:resizeHandles val="exact"/>
        </dgm:presLayoutVars>
      </dgm:prSet>
      <dgm:spPr/>
    </dgm:pt>
    <dgm:pt modelId="{F72F878A-F66B-4A45-995C-D5ABF107B573}" type="pres">
      <dgm:prSet presAssocID="{88A1DE4D-4C6A-467B-ABD0-33225D2ECF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C77838-43D1-4BB1-8E76-ED5D34F22181}" type="pres">
      <dgm:prSet presAssocID="{88A1DE4D-4C6A-467B-ABD0-33225D2ECFC4}" presName="childText" presStyleLbl="revTx" presStyleIdx="0" presStyleCnt="2">
        <dgm:presLayoutVars>
          <dgm:bulletEnabled val="1"/>
        </dgm:presLayoutVars>
      </dgm:prSet>
      <dgm:spPr/>
    </dgm:pt>
    <dgm:pt modelId="{4D0C06B1-D23C-40FE-BD99-E9DFEA13EFF3}" type="pres">
      <dgm:prSet presAssocID="{50BCA503-149C-4320-AAAF-7B1FB8C661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36AF47-FEDA-49BC-B278-D93D508108AC}" type="pres">
      <dgm:prSet presAssocID="{50BCA503-149C-4320-AAAF-7B1FB8C661D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596D401-E07F-4C0A-BBC4-F4058240A24C}" srcId="{50BCA503-149C-4320-AAAF-7B1FB8C661D0}" destId="{E903EFB8-D5B3-46E5-BDD8-B496F5530FE4}" srcOrd="1" destOrd="0" parTransId="{7CC2FE0D-DCF7-4E34-8FA6-E6674EF5D6AD}" sibTransId="{A4E60723-5A21-40BD-A478-09AB4760F048}"/>
    <dgm:cxn modelId="{5AB34E0F-1985-4B4E-9B89-CC6F7728D524}" srcId="{50BCA503-149C-4320-AAAF-7B1FB8C661D0}" destId="{E78546C0-D3A7-4CF9-BD0B-85CE225FEC92}" srcOrd="3" destOrd="0" parTransId="{343F6239-06AF-4ADB-B316-8163AE629E2C}" sibTransId="{57B672AB-1804-476D-AF8A-27EC69652861}"/>
    <dgm:cxn modelId="{7F07401A-401D-4E8A-B732-DA92B52C3D78}" type="presOf" srcId="{E78546C0-D3A7-4CF9-BD0B-85CE225FEC92}" destId="{4436AF47-FEDA-49BC-B278-D93D508108AC}" srcOrd="0" destOrd="3" presId="urn:microsoft.com/office/officeart/2005/8/layout/vList2"/>
    <dgm:cxn modelId="{992D6E24-56F7-4529-99E1-7EAD2887DC5B}" type="presOf" srcId="{E903EFB8-D5B3-46E5-BDD8-B496F5530FE4}" destId="{4436AF47-FEDA-49BC-B278-D93D508108AC}" srcOrd="0" destOrd="1" presId="urn:microsoft.com/office/officeart/2005/8/layout/vList2"/>
    <dgm:cxn modelId="{76EFB324-611C-4D67-AED1-F04708321674}" srcId="{50BCA503-149C-4320-AAAF-7B1FB8C661D0}" destId="{31297B49-D4E6-4E24-BE80-8D38DB54F68F}" srcOrd="0" destOrd="0" parTransId="{20AF1B63-8526-40ED-B0AD-8011CD5F0AC3}" sibTransId="{EACBB67B-6E64-4A6B-B153-7B9EACEE6D56}"/>
    <dgm:cxn modelId="{1874375B-3090-4C90-9730-0478BA188C7D}" type="presOf" srcId="{31297B49-D4E6-4E24-BE80-8D38DB54F68F}" destId="{4436AF47-FEDA-49BC-B278-D93D508108AC}" srcOrd="0" destOrd="0" presId="urn:microsoft.com/office/officeart/2005/8/layout/vList2"/>
    <dgm:cxn modelId="{F6A6B35C-0A4D-4800-9EF8-E756EF8CA882}" type="presOf" srcId="{170DE8AA-8D13-4E0D-9A19-F5C425FD6017}" destId="{28C77838-43D1-4BB1-8E76-ED5D34F22181}" srcOrd="0" destOrd="3" presId="urn:microsoft.com/office/officeart/2005/8/layout/vList2"/>
    <dgm:cxn modelId="{2FA3F250-7D07-4051-ACDE-16856CF0E1FA}" type="presOf" srcId="{50BCA503-149C-4320-AAAF-7B1FB8C661D0}" destId="{4D0C06B1-D23C-40FE-BD99-E9DFEA13EFF3}" srcOrd="0" destOrd="0" presId="urn:microsoft.com/office/officeart/2005/8/layout/vList2"/>
    <dgm:cxn modelId="{3B7B5C71-A4D0-41E3-9D16-4B7C99E2699B}" type="presOf" srcId="{2AEB1CFF-0E0C-490F-A1A2-E055DE935AE3}" destId="{4436AF47-FEDA-49BC-B278-D93D508108AC}" srcOrd="0" destOrd="2" presId="urn:microsoft.com/office/officeart/2005/8/layout/vList2"/>
    <dgm:cxn modelId="{6C93D356-C1BF-4533-949B-43BD5A0A6721}" type="presOf" srcId="{D1E04A4D-8A4C-4448-90AF-579565D36736}" destId="{28C77838-43D1-4BB1-8E76-ED5D34F22181}" srcOrd="0" destOrd="0" presId="urn:microsoft.com/office/officeart/2005/8/layout/vList2"/>
    <dgm:cxn modelId="{3CEBF05A-D3BE-44FD-AD21-2CB926E716FB}" srcId="{88A1DE4D-4C6A-467B-ABD0-33225D2ECFC4}" destId="{170DE8AA-8D13-4E0D-9A19-F5C425FD6017}" srcOrd="3" destOrd="0" parTransId="{63523CDB-AC70-422F-9C6A-1CEFD3D103F7}" sibTransId="{656873CE-58F4-4028-8D33-562CBC16B7D4}"/>
    <dgm:cxn modelId="{7276AD83-98E5-44F8-9CC0-DF3915B9AF6E}" srcId="{88A1DE4D-4C6A-467B-ABD0-33225D2ECFC4}" destId="{D1E04A4D-8A4C-4448-90AF-579565D36736}" srcOrd="0" destOrd="0" parTransId="{D7D86525-9784-468F-9411-2BBE58D73AFB}" sibTransId="{37A5C47F-96B9-41FE-B9DB-3259B3BBA1F7}"/>
    <dgm:cxn modelId="{6D816AA3-832F-4E29-91EF-BA19255C7DD3}" type="presOf" srcId="{37F63159-05C5-4D63-80AA-BD815DD692A3}" destId="{28C77838-43D1-4BB1-8E76-ED5D34F22181}" srcOrd="0" destOrd="2" presId="urn:microsoft.com/office/officeart/2005/8/layout/vList2"/>
    <dgm:cxn modelId="{DFFB44AD-860D-46CD-996B-2076FE58D607}" srcId="{50BCA503-149C-4320-AAAF-7B1FB8C661D0}" destId="{2AEB1CFF-0E0C-490F-A1A2-E055DE935AE3}" srcOrd="2" destOrd="0" parTransId="{704DF525-1770-4060-99C0-AF96EDD401DE}" sibTransId="{1CA262F4-D55D-48F3-A7BB-5062FB318AEA}"/>
    <dgm:cxn modelId="{6BBF8DBC-D044-40E7-9C37-A89C18363960}" srcId="{1E037515-07C5-4168-A75E-34C1D7751F6E}" destId="{50BCA503-149C-4320-AAAF-7B1FB8C661D0}" srcOrd="1" destOrd="0" parTransId="{8DAC47DB-1830-41E6-85B2-34EFB795C13D}" sibTransId="{B2933973-D665-40BF-BD7F-280427B3FA84}"/>
    <dgm:cxn modelId="{BB38CBBD-EB66-4711-BCE0-45581B46E8B2}" type="presOf" srcId="{CB1B2E44-DE66-49A0-8261-6D3ACC5DCE13}" destId="{28C77838-43D1-4BB1-8E76-ED5D34F22181}" srcOrd="0" destOrd="1" presId="urn:microsoft.com/office/officeart/2005/8/layout/vList2"/>
    <dgm:cxn modelId="{565C8ADA-2BC9-457F-986B-04FF5B316EBB}" type="presOf" srcId="{88A1DE4D-4C6A-467B-ABD0-33225D2ECFC4}" destId="{F72F878A-F66B-4A45-995C-D5ABF107B573}" srcOrd="0" destOrd="0" presId="urn:microsoft.com/office/officeart/2005/8/layout/vList2"/>
    <dgm:cxn modelId="{47DE08E9-BF7F-4F80-AA45-EBC72DC5C026}" srcId="{88A1DE4D-4C6A-467B-ABD0-33225D2ECFC4}" destId="{37F63159-05C5-4D63-80AA-BD815DD692A3}" srcOrd="2" destOrd="0" parTransId="{A725D8FE-2CA6-4FD7-A4E9-4091A5372D3C}" sibTransId="{8A6B4A91-C953-407A-838B-0C39FA7FDA05}"/>
    <dgm:cxn modelId="{B0D81EEC-B802-40F1-A17D-E3F9126A070A}" type="presOf" srcId="{1E037515-07C5-4168-A75E-34C1D7751F6E}" destId="{A50C227B-4A9D-446E-9132-48BEEA1A869B}" srcOrd="0" destOrd="0" presId="urn:microsoft.com/office/officeart/2005/8/layout/vList2"/>
    <dgm:cxn modelId="{4DA8EBF7-7CEC-427A-B08B-F94C9BA0C309}" srcId="{88A1DE4D-4C6A-467B-ABD0-33225D2ECFC4}" destId="{CB1B2E44-DE66-49A0-8261-6D3ACC5DCE13}" srcOrd="1" destOrd="0" parTransId="{8E1D3DB0-3B1D-4966-8FF9-672FFC0B6B79}" sibTransId="{77CAF33A-1E78-416B-AC5E-DB4589750B72}"/>
    <dgm:cxn modelId="{8564A4FD-3D5A-4115-AAEB-7F4B2EC83FE6}" srcId="{1E037515-07C5-4168-A75E-34C1D7751F6E}" destId="{88A1DE4D-4C6A-467B-ABD0-33225D2ECFC4}" srcOrd="0" destOrd="0" parTransId="{3CE04E81-D22F-4978-87C0-1334FE3FF820}" sibTransId="{5A96DC1F-B763-4241-A76C-0E47DBD36C08}"/>
    <dgm:cxn modelId="{22E5F389-33ED-4B98-8E90-7AFC3DAD8B7D}" type="presParOf" srcId="{A50C227B-4A9D-446E-9132-48BEEA1A869B}" destId="{F72F878A-F66B-4A45-995C-D5ABF107B573}" srcOrd="0" destOrd="0" presId="urn:microsoft.com/office/officeart/2005/8/layout/vList2"/>
    <dgm:cxn modelId="{72236E50-F9BB-4D3D-BF57-3330445AF2C9}" type="presParOf" srcId="{A50C227B-4A9D-446E-9132-48BEEA1A869B}" destId="{28C77838-43D1-4BB1-8E76-ED5D34F22181}" srcOrd="1" destOrd="0" presId="urn:microsoft.com/office/officeart/2005/8/layout/vList2"/>
    <dgm:cxn modelId="{D97E67BB-9AC5-4E5F-ACE9-A840556AC197}" type="presParOf" srcId="{A50C227B-4A9D-446E-9132-48BEEA1A869B}" destId="{4D0C06B1-D23C-40FE-BD99-E9DFEA13EFF3}" srcOrd="2" destOrd="0" presId="urn:microsoft.com/office/officeart/2005/8/layout/vList2"/>
    <dgm:cxn modelId="{8AC5E67C-3E55-402C-9C7E-FD51F21C2FF4}" type="presParOf" srcId="{A50C227B-4A9D-446E-9132-48BEEA1A869B}" destId="{4436AF47-FEDA-49BC-B278-D93D508108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037515-07C5-4168-A75E-34C1D7751F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1DE4D-4C6A-467B-ABD0-33225D2ECFC4}">
      <dgm:prSet custT="1"/>
      <dgm:spPr/>
      <dgm:t>
        <a:bodyPr/>
        <a:lstStyle/>
        <a:p>
          <a:r>
            <a:rPr lang="fr-FR" sz="2400" dirty="0"/>
            <a:t>Week 3 :</a:t>
          </a:r>
        </a:p>
      </dgm:t>
    </dgm:pt>
    <dgm:pt modelId="{3CE04E81-D22F-4978-87C0-1334FE3FF820}" type="parTrans" cxnId="{8564A4FD-3D5A-4115-AAEB-7F4B2EC83FE6}">
      <dgm:prSet/>
      <dgm:spPr/>
      <dgm:t>
        <a:bodyPr/>
        <a:lstStyle/>
        <a:p>
          <a:endParaRPr lang="en-US"/>
        </a:p>
      </dgm:t>
    </dgm:pt>
    <dgm:pt modelId="{5A96DC1F-B763-4241-A76C-0E47DBD36C08}" type="sibTrans" cxnId="{8564A4FD-3D5A-4115-AAEB-7F4B2EC83FE6}">
      <dgm:prSet/>
      <dgm:spPr/>
      <dgm:t>
        <a:bodyPr/>
        <a:lstStyle/>
        <a:p>
          <a:endParaRPr lang="en-US"/>
        </a:p>
      </dgm:t>
    </dgm:pt>
    <dgm:pt modelId="{50BCA503-149C-4320-AAAF-7B1FB8C661D0}">
      <dgm:prSet custT="1"/>
      <dgm:spPr/>
      <dgm:t>
        <a:bodyPr/>
        <a:lstStyle/>
        <a:p>
          <a:r>
            <a:rPr lang="fr-FR" sz="2400" dirty="0"/>
            <a:t>Week 4 : </a:t>
          </a:r>
        </a:p>
      </dgm:t>
    </dgm:pt>
    <dgm:pt modelId="{8DAC47DB-1830-41E6-85B2-34EFB795C13D}" type="parTrans" cxnId="{6BBF8DBC-D044-40E7-9C37-A89C18363960}">
      <dgm:prSet/>
      <dgm:spPr/>
      <dgm:t>
        <a:bodyPr/>
        <a:lstStyle/>
        <a:p>
          <a:endParaRPr lang="en-US"/>
        </a:p>
      </dgm:t>
    </dgm:pt>
    <dgm:pt modelId="{B2933973-D665-40BF-BD7F-280427B3FA84}" type="sibTrans" cxnId="{6BBF8DBC-D044-40E7-9C37-A89C18363960}">
      <dgm:prSet/>
      <dgm:spPr/>
      <dgm:t>
        <a:bodyPr/>
        <a:lstStyle/>
        <a:p>
          <a:endParaRPr lang="en-US"/>
        </a:p>
      </dgm:t>
    </dgm:pt>
    <dgm:pt modelId="{787D0B40-6F6C-4308-9B5F-97550195B42C}">
      <dgm:prSet/>
      <dgm:spPr/>
      <dgm:t>
        <a:bodyPr/>
        <a:lstStyle/>
        <a:p>
          <a:r>
            <a:rPr lang="fr-FR" dirty="0"/>
            <a:t>Week 5 :</a:t>
          </a:r>
        </a:p>
      </dgm:t>
    </dgm:pt>
    <dgm:pt modelId="{985B7206-4023-462F-A365-819FC45B9E4A}" type="parTrans" cxnId="{A6568478-56D0-4A48-A796-FA4E8D66BFD7}">
      <dgm:prSet/>
      <dgm:spPr/>
      <dgm:t>
        <a:bodyPr/>
        <a:lstStyle/>
        <a:p>
          <a:endParaRPr lang="en-US"/>
        </a:p>
      </dgm:t>
    </dgm:pt>
    <dgm:pt modelId="{5D82FC1D-7F6D-444E-AF44-104F507E7167}" type="sibTrans" cxnId="{A6568478-56D0-4A48-A796-FA4E8D66BFD7}">
      <dgm:prSet/>
      <dgm:spPr/>
      <dgm:t>
        <a:bodyPr/>
        <a:lstStyle/>
        <a:p>
          <a:endParaRPr lang="en-US"/>
        </a:p>
      </dgm:t>
    </dgm:pt>
    <dgm:pt modelId="{31297B49-D4E6-4E24-BE80-8D38DB54F6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optimizing the hyperparameters of logistic regression, </a:t>
          </a:r>
          <a:r>
            <a:rPr lang="en-US" sz="2000" b="0" i="0" dirty="0" err="1"/>
            <a:t>tf-idf</a:t>
          </a:r>
          <a:r>
            <a:rPr lang="en-US" sz="2000" b="0" i="0" dirty="0"/>
            <a:t> and random forest</a:t>
          </a:r>
          <a:endParaRPr lang="fr-FR" sz="2000" dirty="0"/>
        </a:p>
      </dgm:t>
    </dgm:pt>
    <dgm:pt modelId="{20AF1B63-8526-40ED-B0AD-8011CD5F0AC3}" type="parTrans" cxnId="{76EFB324-611C-4D67-AED1-F04708321674}">
      <dgm:prSet/>
      <dgm:spPr/>
      <dgm:t>
        <a:bodyPr/>
        <a:lstStyle/>
        <a:p>
          <a:endParaRPr lang="fr-FR"/>
        </a:p>
      </dgm:t>
    </dgm:pt>
    <dgm:pt modelId="{EACBB67B-6E64-4A6B-B153-7B9EACEE6D56}" type="sibTrans" cxnId="{76EFB324-611C-4D67-AED1-F04708321674}">
      <dgm:prSet/>
      <dgm:spPr/>
      <dgm:t>
        <a:bodyPr/>
        <a:lstStyle/>
        <a:p>
          <a:endParaRPr lang="fr-FR"/>
        </a:p>
      </dgm:t>
    </dgm:pt>
    <dgm:pt modelId="{5B4EF09F-2A5B-46DB-BCE6-4FA7635499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000" b="0" i="0" dirty="0" err="1"/>
            <a:t>pooling</a:t>
          </a:r>
          <a:r>
            <a:rPr lang="fr-FR" sz="2000" b="0" i="0" dirty="0"/>
            <a:t> of </a:t>
          </a:r>
          <a:r>
            <a:rPr lang="fr-FR" sz="2000" b="0" i="0" dirty="0" err="1"/>
            <a:t>our</a:t>
          </a:r>
          <a:r>
            <a:rPr lang="fr-FR" sz="2000" b="0" i="0" dirty="0"/>
            <a:t> codes</a:t>
          </a:r>
          <a:endParaRPr lang="fr-FR" sz="2000" dirty="0"/>
        </a:p>
      </dgm:t>
    </dgm:pt>
    <dgm:pt modelId="{CB8084F7-957A-4AB2-BEEA-C91C9A65F1C9}" type="parTrans" cxnId="{871B39FE-C075-4150-98D2-F434A398CC4C}">
      <dgm:prSet/>
      <dgm:spPr/>
      <dgm:t>
        <a:bodyPr/>
        <a:lstStyle/>
        <a:p>
          <a:endParaRPr lang="fr-FR"/>
        </a:p>
      </dgm:t>
    </dgm:pt>
    <dgm:pt modelId="{B3D702E7-1B41-41C7-BEC8-711941E6B25A}" type="sibTrans" cxnId="{871B39FE-C075-4150-98D2-F434A398CC4C}">
      <dgm:prSet/>
      <dgm:spPr/>
      <dgm:t>
        <a:bodyPr/>
        <a:lstStyle/>
        <a:p>
          <a:endParaRPr lang="fr-FR"/>
        </a:p>
      </dgm:t>
    </dgm:pt>
    <dgm:pt modelId="{09B9D542-3469-4AB8-992E-DD651B4A8D6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000" b="0" i="0" dirty="0" err="1"/>
            <a:t>testing</a:t>
          </a:r>
          <a:r>
            <a:rPr lang="fr-FR" sz="2000" b="0" i="0" dirty="0"/>
            <a:t> of </a:t>
          </a:r>
          <a:r>
            <a:rPr lang="fr-FR" sz="2000" b="0" i="0" dirty="0" err="1"/>
            <a:t>vectorizer</a:t>
          </a:r>
          <a:r>
            <a:rPr lang="fr-FR" sz="2000" b="0" i="0" dirty="0"/>
            <a:t> </a:t>
          </a:r>
          <a:r>
            <a:rPr lang="fr-FR" sz="2000" b="0" i="0" dirty="0" err="1"/>
            <a:t>configs</a:t>
          </a:r>
          <a:endParaRPr lang="fr-FR" sz="2000" b="0" i="0" dirty="0"/>
        </a:p>
      </dgm:t>
    </dgm:pt>
    <dgm:pt modelId="{12B95C8B-4956-4EB3-A799-F98928BD7EC9}" type="parTrans" cxnId="{5167592C-88A9-4BC0-A520-082CEEA6DA92}">
      <dgm:prSet/>
      <dgm:spPr/>
      <dgm:t>
        <a:bodyPr/>
        <a:lstStyle/>
        <a:p>
          <a:endParaRPr lang="fr-FR"/>
        </a:p>
      </dgm:t>
    </dgm:pt>
    <dgm:pt modelId="{20F9EAEF-145E-46A2-9A2D-62C234BE80A6}" type="sibTrans" cxnId="{5167592C-88A9-4BC0-A520-082CEEA6DA92}">
      <dgm:prSet/>
      <dgm:spPr/>
      <dgm:t>
        <a:bodyPr/>
        <a:lstStyle/>
        <a:p>
          <a:endParaRPr lang="fr-FR"/>
        </a:p>
      </dgm:t>
    </dgm:pt>
    <dgm:pt modelId="{58EBCC9F-6DA2-425E-A0D9-8F0BA597143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testing of the </a:t>
          </a:r>
          <a:r>
            <a:rPr lang="en-US" sz="2000" b="0" i="0" dirty="0" err="1"/>
            <a:t>RandomForest</a:t>
          </a:r>
          <a:r>
            <a:rPr lang="en-US" sz="2000" b="0" i="0" dirty="0"/>
            <a:t>, with no improvement for the moment</a:t>
          </a:r>
        </a:p>
      </dgm:t>
    </dgm:pt>
    <dgm:pt modelId="{9813B379-29C3-4FBD-B5C8-8A3CE716C4CB}" type="parTrans" cxnId="{FDACE815-14F4-4E80-81E3-2CBEBAC616AE}">
      <dgm:prSet/>
      <dgm:spPr/>
      <dgm:t>
        <a:bodyPr/>
        <a:lstStyle/>
        <a:p>
          <a:endParaRPr lang="fr-FR"/>
        </a:p>
      </dgm:t>
    </dgm:pt>
    <dgm:pt modelId="{3D351521-8A68-415C-A84E-774C6ED831FE}" type="sibTrans" cxnId="{FDACE815-14F4-4E80-81E3-2CBEBAC616AE}">
      <dgm:prSet/>
      <dgm:spPr/>
      <dgm:t>
        <a:bodyPr/>
        <a:lstStyle/>
        <a:p>
          <a:endParaRPr lang="fr-FR"/>
        </a:p>
      </dgm:t>
    </dgm:pt>
    <dgm:pt modelId="{B51CFCD6-C118-48FE-8538-C91DBD3FED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testing KNN, with still no improvement from logistic regression for the moment</a:t>
          </a:r>
        </a:p>
      </dgm:t>
    </dgm:pt>
    <dgm:pt modelId="{FA5E062A-1933-4360-8646-2164BE8E4917}" type="parTrans" cxnId="{7FB5F3BC-6AB4-48AF-BDF8-3AD182C8BC0F}">
      <dgm:prSet/>
      <dgm:spPr/>
      <dgm:t>
        <a:bodyPr/>
        <a:lstStyle/>
        <a:p>
          <a:endParaRPr lang="fr-FR"/>
        </a:p>
      </dgm:t>
    </dgm:pt>
    <dgm:pt modelId="{251FC67F-4CAD-4D6C-8B00-87D8BFA7C983}" type="sibTrans" cxnId="{7FB5F3BC-6AB4-48AF-BDF8-3AD182C8BC0F}">
      <dgm:prSet/>
      <dgm:spPr/>
      <dgm:t>
        <a:bodyPr/>
        <a:lstStyle/>
        <a:p>
          <a:endParaRPr lang="fr-FR"/>
        </a:p>
      </dgm:t>
    </dgm:pt>
    <dgm:pt modelId="{233C0CCB-66FF-41E3-89A1-D963A69833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searched for </a:t>
          </a:r>
          <a:r>
            <a:rPr lang="en-US" sz="2000" b="0" i="0" dirty="0" err="1"/>
            <a:t>stopwords</a:t>
          </a:r>
          <a:r>
            <a:rPr lang="en-US" sz="2000" b="0" i="0" dirty="0"/>
            <a:t> and slangs lists</a:t>
          </a:r>
        </a:p>
      </dgm:t>
    </dgm:pt>
    <dgm:pt modelId="{BCC8A2F7-3092-41F7-862C-3B01BD3D7F50}" type="parTrans" cxnId="{1AF308A3-792E-49F4-AD56-5899133440C8}">
      <dgm:prSet/>
      <dgm:spPr/>
      <dgm:t>
        <a:bodyPr/>
        <a:lstStyle/>
        <a:p>
          <a:endParaRPr lang="fr-FR"/>
        </a:p>
      </dgm:t>
    </dgm:pt>
    <dgm:pt modelId="{721DB45D-717F-43AF-86D6-01E646FDA588}" type="sibTrans" cxnId="{1AF308A3-792E-49F4-AD56-5899133440C8}">
      <dgm:prSet/>
      <dgm:spPr/>
      <dgm:t>
        <a:bodyPr/>
        <a:lstStyle/>
        <a:p>
          <a:endParaRPr lang="fr-FR"/>
        </a:p>
      </dgm:t>
    </dgm:pt>
    <dgm:pt modelId="{8785E0DA-6AD7-492E-8B8A-F84D564C7F0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None of our submissions were better than the first one</a:t>
          </a:r>
        </a:p>
      </dgm:t>
    </dgm:pt>
    <dgm:pt modelId="{E27EEAC1-4813-412E-9369-C4A068C80A15}" type="parTrans" cxnId="{6BFD5998-F6C9-4961-9A8E-A9971B15A5BC}">
      <dgm:prSet/>
      <dgm:spPr/>
      <dgm:t>
        <a:bodyPr/>
        <a:lstStyle/>
        <a:p>
          <a:endParaRPr lang="fr-FR"/>
        </a:p>
      </dgm:t>
    </dgm:pt>
    <dgm:pt modelId="{8ACBC501-45BF-4FA8-A9E4-CEAE2C36FD09}" type="sibTrans" cxnId="{6BFD5998-F6C9-4961-9A8E-A9971B15A5BC}">
      <dgm:prSet/>
      <dgm:spPr/>
      <dgm:t>
        <a:bodyPr/>
        <a:lstStyle/>
        <a:p>
          <a:endParaRPr lang="fr-FR"/>
        </a:p>
      </dgm:t>
    </dgm:pt>
    <dgm:pt modelId="{60410491-442B-4F3F-B7EB-CCCFF694F8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 err="1"/>
            <a:t>testing</a:t>
          </a:r>
          <a:r>
            <a:rPr lang="fr-FR" b="0" i="0" dirty="0"/>
            <a:t> new </a:t>
          </a:r>
          <a:r>
            <a:rPr lang="fr-FR" b="0" i="0" dirty="0" err="1"/>
            <a:t>stopwords</a:t>
          </a:r>
          <a:endParaRPr lang="fr-FR" dirty="0"/>
        </a:p>
      </dgm:t>
    </dgm:pt>
    <dgm:pt modelId="{ED51543C-0DCD-488A-826D-F94D5DA6AC7C}" type="parTrans" cxnId="{E5429E01-ED3A-4A52-A3E1-6A145F03F70F}">
      <dgm:prSet/>
      <dgm:spPr/>
      <dgm:t>
        <a:bodyPr/>
        <a:lstStyle/>
        <a:p>
          <a:endParaRPr lang="fr-FR"/>
        </a:p>
      </dgm:t>
    </dgm:pt>
    <dgm:pt modelId="{8B82045E-9A44-44F7-AE79-D8F1210B330F}" type="sibTrans" cxnId="{E5429E01-ED3A-4A52-A3E1-6A145F03F70F}">
      <dgm:prSet/>
      <dgm:spPr/>
      <dgm:t>
        <a:bodyPr/>
        <a:lstStyle/>
        <a:p>
          <a:endParaRPr lang="fr-FR"/>
        </a:p>
      </dgm:t>
    </dgm:pt>
    <dgm:pt modelId="{223A6CA5-AA37-429C-BDDF-97F67AD120E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reorganisation and presentation of the code</a:t>
          </a:r>
        </a:p>
      </dgm:t>
    </dgm:pt>
    <dgm:pt modelId="{1D213BFF-9551-4941-9FA0-B511168808D1}" type="parTrans" cxnId="{E00ED3DF-E600-4683-B790-D96AB1D656D7}">
      <dgm:prSet/>
      <dgm:spPr/>
      <dgm:t>
        <a:bodyPr/>
        <a:lstStyle/>
        <a:p>
          <a:endParaRPr lang="fr-FR"/>
        </a:p>
      </dgm:t>
    </dgm:pt>
    <dgm:pt modelId="{6BB19A8D-7D2B-4285-A086-4E356EC40B04}" type="sibTrans" cxnId="{E00ED3DF-E600-4683-B790-D96AB1D656D7}">
      <dgm:prSet/>
      <dgm:spPr/>
      <dgm:t>
        <a:bodyPr/>
        <a:lstStyle/>
        <a:p>
          <a:endParaRPr lang="fr-FR"/>
        </a:p>
      </dgm:t>
    </dgm:pt>
    <dgm:pt modelId="{5BC574B9-2BCD-4233-B55A-4CED8EDB7D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testing dimension reduction and features engineering</a:t>
          </a:r>
        </a:p>
      </dgm:t>
    </dgm:pt>
    <dgm:pt modelId="{CBB01F0D-1AD8-4A9B-B8C1-56B917EBEDEB}" type="parTrans" cxnId="{CC0FC872-3E84-47E3-95A2-CE75081306B6}">
      <dgm:prSet/>
      <dgm:spPr/>
      <dgm:t>
        <a:bodyPr/>
        <a:lstStyle/>
        <a:p>
          <a:endParaRPr lang="fr-FR"/>
        </a:p>
      </dgm:t>
    </dgm:pt>
    <dgm:pt modelId="{A481EE80-60EC-441E-B4B0-683F0C5C27A8}" type="sibTrans" cxnId="{CC0FC872-3E84-47E3-95A2-CE75081306B6}">
      <dgm:prSet/>
      <dgm:spPr/>
      <dgm:t>
        <a:bodyPr/>
        <a:lstStyle/>
        <a:p>
          <a:endParaRPr lang="fr-FR"/>
        </a:p>
      </dgm:t>
    </dgm:pt>
    <dgm:pt modelId="{4978F483-16F4-49B6-AD13-897E1000AA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testing NLTK and Doc2Wword instead of TF-IDF</a:t>
          </a:r>
        </a:p>
      </dgm:t>
    </dgm:pt>
    <dgm:pt modelId="{331B8790-DD1F-4985-A9A4-7FFDDE29D473}" type="parTrans" cxnId="{01810195-A2B1-423C-9A62-25C2C10BD226}">
      <dgm:prSet/>
      <dgm:spPr/>
      <dgm:t>
        <a:bodyPr/>
        <a:lstStyle/>
        <a:p>
          <a:endParaRPr lang="fr-FR"/>
        </a:p>
      </dgm:t>
    </dgm:pt>
    <dgm:pt modelId="{DE4938F5-57B2-414F-86C5-C47B1B98C59A}" type="sibTrans" cxnId="{01810195-A2B1-423C-9A62-25C2C10BD226}">
      <dgm:prSet/>
      <dgm:spPr/>
      <dgm:t>
        <a:bodyPr/>
        <a:lstStyle/>
        <a:p>
          <a:endParaRPr lang="fr-FR"/>
        </a:p>
      </dgm:t>
    </dgm:pt>
    <dgm:pt modelId="{6C5634D9-6C8D-4944-A7DB-D9A9718D7BA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creation of the support for the presentation</a:t>
          </a:r>
        </a:p>
      </dgm:t>
    </dgm:pt>
    <dgm:pt modelId="{BDC3CCC5-7251-4982-81D4-06B419ADC211}" type="parTrans" cxnId="{8E63599B-2C28-4635-9715-842FB060CA0C}">
      <dgm:prSet/>
      <dgm:spPr/>
      <dgm:t>
        <a:bodyPr/>
        <a:lstStyle/>
        <a:p>
          <a:endParaRPr lang="fr-FR"/>
        </a:p>
      </dgm:t>
    </dgm:pt>
    <dgm:pt modelId="{06152182-39A5-4005-A6D2-E7FAB81096D6}" type="sibTrans" cxnId="{8E63599B-2C28-4635-9715-842FB060CA0C}">
      <dgm:prSet/>
      <dgm:spPr/>
      <dgm:t>
        <a:bodyPr/>
        <a:lstStyle/>
        <a:p>
          <a:endParaRPr lang="fr-FR"/>
        </a:p>
      </dgm:t>
    </dgm:pt>
    <dgm:pt modelId="{A50C227B-4A9D-446E-9132-48BEEA1A869B}" type="pres">
      <dgm:prSet presAssocID="{1E037515-07C5-4168-A75E-34C1D7751F6E}" presName="linear" presStyleCnt="0">
        <dgm:presLayoutVars>
          <dgm:animLvl val="lvl"/>
          <dgm:resizeHandles val="exact"/>
        </dgm:presLayoutVars>
      </dgm:prSet>
      <dgm:spPr/>
    </dgm:pt>
    <dgm:pt modelId="{F72F878A-F66B-4A45-995C-D5ABF107B573}" type="pres">
      <dgm:prSet presAssocID="{88A1DE4D-4C6A-467B-ABD0-33225D2ECF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C77838-43D1-4BB1-8E76-ED5D34F22181}" type="pres">
      <dgm:prSet presAssocID="{88A1DE4D-4C6A-467B-ABD0-33225D2ECFC4}" presName="childText" presStyleLbl="revTx" presStyleIdx="0" presStyleCnt="3">
        <dgm:presLayoutVars>
          <dgm:bulletEnabled val="1"/>
        </dgm:presLayoutVars>
      </dgm:prSet>
      <dgm:spPr/>
    </dgm:pt>
    <dgm:pt modelId="{4D0C06B1-D23C-40FE-BD99-E9DFEA13EFF3}" type="pres">
      <dgm:prSet presAssocID="{50BCA503-149C-4320-AAAF-7B1FB8C661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36AF47-FEDA-49BC-B278-D93D508108AC}" type="pres">
      <dgm:prSet presAssocID="{50BCA503-149C-4320-AAAF-7B1FB8C661D0}" presName="childText" presStyleLbl="revTx" presStyleIdx="1" presStyleCnt="3">
        <dgm:presLayoutVars>
          <dgm:bulletEnabled val="1"/>
        </dgm:presLayoutVars>
      </dgm:prSet>
      <dgm:spPr/>
    </dgm:pt>
    <dgm:pt modelId="{8E0F966D-7CA3-4AFB-A3C9-D96D95EB644D}" type="pres">
      <dgm:prSet presAssocID="{787D0B40-6F6C-4308-9B5F-97550195B4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77BCFD-36ED-4B1A-A6C3-937ACBC716F2}" type="pres">
      <dgm:prSet presAssocID="{787D0B40-6F6C-4308-9B5F-97550195B42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5429E01-ED3A-4A52-A3E1-6A145F03F70F}" srcId="{787D0B40-6F6C-4308-9B5F-97550195B42C}" destId="{60410491-442B-4F3F-B7EB-CCCFF694F8A6}" srcOrd="0" destOrd="0" parTransId="{ED51543C-0DCD-488A-826D-F94D5DA6AC7C}" sibTransId="{8B82045E-9A44-44F7-AE79-D8F1210B330F}"/>
    <dgm:cxn modelId="{E5C73005-CC80-44AD-950B-6822157F07E8}" type="presOf" srcId="{09B9D542-3469-4AB8-992E-DD651B4A8D64}" destId="{28C77838-43D1-4BB1-8E76-ED5D34F22181}" srcOrd="0" destOrd="1" presId="urn:microsoft.com/office/officeart/2005/8/layout/vList2"/>
    <dgm:cxn modelId="{A8C4DE09-D6B3-40CC-8B9B-41F8A69895EC}" type="presOf" srcId="{58EBCC9F-6DA2-425E-A0D9-8F0BA597143A}" destId="{28C77838-43D1-4BB1-8E76-ED5D34F22181}" srcOrd="0" destOrd="2" presId="urn:microsoft.com/office/officeart/2005/8/layout/vList2"/>
    <dgm:cxn modelId="{FDACE815-14F4-4E80-81E3-2CBEBAC616AE}" srcId="{88A1DE4D-4C6A-467B-ABD0-33225D2ECFC4}" destId="{58EBCC9F-6DA2-425E-A0D9-8F0BA597143A}" srcOrd="2" destOrd="0" parTransId="{9813B379-29C3-4FBD-B5C8-8A3CE716C4CB}" sibTransId="{3D351521-8A68-415C-A84E-774C6ED831FE}"/>
    <dgm:cxn modelId="{62537917-8765-4CE3-84A7-C716814B4CB9}" type="presOf" srcId="{B51CFCD6-C118-48FE-8538-C91DBD3FED56}" destId="{4436AF47-FEDA-49BC-B278-D93D508108AC}" srcOrd="0" destOrd="1" presId="urn:microsoft.com/office/officeart/2005/8/layout/vList2"/>
    <dgm:cxn modelId="{BB6D4B1C-1712-4F4B-A229-D0D7647D6C6C}" type="presOf" srcId="{8785E0DA-6AD7-492E-8B8A-F84D564C7F01}" destId="{4436AF47-FEDA-49BC-B278-D93D508108AC}" srcOrd="0" destOrd="3" presId="urn:microsoft.com/office/officeart/2005/8/layout/vList2"/>
    <dgm:cxn modelId="{61126E20-C13B-48F3-AB49-990859A2B747}" type="presOf" srcId="{5BC574B9-2BCD-4233-B55A-4CED8EDB7DC6}" destId="{6977BCFD-36ED-4B1A-A6C3-937ACBC716F2}" srcOrd="0" destOrd="2" presId="urn:microsoft.com/office/officeart/2005/8/layout/vList2"/>
    <dgm:cxn modelId="{76EFB324-611C-4D67-AED1-F04708321674}" srcId="{50BCA503-149C-4320-AAAF-7B1FB8C661D0}" destId="{31297B49-D4E6-4E24-BE80-8D38DB54F68F}" srcOrd="0" destOrd="0" parTransId="{20AF1B63-8526-40ED-B0AD-8011CD5F0AC3}" sibTransId="{EACBB67B-6E64-4A6B-B153-7B9EACEE6D56}"/>
    <dgm:cxn modelId="{5167592C-88A9-4BC0-A520-082CEEA6DA92}" srcId="{88A1DE4D-4C6A-467B-ABD0-33225D2ECFC4}" destId="{09B9D542-3469-4AB8-992E-DD651B4A8D64}" srcOrd="1" destOrd="0" parTransId="{12B95C8B-4956-4EB3-A799-F98928BD7EC9}" sibTransId="{20F9EAEF-145E-46A2-9A2D-62C234BE80A6}"/>
    <dgm:cxn modelId="{4BE15A3D-12EF-4CE8-881C-949A4529FD83}" type="presOf" srcId="{233C0CCB-66FF-41E3-89A1-D963A69833C2}" destId="{4436AF47-FEDA-49BC-B278-D93D508108AC}" srcOrd="0" destOrd="2" presId="urn:microsoft.com/office/officeart/2005/8/layout/vList2"/>
    <dgm:cxn modelId="{1874375B-3090-4C90-9730-0478BA188C7D}" type="presOf" srcId="{31297B49-D4E6-4E24-BE80-8D38DB54F68F}" destId="{4436AF47-FEDA-49BC-B278-D93D508108AC}" srcOrd="0" destOrd="0" presId="urn:microsoft.com/office/officeart/2005/8/layout/vList2"/>
    <dgm:cxn modelId="{D884A066-175B-4498-847C-01A1EE7D3C91}" type="presOf" srcId="{5B4EF09F-2A5B-46DB-BCE6-4FA7635499FB}" destId="{28C77838-43D1-4BB1-8E76-ED5D34F22181}" srcOrd="0" destOrd="0" presId="urn:microsoft.com/office/officeart/2005/8/layout/vList2"/>
    <dgm:cxn modelId="{2FA3F250-7D07-4051-ACDE-16856CF0E1FA}" type="presOf" srcId="{50BCA503-149C-4320-AAAF-7B1FB8C661D0}" destId="{4D0C06B1-D23C-40FE-BD99-E9DFEA13EFF3}" srcOrd="0" destOrd="0" presId="urn:microsoft.com/office/officeart/2005/8/layout/vList2"/>
    <dgm:cxn modelId="{CC0FC872-3E84-47E3-95A2-CE75081306B6}" srcId="{787D0B40-6F6C-4308-9B5F-97550195B42C}" destId="{5BC574B9-2BCD-4233-B55A-4CED8EDB7DC6}" srcOrd="2" destOrd="0" parTransId="{CBB01F0D-1AD8-4A9B-B8C1-56B917EBEDEB}" sibTransId="{A481EE80-60EC-441E-B4B0-683F0C5C27A8}"/>
    <dgm:cxn modelId="{700C8454-7B01-4777-BAD3-9F024C2DE4C7}" type="presOf" srcId="{60410491-442B-4F3F-B7EB-CCCFF694F8A6}" destId="{6977BCFD-36ED-4B1A-A6C3-937ACBC716F2}" srcOrd="0" destOrd="0" presId="urn:microsoft.com/office/officeart/2005/8/layout/vList2"/>
    <dgm:cxn modelId="{A6568478-56D0-4A48-A796-FA4E8D66BFD7}" srcId="{1E037515-07C5-4168-A75E-34C1D7751F6E}" destId="{787D0B40-6F6C-4308-9B5F-97550195B42C}" srcOrd="2" destOrd="0" parTransId="{985B7206-4023-462F-A365-819FC45B9E4A}" sibTransId="{5D82FC1D-7F6D-444E-AF44-104F507E7167}"/>
    <dgm:cxn modelId="{D090825A-B3F5-4D44-842B-C21EDDC755E7}" type="presOf" srcId="{6C5634D9-6C8D-4944-A7DB-D9A9718D7BAB}" destId="{6977BCFD-36ED-4B1A-A6C3-937ACBC716F2}" srcOrd="0" destOrd="4" presId="urn:microsoft.com/office/officeart/2005/8/layout/vList2"/>
    <dgm:cxn modelId="{3D795986-8870-426B-A4DB-A532FED20ED0}" type="presOf" srcId="{787D0B40-6F6C-4308-9B5F-97550195B42C}" destId="{8E0F966D-7CA3-4AFB-A3C9-D96D95EB644D}" srcOrd="0" destOrd="0" presId="urn:microsoft.com/office/officeart/2005/8/layout/vList2"/>
    <dgm:cxn modelId="{293BF089-FABA-4D17-A9AF-B7AA1E9350AA}" type="presOf" srcId="{223A6CA5-AA37-429C-BDDF-97F67AD120E5}" destId="{6977BCFD-36ED-4B1A-A6C3-937ACBC716F2}" srcOrd="0" destOrd="1" presId="urn:microsoft.com/office/officeart/2005/8/layout/vList2"/>
    <dgm:cxn modelId="{01810195-A2B1-423C-9A62-25C2C10BD226}" srcId="{787D0B40-6F6C-4308-9B5F-97550195B42C}" destId="{4978F483-16F4-49B6-AD13-897E1000AA81}" srcOrd="3" destOrd="0" parTransId="{331B8790-DD1F-4985-A9A4-7FFDDE29D473}" sibTransId="{DE4938F5-57B2-414F-86C5-C47B1B98C59A}"/>
    <dgm:cxn modelId="{6BFD5998-F6C9-4961-9A8E-A9971B15A5BC}" srcId="{50BCA503-149C-4320-AAAF-7B1FB8C661D0}" destId="{8785E0DA-6AD7-492E-8B8A-F84D564C7F01}" srcOrd="3" destOrd="0" parTransId="{E27EEAC1-4813-412E-9369-C4A068C80A15}" sibTransId="{8ACBC501-45BF-4FA8-A9E4-CEAE2C36FD09}"/>
    <dgm:cxn modelId="{8E63599B-2C28-4635-9715-842FB060CA0C}" srcId="{787D0B40-6F6C-4308-9B5F-97550195B42C}" destId="{6C5634D9-6C8D-4944-A7DB-D9A9718D7BAB}" srcOrd="4" destOrd="0" parTransId="{BDC3CCC5-7251-4982-81D4-06B419ADC211}" sibTransId="{06152182-39A5-4005-A6D2-E7FAB81096D6}"/>
    <dgm:cxn modelId="{1AF308A3-792E-49F4-AD56-5899133440C8}" srcId="{50BCA503-149C-4320-AAAF-7B1FB8C661D0}" destId="{233C0CCB-66FF-41E3-89A1-D963A69833C2}" srcOrd="2" destOrd="0" parTransId="{BCC8A2F7-3092-41F7-862C-3B01BD3D7F50}" sibTransId="{721DB45D-717F-43AF-86D6-01E646FDA588}"/>
    <dgm:cxn modelId="{6BBF8DBC-D044-40E7-9C37-A89C18363960}" srcId="{1E037515-07C5-4168-A75E-34C1D7751F6E}" destId="{50BCA503-149C-4320-AAAF-7B1FB8C661D0}" srcOrd="1" destOrd="0" parTransId="{8DAC47DB-1830-41E6-85B2-34EFB795C13D}" sibTransId="{B2933973-D665-40BF-BD7F-280427B3FA84}"/>
    <dgm:cxn modelId="{7FB5F3BC-6AB4-48AF-BDF8-3AD182C8BC0F}" srcId="{50BCA503-149C-4320-AAAF-7B1FB8C661D0}" destId="{B51CFCD6-C118-48FE-8538-C91DBD3FED56}" srcOrd="1" destOrd="0" parTransId="{FA5E062A-1933-4360-8646-2164BE8E4917}" sibTransId="{251FC67F-4CAD-4D6C-8B00-87D8BFA7C983}"/>
    <dgm:cxn modelId="{8DC1D7C2-F852-4811-B132-35D64AD94584}" type="presOf" srcId="{4978F483-16F4-49B6-AD13-897E1000AA81}" destId="{6977BCFD-36ED-4B1A-A6C3-937ACBC716F2}" srcOrd="0" destOrd="3" presId="urn:microsoft.com/office/officeart/2005/8/layout/vList2"/>
    <dgm:cxn modelId="{565C8ADA-2BC9-457F-986B-04FF5B316EBB}" type="presOf" srcId="{88A1DE4D-4C6A-467B-ABD0-33225D2ECFC4}" destId="{F72F878A-F66B-4A45-995C-D5ABF107B573}" srcOrd="0" destOrd="0" presId="urn:microsoft.com/office/officeart/2005/8/layout/vList2"/>
    <dgm:cxn modelId="{E00ED3DF-E600-4683-B790-D96AB1D656D7}" srcId="{787D0B40-6F6C-4308-9B5F-97550195B42C}" destId="{223A6CA5-AA37-429C-BDDF-97F67AD120E5}" srcOrd="1" destOrd="0" parTransId="{1D213BFF-9551-4941-9FA0-B511168808D1}" sibTransId="{6BB19A8D-7D2B-4285-A086-4E356EC40B04}"/>
    <dgm:cxn modelId="{B0D81EEC-B802-40F1-A17D-E3F9126A070A}" type="presOf" srcId="{1E037515-07C5-4168-A75E-34C1D7751F6E}" destId="{A50C227B-4A9D-446E-9132-48BEEA1A869B}" srcOrd="0" destOrd="0" presId="urn:microsoft.com/office/officeart/2005/8/layout/vList2"/>
    <dgm:cxn modelId="{8564A4FD-3D5A-4115-AAEB-7F4B2EC83FE6}" srcId="{1E037515-07C5-4168-A75E-34C1D7751F6E}" destId="{88A1DE4D-4C6A-467B-ABD0-33225D2ECFC4}" srcOrd="0" destOrd="0" parTransId="{3CE04E81-D22F-4978-87C0-1334FE3FF820}" sibTransId="{5A96DC1F-B763-4241-A76C-0E47DBD36C08}"/>
    <dgm:cxn modelId="{871B39FE-C075-4150-98D2-F434A398CC4C}" srcId="{88A1DE4D-4C6A-467B-ABD0-33225D2ECFC4}" destId="{5B4EF09F-2A5B-46DB-BCE6-4FA7635499FB}" srcOrd="0" destOrd="0" parTransId="{CB8084F7-957A-4AB2-BEEA-C91C9A65F1C9}" sibTransId="{B3D702E7-1B41-41C7-BEC8-711941E6B25A}"/>
    <dgm:cxn modelId="{22E5F389-33ED-4B98-8E90-7AFC3DAD8B7D}" type="presParOf" srcId="{A50C227B-4A9D-446E-9132-48BEEA1A869B}" destId="{F72F878A-F66B-4A45-995C-D5ABF107B573}" srcOrd="0" destOrd="0" presId="urn:microsoft.com/office/officeart/2005/8/layout/vList2"/>
    <dgm:cxn modelId="{72236E50-F9BB-4D3D-BF57-3330445AF2C9}" type="presParOf" srcId="{A50C227B-4A9D-446E-9132-48BEEA1A869B}" destId="{28C77838-43D1-4BB1-8E76-ED5D34F22181}" srcOrd="1" destOrd="0" presId="urn:microsoft.com/office/officeart/2005/8/layout/vList2"/>
    <dgm:cxn modelId="{D97E67BB-9AC5-4E5F-ACE9-A840556AC197}" type="presParOf" srcId="{A50C227B-4A9D-446E-9132-48BEEA1A869B}" destId="{4D0C06B1-D23C-40FE-BD99-E9DFEA13EFF3}" srcOrd="2" destOrd="0" presId="urn:microsoft.com/office/officeart/2005/8/layout/vList2"/>
    <dgm:cxn modelId="{8AC5E67C-3E55-402C-9C7E-FD51F21C2FF4}" type="presParOf" srcId="{A50C227B-4A9D-446E-9132-48BEEA1A869B}" destId="{4436AF47-FEDA-49BC-B278-D93D508108AC}" srcOrd="3" destOrd="0" presId="urn:microsoft.com/office/officeart/2005/8/layout/vList2"/>
    <dgm:cxn modelId="{175B72FD-5727-40CA-8246-A4B7B55B2A5E}" type="presParOf" srcId="{A50C227B-4A9D-446E-9132-48BEEA1A869B}" destId="{8E0F966D-7CA3-4AFB-A3C9-D96D95EB644D}" srcOrd="4" destOrd="0" presId="urn:microsoft.com/office/officeart/2005/8/layout/vList2"/>
    <dgm:cxn modelId="{D8D5FB8E-FCE9-46F2-8542-38432817B5F3}" type="presParOf" srcId="{A50C227B-4A9D-446E-9132-48BEEA1A869B}" destId="{6977BCFD-36ED-4B1A-A6C3-937ACBC716F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B3219-8628-4FDD-A53B-AEB4B2A11B81}">
      <dsp:nvSpPr>
        <dsp:cNvPr id="0" name=""/>
        <dsp:cNvSpPr/>
      </dsp:nvSpPr>
      <dsp:spPr>
        <a:xfrm>
          <a:off x="96920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3311E-7F62-43BF-875C-669CD6A0F54A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54ED7-095C-424D-9800-B6574EAA24BE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Goal</a:t>
          </a:r>
        </a:p>
      </dsp:txBody>
      <dsp:txXfrm>
        <a:off x="565154" y="2736542"/>
        <a:ext cx="2072076" cy="720000"/>
      </dsp:txXfrm>
    </dsp:sp>
    <dsp:sp modelId="{D6817451-A953-4CBE-9451-FC958C62D10A}">
      <dsp:nvSpPr>
        <dsp:cNvPr id="0" name=""/>
        <dsp:cNvSpPr/>
      </dsp:nvSpPr>
      <dsp:spPr>
        <a:xfrm>
          <a:off x="340389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D1A50-363D-4110-863F-B9674D59D1DD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6510-2F6A-4B9F-A301-79633FDB142E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data set</a:t>
          </a:r>
        </a:p>
      </dsp:txBody>
      <dsp:txXfrm>
        <a:off x="2999844" y="2736542"/>
        <a:ext cx="2072076" cy="720000"/>
      </dsp:txXfrm>
    </dsp:sp>
    <dsp:sp modelId="{B9B5F6F6-7345-4EB0-A491-FBEFACACA350}">
      <dsp:nvSpPr>
        <dsp:cNvPr id="0" name=""/>
        <dsp:cNvSpPr/>
      </dsp:nvSpPr>
      <dsp:spPr>
        <a:xfrm>
          <a:off x="583858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4A7B5-CFA3-48B6-8C6E-4285A96BDA8A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91DBF-3F57-4ABE-AB6E-648C59BC0062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 err="1"/>
            <a:t>Github</a:t>
          </a:r>
          <a:endParaRPr lang="fr-FR" sz="2800" kern="1200" dirty="0"/>
        </a:p>
      </dsp:txBody>
      <dsp:txXfrm>
        <a:off x="5434534" y="2736542"/>
        <a:ext cx="2072076" cy="720000"/>
      </dsp:txXfrm>
    </dsp:sp>
    <dsp:sp modelId="{6DACE6AA-DB03-4641-8D5E-B6CADCF61C50}">
      <dsp:nvSpPr>
        <dsp:cNvPr id="0" name=""/>
        <dsp:cNvSpPr/>
      </dsp:nvSpPr>
      <dsp:spPr>
        <a:xfrm>
          <a:off x="8273279" y="1078881"/>
          <a:ext cx="1263966" cy="1263966"/>
        </a:xfrm>
        <a:prstGeom prst="ellipse">
          <a:avLst/>
        </a:prstGeom>
        <a:solidFill>
          <a:srgbClr val="E95D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E4AF4-E04F-4278-8A76-43E06D095E4A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EA6F7-2994-4285-A438-2BBDB0BF0766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 err="1"/>
            <a:t>submissions</a:t>
          </a:r>
          <a:endParaRPr lang="fr-FR" sz="2800" kern="1200" dirty="0"/>
        </a:p>
      </dsp:txBody>
      <dsp:txXfrm>
        <a:off x="7869224" y="2736542"/>
        <a:ext cx="207207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F878A-F66B-4A45-995C-D5ABF107B573}">
      <dsp:nvSpPr>
        <dsp:cNvPr id="0" name=""/>
        <dsp:cNvSpPr/>
      </dsp:nvSpPr>
      <dsp:spPr>
        <a:xfrm>
          <a:off x="0" y="77273"/>
          <a:ext cx="10515600" cy="577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1 :</a:t>
          </a:r>
        </a:p>
      </dsp:txBody>
      <dsp:txXfrm>
        <a:off x="28215" y="105488"/>
        <a:ext cx="10459170" cy="521550"/>
      </dsp:txXfrm>
    </dsp:sp>
    <dsp:sp modelId="{28C77838-43D1-4BB1-8E76-ED5D34F22181}">
      <dsp:nvSpPr>
        <dsp:cNvPr id="0" name=""/>
        <dsp:cNvSpPr/>
      </dsp:nvSpPr>
      <dsp:spPr>
        <a:xfrm>
          <a:off x="0" y="655254"/>
          <a:ext cx="1051560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Discovered the project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Created Repository with test and training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Created a Slack channel for discussion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Started the notebook, computed the base rate (57%) on 6471 samples in the training data</a:t>
          </a:r>
        </a:p>
      </dsp:txBody>
      <dsp:txXfrm>
        <a:off x="0" y="655254"/>
        <a:ext cx="10515600" cy="1372410"/>
      </dsp:txXfrm>
    </dsp:sp>
    <dsp:sp modelId="{4D0C06B1-D23C-40FE-BD99-E9DFEA13EFF3}">
      <dsp:nvSpPr>
        <dsp:cNvPr id="0" name=""/>
        <dsp:cNvSpPr/>
      </dsp:nvSpPr>
      <dsp:spPr>
        <a:xfrm>
          <a:off x="0" y="2027664"/>
          <a:ext cx="10515600" cy="577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2 : </a:t>
          </a:r>
        </a:p>
      </dsp:txBody>
      <dsp:txXfrm>
        <a:off x="28215" y="2055879"/>
        <a:ext cx="10459170" cy="521550"/>
      </dsp:txXfrm>
    </dsp:sp>
    <dsp:sp modelId="{4436AF47-FEDA-49BC-B278-D93D508108AC}">
      <dsp:nvSpPr>
        <dsp:cNvPr id="0" name=""/>
        <dsp:cNvSpPr/>
      </dsp:nvSpPr>
      <dsp:spPr>
        <a:xfrm>
          <a:off x="0" y="2605644"/>
          <a:ext cx="10515600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Ran basic prediction with 0.8 accuracy on our test part of the training data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Submitted and got 0.819 test accuracy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Did the EDA : top keywords and locations, top keywords and locations with the most real and fake tweets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Delete doubling, usernames and hashtags and see a slight decrease in accuracy (0.8003)</a:t>
          </a:r>
        </a:p>
      </dsp:txBody>
      <dsp:txXfrm>
        <a:off x="0" y="2605644"/>
        <a:ext cx="10515600" cy="1668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F878A-F66B-4A45-995C-D5ABF107B573}">
      <dsp:nvSpPr>
        <dsp:cNvPr id="0" name=""/>
        <dsp:cNvSpPr/>
      </dsp:nvSpPr>
      <dsp:spPr>
        <a:xfrm>
          <a:off x="0" y="72345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3 :</a:t>
          </a:r>
        </a:p>
      </dsp:txBody>
      <dsp:txXfrm>
        <a:off x="28100" y="100445"/>
        <a:ext cx="10459400" cy="519439"/>
      </dsp:txXfrm>
    </dsp:sp>
    <dsp:sp modelId="{28C77838-43D1-4BB1-8E76-ED5D34F22181}">
      <dsp:nvSpPr>
        <dsp:cNvPr id="0" name=""/>
        <dsp:cNvSpPr/>
      </dsp:nvSpPr>
      <dsp:spPr>
        <a:xfrm>
          <a:off x="0" y="647985"/>
          <a:ext cx="105156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000" b="0" i="0" kern="1200" dirty="0" err="1"/>
            <a:t>pooling</a:t>
          </a:r>
          <a:r>
            <a:rPr lang="fr-FR" sz="2000" b="0" i="0" kern="1200" dirty="0"/>
            <a:t> of </a:t>
          </a:r>
          <a:r>
            <a:rPr lang="fr-FR" sz="2000" b="0" i="0" kern="1200" dirty="0" err="1"/>
            <a:t>our</a:t>
          </a:r>
          <a:r>
            <a:rPr lang="fr-FR" sz="2000" b="0" i="0" kern="1200" dirty="0"/>
            <a:t> codes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000" b="0" i="0" kern="1200" dirty="0" err="1"/>
            <a:t>testing</a:t>
          </a:r>
          <a:r>
            <a:rPr lang="fr-FR" sz="2000" b="0" i="0" kern="1200" dirty="0"/>
            <a:t> of </a:t>
          </a:r>
          <a:r>
            <a:rPr lang="fr-FR" sz="2000" b="0" i="0" kern="1200" dirty="0" err="1"/>
            <a:t>vectorizer</a:t>
          </a:r>
          <a:r>
            <a:rPr lang="fr-FR" sz="2000" b="0" i="0" kern="1200" dirty="0"/>
            <a:t> </a:t>
          </a:r>
          <a:r>
            <a:rPr lang="fr-FR" sz="2000" b="0" i="0" kern="1200" dirty="0" err="1"/>
            <a:t>configs</a:t>
          </a:r>
          <a:endParaRPr lang="fr-FR" sz="2000" b="0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testing of the </a:t>
          </a:r>
          <a:r>
            <a:rPr lang="en-US" sz="2000" b="0" i="0" kern="1200" dirty="0" err="1"/>
            <a:t>RandomForest</a:t>
          </a:r>
          <a:r>
            <a:rPr lang="en-US" sz="2000" b="0" i="0" kern="1200" dirty="0"/>
            <a:t>, with no improvement for the moment</a:t>
          </a:r>
        </a:p>
      </dsp:txBody>
      <dsp:txXfrm>
        <a:off x="0" y="647985"/>
        <a:ext cx="10515600" cy="1018440"/>
      </dsp:txXfrm>
    </dsp:sp>
    <dsp:sp modelId="{4D0C06B1-D23C-40FE-BD99-E9DFEA13EFF3}">
      <dsp:nvSpPr>
        <dsp:cNvPr id="0" name=""/>
        <dsp:cNvSpPr/>
      </dsp:nvSpPr>
      <dsp:spPr>
        <a:xfrm>
          <a:off x="0" y="1666425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4 : </a:t>
          </a:r>
        </a:p>
      </dsp:txBody>
      <dsp:txXfrm>
        <a:off x="28100" y="1694525"/>
        <a:ext cx="10459400" cy="519439"/>
      </dsp:txXfrm>
    </dsp:sp>
    <dsp:sp modelId="{4436AF47-FEDA-49BC-B278-D93D508108AC}">
      <dsp:nvSpPr>
        <dsp:cNvPr id="0" name=""/>
        <dsp:cNvSpPr/>
      </dsp:nvSpPr>
      <dsp:spPr>
        <a:xfrm>
          <a:off x="0" y="2242065"/>
          <a:ext cx="10515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optimizing the hyperparameters of logistic regression, </a:t>
          </a:r>
          <a:r>
            <a:rPr lang="en-US" sz="2000" b="0" i="0" kern="1200" dirty="0" err="1"/>
            <a:t>tf-idf</a:t>
          </a:r>
          <a:r>
            <a:rPr lang="en-US" sz="2000" b="0" i="0" kern="1200" dirty="0"/>
            <a:t> and random forest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testing KNN, with still no improvement from logistic regression for the moment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searched for </a:t>
          </a:r>
          <a:r>
            <a:rPr lang="en-US" sz="2000" b="0" i="0" kern="1200" dirty="0" err="1"/>
            <a:t>stopwords</a:t>
          </a:r>
          <a:r>
            <a:rPr lang="en-US" sz="2000" b="0" i="0" kern="1200" dirty="0"/>
            <a:t> and slangs lists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None of our submissions were better than the first one</a:t>
          </a:r>
        </a:p>
      </dsp:txBody>
      <dsp:txXfrm>
        <a:off x="0" y="2242065"/>
        <a:ext cx="10515600" cy="1366200"/>
      </dsp:txXfrm>
    </dsp:sp>
    <dsp:sp modelId="{8E0F966D-7CA3-4AFB-A3C9-D96D95EB644D}">
      <dsp:nvSpPr>
        <dsp:cNvPr id="0" name=""/>
        <dsp:cNvSpPr/>
      </dsp:nvSpPr>
      <dsp:spPr>
        <a:xfrm>
          <a:off x="0" y="3608265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Week 5 :</a:t>
          </a:r>
        </a:p>
      </dsp:txBody>
      <dsp:txXfrm>
        <a:off x="28100" y="3636365"/>
        <a:ext cx="10459400" cy="519439"/>
      </dsp:txXfrm>
    </dsp:sp>
    <dsp:sp modelId="{6977BCFD-36ED-4B1A-A6C3-937ACBC716F2}">
      <dsp:nvSpPr>
        <dsp:cNvPr id="0" name=""/>
        <dsp:cNvSpPr/>
      </dsp:nvSpPr>
      <dsp:spPr>
        <a:xfrm>
          <a:off x="0" y="4183905"/>
          <a:ext cx="105156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900" b="0" i="0" kern="1200" dirty="0" err="1"/>
            <a:t>testing</a:t>
          </a:r>
          <a:r>
            <a:rPr lang="fr-FR" sz="1900" b="0" i="0" kern="1200" dirty="0"/>
            <a:t> new </a:t>
          </a:r>
          <a:r>
            <a:rPr lang="fr-FR" sz="1900" b="0" i="0" kern="1200" dirty="0" err="1"/>
            <a:t>stopwords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0" i="0" kern="1200"/>
            <a:t>reorganisation and presentation of the 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0" i="0" kern="1200"/>
            <a:t>testing dimension reduction and features engineering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testing NLTK and Doc2Wword instead of TF-IDF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creation of the support for the presentation</a:t>
          </a:r>
        </a:p>
      </dsp:txBody>
      <dsp:txXfrm>
        <a:off x="0" y="4183905"/>
        <a:ext cx="1051560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1915C-BA89-46DD-928A-216514D205E1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42AAC-9576-442F-AB2D-744812F372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0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7DFB7-0D85-4C14-9E90-636996168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69FB4A-3F79-410F-AC39-9042350D7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61412-6D81-42DE-B87E-F11B228E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49090-CA80-4377-A86A-30FB03A2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A669E-0C1C-4C81-B49E-AD067657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2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F95FF-7ACF-496E-97F0-03CEC4AD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3EDC96-AA50-4DA8-8747-F7CAAE0CA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D1638-8C3C-435C-8D2A-ACB57FAD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79185-5CCA-45F4-90FE-B306908C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6CA874-769B-42FA-A447-CA04B69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346469-7E69-4716-9273-18EE60C1F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0CDD12-3512-499D-A5A3-F15B4496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F9AF5-1FD3-442E-9021-AA4C2D1A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37AC4-0F13-472D-8260-EFB56C4E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9EF86-E3D6-47BF-A17E-F387BBDC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0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256BA-10D1-4B93-BC17-4338E3D4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6F994-2ED7-4F8C-9CF0-D089519F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E70BB-7163-40F0-B767-094EA0D5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B3371-97DB-4316-B1E3-871A538B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ABEEA-7F35-49F4-8DFE-2A87FDD4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4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32D60-F5C3-4094-83C5-6186AAE4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3B86F-0382-4E82-B442-FA0EE2C8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32D52-3288-4E50-B45D-6B6ED5F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1F21D-21E6-4CB2-9148-68872E65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58399-6CFE-41C9-AE4E-2CF0E257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5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C6A89-BDF5-4540-9179-C513A8C4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EA01E-1AEC-42A1-9D70-0B1C8ABAD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525C86-3ABF-4DEB-8C02-F2B77CD3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5F8976-131E-41E8-BF1D-E796DFF1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F2AD2-C98E-473A-9315-0D1176B1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D2CD8-E806-4CF9-A300-959A13ED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98870-814E-4164-A6C2-B04F8958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FCD93D-0948-454E-B944-B89404FF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2AB8D-7965-4B29-8AF3-DC58345CC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9B570B-56DD-4BCD-BA87-68B16EA1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9D4151-C5F5-46AD-96C0-3BB560736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29A67A-4CC2-4DCA-8D52-896ACF3E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5F1CB6-7DC9-479A-8138-635704F6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ACE66B-ECE3-410B-98B9-CA10841F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84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58959-7B00-4E65-8784-599A8502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B3624D-131F-414D-ABDE-A25E2952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917DE2-3D54-4424-A0D2-718D406D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D3B20D-D900-4E88-B643-659F9C87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72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DE9BBD-A5CA-4B10-AB45-B76C90E9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10BB4-C175-44DA-A833-E06EF8B5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E99-2744-4E47-93F6-F5AD172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8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9734-619C-4873-A9B4-AE1612A0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8500C-CD1A-4F46-88C0-0EBA82AE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516B6-F3FB-4254-AB3A-0855B1F0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F74F3-DCB7-4BBC-B299-A5A43C37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82C35C-700A-4F81-9AC3-0ED513EC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FBB71-8463-4045-A03E-04452911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9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442BF-E4E9-4B7D-811D-FBED82A2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0FBB4C-2885-4E48-AA4B-6431F99D1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81ED11-2CF8-4881-88A9-007DB1EB3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EF2A4F-9FA0-4F7D-B519-7FBC6678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09DCED-8493-42D7-B609-2D08382E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975A07-168B-4652-954B-7A95048F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2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3652BE-B110-4D01-8743-AF5F741D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AAAAF-DAEE-4C91-8855-0114C520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FB967-2BF0-44E3-A020-7CEEF058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CE67-A257-487D-BA3E-BD861687D3AA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ED44A-3703-44FE-8567-D1BBE87E2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D59EB-4838-4D07-A7C3-C7B62CA12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16D6-D187-4A95-85F8-5813FD80F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5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 1">
            <a:extLst>
              <a:ext uri="{FF2B5EF4-FFF2-40B4-BE49-F238E27FC236}">
                <a16:creationId xmlns:a16="http://schemas.microsoft.com/office/drawing/2014/main" id="{D15CD2B6-DF8F-4099-A267-58993D3CE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445"/>
            <a:ext cx="9144000" cy="2526738"/>
          </a:xfrm>
        </p:spPr>
        <p:txBody>
          <a:bodyPr rtlCol="0" anchorCtr="0">
            <a:normAutofit/>
          </a:bodyPr>
          <a:lstStyle/>
          <a:p>
            <a:pPr rtl="0"/>
            <a:r>
              <a:rPr lang="fr-FR" sz="6600" dirty="0">
                <a:solidFill>
                  <a:srgbClr val="FFFFFF"/>
                </a:solidFill>
              </a:rPr>
              <a:t>Data Mining and Machine Learning</a:t>
            </a:r>
          </a:p>
        </p:txBody>
      </p:sp>
      <p:sp>
        <p:nvSpPr>
          <p:cNvPr id="5" name="Sous-titre 2">
            <a:extLst>
              <a:ext uri="{FF2B5EF4-FFF2-40B4-BE49-F238E27FC236}">
                <a16:creationId xmlns:a16="http://schemas.microsoft.com/office/drawing/2014/main" id="{7268C708-FFD9-4847-85F7-CD061DE519F0}"/>
              </a:ext>
            </a:extLst>
          </p:cNvPr>
          <p:cNvSpPr txBox="1">
            <a:spLocks/>
          </p:cNvSpPr>
          <p:nvPr/>
        </p:nvSpPr>
        <p:spPr>
          <a:xfrm>
            <a:off x="1524000" y="3695230"/>
            <a:ext cx="9144000" cy="162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dirty="0">
              <a:solidFill>
                <a:srgbClr val="FFFFFF"/>
              </a:solidFill>
              <a:latin typeface="+mj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solidFill>
                  <a:srgbClr val="FFFFFF"/>
                </a:solidFill>
                <a:latin typeface="+mj-lt"/>
              </a:rPr>
              <a:t>Project : </a:t>
            </a:r>
            <a:r>
              <a:rPr lang="en-US" b="1" i="0" dirty="0">
                <a:solidFill>
                  <a:srgbClr val="292C2D"/>
                </a:solidFill>
                <a:effectLst/>
                <a:latin typeface="inter-ui"/>
              </a:rPr>
              <a:t>Real or Not? NLP with Disaster Tweets</a:t>
            </a:r>
            <a:endParaRPr lang="fr-FR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D2CD27-E170-41F0-ABA4-7D5C4251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  <p:pic>
        <p:nvPicPr>
          <p:cNvPr id="11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4E0CAB9-2F74-4C5B-A48D-C4EB33CD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3" y="5901863"/>
            <a:ext cx="1705627" cy="5360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B0E8DE8-D1DA-4B2F-BE4E-77F6A697D66C}"/>
              </a:ext>
            </a:extLst>
          </p:cNvPr>
          <p:cNvSpPr txBox="1"/>
          <p:nvPr/>
        </p:nvSpPr>
        <p:spPr>
          <a:xfrm>
            <a:off x="123173" y="6437918"/>
            <a:ext cx="15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HEC Lausanne</a:t>
            </a:r>
          </a:p>
        </p:txBody>
      </p:sp>
    </p:spTree>
    <p:extLst>
      <p:ext uri="{BB962C8B-B14F-4D97-AF65-F5344CB8AC3E}">
        <p14:creationId xmlns:p14="http://schemas.microsoft.com/office/powerpoint/2010/main" val="11708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97F5B-0DEC-4B4D-8B45-8BEC0F8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>
                <a:latin typeface="inter-ui"/>
              </a:rPr>
              <a:t>Submissions</a:t>
            </a:r>
            <a:endParaRPr lang="fr-FR" sz="4000" b="1" dirty="0">
              <a:latin typeface="inter-u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89881568-5F8D-476F-B64C-282437B34B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0550" y="2709241"/>
          <a:ext cx="4559300" cy="3222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292">
                  <a:extLst>
                    <a:ext uri="{9D8B030D-6E8A-4147-A177-3AD203B41FA5}">
                      <a16:colId xmlns:a16="http://schemas.microsoft.com/office/drawing/2014/main" val="957206461"/>
                    </a:ext>
                  </a:extLst>
                </a:gridCol>
                <a:gridCol w="1351940">
                  <a:extLst>
                    <a:ext uri="{9D8B030D-6E8A-4147-A177-3AD203B41FA5}">
                      <a16:colId xmlns:a16="http://schemas.microsoft.com/office/drawing/2014/main" val="799173037"/>
                    </a:ext>
                  </a:extLst>
                </a:gridCol>
                <a:gridCol w="913725">
                  <a:extLst>
                    <a:ext uri="{9D8B030D-6E8A-4147-A177-3AD203B41FA5}">
                      <a16:colId xmlns:a16="http://schemas.microsoft.com/office/drawing/2014/main" val="2671642368"/>
                    </a:ext>
                  </a:extLst>
                </a:gridCol>
                <a:gridCol w="960343">
                  <a:extLst>
                    <a:ext uri="{9D8B030D-6E8A-4147-A177-3AD203B41FA5}">
                      <a16:colId xmlns:a16="http://schemas.microsoft.com/office/drawing/2014/main" val="1735785039"/>
                    </a:ext>
                  </a:extLst>
                </a:gridCol>
              </a:tblGrid>
              <a:tr h="13426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Date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Model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Validation Accuracy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Submission accuracy</a:t>
                      </a:r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568925513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22/11/2020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basic logistic regression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0,8108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960021229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22/11/2020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basic logistic regression CV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0,8154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729648587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28/11/2020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logistic regression without duplicates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4052743500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28/11/2020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logistic regression with base rate = 0,5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0,7798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3628739871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28/11/2020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basic randomforest classifier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0,7737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0,792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18079622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05/12/2020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basic logistic regression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0,799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290625517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05/12/2020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optimized logistic regression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041715734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06/12/2020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optimized randomforest with optimized tf-idf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855546583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07/12/2020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basic KNN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3042247951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08/12/2020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Optimized KNN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0,783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0,781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884127061"/>
                  </a:ext>
                </a:extLst>
              </a:tr>
              <a:tr h="40278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12/12/2020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PCA (reduce to 1000 features) on optimized tfidf + logistic regression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0,8015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495806804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12/12/2020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Feature engineering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0,8131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2776543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stopwords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1043339576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nltk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0,8178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3775767935"/>
                  </a:ext>
                </a:extLst>
              </a:tr>
              <a:tr h="134262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13/12/2020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Word2Vec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0,81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4" marR="5594" marT="5594" marB="0" anchor="b"/>
                </a:tc>
                <a:extLst>
                  <a:ext uri="{0D108BD9-81ED-4DB2-BD59-A6C34878D82A}">
                    <a16:rowId xmlns:a16="http://schemas.microsoft.com/office/drawing/2014/main" val="487428154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8D92635-2852-488B-B6F8-AF203C9F5EE3}"/>
              </a:ext>
            </a:extLst>
          </p:cNvPr>
          <p:cNvSpPr/>
          <p:nvPr/>
        </p:nvSpPr>
        <p:spPr>
          <a:xfrm>
            <a:off x="3698799" y="825968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AAC80-1C97-4B28-A39C-ED05F50BC166}"/>
              </a:ext>
            </a:extLst>
          </p:cNvPr>
          <p:cNvSpPr/>
          <p:nvPr/>
        </p:nvSpPr>
        <p:spPr>
          <a:xfrm>
            <a:off x="3968169" y="1095338"/>
            <a:ext cx="725226" cy="7252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B59D0CA-C649-4E34-B718-3989A3F241E0}"/>
              </a:ext>
            </a:extLst>
          </p:cNvPr>
          <p:cNvSpPr/>
          <p:nvPr/>
        </p:nvSpPr>
        <p:spPr>
          <a:xfrm>
            <a:off x="3698800" y="825968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026B0-1AD3-48F9-9C1D-45CDC1A755C1}"/>
              </a:ext>
            </a:extLst>
          </p:cNvPr>
          <p:cNvSpPr/>
          <p:nvPr/>
        </p:nvSpPr>
        <p:spPr>
          <a:xfrm>
            <a:off x="3968169" y="1096981"/>
            <a:ext cx="725226" cy="7252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86FE4917-4AE4-472F-B318-BACFA03EE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663165"/>
              </p:ext>
            </p:extLst>
          </p:nvPr>
        </p:nvGraphicFramePr>
        <p:xfrm>
          <a:off x="5872894" y="706055"/>
          <a:ext cx="5539743" cy="537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15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9979C-33FA-41DA-A183-31324FBA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292C2D"/>
                </a:solidFill>
                <a:latin typeface="inter-ui"/>
              </a:rPr>
              <a:t>Work </a:t>
            </a:r>
            <a:r>
              <a:rPr lang="fr-FR" b="1" dirty="0" err="1">
                <a:solidFill>
                  <a:srgbClr val="292C2D"/>
                </a:solidFill>
                <a:latin typeface="inter-ui"/>
              </a:rPr>
              <a:t>week</a:t>
            </a:r>
            <a:r>
              <a:rPr lang="fr-FR" b="1" dirty="0">
                <a:solidFill>
                  <a:srgbClr val="292C2D"/>
                </a:solidFill>
                <a:latin typeface="inter-ui"/>
              </a:rPr>
              <a:t> by </a:t>
            </a:r>
            <a:r>
              <a:rPr lang="fr-FR" b="1" dirty="0" err="1">
                <a:solidFill>
                  <a:srgbClr val="292C2D"/>
                </a:solidFill>
                <a:latin typeface="inter-ui"/>
              </a:rPr>
              <a:t>week</a:t>
            </a:r>
            <a:endParaRPr lang="fr-FR" b="1" dirty="0">
              <a:solidFill>
                <a:srgbClr val="292C2D"/>
              </a:solidFill>
              <a:latin typeface="inter-ui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53CD0D8-1F4B-4B37-8A16-5C403E71C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7904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61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53CD0D8-1F4B-4B37-8A16-5C403E71C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163732"/>
              </p:ext>
            </p:extLst>
          </p:nvPr>
        </p:nvGraphicFramePr>
        <p:xfrm>
          <a:off x="838200" y="568172"/>
          <a:ext cx="10515600" cy="589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9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Notebook’s </a:t>
            </a:r>
            <a:r>
              <a:rPr lang="en-US" sz="6600" dirty="0" err="1">
                <a:solidFill>
                  <a:srgbClr val="FFFFFF"/>
                </a:solidFill>
              </a:rPr>
              <a:t>O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rganisation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21E331-B6B9-4258-B8A5-9CE88C75F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1D97B-B6A4-4C6D-9E6C-6217AA3B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kern="1200" dirty="0">
                <a:latin typeface="inter-ui"/>
              </a:rPr>
              <a:t>Notebook’s </a:t>
            </a:r>
            <a:r>
              <a:rPr lang="en-US" sz="5000" dirty="0" err="1">
                <a:latin typeface="inter-ui"/>
              </a:rPr>
              <a:t>O</a:t>
            </a:r>
            <a:r>
              <a:rPr lang="en-US" sz="5000" kern="1200" dirty="0" err="1">
                <a:latin typeface="inter-ui"/>
              </a:rPr>
              <a:t>rganisation</a:t>
            </a:r>
            <a:endParaRPr lang="fr-FR" sz="5000" dirty="0">
              <a:latin typeface="inter-ui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40816-AF42-4982-858D-6920F1CD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579934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Exploratory Data Analysis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First classifier: Logistic Regression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First ideas for improving accuracy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Second classifier: Random forest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Third classifier: K-Nearest </a:t>
            </a:r>
            <a:r>
              <a:rPr lang="en-US" sz="2200" b="0" i="0" dirty="0" err="1">
                <a:effectLst/>
                <a:latin typeface="Roboto"/>
              </a:rPr>
              <a:t>Neighbours</a:t>
            </a:r>
            <a:endParaRPr lang="en-US" sz="2200" b="0" i="0" dirty="0">
              <a:effectLst/>
              <a:latin typeface="Roboto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Dimension Reduction and Feature Engineering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effectLst/>
                <a:latin typeface="Roboto"/>
              </a:rPr>
              <a:t>Further improvements</a:t>
            </a:r>
          </a:p>
          <a:p>
            <a:pPr marL="0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6771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07792D-52AA-4B78-9583-B5FEB84C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/>
              <a:t>Base rate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Base rate : 0.5719</a:t>
            </a:r>
          </a:p>
          <a:p>
            <a:pPr marL="0"/>
            <a:r>
              <a:rPr lang="en-US" sz="2000"/>
              <a:t>Most common class : the false disasters (3701 occurrences)</a:t>
            </a:r>
          </a:p>
          <a:p>
            <a:pPr marL="0"/>
            <a:endParaRPr lang="en-US" sz="2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50AC9B-4340-4ABA-8642-EDD64D9EB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r="1654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6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description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 b="1" dirty="0"/>
              <a:t>“Keyword”</a:t>
            </a:r>
            <a:r>
              <a:rPr lang="en-US" sz="2200" dirty="0"/>
              <a:t> : </a:t>
            </a:r>
          </a:p>
          <a:p>
            <a:pPr marL="0"/>
            <a:r>
              <a:rPr lang="en-US" sz="2200" dirty="0"/>
              <a:t>	count : 6416/6471</a:t>
            </a:r>
          </a:p>
          <a:p>
            <a:pPr marL="0"/>
            <a:r>
              <a:rPr lang="en-US" sz="2200" dirty="0"/>
              <a:t>	unique : 221</a:t>
            </a:r>
          </a:p>
          <a:p>
            <a:pPr marL="0"/>
            <a:r>
              <a:rPr lang="en-US" sz="2200" dirty="0"/>
              <a:t>	top : “deluge”</a:t>
            </a:r>
          </a:p>
          <a:p>
            <a:pPr marL="0"/>
            <a:r>
              <a:rPr lang="en-US" sz="2200" dirty="0"/>
              <a:t>	frequency : 39</a:t>
            </a:r>
          </a:p>
          <a:p>
            <a:pPr marL="0"/>
            <a:r>
              <a:rPr lang="en-US" sz="2200" b="1" dirty="0"/>
              <a:t>“Location”</a:t>
            </a:r>
            <a:r>
              <a:rPr lang="en-US" sz="2200" dirty="0"/>
              <a:t> : </a:t>
            </a:r>
          </a:p>
          <a:p>
            <a:pPr marL="0"/>
            <a:r>
              <a:rPr lang="en-US" sz="2200" dirty="0"/>
              <a:t>	count : 4330/6471</a:t>
            </a:r>
          </a:p>
          <a:p>
            <a:pPr marL="0"/>
            <a:r>
              <a:rPr lang="en-US" sz="2200" dirty="0"/>
              <a:t>	unique : 2921</a:t>
            </a:r>
          </a:p>
          <a:p>
            <a:pPr marL="0"/>
            <a:r>
              <a:rPr lang="en-US" sz="2200" dirty="0"/>
              <a:t>	top : USA</a:t>
            </a:r>
          </a:p>
          <a:p>
            <a:pPr marL="0"/>
            <a:r>
              <a:rPr lang="en-US" sz="2200" dirty="0"/>
              <a:t>	frequency : 91</a:t>
            </a:r>
          </a:p>
          <a:p>
            <a:pPr marL="0"/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94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292C2D"/>
                </a:solidFill>
                <a:latin typeface="inter-ui"/>
              </a:rPr>
              <a:t>Keyword</a:t>
            </a:r>
            <a:endParaRPr lang="en-US" dirty="0">
              <a:solidFill>
                <a:srgbClr val="292C2D"/>
              </a:solidFill>
              <a:latin typeface="inter-ui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bâtiment&#10;&#10;Description générée automatiquement">
            <a:extLst>
              <a:ext uri="{FF2B5EF4-FFF2-40B4-BE49-F238E27FC236}">
                <a16:creationId xmlns:a16="http://schemas.microsoft.com/office/drawing/2014/main" id="{6BD87529-3779-45A7-88DC-FCA392980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283015"/>
            <a:ext cx="5614416" cy="3924016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06703EC6-76DC-4CFE-ABC3-F9D6A370A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283014"/>
            <a:ext cx="5614416" cy="39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292C2D"/>
                </a:solidFill>
                <a:latin typeface="inter-ui"/>
              </a:rPr>
              <a:t>Location</a:t>
            </a:r>
            <a:endParaRPr lang="en-US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5AF740-0009-4E15-8296-78BC25DE8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283015"/>
            <a:ext cx="5614416" cy="38959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84D4B3-229F-468A-B198-18C551153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268979"/>
            <a:ext cx="5614416" cy="38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7BF903-379B-4E1F-A058-B301512A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2E447F1-AFB9-4513-9A17-57E8C439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2" y="299156"/>
            <a:ext cx="6011173" cy="55682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E3812-F9CB-4B16-8F45-C53BBCC5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7400"/>
            <a:ext cx="10515600" cy="990600"/>
          </a:xfrm>
        </p:spPr>
        <p:txBody>
          <a:bodyPr/>
          <a:lstStyle/>
          <a:p>
            <a:r>
              <a:rPr lang="fr-FR" dirty="0" err="1"/>
              <a:t>Validity</a:t>
            </a:r>
            <a:r>
              <a:rPr lang="fr-FR" dirty="0"/>
              <a:t> of tweets by keywords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FF69913-844E-4C12-BCCF-CEF5A08E2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1699" y="299156"/>
            <a:ext cx="5784701" cy="5527604"/>
          </a:xfrm>
        </p:spPr>
      </p:pic>
    </p:spTree>
    <p:extLst>
      <p:ext uri="{BB962C8B-B14F-4D97-AF65-F5344CB8AC3E}">
        <p14:creationId xmlns:p14="http://schemas.microsoft.com/office/powerpoint/2010/main" val="78604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description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“id”</a:t>
            </a:r>
            <a:r>
              <a:rPr lang="en-US" sz="2200" dirty="0"/>
              <a:t> : </a:t>
            </a:r>
          </a:p>
          <a:p>
            <a:pPr marL="0" indent="0">
              <a:buNone/>
            </a:pPr>
            <a:r>
              <a:rPr lang="en-US" sz="2200" dirty="0"/>
              <a:t>	count : 6471/6471</a:t>
            </a:r>
          </a:p>
          <a:p>
            <a:pPr marL="0" indent="0">
              <a:buNone/>
            </a:pPr>
            <a:r>
              <a:rPr lang="en-US" sz="2200" dirty="0"/>
              <a:t>	unique : all</a:t>
            </a:r>
          </a:p>
          <a:p>
            <a:pPr marL="0"/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“text”</a:t>
            </a:r>
            <a:r>
              <a:rPr lang="en-US" sz="2200" dirty="0"/>
              <a:t> : </a:t>
            </a:r>
          </a:p>
          <a:p>
            <a:pPr marL="0" indent="0">
              <a:buNone/>
            </a:pPr>
            <a:r>
              <a:rPr lang="en-US" sz="2200" dirty="0"/>
              <a:t>	count : 6471/6471</a:t>
            </a:r>
          </a:p>
          <a:p>
            <a:pPr marL="0" indent="0">
              <a:buNone/>
            </a:pPr>
            <a:r>
              <a:rPr lang="en-US" sz="2200" dirty="0"/>
              <a:t>	unique : 6387</a:t>
            </a:r>
          </a:p>
          <a:p>
            <a:pPr marL="0" indent="0">
              <a:buNone/>
            </a:pPr>
            <a:r>
              <a:rPr lang="en-US" sz="2200" dirty="0"/>
              <a:t>	frequency of the top occurrence : 9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61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Classifier :        Logistic </a:t>
            </a:r>
            <a:r>
              <a:rPr lang="en-US" sz="6600" dirty="0">
                <a:solidFill>
                  <a:srgbClr val="FFFFFF"/>
                </a:solidFill>
              </a:rPr>
              <a:t>R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egression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9BA93C-9ECD-46AD-982B-2CD6217F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Creation of a function to evaluate our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We preprocessed the tweets with a spacy tokenizer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Train a </a:t>
            </a:r>
            <a:r>
              <a:rPr lang="en-US" sz="2200" dirty="0" err="1"/>
              <a:t>LRegression</a:t>
            </a:r>
            <a:r>
              <a:rPr lang="en-US" sz="2200" dirty="0"/>
              <a:t> with TF-IDF without cross-validation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Train a </a:t>
            </a:r>
            <a:r>
              <a:rPr lang="en-US" sz="2200" dirty="0" err="1"/>
              <a:t>LRegression</a:t>
            </a:r>
            <a:r>
              <a:rPr lang="en-US" sz="2200" dirty="0"/>
              <a:t> with TF-IDF with cross-validation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0,8154 (TF-IDF with cross validation)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011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8346"/>
            <a:ext cx="10909640" cy="13834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292C2D"/>
                </a:solidFill>
                <a:latin typeface="inter-ui"/>
              </a:rPr>
              <a:t>Spacy Tokenizer</a:t>
            </a:r>
            <a:endParaRPr lang="en-US" dirty="0">
              <a:solidFill>
                <a:srgbClr val="292C2D"/>
              </a:solidFill>
              <a:latin typeface="inter-ui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587BCE-180C-4CD8-A4DA-FF03A1B8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64" y="2100132"/>
            <a:ext cx="8120873" cy="45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65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F55B956-377B-4A64-A2F3-A5F23A45E80F}"/>
              </a:ext>
            </a:extLst>
          </p:cNvPr>
          <p:cNvSpPr/>
          <p:nvPr/>
        </p:nvSpPr>
        <p:spPr>
          <a:xfrm>
            <a:off x="-350098" y="2319976"/>
            <a:ext cx="12768072" cy="271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TF-IDF</a:t>
            </a:r>
            <a:endParaRPr lang="en-US" sz="6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50F0A-F0A1-4012-BFB4-C563C040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0628"/>
            <a:ext cx="5680637" cy="24873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C00FBA-E8B4-4D1B-A25D-7074C697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7" y="2460628"/>
            <a:ext cx="5680637" cy="25107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F3F370-E640-4A47-AE80-09ACA0F1BABB}"/>
              </a:ext>
            </a:extLst>
          </p:cNvPr>
          <p:cNvSpPr/>
          <p:nvPr/>
        </p:nvSpPr>
        <p:spPr>
          <a:xfrm>
            <a:off x="194237" y="4887916"/>
            <a:ext cx="11938000" cy="131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7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F55B956-377B-4A64-A2F3-A5F23A45E80F}"/>
              </a:ext>
            </a:extLst>
          </p:cNvPr>
          <p:cNvSpPr/>
          <p:nvPr/>
        </p:nvSpPr>
        <p:spPr>
          <a:xfrm>
            <a:off x="-350098" y="2328853"/>
            <a:ext cx="12768072" cy="453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47B77-2A0A-4ADB-94D2-9C2FA51A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TF-IDF</a:t>
            </a:r>
            <a:endParaRPr lang="en-US" sz="6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27D1AB-D3E0-424D-B0B5-A399D332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13" y="2476780"/>
            <a:ext cx="2486025" cy="41351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7BB2F2-4D95-48CD-8AA8-99D250F9101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92" y="2476780"/>
            <a:ext cx="2486026" cy="41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ideas for improving accuracy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D4503F-39C6-49D1-AAC9-6088FE86C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71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Improving Accuracy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Removal of duplicated tweets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Accuracy decreases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Creation of a balanced data frame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Accuracy decreases sharply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Improve the TF-IDF Vectorizer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Optimize the parameters of the Logistic Regression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Accuracy increase to 0,8178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Tuning </a:t>
            </a:r>
            <a:r>
              <a:rPr lang="en-US" sz="2200" dirty="0" err="1"/>
              <a:t>LRegression</a:t>
            </a:r>
            <a:r>
              <a:rPr lang="en-US" sz="2200" dirty="0"/>
              <a:t> hyper parameters with </a:t>
            </a:r>
            <a:r>
              <a:rPr lang="en-US" sz="2200" dirty="0" err="1"/>
              <a:t>GridSearchCV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0,8178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89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Classifier : Random Forest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EF51F5-BB93-47CA-AD0A-6702B3B2A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378840-E5E3-45B1-AC43-7EEE4882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292C2D"/>
                </a:solidFill>
                <a:latin typeface="inter-ui"/>
              </a:rPr>
              <a:t>Project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5ECFB1C-A7C0-4D0D-8846-E11333C20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31578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182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Random Forest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With the default parameters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High Accuracy for the train 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Low Accuracy for the test set</a:t>
            </a:r>
            <a:br>
              <a:rPr lang="en-US" sz="2200" dirty="0"/>
            </a:br>
            <a:r>
              <a:rPr lang="en-US" sz="2000" dirty="0"/>
              <a:t>→Overfitted model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0" indent="0">
              <a:buNone/>
            </a:pPr>
            <a:r>
              <a:rPr lang="en-US" sz="2200" dirty="0"/>
              <a:t>We try to optimize this method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Find the best config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0,7900 </a:t>
            </a:r>
            <a:r>
              <a:rPr lang="en-US" sz="2200" dirty="0">
                <a:solidFill>
                  <a:srgbClr val="FF0000"/>
                </a:solidFill>
              </a:rPr>
              <a:t>worse than </a:t>
            </a:r>
            <a:r>
              <a:rPr lang="en-US" sz="2200" dirty="0" err="1">
                <a:solidFill>
                  <a:srgbClr val="FF0000"/>
                </a:solidFill>
              </a:rPr>
              <a:t>LRegression</a:t>
            </a:r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2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FF2751-FEA4-4831-B441-8C086D0C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33" y="552977"/>
            <a:ext cx="5905500" cy="1676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24178C9-1738-480A-B04D-27E37594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140" y="1698234"/>
            <a:ext cx="2577471" cy="34615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33EEEE-F072-4FA3-AEA3-5837F0E0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77" y="2333625"/>
            <a:ext cx="5609812" cy="38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86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 Classifier : K-Nearest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Neighbours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264341-D40B-4F95-8007-9788E2228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6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K-Nearest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Neighbours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With 5 </a:t>
            </a:r>
            <a:r>
              <a:rPr lang="en-US" sz="2200" dirty="0" err="1"/>
              <a:t>neighbours</a:t>
            </a:r>
            <a:r>
              <a:rPr lang="en-US" sz="2200" dirty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Accuracy of 0,77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0" indent="0">
              <a:buNone/>
            </a:pPr>
            <a:r>
              <a:rPr lang="en-US" sz="2200" dirty="0"/>
              <a:t>We try to optimize this method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Find the best config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Best number of </a:t>
            </a:r>
            <a:r>
              <a:rPr lang="en-US" sz="2200" dirty="0" err="1"/>
              <a:t>neighbours</a:t>
            </a:r>
            <a:r>
              <a:rPr lang="en-US" sz="2200" dirty="0"/>
              <a:t> and best weight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err="1"/>
              <a:t>GridSearch</a:t>
            </a:r>
            <a:r>
              <a:rPr lang="en-US" sz="2200" dirty="0"/>
              <a:t> find the same parameters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0,7830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worse than </a:t>
            </a:r>
            <a:r>
              <a:rPr lang="en-US" sz="2200" dirty="0" err="1">
                <a:solidFill>
                  <a:srgbClr val="FF0000"/>
                </a:solidFill>
              </a:rPr>
              <a:t>opti-Lregression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/>
              <a:t>With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4 </a:t>
            </a:r>
            <a:r>
              <a:rPr lang="en-US" sz="2200" dirty="0" err="1"/>
              <a:t>neighbours</a:t>
            </a:r>
            <a:r>
              <a:rPr lang="en-US" sz="2200" dirty="0"/>
              <a:t> and weights uniform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75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Reduction and Feature Engineering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1E26F0-6829-401E-A30F-784B14C5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Dimension Reduction and Feature Engineering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Dimension Reduction :</a:t>
            </a:r>
          </a:p>
          <a:p>
            <a:pPr marL="0" indent="0">
              <a:buNone/>
            </a:pPr>
            <a:r>
              <a:rPr lang="en-US" sz="2200" dirty="0"/>
              <a:t>Some of features of the TF-IDF vector may be correlated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Reduce the feature space with PCA (1000)</a:t>
            </a:r>
          </a:p>
          <a:p>
            <a:pPr marL="457200" lvl="1" indent="0">
              <a:buNone/>
            </a:pPr>
            <a:r>
              <a:rPr lang="en-US" sz="2000" dirty="0"/>
              <a:t>→</a:t>
            </a:r>
            <a:r>
              <a:rPr lang="en-US" sz="2000" dirty="0">
                <a:solidFill>
                  <a:srgbClr val="FF0000"/>
                </a:solidFill>
              </a:rPr>
              <a:t>Accuracy decrease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Feature Engineering :</a:t>
            </a:r>
          </a:p>
          <a:p>
            <a:pPr marL="0" indent="0">
              <a:buNone/>
            </a:pPr>
            <a:r>
              <a:rPr lang="en-US" sz="2200" dirty="0"/>
              <a:t>Concatenate keywords to text to predict the veracity of tweets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Replace ‘%20’ by a simple space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Replace missing values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Best Accuracy 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0,8131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worse than </a:t>
            </a:r>
            <a:r>
              <a:rPr lang="en-US" sz="2200" dirty="0" err="1">
                <a:solidFill>
                  <a:srgbClr val="FF0000"/>
                </a:solidFill>
              </a:rPr>
              <a:t>opti-Lregression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642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Improvements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E3652B-5AD8-433E-B927-E8EB30F5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06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4000-01B5-4BAF-B875-FD49DB0D7D30}"/>
              </a:ext>
            </a:extLst>
          </p:cNvPr>
          <p:cNvSpPr txBox="1">
            <a:spLocks/>
          </p:cNvSpPr>
          <p:nvPr/>
        </p:nvSpPr>
        <p:spPr>
          <a:xfrm>
            <a:off x="564398" y="548640"/>
            <a:ext cx="4155856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Further Improvements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DB5F0-E544-4A34-856A-3B1F39C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Try others </a:t>
            </a:r>
            <a:r>
              <a:rPr lang="en-US" sz="2200" dirty="0" err="1"/>
              <a:t>stopwords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Accuracy is the same than for the </a:t>
            </a:r>
            <a:r>
              <a:rPr lang="en-US" sz="2200" dirty="0" err="1"/>
              <a:t>opti-Lregression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→spacy </a:t>
            </a:r>
            <a:r>
              <a:rPr lang="en-US" sz="2200" dirty="0" err="1"/>
              <a:t>stopwords</a:t>
            </a:r>
            <a:r>
              <a:rPr lang="en-US" sz="2200" dirty="0"/>
              <a:t> are probably similar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Test other tokenizer : NLTK tokenizer</a:t>
            </a:r>
          </a:p>
          <a:p>
            <a:pPr marL="0" indent="0">
              <a:buNone/>
            </a:pPr>
            <a:r>
              <a:rPr lang="en-US" sz="2200" dirty="0"/>
              <a:t>We only test with the LR and the accuracy is the same (0.8095, after dropping duplicates)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Test other vectorizer : Doc2Vec (vectorizer)</a:t>
            </a:r>
          </a:p>
          <a:p>
            <a:pPr marL="0" indent="0">
              <a:buNone/>
            </a:pPr>
            <a:r>
              <a:rPr lang="en-US" sz="2200" dirty="0"/>
              <a:t>Better result (0.8126) with NLTK WordNet </a:t>
            </a:r>
            <a:r>
              <a:rPr lang="en-US" sz="2200" dirty="0" err="1"/>
              <a:t>Lemmatizer</a:t>
            </a:r>
            <a:r>
              <a:rPr lang="en-US" sz="2200" dirty="0"/>
              <a:t>, remove digits, punctuation, </a:t>
            </a:r>
            <a:r>
              <a:rPr lang="en-US" sz="2200" dirty="0" err="1"/>
              <a:t>stopwords</a:t>
            </a:r>
            <a:r>
              <a:rPr lang="en-US" sz="2200" dirty="0"/>
              <a:t>, Without removing duplicates (0.7969) Vector size: tried different parameters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CF7CF71-2E48-4847-A55C-75C931E2B358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759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F70E85-99AF-4531-A27D-6C4C021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D10AD4-E93E-4BA2-8362-07D9D644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74" y="5662439"/>
            <a:ext cx="1108553" cy="1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7B6DA65-EFE6-4E3B-88A2-F2346BEF6948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9EB64-265B-4D90-9B9B-328D4007DD0A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781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E9EB64-265B-4D90-9B9B-328D4007DD0A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AB7568-89C0-4793-9771-DAA5572298F3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703A2-F8E0-4AB0-A842-BAD918D1F4AB}"/>
              </a:ext>
            </a:extLst>
          </p:cNvPr>
          <p:cNvSpPr>
            <a:spLocks noChangeAspect="1"/>
          </p:cNvSpPr>
          <p:nvPr/>
        </p:nvSpPr>
        <p:spPr>
          <a:xfrm>
            <a:off x="5225726" y="2558726"/>
            <a:ext cx="1740542" cy="174054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079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97F5B-0DEC-4B4D-8B45-8BEC0F8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>
                <a:latin typeface="inter-ui"/>
              </a:rPr>
              <a:t>Data set</a:t>
            </a: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484C2-E5BE-40E0-8A74-2F262083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6471 rows </a:t>
            </a:r>
          </a:p>
          <a:p>
            <a:r>
              <a:rPr lang="en-US" sz="2000" dirty="0"/>
              <a:t>5 columns </a:t>
            </a:r>
          </a:p>
          <a:p>
            <a:pPr lvl="1"/>
            <a:r>
              <a:rPr lang="en-US" sz="2000" dirty="0"/>
              <a:t>id </a:t>
            </a:r>
          </a:p>
          <a:p>
            <a:pPr lvl="1"/>
            <a:r>
              <a:rPr lang="en-US" sz="2000" dirty="0"/>
              <a:t>keyword</a:t>
            </a:r>
          </a:p>
          <a:p>
            <a:pPr lvl="1"/>
            <a:r>
              <a:rPr lang="en-US" sz="2000" dirty="0"/>
              <a:t>location</a:t>
            </a:r>
          </a:p>
          <a:p>
            <a:pPr lvl="1"/>
            <a:r>
              <a:rPr lang="en-US" sz="2000" dirty="0"/>
              <a:t>text</a:t>
            </a:r>
          </a:p>
          <a:p>
            <a:pPr lvl="1"/>
            <a:r>
              <a:rPr lang="en-US" sz="2000" dirty="0"/>
              <a:t>target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8D92635-2852-488B-B6F8-AF203C9F5EE3}"/>
              </a:ext>
            </a:extLst>
          </p:cNvPr>
          <p:cNvSpPr/>
          <p:nvPr/>
        </p:nvSpPr>
        <p:spPr>
          <a:xfrm>
            <a:off x="3698799" y="825968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AAC80-1C97-4B28-A39C-ED05F50BC166}"/>
              </a:ext>
            </a:extLst>
          </p:cNvPr>
          <p:cNvSpPr/>
          <p:nvPr/>
        </p:nvSpPr>
        <p:spPr>
          <a:xfrm>
            <a:off x="3968169" y="1095338"/>
            <a:ext cx="725226" cy="7252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37EAEE-F952-4405-9221-D148C0079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06" y="634598"/>
            <a:ext cx="5388590" cy="5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7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E9EB64-265B-4D90-9B9B-328D4007DD0A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45DBE5-1A1E-4CC2-9534-D81B13BE2A03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9322AA-EECC-4A5F-A8F5-695DF15F9F99}"/>
              </a:ext>
            </a:extLst>
          </p:cNvPr>
          <p:cNvSpPr>
            <a:spLocks noChangeAspect="1"/>
          </p:cNvSpPr>
          <p:nvPr/>
        </p:nvSpPr>
        <p:spPr>
          <a:xfrm>
            <a:off x="5225732" y="2558732"/>
            <a:ext cx="1740536" cy="174053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9750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97F5B-0DEC-4B4D-8B45-8BEC0F8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 dirty="0">
                <a:latin typeface="inter-ui"/>
              </a:rPr>
              <a:t>GitHub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B59D0CA-C649-4E34-B718-3989A3F241E0}"/>
              </a:ext>
            </a:extLst>
          </p:cNvPr>
          <p:cNvSpPr/>
          <p:nvPr/>
        </p:nvSpPr>
        <p:spPr>
          <a:xfrm>
            <a:off x="10296051" y="720282"/>
            <a:ext cx="1263966" cy="1263966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BF167C-EE0F-440A-8609-7E8C1AB6CC67}"/>
              </a:ext>
            </a:extLst>
          </p:cNvPr>
          <p:cNvSpPr/>
          <p:nvPr/>
        </p:nvSpPr>
        <p:spPr>
          <a:xfrm>
            <a:off x="10565420" y="989652"/>
            <a:ext cx="725226" cy="7252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5F8DBB-EF15-48F0-AAD5-E4F190D37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70" y="2223406"/>
            <a:ext cx="9829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7B6DA65-EFE6-4E3B-88A2-F2346BEF6948}"/>
              </a:ext>
            </a:extLst>
          </p:cNvPr>
          <p:cNvSpPr>
            <a:spLocks noChangeAspect="1"/>
          </p:cNvSpPr>
          <p:nvPr/>
        </p:nvSpPr>
        <p:spPr>
          <a:xfrm>
            <a:off x="4579241" y="1912241"/>
            <a:ext cx="3033518" cy="3033518"/>
          </a:xfrm>
          <a:prstGeom prst="ellipse">
            <a:avLst/>
          </a:prstGeom>
          <a:solidFill>
            <a:srgbClr val="E95D07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B2F8F-33EF-4F56-A0AF-0BC2966956C9}"/>
              </a:ext>
            </a:extLst>
          </p:cNvPr>
          <p:cNvSpPr>
            <a:spLocks noChangeAspect="1"/>
          </p:cNvSpPr>
          <p:nvPr/>
        </p:nvSpPr>
        <p:spPr>
          <a:xfrm>
            <a:off x="5241271" y="2582601"/>
            <a:ext cx="1709458" cy="172313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19634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5D07"/>
      </a:accent1>
      <a:accent2>
        <a:srgbClr val="E95D07"/>
      </a:accent2>
      <a:accent3>
        <a:srgbClr val="A5A5A5"/>
      </a:accent3>
      <a:accent4>
        <a:srgbClr val="E95D07"/>
      </a:accent4>
      <a:accent5>
        <a:srgbClr val="FFFFFF"/>
      </a:accent5>
      <a:accent6>
        <a:srgbClr val="70AD47"/>
      </a:accent6>
      <a:hlink>
        <a:srgbClr val="000000"/>
      </a:hlink>
      <a:folHlink>
        <a:srgbClr val="C2DF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831</Words>
  <Application>Microsoft Office PowerPoint</Application>
  <PresentationFormat>Grand écran</PresentationFormat>
  <Paragraphs>211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inter-ui</vt:lpstr>
      <vt:lpstr>Roboto</vt:lpstr>
      <vt:lpstr>Thème Office</vt:lpstr>
      <vt:lpstr>Data Mining and Machine Learning</vt:lpstr>
      <vt:lpstr>Project description</vt:lpstr>
      <vt:lpstr>Project description</vt:lpstr>
      <vt:lpstr>Présentation PowerPoint</vt:lpstr>
      <vt:lpstr>Présentation PowerPoint</vt:lpstr>
      <vt:lpstr>Data set</vt:lpstr>
      <vt:lpstr>Présentation PowerPoint</vt:lpstr>
      <vt:lpstr>GitHub</vt:lpstr>
      <vt:lpstr>Présentation PowerPoint</vt:lpstr>
      <vt:lpstr>Submissions</vt:lpstr>
      <vt:lpstr>Work week by week</vt:lpstr>
      <vt:lpstr>Présentation PowerPoint</vt:lpstr>
      <vt:lpstr>Notebook’s Organisation</vt:lpstr>
      <vt:lpstr>Notebook’s Organisation</vt:lpstr>
      <vt:lpstr>Exploratory Data Analysis</vt:lpstr>
      <vt:lpstr>Présentation PowerPoint</vt:lpstr>
      <vt:lpstr>Présentation PowerPoint</vt:lpstr>
      <vt:lpstr>Keyword</vt:lpstr>
      <vt:lpstr>Location</vt:lpstr>
      <vt:lpstr>Validity of tweets by keywords</vt:lpstr>
      <vt:lpstr>Présentation PowerPoint</vt:lpstr>
      <vt:lpstr>First Classifier :        Logistic Regression</vt:lpstr>
      <vt:lpstr>Présentation PowerPoint</vt:lpstr>
      <vt:lpstr>Spacy Tokenizer</vt:lpstr>
      <vt:lpstr>TF-IDF</vt:lpstr>
      <vt:lpstr>TF-IDF</vt:lpstr>
      <vt:lpstr>First ideas for improving accuracy</vt:lpstr>
      <vt:lpstr>Présentation PowerPoint</vt:lpstr>
      <vt:lpstr>Second Classifier : Random Forest</vt:lpstr>
      <vt:lpstr>Présentation PowerPoint</vt:lpstr>
      <vt:lpstr>Présentation PowerPoint</vt:lpstr>
      <vt:lpstr>Third Classifier : K-Nearest Neighbours</vt:lpstr>
      <vt:lpstr>Présentation PowerPoint</vt:lpstr>
      <vt:lpstr>Dimension Reduction and Feature Engineering</vt:lpstr>
      <vt:lpstr>Présentation PowerPoint</vt:lpstr>
      <vt:lpstr>Further Improvements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</dc:title>
  <dc:creator>Georges Bongibault</dc:creator>
  <cp:lastModifiedBy>Georges Bongibault</cp:lastModifiedBy>
  <cp:revision>16</cp:revision>
  <dcterms:created xsi:type="dcterms:W3CDTF">2020-12-14T00:09:40Z</dcterms:created>
  <dcterms:modified xsi:type="dcterms:W3CDTF">2020-12-14T12:18:13Z</dcterms:modified>
</cp:coreProperties>
</file>