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8" r:id="rId4"/>
    <p:sldId id="258" r:id="rId5"/>
    <p:sldId id="259" r:id="rId6"/>
    <p:sldId id="260" r:id="rId7"/>
    <p:sldId id="263" r:id="rId8"/>
    <p:sldId id="279" r:id="rId9"/>
    <p:sldId id="264" r:id="rId10"/>
    <p:sldId id="287" r:id="rId11"/>
    <p:sldId id="288" r:id="rId12"/>
    <p:sldId id="289" r:id="rId13"/>
    <p:sldId id="290" r:id="rId14"/>
    <p:sldId id="281" r:id="rId15"/>
    <p:sldId id="262" r:id="rId16"/>
    <p:sldId id="280" r:id="rId17"/>
    <p:sldId id="266" r:id="rId18"/>
    <p:sldId id="282" r:id="rId19"/>
    <p:sldId id="267" r:id="rId20"/>
    <p:sldId id="285" r:id="rId21"/>
    <p:sldId id="269" r:id="rId22"/>
    <p:sldId id="286" r:id="rId23"/>
    <p:sldId id="283" r:id="rId24"/>
    <p:sldId id="295" r:id="rId25"/>
    <p:sldId id="296" r:id="rId26"/>
    <p:sldId id="297" r:id="rId27"/>
    <p:sldId id="294" r:id="rId28"/>
    <p:sldId id="284" r:id="rId29"/>
    <p:sldId id="291" r:id="rId30"/>
    <p:sldId id="293" r:id="rId31"/>
    <p:sldId id="292" r:id="rId32"/>
    <p:sldId id="298" r:id="rId33"/>
    <p:sldId id="304" r:id="rId34"/>
    <p:sldId id="301" r:id="rId35"/>
    <p:sldId id="303" r:id="rId36"/>
    <p:sldId id="305" r:id="rId37"/>
    <p:sldId id="30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F8D7-4F15-4694-BE1B-0CF5C0154A7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98074-F3B8-44B5-9ABC-E83EFE26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9D723-8A93-40B9-8516-D4750DC701BA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E334-F449-410F-A188-8571B1A6822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9731-9F95-43B4-891D-C781FC9E1D8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47F-8C27-42A0-AE56-4AA0A2C65A8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26154-EF95-4FE8-B714-C29748C5240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1562-75A1-4401-BBE6-8F4FA4BB5EFC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3B84-652E-4D56-80AD-C4FA9DCD4E56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101-4FAD-4C23-BC3F-CCF918AF38F9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0073-D9BA-4CF9-87D7-27D5BA3C6E64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B20EF-205E-446D-9736-2E52CCF15267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83D003-9EDD-44AF-A2A4-E7C3888DCB6B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B5C4A3-13AC-486A-A50B-98AD7FB8F750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plab.unil.ch/wp-content/uploads/2019/10/SOAR-Week5-Exercises-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oracle.com/javaee/6/tutorial/doc/gipj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cs/git-pul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s/git-push" TargetMode="External"/><Relationship Id="rId5" Type="http://schemas.openxmlformats.org/officeDocument/2006/relationships/hyperlink" Target="https://git-scm.com/docs/git-commit" TargetMode="External"/><Relationship Id="rId4" Type="http://schemas.openxmlformats.org/officeDocument/2006/relationships/hyperlink" Target="https://git-scm.com/docs/git-ad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se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plab/soar-tp" TargetMode="External"/><Relationship Id="rId2" Type="http://schemas.openxmlformats.org/officeDocument/2006/relationships/hyperlink" Target="https://gitlab.unil.ch/users/sign_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724" y="1273907"/>
            <a:ext cx="8628184" cy="4321907"/>
          </a:xfrm>
        </p:spPr>
        <p:txBody>
          <a:bodyPr anchor="ctr"/>
          <a:lstStyle/>
          <a:p>
            <a:r>
              <a:rPr lang="tr-TR" dirty="0"/>
              <a:t>Software archıtectures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6" y="2146330"/>
            <a:ext cx="9525825" cy="4168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Copy the </a:t>
            </a:r>
            <a:r>
              <a:rPr lang="tr-TR" sz="2800" dirty="0">
                <a:latin typeface="Candara Light" panose="020E0502030303020204" pitchFamily="34" charset="0"/>
              </a:rPr>
              <a:t>https:// </a:t>
            </a:r>
            <a:r>
              <a:rPr lang="tr-TR" sz="2800" dirty="0"/>
              <a:t>clone URL of </a:t>
            </a:r>
            <a:r>
              <a:rPr lang="tr-TR" sz="2800"/>
              <a:t>the given repository</a:t>
            </a:r>
            <a:r>
              <a:rPr lang="tr-TR" sz="2800" dirty="0"/>
              <a:t>.</a:t>
            </a:r>
          </a:p>
          <a:p>
            <a:endParaRPr lang="tr-TR" sz="2800" dirty="0"/>
          </a:p>
        </p:txBody>
      </p:sp>
      <p:sp>
        <p:nvSpPr>
          <p:cNvPr id="5" name="Rectangle 4"/>
          <p:cNvSpPr/>
          <p:nvPr/>
        </p:nvSpPr>
        <p:spPr>
          <a:xfrm>
            <a:off x="7358332" y="5210355"/>
            <a:ext cx="3286664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0265434" y="3450566"/>
            <a:ext cx="293298" cy="1759789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58068" y="3053751"/>
            <a:ext cx="1622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Copy the URL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7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Create a new project on GitLab</a:t>
            </a:r>
          </a:p>
          <a:p>
            <a:endParaRPr lang="tr-T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7" y="2862702"/>
            <a:ext cx="10058400" cy="2278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9788" y="4588404"/>
            <a:ext cx="1052423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2211" y="4780265"/>
            <a:ext cx="284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Create a new project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3" y="1266825"/>
            <a:ext cx="9116147" cy="5048250"/>
          </a:xfrm>
        </p:spPr>
      </p:pic>
      <p:sp>
        <p:nvSpPr>
          <p:cNvPr id="5" name="Rectangle 4"/>
          <p:cNvSpPr/>
          <p:nvPr/>
        </p:nvSpPr>
        <p:spPr>
          <a:xfrm>
            <a:off x="2475781" y="1630392"/>
            <a:ext cx="1293962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6090" y="2415396"/>
            <a:ext cx="2953109" cy="30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36279" y="2100531"/>
            <a:ext cx="1293962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267" y="5845833"/>
            <a:ext cx="879895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9743" y="1492370"/>
            <a:ext cx="317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Your project path and name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0241" y="1892480"/>
            <a:ext cx="301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Click on «Any repo by URL»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199" y="2330989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Copy the URL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5787" y="5571073"/>
            <a:ext cx="22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«Create project»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4" y="1266092"/>
            <a:ext cx="6370872" cy="2316681"/>
          </a:xfrm>
        </p:spPr>
      </p:pic>
      <p:sp>
        <p:nvSpPr>
          <p:cNvPr id="6" name="Rectangle 5"/>
          <p:cNvSpPr/>
          <p:nvPr/>
        </p:nvSpPr>
        <p:spPr>
          <a:xfrm>
            <a:off x="2104845" y="3203209"/>
            <a:ext cx="595223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0068" y="3203209"/>
            <a:ext cx="2587924" cy="31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1959" y="2920469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Copy the URL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2" y="4155493"/>
            <a:ext cx="6440549" cy="21504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96951" y="4288111"/>
            <a:ext cx="2743200" cy="2235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Path to the Git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3146" y="4609729"/>
            <a:ext cx="2875473" cy="2526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Path to the Git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6672" y="4862424"/>
            <a:ext cx="4942936" cy="25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3368" y="4047294"/>
            <a:ext cx="344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Use</a:t>
            </a:r>
          </a:p>
          <a:p>
            <a:r>
              <a:rPr lang="tr-TR" dirty="0">
                <a:latin typeface="Candara Light" panose="020E0502030303020204" pitchFamily="34" charset="0"/>
              </a:rPr>
              <a:t>git clone https://...</a:t>
            </a:r>
          </a:p>
          <a:p>
            <a:r>
              <a:rPr lang="tr-TR" dirty="0"/>
              <a:t>to clone the repository from your GitLab account to your local machine.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1"/>
            <a:endCxn id="13" idx="3"/>
          </p:cNvCxnSpPr>
          <p:nvPr/>
        </p:nvCxnSpPr>
        <p:spPr>
          <a:xfrm flipH="1" flipV="1">
            <a:off x="4425351" y="4785958"/>
            <a:ext cx="431321" cy="202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Breaking the ice with NetBeans 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0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tr-TR" dirty="0"/>
              <a:t>Run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73907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 algn="ctr">
              <a:buNone/>
            </a:pPr>
            <a:r>
              <a:rPr lang="tr-TR" sz="2800" dirty="0"/>
              <a:t>Unlike Java projects you’ve seen before, a Java web application </a:t>
            </a:r>
            <a:r>
              <a:rPr lang="tr-TR" sz="2800" b="1" dirty="0"/>
              <a:t>DOESN’T have a MainClass.</a:t>
            </a:r>
            <a:r>
              <a:rPr lang="tr-TR" sz="2800" dirty="0"/>
              <a:t> </a:t>
            </a:r>
            <a:endParaRPr lang="tr-TR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53610" y="3588115"/>
            <a:ext cx="4794873" cy="927477"/>
            <a:chOff x="5313575" y="2928093"/>
            <a:chExt cx="4794873" cy="927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08"/>
            <a:stretch/>
          </p:blipFill>
          <p:spPr>
            <a:xfrm>
              <a:off x="6504999" y="2928093"/>
              <a:ext cx="3603449" cy="919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685175" y="2931831"/>
              <a:ext cx="491706" cy="459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5175" y="3347445"/>
              <a:ext cx="491706" cy="508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313575" y="3057725"/>
              <a:ext cx="1371600" cy="17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313575" y="3547982"/>
              <a:ext cx="1371600" cy="17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297723" y="3403047"/>
            <a:ext cx="25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Java Application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8387" y="3994424"/>
            <a:ext cx="315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Java Web Application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tr-TR" dirty="0"/>
              <a:t>Run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73907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There are two ways to run a project;</a:t>
            </a:r>
            <a:endParaRPr lang="tr-TR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8093" y="1981661"/>
            <a:ext cx="5306643" cy="3332061"/>
            <a:chOff x="5195191" y="2169968"/>
            <a:chExt cx="6066775" cy="40068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191" y="2169968"/>
              <a:ext cx="6066775" cy="400689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776308" y="2368062"/>
              <a:ext cx="320430" cy="211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6308" y="2579078"/>
              <a:ext cx="3368428" cy="198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461" y="1981661"/>
            <a:ext cx="2098432" cy="3621972"/>
            <a:chOff x="1058983" y="2059813"/>
            <a:chExt cx="2825263" cy="42682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28"/>
            <a:stretch/>
          </p:blipFill>
          <p:spPr>
            <a:xfrm>
              <a:off x="1058983" y="2059813"/>
              <a:ext cx="2825263" cy="426829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797539" y="3938954"/>
              <a:ext cx="1852246" cy="234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4029" y="2633785"/>
              <a:ext cx="1168401" cy="1902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58983" y="5723334"/>
            <a:ext cx="460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Right-click</a:t>
            </a:r>
            <a:r>
              <a:rPr lang="tr-TR" sz="2400" dirty="0"/>
              <a:t> on the project and </a:t>
            </a:r>
            <a:r>
              <a:rPr lang="tr-TR" sz="2400" b="1" dirty="0"/>
              <a:t>RUN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55321" y="5653931"/>
            <a:ext cx="500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Click on </a:t>
            </a:r>
            <a:r>
              <a:rPr lang="tr-TR" sz="2400" b="1" dirty="0"/>
              <a:t>Run </a:t>
            </a:r>
            <a:r>
              <a:rPr lang="tr-TR" sz="2400" dirty="0"/>
              <a:t>tab and </a:t>
            </a:r>
            <a:r>
              <a:rPr lang="tr-TR" sz="2400" b="1" dirty="0"/>
              <a:t>Run Project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Autofit/>
          </a:bodyPr>
          <a:lstStyle/>
          <a:p>
            <a:pPr lvl="1"/>
            <a:r>
              <a:rPr lang="tr-TR" sz="4400" dirty="0"/>
              <a:t>Working with Payara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Web applications require a server to run. In exercise sessions, we will use the </a:t>
            </a:r>
            <a:r>
              <a:rPr lang="tr-TR" sz="2800" b="1" dirty="0"/>
              <a:t>Payara Server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If you don’t have the </a:t>
            </a:r>
            <a:r>
              <a:rPr lang="tr-TR" sz="2400" b="1" dirty="0"/>
              <a:t>Payara Server </a:t>
            </a:r>
            <a:r>
              <a:rPr lang="tr-TR" sz="2400" dirty="0"/>
              <a:t>on NetBeans, </a:t>
            </a:r>
          </a:p>
          <a:p>
            <a:pPr marL="0" indent="0">
              <a:buNone/>
            </a:pPr>
            <a:r>
              <a:rPr lang="tr-TR" sz="2400" dirty="0"/>
              <a:t>please refer to </a:t>
            </a:r>
            <a:r>
              <a:rPr lang="tr-TR" sz="2400" dirty="0">
                <a:hlinkClick r:id="rId2"/>
              </a:rPr>
              <a:t>this document</a:t>
            </a:r>
            <a:r>
              <a:rPr lang="tr-TR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09" y="2409551"/>
            <a:ext cx="2850127" cy="3833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1523" y="3579114"/>
            <a:ext cx="2260122" cy="337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EJB</a:t>
            </a:r>
            <a:br>
              <a:rPr lang="tr-TR" sz="6600" dirty="0"/>
            </a:br>
            <a:r>
              <a:rPr lang="tr-TR" sz="6600" dirty="0"/>
              <a:t>Enterprise JavaBeans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Stateless Session Bean </a:t>
            </a:r>
            <a:r>
              <a:rPr lang="tr-TR" sz="2000" dirty="0"/>
              <a:t>[7]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a client invokes the methods of a stateless bean, the bean’s instance variables may contain a state specific to that client but only for the duration of the invocation.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Except during method invocation, all instances of a stateless bean are equivalent, allowing the EJB container to assign an instance to any client.</a:t>
            </a:r>
            <a:endParaRPr lang="tr-T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8982" y="5945499"/>
            <a:ext cx="100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[7] </a:t>
            </a:r>
            <a:r>
              <a:rPr lang="en-US" dirty="0">
                <a:hlinkClick r:id="rId2"/>
              </a:rPr>
              <a:t>https://docs.oracle.com/javaee/6/tutorial/doc/gipjg.html</a:t>
            </a:r>
            <a:endParaRPr lang="tr-TR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85" y="2715217"/>
            <a:ext cx="1440000" cy="216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37" y="2725852"/>
            <a:ext cx="144000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13" y="2725852"/>
            <a:ext cx="1440000" cy="216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37" y="2709314"/>
            <a:ext cx="1440000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5251" y="4866776"/>
            <a:ext cx="140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1136" y="4885852"/>
            <a:ext cx="14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25912" y="4865692"/>
            <a:ext cx="14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3436" y="4874651"/>
            <a:ext cx="14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4614" y="5415676"/>
            <a:ext cx="361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During method invocation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5251" y="5374963"/>
            <a:ext cx="35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Initial states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240122"/>
            <a:ext cx="10085753" cy="705338"/>
          </a:xfrm>
        </p:spPr>
        <p:txBody>
          <a:bodyPr/>
          <a:lstStyle/>
          <a:p>
            <a:r>
              <a:rPr lang="tr-TR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016711"/>
            <a:ext cx="10085753" cy="5502843"/>
          </a:xfrm>
        </p:spPr>
        <p:txBody>
          <a:bodyPr>
            <a:noAutofit/>
          </a:bodyPr>
          <a:lstStyle/>
          <a:p>
            <a:r>
              <a:rPr lang="tr-TR" sz="2100" dirty="0"/>
              <a:t>Using Git </a:t>
            </a:r>
          </a:p>
          <a:p>
            <a:pPr lvl="1"/>
            <a:r>
              <a:rPr lang="tr-TR" sz="2100" dirty="0"/>
              <a:t>Branches</a:t>
            </a:r>
          </a:p>
          <a:p>
            <a:pPr lvl="1"/>
            <a:r>
              <a:rPr lang="tr-TR" sz="2100" dirty="0"/>
              <a:t>Pull, add, commit and push</a:t>
            </a:r>
          </a:p>
          <a:p>
            <a:pPr lvl="1"/>
            <a:r>
              <a:rPr lang="tr-TR" sz="2100" dirty="0"/>
              <a:t>Cloning a repository (GitHub and GitLab)</a:t>
            </a:r>
          </a:p>
          <a:p>
            <a:r>
              <a:rPr lang="tr-TR" sz="2100" dirty="0"/>
              <a:t>Breaking the ice with NetBeans IDE</a:t>
            </a:r>
          </a:p>
          <a:p>
            <a:pPr lvl="1"/>
            <a:r>
              <a:rPr lang="tr-TR" sz="2100" dirty="0"/>
              <a:t>Run a web application</a:t>
            </a:r>
          </a:p>
          <a:p>
            <a:pPr lvl="1"/>
            <a:r>
              <a:rPr lang="tr-TR" sz="2100" dirty="0"/>
              <a:t>Working with </a:t>
            </a:r>
            <a:r>
              <a:rPr lang="tr-TR" sz="2100" dirty="0" err="1"/>
              <a:t>Payara</a:t>
            </a:r>
            <a:r>
              <a:rPr lang="tr-TR" sz="2100" dirty="0"/>
              <a:t> Server</a:t>
            </a:r>
          </a:p>
          <a:p>
            <a:r>
              <a:rPr lang="tr-TR" sz="2100" dirty="0" err="1"/>
              <a:t>The</a:t>
            </a:r>
            <a:r>
              <a:rPr lang="tr-TR" sz="2100" dirty="0"/>
              <a:t> Best </a:t>
            </a:r>
            <a:r>
              <a:rPr lang="tr-TR" sz="2100" dirty="0" err="1"/>
              <a:t>Practises</a:t>
            </a:r>
            <a:r>
              <a:rPr lang="tr-TR" sz="2100" dirty="0"/>
              <a:t> of </a:t>
            </a:r>
            <a:r>
              <a:rPr lang="tr-TR" sz="2100" dirty="0" err="1"/>
              <a:t>EJBs</a:t>
            </a:r>
            <a:endParaRPr lang="tr-TR" sz="2100" dirty="0"/>
          </a:p>
          <a:p>
            <a:pPr lvl="1"/>
            <a:r>
              <a:rPr lang="tr-TR" sz="2100" dirty="0" err="1"/>
              <a:t>Stateless</a:t>
            </a:r>
            <a:r>
              <a:rPr lang="tr-TR" sz="2100" dirty="0"/>
              <a:t> Session Bean</a:t>
            </a:r>
          </a:p>
          <a:p>
            <a:pPr lvl="1"/>
            <a:r>
              <a:rPr lang="tr-TR" sz="2100" dirty="0"/>
              <a:t>Statefull Session Bean</a:t>
            </a:r>
          </a:p>
          <a:p>
            <a:pPr lvl="1"/>
            <a:r>
              <a:rPr lang="tr-TR" sz="2100" dirty="0"/>
              <a:t>Singleton </a:t>
            </a:r>
            <a:r>
              <a:rPr lang="tr-TR" sz="2100" dirty="0" err="1"/>
              <a:t>Session</a:t>
            </a:r>
            <a:r>
              <a:rPr lang="tr-TR" sz="2100" dirty="0"/>
              <a:t> </a:t>
            </a:r>
            <a:r>
              <a:rPr lang="tr-TR" sz="2100" dirty="0" err="1"/>
              <a:t>Bean</a:t>
            </a:r>
            <a:endParaRPr lang="tr-TR" sz="2100" dirty="0"/>
          </a:p>
          <a:p>
            <a:r>
              <a:rPr lang="tr-TR" sz="2100" dirty="0"/>
              <a:t>Data </a:t>
            </a:r>
            <a:r>
              <a:rPr lang="tr-TR" sz="2100" dirty="0" err="1"/>
              <a:t>persistence</a:t>
            </a:r>
            <a:endParaRPr lang="tr-TR" sz="2100" dirty="0"/>
          </a:p>
          <a:p>
            <a:pPr lvl="1"/>
            <a:r>
              <a:rPr lang="tr-TR" sz="2100" dirty="0" err="1"/>
              <a:t>Connecting</a:t>
            </a:r>
            <a:r>
              <a:rPr lang="tr-TR" sz="2100" dirty="0"/>
              <a:t>, </a:t>
            </a:r>
            <a:r>
              <a:rPr lang="tr-TR" sz="2100" dirty="0" err="1"/>
              <a:t>starting</a:t>
            </a:r>
            <a:r>
              <a:rPr lang="tr-TR" sz="2100" dirty="0"/>
              <a:t> </a:t>
            </a:r>
            <a:r>
              <a:rPr lang="tr-TR" sz="2100" dirty="0" err="1"/>
              <a:t>and</a:t>
            </a:r>
            <a:r>
              <a:rPr lang="tr-TR" sz="2100" dirty="0"/>
              <a:t> </a:t>
            </a:r>
            <a:r>
              <a:rPr lang="tr-TR" sz="2100" dirty="0" err="1"/>
              <a:t>creating</a:t>
            </a:r>
            <a:r>
              <a:rPr lang="tr-TR" sz="2100" dirty="0"/>
              <a:t> a </a:t>
            </a:r>
            <a:r>
              <a:rPr lang="tr-TR" sz="2100" dirty="0" err="1"/>
              <a:t>database</a:t>
            </a:r>
            <a:endParaRPr lang="tr-TR" sz="2100" dirty="0"/>
          </a:p>
          <a:p>
            <a:pPr lvl="1"/>
            <a:endParaRPr lang="tr-TR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8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Stateless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654" y="1266092"/>
            <a:ext cx="7194430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@Stateless</a:t>
            </a:r>
          </a:p>
          <a:p>
            <a:pPr marL="0" indent="0">
              <a:buNone/>
            </a:pPr>
            <a:r>
              <a:rPr lang="tr-TR" dirty="0"/>
              <a:t>public class CalculatorBean {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    public double add(double n1, double n2) {…}</a:t>
            </a:r>
          </a:p>
          <a:p>
            <a:pPr marL="0" indent="0">
              <a:buNone/>
            </a:pPr>
            <a:r>
              <a:rPr lang="tr-TR" dirty="0"/>
              <a:t>    public double subtraction(double n1, double n2) {…}</a:t>
            </a:r>
          </a:p>
          <a:p>
            <a:pPr marL="0" indent="0">
              <a:buNone/>
            </a:pPr>
            <a:r>
              <a:rPr lang="tr-TR" dirty="0"/>
              <a:t>    public double multiplication(double n1, double n2) {…}</a:t>
            </a:r>
          </a:p>
          <a:p>
            <a:pPr marL="0" indent="0">
              <a:buNone/>
            </a:pPr>
            <a:r>
              <a:rPr lang="tr-TR" dirty="0"/>
              <a:t>    public double division(double n1, double n2) {…}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Stateful Session Bean </a:t>
            </a:r>
            <a:r>
              <a:rPr lang="tr-TR" sz="2000" dirty="0"/>
              <a:t>[7]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 </a:t>
            </a:r>
            <a:r>
              <a:rPr lang="en-US" dirty="0" err="1"/>
              <a:t>stateful</a:t>
            </a:r>
            <a:r>
              <a:rPr lang="en-US" dirty="0"/>
              <a:t> session bean, the instance variables represent the state of a unique client/bean session.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session bean is not shared; it can have only one client, in the same way that an interactive session can have only one user.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70" y="2694475"/>
            <a:ext cx="1446419" cy="1178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60" y="2694475"/>
            <a:ext cx="1446419" cy="1178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50" y="2694475"/>
            <a:ext cx="1446419" cy="117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93" y="2694475"/>
            <a:ext cx="1446419" cy="1178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1978" y="3873261"/>
            <a:ext cx="144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4885" y="3873261"/>
            <a:ext cx="144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7049" y="3873261"/>
            <a:ext cx="144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75893" y="3873261"/>
            <a:ext cx="14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Client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4632" y="4173984"/>
            <a:ext cx="20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Shopping cart #1</a:t>
            </a:r>
          </a:p>
          <a:p>
            <a:pPr algn="ctr"/>
            <a:r>
              <a:rPr lang="tr-TR" sz="2000" dirty="0"/>
              <a:t>{}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5744" y="4173984"/>
            <a:ext cx="20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Shopping cart #2</a:t>
            </a:r>
          </a:p>
          <a:p>
            <a:pPr algn="ctr"/>
            <a:r>
              <a:rPr lang="tr-TR" sz="2000" dirty="0"/>
              <a:t>{}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750" y="4242593"/>
            <a:ext cx="223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Shopping cart #1</a:t>
            </a:r>
          </a:p>
          <a:p>
            <a:r>
              <a:rPr lang="tr-TR" sz="2000" dirty="0"/>
              <a:t>{ book1, book2}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5892" y="4242593"/>
            <a:ext cx="2168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Shopping cart #2</a:t>
            </a:r>
          </a:p>
          <a:p>
            <a:r>
              <a:rPr lang="tr-TR" sz="2000" dirty="0"/>
              <a:t>{book3, movie1, movie2}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1978" y="5236713"/>
            <a:ext cx="357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Initial states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7049" y="5236713"/>
            <a:ext cx="361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After few transactions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76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Stateful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637" y="1266092"/>
            <a:ext cx="5762445" cy="504873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@Stateful</a:t>
            </a:r>
          </a:p>
          <a:p>
            <a:pPr marL="0" indent="0">
              <a:buNone/>
            </a:pPr>
            <a:r>
              <a:rPr lang="tr-TR" dirty="0"/>
              <a:t>public class CartBean {</a:t>
            </a:r>
          </a:p>
          <a:p>
            <a:pPr marL="0" indent="0">
              <a:buNone/>
            </a:pPr>
            <a:r>
              <a:rPr lang="tr-TR" dirty="0"/>
              <a:t>    String customerId;</a:t>
            </a:r>
          </a:p>
          <a:p>
            <a:pPr marL="0" indent="0">
              <a:buNone/>
            </a:pPr>
            <a:r>
              <a:rPr lang="tr-TR" dirty="0"/>
              <a:t>    String customerName;</a:t>
            </a:r>
          </a:p>
          <a:p>
            <a:pPr marL="0" indent="0">
              <a:buNone/>
            </a:pPr>
            <a:r>
              <a:rPr lang="tr-TR" dirty="0"/>
              <a:t>    List&lt;String&gt; contents;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    public void addBook(String title) {…}</a:t>
            </a:r>
          </a:p>
          <a:p>
            <a:pPr marL="0" indent="0">
              <a:buNone/>
            </a:pPr>
            <a:r>
              <a:rPr lang="tr-TR" dirty="0"/>
              <a:t>    public void removeBook(String title) {…}</a:t>
            </a:r>
          </a:p>
          <a:p>
            <a:pPr marL="0" indent="0">
              <a:buNone/>
            </a:pPr>
            <a:r>
              <a:rPr lang="tr-TR" dirty="0"/>
              <a:t>    public List&lt;String&gt; getContents() {…}</a:t>
            </a:r>
          </a:p>
          <a:p>
            <a:pPr marL="0" indent="0">
              <a:buNone/>
            </a:pPr>
            <a:r>
              <a:rPr lang="tr-TR" dirty="0"/>
              <a:t>    …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Singleton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 singleton session bean is instantiated once per application and exists for the lifecycle of the application.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Singleton session beans are designed for circumstances in which a single enterprise bean instance is shared across and concurrently accessed by clients.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936628" y="2700068"/>
            <a:ext cx="4330461" cy="3614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#1 created the project.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#2 put new data files.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Program #18 gave an exception.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Developer #2 created test classes.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99736" y="2700068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199736" y="5736861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199736" y="4218464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8675513" y="2700068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8675513" y="4218464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675513" y="5736860"/>
            <a:ext cx="1328468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3525" y="3088257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3524" y="4611768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4174" y="6138713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66407" y="3189980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40297" y="4708376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2576" y="6147293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Developer #1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Singleton Session Bean </a:t>
            </a:r>
            <a:r>
              <a:rPr lang="tr-TR" sz="2000" dirty="0"/>
              <a:t>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654" y="1266092"/>
            <a:ext cx="6478438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FF0000"/>
                </a:solidFill>
              </a:rPr>
              <a:t>@Singleton</a:t>
            </a:r>
          </a:p>
          <a:p>
            <a:pPr marL="0" indent="0">
              <a:buNone/>
            </a:pPr>
            <a:r>
              <a:rPr lang="tr-TR" sz="2400" dirty="0"/>
              <a:t>public class LogBean {</a:t>
            </a:r>
          </a:p>
          <a:p>
            <a:pPr marL="0" indent="0">
              <a:buNone/>
            </a:pPr>
            <a:r>
              <a:rPr lang="tr-TR" sz="2400" dirty="0"/>
              <a:t>    String logFileName;</a:t>
            </a:r>
          </a:p>
          <a:p>
            <a:pPr marL="0" indent="0">
              <a:buNone/>
            </a:pPr>
            <a:r>
              <a:rPr lang="tr-TR" sz="2400" dirty="0"/>
              <a:t>    …</a:t>
            </a:r>
          </a:p>
          <a:p>
            <a:pPr marL="0" indent="0">
              <a:buNone/>
            </a:pPr>
            <a:r>
              <a:rPr lang="tr-TR" sz="2400" dirty="0"/>
              <a:t>    public void addLog (String logMessage) {…}</a:t>
            </a:r>
          </a:p>
          <a:p>
            <a:pPr marL="0" indent="0">
              <a:buNone/>
            </a:pPr>
            <a:r>
              <a:rPr lang="tr-TR" sz="2400" dirty="0"/>
              <a:t>    public void removeLog(int logID) {…}</a:t>
            </a:r>
          </a:p>
          <a:p>
            <a:pPr marL="0" indent="0">
              <a:buNone/>
            </a:pPr>
            <a:r>
              <a:rPr lang="tr-TR" sz="2400" dirty="0"/>
              <a:t>    public String getLog(int logID) {…}</a:t>
            </a:r>
          </a:p>
          <a:p>
            <a:pPr marL="0" indent="0">
              <a:buNone/>
            </a:pPr>
            <a:r>
              <a:rPr lang="tr-TR" sz="2400" dirty="0"/>
              <a:t>    …</a:t>
            </a:r>
          </a:p>
          <a:p>
            <a:pPr marL="0" indent="0">
              <a:buNone/>
            </a:pPr>
            <a:r>
              <a:rPr lang="tr-TR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9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r>
              <a:rPr lang="en-US" dirty="0"/>
              <a:t>The Lifecycles of Enterprise Beans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1058983" y="5059531"/>
            <a:ext cx="8292051" cy="699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addLog(), addLog(), getLog(), removeLog(), addLog(),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51034" y="5174777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@Singleton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1288678" y="3966356"/>
            <a:ext cx="2020647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#5, add()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689744" y="3577918"/>
            <a:ext cx="2373298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#3, multiply()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4386469" y="3571120"/>
            <a:ext cx="2169606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#9, divide()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3632752" y="4025991"/>
            <a:ext cx="2020647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#5, add()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51033" y="3668092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@Stateless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Left-Right Arrow 40"/>
          <p:cNvSpPr/>
          <p:nvPr/>
        </p:nvSpPr>
        <p:spPr>
          <a:xfrm>
            <a:off x="1058982" y="1868546"/>
            <a:ext cx="8292051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#76, addBook(), addBook(), removeBook(), addBook()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058983" y="3217649"/>
            <a:ext cx="10085753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73365" y="4776162"/>
            <a:ext cx="10085753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-Right Arrow 44"/>
          <p:cNvSpPr/>
          <p:nvPr/>
        </p:nvSpPr>
        <p:spPr>
          <a:xfrm>
            <a:off x="1073365" y="2668530"/>
            <a:ext cx="5301556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#43, addMovie(), removeBook(), addMovie()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Left-Right Arrow 45"/>
          <p:cNvSpPr/>
          <p:nvPr/>
        </p:nvSpPr>
        <p:spPr>
          <a:xfrm>
            <a:off x="5471272" y="2282802"/>
            <a:ext cx="3038861" cy="44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Client #23, addMovie()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5415" y="2100708"/>
            <a:ext cx="17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@Stateful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Data </a:t>
            </a:r>
            <a:r>
              <a:rPr lang="tr-TR" sz="6600" dirty="0" err="1"/>
              <a:t>Persistence</a:t>
            </a:r>
            <a:endParaRPr lang="tr-T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Using a database on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Apache Derby is an open source database written in Java. It is used in JDK (Java DB).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In exercise sessions, we will use Java DB (Apache Derby) as a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1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tr-TR" sz="4400" dirty="0"/>
              <a:t>Connecting to a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Before we start, make sure you have «Database» plugin. If you don’t have by default, please install it. </a:t>
            </a:r>
          </a:p>
          <a:p>
            <a:pPr marL="0" indent="0">
              <a:buNone/>
            </a:pPr>
            <a:r>
              <a:rPr lang="tr-TR" sz="2800" dirty="0"/>
              <a:t>Tools &gt;&gt; Plugins &gt;&gt; Installed &gt;&gt; Search «Database»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61" y="2866307"/>
            <a:ext cx="8260796" cy="2453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340" y="3890510"/>
            <a:ext cx="3709359" cy="23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Starting and creating a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46" y="2625898"/>
            <a:ext cx="3788554" cy="339998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8983" y="1266092"/>
            <a:ext cx="5384949" cy="504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/>
              <a:t>From </a:t>
            </a:r>
            <a:r>
              <a:rPr lang="tr-TR" sz="2800" b="1" dirty="0"/>
              <a:t>Services</a:t>
            </a:r>
            <a:r>
              <a:rPr lang="tr-TR" sz="2800" dirty="0"/>
              <a:t> tab, expand </a:t>
            </a:r>
            <a:r>
              <a:rPr lang="tr-TR" sz="2800" b="1" dirty="0"/>
              <a:t>Databases</a:t>
            </a:r>
            <a:r>
              <a:rPr lang="tr-TR" sz="2800" dirty="0"/>
              <a:t> right-click on </a:t>
            </a:r>
            <a:r>
              <a:rPr lang="tr-TR" sz="2800" b="1" dirty="0"/>
              <a:t>Java DB </a:t>
            </a:r>
            <a:r>
              <a:rPr lang="tr-TR" sz="2800" dirty="0"/>
              <a:t>and click on </a:t>
            </a:r>
            <a:r>
              <a:rPr lang="tr-TR" sz="2800" b="1" dirty="0"/>
              <a:t>Start Server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6242" y="1266092"/>
            <a:ext cx="4338494" cy="504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r-TR" sz="2800" dirty="0"/>
              <a:t>Once the server starts, right-click again and </a:t>
            </a:r>
            <a:r>
              <a:rPr lang="tr-TR" sz="2800" b="1" dirty="0"/>
              <a:t>Create Database</a:t>
            </a:r>
            <a:endParaRPr lang="tr-T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28" y="2625898"/>
            <a:ext cx="3201747" cy="39521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5449" y="3790461"/>
            <a:ext cx="2665562" cy="35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6083" y="4520831"/>
            <a:ext cx="2182483" cy="35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5753782"/>
          </a:xfrm>
        </p:spPr>
        <p:txBody>
          <a:bodyPr anchor="ctr">
            <a:noAutofit/>
          </a:bodyPr>
          <a:lstStyle/>
          <a:p>
            <a:pPr algn="ctr"/>
            <a:r>
              <a:rPr lang="tr-TR" sz="6600" dirty="0"/>
              <a:t>Using Git 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5042879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Create a database called </a:t>
            </a:r>
            <a:r>
              <a:rPr lang="tr-TR" sz="2800" b="1" dirty="0"/>
              <a:t>BankDB.</a:t>
            </a:r>
            <a:r>
              <a:rPr lang="tr-TR" sz="2800" dirty="0"/>
              <a:t> (if you want you can enter a user name and a password, but don’t forget them!)</a:t>
            </a:r>
            <a:endParaRPr lang="tr-TR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314" y="3746656"/>
            <a:ext cx="4355758" cy="2156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87742" y="2877913"/>
            <a:ext cx="3086386" cy="3436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5234" y="1199569"/>
            <a:ext cx="5469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Right-click on the new database </a:t>
            </a:r>
          </a:p>
          <a:p>
            <a:r>
              <a:rPr lang="tr-TR" sz="2800" dirty="0"/>
              <a:t>connection and click on </a:t>
            </a:r>
            <a:r>
              <a:rPr lang="tr-TR" sz="2800" b="1" dirty="0"/>
              <a:t>Connect…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387743" y="3829639"/>
            <a:ext cx="3086386" cy="4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Creating a table in the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8985" y="1266092"/>
            <a:ext cx="5014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Expand the connection and right-click on Tables, then click on </a:t>
            </a:r>
            <a:r>
              <a:rPr lang="tr-TR" sz="2800" dirty="0" err="1"/>
              <a:t>Create</a:t>
            </a:r>
            <a:r>
              <a:rPr lang="tr-TR" sz="2800" dirty="0"/>
              <a:t> </a:t>
            </a:r>
            <a:r>
              <a:rPr lang="tr-TR" sz="2800" dirty="0" err="1"/>
              <a:t>Table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69141" y="1266092"/>
            <a:ext cx="567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a Table called “Account” with the following columns: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389915-8AE3-C840-AD38-CAA7F279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8185" y="2790401"/>
            <a:ext cx="5500734" cy="2430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81498" y="3160645"/>
            <a:ext cx="1626118" cy="735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261866" y="2124913"/>
            <a:ext cx="1210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8698727" y="2237618"/>
            <a:ext cx="462858" cy="891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9CC52-5AE7-5248-BDA3-FE081EABABE1}"/>
              </a:ext>
            </a:extLst>
          </p:cNvPr>
          <p:cNvSpPr txBox="1"/>
          <p:nvPr/>
        </p:nvSpPr>
        <p:spPr>
          <a:xfrm>
            <a:off x="6169141" y="5421651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Make</a:t>
            </a:r>
            <a:r>
              <a:rPr lang="fr-FR" dirty="0"/>
              <a:t> sure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b="1" dirty="0"/>
              <a:t>ID</a:t>
            </a:r>
            <a:r>
              <a:rPr lang="fr-FR" dirty="0"/>
              <a:t> as a </a:t>
            </a:r>
            <a:r>
              <a:rPr lang="fr-FR" dirty="0" err="1"/>
              <a:t>Primary</a:t>
            </a:r>
            <a:r>
              <a:rPr lang="fr-FR" dirty="0"/>
              <a:t>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DEF4BA-9B48-644D-A2C7-41DA24E9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92" y="2659038"/>
            <a:ext cx="3672042" cy="36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8985" y="1266092"/>
            <a:ext cx="10085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 order to do the persistence, we need to create an object which reflect the attributes of our table.</a:t>
            </a:r>
            <a:endParaRPr lang="en-GB" sz="28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F31AF8CA-111B-5749-90A5-9B8B0E8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2" y="2764905"/>
            <a:ext cx="3954113" cy="368848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B8600-2AD9-0E4E-939A-B10A0D6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9502"/>
            <a:ext cx="5590917" cy="38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9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bean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Entity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AF8CA-111B-5749-90A5-9B8B0E8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463" y="1584759"/>
            <a:ext cx="3621008" cy="368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B8600-2AD9-0E4E-939A-B10A0D6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6092" y="1584759"/>
            <a:ext cx="4217867" cy="3773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03433-BD9F-7149-B8C9-B9E436CBFDF0}"/>
              </a:ext>
            </a:extLst>
          </p:cNvPr>
          <p:cNvSpPr txBox="1"/>
          <p:nvPr/>
        </p:nvSpPr>
        <p:spPr>
          <a:xfrm>
            <a:off x="9541580" y="1584759"/>
            <a:ext cx="2017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the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file,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us to do the </a:t>
            </a:r>
            <a:r>
              <a:rPr lang="fr-FR" dirty="0" err="1"/>
              <a:t>mapping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267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E8AA-BDA5-614E-A713-F98CEC53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the </a:t>
            </a:r>
            <a:r>
              <a:rPr lang="fr-FR" dirty="0" err="1"/>
              <a:t>generated</a:t>
            </a:r>
            <a:r>
              <a:rPr lang="fr-FR" dirty="0"/>
              <a:t>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2924-6385-854C-A0B7-7C3316B2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147FD-8C51-B84E-8EC5-D1B17A96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46180" y="2633365"/>
            <a:ext cx="3481415" cy="2840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F964D-A1AE-5645-B9E8-98AF1271C63B}"/>
              </a:ext>
            </a:extLst>
          </p:cNvPr>
          <p:cNvSpPr txBox="1"/>
          <p:nvPr/>
        </p:nvSpPr>
        <p:spPr>
          <a:xfrm>
            <a:off x="1371598" y="1710035"/>
            <a:ext cx="969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us to do all the </a:t>
            </a:r>
            <a:r>
              <a:rPr lang="fr-FR" dirty="0" err="1"/>
              <a:t>usual</a:t>
            </a:r>
            <a:r>
              <a:rPr lang="fr-FR" dirty="0"/>
              <a:t> CRUD </a:t>
            </a:r>
            <a:r>
              <a:rPr lang="fr-FR" dirty="0" err="1"/>
              <a:t>operations</a:t>
            </a:r>
            <a:r>
              <a:rPr lang="fr-FR" dirty="0"/>
              <a:t> on the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r>
              <a:rPr lang="fr-FR" dirty="0" err="1"/>
              <a:t>Netbeans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Persistence</a:t>
            </a:r>
            <a:r>
              <a:rPr lang="fr-FR" dirty="0"/>
              <a:t> Unit </a:t>
            </a:r>
            <a:r>
              <a:rPr lang="fr-FR" b="1" dirty="0"/>
              <a:t>(</a:t>
            </a:r>
            <a:r>
              <a:rPr lang="fr-FR" b="1" dirty="0" err="1"/>
              <a:t>persistence.xml</a:t>
            </a:r>
            <a:r>
              <a:rPr lang="fr-FR" b="1" dirty="0"/>
              <a:t>)</a:t>
            </a:r>
            <a:endParaRPr lang="fr-FR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E457D-E01B-E540-953C-BE72B5B8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56" y="2633365"/>
            <a:ext cx="3500363" cy="40309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5D7D3-F7C4-1547-975C-DB6639672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99" y="2633365"/>
            <a:ext cx="3706987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4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B121-D4C2-084E-BDD0-AD69E63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fr-FR" dirty="0"/>
              <a:t>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AE6-F549-FA46-BE67-B3474EC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8882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web container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EJBs</a:t>
            </a:r>
            <a:r>
              <a:rPr lang="fr-FR" dirty="0"/>
              <a:t> and the web clients.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session,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servlets and JSP files for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18E3-7CDA-DD42-89B8-5C3AF53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52003-4E5C-9945-BAD7-9C9F4399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33047"/>
            <a:ext cx="10149316" cy="3433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2D8B-6EF4-6149-9319-E6ADFBDE7C40}"/>
              </a:ext>
            </a:extLst>
          </p:cNvPr>
          <p:cNvSpPr/>
          <p:nvPr/>
        </p:nvSpPr>
        <p:spPr>
          <a:xfrm>
            <a:off x="4990454" y="2882685"/>
            <a:ext cx="5222929" cy="12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6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B121-D4C2-084E-BDD0-AD69E63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fr-FR" dirty="0" err="1"/>
              <a:t>Executing</a:t>
            </a:r>
            <a:r>
              <a:rPr lang="fr-FR" dirty="0"/>
              <a:t>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AE6-F549-FA46-BE67-B3474EC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8882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start</a:t>
            </a:r>
            <a:r>
              <a:rPr lang="fr-FR" dirty="0"/>
              <a:t> a new page, right-click on </a:t>
            </a:r>
            <a:r>
              <a:rPr lang="fr-FR" dirty="0" err="1"/>
              <a:t>your</a:t>
            </a:r>
            <a:r>
              <a:rPr lang="fr-FR" dirty="0"/>
              <a:t> servlet (</a:t>
            </a:r>
            <a:r>
              <a:rPr lang="fr-FR" b="1" dirty="0"/>
              <a:t>servlet -&gt; </a:t>
            </a:r>
            <a:r>
              <a:rPr lang="fr-FR" b="1" dirty="0" err="1"/>
              <a:t>insert.java</a:t>
            </a:r>
            <a:r>
              <a:rPr lang="fr-FR" dirty="0"/>
              <a:t>) and click on </a:t>
            </a:r>
            <a:r>
              <a:rPr lang="fr-FR" b="1" dirty="0" err="1"/>
              <a:t>Run</a:t>
            </a:r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18E3-7CDA-DD42-89B8-5C3AF53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627F5-C939-364C-9A2F-939497FB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5996"/>
            <a:ext cx="2870200" cy="1612900"/>
          </a:xfrm>
          <a:prstGeom prst="rect">
            <a:avLst/>
          </a:prstGeom>
        </p:spPr>
      </p:pic>
      <p:pic>
        <p:nvPicPr>
          <p:cNvPr id="8" name="Picture 7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EAF0652C-3FF3-8542-92E3-64F7466B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24" y="2239871"/>
            <a:ext cx="5978839" cy="2365386"/>
          </a:xfrm>
          <a:prstGeom prst="rect">
            <a:avLst/>
          </a:prstGeom>
        </p:spPr>
      </p:pic>
      <p:pic>
        <p:nvPicPr>
          <p:cNvPr id="12" name="Picture 11" descr="A picture containing screenshot, sitting, monitor, screen&#10;&#10;Description automatically generated">
            <a:extLst>
              <a:ext uri="{FF2B5EF4-FFF2-40B4-BE49-F238E27FC236}">
                <a16:creationId xmlns:a16="http://schemas.microsoft.com/office/drawing/2014/main" id="{C6126377-E6C4-174F-88E4-35D016C1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64" y="4663220"/>
            <a:ext cx="8499999" cy="19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6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DDFA-9AB2-3F43-A2E6-258F4048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AE4C-40BE-2E4B-9C0A-8225BECB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9348"/>
            <a:ext cx="9601200" cy="47140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As an </a:t>
            </a:r>
            <a:r>
              <a:rPr lang="fr-FR" dirty="0" err="1"/>
              <a:t>exercise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new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« </a:t>
            </a:r>
            <a:r>
              <a:rPr lang="fr-FR" dirty="0" err="1"/>
              <a:t>JPA_Bank_Exercise</a:t>
            </a:r>
            <a:r>
              <a:rPr lang="fr-FR" dirty="0"/>
              <a:t> », </a:t>
            </a:r>
            <a:r>
              <a:rPr lang="fr-FR" dirty="0" err="1"/>
              <a:t>you</a:t>
            </a:r>
            <a:r>
              <a:rPr lang="fr-FR" dirty="0"/>
              <a:t> have to </a:t>
            </a:r>
            <a:r>
              <a:rPr lang="fr-FR" dirty="0" err="1"/>
              <a:t>create</a:t>
            </a:r>
            <a:r>
              <a:rPr lang="fr-FR" dirty="0"/>
              <a:t> new tables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and  </a:t>
            </a:r>
            <a:r>
              <a:rPr lang="fr-FR" dirty="0" err="1"/>
              <a:t>Payment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use the </a:t>
            </a:r>
            <a:r>
              <a:rPr lang="fr-FR" dirty="0" err="1"/>
              <a:t>following</a:t>
            </a:r>
            <a:r>
              <a:rPr lang="fr-FR" dirty="0"/>
              <a:t> code to </a:t>
            </a:r>
            <a:r>
              <a:rPr lang="fr-FR" dirty="0" err="1"/>
              <a:t>generate</a:t>
            </a:r>
            <a:r>
              <a:rPr lang="fr-FR" dirty="0"/>
              <a:t> the tables:</a:t>
            </a:r>
          </a:p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table ACCOUNT (</a:t>
            </a:r>
          </a:p>
          <a:p>
            <a:pPr marL="0" indent="0">
              <a:buNone/>
            </a:pPr>
            <a:r>
              <a:rPr lang="fr-FR" dirty="0"/>
              <a:t>	ACC_ID INT GENERATED ALWAYS AS IDENTITY not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 ,</a:t>
            </a:r>
          </a:p>
          <a:p>
            <a:pPr marL="0" indent="0">
              <a:buNone/>
            </a:pPr>
            <a:r>
              <a:rPr lang="fr-FR" dirty="0"/>
              <a:t>	FIRST_NAME VARCHAR(50),</a:t>
            </a:r>
          </a:p>
          <a:p>
            <a:pPr marL="0" indent="0">
              <a:buNone/>
            </a:pPr>
            <a:r>
              <a:rPr lang="fr-FR" dirty="0"/>
              <a:t>	LAST_NAME VARCHAR(50),</a:t>
            </a:r>
          </a:p>
          <a:p>
            <a:pPr marL="0" indent="0">
              <a:buNone/>
            </a:pPr>
            <a:r>
              <a:rPr lang="fr-FR" dirty="0"/>
              <a:t>	ACC_BALANCE DOUBLE</a:t>
            </a:r>
          </a:p>
          <a:p>
            <a:pPr marL="0" indent="0">
              <a:buNone/>
            </a:pP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table PAYMENT ( </a:t>
            </a:r>
          </a:p>
          <a:p>
            <a:pPr marL="0" indent="0">
              <a:buNone/>
            </a:pPr>
            <a:r>
              <a:rPr lang="fr-FR" dirty="0"/>
              <a:t>	PAY_ID INT GENERATED ALWAYS AS IDENTITY not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 , </a:t>
            </a:r>
          </a:p>
          <a:p>
            <a:pPr marL="0" indent="0">
              <a:buNone/>
            </a:pPr>
            <a:r>
              <a:rPr lang="fr-FR" dirty="0"/>
              <a:t>	EXEC_DATE DATE , </a:t>
            </a:r>
          </a:p>
          <a:p>
            <a:pPr marL="0" indent="0">
              <a:buNone/>
            </a:pPr>
            <a:r>
              <a:rPr lang="fr-FR" dirty="0"/>
              <a:t>	PAY_AMOUNT DOUBLE</a:t>
            </a:r>
          </a:p>
          <a:p>
            <a:pPr marL="0" indent="0">
              <a:buNone/>
            </a:pP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the </a:t>
            </a:r>
            <a:r>
              <a:rPr lang="fr-FR" b="1" dirty="0" err="1"/>
              <a:t>Entity</a:t>
            </a:r>
            <a:r>
              <a:rPr lang="fr-FR" b="1" dirty="0"/>
              <a:t> class </a:t>
            </a:r>
            <a:r>
              <a:rPr lang="fr-FR" dirty="0"/>
              <a:t>and the </a:t>
            </a:r>
            <a:r>
              <a:rPr lang="fr-FR" b="1" dirty="0"/>
              <a:t>Session Bean for the </a:t>
            </a:r>
            <a:r>
              <a:rPr lang="fr-FR" b="1" dirty="0" err="1"/>
              <a:t>Entity</a:t>
            </a:r>
            <a:r>
              <a:rPr lang="fr-FR" b="1" dirty="0"/>
              <a:t> class. 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BC90-D2A8-6347-B86C-FF32B4EE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7" y="1266092"/>
            <a:ext cx="2879970" cy="3133340"/>
          </a:xfrm>
        </p:spPr>
      </p:pic>
      <p:sp>
        <p:nvSpPr>
          <p:cNvPr id="5" name="Rectangle 4"/>
          <p:cNvSpPr/>
          <p:nvPr/>
        </p:nvSpPr>
        <p:spPr>
          <a:xfrm>
            <a:off x="6322646" y="2094523"/>
            <a:ext cx="375139" cy="230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1047" y="2094523"/>
            <a:ext cx="18678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Remove useless files</a:t>
            </a:r>
          </a:p>
          <a:p>
            <a:r>
              <a:rPr lang="tr-TR" sz="1100" dirty="0"/>
              <a:t>Merge branch ‘developer1’</a:t>
            </a:r>
          </a:p>
          <a:p>
            <a:r>
              <a:rPr lang="tr-TR" sz="1100" dirty="0"/>
              <a:t>Rename files </a:t>
            </a:r>
          </a:p>
          <a:p>
            <a:r>
              <a:rPr lang="tr-TR" sz="1100" dirty="0"/>
              <a:t>Hotfix</a:t>
            </a:r>
          </a:p>
          <a:p>
            <a:r>
              <a:rPr lang="tr-TR" sz="1100" dirty="0"/>
              <a:t>Merge branch ‘master’</a:t>
            </a:r>
          </a:p>
          <a:p>
            <a:r>
              <a:rPr lang="tr-TR" sz="1100" dirty="0"/>
              <a:t>Tests are written</a:t>
            </a:r>
          </a:p>
          <a:p>
            <a:r>
              <a:rPr lang="tr-TR" sz="1100" dirty="0"/>
              <a:t>Code fix</a:t>
            </a:r>
          </a:p>
          <a:p>
            <a:r>
              <a:rPr lang="tr-TR" sz="1100" dirty="0"/>
              <a:t>Merge pull request</a:t>
            </a:r>
          </a:p>
          <a:p>
            <a:r>
              <a:rPr lang="tr-TR" sz="1100" dirty="0"/>
              <a:t>New cases are added</a:t>
            </a:r>
          </a:p>
          <a:p>
            <a:r>
              <a:rPr lang="tr-TR" sz="1100" dirty="0"/>
              <a:t>New test cases</a:t>
            </a:r>
          </a:p>
          <a:p>
            <a:r>
              <a:rPr lang="tr-TR" sz="1100" dirty="0"/>
              <a:t>…</a:t>
            </a:r>
          </a:p>
          <a:p>
            <a:r>
              <a:rPr lang="tr-TR" sz="1100" dirty="0"/>
              <a:t>…</a:t>
            </a:r>
          </a:p>
          <a:p>
            <a:r>
              <a:rPr lang="tr-TR" sz="1100" dirty="0"/>
              <a:t>…</a:t>
            </a: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172456" y="4425855"/>
            <a:ext cx="2387448" cy="5232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master branch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559904" y="4125531"/>
            <a:ext cx="965573" cy="56193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5634893" y="4256483"/>
            <a:ext cx="351692" cy="461107"/>
          </a:xfrm>
          <a:prstGeom prst="rightBrace">
            <a:avLst>
              <a:gd name="adj1" fmla="val 3277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85" y="4662882"/>
            <a:ext cx="2477345" cy="5232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other branches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853724" y="2454030"/>
            <a:ext cx="187570" cy="164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>
          <a:xfrm flipV="1">
            <a:off x="6041294" y="1635424"/>
            <a:ext cx="1501646" cy="9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2940" y="1266092"/>
            <a:ext cx="1595309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/>
              <a:t>A commit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3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pull </a:t>
            </a:r>
            <a:r>
              <a:rPr lang="tr-TR" sz="2000" dirty="0"/>
              <a:t>[1]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3"/>
            <a:ext cx="10085753" cy="705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pull - </a:t>
            </a:r>
            <a:r>
              <a:rPr lang="en-US" sz="2800" dirty="0"/>
              <a:t>Fetch from and integrate with another repository or a local branch</a:t>
            </a:r>
            <a:endParaRPr lang="tr-TR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25" y="2247970"/>
            <a:ext cx="4306951" cy="1395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36" y="2152584"/>
            <a:ext cx="5139080" cy="127977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277658" y="2631143"/>
            <a:ext cx="135700" cy="411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8330" y="266867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pulling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00253" y="4013398"/>
            <a:ext cx="8807508" cy="1044556"/>
            <a:chOff x="1791627" y="3832244"/>
            <a:chExt cx="8807508" cy="104455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627" y="3832244"/>
              <a:ext cx="8807508" cy="104455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024555" y="3940200"/>
              <a:ext cx="3610708" cy="227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Path to  the Git 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0412" y="4454770"/>
              <a:ext cx="4437188" cy="232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Path to the Git 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66798" y="5934582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[1] </a:t>
            </a:r>
            <a:r>
              <a:rPr lang="en-US" dirty="0">
                <a:hlinkClick r:id="rId5"/>
              </a:rPr>
              <a:t>https://git-scm.com/docs/git-pull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921291" y="4796286"/>
            <a:ext cx="1052423" cy="26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add </a:t>
            </a:r>
            <a:r>
              <a:rPr lang="tr-TR" sz="2000" dirty="0"/>
              <a:t>[2]</a:t>
            </a:r>
            <a:r>
              <a:rPr lang="tr-TR" dirty="0"/>
              <a:t>, commit </a:t>
            </a:r>
            <a:r>
              <a:rPr lang="tr-TR" sz="2000" dirty="0"/>
              <a:t>[3] </a:t>
            </a:r>
            <a:r>
              <a:rPr lang="tr-TR" dirty="0"/>
              <a:t>and push </a:t>
            </a:r>
            <a:r>
              <a:rPr lang="tr-TR" sz="2000" dirty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andara Light" panose="020E0502030303020204" pitchFamily="34" charset="0"/>
              </a:rPr>
              <a:t>git</a:t>
            </a:r>
            <a:r>
              <a:rPr lang="tr-TR" sz="2800" dirty="0">
                <a:latin typeface="Candara Light" panose="020E0502030303020204" pitchFamily="34" charset="0"/>
              </a:rPr>
              <a:t> </a:t>
            </a:r>
            <a:r>
              <a:rPr lang="en-US" sz="2800" dirty="0">
                <a:latin typeface="Candara Light" panose="020E0502030303020204" pitchFamily="34" charset="0"/>
              </a:rPr>
              <a:t>commit </a:t>
            </a:r>
            <a:r>
              <a:rPr lang="en-US" sz="2800" dirty="0"/>
              <a:t>- Record changes to the repository</a:t>
            </a:r>
            <a:endParaRPr lang="tr-TR" sz="2800" dirty="0"/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push</a:t>
            </a:r>
            <a:r>
              <a:rPr lang="tr-TR" sz="2800" dirty="0"/>
              <a:t> - </a:t>
            </a:r>
            <a:r>
              <a:rPr lang="en-US" sz="2800" dirty="0"/>
              <a:t>Update remote refs along with associated objects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add</a:t>
            </a:r>
            <a:r>
              <a:rPr lang="tr-TR" sz="2800" dirty="0"/>
              <a:t> &lt;file_name&gt; [or git add . ]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commit </a:t>
            </a:r>
            <a:r>
              <a:rPr lang="tr-TR" sz="2800" dirty="0"/>
              <a:t>–m &lt;commit_message&gt;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ndara Light" panose="020E0502030303020204" pitchFamily="34" charset="0"/>
              </a:rPr>
              <a:t>git push origin </a:t>
            </a:r>
            <a:r>
              <a:rPr lang="tr-TR" sz="2800" dirty="0"/>
              <a:t>&lt;branch_name&gt;</a:t>
            </a:r>
            <a:endParaRPr lang="tr-TR" sz="2800" b="1" dirty="0">
              <a:solidFill>
                <a:srgbClr val="00B050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80814" y="4638926"/>
            <a:ext cx="4313278" cy="1320800"/>
            <a:chOff x="-52387" y="1834729"/>
            <a:chExt cx="5088864" cy="15920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9" y="1834729"/>
              <a:ext cx="4913848" cy="15920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766758" y="2035438"/>
              <a:ext cx="148493" cy="336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52387" y="2035438"/>
              <a:ext cx="819143" cy="33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rgbClr val="FF0000"/>
                  </a:solidFill>
                </a:rPr>
                <a:t>pushing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29849" y="2653014"/>
            <a:ext cx="5662151" cy="1790855"/>
            <a:chOff x="5953416" y="2463233"/>
            <a:chExt cx="5662151" cy="17908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416" y="2463233"/>
              <a:ext cx="5662151" cy="179085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768124" y="2463233"/>
              <a:ext cx="2563445" cy="2643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7815" y="2848071"/>
              <a:ext cx="2659137" cy="1781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6862" y="3146750"/>
              <a:ext cx="2659137" cy="1892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6862" y="3924710"/>
              <a:ext cx="2659137" cy="1861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Path to  the Git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58982" y="5392406"/>
            <a:ext cx="432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 </a:t>
            </a:r>
            <a:r>
              <a:rPr lang="en-US" dirty="0">
                <a:hlinkClick r:id="rId4"/>
              </a:rPr>
              <a:t>https://git-scm.com/docs/git-add</a:t>
            </a:r>
            <a:endParaRPr lang="tr-TR" dirty="0"/>
          </a:p>
          <a:p>
            <a:r>
              <a:rPr lang="tr-TR" dirty="0"/>
              <a:t>[3] </a:t>
            </a:r>
            <a:r>
              <a:rPr lang="en-US" dirty="0">
                <a:hlinkClick r:id="rId5"/>
              </a:rPr>
              <a:t>https://git-scm.com/docs/git-commit</a:t>
            </a:r>
            <a:endParaRPr lang="tr-TR" dirty="0"/>
          </a:p>
          <a:p>
            <a:r>
              <a:rPr lang="tr-TR" dirty="0"/>
              <a:t>[4] </a:t>
            </a:r>
            <a:r>
              <a:rPr lang="en-US" dirty="0">
                <a:hlinkClick r:id="rId6"/>
              </a:rPr>
              <a:t>https://git-scm.com/docs/git-push</a:t>
            </a:r>
            <a:endParaRPr lang="tr-TR" dirty="0"/>
          </a:p>
        </p:txBody>
      </p:sp>
      <p:sp>
        <p:nvSpPr>
          <p:cNvPr id="18" name="Rectangle 17"/>
          <p:cNvSpPr/>
          <p:nvPr/>
        </p:nvSpPr>
        <p:spPr>
          <a:xfrm>
            <a:off x="6659591" y="3125184"/>
            <a:ext cx="810883" cy="21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8617" y="3506092"/>
            <a:ext cx="2232086" cy="1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18617" y="4283821"/>
            <a:ext cx="1688621" cy="178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Other useful Git commands – status </a:t>
            </a:r>
            <a:r>
              <a:rPr lang="tr-TR" sz="2000" dirty="0"/>
              <a:t>[5]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2" y="2063264"/>
            <a:ext cx="8909115" cy="2704122"/>
          </a:xfrm>
        </p:spPr>
      </p:pic>
      <p:sp>
        <p:nvSpPr>
          <p:cNvPr id="5" name="Rectangle 4"/>
          <p:cNvSpPr/>
          <p:nvPr/>
        </p:nvSpPr>
        <p:spPr>
          <a:xfrm>
            <a:off x="2920999" y="2164861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260" y="2645507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985" y="1294230"/>
            <a:ext cx="1008575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tr-TR" sz="2800" dirty="0">
                <a:solidFill>
                  <a:srgbClr val="000000"/>
                </a:solidFill>
                <a:latin typeface="Candara Light" panose="020E0502030303020204" pitchFamily="34" charset="0"/>
              </a:rPr>
              <a:t>git status </a:t>
            </a:r>
            <a:r>
              <a:rPr lang="tr-TR" sz="2800" dirty="0">
                <a:solidFill>
                  <a:srgbClr val="000000"/>
                </a:solidFill>
              </a:rPr>
              <a:t>– Show the working tree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984" y="5939487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[5] </a:t>
            </a:r>
            <a:r>
              <a:rPr lang="en-US" dirty="0">
                <a:hlinkClick r:id="rId3"/>
              </a:rPr>
              <a:t>https://git-scm.com/docs/git-</a:t>
            </a:r>
            <a:r>
              <a:rPr lang="tr-TR" dirty="0">
                <a:hlinkClick r:id="rId3"/>
              </a:rPr>
              <a:t>status</a:t>
            </a:r>
            <a:r>
              <a:rPr lang="tr-T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920" y="2812211"/>
            <a:ext cx="1431986" cy="258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1" y="2091346"/>
            <a:ext cx="7647112" cy="34796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Other useful Git commands – reset </a:t>
            </a:r>
            <a:r>
              <a:rPr lang="tr-TR" sz="2000" dirty="0"/>
              <a:t>[6]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20999" y="2164861"/>
            <a:ext cx="4206632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3091" y="2410909"/>
            <a:ext cx="3679094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984" y="1266092"/>
            <a:ext cx="1008575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tr-TR" sz="2800" dirty="0">
                <a:solidFill>
                  <a:srgbClr val="000000"/>
                </a:solidFill>
                <a:latin typeface="Candara Light" panose="020E0502030303020204" pitchFamily="34" charset="0"/>
              </a:rPr>
              <a:t>git reset </a:t>
            </a:r>
            <a:r>
              <a:rPr lang="tr-TR" sz="2800" dirty="0">
                <a:solidFill>
                  <a:srgbClr val="000000"/>
                </a:solidFill>
              </a:rPr>
              <a:t>– Reset current HEAD* to the specified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982" y="5939486"/>
            <a:ext cx="43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[6] </a:t>
            </a:r>
            <a:r>
              <a:rPr lang="en-US" dirty="0">
                <a:hlinkClick r:id="rId3"/>
              </a:rPr>
              <a:t>https://git-scm.com/docs/git-</a:t>
            </a:r>
            <a:r>
              <a:rPr lang="tr-TR" dirty="0">
                <a:hlinkClick r:id="rId3"/>
              </a:rPr>
              <a:t>reset</a:t>
            </a:r>
            <a:r>
              <a:rPr lang="tr-T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2610" y="3321538"/>
            <a:ext cx="6771789" cy="432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3091" y="3754103"/>
            <a:ext cx="3679094" cy="234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Path to the Git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5579" y="5980054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 HEAD is the current branch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8576" y="2579298"/>
            <a:ext cx="1052423" cy="1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8576" y="3957388"/>
            <a:ext cx="1052423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84" y="560754"/>
            <a:ext cx="10085753" cy="705338"/>
          </a:xfrm>
        </p:spPr>
        <p:txBody>
          <a:bodyPr/>
          <a:lstStyle/>
          <a:p>
            <a:r>
              <a:rPr lang="tr-TR" dirty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83" y="1266092"/>
            <a:ext cx="10085753" cy="50487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Go to </a:t>
            </a:r>
            <a:r>
              <a:rPr lang="en-US" sz="2800" dirty="0">
                <a:hlinkClick r:id="rId2"/>
              </a:rPr>
              <a:t>https://gitlab.unil.ch/users/sign_in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Login using your UniL account details (username and password)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Go to the given git repository URL. (i.e. </a:t>
            </a:r>
            <a:r>
              <a:rPr lang="en-US" sz="2800" dirty="0">
                <a:hlinkClick r:id="rId3"/>
              </a:rPr>
              <a:t>https://github.com/doplab/soar-tp</a:t>
            </a:r>
            <a:r>
              <a:rPr lang="tr-TR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842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1633</Words>
  <Application>Microsoft Macintosh PowerPoint</Application>
  <PresentationFormat>Widescreen</PresentationFormat>
  <Paragraphs>280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Candara Light</vt:lpstr>
      <vt:lpstr>Franklin Gothic Book</vt:lpstr>
      <vt:lpstr>Crop</vt:lpstr>
      <vt:lpstr>Software archıtectures</vt:lpstr>
      <vt:lpstr>Outline</vt:lpstr>
      <vt:lpstr>Using Git </vt:lpstr>
      <vt:lpstr>branches</vt:lpstr>
      <vt:lpstr>pull [1]</vt:lpstr>
      <vt:lpstr>add [2], commit [3] and push [4]</vt:lpstr>
      <vt:lpstr>Other useful Git commands – status [5]</vt:lpstr>
      <vt:lpstr>Other useful Git commands – reset [6]</vt:lpstr>
      <vt:lpstr>Cloning a repository</vt:lpstr>
      <vt:lpstr>Cloning a repository</vt:lpstr>
      <vt:lpstr>Cloning a repository</vt:lpstr>
      <vt:lpstr>Cloning a repository</vt:lpstr>
      <vt:lpstr>Cloning a repository</vt:lpstr>
      <vt:lpstr>Breaking the ice with NetBeans IDE</vt:lpstr>
      <vt:lpstr>Run a Web Application</vt:lpstr>
      <vt:lpstr>Run a Web Application</vt:lpstr>
      <vt:lpstr>Working with Payara Server</vt:lpstr>
      <vt:lpstr>EJB Enterprise JavaBeans</vt:lpstr>
      <vt:lpstr>Stateless Session Bean [7]</vt:lpstr>
      <vt:lpstr>Stateless Session Bean [7]</vt:lpstr>
      <vt:lpstr>Stateful Session Bean [7]</vt:lpstr>
      <vt:lpstr>Stateful Session Bean [7]</vt:lpstr>
      <vt:lpstr>Singleton Session Bean [7]</vt:lpstr>
      <vt:lpstr>Singleton Session Bean [7]</vt:lpstr>
      <vt:lpstr>The Lifecycles of Enterprise Beans</vt:lpstr>
      <vt:lpstr>Data Persistence</vt:lpstr>
      <vt:lpstr>Using a database on NetBeans</vt:lpstr>
      <vt:lpstr>Connecting to a database</vt:lpstr>
      <vt:lpstr>Starting and creating a database</vt:lpstr>
      <vt:lpstr>Creating a database</vt:lpstr>
      <vt:lpstr>Creating a table in the database</vt:lpstr>
      <vt:lpstr>Creating a new Entity class</vt:lpstr>
      <vt:lpstr>Create a new session bean for Entity</vt:lpstr>
      <vt:lpstr>Accessing the generated files</vt:lpstr>
      <vt:lpstr>Web container</vt:lpstr>
      <vt:lpstr>Executing the project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archıtectures</dc:title>
  <dc:creator>Melike Geçer</dc:creator>
  <cp:lastModifiedBy>Alpha Mamadou Diallo</cp:lastModifiedBy>
  <cp:revision>315</cp:revision>
  <dcterms:created xsi:type="dcterms:W3CDTF">2019-10-22T08:15:27Z</dcterms:created>
  <dcterms:modified xsi:type="dcterms:W3CDTF">2019-10-25T08:20:22Z</dcterms:modified>
</cp:coreProperties>
</file>