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70" r:id="rId13"/>
    <p:sldId id="271" r:id="rId14"/>
    <p:sldId id="272" r:id="rId15"/>
    <p:sldId id="274" r:id="rId16"/>
    <p:sldId id="27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6AEC6-AE32-5C17-F8FE-6692F84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030" y="422787"/>
            <a:ext cx="6705600" cy="2915265"/>
          </a:xfrm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Predicting Yearly Medical Costs Using Synthetic Patient 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ABD8-09F2-A822-FFD7-A8A3A1D3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454015"/>
            <a:ext cx="5515897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Stony Brook University Data Science Bootcamp Capstone Project</a:t>
            </a:r>
          </a:p>
          <a:p>
            <a:pPr algn="l">
              <a:lnSpc>
                <a:spcPct val="115000"/>
              </a:lnSpc>
            </a:pPr>
            <a:r>
              <a:rPr lang="en-US" b="1" kern="100" dirty="0">
                <a:latin typeface="+mj-lt"/>
                <a:cs typeface="Times New Roman" panose="02020603050405020304" pitchFamily="18" charset="0"/>
              </a:rPr>
              <a:t>Diana Kulawiec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blue and yellow sky&#10;&#10;Description automatically generated">
            <a:extLst>
              <a:ext uri="{FF2B5EF4-FFF2-40B4-BE49-F238E27FC236}">
                <a16:creationId xmlns:a16="http://schemas.microsoft.com/office/drawing/2014/main" id="{D081A1C6-63F8-7323-F05F-B9F04AB0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195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C8CF-D33F-97CA-DA3C-D6CAAA7C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0C7F-0028-7B08-635F-A0D4181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5D93-BBAC-09A0-22FA-785EB97B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184232" cy="3818083"/>
          </a:xfrm>
        </p:spPr>
        <p:txBody>
          <a:bodyPr/>
          <a:lstStyle/>
          <a:p>
            <a:r>
              <a:rPr lang="en-US" dirty="0"/>
              <a:t>Tested 4 different imputation techniques to fill in missing values</a:t>
            </a:r>
          </a:p>
          <a:p>
            <a:r>
              <a:rPr lang="en-US" dirty="0"/>
              <a:t>Assessed R-squared values and distribution shape</a:t>
            </a:r>
          </a:p>
          <a:p>
            <a:r>
              <a:rPr lang="en-US" dirty="0"/>
              <a:t>Selected K Nearest Neighbor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1E68D-AF8E-A48E-0175-FE46E256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3009"/>
              </p:ext>
            </p:extLst>
          </p:nvPr>
        </p:nvGraphicFramePr>
        <p:xfrm>
          <a:off x="6836008" y="1356852"/>
          <a:ext cx="5128597" cy="430138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038738">
                  <a:extLst>
                    <a:ext uri="{9D8B030D-6E8A-4147-A177-3AD203B41FA5}">
                      <a16:colId xmlns:a16="http://schemas.microsoft.com/office/drawing/2014/main" val="2305535322"/>
                    </a:ext>
                  </a:extLst>
                </a:gridCol>
                <a:gridCol w="2089859">
                  <a:extLst>
                    <a:ext uri="{9D8B030D-6E8A-4147-A177-3AD203B41FA5}">
                      <a16:colId xmlns:a16="http://schemas.microsoft.com/office/drawing/2014/main" val="3804190410"/>
                    </a:ext>
                  </a:extLst>
                </a:gridCol>
              </a:tblGrid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Imputation Technique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R-Squared Value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951506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0.4934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410829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0.4941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907115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K Nearest Neighbor (KNN)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0.5313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113640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Multivariate Imputation by Chained Equations (MICE)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0.5139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8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AFCA-FD76-1CE8-FAE3-60A35333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3F3-B023-2AD1-F34E-2E2A62F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8642"/>
            <a:ext cx="10668000" cy="1524000"/>
          </a:xfrm>
        </p:spPr>
        <p:txBody>
          <a:bodyPr/>
          <a:lstStyle/>
          <a:p>
            <a:r>
              <a:rPr lang="en-US" dirty="0"/>
              <a:t>Model Training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14F-2FC7-7451-4520-DE72E295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19275"/>
            <a:ext cx="6715125" cy="3818083"/>
          </a:xfrm>
        </p:spPr>
        <p:txBody>
          <a:bodyPr/>
          <a:lstStyle/>
          <a:p>
            <a:r>
              <a:rPr lang="en-US" dirty="0"/>
              <a:t>Split data into training (75%) and testing (25%) sets</a:t>
            </a:r>
          </a:p>
          <a:p>
            <a:r>
              <a:rPr lang="en-US" dirty="0"/>
              <a:t>Baseline model – mean value of the training set (dummy regression)</a:t>
            </a:r>
          </a:p>
          <a:p>
            <a:r>
              <a:rPr lang="en-US" dirty="0"/>
              <a:t>Evaluated R-squared and mean absolute error (MAE)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DD799-AF44-C845-F33D-239BF013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42875"/>
              </p:ext>
            </p:extLst>
          </p:nvPr>
        </p:nvGraphicFramePr>
        <p:xfrm>
          <a:off x="7191375" y="2419658"/>
          <a:ext cx="4562475" cy="2617316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83713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1725345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Mean value of training data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15,040.24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0.0000</a:t>
                      </a:r>
                      <a:endParaRPr lang="en-US" sz="20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-0.0006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18,029.71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17,276.07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931D-C70E-3584-2DE8-09339DEE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9FF3ED-A7F3-E81C-6964-270881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17640"/>
              </p:ext>
            </p:extLst>
          </p:nvPr>
        </p:nvGraphicFramePr>
        <p:xfrm>
          <a:off x="844550" y="2286000"/>
          <a:ext cx="10502900" cy="3383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4559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Lasso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0.4223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-0.1396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13,050.87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12,431.39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12,130.95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12,799.56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12,021.69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11,354.02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DD2-7844-8757-0F1D-C3A4C0A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B28C26-F8AF-5C46-C916-66D323A1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6909"/>
              </p:ext>
            </p:extLst>
          </p:nvPr>
        </p:nvGraphicFramePr>
        <p:xfrm>
          <a:off x="1721643" y="2286000"/>
          <a:ext cx="8748714" cy="3017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59857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3145632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2,519.64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4,236.62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6,167.80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6,439.04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830-5ABB-0AA4-BB70-0E1226D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4A7-C702-EE30-85F7-86BD29B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8392"/>
            <a:ext cx="9725025" cy="3818083"/>
          </a:xfrm>
        </p:spPr>
        <p:txBody>
          <a:bodyPr>
            <a:normAutofit/>
          </a:bodyPr>
          <a:lstStyle/>
          <a:p>
            <a:r>
              <a:rPr lang="en-US" dirty="0"/>
              <a:t>Random forest model was selected</a:t>
            </a:r>
          </a:p>
          <a:p>
            <a:r>
              <a:rPr lang="en-US" dirty="0"/>
              <a:t>Included the best 45 features and 80 trees in the forest</a:t>
            </a:r>
          </a:p>
          <a:p>
            <a:r>
              <a:rPr lang="en-US" dirty="0"/>
              <a:t>Cross validation R-squared: 0.6649</a:t>
            </a:r>
          </a:p>
          <a:p>
            <a:r>
              <a:rPr lang="en-US" dirty="0"/>
              <a:t>Cross validation mean absolute error: 6,583.35</a:t>
            </a:r>
          </a:p>
        </p:txBody>
      </p:sp>
    </p:spTree>
    <p:extLst>
      <p:ext uri="{BB962C8B-B14F-4D97-AF65-F5344CB8AC3E}">
        <p14:creationId xmlns:p14="http://schemas.microsoft.com/office/powerpoint/2010/main" val="182427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A261-CDBE-8A78-F899-6CF643C0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9C3-6EF0-F434-C056-4B19224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6E2D9-98AB-E3BC-B7CE-73BD9011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7630"/>
              </p:ext>
            </p:extLst>
          </p:nvPr>
        </p:nvGraphicFramePr>
        <p:xfrm>
          <a:off x="1460500" y="2390775"/>
          <a:ext cx="9271000" cy="310515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576508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3505920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621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Forest Model vs. Dummy Regression Model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20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09606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615.57%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4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A0E-F225-3964-93F5-3570848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Final Model Selection – 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A9EE-C3BD-C0E5-FFC0-6D96CFBE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542" y="1184786"/>
            <a:ext cx="5913120" cy="499478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medical encounters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medical procedures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DALY (disability-adjusted life years)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Leukocytes [#/volume]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Glomerular filtration rate/1.73 sq </a:t>
            </a:r>
            <a:r>
              <a:rPr lang="en-U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M.predicted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[Volume Rate/Area]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Chloride [Moles/volume]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 of medications</a:t>
            </a:r>
            <a:endParaRPr lang="en-U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Pain severity - 0-10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Number of medications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91B4-22EE-A100-C8B7-5D27EE13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26" y="1184786"/>
            <a:ext cx="5913120" cy="499478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QALY (quality-adjusted life years)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Potassium [Moles/volume]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 temperature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 mass index (BMI) [Percentile] Per age and sex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Carbon dioxide  total [Moles/volume]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Generalized anxiety disorder 7 item (GAD-7) total score [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Reported.PHQ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population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Hemoglobin [Mass/volume]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Cholesterol in HDL [Mass/volume] in Serum or Plasma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Urea nitrogen [Mass/volume]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14C60-FB10-709A-2B9C-DE022E60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ree Yellow stethoscope arranged with a red heart cutout on a light green background, symbolizing heart health. Stock Photo">
            <a:extLst>
              <a:ext uri="{FF2B5EF4-FFF2-40B4-BE49-F238E27FC236}">
                <a16:creationId xmlns:a16="http://schemas.microsoft.com/office/drawing/2014/main" id="{EB23F531-DF3E-2042-3492-EF8DB17D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 r="-2" b="3048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DAE1-31C7-B6EF-0113-406C4C4C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39900"/>
            <a:ext cx="5334000" cy="435610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Developed a machine learning model to predict yearly medical encounter costs from synthetic patient data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average, this model is expected to estimate a patient's yearly medical encounters cost within about $6,500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cs typeface="Times New Roman" panose="02020603050405020304" pitchFamily="18" charset="0"/>
              </a:rPr>
              <a:t>Future work: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Include different types of data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Test multiple years</a:t>
            </a:r>
            <a:endParaRPr lang="en-US" dirty="0"/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6477-9D5E-CB50-004B-692C1DE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8" y="381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6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Medical Technology Benefits | Cloudticity">
            <a:extLst>
              <a:ext uri="{FF2B5EF4-FFF2-40B4-BE49-F238E27FC236}">
                <a16:creationId xmlns:a16="http://schemas.microsoft.com/office/drawing/2014/main" id="{EAADB721-3809-A338-0D0C-4BF4A867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8" r="10229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68D3-852A-716E-8E6E-51151B46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Can a machine learning model be developed to predict yearly medical encounter costs from synthetic patient data?</a:t>
            </a:r>
          </a:p>
          <a:p>
            <a:r>
              <a:rPr lang="en-US" sz="2400" dirty="0"/>
              <a:t>Which factors have the most important impact on healthcare expenses?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4BE2B-1586-6E1A-E4BA-740E025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97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CB35-83CB-D694-1A67-05E804B7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D6FC3F-7F24-945A-7E2D-8E61856F18E5}"/>
              </a:ext>
            </a:extLst>
          </p:cNvPr>
          <p:cNvSpPr/>
          <p:nvPr/>
        </p:nvSpPr>
        <p:spPr>
          <a:xfrm>
            <a:off x="56102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F7611-3251-A231-1E54-0AB13F3F9B7E}"/>
              </a:ext>
            </a:extLst>
          </p:cNvPr>
          <p:cNvSpPr/>
          <p:nvPr/>
        </p:nvSpPr>
        <p:spPr>
          <a:xfrm>
            <a:off x="449580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55258-B420-C379-EE37-898B96A67D35}"/>
              </a:ext>
            </a:extLst>
          </p:cNvPr>
          <p:cNvSpPr/>
          <p:nvPr/>
        </p:nvSpPr>
        <p:spPr>
          <a:xfrm>
            <a:off x="8430582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14909-2F62-2FEA-FA21-547ADEE6D599}"/>
              </a:ext>
            </a:extLst>
          </p:cNvPr>
          <p:cNvSpPr/>
          <p:nvPr/>
        </p:nvSpPr>
        <p:spPr>
          <a:xfrm>
            <a:off x="8430582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AFB58-67B8-D6B2-B883-B3BEAA2266FC}"/>
              </a:ext>
            </a:extLst>
          </p:cNvPr>
          <p:cNvSpPr/>
          <p:nvPr/>
        </p:nvSpPr>
        <p:spPr>
          <a:xfrm>
            <a:off x="561020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 Selection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5A3BD-EF92-1182-1D3F-479787378095}"/>
              </a:ext>
            </a:extLst>
          </p:cNvPr>
          <p:cNvSpPr/>
          <p:nvPr/>
        </p:nvSpPr>
        <p:spPr>
          <a:xfrm>
            <a:off x="4495800" y="3836479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Development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DA4EE0-0E5D-CCD9-81C4-33B628A06C7D}"/>
              </a:ext>
            </a:extLst>
          </p:cNvPr>
          <p:cNvSpPr/>
          <p:nvPr/>
        </p:nvSpPr>
        <p:spPr>
          <a:xfrm rot="16200000">
            <a:off x="3991449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704690-F131-5F9A-3BFD-D3A7CBF0F2E7}"/>
              </a:ext>
            </a:extLst>
          </p:cNvPr>
          <p:cNvSpPr/>
          <p:nvPr/>
        </p:nvSpPr>
        <p:spPr>
          <a:xfrm rot="16200000">
            <a:off x="7926231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B0B229C-A324-2F35-8748-7396941E3A8F}"/>
              </a:ext>
            </a:extLst>
          </p:cNvPr>
          <p:cNvSpPr/>
          <p:nvPr/>
        </p:nvSpPr>
        <p:spPr>
          <a:xfrm>
            <a:off x="9893622" y="323686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38CC08-507C-C4FF-F9A6-D91022A561F6}"/>
              </a:ext>
            </a:extLst>
          </p:cNvPr>
          <p:cNvSpPr/>
          <p:nvPr/>
        </p:nvSpPr>
        <p:spPr>
          <a:xfrm rot="5400000">
            <a:off x="7926231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70BFC4-E51A-91DE-9C22-DFC7A800D68C}"/>
              </a:ext>
            </a:extLst>
          </p:cNvPr>
          <p:cNvSpPr/>
          <p:nvPr/>
        </p:nvSpPr>
        <p:spPr>
          <a:xfrm rot="5400000">
            <a:off x="3991449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102544-5A2E-1AD6-13CF-DEC61647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4" y="105502"/>
            <a:ext cx="3338991" cy="152400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6198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26E9B-AA84-172D-DF41-61FB4F10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2E9-CFA4-F4A9-A1E6-C528391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187" y="1701522"/>
            <a:ext cx="6007509" cy="497895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Downloaded synthetic patient data from </a:t>
            </a:r>
            <a:r>
              <a:rPr lang="en-US" sz="2400" dirty="0" err="1"/>
              <a:t>Synthea</a:t>
            </a:r>
            <a:r>
              <a:rPr lang="en-US" sz="2400" dirty="0"/>
              <a:t> for 100 living patients from each of the 50 states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CSV files: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Patients	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Encounters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Medications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Procedures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Immunizations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Allergies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Observations		</a:t>
            </a:r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34DF-CAA6-D92D-FBEC-355AA92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87" y="177521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Data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3D83A-E4B4-52BE-FC1C-5424BD81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1243950"/>
            <a:ext cx="4581173" cy="28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2647-8069-55A8-A0C0-A59A2E55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824-91C1-7FD3-CD3F-B0BE9C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68000" cy="1524000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2820D-0DEA-A487-4CAE-C5B773E06973}"/>
              </a:ext>
            </a:extLst>
          </p:cNvPr>
          <p:cNvSpPr/>
          <p:nvPr/>
        </p:nvSpPr>
        <p:spPr>
          <a:xfrm>
            <a:off x="4347210" y="83909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Patients</a:t>
            </a:r>
          </a:p>
          <a:p>
            <a:pPr algn="ctr"/>
            <a:r>
              <a:rPr lang="en-US" sz="1600" dirty="0"/>
              <a:t>Demographic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6F163-1296-D8DA-7BAA-FD2A8F522CE9}"/>
              </a:ext>
            </a:extLst>
          </p:cNvPr>
          <p:cNvSpPr/>
          <p:nvPr/>
        </p:nvSpPr>
        <p:spPr>
          <a:xfrm>
            <a:off x="1331295" y="193605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</a:p>
          <a:p>
            <a:pPr algn="ctr"/>
            <a:r>
              <a:rPr lang="en-US" sz="1600" dirty="0"/>
              <a:t>Patient vital signs and lab reports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225527-8CD1-4103-D20D-2E1DC81ED82C}"/>
              </a:ext>
            </a:extLst>
          </p:cNvPr>
          <p:cNvSpPr/>
          <p:nvPr/>
        </p:nvSpPr>
        <p:spPr>
          <a:xfrm>
            <a:off x="7490927" y="160343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Encounters</a:t>
            </a:r>
          </a:p>
          <a:p>
            <a:pPr algn="ctr"/>
            <a:r>
              <a:rPr lang="en-US" sz="1600" dirty="0"/>
              <a:t>Number of medical encounters and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52DAD0-ECED-04FE-5A0F-912FB3CFEC76}"/>
              </a:ext>
            </a:extLst>
          </p:cNvPr>
          <p:cNvSpPr/>
          <p:nvPr/>
        </p:nvSpPr>
        <p:spPr>
          <a:xfrm>
            <a:off x="8075812" y="363389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r>
              <a:rPr lang="en-US" sz="1600" dirty="0"/>
              <a:t>Number of medications and cost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B20586-9BE2-E0E9-F4CF-B59CA7FF5512}"/>
              </a:ext>
            </a:extLst>
          </p:cNvPr>
          <p:cNvSpPr/>
          <p:nvPr/>
        </p:nvSpPr>
        <p:spPr>
          <a:xfrm>
            <a:off x="1011891" y="374773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Allergies</a:t>
            </a:r>
          </a:p>
          <a:p>
            <a:pPr algn="ctr"/>
            <a:r>
              <a:rPr lang="en-US" sz="1600" dirty="0"/>
              <a:t>Number of allergies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B83803-320F-317D-A254-9358C4A89340}"/>
              </a:ext>
            </a:extLst>
          </p:cNvPr>
          <p:cNvSpPr/>
          <p:nvPr/>
        </p:nvSpPr>
        <p:spPr>
          <a:xfrm>
            <a:off x="6127514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Procedures</a:t>
            </a:r>
          </a:p>
          <a:p>
            <a:pPr algn="ctr"/>
            <a:r>
              <a:rPr lang="en-US" sz="1600" dirty="0"/>
              <a:t>Number of procedures and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E4A9-0B74-071E-8179-DA8173F37CB9}"/>
              </a:ext>
            </a:extLst>
          </p:cNvPr>
          <p:cNvSpPr/>
          <p:nvPr/>
        </p:nvSpPr>
        <p:spPr>
          <a:xfrm>
            <a:off x="2973579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Immunizations</a:t>
            </a:r>
          </a:p>
          <a:p>
            <a:pPr algn="ctr"/>
            <a:r>
              <a:rPr lang="en-US" sz="1600" dirty="0"/>
              <a:t>Number of immunizations and cost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FE470E-79B3-5CAC-D0BA-6478F74E0B3F}"/>
              </a:ext>
            </a:extLst>
          </p:cNvPr>
          <p:cNvSpPr/>
          <p:nvPr/>
        </p:nvSpPr>
        <p:spPr>
          <a:xfrm rot="17794881">
            <a:off x="4227763" y="275238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D78036-C1C9-A9E7-3AAA-BC82AE38FE03}"/>
              </a:ext>
            </a:extLst>
          </p:cNvPr>
          <p:cNvSpPr/>
          <p:nvPr/>
        </p:nvSpPr>
        <p:spPr>
          <a:xfrm>
            <a:off x="5658886" y="2241895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F7E77-AD07-6516-5AD0-58B65DAEB009}"/>
              </a:ext>
            </a:extLst>
          </p:cNvPr>
          <p:cNvSpPr/>
          <p:nvPr/>
        </p:nvSpPr>
        <p:spPr>
          <a:xfrm>
            <a:off x="4522470" y="303276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Final Dataset</a:t>
            </a:r>
          </a:p>
          <a:p>
            <a:pPr algn="ctr"/>
            <a:r>
              <a:rPr lang="en-US" sz="2000" dirty="0"/>
              <a:t>5000 rows, 60 columns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2846AB-4764-85AB-747A-222182560322}"/>
              </a:ext>
            </a:extLst>
          </p:cNvPr>
          <p:cNvSpPr/>
          <p:nvPr/>
        </p:nvSpPr>
        <p:spPr>
          <a:xfrm rot="3089338">
            <a:off x="7258284" y="262925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CFE373D-8449-ECC7-0951-49D1B8B90E20}"/>
              </a:ext>
            </a:extLst>
          </p:cNvPr>
          <p:cNvSpPr/>
          <p:nvPr/>
        </p:nvSpPr>
        <p:spPr>
          <a:xfrm rot="6432204">
            <a:off x="7548688" y="3684247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D9E9B2-9F97-9C84-0169-A7351B390475}"/>
              </a:ext>
            </a:extLst>
          </p:cNvPr>
          <p:cNvSpPr/>
          <p:nvPr/>
        </p:nvSpPr>
        <p:spPr>
          <a:xfrm rot="8429245">
            <a:off x="6747860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DB68AD-B2CF-ED75-89BA-F4B685876840}"/>
              </a:ext>
            </a:extLst>
          </p:cNvPr>
          <p:cNvSpPr/>
          <p:nvPr/>
        </p:nvSpPr>
        <p:spPr>
          <a:xfrm rot="13007280">
            <a:off x="4927752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DEFC9D2-070F-77E4-2BCF-7B380D7A2D25}"/>
              </a:ext>
            </a:extLst>
          </p:cNvPr>
          <p:cNvSpPr/>
          <p:nvPr/>
        </p:nvSpPr>
        <p:spPr>
          <a:xfrm rot="15094098">
            <a:off x="4006313" y="3597264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63A-F9CD-15A0-3BD3-786B5A0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Distributions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71BF4C2-5A1C-B69D-9D9B-DC20E8D2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0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F102EF4-D2AC-641A-7F5F-82716627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5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77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DB33-C72B-B246-BB52-04541DAE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020-5247-E1B5-9A51-12232C44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State</a:t>
            </a:r>
          </a:p>
        </p:txBody>
      </p:sp>
      <p:pic>
        <p:nvPicPr>
          <p:cNvPr id="5" name="Picture 4" descr="A graph of blue and white columns&#10;&#10;Description automatically generated">
            <a:extLst>
              <a:ext uri="{FF2B5EF4-FFF2-40B4-BE49-F238E27FC236}">
                <a16:creationId xmlns:a16="http://schemas.microsoft.com/office/drawing/2014/main" id="{6736DF8B-18F3-D98D-8531-FB4D90A3D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" y="1589367"/>
            <a:ext cx="588296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A6BC53FB-C8BE-A947-345F-7DCDA5741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03" y="1589367"/>
            <a:ext cx="5809226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87DB-741F-0777-140B-118687CC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188-4D12-081A-A045-FAF8C30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Gender and Race</a:t>
            </a:r>
          </a:p>
        </p:txBody>
      </p:sp>
      <p:pic>
        <p:nvPicPr>
          <p:cNvPr id="3" name="Picture 2" descr="A graph of a medical encounter cost by gender&#10;&#10;Description automatically generated">
            <a:extLst>
              <a:ext uri="{FF2B5EF4-FFF2-40B4-BE49-F238E27FC236}">
                <a16:creationId xmlns:a16="http://schemas.microsoft.com/office/drawing/2014/main" id="{7DE36A1F-0553-2579-CB67-2081DFF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3" y="1482343"/>
            <a:ext cx="469748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EE6072A-C4CC-4502-C55D-80701627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88" y="1482343"/>
            <a:ext cx="625185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28A-3A09-0164-F968-BB29EE6E5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D94F-70DB-1503-20EF-A4C07C9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" y="1033305"/>
            <a:ext cx="3434217" cy="345830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57E103-E79C-883D-6824-980C5071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7" y="0"/>
            <a:ext cx="7716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412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1B1632"/>
      </a:dk2>
      <a:lt2>
        <a:srgbClr val="F3F3F0"/>
      </a:lt2>
      <a:accent1>
        <a:srgbClr val="4022D7"/>
      </a:accent1>
      <a:accent2>
        <a:srgbClr val="2958E7"/>
      </a:accent2>
      <a:accent3>
        <a:srgbClr val="9829E7"/>
      </a:accent3>
      <a:accent4>
        <a:srgbClr val="D55217"/>
      </a:accent4>
      <a:accent5>
        <a:srgbClr val="D7A726"/>
      </a:accent5>
      <a:accent6>
        <a:srgbClr val="A1B914"/>
      </a:accent6>
      <a:hlink>
        <a:srgbClr val="8394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580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Times New Roman</vt:lpstr>
      <vt:lpstr>PebbleVTI</vt:lpstr>
      <vt:lpstr>Predicting Yearly Medical Costs Using Synthetic Patient Data</vt:lpstr>
      <vt:lpstr>Introduction</vt:lpstr>
      <vt:lpstr>The Process</vt:lpstr>
      <vt:lpstr>Data Generation</vt:lpstr>
      <vt:lpstr>Data Wrangling</vt:lpstr>
      <vt:lpstr>Medical Encounters Distributions</vt:lpstr>
      <vt:lpstr>Medical Encounters by State</vt:lpstr>
      <vt:lpstr>Medical Encounters by Gender and Race</vt:lpstr>
      <vt:lpstr>Exploratory Data Analysis</vt:lpstr>
      <vt:lpstr>Data Imputation</vt:lpstr>
      <vt:lpstr>Model Training and Development</vt:lpstr>
      <vt:lpstr>Linear Regression Models</vt:lpstr>
      <vt:lpstr>Ensemble Models</vt:lpstr>
      <vt:lpstr>Final Model Selection - Random Forest</vt:lpstr>
      <vt:lpstr>Final Model Selection - Random Forest</vt:lpstr>
      <vt:lpstr>Final Model Selection – Top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31</cp:revision>
  <dcterms:created xsi:type="dcterms:W3CDTF">2024-12-05T15:03:29Z</dcterms:created>
  <dcterms:modified xsi:type="dcterms:W3CDTF">2024-12-10T19:43:15Z</dcterms:modified>
</cp:coreProperties>
</file>