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5" r:id="rId4"/>
    <p:sldId id="258" r:id="rId5"/>
    <p:sldId id="259" r:id="rId6"/>
    <p:sldId id="267" r:id="rId7"/>
    <p:sldId id="268" r:id="rId8"/>
    <p:sldId id="269" r:id="rId9"/>
    <p:sldId id="260" r:id="rId10"/>
    <p:sldId id="261" r:id="rId11"/>
    <p:sldId id="262" r:id="rId12"/>
    <p:sldId id="270" r:id="rId13"/>
    <p:sldId id="271" r:id="rId14"/>
    <p:sldId id="272" r:id="rId15"/>
    <p:sldId id="274" r:id="rId16"/>
    <p:sldId id="276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6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4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6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6AEC6-AE32-5C17-F8FE-6692F84AC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030" y="422787"/>
            <a:ext cx="6705600" cy="2915265"/>
          </a:xfrm>
        </p:spPr>
        <p:txBody>
          <a:bodyPr>
            <a:normAutofit/>
          </a:bodyPr>
          <a:lstStyle/>
          <a:p>
            <a:pPr algn="l"/>
            <a:r>
              <a:rPr lang="en-US" sz="4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Predicting Yearly Medical Costs Using Synthetic Patient Data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BABD8-09F2-A822-FFD7-A8A3A1D33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454015"/>
            <a:ext cx="5515897" cy="1524000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Stony Brook University Data Science Bootcamp Capstone Project</a:t>
            </a:r>
          </a:p>
          <a:p>
            <a:pPr algn="l">
              <a:lnSpc>
                <a:spcPct val="115000"/>
              </a:lnSpc>
            </a:pPr>
            <a:r>
              <a:rPr lang="en-US" b="1" kern="100" dirty="0">
                <a:latin typeface="+mj-lt"/>
                <a:cs typeface="Times New Roman" panose="02020603050405020304" pitchFamily="18" charset="0"/>
              </a:rPr>
              <a:t>Diana Kulawiec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A blue and yellow sky&#10;&#10;Description automatically generated">
            <a:extLst>
              <a:ext uri="{FF2B5EF4-FFF2-40B4-BE49-F238E27FC236}">
                <a16:creationId xmlns:a16="http://schemas.microsoft.com/office/drawing/2014/main" id="{D081A1C6-63F8-7323-F05F-B9F04AB0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23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195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6C8CF-D33F-97CA-DA3C-D6CAAA7C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0C7F-0028-7B08-635F-A0D41818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5D93-BBAC-09A0-22FA-785EB97B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6184232" cy="3818083"/>
          </a:xfrm>
        </p:spPr>
        <p:txBody>
          <a:bodyPr/>
          <a:lstStyle/>
          <a:p>
            <a:r>
              <a:rPr lang="en-US" dirty="0"/>
              <a:t>Tested 4 different imputation techniques to fill in missing values</a:t>
            </a:r>
          </a:p>
          <a:p>
            <a:r>
              <a:rPr lang="en-US" dirty="0"/>
              <a:t>Assessed R-squared values and distribution shape</a:t>
            </a:r>
          </a:p>
          <a:p>
            <a:r>
              <a:rPr lang="en-US" dirty="0"/>
              <a:t>Selected K Nearest Neighbor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01E68D-AF8E-A48E-0175-FE46E256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33009"/>
              </p:ext>
            </p:extLst>
          </p:nvPr>
        </p:nvGraphicFramePr>
        <p:xfrm>
          <a:off x="6836008" y="1356852"/>
          <a:ext cx="5128597" cy="430138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3038738">
                  <a:extLst>
                    <a:ext uri="{9D8B030D-6E8A-4147-A177-3AD203B41FA5}">
                      <a16:colId xmlns:a16="http://schemas.microsoft.com/office/drawing/2014/main" val="2305535322"/>
                    </a:ext>
                  </a:extLst>
                </a:gridCol>
                <a:gridCol w="2089859">
                  <a:extLst>
                    <a:ext uri="{9D8B030D-6E8A-4147-A177-3AD203B41FA5}">
                      <a16:colId xmlns:a16="http://schemas.microsoft.com/office/drawing/2014/main" val="3804190410"/>
                    </a:ext>
                  </a:extLst>
                </a:gridCol>
              </a:tblGrid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</a:rPr>
                        <a:t>Imputation Technique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</a:rPr>
                        <a:t>R-Squared Value</a:t>
                      </a:r>
                      <a:endParaRPr lang="en-US" sz="20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1951506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0.4934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410829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0.4941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7907115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K Nearest Neighbor (KNN)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0.5313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8113640"/>
                  </a:ext>
                </a:extLst>
              </a:tr>
              <a:tr h="5023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Multivariate Imputation by Chained Equations (MICE)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</a:rPr>
                        <a:t>0.5139</a:t>
                      </a:r>
                      <a:endParaRPr lang="en-US" sz="2000" b="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098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AFCA-FD76-1CE8-FAE3-60A35333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3F3-B023-2AD1-F34E-2E2A62F3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8642"/>
            <a:ext cx="10668000" cy="1524000"/>
          </a:xfrm>
        </p:spPr>
        <p:txBody>
          <a:bodyPr/>
          <a:lstStyle/>
          <a:p>
            <a:r>
              <a:rPr lang="en-US" dirty="0"/>
              <a:t>Model Training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A14F-2FC7-7451-4520-DE72E295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19275"/>
            <a:ext cx="6715125" cy="3818083"/>
          </a:xfrm>
        </p:spPr>
        <p:txBody>
          <a:bodyPr/>
          <a:lstStyle/>
          <a:p>
            <a:r>
              <a:rPr lang="en-US" dirty="0"/>
              <a:t>Split data into training (75%) and testing (25%) sets</a:t>
            </a:r>
          </a:p>
          <a:p>
            <a:r>
              <a:rPr lang="en-US" dirty="0"/>
              <a:t>Baseline model – mean value of the training set (dummy regression)</a:t>
            </a:r>
          </a:p>
          <a:p>
            <a:r>
              <a:rPr lang="en-US" dirty="0"/>
              <a:t>Evaluated R-squared and mean absolute error (MAE)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1DD799-AF44-C845-F33D-239BF013C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42875"/>
              </p:ext>
            </p:extLst>
          </p:nvPr>
        </p:nvGraphicFramePr>
        <p:xfrm>
          <a:off x="7191375" y="2419658"/>
          <a:ext cx="4562475" cy="2617316"/>
        </p:xfrm>
        <a:graphic>
          <a:graphicData uri="http://schemas.openxmlformats.org/drawingml/2006/table">
            <a:tbl>
              <a:tblPr firstCol="1" bandRow="1">
                <a:tableStyleId>{08FB837D-C827-4EFA-A057-4D05807E0F7C}</a:tableStyleId>
              </a:tblPr>
              <a:tblGrid>
                <a:gridCol w="2837130">
                  <a:extLst>
                    <a:ext uri="{9D8B030D-6E8A-4147-A177-3AD203B41FA5}">
                      <a16:colId xmlns:a16="http://schemas.microsoft.com/office/drawing/2014/main" val="3984060243"/>
                    </a:ext>
                  </a:extLst>
                </a:gridCol>
                <a:gridCol w="1725345">
                  <a:extLst>
                    <a:ext uri="{9D8B030D-6E8A-4147-A177-3AD203B41FA5}">
                      <a16:colId xmlns:a16="http://schemas.microsoft.com/office/drawing/2014/main" val="3230672910"/>
                    </a:ext>
                  </a:extLst>
                </a:gridCol>
              </a:tblGrid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Mean value of training data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15,040.24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700201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Training R-squared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effectLst/>
                        </a:rPr>
                        <a:t>0.0000</a:t>
                      </a:r>
                      <a:endParaRPr lang="en-US" sz="20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353081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Testing R-squared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-0.0006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910764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Training MAE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18,029.71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04754"/>
                  </a:ext>
                </a:extLst>
              </a:tr>
              <a:tr h="4497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Testing MAE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effectLst/>
                        </a:rPr>
                        <a:t>17,276.07</a:t>
                      </a:r>
                      <a:endParaRPr lang="en-US" sz="20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34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931D-C70E-3584-2DE8-09339DEE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9FF3ED-A7F3-E81C-6964-270881EF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17640"/>
              </p:ext>
            </p:extLst>
          </p:nvPr>
        </p:nvGraphicFramePr>
        <p:xfrm>
          <a:off x="844550" y="2286000"/>
          <a:ext cx="10502900" cy="33832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25725">
                  <a:extLst>
                    <a:ext uri="{9D8B030D-6E8A-4147-A177-3AD203B41FA5}">
                      <a16:colId xmlns:a16="http://schemas.microsoft.com/office/drawing/2014/main" val="1733355857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962522534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81784594"/>
                    </a:ext>
                  </a:extLst>
                </a:gridCol>
                <a:gridCol w="2625725">
                  <a:extLst>
                    <a:ext uri="{9D8B030D-6E8A-4147-A177-3AD203B41FA5}">
                      <a16:colId xmlns:a16="http://schemas.microsoft.com/office/drawing/2014/main" val="284559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Lasso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0.4464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0.4073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0.4223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-0.1396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0.2567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0.4184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3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13,050.87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12,431.39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12,130.95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69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12,799.56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12,021.69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11,354.02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1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5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4DD2-7844-8757-0F1D-C3A4C0A0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B28C26-F8AF-5C46-C916-66D323A1D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96909"/>
              </p:ext>
            </p:extLst>
          </p:nvPr>
        </p:nvGraphicFramePr>
        <p:xfrm>
          <a:off x="1721643" y="2286000"/>
          <a:ext cx="8748714" cy="30175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659857">
                  <a:extLst>
                    <a:ext uri="{9D8B030D-6E8A-4147-A177-3AD203B41FA5}">
                      <a16:colId xmlns:a16="http://schemas.microsoft.com/office/drawing/2014/main" val="173335585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962522534"/>
                    </a:ext>
                  </a:extLst>
                </a:gridCol>
                <a:gridCol w="3145632">
                  <a:extLst>
                    <a:ext uri="{9D8B030D-6E8A-4147-A177-3AD203B41FA5}">
                      <a16:colId xmlns:a16="http://schemas.microsoft.com/office/drawing/2014/main" val="2817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Gradient Boosting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0.9426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0.9475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86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R-squared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0.6350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0.6404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130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Training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2,519.64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4,236.62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469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Testing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6,167.80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6,439.04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91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88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9830-5ABB-0AA4-BB70-0E1226D9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-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4A7-C702-EE30-85F7-86BD29B7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8392"/>
            <a:ext cx="9725025" cy="3818083"/>
          </a:xfrm>
        </p:spPr>
        <p:txBody>
          <a:bodyPr>
            <a:normAutofit/>
          </a:bodyPr>
          <a:lstStyle/>
          <a:p>
            <a:r>
              <a:rPr lang="en-US" dirty="0"/>
              <a:t>Random forest model was selected</a:t>
            </a:r>
          </a:p>
          <a:p>
            <a:r>
              <a:rPr lang="en-US" dirty="0"/>
              <a:t>Included the best 45 features and 80 trees in the forest</a:t>
            </a:r>
          </a:p>
          <a:p>
            <a:r>
              <a:rPr lang="en-US" dirty="0"/>
              <a:t>Cross validation R-squared: 0.6649</a:t>
            </a:r>
          </a:p>
          <a:p>
            <a:r>
              <a:rPr lang="en-US" dirty="0"/>
              <a:t>Cross validation mean absolute error: 6,583.35</a:t>
            </a:r>
          </a:p>
        </p:txBody>
      </p:sp>
    </p:spTree>
    <p:extLst>
      <p:ext uri="{BB962C8B-B14F-4D97-AF65-F5344CB8AC3E}">
        <p14:creationId xmlns:p14="http://schemas.microsoft.com/office/powerpoint/2010/main" val="1824270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AA261-CDBE-8A78-F899-6CF643C03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E9C3-6EF0-F434-C056-4B19224E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 - Random Forest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46E2D9-98AB-E3BC-B7CE-73BD9011E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27630"/>
              </p:ext>
            </p:extLst>
          </p:nvPr>
        </p:nvGraphicFramePr>
        <p:xfrm>
          <a:off x="1460500" y="2390775"/>
          <a:ext cx="9271000" cy="310515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5765080">
                  <a:extLst>
                    <a:ext uri="{9D8B030D-6E8A-4147-A177-3AD203B41FA5}">
                      <a16:colId xmlns:a16="http://schemas.microsoft.com/office/drawing/2014/main" val="3984060243"/>
                    </a:ext>
                  </a:extLst>
                </a:gridCol>
                <a:gridCol w="3505920">
                  <a:extLst>
                    <a:ext uri="{9D8B030D-6E8A-4147-A177-3AD203B41FA5}">
                      <a16:colId xmlns:a16="http://schemas.microsoft.com/office/drawing/2014/main" val="3230672910"/>
                    </a:ext>
                  </a:extLst>
                </a:gridCol>
              </a:tblGrid>
              <a:tr h="62103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Random Forest Model vs. Dummy Regression Model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20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09606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training R-squared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7002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testing R-squared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100.10%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35308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training MAE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615.57%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910764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Percent change testing MAE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180.10%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90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44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3A0E-F225-3964-93F5-35708484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Final Model Selection – Top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A9EE-C3BD-C0E5-FFC0-6D96CFBE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2" y="1184786"/>
            <a:ext cx="5151119" cy="4994788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Number of medical encounters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 of medical procedures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DALY (disability-adjusted life years)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Glomerular filtration rate/1.73 sq M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Leukocytes [#/volume] in Blood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Hematocrit [Volume Fraction] of Blood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Body mass index (BMI) 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Pain severity - 0-10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Cost of medications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91B4-22EE-A100-C8B7-5D27EE13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184786"/>
            <a:ext cx="5151121" cy="4994788"/>
          </a:xfrm>
        </p:spPr>
        <p:txBody>
          <a:bodyPr>
            <a:noAutofit/>
          </a:bodyPr>
          <a:lstStyle/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Urea nitrogen [Mass/volume]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Chloride [Moles/volume]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Cholesterol in HDL [Mass/volume] in Serum or Plasma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Potassium [Moles/volume]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 of medications</a:t>
            </a:r>
            <a:endParaRPr lang="en-US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Triglycerides</a:t>
            </a:r>
            <a:endParaRPr lang="en-US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Carbon dioxide  total [Moles/volume]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QALY (quality adjusted life years)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Creatinine [Mass/volume] in Blood</a:t>
            </a:r>
          </a:p>
          <a:p>
            <a:pPr marL="514350" marR="0" lvl="0" indent="-514350">
              <a:lnSpc>
                <a:spcPct val="115000"/>
              </a:lnSpc>
              <a:buFont typeface="+mj-lt"/>
              <a:buAutoNum type="arabicPeriod" startAt="11"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State population</a:t>
            </a:r>
          </a:p>
        </p:txBody>
      </p:sp>
    </p:spTree>
    <p:extLst>
      <p:ext uri="{BB962C8B-B14F-4D97-AF65-F5344CB8AC3E}">
        <p14:creationId xmlns:p14="http://schemas.microsoft.com/office/powerpoint/2010/main" val="409171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314C60-FB10-709A-2B9C-DE022E601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Free Yellow stethoscope arranged with a red heart cutout on a light green background, symbolizing heart health. Stock Photo">
            <a:extLst>
              <a:ext uri="{FF2B5EF4-FFF2-40B4-BE49-F238E27FC236}">
                <a16:creationId xmlns:a16="http://schemas.microsoft.com/office/drawing/2014/main" id="{EB23F531-DF3E-2042-3492-EF8DB17D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3" r="-2" b="3048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DAE1-31C7-B6EF-0113-406C4C4C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39900"/>
            <a:ext cx="5334000" cy="4356101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Developed a machine learning model to predict yearly medical encounter costs from synthetic patient data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 average, this model is expected to estimate a patient's yearly medical encounters cost within about $6,500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cs typeface="Times New Roman" panose="02020603050405020304" pitchFamily="18" charset="0"/>
              </a:rPr>
              <a:t>Future work: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cs typeface="Times New Roman" panose="02020603050405020304" pitchFamily="18" charset="0"/>
              </a:rPr>
              <a:t>Include different types of data</a:t>
            </a:r>
          </a:p>
          <a:p>
            <a:pPr lvl="1">
              <a:lnSpc>
                <a:spcPct val="115000"/>
              </a:lnSpc>
            </a:pPr>
            <a:r>
              <a:rPr lang="en-US" dirty="0">
                <a:cs typeface="Times New Roman" panose="02020603050405020304" pitchFamily="18" charset="0"/>
              </a:rPr>
              <a:t>Test multiple years</a:t>
            </a:r>
            <a:endParaRPr lang="en-US" dirty="0"/>
          </a:p>
          <a:p>
            <a:pPr>
              <a:lnSpc>
                <a:spcPct val="115000"/>
              </a:lnSpc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56477-9D5E-CB50-004B-692C1DE6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8" y="381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460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mpact of Medical Technology Benefits | Cloudticity">
            <a:extLst>
              <a:ext uri="{FF2B5EF4-FFF2-40B4-BE49-F238E27FC236}">
                <a16:creationId xmlns:a16="http://schemas.microsoft.com/office/drawing/2014/main" id="{EAADB721-3809-A338-0D0C-4BF4A867F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8" r="10229" b="1"/>
          <a:stretch/>
        </p:blipFill>
        <p:spPr bwMode="auto"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68D3-852A-716E-8E6E-51151B46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 dirty="0"/>
              <a:t>Can a machine learning model be developed to predict yearly medical encounter costs from synthetic patient data?</a:t>
            </a:r>
          </a:p>
          <a:p>
            <a:r>
              <a:rPr lang="en-US" sz="2400" dirty="0"/>
              <a:t>Which factors have the most important impact on healthcare expenses?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4BE2B-1586-6E1A-E4BA-740E025F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3972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7CB35-83CB-D694-1A67-05E804B73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7D6FC3F-7F24-945A-7E2D-8E61856F18E5}"/>
              </a:ext>
            </a:extLst>
          </p:cNvPr>
          <p:cNvSpPr/>
          <p:nvPr/>
        </p:nvSpPr>
        <p:spPr>
          <a:xfrm>
            <a:off x="561020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Generation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F7611-3251-A231-1E54-0AB13F3F9B7E}"/>
              </a:ext>
            </a:extLst>
          </p:cNvPr>
          <p:cNvSpPr/>
          <p:nvPr/>
        </p:nvSpPr>
        <p:spPr>
          <a:xfrm>
            <a:off x="4495800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Wrangling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555258-B420-C379-EE37-898B96A67D35}"/>
              </a:ext>
            </a:extLst>
          </p:cNvPr>
          <p:cNvSpPr/>
          <p:nvPr/>
        </p:nvSpPr>
        <p:spPr>
          <a:xfrm>
            <a:off x="8430582" y="3836300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Imputation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214909-2F62-2FEA-FA21-547ADEE6D599}"/>
              </a:ext>
            </a:extLst>
          </p:cNvPr>
          <p:cNvSpPr/>
          <p:nvPr/>
        </p:nvSpPr>
        <p:spPr>
          <a:xfrm>
            <a:off x="8430582" y="1758573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FAFB58-67B8-D6B2-B883-B3BEAA2266FC}"/>
              </a:ext>
            </a:extLst>
          </p:cNvPr>
          <p:cNvSpPr/>
          <p:nvPr/>
        </p:nvSpPr>
        <p:spPr>
          <a:xfrm>
            <a:off x="561020" y="3836300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 Selection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5A3BD-EF92-1182-1D3F-479787378095}"/>
              </a:ext>
            </a:extLst>
          </p:cNvPr>
          <p:cNvSpPr/>
          <p:nvPr/>
        </p:nvSpPr>
        <p:spPr>
          <a:xfrm>
            <a:off x="4495800" y="3836479"/>
            <a:ext cx="3200400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 and Development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DA4EE0-0E5D-CCD9-81C4-33B628A06C7D}"/>
              </a:ext>
            </a:extLst>
          </p:cNvPr>
          <p:cNvSpPr/>
          <p:nvPr/>
        </p:nvSpPr>
        <p:spPr>
          <a:xfrm rot="16200000">
            <a:off x="3991449" y="2198564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B704690-F131-5F9A-3BFD-D3A7CBF0F2E7}"/>
              </a:ext>
            </a:extLst>
          </p:cNvPr>
          <p:cNvSpPr/>
          <p:nvPr/>
        </p:nvSpPr>
        <p:spPr>
          <a:xfrm rot="16200000">
            <a:off x="7926231" y="2198564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B0B229C-A324-2F35-8748-7396941E3A8F}"/>
              </a:ext>
            </a:extLst>
          </p:cNvPr>
          <p:cNvSpPr/>
          <p:nvPr/>
        </p:nvSpPr>
        <p:spPr>
          <a:xfrm>
            <a:off x="9893622" y="323686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38CC08-507C-C4FF-F9A6-D91022A561F6}"/>
              </a:ext>
            </a:extLst>
          </p:cNvPr>
          <p:cNvSpPr/>
          <p:nvPr/>
        </p:nvSpPr>
        <p:spPr>
          <a:xfrm rot="5400000">
            <a:off x="7926231" y="424778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170BFC4-E51A-91DE-9C22-DFC7A800D68C}"/>
              </a:ext>
            </a:extLst>
          </p:cNvPr>
          <p:cNvSpPr/>
          <p:nvPr/>
        </p:nvSpPr>
        <p:spPr>
          <a:xfrm rot="5400000">
            <a:off x="3991449" y="4247780"/>
            <a:ext cx="274320" cy="54864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0102544-5A2E-1AD6-13CF-DEC61647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04" y="105502"/>
            <a:ext cx="3338991" cy="1524000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361982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226E9B-AA84-172D-DF41-61FB4F103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2E9-CFA4-F4A9-A1E6-C5283916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187" y="1701522"/>
            <a:ext cx="6007509" cy="497895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sz="2400" dirty="0"/>
              <a:t>Downloaded synthetic patient data from </a:t>
            </a:r>
            <a:r>
              <a:rPr lang="en-US" sz="2400" dirty="0" err="1"/>
              <a:t>Synthea</a:t>
            </a:r>
            <a:r>
              <a:rPr lang="en-US" sz="2400" dirty="0"/>
              <a:t> for 100 living patients from each of the 50 states</a:t>
            </a:r>
          </a:p>
          <a:p>
            <a:pPr>
              <a:lnSpc>
                <a:spcPct val="115000"/>
              </a:lnSpc>
            </a:pPr>
            <a:r>
              <a:rPr lang="en-US" sz="2400" dirty="0"/>
              <a:t>CSV files: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Patients	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Encounters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Medications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Procedures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Immunizations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Allergies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Observations		</a:t>
            </a:r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  <a:p>
            <a:pPr lvl="1">
              <a:lnSpc>
                <a:spcPct val="115000"/>
              </a:lnSpc>
            </a:pPr>
            <a:endParaRPr lang="en-US" sz="17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534DF-CAA6-D92D-FBEC-355AA92E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187" y="177521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Data Generation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3D83A-E4B4-52BE-FC1C-5424BD81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7" y="1243950"/>
            <a:ext cx="4581173" cy="28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4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42647-8069-55A8-A0C0-A59A2E55D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5824-91C1-7FD3-CD3F-B0BE9C81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668000" cy="1524000"/>
          </a:xfrm>
        </p:spPr>
        <p:txBody>
          <a:bodyPr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A2820D-0DEA-A487-4CAE-C5B773E06973}"/>
              </a:ext>
            </a:extLst>
          </p:cNvPr>
          <p:cNvSpPr/>
          <p:nvPr/>
        </p:nvSpPr>
        <p:spPr>
          <a:xfrm>
            <a:off x="4347210" y="839091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Patients</a:t>
            </a:r>
          </a:p>
          <a:p>
            <a:pPr algn="ctr"/>
            <a:r>
              <a:rPr lang="en-US" sz="1600" dirty="0"/>
              <a:t>Demographic information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B6F163-1296-D8DA-7BAA-FD2A8F522CE9}"/>
              </a:ext>
            </a:extLst>
          </p:cNvPr>
          <p:cNvSpPr/>
          <p:nvPr/>
        </p:nvSpPr>
        <p:spPr>
          <a:xfrm>
            <a:off x="1331295" y="1936056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Observations</a:t>
            </a:r>
          </a:p>
          <a:p>
            <a:pPr algn="ctr"/>
            <a:r>
              <a:rPr lang="en-US" sz="1600" dirty="0"/>
              <a:t>Patient vital signs and lab reports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225527-8CD1-4103-D20D-2E1DC81ED82C}"/>
              </a:ext>
            </a:extLst>
          </p:cNvPr>
          <p:cNvSpPr/>
          <p:nvPr/>
        </p:nvSpPr>
        <p:spPr>
          <a:xfrm>
            <a:off x="7490927" y="1603431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Encounters</a:t>
            </a:r>
          </a:p>
          <a:p>
            <a:pPr algn="ctr"/>
            <a:r>
              <a:rPr lang="en-US" sz="1600" dirty="0"/>
              <a:t>Number of medical encounters and cost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52DAD0-ECED-04FE-5A0F-912FB3CFEC76}"/>
              </a:ext>
            </a:extLst>
          </p:cNvPr>
          <p:cNvSpPr/>
          <p:nvPr/>
        </p:nvSpPr>
        <p:spPr>
          <a:xfrm>
            <a:off x="8075812" y="3633890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Medications</a:t>
            </a:r>
          </a:p>
          <a:p>
            <a:pPr algn="ctr"/>
            <a:r>
              <a:rPr lang="en-US" sz="1600" dirty="0"/>
              <a:t>Number of medications and cost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B20586-9BE2-E0E9-F4CF-B59CA7FF5512}"/>
              </a:ext>
            </a:extLst>
          </p:cNvPr>
          <p:cNvSpPr/>
          <p:nvPr/>
        </p:nvSpPr>
        <p:spPr>
          <a:xfrm>
            <a:off x="1011891" y="3747736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Allergies</a:t>
            </a:r>
          </a:p>
          <a:p>
            <a:pPr algn="ctr"/>
            <a:r>
              <a:rPr lang="en-US" sz="1600" dirty="0"/>
              <a:t>Number of allergies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B83803-320F-317D-A254-9358C4A89340}"/>
              </a:ext>
            </a:extLst>
          </p:cNvPr>
          <p:cNvSpPr/>
          <p:nvPr/>
        </p:nvSpPr>
        <p:spPr>
          <a:xfrm>
            <a:off x="6127514" y="4975498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Procedures</a:t>
            </a:r>
          </a:p>
          <a:p>
            <a:pPr algn="ctr"/>
            <a:r>
              <a:rPr lang="en-US" sz="1600" dirty="0"/>
              <a:t>Number of procedures and cost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F8E4A9-0B74-071E-8179-DA8173F37CB9}"/>
              </a:ext>
            </a:extLst>
          </p:cNvPr>
          <p:cNvSpPr/>
          <p:nvPr/>
        </p:nvSpPr>
        <p:spPr>
          <a:xfrm>
            <a:off x="2973579" y="4975498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Immunizations</a:t>
            </a:r>
          </a:p>
          <a:p>
            <a:pPr algn="ctr"/>
            <a:r>
              <a:rPr lang="en-US" sz="1600" dirty="0"/>
              <a:t>Number of immunizations and cost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6FE470E-79B3-5CAC-D0BA-6478F74E0B3F}"/>
              </a:ext>
            </a:extLst>
          </p:cNvPr>
          <p:cNvSpPr/>
          <p:nvPr/>
        </p:nvSpPr>
        <p:spPr>
          <a:xfrm rot="17794881">
            <a:off x="4227763" y="2752380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1D78036-C1C9-A9E7-3AAA-BC82AE38FE03}"/>
              </a:ext>
            </a:extLst>
          </p:cNvPr>
          <p:cNvSpPr/>
          <p:nvPr/>
        </p:nvSpPr>
        <p:spPr>
          <a:xfrm>
            <a:off x="5658886" y="2241895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0F7E77-AD07-6516-5AD0-58B65DAEB009}"/>
              </a:ext>
            </a:extLst>
          </p:cNvPr>
          <p:cNvSpPr/>
          <p:nvPr/>
        </p:nvSpPr>
        <p:spPr>
          <a:xfrm>
            <a:off x="4522470" y="3032760"/>
            <a:ext cx="283464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Final Dataset</a:t>
            </a:r>
          </a:p>
          <a:p>
            <a:pPr algn="ctr"/>
            <a:r>
              <a:rPr lang="en-US" sz="2000" dirty="0"/>
              <a:t>5000 rows, 60 columns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82846AB-4764-85AB-747A-222182560322}"/>
              </a:ext>
            </a:extLst>
          </p:cNvPr>
          <p:cNvSpPr/>
          <p:nvPr/>
        </p:nvSpPr>
        <p:spPr>
          <a:xfrm rot="3089338">
            <a:off x="7258284" y="2629250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CFE373D-8449-ECC7-0951-49D1B8B90E20}"/>
              </a:ext>
            </a:extLst>
          </p:cNvPr>
          <p:cNvSpPr/>
          <p:nvPr/>
        </p:nvSpPr>
        <p:spPr>
          <a:xfrm rot="6432204">
            <a:off x="7548688" y="3684247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D9E9B2-9F97-9C84-0169-A7351B390475}"/>
              </a:ext>
            </a:extLst>
          </p:cNvPr>
          <p:cNvSpPr/>
          <p:nvPr/>
        </p:nvSpPr>
        <p:spPr>
          <a:xfrm rot="8429245">
            <a:off x="6747860" y="4240291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3DB68AD-B2CF-ED75-89BA-F4B685876840}"/>
              </a:ext>
            </a:extLst>
          </p:cNvPr>
          <p:cNvSpPr/>
          <p:nvPr/>
        </p:nvSpPr>
        <p:spPr>
          <a:xfrm rot="13007280">
            <a:off x="4927752" y="4240291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DEFC9D2-070F-77E4-2BCF-7B380D7A2D25}"/>
              </a:ext>
            </a:extLst>
          </p:cNvPr>
          <p:cNvSpPr/>
          <p:nvPr/>
        </p:nvSpPr>
        <p:spPr>
          <a:xfrm rot="15094098">
            <a:off x="4006313" y="3597264"/>
            <a:ext cx="274320" cy="73152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663A-F9CD-15A0-3BD3-786B5A0F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Distributions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071BF4C2-5A1C-B69D-9D9B-DC20E8D2A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80" y="1640758"/>
            <a:ext cx="5844117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7F102EF4-D2AC-641A-7F5F-827166270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05" y="1640758"/>
            <a:ext cx="584411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77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8DB33-C72B-B246-BB52-04541DAE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7020-5247-E1B5-9A51-12232C44B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by State</a:t>
            </a:r>
          </a:p>
        </p:txBody>
      </p:sp>
      <p:pic>
        <p:nvPicPr>
          <p:cNvPr id="5" name="Picture 4" descr="A graph of blue and white columns&#10;&#10;Description automatically generated">
            <a:extLst>
              <a:ext uri="{FF2B5EF4-FFF2-40B4-BE49-F238E27FC236}">
                <a16:creationId xmlns:a16="http://schemas.microsoft.com/office/drawing/2014/main" id="{6736DF8B-18F3-D98D-8531-FB4D90A3D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" y="1589367"/>
            <a:ext cx="588296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with blue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A6BC53FB-C8BE-A947-345F-7DCDA5741F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03" y="1589367"/>
            <a:ext cx="5809226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02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87DB-741F-0777-140B-118687CC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5188-4D12-081A-A045-FAF8C30E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0722"/>
            <a:ext cx="10668000" cy="1524000"/>
          </a:xfrm>
        </p:spPr>
        <p:txBody>
          <a:bodyPr/>
          <a:lstStyle/>
          <a:p>
            <a:r>
              <a:rPr lang="en-US" dirty="0"/>
              <a:t>Medical Encounters by Gender and Race</a:t>
            </a:r>
          </a:p>
        </p:txBody>
      </p:sp>
      <p:pic>
        <p:nvPicPr>
          <p:cNvPr id="3" name="Picture 2" descr="A graph of a medical encounter cost by gender&#10;&#10;Description automatically generated">
            <a:extLst>
              <a:ext uri="{FF2B5EF4-FFF2-40B4-BE49-F238E27FC236}">
                <a16:creationId xmlns:a16="http://schemas.microsoft.com/office/drawing/2014/main" id="{7DE36A1F-0553-2579-CB67-2081DFFD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3" y="1482343"/>
            <a:ext cx="469748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EE6072A-C4CC-4502-C55D-807016277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88" y="1482343"/>
            <a:ext cx="6251851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91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28A-3A09-0164-F968-BB29EE6E5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D94F-70DB-1503-20EF-A4C07C9F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59" y="1033305"/>
            <a:ext cx="3434217" cy="3458308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57E103-E79C-883D-6824-980C50717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217" y="0"/>
            <a:ext cx="7716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5412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_2SEEDS">
      <a:dk1>
        <a:srgbClr val="000000"/>
      </a:dk1>
      <a:lt1>
        <a:srgbClr val="FFFFFF"/>
      </a:lt1>
      <a:dk2>
        <a:srgbClr val="1B1632"/>
      </a:dk2>
      <a:lt2>
        <a:srgbClr val="F3F3F0"/>
      </a:lt2>
      <a:accent1>
        <a:srgbClr val="4022D7"/>
      </a:accent1>
      <a:accent2>
        <a:srgbClr val="2958E7"/>
      </a:accent2>
      <a:accent3>
        <a:srgbClr val="9829E7"/>
      </a:accent3>
      <a:accent4>
        <a:srgbClr val="D55217"/>
      </a:accent4>
      <a:accent5>
        <a:srgbClr val="D7A726"/>
      </a:accent5>
      <a:accent6>
        <a:srgbClr val="A1B914"/>
      </a:accent6>
      <a:hlink>
        <a:srgbClr val="83943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557</Words>
  <Application>Microsoft Office PowerPoint</Application>
  <PresentationFormat>Widescreen</PresentationFormat>
  <Paragraphs>153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Sitka Subheading</vt:lpstr>
      <vt:lpstr>Times New Roman</vt:lpstr>
      <vt:lpstr>PebbleVTI</vt:lpstr>
      <vt:lpstr>Predicting Yearly Medical Costs Using Synthetic Patient Data</vt:lpstr>
      <vt:lpstr>Introduction</vt:lpstr>
      <vt:lpstr>The Process</vt:lpstr>
      <vt:lpstr>Data Generation</vt:lpstr>
      <vt:lpstr>Data Wrangling</vt:lpstr>
      <vt:lpstr>Medical Encounters Distributions</vt:lpstr>
      <vt:lpstr>Medical Encounters by State</vt:lpstr>
      <vt:lpstr>Medical Encounters by Gender and Race</vt:lpstr>
      <vt:lpstr>Exploratory Data Analysis</vt:lpstr>
      <vt:lpstr>Data Imputation</vt:lpstr>
      <vt:lpstr>Model Training and Development</vt:lpstr>
      <vt:lpstr>Linear Regression Models</vt:lpstr>
      <vt:lpstr>Ensemble Models</vt:lpstr>
      <vt:lpstr>Final Model Selection - Random Forest</vt:lpstr>
      <vt:lpstr>Final Model Selection - Random Forest</vt:lpstr>
      <vt:lpstr>Final Model Selection – Top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Kulawiec</dc:creator>
  <cp:lastModifiedBy>Diana Kulawiec</cp:lastModifiedBy>
  <cp:revision>30</cp:revision>
  <dcterms:created xsi:type="dcterms:W3CDTF">2024-12-05T15:03:29Z</dcterms:created>
  <dcterms:modified xsi:type="dcterms:W3CDTF">2024-12-10T18:42:52Z</dcterms:modified>
</cp:coreProperties>
</file>