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75" r:id="rId4"/>
    <p:sldId id="258" r:id="rId5"/>
    <p:sldId id="259" r:id="rId6"/>
    <p:sldId id="267" r:id="rId7"/>
    <p:sldId id="268" r:id="rId8"/>
    <p:sldId id="269" r:id="rId9"/>
    <p:sldId id="260" r:id="rId10"/>
    <p:sldId id="261" r:id="rId11"/>
    <p:sldId id="262" r:id="rId12"/>
    <p:sldId id="270" r:id="rId13"/>
    <p:sldId id="271" r:id="rId14"/>
    <p:sldId id="272" r:id="rId15"/>
    <p:sldId id="274" r:id="rId16"/>
    <p:sldId id="273" r:id="rId17"/>
    <p:sldId id="26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2" autoAdjust="0"/>
    <p:restoredTop sz="94660"/>
  </p:normalViewPr>
  <p:slideViewPr>
    <p:cSldViewPr snapToGrid="0">
      <p:cViewPr>
        <p:scale>
          <a:sx n="60" d="100"/>
          <a:sy n="60" d="100"/>
        </p:scale>
        <p:origin x="1550" y="4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282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109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263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18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182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640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591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244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874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043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155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6643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66AEC6-AE32-5C17-F8FE-6692F84ACA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2030" y="422787"/>
            <a:ext cx="6705600" cy="2915265"/>
          </a:xfrm>
        </p:spPr>
        <p:txBody>
          <a:bodyPr>
            <a:normAutofit/>
          </a:bodyPr>
          <a:lstStyle/>
          <a:p>
            <a:pPr algn="l"/>
            <a:r>
              <a:rPr lang="en-US" sz="4800" b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Predicting Yearly Medical Costs Using Synthetic Patient Data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5BABD8-09F2-A822-FFD7-A8A3A1D33A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99" y="4454015"/>
            <a:ext cx="5515897" cy="1524000"/>
          </a:xfrm>
        </p:spPr>
        <p:txBody>
          <a:bodyPr>
            <a:normAutofit/>
          </a:bodyPr>
          <a:lstStyle/>
          <a:p>
            <a:pPr algn="l">
              <a:lnSpc>
                <a:spcPct val="115000"/>
              </a:lnSpc>
            </a:pPr>
            <a:r>
              <a:rPr lang="en-US" b="1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Stony Brook University Data Science Bootcamp Capstone Project</a:t>
            </a:r>
          </a:p>
          <a:p>
            <a:pPr algn="l">
              <a:lnSpc>
                <a:spcPct val="115000"/>
              </a:lnSpc>
            </a:pPr>
            <a:r>
              <a:rPr lang="en-US" b="1" kern="100" dirty="0">
                <a:latin typeface="+mj-lt"/>
                <a:cs typeface="Times New Roman" panose="02020603050405020304" pitchFamily="18" charset="0"/>
              </a:rPr>
              <a:t>Diana Kulawiec</a:t>
            </a:r>
            <a:endParaRPr lang="en-US" dirty="0">
              <a:latin typeface="+mj-lt"/>
            </a:endParaRPr>
          </a:p>
        </p:txBody>
      </p:sp>
      <p:pic>
        <p:nvPicPr>
          <p:cNvPr id="4" name="Picture 3" descr="A blue and yellow sky&#10;&#10;Description automatically generated">
            <a:extLst>
              <a:ext uri="{FF2B5EF4-FFF2-40B4-BE49-F238E27FC236}">
                <a16:creationId xmlns:a16="http://schemas.microsoft.com/office/drawing/2014/main" id="{D081A1C6-63F8-7323-F05F-B9F04AB030B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2923" b="2"/>
          <a:stretch/>
        </p:blipFill>
        <p:spPr>
          <a:xfrm>
            <a:off x="2" y="732510"/>
            <a:ext cx="5333999" cy="6125491"/>
          </a:xfrm>
          <a:custGeom>
            <a:avLst/>
            <a:gdLst/>
            <a:ahLst/>
            <a:cxnLst/>
            <a:rect l="l" t="t" r="r" b="b"/>
            <a:pathLst>
              <a:path w="5333999" h="6125491">
                <a:moveTo>
                  <a:pt x="0" y="0"/>
                </a:moveTo>
                <a:lnTo>
                  <a:pt x="201347" y="12133"/>
                </a:lnTo>
                <a:cubicBezTo>
                  <a:pt x="834520" y="59989"/>
                  <a:pt x="1489622" y="165274"/>
                  <a:pt x="2149412" y="288819"/>
                </a:cubicBezTo>
                <a:cubicBezTo>
                  <a:pt x="4194087" y="671477"/>
                  <a:pt x="4738431" y="1884930"/>
                  <a:pt x="5125148" y="3309606"/>
                </a:cubicBezTo>
                <a:cubicBezTo>
                  <a:pt x="5383961" y="4263563"/>
                  <a:pt x="5599841" y="5130569"/>
                  <a:pt x="4496734" y="5829050"/>
                </a:cubicBezTo>
                <a:cubicBezTo>
                  <a:pt x="4342061" y="5927011"/>
                  <a:pt x="4177261" y="6012425"/>
                  <a:pt x="4005032" y="6088102"/>
                </a:cubicBezTo>
                <a:lnTo>
                  <a:pt x="3915032" y="6125491"/>
                </a:lnTo>
                <a:lnTo>
                  <a:pt x="0" y="6125491"/>
                </a:ln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EB7CBBE-178B-4DB3-AD92-DED458BAE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52425"/>
            <a:ext cx="5185830" cy="650557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18419570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36C8CF-D33F-97CA-DA3C-D6CAAA7C35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E0C7F-0028-7B08-635F-A0D418186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Imputation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75D93-BBAC-09A0-22FA-785EB97B0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86000"/>
            <a:ext cx="6184232" cy="3818083"/>
          </a:xfrm>
        </p:spPr>
        <p:txBody>
          <a:bodyPr/>
          <a:lstStyle/>
          <a:p>
            <a:r>
              <a:rPr lang="en-US" dirty="0"/>
              <a:t>Tested 4 different imputation techniques to fill in missing values</a:t>
            </a:r>
          </a:p>
          <a:p>
            <a:r>
              <a:rPr lang="en-US" dirty="0"/>
              <a:t>Assessed R-squared values and distribution shape</a:t>
            </a:r>
          </a:p>
          <a:p>
            <a:r>
              <a:rPr lang="en-US" dirty="0"/>
              <a:t>Selected K Nearest Neighbor</a:t>
            </a:r>
          </a:p>
          <a:p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101E68D-AF8E-A48E-0175-FE46E2564A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8333009"/>
              </p:ext>
            </p:extLst>
          </p:nvPr>
        </p:nvGraphicFramePr>
        <p:xfrm>
          <a:off x="6836008" y="1356852"/>
          <a:ext cx="5128597" cy="4301386"/>
        </p:xfrm>
        <a:graphic>
          <a:graphicData uri="http://schemas.openxmlformats.org/drawingml/2006/table">
            <a:tbl>
              <a:tblPr firstRow="1" firstCol="1" bandRow="1">
                <a:tableStyleId>{08FB837D-C827-4EFA-A057-4D05807E0F7C}</a:tableStyleId>
              </a:tblPr>
              <a:tblGrid>
                <a:gridCol w="3038738">
                  <a:extLst>
                    <a:ext uri="{9D8B030D-6E8A-4147-A177-3AD203B41FA5}">
                      <a16:colId xmlns:a16="http://schemas.microsoft.com/office/drawing/2014/main" val="2305535322"/>
                    </a:ext>
                  </a:extLst>
                </a:gridCol>
                <a:gridCol w="2089859">
                  <a:extLst>
                    <a:ext uri="{9D8B030D-6E8A-4147-A177-3AD203B41FA5}">
                      <a16:colId xmlns:a16="http://schemas.microsoft.com/office/drawing/2014/main" val="3804190410"/>
                    </a:ext>
                  </a:extLst>
                </a:gridCol>
              </a:tblGrid>
              <a:tr h="50239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b="1" kern="100" dirty="0">
                          <a:solidFill>
                            <a:schemeClr val="bg1"/>
                          </a:solidFill>
                          <a:effectLst/>
                        </a:rPr>
                        <a:t>Imputation Technique</a:t>
                      </a:r>
                      <a:endParaRPr lang="en-US" sz="2000" b="1" kern="100" dirty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b="1" kern="100" dirty="0">
                          <a:solidFill>
                            <a:schemeClr val="bg1"/>
                          </a:solidFill>
                          <a:effectLst/>
                        </a:rPr>
                        <a:t>R-Squared Value</a:t>
                      </a:r>
                      <a:endParaRPr lang="en-US" sz="2000" b="1" kern="100" dirty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21951506"/>
                  </a:ext>
                </a:extLst>
              </a:tr>
              <a:tr h="50239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b="0" kern="100" dirty="0">
                          <a:solidFill>
                            <a:schemeClr val="bg1"/>
                          </a:solidFill>
                          <a:effectLst/>
                        </a:rPr>
                        <a:t>Mean</a:t>
                      </a:r>
                      <a:endParaRPr lang="en-US" sz="2000" b="0" kern="100" dirty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b="0" kern="100" dirty="0">
                          <a:solidFill>
                            <a:schemeClr val="bg1"/>
                          </a:solidFill>
                          <a:effectLst/>
                        </a:rPr>
                        <a:t>0.4934</a:t>
                      </a:r>
                      <a:endParaRPr lang="en-US" sz="2000" b="0" kern="100" dirty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75410829"/>
                  </a:ext>
                </a:extLst>
              </a:tr>
              <a:tr h="50239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b="0" kern="100" dirty="0">
                          <a:solidFill>
                            <a:schemeClr val="bg1"/>
                          </a:solidFill>
                          <a:effectLst/>
                        </a:rPr>
                        <a:t>Median</a:t>
                      </a:r>
                      <a:endParaRPr lang="en-US" sz="2000" b="0" kern="100" dirty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b="0" kern="100" dirty="0">
                          <a:solidFill>
                            <a:schemeClr val="bg1"/>
                          </a:solidFill>
                          <a:effectLst/>
                        </a:rPr>
                        <a:t>0.4941</a:t>
                      </a:r>
                      <a:endParaRPr lang="en-US" sz="2000" b="0" kern="100" dirty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97907115"/>
                  </a:ext>
                </a:extLst>
              </a:tr>
              <a:tr h="50239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b="0" kern="100" dirty="0">
                          <a:solidFill>
                            <a:schemeClr val="bg1"/>
                          </a:solidFill>
                          <a:effectLst/>
                        </a:rPr>
                        <a:t>K Nearest Neighbor (KNN)</a:t>
                      </a:r>
                      <a:endParaRPr lang="en-US" sz="2000" b="0" kern="100" dirty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b="0" kern="100" dirty="0">
                          <a:solidFill>
                            <a:schemeClr val="bg1"/>
                          </a:solidFill>
                          <a:effectLst/>
                        </a:rPr>
                        <a:t>0.5313</a:t>
                      </a:r>
                      <a:endParaRPr lang="en-US" sz="2000" b="0" kern="100" dirty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88113640"/>
                  </a:ext>
                </a:extLst>
              </a:tr>
              <a:tr h="50239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b="0" kern="100" dirty="0">
                          <a:solidFill>
                            <a:schemeClr val="bg1"/>
                          </a:solidFill>
                          <a:effectLst/>
                        </a:rPr>
                        <a:t>Multivariate Imputation by Chained Equations (MICE)</a:t>
                      </a:r>
                      <a:endParaRPr lang="en-US" sz="2000" b="0" kern="100" dirty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b="0" kern="100" dirty="0">
                          <a:solidFill>
                            <a:schemeClr val="bg1"/>
                          </a:solidFill>
                          <a:effectLst/>
                        </a:rPr>
                        <a:t>0.5139</a:t>
                      </a:r>
                      <a:endParaRPr lang="en-US" sz="2000" b="0" kern="100" dirty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309830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4375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86AFCA-FD76-1CE8-FAE3-60A3533309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0D3F3-B023-2AD1-F34E-2E2A62F3A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458642"/>
            <a:ext cx="10668000" cy="1524000"/>
          </a:xfrm>
        </p:spPr>
        <p:txBody>
          <a:bodyPr/>
          <a:lstStyle/>
          <a:p>
            <a:r>
              <a:rPr lang="en-US" dirty="0"/>
              <a:t>Model Training and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0A14F-2FC7-7451-4520-DE72E2952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750" y="1819275"/>
            <a:ext cx="6715125" cy="3818083"/>
          </a:xfrm>
        </p:spPr>
        <p:txBody>
          <a:bodyPr/>
          <a:lstStyle/>
          <a:p>
            <a:r>
              <a:rPr lang="en-US" dirty="0"/>
              <a:t>Split data into training (75%) and testing (25%) sets</a:t>
            </a:r>
          </a:p>
          <a:p>
            <a:r>
              <a:rPr lang="en-US" dirty="0"/>
              <a:t>Baseline model – mean value of the training set (dummy regression)</a:t>
            </a:r>
          </a:p>
          <a:p>
            <a:r>
              <a:rPr lang="en-US" dirty="0"/>
              <a:t>Evaluated R-squared and mean absolute error (MAE)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31DD799-AF44-C845-F33D-239BF013C0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0642875"/>
              </p:ext>
            </p:extLst>
          </p:nvPr>
        </p:nvGraphicFramePr>
        <p:xfrm>
          <a:off x="7191375" y="2419658"/>
          <a:ext cx="4562475" cy="2617316"/>
        </p:xfrm>
        <a:graphic>
          <a:graphicData uri="http://schemas.openxmlformats.org/drawingml/2006/table">
            <a:tbl>
              <a:tblPr firstCol="1" bandRow="1">
                <a:tableStyleId>{08FB837D-C827-4EFA-A057-4D05807E0F7C}</a:tableStyleId>
              </a:tblPr>
              <a:tblGrid>
                <a:gridCol w="2837130">
                  <a:extLst>
                    <a:ext uri="{9D8B030D-6E8A-4147-A177-3AD203B41FA5}">
                      <a16:colId xmlns:a16="http://schemas.microsoft.com/office/drawing/2014/main" val="3984060243"/>
                    </a:ext>
                  </a:extLst>
                </a:gridCol>
                <a:gridCol w="1725345">
                  <a:extLst>
                    <a:ext uri="{9D8B030D-6E8A-4147-A177-3AD203B41FA5}">
                      <a16:colId xmlns:a16="http://schemas.microsoft.com/office/drawing/2014/main" val="3230672910"/>
                    </a:ext>
                  </a:extLst>
                </a:gridCol>
              </a:tblGrid>
              <a:tr h="44971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b="0" kern="100" dirty="0">
                          <a:effectLst/>
                        </a:rPr>
                        <a:t>Mean value of training data</a:t>
                      </a:r>
                      <a:endParaRPr lang="en-US" sz="2000" b="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b="0" kern="100" dirty="0">
                          <a:effectLst/>
                        </a:rPr>
                        <a:t>15,040.24</a:t>
                      </a:r>
                      <a:endParaRPr lang="en-US" sz="2000" b="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17700201"/>
                  </a:ext>
                </a:extLst>
              </a:tr>
              <a:tr h="44971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b="0" kern="100" dirty="0">
                          <a:effectLst/>
                        </a:rPr>
                        <a:t>Training R-squared</a:t>
                      </a:r>
                      <a:endParaRPr lang="en-US" sz="2000" b="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b="0" kern="100">
                          <a:effectLst/>
                        </a:rPr>
                        <a:t>0.0000</a:t>
                      </a:r>
                      <a:endParaRPr lang="en-US" sz="2000" b="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25353081"/>
                  </a:ext>
                </a:extLst>
              </a:tr>
              <a:tr h="44971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b="0" kern="100" dirty="0">
                          <a:effectLst/>
                        </a:rPr>
                        <a:t>Testing R-squared</a:t>
                      </a:r>
                      <a:endParaRPr lang="en-US" sz="2000" b="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b="0" kern="100" dirty="0">
                          <a:effectLst/>
                        </a:rPr>
                        <a:t>-0.0006</a:t>
                      </a:r>
                      <a:endParaRPr lang="en-US" sz="2000" b="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72910764"/>
                  </a:ext>
                </a:extLst>
              </a:tr>
              <a:tr h="44971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b="0" kern="100" dirty="0">
                          <a:effectLst/>
                        </a:rPr>
                        <a:t>Training MAE</a:t>
                      </a:r>
                      <a:endParaRPr lang="en-US" sz="2000" b="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b="0" kern="100" dirty="0">
                          <a:effectLst/>
                        </a:rPr>
                        <a:t>18,029.71</a:t>
                      </a:r>
                      <a:endParaRPr lang="en-US" sz="2000" b="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14904754"/>
                  </a:ext>
                </a:extLst>
              </a:tr>
              <a:tr h="44971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b="0" kern="100" dirty="0">
                          <a:effectLst/>
                        </a:rPr>
                        <a:t>Testing MAE</a:t>
                      </a:r>
                      <a:endParaRPr lang="en-US" sz="2000" b="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b="0" kern="100" dirty="0">
                          <a:effectLst/>
                        </a:rPr>
                        <a:t>17,276.07</a:t>
                      </a:r>
                      <a:endParaRPr lang="en-US" sz="2000" b="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343461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122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D931D-C70E-3584-2DE8-09339DEE6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Models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19FF3ED-A7F3-E81C-6964-270881EF85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0217640"/>
              </p:ext>
            </p:extLst>
          </p:nvPr>
        </p:nvGraphicFramePr>
        <p:xfrm>
          <a:off x="844550" y="2286000"/>
          <a:ext cx="10502900" cy="3383280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2625725">
                  <a:extLst>
                    <a:ext uri="{9D8B030D-6E8A-4147-A177-3AD203B41FA5}">
                      <a16:colId xmlns:a16="http://schemas.microsoft.com/office/drawing/2014/main" val="1733355857"/>
                    </a:ext>
                  </a:extLst>
                </a:gridCol>
                <a:gridCol w="2625725">
                  <a:extLst>
                    <a:ext uri="{9D8B030D-6E8A-4147-A177-3AD203B41FA5}">
                      <a16:colId xmlns:a16="http://schemas.microsoft.com/office/drawing/2014/main" val="962522534"/>
                    </a:ext>
                  </a:extLst>
                </a:gridCol>
                <a:gridCol w="2625725">
                  <a:extLst>
                    <a:ext uri="{9D8B030D-6E8A-4147-A177-3AD203B41FA5}">
                      <a16:colId xmlns:a16="http://schemas.microsoft.com/office/drawing/2014/main" val="281784594"/>
                    </a:ext>
                  </a:extLst>
                </a:gridCol>
                <a:gridCol w="2625725">
                  <a:extLst>
                    <a:ext uri="{9D8B030D-6E8A-4147-A177-3AD203B41FA5}">
                      <a16:colId xmlns:a16="http://schemas.microsoft.com/office/drawing/2014/main" val="28455969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  <a:latin typeface="+mn-lt"/>
                        </a:rPr>
                        <a:t>Linear Regression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  <a:latin typeface="+mn-lt"/>
                        </a:rPr>
                        <a:t>Ridge Regression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  <a:latin typeface="+mn-lt"/>
                        </a:rPr>
                        <a:t>Lasso Regression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8341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  <a:latin typeface="+mn-lt"/>
                        </a:rPr>
                        <a:t>Training R-squared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00" dirty="0"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0.4464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00" dirty="0"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0.4073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00" dirty="0"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0.4223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55864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  <a:latin typeface="+mn-lt"/>
                        </a:rPr>
                        <a:t>Testing R-squared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00"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-0.1396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00" dirty="0"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0.2567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00" dirty="0"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0.4184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4613073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  <a:latin typeface="+mn-lt"/>
                        </a:rPr>
                        <a:t>Training MAE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00"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13,050.87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00"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12,431.39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00" dirty="0"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12,130.95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14691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  <a:latin typeface="+mn-lt"/>
                        </a:rPr>
                        <a:t>Testing MAE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00" dirty="0"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12,799.56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00" dirty="0"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12,021.69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00" dirty="0"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11,354.02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759100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75757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74DD2-7844-8757-0F1D-C3A4C0A0C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Ensemble Models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EB28C26-F8AF-5C46-C916-66D323A1D2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9896909"/>
              </p:ext>
            </p:extLst>
          </p:nvPr>
        </p:nvGraphicFramePr>
        <p:xfrm>
          <a:off x="1721643" y="2286000"/>
          <a:ext cx="8748714" cy="3017520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2659857">
                  <a:extLst>
                    <a:ext uri="{9D8B030D-6E8A-4147-A177-3AD203B41FA5}">
                      <a16:colId xmlns:a16="http://schemas.microsoft.com/office/drawing/2014/main" val="1733355857"/>
                    </a:ext>
                  </a:extLst>
                </a:gridCol>
                <a:gridCol w="2943225">
                  <a:extLst>
                    <a:ext uri="{9D8B030D-6E8A-4147-A177-3AD203B41FA5}">
                      <a16:colId xmlns:a16="http://schemas.microsoft.com/office/drawing/2014/main" val="962522534"/>
                    </a:ext>
                  </a:extLst>
                </a:gridCol>
                <a:gridCol w="3145632">
                  <a:extLst>
                    <a:ext uri="{9D8B030D-6E8A-4147-A177-3AD203B41FA5}">
                      <a16:colId xmlns:a16="http://schemas.microsoft.com/office/drawing/2014/main" val="2817845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  <a:latin typeface="+mn-lt"/>
                        </a:rPr>
                        <a:t>Random Forest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  <a:latin typeface="+mn-lt"/>
                        </a:rPr>
                        <a:t>Gradient Boosting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8341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  <a:latin typeface="+mn-lt"/>
                        </a:rPr>
                        <a:t>Training R-squared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00" dirty="0"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0.9426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00" dirty="0"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0.9475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55864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  <a:latin typeface="+mn-lt"/>
                        </a:rPr>
                        <a:t>Testing R-squared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00" dirty="0"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0.6350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00"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0.6404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4613073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  <a:latin typeface="+mn-lt"/>
                        </a:rPr>
                        <a:t>Training MAE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00"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2,519.64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00" dirty="0"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4,236.62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14691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  <a:latin typeface="+mn-lt"/>
                        </a:rPr>
                        <a:t>Testing MAE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00" dirty="0"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6,167.80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00" dirty="0"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6,439.04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759100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98882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F9830-5ABB-0AA4-BB70-0E1226D98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Model Selection - Random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7D4A7-C702-EE30-85F7-86BD29B7BA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268392"/>
            <a:ext cx="9725025" cy="3818083"/>
          </a:xfrm>
        </p:spPr>
        <p:txBody>
          <a:bodyPr>
            <a:normAutofit/>
          </a:bodyPr>
          <a:lstStyle/>
          <a:p>
            <a:r>
              <a:rPr lang="en-US" dirty="0"/>
              <a:t>Random forest model was selected</a:t>
            </a:r>
          </a:p>
          <a:p>
            <a:r>
              <a:rPr lang="en-US" dirty="0"/>
              <a:t>Included the best 45 features and 80 trees in the forest</a:t>
            </a:r>
          </a:p>
          <a:p>
            <a:r>
              <a:rPr lang="en-US" dirty="0"/>
              <a:t>R-squared – 0.9495</a:t>
            </a:r>
          </a:p>
          <a:p>
            <a:r>
              <a:rPr lang="en-US" dirty="0"/>
              <a:t>Mean absolute error – 2,379.54</a:t>
            </a:r>
          </a:p>
        </p:txBody>
      </p:sp>
    </p:spTree>
    <p:extLst>
      <p:ext uri="{BB962C8B-B14F-4D97-AF65-F5344CB8AC3E}">
        <p14:creationId xmlns:p14="http://schemas.microsoft.com/office/powerpoint/2010/main" val="18242701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AAA261-CDBE-8A78-F899-6CF643C032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BE9C3-6EF0-F434-C056-4B19224E0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Model Selection - Random Forest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D46E2D9-98AB-E3BC-B7CE-73BD9011ED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2727630"/>
              </p:ext>
            </p:extLst>
          </p:nvPr>
        </p:nvGraphicFramePr>
        <p:xfrm>
          <a:off x="1460500" y="2390775"/>
          <a:ext cx="9271000" cy="3105150"/>
        </p:xfrm>
        <a:graphic>
          <a:graphicData uri="http://schemas.openxmlformats.org/drawingml/2006/table">
            <a:tbl>
              <a:tblPr firstRow="1" firstCol="1" bandRow="1">
                <a:tableStyleId>{08FB837D-C827-4EFA-A057-4D05807E0F7C}</a:tableStyleId>
              </a:tblPr>
              <a:tblGrid>
                <a:gridCol w="5765080">
                  <a:extLst>
                    <a:ext uri="{9D8B030D-6E8A-4147-A177-3AD203B41FA5}">
                      <a16:colId xmlns:a16="http://schemas.microsoft.com/office/drawing/2014/main" val="3984060243"/>
                    </a:ext>
                  </a:extLst>
                </a:gridCol>
                <a:gridCol w="3505920">
                  <a:extLst>
                    <a:ext uri="{9D8B030D-6E8A-4147-A177-3AD203B41FA5}">
                      <a16:colId xmlns:a16="http://schemas.microsoft.com/office/drawing/2014/main" val="3230672910"/>
                    </a:ext>
                  </a:extLst>
                </a:gridCol>
              </a:tblGrid>
              <a:tr h="621030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b="1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Random Forest Model vs. Dummy Regression Model</a:t>
                      </a: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2000" b="0" kern="100" dirty="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86096061"/>
                  </a:ext>
                </a:extLst>
              </a:tr>
              <a:tr h="62103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b="0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Percent change training R-squared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b="0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100.00%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17700201"/>
                  </a:ext>
                </a:extLst>
              </a:tr>
              <a:tr h="62103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b="0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Percent change testing R-squared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b="0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100.10%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25353081"/>
                  </a:ext>
                </a:extLst>
              </a:tr>
              <a:tr h="62103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b="0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Percent change training MAE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b="0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615.57%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72910764"/>
                  </a:ext>
                </a:extLst>
              </a:tr>
              <a:tr h="62103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b="0" kern="100">
                          <a:solidFill>
                            <a:schemeClr val="bg1"/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Percent change testing MAE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b="0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180.10%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149047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84446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A close-up of a graph&#10;&#10;Description automatically generated">
            <a:extLst>
              <a:ext uri="{FF2B5EF4-FFF2-40B4-BE49-F238E27FC236}">
                <a16:creationId xmlns:a16="http://schemas.microsoft.com/office/drawing/2014/main" id="{DCC14132-18D1-6991-887D-056FD4C53DC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767" r="41176" b="-1"/>
          <a:stretch/>
        </p:blipFill>
        <p:spPr>
          <a:xfrm>
            <a:off x="2" y="10"/>
            <a:ext cx="5578823" cy="6028246"/>
          </a:xfrm>
          <a:custGeom>
            <a:avLst/>
            <a:gdLst/>
            <a:ahLst/>
            <a:cxnLst/>
            <a:rect l="l" t="t" r="r" b="b"/>
            <a:pathLst>
              <a:path w="5578823" h="6028256">
                <a:moveTo>
                  <a:pt x="0" y="0"/>
                </a:moveTo>
                <a:lnTo>
                  <a:pt x="3897606" y="0"/>
                </a:lnTo>
                <a:lnTo>
                  <a:pt x="4274232" y="360545"/>
                </a:lnTo>
                <a:cubicBezTo>
                  <a:pt x="4408856" y="488910"/>
                  <a:pt x="4542134" y="615181"/>
                  <a:pt x="4673934" y="738354"/>
                </a:cubicBezTo>
                <a:cubicBezTo>
                  <a:pt x="5042663" y="1082881"/>
                  <a:pt x="5282330" y="1428108"/>
                  <a:pt x="5421862" y="1773839"/>
                </a:cubicBezTo>
                <a:cubicBezTo>
                  <a:pt x="5631101" y="2292214"/>
                  <a:pt x="5614731" y="2811325"/>
                  <a:pt x="5469198" y="3329255"/>
                </a:cubicBezTo>
                <a:cubicBezTo>
                  <a:pt x="5323662" y="3847185"/>
                  <a:pt x="5048962" y="4363935"/>
                  <a:pt x="4741546" y="4877588"/>
                </a:cubicBezTo>
                <a:cubicBezTo>
                  <a:pt x="4027238" y="6071494"/>
                  <a:pt x="2764972" y="6102970"/>
                  <a:pt x="1325600" y="5980388"/>
                </a:cubicBezTo>
                <a:cubicBezTo>
                  <a:pt x="903947" y="5944442"/>
                  <a:pt x="499735" y="5907589"/>
                  <a:pt x="137593" y="5804042"/>
                </a:cubicBezTo>
                <a:lnTo>
                  <a:pt x="0" y="5760161"/>
                </a:lnTo>
                <a:close/>
              </a:path>
            </a:pathLst>
          </a:cu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633B38B-B87A-4288-A20F-0223A6C27A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59F52-50C1-C757-376B-FD5E56198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5825" y="1885951"/>
            <a:ext cx="5704118" cy="4695824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</a:pPr>
            <a:r>
              <a:rPr lang="en-US" sz="2000" dirty="0"/>
              <a:t>Number of medical encounters</a:t>
            </a:r>
          </a:p>
          <a:p>
            <a:pPr>
              <a:lnSpc>
                <a:spcPct val="115000"/>
              </a:lnSpc>
            </a:pPr>
            <a:r>
              <a:rPr lang="en-US" sz="2000" dirty="0"/>
              <a:t>Number of medical procedures</a:t>
            </a:r>
          </a:p>
          <a:p>
            <a:pPr>
              <a:lnSpc>
                <a:spcPct val="115000"/>
              </a:lnSpc>
            </a:pPr>
            <a:r>
              <a:rPr lang="en-US" sz="2000" dirty="0"/>
              <a:t>DALY </a:t>
            </a:r>
            <a:r>
              <a:rPr lang="en-US" sz="20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(disability-adjusted life year</a:t>
            </a:r>
          </a:p>
          <a:p>
            <a:pPr>
              <a:lnSpc>
                <a:spcPct val="115000"/>
              </a:lnSpc>
            </a:pPr>
            <a:r>
              <a:rPr lang="en-US" sz="2000" dirty="0"/>
              <a:t>Body mass index (BMI)</a:t>
            </a:r>
          </a:p>
          <a:p>
            <a:pPr>
              <a:lnSpc>
                <a:spcPct val="115000"/>
              </a:lnSpc>
            </a:pPr>
            <a:r>
              <a:rPr lang="en-US" sz="2000" dirty="0"/>
              <a:t>Pain severity - 0-10 verbal numeric rating</a:t>
            </a:r>
          </a:p>
          <a:p>
            <a:pPr>
              <a:lnSpc>
                <a:spcPct val="115000"/>
              </a:lnSpc>
            </a:pPr>
            <a:r>
              <a:rPr lang="en-US" sz="2000" dirty="0"/>
              <a:t>Age</a:t>
            </a:r>
          </a:p>
          <a:p>
            <a:pPr>
              <a:lnSpc>
                <a:spcPct val="115000"/>
              </a:lnSpc>
            </a:pPr>
            <a:r>
              <a:rPr lang="en-US" sz="2000" dirty="0"/>
              <a:t>Medications cost</a:t>
            </a:r>
          </a:p>
          <a:p>
            <a:pPr>
              <a:lnSpc>
                <a:spcPct val="115000"/>
              </a:lnSpc>
            </a:pPr>
            <a:r>
              <a:rPr lang="en-US" sz="2000" dirty="0"/>
              <a:t>Cholesterol in HDL [Mass/volume]</a:t>
            </a:r>
          </a:p>
          <a:p>
            <a:pPr>
              <a:lnSpc>
                <a:spcPct val="115000"/>
              </a:lnSpc>
            </a:pPr>
            <a:r>
              <a:rPr lang="en-US" sz="2000" dirty="0"/>
              <a:t>Number of medications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FE919D-EE76-8309-D154-BC079BFB4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8824" y="276225"/>
            <a:ext cx="5981701" cy="1524000"/>
          </a:xfrm>
        </p:spPr>
        <p:txBody>
          <a:bodyPr>
            <a:noAutofit/>
          </a:bodyPr>
          <a:lstStyle/>
          <a:p>
            <a:r>
              <a:rPr lang="en-US" dirty="0"/>
              <a:t>Final Model Selection – Top Features</a:t>
            </a:r>
          </a:p>
        </p:txBody>
      </p:sp>
    </p:spTree>
    <p:extLst>
      <p:ext uri="{BB962C8B-B14F-4D97-AF65-F5344CB8AC3E}">
        <p14:creationId xmlns:p14="http://schemas.microsoft.com/office/powerpoint/2010/main" val="10940428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6314C60-FB10-709A-2B9C-DE022E601B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47" name="Rectangle 10246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42" name="Picture 2" descr="Free Yellow stethoscope arranged with a red heart cutout on a light green background, symbolizing heart health. Stock Photo">
            <a:extLst>
              <a:ext uri="{FF2B5EF4-FFF2-40B4-BE49-F238E27FC236}">
                <a16:creationId xmlns:a16="http://schemas.microsoft.com/office/drawing/2014/main" id="{EB23F531-DF3E-2042-3492-EF8DB17DBE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823" r="-2" b="3048"/>
          <a:stretch/>
        </p:blipFill>
        <p:spPr bwMode="auto">
          <a:xfrm>
            <a:off x="6613174" y="10"/>
            <a:ext cx="5578824" cy="6028246"/>
          </a:xfrm>
          <a:custGeom>
            <a:avLst/>
            <a:gdLst/>
            <a:ahLst/>
            <a:cxnLst/>
            <a:rect l="l" t="t" r="r" b="b"/>
            <a:pathLst>
              <a:path w="5578824" h="6028256">
                <a:moveTo>
                  <a:pt x="1681218" y="0"/>
                </a:moveTo>
                <a:lnTo>
                  <a:pt x="5578824" y="0"/>
                </a:lnTo>
                <a:lnTo>
                  <a:pt x="5578824" y="5760161"/>
                </a:lnTo>
                <a:lnTo>
                  <a:pt x="5441231" y="5804042"/>
                </a:lnTo>
                <a:cubicBezTo>
                  <a:pt x="5079089" y="5907589"/>
                  <a:pt x="4674877" y="5944442"/>
                  <a:pt x="4253224" y="5980388"/>
                </a:cubicBezTo>
                <a:cubicBezTo>
                  <a:pt x="2813852" y="6102970"/>
                  <a:pt x="1551586" y="6071494"/>
                  <a:pt x="837278" y="4877588"/>
                </a:cubicBezTo>
                <a:cubicBezTo>
                  <a:pt x="529862" y="4363935"/>
                  <a:pt x="255162" y="3847185"/>
                  <a:pt x="109626" y="3329255"/>
                </a:cubicBezTo>
                <a:cubicBezTo>
                  <a:pt x="-35907" y="2811325"/>
                  <a:pt x="-52277" y="2292214"/>
                  <a:pt x="156962" y="1773839"/>
                </a:cubicBezTo>
                <a:cubicBezTo>
                  <a:pt x="296494" y="1428108"/>
                  <a:pt x="536161" y="1082881"/>
                  <a:pt x="904890" y="738354"/>
                </a:cubicBezTo>
                <a:cubicBezTo>
                  <a:pt x="1036690" y="615181"/>
                  <a:pt x="1169968" y="488910"/>
                  <a:pt x="1304592" y="36054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49" name="Freeform: Shape 10248">
            <a:extLst>
              <a:ext uri="{FF2B5EF4-FFF2-40B4-BE49-F238E27FC236}">
                <a16:creationId xmlns:a16="http://schemas.microsoft.com/office/drawing/2014/main" id="{3362A0EA-3E81-4464-94B8-70BE5870E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87883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FDAE1-31C7-B6EF-0113-406C4C4C1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739900"/>
            <a:ext cx="5334000" cy="4356101"/>
          </a:xfrm>
        </p:spPr>
        <p:txBody>
          <a:bodyPr>
            <a:normAutofit fontScale="92500"/>
          </a:bodyPr>
          <a:lstStyle/>
          <a:p>
            <a:pPr>
              <a:lnSpc>
                <a:spcPct val="115000"/>
              </a:lnSpc>
            </a:pPr>
            <a:r>
              <a:rPr lang="en-US" sz="2400" dirty="0"/>
              <a:t>Developed a machine learning model to predict yearly medical encounter costs from synthetic patient data</a:t>
            </a:r>
          </a:p>
          <a:p>
            <a:pPr>
              <a:lnSpc>
                <a:spcPct val="115000"/>
              </a:lnSpc>
            </a:pPr>
            <a:r>
              <a:rPr lang="en-US" sz="2400" dirty="0">
                <a:ea typeface="Aptos" panose="020B0004020202020204" pitchFamily="34" charset="0"/>
                <a:cs typeface="Times New Roman" panose="02020603050405020304" pitchFamily="18" charset="0"/>
              </a:rPr>
              <a:t>O</a:t>
            </a:r>
            <a:r>
              <a:rPr lang="en-US" sz="24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n average, this model is expected to estimate a patient's yearly medical encounters cost within about $2,500</a:t>
            </a:r>
          </a:p>
          <a:p>
            <a:pPr>
              <a:lnSpc>
                <a:spcPct val="115000"/>
              </a:lnSpc>
            </a:pPr>
            <a:r>
              <a:rPr lang="en-US" sz="2400" dirty="0">
                <a:cs typeface="Times New Roman" panose="02020603050405020304" pitchFamily="18" charset="0"/>
              </a:rPr>
              <a:t>Future work:</a:t>
            </a:r>
          </a:p>
          <a:p>
            <a:pPr lvl="1">
              <a:lnSpc>
                <a:spcPct val="115000"/>
              </a:lnSpc>
            </a:pPr>
            <a:r>
              <a:rPr lang="en-US" dirty="0">
                <a:cs typeface="Times New Roman" panose="02020603050405020304" pitchFamily="18" charset="0"/>
              </a:rPr>
              <a:t>Include different types of data</a:t>
            </a:r>
          </a:p>
          <a:p>
            <a:pPr lvl="1">
              <a:lnSpc>
                <a:spcPct val="115000"/>
              </a:lnSpc>
            </a:pPr>
            <a:r>
              <a:rPr lang="en-US" dirty="0">
                <a:cs typeface="Times New Roman" panose="02020603050405020304" pitchFamily="18" charset="0"/>
              </a:rPr>
              <a:t>Test multiple years</a:t>
            </a:r>
            <a:endParaRPr lang="en-US" dirty="0"/>
          </a:p>
          <a:p>
            <a:pPr>
              <a:lnSpc>
                <a:spcPct val="115000"/>
              </a:lnSpc>
            </a:pPr>
            <a:endParaRPr lang="en-US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956477-9D5E-CB50-004B-692C1DE68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118" y="381000"/>
            <a:ext cx="5334000" cy="1524000"/>
          </a:xfrm>
        </p:spPr>
        <p:txBody>
          <a:bodyPr>
            <a:normAutofit/>
          </a:bodyPr>
          <a:lstStyle/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604606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The Impact of Medical Technology Benefits | Cloudticity">
            <a:extLst>
              <a:ext uri="{FF2B5EF4-FFF2-40B4-BE49-F238E27FC236}">
                <a16:creationId xmlns:a16="http://schemas.microsoft.com/office/drawing/2014/main" id="{EAADB721-3809-A338-0D0C-4BF4A867F4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98" r="10229" b="1"/>
          <a:stretch/>
        </p:blipFill>
        <p:spPr bwMode="auto">
          <a:xfrm>
            <a:off x="6613174" y="10"/>
            <a:ext cx="5578824" cy="6028246"/>
          </a:xfrm>
          <a:custGeom>
            <a:avLst/>
            <a:gdLst/>
            <a:ahLst/>
            <a:cxnLst/>
            <a:rect l="l" t="t" r="r" b="b"/>
            <a:pathLst>
              <a:path w="5578824" h="6028256">
                <a:moveTo>
                  <a:pt x="1681218" y="0"/>
                </a:moveTo>
                <a:lnTo>
                  <a:pt x="5578824" y="0"/>
                </a:lnTo>
                <a:lnTo>
                  <a:pt x="5578824" y="5760161"/>
                </a:lnTo>
                <a:lnTo>
                  <a:pt x="5441231" y="5804042"/>
                </a:lnTo>
                <a:cubicBezTo>
                  <a:pt x="5079089" y="5907589"/>
                  <a:pt x="4674877" y="5944442"/>
                  <a:pt x="4253224" y="5980388"/>
                </a:cubicBezTo>
                <a:cubicBezTo>
                  <a:pt x="2813852" y="6102970"/>
                  <a:pt x="1551586" y="6071494"/>
                  <a:pt x="837278" y="4877588"/>
                </a:cubicBezTo>
                <a:cubicBezTo>
                  <a:pt x="529862" y="4363935"/>
                  <a:pt x="255162" y="3847185"/>
                  <a:pt x="109626" y="3329255"/>
                </a:cubicBezTo>
                <a:cubicBezTo>
                  <a:pt x="-35907" y="2811325"/>
                  <a:pt x="-52277" y="2292214"/>
                  <a:pt x="156962" y="1773839"/>
                </a:cubicBezTo>
                <a:cubicBezTo>
                  <a:pt x="296494" y="1428108"/>
                  <a:pt x="536161" y="1082881"/>
                  <a:pt x="904890" y="738354"/>
                </a:cubicBezTo>
                <a:cubicBezTo>
                  <a:pt x="1036690" y="615181"/>
                  <a:pt x="1169968" y="488910"/>
                  <a:pt x="1304592" y="36054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Freeform: Shape 1032">
            <a:extLst>
              <a:ext uri="{FF2B5EF4-FFF2-40B4-BE49-F238E27FC236}">
                <a16:creationId xmlns:a16="http://schemas.microsoft.com/office/drawing/2014/main" id="{3362A0EA-3E81-4464-94B8-70BE5870E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87883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968D3-852A-716E-8E6E-51151B46F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86000"/>
            <a:ext cx="5334000" cy="3810001"/>
          </a:xfrm>
        </p:spPr>
        <p:txBody>
          <a:bodyPr>
            <a:normAutofit/>
          </a:bodyPr>
          <a:lstStyle/>
          <a:p>
            <a:r>
              <a:rPr lang="en-US" sz="2400" dirty="0"/>
              <a:t>Can a machine learning model be developed to predict yearly medical encounter costs from synthetic patient data?</a:t>
            </a:r>
          </a:p>
          <a:p>
            <a:r>
              <a:rPr lang="en-US" sz="2400" dirty="0"/>
              <a:t>Which factors have the most important impact on healthcare expenses?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04BE2B-1586-6E1A-E4BA-740E025FC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5334000" cy="1524000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039728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87CB35-83CB-D694-1A67-05E804B730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07D6FC3F-7F24-945A-7E2D-8E61856F18E5}"/>
              </a:ext>
            </a:extLst>
          </p:cNvPr>
          <p:cNvSpPr/>
          <p:nvPr/>
        </p:nvSpPr>
        <p:spPr>
          <a:xfrm>
            <a:off x="561020" y="1758573"/>
            <a:ext cx="3200400" cy="13716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Generation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A9F7611-3251-A231-1E54-0AB13F3F9B7E}"/>
              </a:ext>
            </a:extLst>
          </p:cNvPr>
          <p:cNvSpPr/>
          <p:nvPr/>
        </p:nvSpPr>
        <p:spPr>
          <a:xfrm>
            <a:off x="4495800" y="1758573"/>
            <a:ext cx="3200400" cy="13716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Wrangling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9555258-B420-C379-EE37-898B96A67D35}"/>
              </a:ext>
            </a:extLst>
          </p:cNvPr>
          <p:cNvSpPr/>
          <p:nvPr/>
        </p:nvSpPr>
        <p:spPr>
          <a:xfrm>
            <a:off x="8430582" y="3836300"/>
            <a:ext cx="3200400" cy="13716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Imputation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6214909-2F62-2FEA-FA21-547ADEE6D599}"/>
              </a:ext>
            </a:extLst>
          </p:cNvPr>
          <p:cNvSpPr/>
          <p:nvPr/>
        </p:nvSpPr>
        <p:spPr>
          <a:xfrm>
            <a:off x="8430582" y="1758573"/>
            <a:ext cx="3200400" cy="13716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Exploratory Data Analysis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AFAFB58-67B8-D6B2-B883-B3BEAA2266FC}"/>
              </a:ext>
            </a:extLst>
          </p:cNvPr>
          <p:cNvSpPr/>
          <p:nvPr/>
        </p:nvSpPr>
        <p:spPr>
          <a:xfrm>
            <a:off x="561020" y="3836300"/>
            <a:ext cx="3200400" cy="13716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Final Model Selection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C55A3BD-EF92-1182-1D3F-479787378095}"/>
              </a:ext>
            </a:extLst>
          </p:cNvPr>
          <p:cNvSpPr/>
          <p:nvPr/>
        </p:nvSpPr>
        <p:spPr>
          <a:xfrm>
            <a:off x="4495800" y="3836479"/>
            <a:ext cx="3200400" cy="13716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Training and Development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75DA4EE0-0E5D-CCD9-81C4-33B628A06C7D}"/>
              </a:ext>
            </a:extLst>
          </p:cNvPr>
          <p:cNvSpPr/>
          <p:nvPr/>
        </p:nvSpPr>
        <p:spPr>
          <a:xfrm rot="16200000">
            <a:off x="3991449" y="2198564"/>
            <a:ext cx="274320" cy="548640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0B704690-F131-5F9A-3BFD-D3A7CBF0F2E7}"/>
              </a:ext>
            </a:extLst>
          </p:cNvPr>
          <p:cNvSpPr/>
          <p:nvPr/>
        </p:nvSpPr>
        <p:spPr>
          <a:xfrm rot="16200000">
            <a:off x="7926231" y="2198564"/>
            <a:ext cx="274320" cy="548640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DB0B229C-A324-2F35-8748-7396941E3A8F}"/>
              </a:ext>
            </a:extLst>
          </p:cNvPr>
          <p:cNvSpPr/>
          <p:nvPr/>
        </p:nvSpPr>
        <p:spPr>
          <a:xfrm>
            <a:off x="9893622" y="3236860"/>
            <a:ext cx="274320" cy="548640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5238CC08-507C-C4FF-F9A6-D91022A561F6}"/>
              </a:ext>
            </a:extLst>
          </p:cNvPr>
          <p:cNvSpPr/>
          <p:nvPr/>
        </p:nvSpPr>
        <p:spPr>
          <a:xfrm rot="5400000">
            <a:off x="7926231" y="4247780"/>
            <a:ext cx="274320" cy="548640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5170BFC4-E51A-91DE-9C22-DFC7A800D68C}"/>
              </a:ext>
            </a:extLst>
          </p:cNvPr>
          <p:cNvSpPr/>
          <p:nvPr/>
        </p:nvSpPr>
        <p:spPr>
          <a:xfrm rot="5400000">
            <a:off x="3991449" y="4247780"/>
            <a:ext cx="274320" cy="548640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D0102544-5A2E-1AD6-13CF-DEC616470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6504" y="105502"/>
            <a:ext cx="3338991" cy="1524000"/>
          </a:xfrm>
        </p:spPr>
        <p:txBody>
          <a:bodyPr>
            <a:normAutofit/>
          </a:bodyPr>
          <a:lstStyle/>
          <a:p>
            <a:r>
              <a:rPr lang="en-US" dirty="0"/>
              <a:t>The Process</a:t>
            </a:r>
          </a:p>
        </p:txBody>
      </p:sp>
    </p:spTree>
    <p:extLst>
      <p:ext uri="{BB962C8B-B14F-4D97-AF65-F5344CB8AC3E}">
        <p14:creationId xmlns:p14="http://schemas.microsoft.com/office/powerpoint/2010/main" val="3619826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C226E9B-AA84-172D-DF41-61FB4F103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75CD783-E708-4711-B23C-5B7B72A3D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5578824" cy="6028256"/>
          </a:xfrm>
          <a:custGeom>
            <a:avLst/>
            <a:gdLst>
              <a:gd name="connsiteX0" fmla="*/ 0 w 5578824"/>
              <a:gd name="connsiteY0" fmla="*/ 0 h 6028256"/>
              <a:gd name="connsiteX1" fmla="*/ 3897606 w 5578824"/>
              <a:gd name="connsiteY1" fmla="*/ 0 h 6028256"/>
              <a:gd name="connsiteX2" fmla="*/ 4274232 w 5578824"/>
              <a:gd name="connsiteY2" fmla="*/ 360545 h 6028256"/>
              <a:gd name="connsiteX3" fmla="*/ 4673934 w 5578824"/>
              <a:gd name="connsiteY3" fmla="*/ 738354 h 6028256"/>
              <a:gd name="connsiteX4" fmla="*/ 5421862 w 5578824"/>
              <a:gd name="connsiteY4" fmla="*/ 1773839 h 6028256"/>
              <a:gd name="connsiteX5" fmla="*/ 5469199 w 5578824"/>
              <a:gd name="connsiteY5" fmla="*/ 3329255 h 6028256"/>
              <a:gd name="connsiteX6" fmla="*/ 4741546 w 5578824"/>
              <a:gd name="connsiteY6" fmla="*/ 4877588 h 6028256"/>
              <a:gd name="connsiteX7" fmla="*/ 1325600 w 5578824"/>
              <a:gd name="connsiteY7" fmla="*/ 5980388 h 6028256"/>
              <a:gd name="connsiteX8" fmla="*/ 137593 w 5578824"/>
              <a:gd name="connsiteY8" fmla="*/ 5804042 h 6028256"/>
              <a:gd name="connsiteX9" fmla="*/ 0 w 5578824"/>
              <a:gd name="connsiteY9" fmla="*/ 5760161 h 6028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78824" h="6028256">
                <a:moveTo>
                  <a:pt x="0" y="0"/>
                </a:moveTo>
                <a:lnTo>
                  <a:pt x="3897606" y="0"/>
                </a:lnTo>
                <a:lnTo>
                  <a:pt x="4274232" y="360545"/>
                </a:lnTo>
                <a:cubicBezTo>
                  <a:pt x="4408856" y="488910"/>
                  <a:pt x="4542134" y="615181"/>
                  <a:pt x="4673934" y="738354"/>
                </a:cubicBezTo>
                <a:cubicBezTo>
                  <a:pt x="5042663" y="1082881"/>
                  <a:pt x="5282330" y="1428108"/>
                  <a:pt x="5421862" y="1773839"/>
                </a:cubicBezTo>
                <a:cubicBezTo>
                  <a:pt x="5631101" y="2292214"/>
                  <a:pt x="5614731" y="2811325"/>
                  <a:pt x="5469199" y="3329255"/>
                </a:cubicBezTo>
                <a:cubicBezTo>
                  <a:pt x="5323662" y="3847185"/>
                  <a:pt x="5048962" y="4363935"/>
                  <a:pt x="4741546" y="4877588"/>
                </a:cubicBezTo>
                <a:cubicBezTo>
                  <a:pt x="4027238" y="6071494"/>
                  <a:pt x="2764972" y="6102970"/>
                  <a:pt x="1325600" y="5980388"/>
                </a:cubicBezTo>
                <a:cubicBezTo>
                  <a:pt x="903947" y="5944442"/>
                  <a:pt x="499735" y="5907589"/>
                  <a:pt x="137593" y="5804042"/>
                </a:cubicBezTo>
                <a:lnTo>
                  <a:pt x="0" y="576016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633B38B-B87A-4288-A20F-0223A6C27A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AF2E9-CFA4-F4A9-A1E6-C52839161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9187" y="1701522"/>
            <a:ext cx="6007509" cy="4978958"/>
          </a:xfrm>
        </p:spPr>
        <p:txBody>
          <a:bodyPr>
            <a:normAutofit lnSpcReduction="10000"/>
          </a:bodyPr>
          <a:lstStyle/>
          <a:p>
            <a:pPr>
              <a:lnSpc>
                <a:spcPct val="115000"/>
              </a:lnSpc>
            </a:pPr>
            <a:r>
              <a:rPr lang="en-US" sz="2400" dirty="0"/>
              <a:t>Downloaded synthetic patient data from </a:t>
            </a:r>
            <a:r>
              <a:rPr lang="en-US" sz="2400" dirty="0" err="1"/>
              <a:t>Synthea</a:t>
            </a:r>
            <a:r>
              <a:rPr lang="en-US" sz="2400" dirty="0"/>
              <a:t> for 100 living patients from each of the 50 states</a:t>
            </a:r>
          </a:p>
          <a:p>
            <a:pPr>
              <a:lnSpc>
                <a:spcPct val="115000"/>
              </a:lnSpc>
            </a:pPr>
            <a:r>
              <a:rPr lang="en-US" sz="2400" dirty="0"/>
              <a:t>CSV files:</a:t>
            </a:r>
          </a:p>
          <a:p>
            <a:pPr lvl="1">
              <a:lnSpc>
                <a:spcPct val="115000"/>
              </a:lnSpc>
            </a:pPr>
            <a:r>
              <a:rPr lang="en-US" dirty="0"/>
              <a:t>Patients	</a:t>
            </a:r>
          </a:p>
          <a:p>
            <a:pPr lvl="1">
              <a:lnSpc>
                <a:spcPct val="115000"/>
              </a:lnSpc>
            </a:pPr>
            <a:r>
              <a:rPr lang="en-US" dirty="0"/>
              <a:t>Encounters</a:t>
            </a:r>
          </a:p>
          <a:p>
            <a:pPr lvl="1">
              <a:lnSpc>
                <a:spcPct val="115000"/>
              </a:lnSpc>
            </a:pPr>
            <a:r>
              <a:rPr lang="en-US" dirty="0"/>
              <a:t>Medications</a:t>
            </a:r>
          </a:p>
          <a:p>
            <a:pPr lvl="1">
              <a:lnSpc>
                <a:spcPct val="115000"/>
              </a:lnSpc>
            </a:pPr>
            <a:r>
              <a:rPr lang="en-US" dirty="0"/>
              <a:t>Procedures</a:t>
            </a:r>
          </a:p>
          <a:p>
            <a:pPr lvl="1">
              <a:lnSpc>
                <a:spcPct val="115000"/>
              </a:lnSpc>
            </a:pPr>
            <a:r>
              <a:rPr lang="en-US" dirty="0"/>
              <a:t>Immunizations</a:t>
            </a:r>
          </a:p>
          <a:p>
            <a:pPr lvl="1">
              <a:lnSpc>
                <a:spcPct val="115000"/>
              </a:lnSpc>
            </a:pPr>
            <a:r>
              <a:rPr lang="en-US" dirty="0"/>
              <a:t>Allergies</a:t>
            </a:r>
          </a:p>
          <a:p>
            <a:pPr lvl="1">
              <a:lnSpc>
                <a:spcPct val="115000"/>
              </a:lnSpc>
            </a:pPr>
            <a:r>
              <a:rPr lang="en-US" dirty="0"/>
              <a:t>Observations		</a:t>
            </a:r>
          </a:p>
          <a:p>
            <a:pPr lvl="1">
              <a:lnSpc>
                <a:spcPct val="115000"/>
              </a:lnSpc>
            </a:pPr>
            <a:endParaRPr lang="en-US" sz="1700" dirty="0"/>
          </a:p>
          <a:p>
            <a:pPr lvl="1">
              <a:lnSpc>
                <a:spcPct val="115000"/>
              </a:lnSpc>
            </a:pPr>
            <a:endParaRPr lang="en-US" sz="1700" dirty="0"/>
          </a:p>
          <a:p>
            <a:pPr lvl="1">
              <a:lnSpc>
                <a:spcPct val="115000"/>
              </a:lnSpc>
            </a:pPr>
            <a:endParaRPr lang="en-US" sz="1700" dirty="0"/>
          </a:p>
          <a:p>
            <a:pPr lvl="1">
              <a:lnSpc>
                <a:spcPct val="115000"/>
              </a:lnSpc>
            </a:pPr>
            <a:endParaRPr lang="en-US" sz="1700" dirty="0"/>
          </a:p>
          <a:p>
            <a:pPr lvl="1">
              <a:lnSpc>
                <a:spcPct val="115000"/>
              </a:lnSpc>
            </a:pPr>
            <a:endParaRPr lang="en-US" sz="1700" dirty="0"/>
          </a:p>
          <a:p>
            <a:pPr lvl="1">
              <a:lnSpc>
                <a:spcPct val="115000"/>
              </a:lnSpc>
            </a:pPr>
            <a:endParaRPr lang="en-US" sz="17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2534DF-CAA6-D92D-FBEC-355AA92E6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9187" y="177521"/>
            <a:ext cx="5334000" cy="1524000"/>
          </a:xfrm>
        </p:spPr>
        <p:txBody>
          <a:bodyPr>
            <a:normAutofit/>
          </a:bodyPr>
          <a:lstStyle/>
          <a:p>
            <a:r>
              <a:rPr lang="en-US" dirty="0"/>
              <a:t>Data Generation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163D83A-E4B4-52BE-FC1C-5424BD8102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987" y="1243950"/>
            <a:ext cx="4581173" cy="288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742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A42647-8069-55A8-A0C0-A59A2E55D1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D5824-91C1-7FD3-CD3F-B0BE9C810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0"/>
            <a:ext cx="10668000" cy="1524000"/>
          </a:xfrm>
        </p:spPr>
        <p:txBody>
          <a:bodyPr>
            <a:normAutofit/>
          </a:bodyPr>
          <a:lstStyle/>
          <a:p>
            <a:r>
              <a:rPr lang="en-US" dirty="0"/>
              <a:t>Data Wrangling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CA2820D-0DEA-A487-4CAE-C5B773E06973}"/>
              </a:ext>
            </a:extLst>
          </p:cNvPr>
          <p:cNvSpPr/>
          <p:nvPr/>
        </p:nvSpPr>
        <p:spPr>
          <a:xfrm>
            <a:off x="4347210" y="839091"/>
            <a:ext cx="2834640" cy="131064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Patients</a:t>
            </a:r>
          </a:p>
          <a:p>
            <a:pPr algn="ctr"/>
            <a:r>
              <a:rPr lang="en-US" sz="1600" dirty="0"/>
              <a:t>Demographic information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7B6F163-1296-D8DA-7BAA-FD2A8F522CE9}"/>
              </a:ext>
            </a:extLst>
          </p:cNvPr>
          <p:cNvSpPr/>
          <p:nvPr/>
        </p:nvSpPr>
        <p:spPr>
          <a:xfrm>
            <a:off x="1331295" y="1936056"/>
            <a:ext cx="2834640" cy="131064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Observations</a:t>
            </a:r>
          </a:p>
          <a:p>
            <a:pPr algn="ctr"/>
            <a:r>
              <a:rPr lang="en-US" sz="1600" dirty="0"/>
              <a:t>Patient vital signs and lab reports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D225527-8CD1-4103-D20D-2E1DC81ED82C}"/>
              </a:ext>
            </a:extLst>
          </p:cNvPr>
          <p:cNvSpPr/>
          <p:nvPr/>
        </p:nvSpPr>
        <p:spPr>
          <a:xfrm>
            <a:off x="7490927" y="1603431"/>
            <a:ext cx="2834640" cy="131064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Encounters</a:t>
            </a:r>
          </a:p>
          <a:p>
            <a:pPr algn="ctr"/>
            <a:r>
              <a:rPr lang="en-US" sz="1600" dirty="0"/>
              <a:t>Number of medical encounters and cost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752DAD0-ECED-04FE-5A0F-912FB3CFEC76}"/>
              </a:ext>
            </a:extLst>
          </p:cNvPr>
          <p:cNvSpPr/>
          <p:nvPr/>
        </p:nvSpPr>
        <p:spPr>
          <a:xfrm>
            <a:off x="8075812" y="3633890"/>
            <a:ext cx="2834640" cy="131064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Medications</a:t>
            </a:r>
          </a:p>
          <a:p>
            <a:pPr algn="ctr"/>
            <a:r>
              <a:rPr lang="en-US" sz="1600" dirty="0"/>
              <a:t>Number of medications and cost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6B20586-9BE2-E0E9-F4CF-B59CA7FF5512}"/>
              </a:ext>
            </a:extLst>
          </p:cNvPr>
          <p:cNvSpPr/>
          <p:nvPr/>
        </p:nvSpPr>
        <p:spPr>
          <a:xfrm>
            <a:off x="1011891" y="3747736"/>
            <a:ext cx="2834640" cy="131064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Allergies</a:t>
            </a:r>
          </a:p>
          <a:p>
            <a:pPr algn="ctr"/>
            <a:r>
              <a:rPr lang="en-US" sz="1600" dirty="0"/>
              <a:t>Number of allergies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FB83803-320F-317D-A254-9358C4A89340}"/>
              </a:ext>
            </a:extLst>
          </p:cNvPr>
          <p:cNvSpPr/>
          <p:nvPr/>
        </p:nvSpPr>
        <p:spPr>
          <a:xfrm>
            <a:off x="6127514" y="4975498"/>
            <a:ext cx="2834640" cy="131064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Procedures</a:t>
            </a:r>
          </a:p>
          <a:p>
            <a:pPr algn="ctr"/>
            <a:r>
              <a:rPr lang="en-US" sz="1600" dirty="0"/>
              <a:t>Number of procedures and cost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AF8E4A9-0B74-071E-8179-DA8173F37CB9}"/>
              </a:ext>
            </a:extLst>
          </p:cNvPr>
          <p:cNvSpPr/>
          <p:nvPr/>
        </p:nvSpPr>
        <p:spPr>
          <a:xfrm>
            <a:off x="2973579" y="4975498"/>
            <a:ext cx="2834640" cy="131064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Immunizations</a:t>
            </a:r>
          </a:p>
          <a:p>
            <a:pPr algn="ctr"/>
            <a:r>
              <a:rPr lang="en-US" sz="1600" dirty="0"/>
              <a:t>Number of immunizations and cost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A6FE470E-79B3-5CAC-D0BA-6478F74E0B3F}"/>
              </a:ext>
            </a:extLst>
          </p:cNvPr>
          <p:cNvSpPr/>
          <p:nvPr/>
        </p:nvSpPr>
        <p:spPr>
          <a:xfrm rot="17794881">
            <a:off x="4227763" y="2752380"/>
            <a:ext cx="274320" cy="731520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A1D78036-C1C9-A9E7-3AAA-BC82AE38FE03}"/>
              </a:ext>
            </a:extLst>
          </p:cNvPr>
          <p:cNvSpPr/>
          <p:nvPr/>
        </p:nvSpPr>
        <p:spPr>
          <a:xfrm>
            <a:off x="5658886" y="2241895"/>
            <a:ext cx="274320" cy="731520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60F7E77-AD07-6516-5AD0-58B65DAEB009}"/>
              </a:ext>
            </a:extLst>
          </p:cNvPr>
          <p:cNvSpPr/>
          <p:nvPr/>
        </p:nvSpPr>
        <p:spPr>
          <a:xfrm>
            <a:off x="4522470" y="3032760"/>
            <a:ext cx="2834640" cy="131064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/>
              <a:t>Final Dataset</a:t>
            </a:r>
          </a:p>
          <a:p>
            <a:pPr algn="ctr"/>
            <a:r>
              <a:rPr lang="en-US" sz="2000" dirty="0"/>
              <a:t>5000 rows, 60 columns</a:t>
            </a: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982846AB-4764-85AB-747A-222182560322}"/>
              </a:ext>
            </a:extLst>
          </p:cNvPr>
          <p:cNvSpPr/>
          <p:nvPr/>
        </p:nvSpPr>
        <p:spPr>
          <a:xfrm rot="3089338">
            <a:off x="7258284" y="2629250"/>
            <a:ext cx="274320" cy="731520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CCFE373D-8449-ECC7-0951-49D1B8B90E20}"/>
              </a:ext>
            </a:extLst>
          </p:cNvPr>
          <p:cNvSpPr/>
          <p:nvPr/>
        </p:nvSpPr>
        <p:spPr>
          <a:xfrm rot="6432204">
            <a:off x="7548688" y="3684247"/>
            <a:ext cx="274320" cy="731520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B0D9E9B2-9F97-9C84-0169-A7351B390475}"/>
              </a:ext>
            </a:extLst>
          </p:cNvPr>
          <p:cNvSpPr/>
          <p:nvPr/>
        </p:nvSpPr>
        <p:spPr>
          <a:xfrm rot="8429245">
            <a:off x="6747860" y="4240291"/>
            <a:ext cx="274320" cy="731520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93DB68AD-B2CF-ED75-89BA-F4B685876840}"/>
              </a:ext>
            </a:extLst>
          </p:cNvPr>
          <p:cNvSpPr/>
          <p:nvPr/>
        </p:nvSpPr>
        <p:spPr>
          <a:xfrm rot="13007280">
            <a:off x="4927752" y="4240291"/>
            <a:ext cx="274320" cy="731520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0DEFC9D2-070F-77E4-2BCF-7B380D7A2D25}"/>
              </a:ext>
            </a:extLst>
          </p:cNvPr>
          <p:cNvSpPr/>
          <p:nvPr/>
        </p:nvSpPr>
        <p:spPr>
          <a:xfrm rot="15094098">
            <a:off x="4006313" y="3597264"/>
            <a:ext cx="274320" cy="731520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275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E663A-F9CD-15A0-3BD3-786B5A0F2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50722"/>
            <a:ext cx="10668000" cy="1524000"/>
          </a:xfrm>
        </p:spPr>
        <p:txBody>
          <a:bodyPr/>
          <a:lstStyle/>
          <a:p>
            <a:r>
              <a:rPr lang="en-US" dirty="0"/>
              <a:t>Medical Encounters Distributions</a:t>
            </a:r>
          </a:p>
        </p:txBody>
      </p:sp>
      <p:pic>
        <p:nvPicPr>
          <p:cNvPr id="3" name="Picture 2" descr="A graph of a graph&#10;&#10;Description automatically generated">
            <a:extLst>
              <a:ext uri="{FF2B5EF4-FFF2-40B4-BE49-F238E27FC236}">
                <a16:creationId xmlns:a16="http://schemas.microsoft.com/office/drawing/2014/main" id="{071BF4C2-5A1C-B69D-9D9B-DC20E8D2A4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80" y="1640758"/>
            <a:ext cx="5844117" cy="457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 descr="A graph of a number of people&#10;&#10;Description automatically generated">
            <a:extLst>
              <a:ext uri="{FF2B5EF4-FFF2-40B4-BE49-F238E27FC236}">
                <a16:creationId xmlns:a16="http://schemas.microsoft.com/office/drawing/2014/main" id="{7F102EF4-D2AC-641A-7F5F-8271662700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9005" y="1640758"/>
            <a:ext cx="5844117" cy="4572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98779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08DB33-C72B-B246-BB52-04541DAE26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67020-5247-E1B5-9A51-12232C44B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50722"/>
            <a:ext cx="10668000" cy="1524000"/>
          </a:xfrm>
        </p:spPr>
        <p:txBody>
          <a:bodyPr/>
          <a:lstStyle/>
          <a:p>
            <a:r>
              <a:rPr lang="en-US" dirty="0"/>
              <a:t>Medical Encounters by State</a:t>
            </a:r>
          </a:p>
        </p:txBody>
      </p:sp>
      <p:pic>
        <p:nvPicPr>
          <p:cNvPr id="5" name="Picture 4" descr="A graph of blue and white columns&#10;&#10;Description automatically generated">
            <a:extLst>
              <a:ext uri="{FF2B5EF4-FFF2-40B4-BE49-F238E27FC236}">
                <a16:creationId xmlns:a16="http://schemas.microsoft.com/office/drawing/2014/main" id="{6736DF8B-18F3-D98D-8531-FB4D90A3DD9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31" y="1589367"/>
            <a:ext cx="5882968" cy="457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A graph with blue and black lines&#10;&#10;Description automatically generated with medium confidence">
            <a:extLst>
              <a:ext uri="{FF2B5EF4-FFF2-40B4-BE49-F238E27FC236}">
                <a16:creationId xmlns:a16="http://schemas.microsoft.com/office/drawing/2014/main" id="{A6BC53FB-C8BE-A947-345F-7DCDA5741F9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4303" y="1589367"/>
            <a:ext cx="5809226" cy="4572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69025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B187DB-741F-0777-140B-118687CCCC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A5188-4D12-081A-A045-FAF8C30E4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50722"/>
            <a:ext cx="10668000" cy="1524000"/>
          </a:xfrm>
        </p:spPr>
        <p:txBody>
          <a:bodyPr/>
          <a:lstStyle/>
          <a:p>
            <a:r>
              <a:rPr lang="en-US" dirty="0"/>
              <a:t>Medical Encounters by Gender and Race</a:t>
            </a:r>
          </a:p>
        </p:txBody>
      </p:sp>
      <p:pic>
        <p:nvPicPr>
          <p:cNvPr id="3" name="Picture 2" descr="A graph of a medical encounter cost by gender&#10;&#10;Description automatically generated">
            <a:extLst>
              <a:ext uri="{FF2B5EF4-FFF2-40B4-BE49-F238E27FC236}">
                <a16:creationId xmlns:a16="http://schemas.microsoft.com/office/drawing/2014/main" id="{7DE36A1F-0553-2579-CB67-2081DFFDCD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413" y="1482343"/>
            <a:ext cx="4697488" cy="457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 descr="A graph of a bar chart&#10;&#10;Description automatically generated with medium confidence">
            <a:extLst>
              <a:ext uri="{FF2B5EF4-FFF2-40B4-BE49-F238E27FC236}">
                <a16:creationId xmlns:a16="http://schemas.microsoft.com/office/drawing/2014/main" id="{CEE6072A-C4CC-4502-C55D-8070162779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9488" y="1482343"/>
            <a:ext cx="6251851" cy="4572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68918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16E28A-3A09-0164-F968-BB29EE6E5F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5D94F-70DB-1503-20EF-A4C07C9F6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259" y="1033305"/>
            <a:ext cx="3434217" cy="3458308"/>
          </a:xfrm>
        </p:spPr>
        <p:txBody>
          <a:bodyPr>
            <a:normAutofit/>
          </a:bodyPr>
          <a:lstStyle/>
          <a:p>
            <a:r>
              <a:rPr lang="en-US" dirty="0"/>
              <a:t>Exploratory Data Analysis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0B57E103-E79C-883D-6824-980C50717E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6217" y="0"/>
            <a:ext cx="77168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6541285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AnalogousFromRegularSeed_2SEEDS">
      <a:dk1>
        <a:srgbClr val="000000"/>
      </a:dk1>
      <a:lt1>
        <a:srgbClr val="FFFFFF"/>
      </a:lt1>
      <a:dk2>
        <a:srgbClr val="1B1632"/>
      </a:dk2>
      <a:lt2>
        <a:srgbClr val="F3F3F0"/>
      </a:lt2>
      <a:accent1>
        <a:srgbClr val="4022D7"/>
      </a:accent1>
      <a:accent2>
        <a:srgbClr val="2958E7"/>
      </a:accent2>
      <a:accent3>
        <a:srgbClr val="9829E7"/>
      </a:accent3>
      <a:accent4>
        <a:srgbClr val="D55217"/>
      </a:accent4>
      <a:accent5>
        <a:srgbClr val="D7A726"/>
      </a:accent5>
      <a:accent6>
        <a:srgbClr val="A1B914"/>
      </a:accent6>
      <a:hlink>
        <a:srgbClr val="839431"/>
      </a:hlink>
      <a:folHlink>
        <a:srgbClr val="7F7F7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</TotalTime>
  <Words>477</Words>
  <Application>Microsoft Office PowerPoint</Application>
  <PresentationFormat>Widescreen</PresentationFormat>
  <Paragraphs>142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Aptos</vt:lpstr>
      <vt:lpstr>Arial</vt:lpstr>
      <vt:lpstr>Avenir Next LT Pro</vt:lpstr>
      <vt:lpstr>Avenir Next LT Pro Light</vt:lpstr>
      <vt:lpstr>Sitka Subheading</vt:lpstr>
      <vt:lpstr>Times New Roman</vt:lpstr>
      <vt:lpstr>PebbleVTI</vt:lpstr>
      <vt:lpstr>Predicting Yearly Medical Costs Using Synthetic Patient Data</vt:lpstr>
      <vt:lpstr>Introduction</vt:lpstr>
      <vt:lpstr>The Process</vt:lpstr>
      <vt:lpstr>Data Generation</vt:lpstr>
      <vt:lpstr>Data Wrangling</vt:lpstr>
      <vt:lpstr>Medical Encounters Distributions</vt:lpstr>
      <vt:lpstr>Medical Encounters by State</vt:lpstr>
      <vt:lpstr>Medical Encounters by Gender and Race</vt:lpstr>
      <vt:lpstr>Exploratory Data Analysis</vt:lpstr>
      <vt:lpstr>Data Imputation</vt:lpstr>
      <vt:lpstr>Model Training and Development</vt:lpstr>
      <vt:lpstr>Linear Regression Models</vt:lpstr>
      <vt:lpstr>Ensemble Models</vt:lpstr>
      <vt:lpstr>Final Model Selection - Random Forest</vt:lpstr>
      <vt:lpstr>Final Model Selection - Random Forest</vt:lpstr>
      <vt:lpstr>Final Model Selection – Top Features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Diana Kulawiec</dc:creator>
  <cp:lastModifiedBy>Diana Kulawiec</cp:lastModifiedBy>
  <cp:revision>28</cp:revision>
  <dcterms:created xsi:type="dcterms:W3CDTF">2024-12-05T15:03:29Z</dcterms:created>
  <dcterms:modified xsi:type="dcterms:W3CDTF">2024-12-05T21:04:21Z</dcterms:modified>
</cp:coreProperties>
</file>