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386" r:id="rId2"/>
    <p:sldId id="387" r:id="rId3"/>
    <p:sldId id="388" r:id="rId4"/>
    <p:sldId id="390" r:id="rId5"/>
    <p:sldId id="391" r:id="rId6"/>
    <p:sldId id="393" r:id="rId7"/>
    <p:sldId id="394" r:id="rId8"/>
    <p:sldId id="395" r:id="rId9"/>
    <p:sldId id="396" r:id="rId10"/>
    <p:sldId id="397" r:id="rId11"/>
    <p:sldId id="398" r:id="rId12"/>
    <p:sldId id="399" r:id="rId13"/>
    <p:sldId id="400" r:id="rId14"/>
    <p:sldId id="401" r:id="rId15"/>
    <p:sldId id="402" r:id="rId16"/>
    <p:sldId id="427" r:id="rId17"/>
    <p:sldId id="485" r:id="rId18"/>
    <p:sldId id="484" r:id="rId19"/>
    <p:sldId id="448" r:id="rId20"/>
    <p:sldId id="433" r:id="rId21"/>
    <p:sldId id="449" r:id="rId22"/>
    <p:sldId id="450" r:id="rId23"/>
    <p:sldId id="447" r:id="rId24"/>
    <p:sldId id="451" r:id="rId25"/>
    <p:sldId id="452" r:id="rId26"/>
    <p:sldId id="453" r:id="rId27"/>
    <p:sldId id="403" r:id="rId28"/>
    <p:sldId id="454" r:id="rId29"/>
    <p:sldId id="455" r:id="rId30"/>
    <p:sldId id="404" r:id="rId31"/>
    <p:sldId id="405" r:id="rId32"/>
    <p:sldId id="406" r:id="rId33"/>
    <p:sldId id="407" r:id="rId34"/>
    <p:sldId id="435" r:id="rId35"/>
    <p:sldId id="408" r:id="rId36"/>
    <p:sldId id="409" r:id="rId37"/>
    <p:sldId id="410" r:id="rId38"/>
    <p:sldId id="411" r:id="rId39"/>
    <p:sldId id="436" r:id="rId40"/>
    <p:sldId id="437" r:id="rId41"/>
    <p:sldId id="438" r:id="rId42"/>
    <p:sldId id="439" r:id="rId43"/>
    <p:sldId id="440" r:id="rId44"/>
    <p:sldId id="441" r:id="rId45"/>
    <p:sldId id="442" r:id="rId46"/>
    <p:sldId id="443" r:id="rId47"/>
    <p:sldId id="444" r:id="rId48"/>
    <p:sldId id="445" r:id="rId49"/>
    <p:sldId id="446" r:id="rId50"/>
    <p:sldId id="413" r:id="rId51"/>
    <p:sldId id="412" r:id="rId52"/>
    <p:sldId id="414" r:id="rId53"/>
    <p:sldId id="415" r:id="rId54"/>
    <p:sldId id="416" r:id="rId55"/>
    <p:sldId id="468" r:id="rId56"/>
    <p:sldId id="469" r:id="rId57"/>
    <p:sldId id="470" r:id="rId58"/>
    <p:sldId id="420" r:id="rId59"/>
    <p:sldId id="471" r:id="rId60"/>
    <p:sldId id="472" r:id="rId61"/>
    <p:sldId id="473" r:id="rId62"/>
    <p:sldId id="474" r:id="rId63"/>
    <p:sldId id="425" r:id="rId64"/>
    <p:sldId id="475" r:id="rId65"/>
    <p:sldId id="476" r:id="rId66"/>
    <p:sldId id="477" r:id="rId67"/>
    <p:sldId id="478" r:id="rId68"/>
    <p:sldId id="479" r:id="rId69"/>
    <p:sldId id="480" r:id="rId70"/>
    <p:sldId id="482" r:id="rId71"/>
    <p:sldId id="481" r:id="rId72"/>
    <p:sldId id="483" r:id="rId73"/>
    <p:sldId id="426" r:id="rId74"/>
    <p:sldId id="486" r:id="rId75"/>
    <p:sldId id="487" r:id="rId76"/>
    <p:sldId id="488" r:id="rId77"/>
    <p:sldId id="489" r:id="rId78"/>
    <p:sldId id="490" r:id="rId79"/>
    <p:sldId id="423" r:id="rId80"/>
    <p:sldId id="492" r:id="rId81"/>
    <p:sldId id="491" r:id="rId8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ja Schmid"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7FFE6"/>
    <a:srgbClr val="FF0066"/>
    <a:srgbClr val="9933FF"/>
    <a:srgbClr val="FFB937"/>
    <a:srgbClr val="FF3300"/>
    <a:srgbClr val="FF6600"/>
    <a:srgbClr val="4F81BD"/>
    <a:srgbClr val="281E23"/>
    <a:srgbClr val="5AB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74693" autoAdjust="0"/>
  </p:normalViewPr>
  <p:slideViewPr>
    <p:cSldViewPr snapToObjects="1">
      <p:cViewPr varScale="1">
        <p:scale>
          <a:sx n="86" d="100"/>
          <a:sy n="86" d="100"/>
        </p:scale>
        <p:origin x="1666" y="72"/>
      </p:cViewPr>
      <p:guideLst>
        <p:guide orient="horz" pos="1620"/>
        <p:guide pos="2880"/>
      </p:guideLst>
    </p:cSldViewPr>
  </p:slideViewPr>
  <p:notesTextViewPr>
    <p:cViewPr>
      <p:scale>
        <a:sx n="100" d="100"/>
        <a:sy n="100" d="100"/>
      </p:scale>
      <p:origin x="0" y="0"/>
    </p:cViewPr>
  </p:notesTextViewPr>
  <p:gridSpacing cx="90012" cy="90012"/>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mingoDos Regular" pitchFamily="34" charset="0"/>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mingoDos Regular" pitchFamily="34" charset="0"/>
              </a:defRPr>
            </a:lvl1pPr>
          </a:lstStyle>
          <a:p>
            <a:fld id="{06D0B0BB-B8C2-DD41-A805-7CBFE71CA6C0}" type="datetimeFigureOut">
              <a:rPr lang="de-DE" smtClean="0"/>
              <a:pPr/>
              <a:t>06.10.2018</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mingoDos Regular"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mingoDos Regular" pitchFamily="34" charset="0"/>
              </a:defRPr>
            </a:lvl1pPr>
          </a:lstStyle>
          <a:p>
            <a:fld id="{824AB571-FE64-F24B-8557-A6AD1AEA237F}" type="slidenum">
              <a:rPr lang="de-DE" smtClean="0"/>
              <a:pPr/>
              <a:t>‹#›</a:t>
            </a:fld>
            <a:endParaRPr lang="de-DE" dirty="0"/>
          </a:p>
        </p:txBody>
      </p:sp>
    </p:spTree>
    <p:extLst>
      <p:ext uri="{BB962C8B-B14F-4D97-AF65-F5344CB8AC3E}">
        <p14:creationId xmlns:p14="http://schemas.microsoft.com/office/powerpoint/2010/main" val="16481314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amingoDos Regular" pitchFamily="34" charset="0"/>
        <a:ea typeface="+mn-ea"/>
        <a:cs typeface="+mn-cs"/>
      </a:defRPr>
    </a:lvl1pPr>
    <a:lvl2pPr marL="457200" algn="l" defTabSz="457200" rtl="0" eaLnBrk="1" latinLnBrk="0" hangingPunct="1">
      <a:defRPr sz="1200" kern="1200">
        <a:solidFill>
          <a:schemeClr val="tx1"/>
        </a:solidFill>
        <a:latin typeface="CamingoDos Regular" pitchFamily="34" charset="0"/>
        <a:ea typeface="+mn-ea"/>
        <a:cs typeface="+mn-cs"/>
      </a:defRPr>
    </a:lvl2pPr>
    <a:lvl3pPr marL="914400" algn="l" defTabSz="457200" rtl="0" eaLnBrk="1" latinLnBrk="0" hangingPunct="1">
      <a:defRPr sz="1200" kern="1200">
        <a:solidFill>
          <a:schemeClr val="tx1"/>
        </a:solidFill>
        <a:latin typeface="CamingoDos Regular" pitchFamily="34" charset="0"/>
        <a:ea typeface="+mn-ea"/>
        <a:cs typeface="+mn-cs"/>
      </a:defRPr>
    </a:lvl3pPr>
    <a:lvl4pPr marL="1371600" algn="l" defTabSz="457200" rtl="0" eaLnBrk="1" latinLnBrk="0" hangingPunct="1">
      <a:defRPr sz="1200" kern="1200">
        <a:solidFill>
          <a:schemeClr val="tx1"/>
        </a:solidFill>
        <a:latin typeface="CamingoDos Regular" pitchFamily="34" charset="0"/>
        <a:ea typeface="+mn-ea"/>
        <a:cs typeface="+mn-cs"/>
      </a:defRPr>
    </a:lvl4pPr>
    <a:lvl5pPr marL="1828800" algn="l" defTabSz="457200" rtl="0" eaLnBrk="1" latinLnBrk="0" hangingPunct="1">
      <a:defRPr sz="1200" kern="1200">
        <a:solidFill>
          <a:schemeClr val="tx1"/>
        </a:solidFill>
        <a:latin typeface="CamingoDos Regular"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a:t>
            </a:r>
            <a:r>
              <a:rPr lang="de-DE" dirty="0" err="1" smtClean="0"/>
              <a:t>main</a:t>
            </a:r>
            <a:r>
              <a:rPr lang="de-DE" dirty="0" smtClean="0"/>
              <a:t> </a:t>
            </a:r>
            <a:r>
              <a:rPr lang="de-DE" dirty="0" err="1" smtClean="0"/>
              <a:t>idea</a:t>
            </a:r>
            <a:r>
              <a:rPr lang="de-DE" dirty="0" smtClean="0"/>
              <a:t> </a:t>
            </a:r>
            <a:r>
              <a:rPr lang="de-DE" dirty="0" err="1" smtClean="0"/>
              <a:t>is</a:t>
            </a:r>
            <a:r>
              <a:rPr lang="de-DE" dirty="0" smtClean="0"/>
              <a:t> </a:t>
            </a:r>
            <a:r>
              <a:rPr lang="de-DE" dirty="0" err="1" smtClean="0"/>
              <a:t>to</a:t>
            </a:r>
            <a:r>
              <a:rPr lang="de-DE" dirty="0" smtClean="0"/>
              <a:t> </a:t>
            </a:r>
            <a:r>
              <a:rPr lang="de-DE" dirty="0" err="1" smtClean="0"/>
              <a:t>write</a:t>
            </a:r>
            <a:r>
              <a:rPr lang="de-DE" dirty="0" smtClean="0"/>
              <a:t> </a:t>
            </a:r>
            <a:r>
              <a:rPr lang="de-DE" dirty="0" err="1" smtClean="0"/>
              <a:t>code</a:t>
            </a:r>
            <a:r>
              <a:rPr lang="de-DE" dirty="0" smtClean="0"/>
              <a:t> </a:t>
            </a:r>
            <a:r>
              <a:rPr lang="de-DE" dirty="0" err="1" smtClean="0"/>
              <a:t>that</a:t>
            </a:r>
            <a:r>
              <a:rPr lang="de-DE" dirty="0" smtClean="0"/>
              <a:t> </a:t>
            </a:r>
            <a:r>
              <a:rPr lang="de-DE" dirty="0" err="1" smtClean="0"/>
              <a:t>is</a:t>
            </a:r>
            <a:r>
              <a:rPr lang="de-DE" dirty="0" smtClean="0"/>
              <a:t> easy </a:t>
            </a:r>
            <a:r>
              <a:rPr lang="de-DE" dirty="0" err="1" smtClean="0"/>
              <a:t>to</a:t>
            </a:r>
            <a:r>
              <a:rPr lang="de-DE" baseline="0" dirty="0" smtClean="0"/>
              <a:t> </a:t>
            </a:r>
            <a:r>
              <a:rPr lang="de-DE" baseline="0" dirty="0" err="1" smtClean="0"/>
              <a:t>read</a:t>
            </a:r>
            <a:r>
              <a:rPr lang="de-DE" baseline="0" dirty="0" smtClean="0"/>
              <a:t> </a:t>
            </a:r>
            <a:r>
              <a:rPr lang="de-DE" baseline="0" dirty="0" err="1" smtClean="0"/>
              <a:t>and</a:t>
            </a:r>
            <a:r>
              <a:rPr lang="de-DE" baseline="0" dirty="0" smtClean="0"/>
              <a:t> </a:t>
            </a:r>
            <a:r>
              <a:rPr lang="de-DE" baseline="0" dirty="0" err="1" smtClean="0"/>
              <a:t>reusable</a:t>
            </a:r>
            <a:r>
              <a:rPr lang="de-DE" baseline="0" dirty="0" smtClean="0"/>
              <a:t>. </a:t>
            </a:r>
          </a:p>
          <a:p>
            <a:r>
              <a:rPr lang="de-DE" baseline="0" dirty="0" err="1" smtClean="0"/>
              <a:t>If</a:t>
            </a:r>
            <a:r>
              <a:rPr lang="de-DE" baseline="0" dirty="0" smtClean="0"/>
              <a:t> </a:t>
            </a:r>
            <a:r>
              <a:rPr lang="de-DE" baseline="0" dirty="0" err="1" smtClean="0"/>
              <a:t>you</a:t>
            </a:r>
            <a:r>
              <a:rPr lang="de-DE" baseline="0" dirty="0" smtClean="0"/>
              <a:t> </a:t>
            </a:r>
            <a:r>
              <a:rPr lang="de-DE" baseline="0" dirty="0" err="1" smtClean="0"/>
              <a:t>have</a:t>
            </a:r>
            <a:r>
              <a:rPr lang="de-DE" baseline="0" dirty="0" smtClean="0"/>
              <a:t> </a:t>
            </a:r>
            <a:r>
              <a:rPr lang="de-DE" baseline="0" dirty="0" err="1" smtClean="0"/>
              <a:t>copy</a:t>
            </a:r>
            <a:r>
              <a:rPr lang="de-DE" baseline="0" dirty="0" smtClean="0"/>
              <a:t>/</a:t>
            </a:r>
            <a:r>
              <a:rPr lang="de-DE" baseline="0" dirty="0" err="1" smtClean="0"/>
              <a:t>pasted</a:t>
            </a:r>
            <a:r>
              <a:rPr lang="de-DE" baseline="0" dirty="0" smtClean="0"/>
              <a:t> </a:t>
            </a:r>
            <a:r>
              <a:rPr lang="de-DE" baseline="0" dirty="0" err="1" smtClean="0"/>
              <a:t>code</a:t>
            </a:r>
            <a:r>
              <a:rPr lang="de-DE" baseline="0" dirty="0" smtClean="0"/>
              <a:t> in </a:t>
            </a:r>
            <a:r>
              <a:rPr lang="de-DE" baseline="0" dirty="0" err="1" smtClean="0"/>
              <a:t>your</a:t>
            </a:r>
            <a:r>
              <a:rPr lang="de-DE" baseline="0" dirty="0" smtClean="0"/>
              <a:t> </a:t>
            </a:r>
            <a:r>
              <a:rPr lang="de-DE" baseline="0" dirty="0" err="1" smtClean="0"/>
              <a:t>program</a:t>
            </a:r>
            <a:r>
              <a:rPr lang="de-DE" baseline="0" dirty="0" smtClean="0"/>
              <a:t>, </a:t>
            </a:r>
            <a:r>
              <a:rPr lang="de-DE" baseline="0" dirty="0" err="1" smtClean="0"/>
              <a:t>when</a:t>
            </a:r>
            <a:r>
              <a:rPr lang="de-DE" baseline="0" dirty="0" smtClean="0"/>
              <a:t> </a:t>
            </a:r>
            <a:r>
              <a:rPr lang="de-DE" baseline="0" dirty="0" err="1" smtClean="0"/>
              <a:t>you</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change</a:t>
            </a:r>
            <a:r>
              <a:rPr lang="de-DE" baseline="0" dirty="0" smtClean="0"/>
              <a:t> </a:t>
            </a:r>
            <a:r>
              <a:rPr lang="de-DE" baseline="0" dirty="0" err="1" smtClean="0"/>
              <a:t>something</a:t>
            </a:r>
            <a:r>
              <a:rPr lang="de-DE" baseline="0" dirty="0" smtClean="0"/>
              <a:t>, </a:t>
            </a:r>
            <a:r>
              <a:rPr lang="de-DE" baseline="0" dirty="0" err="1" smtClean="0"/>
              <a:t>it</a:t>
            </a:r>
            <a:r>
              <a:rPr lang="de-DE" baseline="0" dirty="0" smtClean="0"/>
              <a:t> will </a:t>
            </a:r>
            <a:r>
              <a:rPr lang="de-DE" baseline="0" dirty="0" err="1" smtClean="0"/>
              <a:t>require</a:t>
            </a:r>
            <a:r>
              <a:rPr lang="de-DE" baseline="0" dirty="0" smtClean="0"/>
              <a:t> </a:t>
            </a:r>
            <a:r>
              <a:rPr lang="de-DE" baseline="0" dirty="0" err="1" smtClean="0"/>
              <a:t>that</a:t>
            </a:r>
            <a:r>
              <a:rPr lang="de-DE" baseline="0" dirty="0" smtClean="0"/>
              <a:t> </a:t>
            </a:r>
            <a:r>
              <a:rPr lang="de-DE" baseline="0" dirty="0" err="1" smtClean="0"/>
              <a:t>you</a:t>
            </a:r>
            <a:r>
              <a:rPr lang="de-DE" baseline="0" dirty="0" smtClean="0"/>
              <a:t> </a:t>
            </a:r>
            <a:r>
              <a:rPr lang="de-DE" baseline="0" dirty="0" err="1" smtClean="0"/>
              <a:t>go</a:t>
            </a:r>
            <a:r>
              <a:rPr lang="de-DE" baseline="0" dirty="0" smtClean="0"/>
              <a:t> </a:t>
            </a:r>
            <a:r>
              <a:rPr lang="de-DE" baseline="0" dirty="0" err="1" smtClean="0"/>
              <a:t>and</a:t>
            </a:r>
            <a:r>
              <a:rPr lang="de-DE" baseline="0" dirty="0" smtClean="0"/>
              <a:t> </a:t>
            </a:r>
            <a:r>
              <a:rPr lang="de-DE" baseline="0" dirty="0" err="1" smtClean="0"/>
              <a:t>change</a:t>
            </a:r>
            <a:r>
              <a:rPr lang="de-DE" baseline="0" dirty="0" smtClean="0"/>
              <a:t> in all </a:t>
            </a:r>
            <a:r>
              <a:rPr lang="de-DE" baseline="0" dirty="0" err="1" smtClean="0"/>
              <a:t>the</a:t>
            </a:r>
            <a:r>
              <a:rPr lang="de-DE" baseline="0" dirty="0" smtClean="0"/>
              <a:t> </a:t>
            </a:r>
            <a:r>
              <a:rPr lang="de-DE" baseline="0" dirty="0" err="1" smtClean="0"/>
              <a:t>places</a:t>
            </a:r>
            <a:r>
              <a:rPr lang="de-DE" baseline="0" dirty="0" smtClean="0"/>
              <a:t> </a:t>
            </a:r>
            <a:r>
              <a:rPr lang="de-DE" baseline="0" dirty="0" err="1" smtClean="0"/>
              <a:t>where</a:t>
            </a:r>
            <a:r>
              <a:rPr lang="de-DE" baseline="0" dirty="0" smtClean="0"/>
              <a:t> </a:t>
            </a:r>
            <a:r>
              <a:rPr lang="de-DE" baseline="0" dirty="0" err="1" smtClean="0"/>
              <a:t>you</a:t>
            </a:r>
            <a:r>
              <a:rPr lang="de-DE" baseline="0" dirty="0" smtClean="0"/>
              <a:t> </a:t>
            </a:r>
            <a:r>
              <a:rPr lang="de-DE" baseline="0" dirty="0" err="1" smtClean="0"/>
              <a:t>copy-pasted</a:t>
            </a:r>
            <a:r>
              <a:rPr lang="de-DE" baseline="0" dirty="0" smtClean="0"/>
              <a:t>. </a:t>
            </a:r>
            <a:r>
              <a:rPr lang="de-DE" baseline="0" dirty="0" err="1" smtClean="0"/>
              <a:t>If</a:t>
            </a:r>
            <a:r>
              <a:rPr lang="de-DE" baseline="0" dirty="0" smtClean="0"/>
              <a:t> </a:t>
            </a:r>
            <a:r>
              <a:rPr lang="de-DE" baseline="0" dirty="0" err="1" smtClean="0"/>
              <a:t>you</a:t>
            </a:r>
            <a:r>
              <a:rPr lang="de-DE" baseline="0" dirty="0" smtClean="0"/>
              <a:t> miss </a:t>
            </a:r>
            <a:r>
              <a:rPr lang="de-DE" baseline="0" dirty="0" err="1" smtClean="0"/>
              <a:t>one</a:t>
            </a:r>
            <a:r>
              <a:rPr lang="de-DE" baseline="0" dirty="0" smtClean="0"/>
              <a:t> </a:t>
            </a:r>
            <a:r>
              <a:rPr lang="de-DE" baseline="0" dirty="0" err="1" smtClean="0"/>
              <a:t>place</a:t>
            </a:r>
            <a:r>
              <a:rPr lang="de-DE" baseline="0" dirty="0" smtClean="0"/>
              <a:t> -&gt; </a:t>
            </a:r>
            <a:r>
              <a:rPr lang="de-DE" baseline="0" dirty="0" err="1" smtClean="0"/>
              <a:t>bugs</a:t>
            </a:r>
            <a:r>
              <a:rPr lang="de-DE" baseline="0" dirty="0" smtClean="0"/>
              <a:t>. </a:t>
            </a:r>
          </a:p>
          <a:p>
            <a:r>
              <a:rPr lang="de-DE" baseline="0" dirty="0" smtClean="0"/>
              <a:t>On </a:t>
            </a:r>
            <a:r>
              <a:rPr lang="de-DE" baseline="0" dirty="0" err="1" smtClean="0"/>
              <a:t>the</a:t>
            </a:r>
            <a:r>
              <a:rPr lang="de-DE" baseline="0" dirty="0" smtClean="0"/>
              <a:t> </a:t>
            </a:r>
            <a:r>
              <a:rPr lang="de-DE" baseline="0" dirty="0" err="1" smtClean="0"/>
              <a:t>other</a:t>
            </a:r>
            <a:r>
              <a:rPr lang="de-DE" baseline="0" dirty="0" smtClean="0"/>
              <a:t> </a:t>
            </a:r>
            <a:r>
              <a:rPr lang="de-DE" baseline="0" dirty="0" err="1" smtClean="0"/>
              <a:t>hand</a:t>
            </a:r>
            <a:r>
              <a:rPr lang="de-DE" baseline="0" dirty="0" smtClean="0"/>
              <a:t>, </a:t>
            </a:r>
            <a:r>
              <a:rPr lang="de-DE" baseline="0" dirty="0" err="1" smtClean="0"/>
              <a:t>your</a:t>
            </a:r>
            <a:r>
              <a:rPr lang="de-DE" baseline="0" dirty="0" smtClean="0"/>
              <a:t> </a:t>
            </a:r>
            <a:r>
              <a:rPr lang="de-DE" baseline="0" dirty="0" err="1" smtClean="0"/>
              <a:t>code</a:t>
            </a:r>
            <a:r>
              <a:rPr lang="de-DE" baseline="0" dirty="0" smtClean="0"/>
              <a:t> will </a:t>
            </a:r>
            <a:r>
              <a:rPr lang="de-DE" baseline="0" dirty="0" err="1" smtClean="0"/>
              <a:t>always</a:t>
            </a:r>
            <a:r>
              <a:rPr lang="de-DE" baseline="0" dirty="0" smtClean="0"/>
              <a:t> </a:t>
            </a:r>
            <a:r>
              <a:rPr lang="de-DE" baseline="0" dirty="0" err="1" smtClean="0"/>
              <a:t>change</a:t>
            </a:r>
            <a:r>
              <a:rPr lang="de-DE" baseline="0" dirty="0" smtClean="0"/>
              <a:t> </a:t>
            </a:r>
            <a:r>
              <a:rPr lang="de-DE" baseline="0" dirty="0" err="1" smtClean="0"/>
              <a:t>and</a:t>
            </a:r>
            <a:r>
              <a:rPr lang="de-DE" baseline="0" dirty="0" smtClean="0"/>
              <a:t> </a:t>
            </a:r>
            <a:r>
              <a:rPr lang="de-DE" baseline="0" dirty="0" err="1" smtClean="0"/>
              <a:t>there</a:t>
            </a:r>
            <a:r>
              <a:rPr lang="de-DE" baseline="0" dirty="0" smtClean="0"/>
              <a:t> will </a:t>
            </a:r>
            <a:r>
              <a:rPr lang="de-DE" baseline="0" dirty="0" err="1" smtClean="0"/>
              <a:t>be</a:t>
            </a:r>
            <a:r>
              <a:rPr lang="de-DE" baseline="0" dirty="0" smtClean="0"/>
              <a:t> </a:t>
            </a:r>
            <a:r>
              <a:rPr lang="de-DE" baseline="0" dirty="0" err="1" smtClean="0"/>
              <a:t>functionality</a:t>
            </a:r>
            <a:r>
              <a:rPr lang="de-DE" baseline="0" dirty="0" smtClean="0"/>
              <a:t> </a:t>
            </a:r>
            <a:r>
              <a:rPr lang="de-DE" baseline="0" dirty="0" err="1" smtClean="0"/>
              <a:t>that</a:t>
            </a:r>
            <a:r>
              <a:rPr lang="de-DE" baseline="0" dirty="0" smtClean="0"/>
              <a:t> </a:t>
            </a:r>
            <a:r>
              <a:rPr lang="de-DE" baseline="0" dirty="0" err="1" smtClean="0"/>
              <a:t>you</a:t>
            </a:r>
            <a:r>
              <a:rPr lang="de-DE" baseline="0" dirty="0" smtClean="0"/>
              <a:t> will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modify</a:t>
            </a:r>
            <a:r>
              <a:rPr lang="de-DE" baseline="0" dirty="0" smtClean="0"/>
              <a:t>/</a:t>
            </a:r>
            <a:r>
              <a:rPr lang="de-DE" baseline="0" dirty="0" err="1" smtClean="0"/>
              <a:t>improve</a:t>
            </a:r>
            <a:r>
              <a:rPr lang="de-DE" baseline="0" dirty="0" smtClean="0"/>
              <a:t>/</a:t>
            </a:r>
            <a:r>
              <a:rPr lang="de-DE" baseline="0" dirty="0" err="1" smtClean="0"/>
              <a:t>delete</a:t>
            </a:r>
            <a:r>
              <a:rPr lang="de-DE" baseline="0" dirty="0" smtClean="0"/>
              <a:t>. So, </a:t>
            </a:r>
            <a:r>
              <a:rPr lang="de-DE" baseline="0" dirty="0" err="1" smtClean="0"/>
              <a:t>writing</a:t>
            </a:r>
            <a:r>
              <a:rPr lang="de-DE" baseline="0" dirty="0" smtClean="0"/>
              <a:t> </a:t>
            </a:r>
            <a:r>
              <a:rPr lang="de-DE" baseline="0" dirty="0" err="1" smtClean="0"/>
              <a:t>functions</a:t>
            </a:r>
            <a:r>
              <a:rPr lang="de-DE" baseline="0" dirty="0" smtClean="0"/>
              <a:t> </a:t>
            </a:r>
            <a:r>
              <a:rPr lang="de-DE" baseline="0" dirty="0" err="1" smtClean="0"/>
              <a:t>that</a:t>
            </a:r>
            <a:r>
              <a:rPr lang="de-DE" baseline="0" dirty="0" smtClean="0"/>
              <a:t> </a:t>
            </a:r>
            <a:r>
              <a:rPr lang="de-DE" baseline="0" dirty="0" err="1" smtClean="0"/>
              <a:t>store</a:t>
            </a:r>
            <a:r>
              <a:rPr lang="de-DE" baseline="0" dirty="0" smtClean="0"/>
              <a:t> </a:t>
            </a:r>
            <a:r>
              <a:rPr lang="de-DE" baseline="0" dirty="0" err="1" smtClean="0"/>
              <a:t>these</a:t>
            </a:r>
            <a:r>
              <a:rPr lang="de-DE" baseline="0" dirty="0" smtClean="0"/>
              <a:t> </a:t>
            </a:r>
            <a:r>
              <a:rPr lang="de-DE" baseline="0" dirty="0" err="1" smtClean="0"/>
              <a:t>functionalities</a:t>
            </a:r>
            <a:r>
              <a:rPr lang="de-DE" baseline="0" dirty="0" smtClean="0"/>
              <a:t> </a:t>
            </a:r>
            <a:r>
              <a:rPr lang="de-DE" baseline="0" dirty="0" err="1" smtClean="0"/>
              <a:t>help</a:t>
            </a:r>
            <a:r>
              <a:rPr lang="de-DE" baseline="0" dirty="0" smtClean="0"/>
              <a:t> </a:t>
            </a:r>
            <a:r>
              <a:rPr lang="de-DE" baseline="0" dirty="0" err="1" smtClean="0"/>
              <a:t>to</a:t>
            </a:r>
            <a:r>
              <a:rPr lang="de-DE" baseline="0" dirty="0" smtClean="0"/>
              <a:t> </a:t>
            </a:r>
            <a:r>
              <a:rPr lang="de-DE" baseline="0" dirty="0" err="1" smtClean="0"/>
              <a:t>make</a:t>
            </a:r>
            <a:r>
              <a:rPr lang="de-DE" baseline="0" dirty="0" smtClean="0"/>
              <a:t> </a:t>
            </a:r>
            <a:r>
              <a:rPr lang="de-DE" baseline="0" dirty="0" err="1" smtClean="0"/>
              <a:t>the</a:t>
            </a:r>
            <a:r>
              <a:rPr lang="de-DE" baseline="0" dirty="0" smtClean="0"/>
              <a:t> </a:t>
            </a:r>
            <a:r>
              <a:rPr lang="de-DE" baseline="0" dirty="0" err="1" smtClean="0"/>
              <a:t>code</a:t>
            </a:r>
            <a:r>
              <a:rPr lang="de-DE" baseline="0" dirty="0" smtClean="0"/>
              <a:t> </a:t>
            </a:r>
            <a:r>
              <a:rPr lang="de-DE" baseline="0" dirty="0" err="1" smtClean="0"/>
              <a:t>reusable</a:t>
            </a:r>
            <a:r>
              <a:rPr lang="de-DE" baseline="0" dirty="0" smtClean="0"/>
              <a:t> </a:t>
            </a:r>
            <a:r>
              <a:rPr lang="de-DE" baseline="0" dirty="0" err="1" smtClean="0"/>
              <a:t>and</a:t>
            </a:r>
            <a:r>
              <a:rPr lang="de-DE" baseline="0" dirty="0" smtClean="0"/>
              <a:t> </a:t>
            </a:r>
            <a:r>
              <a:rPr lang="de-DE" baseline="0" dirty="0" err="1" smtClean="0"/>
              <a:t>more</a:t>
            </a:r>
            <a:r>
              <a:rPr lang="de-DE" baseline="0" dirty="0" smtClean="0"/>
              <a:t> </a:t>
            </a:r>
            <a:r>
              <a:rPr lang="de-DE" baseline="0" dirty="0" err="1" smtClean="0"/>
              <a:t>organized</a:t>
            </a:r>
            <a:r>
              <a:rPr lang="de-DE" baseline="0" dirty="0" smtClean="0"/>
              <a:t>. </a:t>
            </a:r>
            <a:endParaRPr lang="de-DE" dirty="0"/>
          </a:p>
        </p:txBody>
      </p:sp>
      <p:sp>
        <p:nvSpPr>
          <p:cNvPr id="4" name="Slide Number Placeholder 3"/>
          <p:cNvSpPr>
            <a:spLocks noGrp="1"/>
          </p:cNvSpPr>
          <p:nvPr>
            <p:ph type="sldNum" sz="quarter" idx="10"/>
          </p:nvPr>
        </p:nvSpPr>
        <p:spPr/>
        <p:txBody>
          <a:bodyPr/>
          <a:lstStyle/>
          <a:p>
            <a:fld id="{DF165AE9-1369-443C-887F-9B304EFA97CB}" type="slidenum">
              <a:rPr lang="de-DE" smtClean="0"/>
              <a:pPr/>
              <a:t>2</a:t>
            </a:fld>
            <a:endParaRPr lang="de-DE"/>
          </a:p>
        </p:txBody>
      </p:sp>
    </p:spTree>
    <p:extLst>
      <p:ext uri="{BB962C8B-B14F-4D97-AF65-F5344CB8AC3E}">
        <p14:creationId xmlns:p14="http://schemas.microsoft.com/office/powerpoint/2010/main" val="2690404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What</a:t>
            </a:r>
            <a:r>
              <a:rPr lang="de-DE" dirty="0" smtClean="0"/>
              <a:t> </a:t>
            </a:r>
            <a:r>
              <a:rPr lang="de-DE" dirty="0" err="1" smtClean="0"/>
              <a:t>happens</a:t>
            </a:r>
            <a:r>
              <a:rPr lang="de-DE" dirty="0" smtClean="0"/>
              <a:t> </a:t>
            </a:r>
            <a:r>
              <a:rPr lang="de-DE" dirty="0" err="1" smtClean="0"/>
              <a:t>with</a:t>
            </a:r>
            <a:r>
              <a:rPr lang="de-DE" dirty="0" smtClean="0"/>
              <a:t> </a:t>
            </a:r>
            <a:r>
              <a:rPr lang="de-DE" dirty="0" err="1" smtClean="0"/>
              <a:t>this</a:t>
            </a:r>
            <a:r>
              <a:rPr lang="de-DE" baseline="0" dirty="0" smtClean="0"/>
              <a:t> </a:t>
            </a:r>
            <a:r>
              <a:rPr lang="de-DE" baseline="0" dirty="0" err="1" smtClean="0"/>
              <a:t>function</a:t>
            </a:r>
            <a:r>
              <a:rPr lang="de-DE" baseline="0" dirty="0" smtClean="0"/>
              <a:t> outside </a:t>
            </a:r>
            <a:r>
              <a:rPr lang="de-DE" baseline="0" dirty="0" err="1" smtClean="0"/>
              <a:t>the</a:t>
            </a:r>
            <a:r>
              <a:rPr lang="de-DE" baseline="0" dirty="0" smtClean="0"/>
              <a:t> </a:t>
            </a:r>
            <a:r>
              <a:rPr lang="de-DE" baseline="0" dirty="0" err="1" smtClean="0"/>
              <a:t>class</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16</a:t>
            </a:fld>
            <a:endParaRPr lang="en-US"/>
          </a:p>
        </p:txBody>
      </p:sp>
    </p:spTree>
    <p:extLst>
      <p:ext uri="{BB962C8B-B14F-4D97-AF65-F5344CB8AC3E}">
        <p14:creationId xmlns:p14="http://schemas.microsoft.com/office/powerpoint/2010/main" val="2738285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What</a:t>
            </a:r>
            <a:r>
              <a:rPr lang="de-DE" dirty="0" smtClean="0"/>
              <a:t> </a:t>
            </a:r>
            <a:r>
              <a:rPr lang="de-DE" dirty="0" err="1" smtClean="0"/>
              <a:t>happens</a:t>
            </a:r>
            <a:r>
              <a:rPr lang="de-DE" dirty="0" smtClean="0"/>
              <a:t> </a:t>
            </a:r>
            <a:r>
              <a:rPr lang="de-DE" dirty="0" err="1" smtClean="0"/>
              <a:t>with</a:t>
            </a:r>
            <a:r>
              <a:rPr lang="de-DE" dirty="0" smtClean="0"/>
              <a:t> </a:t>
            </a:r>
            <a:r>
              <a:rPr lang="de-DE" dirty="0" err="1" smtClean="0"/>
              <a:t>this</a:t>
            </a:r>
            <a:r>
              <a:rPr lang="de-DE" baseline="0" dirty="0" smtClean="0"/>
              <a:t> </a:t>
            </a:r>
            <a:r>
              <a:rPr lang="de-DE" baseline="0" dirty="0" err="1" smtClean="0"/>
              <a:t>function</a:t>
            </a:r>
            <a:r>
              <a:rPr lang="de-DE" baseline="0" dirty="0" smtClean="0"/>
              <a:t> outside </a:t>
            </a:r>
            <a:r>
              <a:rPr lang="de-DE" baseline="0" dirty="0" err="1" smtClean="0"/>
              <a:t>the</a:t>
            </a:r>
            <a:r>
              <a:rPr lang="de-DE" baseline="0" dirty="0" smtClean="0"/>
              <a:t> </a:t>
            </a:r>
            <a:r>
              <a:rPr lang="de-DE" baseline="0" dirty="0" err="1" smtClean="0"/>
              <a:t>class</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17</a:t>
            </a:fld>
            <a:endParaRPr lang="en-US"/>
          </a:p>
        </p:txBody>
      </p:sp>
    </p:spTree>
    <p:extLst>
      <p:ext uri="{BB962C8B-B14F-4D97-AF65-F5344CB8AC3E}">
        <p14:creationId xmlns:p14="http://schemas.microsoft.com/office/powerpoint/2010/main" val="390825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What</a:t>
            </a:r>
            <a:r>
              <a:rPr lang="de-DE" dirty="0" smtClean="0"/>
              <a:t> </a:t>
            </a:r>
            <a:r>
              <a:rPr lang="de-DE" dirty="0" err="1" smtClean="0"/>
              <a:t>happens</a:t>
            </a:r>
            <a:r>
              <a:rPr lang="de-DE" dirty="0" smtClean="0"/>
              <a:t> </a:t>
            </a:r>
            <a:r>
              <a:rPr lang="de-DE" dirty="0" err="1" smtClean="0"/>
              <a:t>with</a:t>
            </a:r>
            <a:r>
              <a:rPr lang="de-DE" dirty="0" smtClean="0"/>
              <a:t> </a:t>
            </a:r>
            <a:r>
              <a:rPr lang="de-DE" dirty="0" err="1" smtClean="0"/>
              <a:t>this</a:t>
            </a:r>
            <a:r>
              <a:rPr lang="de-DE" baseline="0" dirty="0" smtClean="0"/>
              <a:t> </a:t>
            </a:r>
            <a:r>
              <a:rPr lang="de-DE" baseline="0" dirty="0" err="1" smtClean="0"/>
              <a:t>function</a:t>
            </a:r>
            <a:r>
              <a:rPr lang="de-DE" baseline="0" dirty="0" smtClean="0"/>
              <a:t> outside </a:t>
            </a:r>
            <a:r>
              <a:rPr lang="de-DE" baseline="0" dirty="0" err="1" smtClean="0"/>
              <a:t>the</a:t>
            </a:r>
            <a:r>
              <a:rPr lang="de-DE" baseline="0" dirty="0" smtClean="0"/>
              <a:t> </a:t>
            </a:r>
            <a:r>
              <a:rPr lang="de-DE" baseline="0" dirty="0" err="1" smtClean="0"/>
              <a:t>class</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18</a:t>
            </a:fld>
            <a:endParaRPr lang="en-US"/>
          </a:p>
        </p:txBody>
      </p:sp>
    </p:spTree>
    <p:extLst>
      <p:ext uri="{BB962C8B-B14F-4D97-AF65-F5344CB8AC3E}">
        <p14:creationId xmlns:p14="http://schemas.microsoft.com/office/powerpoint/2010/main" val="238957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“print“ function calls the __</a:t>
            </a:r>
            <a:r>
              <a:rPr lang="en-US" noProof="0" dirty="0" err="1" smtClean="0"/>
              <a:t>str</a:t>
            </a:r>
            <a:r>
              <a:rPr lang="en-US" noProof="0" dirty="0" smtClean="0"/>
              <a:t>__ method</a:t>
            </a:r>
          </a:p>
          <a:p>
            <a:r>
              <a:rPr lang="de-DE" noProof="0" dirty="0" smtClean="0"/>
              <a:t>repr() bult-in function returns the type</a:t>
            </a:r>
            <a:r>
              <a:rPr lang="de-DE" baseline="0" noProof="0" dirty="0" smtClean="0"/>
              <a:t> of object – class it is of – and position in memory</a:t>
            </a:r>
          </a:p>
          <a:p>
            <a:r>
              <a:rPr lang="de-DE" baseline="0" noProof="0" dirty="0" smtClean="0"/>
              <a:t>str() by default calls the repr() function</a:t>
            </a:r>
            <a:endParaRPr lang="en-US" noProof="0"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19</a:t>
            </a:fld>
            <a:endParaRPr lang="en-US"/>
          </a:p>
        </p:txBody>
      </p:sp>
    </p:spTree>
    <p:extLst>
      <p:ext uri="{BB962C8B-B14F-4D97-AF65-F5344CB8AC3E}">
        <p14:creationId xmlns:p14="http://schemas.microsoft.com/office/powerpoint/2010/main" val="4038930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What happens with this</a:t>
            </a:r>
            <a:r>
              <a:rPr lang="de-DE" baseline="0" dirty="0" smtClean="0"/>
              <a:t> function outside the class</a:t>
            </a:r>
            <a:r>
              <a:rPr lang="de-DE" baseline="0" dirty="0" smtClean="0"/>
              <a:t>?</a:t>
            </a:r>
          </a:p>
          <a:p>
            <a:endParaRPr lang="de-DE" baseline="0" dirty="0" smtClean="0"/>
          </a:p>
          <a:p>
            <a:r>
              <a:rPr lang="de-DE" baseline="0" dirty="0" smtClean="0"/>
              <a:t>File: ghost_repr_str.py</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20</a:t>
            </a:fld>
            <a:endParaRPr lang="en-US"/>
          </a:p>
        </p:txBody>
      </p:sp>
    </p:spTree>
    <p:extLst>
      <p:ext uri="{BB962C8B-B14F-4D97-AF65-F5344CB8AC3E}">
        <p14:creationId xmlns:p14="http://schemas.microsoft.com/office/powerpoint/2010/main" val="391831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What</a:t>
            </a:r>
            <a:r>
              <a:rPr lang="de-DE" dirty="0" smtClean="0"/>
              <a:t> </a:t>
            </a:r>
            <a:r>
              <a:rPr lang="de-DE" dirty="0" err="1" smtClean="0"/>
              <a:t>happens</a:t>
            </a:r>
            <a:r>
              <a:rPr lang="de-DE" dirty="0" smtClean="0"/>
              <a:t> </a:t>
            </a:r>
            <a:r>
              <a:rPr lang="de-DE" dirty="0" err="1" smtClean="0"/>
              <a:t>with</a:t>
            </a:r>
            <a:r>
              <a:rPr lang="de-DE" dirty="0" smtClean="0"/>
              <a:t> </a:t>
            </a:r>
            <a:r>
              <a:rPr lang="de-DE" dirty="0" err="1" smtClean="0"/>
              <a:t>this</a:t>
            </a:r>
            <a:r>
              <a:rPr lang="de-DE" baseline="0" dirty="0" smtClean="0"/>
              <a:t> </a:t>
            </a:r>
            <a:r>
              <a:rPr lang="de-DE" baseline="0" dirty="0" err="1" smtClean="0"/>
              <a:t>function</a:t>
            </a:r>
            <a:r>
              <a:rPr lang="de-DE" baseline="0" dirty="0" smtClean="0"/>
              <a:t> outside </a:t>
            </a:r>
            <a:r>
              <a:rPr lang="de-DE" baseline="0" dirty="0" err="1" smtClean="0"/>
              <a:t>the</a:t>
            </a:r>
            <a:r>
              <a:rPr lang="de-DE" baseline="0" dirty="0" smtClean="0"/>
              <a:t> </a:t>
            </a:r>
            <a:r>
              <a:rPr lang="de-DE" baseline="0" dirty="0" err="1" smtClean="0"/>
              <a:t>class</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21</a:t>
            </a:fld>
            <a:endParaRPr lang="en-US"/>
          </a:p>
        </p:txBody>
      </p:sp>
    </p:spTree>
    <p:extLst>
      <p:ext uri="{BB962C8B-B14F-4D97-AF65-F5344CB8AC3E}">
        <p14:creationId xmlns:p14="http://schemas.microsoft.com/office/powerpoint/2010/main" val="22715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What</a:t>
            </a:r>
            <a:r>
              <a:rPr lang="de-DE" dirty="0" smtClean="0"/>
              <a:t> </a:t>
            </a:r>
            <a:r>
              <a:rPr lang="de-DE" dirty="0" err="1" smtClean="0"/>
              <a:t>happens</a:t>
            </a:r>
            <a:r>
              <a:rPr lang="de-DE" dirty="0" smtClean="0"/>
              <a:t> </a:t>
            </a:r>
            <a:r>
              <a:rPr lang="de-DE" dirty="0" err="1" smtClean="0"/>
              <a:t>with</a:t>
            </a:r>
            <a:r>
              <a:rPr lang="de-DE" dirty="0" smtClean="0"/>
              <a:t> </a:t>
            </a:r>
            <a:r>
              <a:rPr lang="de-DE" dirty="0" err="1" smtClean="0"/>
              <a:t>this</a:t>
            </a:r>
            <a:r>
              <a:rPr lang="de-DE" baseline="0" dirty="0" smtClean="0"/>
              <a:t> </a:t>
            </a:r>
            <a:r>
              <a:rPr lang="de-DE" baseline="0" dirty="0" err="1" smtClean="0"/>
              <a:t>function</a:t>
            </a:r>
            <a:r>
              <a:rPr lang="de-DE" baseline="0" dirty="0" smtClean="0"/>
              <a:t> outside </a:t>
            </a:r>
            <a:r>
              <a:rPr lang="de-DE" baseline="0" dirty="0" err="1" smtClean="0"/>
              <a:t>the</a:t>
            </a:r>
            <a:r>
              <a:rPr lang="de-DE" baseline="0" dirty="0" smtClean="0"/>
              <a:t> </a:t>
            </a:r>
            <a:r>
              <a:rPr lang="de-DE" baseline="0" dirty="0" err="1" smtClean="0"/>
              <a:t>class</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22</a:t>
            </a:fld>
            <a:endParaRPr lang="en-US"/>
          </a:p>
        </p:txBody>
      </p:sp>
    </p:spTree>
    <p:extLst>
      <p:ext uri="{BB962C8B-B14F-4D97-AF65-F5344CB8AC3E}">
        <p14:creationId xmlns:p14="http://schemas.microsoft.com/office/powerpoint/2010/main" val="1797696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Assume NOW</a:t>
            </a:r>
            <a:r>
              <a:rPr lang="de-DE" baseline="0" dirty="0" smtClean="0"/>
              <a:t> WE DON‘T HAVE A __str__ function.</a:t>
            </a:r>
            <a:endParaRPr lang="de-DE" dirty="0" smtClean="0"/>
          </a:p>
          <a:p>
            <a:r>
              <a:rPr lang="de-DE" dirty="0" smtClean="0"/>
              <a:t>The built-in</a:t>
            </a:r>
            <a:r>
              <a:rPr lang="de-DE" baseline="0" dirty="0" smtClean="0"/>
              <a:t> function str() calls by default the built-in function repr()</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23</a:t>
            </a:fld>
            <a:endParaRPr lang="en-US"/>
          </a:p>
        </p:txBody>
      </p:sp>
    </p:spTree>
    <p:extLst>
      <p:ext uri="{BB962C8B-B14F-4D97-AF65-F5344CB8AC3E}">
        <p14:creationId xmlns:p14="http://schemas.microsoft.com/office/powerpoint/2010/main" val="3112395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have both str and repr </a:t>
            </a:r>
          </a:p>
          <a:p>
            <a:r>
              <a:rPr lang="de-DE" dirty="0" smtClean="0"/>
              <a:t>Keep in mind that repr will give you the information of the class, which sometimes you don‘t want to have in your print (with str).</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24</a:t>
            </a:fld>
            <a:endParaRPr lang="en-US"/>
          </a:p>
        </p:txBody>
      </p:sp>
    </p:spTree>
    <p:extLst>
      <p:ext uri="{BB962C8B-B14F-4D97-AF65-F5344CB8AC3E}">
        <p14:creationId xmlns:p14="http://schemas.microsoft.com/office/powerpoint/2010/main" val="1276709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Assume NOW</a:t>
            </a:r>
            <a:r>
              <a:rPr lang="de-DE" baseline="0" dirty="0" smtClean="0"/>
              <a:t> WE DON‘T HAVE A __str__ function.</a:t>
            </a:r>
            <a:endParaRPr lang="de-DE" dirty="0" smtClean="0"/>
          </a:p>
          <a:p>
            <a:r>
              <a:rPr lang="de-DE" dirty="0" smtClean="0"/>
              <a:t>The built-in</a:t>
            </a:r>
            <a:r>
              <a:rPr lang="de-DE" baseline="0" dirty="0" smtClean="0"/>
              <a:t> function str() calls by default the built-in function repr()</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25</a:t>
            </a:fld>
            <a:endParaRPr lang="en-US"/>
          </a:p>
        </p:txBody>
      </p:sp>
    </p:spTree>
    <p:extLst>
      <p:ext uri="{BB962C8B-B14F-4D97-AF65-F5344CB8AC3E}">
        <p14:creationId xmlns:p14="http://schemas.microsoft.com/office/powerpoint/2010/main" val="185137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a:t>
            </a:r>
            <a:r>
              <a:rPr lang="de-DE" dirty="0" err="1" smtClean="0"/>
              <a:t>paradigm</a:t>
            </a:r>
            <a:r>
              <a:rPr lang="de-DE" baseline="0" dirty="0" smtClean="0"/>
              <a:t> </a:t>
            </a:r>
            <a:r>
              <a:rPr lang="de-DE" baseline="0" dirty="0" err="1" smtClean="0"/>
              <a:t>is</a:t>
            </a:r>
            <a:r>
              <a:rPr lang="de-DE" baseline="0" dirty="0" smtClean="0"/>
              <a:t> </a:t>
            </a:r>
            <a:r>
              <a:rPr lang="de-DE" baseline="0" dirty="0" err="1" smtClean="0"/>
              <a:t>the</a:t>
            </a:r>
            <a:r>
              <a:rPr lang="de-DE" baseline="0" dirty="0" smtClean="0"/>
              <a:t> </a:t>
            </a:r>
            <a:r>
              <a:rPr lang="de-DE" baseline="0" dirty="0" err="1" smtClean="0"/>
              <a:t>one</a:t>
            </a:r>
            <a:r>
              <a:rPr lang="de-DE" baseline="0" dirty="0" smtClean="0"/>
              <a:t> </a:t>
            </a:r>
            <a:r>
              <a:rPr lang="de-DE" baseline="0" dirty="0" err="1" smtClean="0"/>
              <a:t>that</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found</a:t>
            </a:r>
            <a:r>
              <a:rPr lang="de-DE" baseline="0" dirty="0" smtClean="0"/>
              <a:t> </a:t>
            </a:r>
            <a:r>
              <a:rPr lang="de-DE" baseline="0" dirty="0" err="1" smtClean="0"/>
              <a:t>everywhere</a:t>
            </a:r>
            <a:r>
              <a:rPr lang="de-DE" baseline="0" dirty="0" smtClean="0"/>
              <a:t>. </a:t>
            </a:r>
            <a:r>
              <a:rPr lang="de-DE" baseline="0" dirty="0" err="1" smtClean="0"/>
              <a:t>Aquí</a:t>
            </a:r>
            <a:r>
              <a:rPr lang="de-DE" baseline="0" dirty="0" smtClean="0"/>
              <a:t> das </a:t>
            </a:r>
            <a:r>
              <a:rPr lang="de-DE" baseline="0" dirty="0" err="1" smtClean="0"/>
              <a:t>ejemplos</a:t>
            </a:r>
            <a:r>
              <a:rPr lang="de-DE" baseline="0" dirty="0" smtClean="0"/>
              <a:t> de </a:t>
            </a:r>
            <a:r>
              <a:rPr lang="de-DE" baseline="0" dirty="0" err="1" smtClean="0"/>
              <a:t>object</a:t>
            </a:r>
            <a:r>
              <a:rPr lang="de-DE" baseline="0" dirty="0" smtClean="0"/>
              <a:t> </a:t>
            </a:r>
            <a:r>
              <a:rPr lang="de-DE" baseline="0" dirty="0" err="1" smtClean="0"/>
              <a:t>orientation</a:t>
            </a:r>
            <a:r>
              <a:rPr lang="de-DE" baseline="0" dirty="0" smtClean="0"/>
              <a:t>: </a:t>
            </a:r>
            <a:r>
              <a:rPr lang="de-DE" baseline="0" dirty="0" err="1" smtClean="0"/>
              <a:t>el</a:t>
            </a:r>
            <a:r>
              <a:rPr lang="de-DE" baseline="0" dirty="0" smtClean="0"/>
              <a:t> </a:t>
            </a:r>
            <a:r>
              <a:rPr lang="de-DE" baseline="0" dirty="0" err="1" smtClean="0"/>
              <a:t>industrial</a:t>
            </a:r>
            <a:r>
              <a:rPr lang="de-DE" baseline="0" dirty="0" smtClean="0"/>
              <a:t> </a:t>
            </a:r>
            <a:r>
              <a:rPr lang="de-DE" baseline="0" dirty="0" err="1" smtClean="0"/>
              <a:t>creando</a:t>
            </a:r>
            <a:r>
              <a:rPr lang="de-DE" baseline="0" dirty="0" smtClean="0"/>
              <a:t> </a:t>
            </a:r>
            <a:r>
              <a:rPr lang="de-DE" baseline="0" dirty="0" err="1" smtClean="0"/>
              <a:t>plásticos</a:t>
            </a:r>
            <a:r>
              <a:rPr lang="de-DE" baseline="0" dirty="0" smtClean="0"/>
              <a:t>, la </a:t>
            </a:r>
            <a:r>
              <a:rPr lang="de-DE" baseline="0" dirty="0" err="1" smtClean="0"/>
              <a:t>lista</a:t>
            </a:r>
            <a:r>
              <a:rPr lang="de-DE" baseline="0" dirty="0" smtClean="0"/>
              <a:t> de </a:t>
            </a:r>
            <a:r>
              <a:rPr lang="de-DE" baseline="0" dirty="0" err="1" smtClean="0"/>
              <a:t>compras</a:t>
            </a:r>
            <a:r>
              <a:rPr lang="de-DE" baseline="0" dirty="0" smtClean="0"/>
              <a:t>, la </a:t>
            </a:r>
            <a:r>
              <a:rPr lang="de-DE" baseline="0" dirty="0" err="1" smtClean="0"/>
              <a:t>ontología</a:t>
            </a:r>
            <a:r>
              <a:rPr lang="de-DE" baseline="0" dirty="0" smtClean="0"/>
              <a:t> de la </a:t>
            </a:r>
            <a:r>
              <a:rPr lang="de-DE" baseline="0" dirty="0" err="1" smtClean="0"/>
              <a:t>pizza</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DF165AE9-1369-443C-887F-9B304EFA97CB}" type="slidenum">
              <a:rPr lang="de-DE" smtClean="0"/>
              <a:pPr/>
              <a:t>3</a:t>
            </a:fld>
            <a:endParaRPr lang="de-DE"/>
          </a:p>
        </p:txBody>
      </p:sp>
    </p:spTree>
    <p:extLst>
      <p:ext uri="{BB962C8B-B14F-4D97-AF65-F5344CB8AC3E}">
        <p14:creationId xmlns:p14="http://schemas.microsoft.com/office/powerpoint/2010/main" val="2690404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instance variables are tied</a:t>
            </a:r>
            <a:r>
              <a:rPr lang="de-DE" baseline="0" dirty="0" smtClean="0"/>
              <a:t> to a particular object instance. Their contents are not stored on the class, but on each individual object created from the class. </a:t>
            </a:r>
            <a:endParaRPr lang="de-DE" dirty="0" smtClean="0"/>
          </a:p>
          <a:p>
            <a:r>
              <a:rPr lang="de-DE" dirty="0" smtClean="0"/>
              <a:t>g2 = createGhost("G2", "blue", 400) </a:t>
            </a:r>
          </a:p>
          <a:p>
            <a:r>
              <a:rPr lang="de-DE" dirty="0" smtClean="0"/>
              <a:t>g2.addGhost()					</a:t>
            </a:r>
            <a:r>
              <a:rPr lang="de-DE" dirty="0" smtClean="0">
                <a:sym typeface="Wingdings" panose="05000000000000000000" pitchFamily="2" charset="2"/>
              </a:rPr>
              <a:t> 1</a:t>
            </a:r>
            <a:endParaRPr lang="de-DE" dirty="0" smtClean="0"/>
          </a:p>
          <a:p>
            <a:endParaRPr lang="de-DE" dirty="0" smtClean="0"/>
          </a:p>
          <a:p>
            <a:r>
              <a:rPr lang="de-DE" dirty="0" smtClean="0"/>
              <a:t>g = </a:t>
            </a:r>
            <a:r>
              <a:rPr lang="de-DE" dirty="0" err="1" smtClean="0"/>
              <a:t>createGhost</a:t>
            </a:r>
            <a:r>
              <a:rPr lang="de-DE" dirty="0" smtClean="0"/>
              <a:t>("Ghost 1", "</a:t>
            </a:r>
            <a:r>
              <a:rPr lang="de-DE" dirty="0" err="1" smtClean="0"/>
              <a:t>red</a:t>
            </a:r>
            <a:r>
              <a:rPr lang="de-DE" dirty="0" smtClean="0"/>
              <a:t>", 60)</a:t>
            </a:r>
          </a:p>
          <a:p>
            <a:r>
              <a:rPr lang="de-DE" dirty="0" smtClean="0"/>
              <a:t>Ghost.addGhostClass()				</a:t>
            </a:r>
            <a:r>
              <a:rPr lang="de-DE" dirty="0" smtClean="0">
                <a:sym typeface="Wingdings" panose="05000000000000000000" pitchFamily="2" charset="2"/>
              </a:rPr>
              <a:t> </a:t>
            </a:r>
            <a:r>
              <a:rPr lang="de-DE" dirty="0" smtClean="0">
                <a:sym typeface="Wingdings" panose="05000000000000000000" pitchFamily="2" charset="2"/>
              </a:rPr>
              <a:t>4</a:t>
            </a:r>
          </a:p>
          <a:p>
            <a:endParaRPr lang="de-DE" dirty="0" smtClean="0">
              <a:sym typeface="Wingdings" panose="05000000000000000000" pitchFamily="2" charset="2"/>
            </a:endParaRPr>
          </a:p>
          <a:p>
            <a:r>
              <a:rPr lang="de-DE" dirty="0" smtClean="0">
                <a:sym typeface="Wingdings" panose="05000000000000000000" pitchFamily="2" charset="2"/>
              </a:rPr>
              <a:t>File: ghost_repr_str.py</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26</a:t>
            </a:fld>
            <a:endParaRPr lang="en-US"/>
          </a:p>
        </p:txBody>
      </p:sp>
    </p:spTree>
    <p:extLst>
      <p:ext uri="{BB962C8B-B14F-4D97-AF65-F5344CB8AC3E}">
        <p14:creationId xmlns:p14="http://schemas.microsoft.com/office/powerpoint/2010/main" val="3825123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instance variables are tied</a:t>
            </a:r>
            <a:r>
              <a:rPr lang="de-DE" baseline="0" dirty="0" smtClean="0"/>
              <a:t> to a particular object instance. Their contents are not stored on the class, but on each individual object created from the class. </a:t>
            </a:r>
          </a:p>
          <a:p>
            <a:endParaRPr lang="de-DE" baseline="0" dirty="0" smtClean="0"/>
          </a:p>
          <a:p>
            <a:r>
              <a:rPr lang="de-DE" baseline="0" dirty="0" smtClean="0"/>
              <a:t>File: ghost_repr_str.py</a:t>
            </a:r>
            <a:endParaRPr lang="de-DE" dirty="0" smtClean="0"/>
          </a:p>
        </p:txBody>
      </p:sp>
      <p:sp>
        <p:nvSpPr>
          <p:cNvPr id="4" name="Slide Number Placeholder 3"/>
          <p:cNvSpPr>
            <a:spLocks noGrp="1"/>
          </p:cNvSpPr>
          <p:nvPr>
            <p:ph type="sldNum" sz="quarter" idx="10"/>
          </p:nvPr>
        </p:nvSpPr>
        <p:spPr/>
        <p:txBody>
          <a:bodyPr/>
          <a:lstStyle/>
          <a:p>
            <a:fld id="{B2C6BB00-6859-4A89-8F2A-66D874223DFD}" type="slidenum">
              <a:rPr lang="en-US" smtClean="0"/>
              <a:pPr/>
              <a:t>27</a:t>
            </a:fld>
            <a:endParaRPr lang="en-US"/>
          </a:p>
        </p:txBody>
      </p:sp>
    </p:spTree>
    <p:extLst>
      <p:ext uri="{BB962C8B-B14F-4D97-AF65-F5344CB8AC3E}">
        <p14:creationId xmlns:p14="http://schemas.microsoft.com/office/powerpoint/2010/main" val="3045812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To illustrate how to use @classmethod to create a factory: </a:t>
            </a:r>
            <a:r>
              <a:rPr lang="en-US" dirty="0" smtClean="0"/>
              <a:t>function or method that returns objects of a varying prototype or class</a:t>
            </a:r>
            <a:endParaRPr lang="en-US" baseline="30000" dirty="0" smtClean="0"/>
          </a:p>
          <a:p>
            <a:r>
              <a:rPr lang="en-US" baseline="0" dirty="0" smtClean="0"/>
              <a:t>The advantage of using "</a:t>
            </a:r>
            <a:r>
              <a:rPr lang="en-US" baseline="0" dirty="0" err="1" smtClean="0"/>
              <a:t>cls</a:t>
            </a:r>
            <a:r>
              <a:rPr lang="en-US" baseline="0" dirty="0" smtClean="0"/>
              <a:t>" is that we don't have to use the class name in the method. Useful if we decide to rename the class in the future. </a:t>
            </a:r>
            <a:endParaRPr lang="de-DE" baseline="0" dirty="0" smtClean="0"/>
          </a:p>
          <a:p>
            <a:endParaRPr lang="de-DE" baseline="0" dirty="0" smtClean="0"/>
          </a:p>
          <a:p>
            <a:r>
              <a:rPr lang="de-DE" baseline="0" dirty="0" smtClean="0"/>
              <a:t>File: classmethod-factory.py</a:t>
            </a:r>
            <a:endParaRPr lang="de-DE" dirty="0" smtClean="0"/>
          </a:p>
        </p:txBody>
      </p:sp>
      <p:sp>
        <p:nvSpPr>
          <p:cNvPr id="4" name="Slide Number Placeholder 3"/>
          <p:cNvSpPr>
            <a:spLocks noGrp="1"/>
          </p:cNvSpPr>
          <p:nvPr>
            <p:ph type="sldNum" sz="quarter" idx="10"/>
          </p:nvPr>
        </p:nvSpPr>
        <p:spPr/>
        <p:txBody>
          <a:bodyPr/>
          <a:lstStyle/>
          <a:p>
            <a:fld id="{B2C6BB00-6859-4A89-8F2A-66D874223DFD}" type="slidenum">
              <a:rPr lang="en-US" smtClean="0"/>
              <a:pPr/>
              <a:t>28</a:t>
            </a:fld>
            <a:endParaRPr lang="en-US"/>
          </a:p>
        </p:txBody>
      </p:sp>
    </p:spTree>
    <p:extLst>
      <p:ext uri="{BB962C8B-B14F-4D97-AF65-F5344CB8AC3E}">
        <p14:creationId xmlns:p14="http://schemas.microsoft.com/office/powerpoint/2010/main" val="3697223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baseline="0" dirty="0" smtClean="0"/>
              <a:t>File: static_method.py</a:t>
            </a:r>
            <a:endParaRPr lang="de-DE" dirty="0" smtClean="0"/>
          </a:p>
          <a:p>
            <a:endParaRPr lang="de-DE" baseline="0" dirty="0" smtClean="0"/>
          </a:p>
          <a:p>
            <a:r>
              <a:rPr lang="de-DE" baseline="0" dirty="0" smtClean="0"/>
              <a:t>To </a:t>
            </a:r>
            <a:r>
              <a:rPr lang="de-DE" baseline="0" dirty="0" smtClean="0"/>
              <a:t>illustrate how to use @staticmethod</a:t>
            </a:r>
          </a:p>
          <a:p>
            <a:r>
              <a:rPr lang="de-DE" baseline="0" dirty="0" smtClean="0"/>
              <a:t>We will create a method that is general enough that doesn‘t need to be part of the class. It could stand on its own. </a:t>
            </a:r>
          </a:p>
          <a:p>
            <a:r>
              <a:rPr lang="de-DE" baseline="0" dirty="0" smtClean="0"/>
              <a:t>We assume the ghosts are circles, and their size is the area of a circle.</a:t>
            </a:r>
          </a:p>
          <a:p>
            <a:endParaRPr lang="de-DE" baseline="0" dirty="0" smtClean="0"/>
          </a:p>
          <a:p>
            <a:r>
              <a:rPr lang="de-DE" baseline="0" dirty="0" smtClean="0"/>
              <a:t>Why is a static method important? </a:t>
            </a:r>
          </a:p>
          <a:p>
            <a:r>
              <a:rPr lang="de-DE" baseline="0" dirty="0" smtClean="0"/>
              <a:t>On the one hand, it is a hint that this method won‘t modiy class or instance state.</a:t>
            </a:r>
          </a:p>
          <a:p>
            <a:r>
              <a:rPr lang="de-DE" baseline="0" dirty="0" smtClean="0"/>
              <a:t>It also allows to communication clearly about parts of your class architecture and the design that you want to follow. </a:t>
            </a:r>
          </a:p>
          <a:p>
            <a:r>
              <a:rPr lang="de-DE" baseline="0" dirty="0" smtClean="0"/>
              <a:t>It is also useful for testing. It is easier to test an method completely independent from the rest of the class.</a:t>
            </a:r>
          </a:p>
          <a:p>
            <a:endParaRPr lang="de-DE" baseline="0" dirty="0" smtClean="0"/>
          </a:p>
        </p:txBody>
      </p:sp>
      <p:sp>
        <p:nvSpPr>
          <p:cNvPr id="4" name="Slide Number Placeholder 3"/>
          <p:cNvSpPr>
            <a:spLocks noGrp="1"/>
          </p:cNvSpPr>
          <p:nvPr>
            <p:ph type="sldNum" sz="quarter" idx="10"/>
          </p:nvPr>
        </p:nvSpPr>
        <p:spPr/>
        <p:txBody>
          <a:bodyPr/>
          <a:lstStyle/>
          <a:p>
            <a:fld id="{B2C6BB00-6859-4A89-8F2A-66D874223DFD}" type="slidenum">
              <a:rPr lang="en-US" smtClean="0"/>
              <a:pPr/>
              <a:t>29</a:t>
            </a:fld>
            <a:endParaRPr lang="en-US"/>
          </a:p>
        </p:txBody>
      </p:sp>
    </p:spTree>
    <p:extLst>
      <p:ext uri="{BB962C8B-B14F-4D97-AF65-F5344CB8AC3E}">
        <p14:creationId xmlns:p14="http://schemas.microsoft.com/office/powerpoint/2010/main" val="1779206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Tightly</a:t>
            </a:r>
            <a:r>
              <a:rPr lang="de-DE" dirty="0" smtClean="0"/>
              <a:t> -&gt; </a:t>
            </a:r>
            <a:r>
              <a:rPr lang="de-DE" dirty="0" err="1" smtClean="0"/>
              <a:t>the</a:t>
            </a:r>
            <a:r>
              <a:rPr lang="de-DE" dirty="0" smtClean="0"/>
              <a:t> </a:t>
            </a:r>
            <a:r>
              <a:rPr lang="de-DE" dirty="0" err="1" smtClean="0"/>
              <a:t>pac</a:t>
            </a:r>
            <a:r>
              <a:rPr lang="de-DE" dirty="0" smtClean="0"/>
              <a:t>-man</a:t>
            </a:r>
            <a:r>
              <a:rPr lang="de-DE" baseline="0" dirty="0" smtClean="0"/>
              <a:t> </a:t>
            </a:r>
            <a:r>
              <a:rPr lang="de-DE" baseline="0" dirty="0" err="1" smtClean="0"/>
              <a:t>object</a:t>
            </a:r>
            <a:r>
              <a:rPr lang="de-DE" baseline="0" dirty="0" smtClean="0"/>
              <a:t> </a:t>
            </a:r>
            <a:r>
              <a:rPr lang="de-DE" baseline="0" dirty="0" err="1" smtClean="0"/>
              <a:t>tracks</a:t>
            </a:r>
            <a:r>
              <a:rPr lang="de-DE" baseline="0" dirty="0" smtClean="0"/>
              <a:t> </a:t>
            </a:r>
            <a:r>
              <a:rPr lang="de-DE" baseline="0" dirty="0" err="1" smtClean="0"/>
              <a:t>when</a:t>
            </a:r>
            <a:r>
              <a:rPr lang="de-DE" baseline="0" dirty="0" smtClean="0"/>
              <a:t> </a:t>
            </a:r>
            <a:r>
              <a:rPr lang="de-DE" baseline="0" dirty="0" err="1" smtClean="0"/>
              <a:t>it</a:t>
            </a:r>
            <a:r>
              <a:rPr lang="de-DE" baseline="0" dirty="0" smtClean="0"/>
              <a:t> </a:t>
            </a:r>
            <a:r>
              <a:rPr lang="de-DE" baseline="0" dirty="0" err="1" smtClean="0"/>
              <a:t>eats</a:t>
            </a:r>
            <a:r>
              <a:rPr lang="de-DE" baseline="0" dirty="0" smtClean="0"/>
              <a:t> a power pellet </a:t>
            </a:r>
            <a:r>
              <a:rPr lang="de-DE" baseline="0" dirty="0" err="1" smtClean="0"/>
              <a:t>and</a:t>
            </a:r>
            <a:r>
              <a:rPr lang="de-DE" baseline="0" dirty="0" smtClean="0"/>
              <a:t> </a:t>
            </a:r>
            <a:r>
              <a:rPr lang="de-DE" baseline="0" dirty="0" err="1" smtClean="0"/>
              <a:t>then</a:t>
            </a:r>
            <a:r>
              <a:rPr lang="de-DE" baseline="0" dirty="0" smtClean="0"/>
              <a:t> </a:t>
            </a:r>
            <a:r>
              <a:rPr lang="de-DE" baseline="0" dirty="0" err="1" smtClean="0"/>
              <a:t>changes</a:t>
            </a:r>
            <a:r>
              <a:rPr lang="de-DE" baseline="0" dirty="0" smtClean="0"/>
              <a:t>! </a:t>
            </a:r>
            <a:r>
              <a:rPr lang="de-DE" baseline="0" dirty="0" err="1" smtClean="0"/>
              <a:t>the</a:t>
            </a:r>
            <a:r>
              <a:rPr lang="de-DE" baseline="0" dirty="0" smtClean="0"/>
              <a:t> </a:t>
            </a:r>
            <a:r>
              <a:rPr lang="de-DE" baseline="0" dirty="0" err="1" smtClean="0"/>
              <a:t>state</a:t>
            </a:r>
            <a:r>
              <a:rPr lang="de-DE" baseline="0" dirty="0" smtClean="0"/>
              <a:t> </a:t>
            </a:r>
            <a:r>
              <a:rPr lang="de-DE" baseline="0" dirty="0" err="1" smtClean="0"/>
              <a:t>of</a:t>
            </a:r>
            <a:r>
              <a:rPr lang="de-DE" baseline="0" dirty="0" smtClean="0"/>
              <a:t> </a:t>
            </a:r>
            <a:r>
              <a:rPr lang="de-DE" baseline="0" dirty="0" err="1" smtClean="0"/>
              <a:t>each</a:t>
            </a:r>
            <a:r>
              <a:rPr lang="de-DE" baseline="0" dirty="0" smtClean="0"/>
              <a:t> </a:t>
            </a:r>
            <a:r>
              <a:rPr lang="de-DE" baseline="0" dirty="0" err="1" smtClean="0"/>
              <a:t>ghost</a:t>
            </a:r>
            <a:r>
              <a:rPr lang="de-DE" baseline="0" dirty="0" smtClean="0"/>
              <a:t>. </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32</a:t>
            </a:fld>
            <a:endParaRPr lang="en-US"/>
          </a:p>
        </p:txBody>
      </p:sp>
    </p:spTree>
    <p:extLst>
      <p:ext uri="{BB962C8B-B14F-4D97-AF65-F5344CB8AC3E}">
        <p14:creationId xmlns:p14="http://schemas.microsoft.com/office/powerpoint/2010/main" val="3751104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Tightly</a:t>
            </a:r>
            <a:r>
              <a:rPr lang="de-DE" dirty="0" smtClean="0"/>
              <a:t> -&gt; </a:t>
            </a:r>
            <a:r>
              <a:rPr lang="de-DE" dirty="0" err="1" smtClean="0"/>
              <a:t>the</a:t>
            </a:r>
            <a:r>
              <a:rPr lang="de-DE" dirty="0" smtClean="0"/>
              <a:t> </a:t>
            </a:r>
            <a:r>
              <a:rPr lang="de-DE" dirty="0" err="1" smtClean="0"/>
              <a:t>pac</a:t>
            </a:r>
            <a:r>
              <a:rPr lang="de-DE" dirty="0" smtClean="0"/>
              <a:t>-man</a:t>
            </a:r>
            <a:r>
              <a:rPr lang="de-DE" baseline="0" dirty="0" smtClean="0"/>
              <a:t> </a:t>
            </a:r>
            <a:r>
              <a:rPr lang="de-DE" baseline="0" dirty="0" err="1" smtClean="0"/>
              <a:t>object</a:t>
            </a:r>
            <a:r>
              <a:rPr lang="de-DE" baseline="0" dirty="0" smtClean="0"/>
              <a:t> </a:t>
            </a:r>
            <a:r>
              <a:rPr lang="de-DE" baseline="0" dirty="0" err="1" smtClean="0"/>
              <a:t>tracks</a:t>
            </a:r>
            <a:r>
              <a:rPr lang="de-DE" baseline="0" dirty="0" smtClean="0"/>
              <a:t> </a:t>
            </a:r>
            <a:r>
              <a:rPr lang="de-DE" baseline="0" dirty="0" err="1" smtClean="0"/>
              <a:t>when</a:t>
            </a:r>
            <a:r>
              <a:rPr lang="de-DE" baseline="0" dirty="0" smtClean="0"/>
              <a:t> </a:t>
            </a:r>
            <a:r>
              <a:rPr lang="de-DE" baseline="0" dirty="0" err="1" smtClean="0"/>
              <a:t>it</a:t>
            </a:r>
            <a:r>
              <a:rPr lang="de-DE" baseline="0" dirty="0" smtClean="0"/>
              <a:t> </a:t>
            </a:r>
            <a:r>
              <a:rPr lang="de-DE" baseline="0" dirty="0" err="1" smtClean="0"/>
              <a:t>eats</a:t>
            </a:r>
            <a:r>
              <a:rPr lang="de-DE" baseline="0" dirty="0" smtClean="0"/>
              <a:t> a power pellet </a:t>
            </a:r>
            <a:r>
              <a:rPr lang="de-DE" baseline="0" dirty="0" err="1" smtClean="0"/>
              <a:t>and</a:t>
            </a:r>
            <a:r>
              <a:rPr lang="de-DE" baseline="0" dirty="0" smtClean="0"/>
              <a:t> </a:t>
            </a:r>
            <a:r>
              <a:rPr lang="de-DE" baseline="0" dirty="0" err="1" smtClean="0"/>
              <a:t>then</a:t>
            </a:r>
            <a:r>
              <a:rPr lang="de-DE" baseline="0" dirty="0" smtClean="0"/>
              <a:t> </a:t>
            </a:r>
            <a:r>
              <a:rPr lang="de-DE" baseline="0" dirty="0" err="1" smtClean="0"/>
              <a:t>changes</a:t>
            </a:r>
            <a:r>
              <a:rPr lang="de-DE" baseline="0" dirty="0" smtClean="0"/>
              <a:t>! </a:t>
            </a:r>
            <a:r>
              <a:rPr lang="de-DE" baseline="0" dirty="0" err="1" smtClean="0"/>
              <a:t>the</a:t>
            </a:r>
            <a:r>
              <a:rPr lang="de-DE" baseline="0" dirty="0" smtClean="0"/>
              <a:t> </a:t>
            </a:r>
            <a:r>
              <a:rPr lang="de-DE" baseline="0" dirty="0" err="1" smtClean="0"/>
              <a:t>state</a:t>
            </a:r>
            <a:r>
              <a:rPr lang="de-DE" baseline="0" dirty="0" smtClean="0"/>
              <a:t> </a:t>
            </a:r>
            <a:r>
              <a:rPr lang="de-DE" baseline="0" dirty="0" err="1" smtClean="0"/>
              <a:t>of</a:t>
            </a:r>
            <a:r>
              <a:rPr lang="de-DE" baseline="0" dirty="0" smtClean="0"/>
              <a:t> </a:t>
            </a:r>
            <a:r>
              <a:rPr lang="de-DE" baseline="0" dirty="0" err="1" smtClean="0"/>
              <a:t>each</a:t>
            </a:r>
            <a:r>
              <a:rPr lang="de-DE" baseline="0" dirty="0" smtClean="0"/>
              <a:t> </a:t>
            </a:r>
            <a:r>
              <a:rPr lang="de-DE" baseline="0" dirty="0" err="1" smtClean="0"/>
              <a:t>ghost</a:t>
            </a:r>
            <a:r>
              <a:rPr lang="de-DE" baseline="0" dirty="0" smtClean="0"/>
              <a:t>. </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33</a:t>
            </a:fld>
            <a:endParaRPr lang="en-US"/>
          </a:p>
        </p:txBody>
      </p:sp>
    </p:spTree>
    <p:extLst>
      <p:ext uri="{BB962C8B-B14F-4D97-AF65-F5344CB8AC3E}">
        <p14:creationId xmlns:p14="http://schemas.microsoft.com/office/powerpoint/2010/main" val="3751104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34</a:t>
            </a:fld>
            <a:endParaRPr lang="en-US"/>
          </a:p>
        </p:txBody>
      </p:sp>
    </p:spTree>
    <p:extLst>
      <p:ext uri="{BB962C8B-B14F-4D97-AF65-F5344CB8AC3E}">
        <p14:creationId xmlns:p14="http://schemas.microsoft.com/office/powerpoint/2010/main" val="40521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35</a:t>
            </a:fld>
            <a:endParaRPr lang="en-US"/>
          </a:p>
        </p:txBody>
      </p:sp>
    </p:spTree>
    <p:extLst>
      <p:ext uri="{BB962C8B-B14F-4D97-AF65-F5344CB8AC3E}">
        <p14:creationId xmlns:p14="http://schemas.microsoft.com/office/powerpoint/2010/main" val="3751104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36</a:t>
            </a:fld>
            <a:endParaRPr lang="en-US"/>
          </a:p>
        </p:txBody>
      </p:sp>
    </p:spTree>
    <p:extLst>
      <p:ext uri="{BB962C8B-B14F-4D97-AF65-F5344CB8AC3E}">
        <p14:creationId xmlns:p14="http://schemas.microsoft.com/office/powerpoint/2010/main" val="3751104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37</a:t>
            </a:fld>
            <a:endParaRPr lang="en-US"/>
          </a:p>
        </p:txBody>
      </p:sp>
    </p:spTree>
    <p:extLst>
      <p:ext uri="{BB962C8B-B14F-4D97-AF65-F5344CB8AC3E}">
        <p14:creationId xmlns:p14="http://schemas.microsoft.com/office/powerpoint/2010/main" val="3751104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Attributes -&gt; </a:t>
            </a:r>
            <a:r>
              <a:rPr lang="de-DE" dirty="0" err="1" smtClean="0"/>
              <a:t>state</a:t>
            </a:r>
            <a:r>
              <a:rPr lang="de-DE" dirty="0" smtClean="0"/>
              <a:t> -&gt; </a:t>
            </a:r>
            <a:r>
              <a:rPr lang="de-DE" dirty="0" err="1" smtClean="0"/>
              <a:t>characteristics</a:t>
            </a:r>
            <a:r>
              <a:rPr lang="de-DE" dirty="0" smtClean="0"/>
              <a:t> </a:t>
            </a:r>
            <a:r>
              <a:rPr lang="de-DE" dirty="0" err="1" smtClean="0"/>
              <a:t>of</a:t>
            </a:r>
            <a:r>
              <a:rPr lang="de-DE" dirty="0" smtClean="0"/>
              <a:t> </a:t>
            </a:r>
            <a:r>
              <a:rPr lang="de-DE" dirty="0" err="1" smtClean="0"/>
              <a:t>the</a:t>
            </a:r>
            <a:r>
              <a:rPr lang="de-DE" dirty="0" smtClean="0"/>
              <a:t> </a:t>
            </a:r>
            <a:r>
              <a:rPr lang="de-DE" dirty="0" err="1" smtClean="0"/>
              <a:t>object</a:t>
            </a:r>
            <a:r>
              <a:rPr lang="de-DE" dirty="0" smtClean="0"/>
              <a:t> </a:t>
            </a:r>
            <a:r>
              <a:rPr lang="de-DE" dirty="0" err="1" smtClean="0"/>
              <a:t>or</a:t>
            </a:r>
            <a:r>
              <a:rPr lang="de-DE" dirty="0" smtClean="0"/>
              <a:t> </a:t>
            </a:r>
            <a:r>
              <a:rPr lang="de-DE" dirty="0" err="1" smtClean="0"/>
              <a:t>words</a:t>
            </a:r>
            <a:r>
              <a:rPr lang="de-DE" baseline="0" dirty="0" smtClean="0"/>
              <a:t> </a:t>
            </a:r>
            <a:r>
              <a:rPr lang="de-DE" baseline="0" dirty="0" err="1" smtClean="0"/>
              <a:t>that</a:t>
            </a:r>
            <a:r>
              <a:rPr lang="de-DE" baseline="0" dirty="0" smtClean="0"/>
              <a:t> </a:t>
            </a:r>
            <a:r>
              <a:rPr lang="de-DE" baseline="0" dirty="0" err="1" smtClean="0"/>
              <a:t>you</a:t>
            </a:r>
            <a:r>
              <a:rPr lang="de-DE" baseline="0" dirty="0" smtClean="0"/>
              <a:t> </a:t>
            </a:r>
            <a:r>
              <a:rPr lang="de-DE" baseline="0" dirty="0" err="1" smtClean="0"/>
              <a:t>would</a:t>
            </a:r>
            <a:r>
              <a:rPr lang="de-DE" baseline="0" dirty="0" smtClean="0"/>
              <a:t> </a:t>
            </a:r>
            <a:r>
              <a:rPr lang="de-DE" baseline="0" dirty="0" err="1" smtClean="0"/>
              <a:t>use</a:t>
            </a:r>
            <a:r>
              <a:rPr lang="de-DE" baseline="0" dirty="0" smtClean="0"/>
              <a:t> </a:t>
            </a:r>
            <a:r>
              <a:rPr lang="de-DE" baseline="0" dirty="0" err="1" smtClean="0"/>
              <a:t>to</a:t>
            </a:r>
            <a:r>
              <a:rPr lang="de-DE" baseline="0" dirty="0" smtClean="0"/>
              <a:t> </a:t>
            </a:r>
            <a:r>
              <a:rPr lang="de-DE" baseline="0" dirty="0" err="1" smtClean="0"/>
              <a:t>describe</a:t>
            </a:r>
            <a:r>
              <a:rPr lang="de-DE" baseline="0" dirty="0" smtClean="0"/>
              <a:t>. </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a:t>
            </a:fld>
            <a:endParaRPr lang="en-US"/>
          </a:p>
        </p:txBody>
      </p:sp>
    </p:spTree>
    <p:extLst>
      <p:ext uri="{BB962C8B-B14F-4D97-AF65-F5344CB8AC3E}">
        <p14:creationId xmlns:p14="http://schemas.microsoft.com/office/powerpoint/2010/main" val="2894261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See file:</a:t>
            </a:r>
          </a:p>
          <a:p>
            <a:endParaRPr lang="de-DE" dirty="0" smtClean="0"/>
          </a:p>
          <a:p>
            <a:r>
              <a:rPr lang="de-DE" dirty="0" smtClean="0"/>
              <a:t>ghost.py</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38</a:t>
            </a:fld>
            <a:endParaRPr lang="en-US"/>
          </a:p>
        </p:txBody>
      </p:sp>
    </p:spTree>
    <p:extLst>
      <p:ext uri="{BB962C8B-B14F-4D97-AF65-F5344CB8AC3E}">
        <p14:creationId xmlns:p14="http://schemas.microsoft.com/office/powerpoint/2010/main" val="3751104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leading single underscore</a:t>
            </a:r>
            <a:r>
              <a:rPr lang="de-DE" baseline="0" dirty="0" smtClean="0"/>
              <a:t> in _color did not prevent us from „reaching into“ the class and accessing the value of the variable color</a:t>
            </a:r>
          </a:p>
          <a:p>
            <a:r>
              <a:rPr lang="de-DE" baseline="0" dirty="0" smtClean="0"/>
              <a:t>The underscore in just an agreed-upon convention .</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39</a:t>
            </a:fld>
            <a:endParaRPr lang="en-US"/>
          </a:p>
        </p:txBody>
      </p:sp>
    </p:spTree>
    <p:extLst>
      <p:ext uri="{BB962C8B-B14F-4D97-AF65-F5344CB8AC3E}">
        <p14:creationId xmlns:p14="http://schemas.microsoft.com/office/powerpoint/2010/main" val="89552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a:t>
            </a:r>
            <a:r>
              <a:rPr lang="de-DE" baseline="0" dirty="0" smtClean="0"/>
              <a:t> single leading underscore does its work preventing the access to FUNCTIONS when you import a module using the wildcard.</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40</a:t>
            </a:fld>
            <a:endParaRPr lang="en-US"/>
          </a:p>
        </p:txBody>
      </p:sp>
    </p:spTree>
    <p:extLst>
      <p:ext uri="{BB962C8B-B14F-4D97-AF65-F5344CB8AC3E}">
        <p14:creationId xmlns:p14="http://schemas.microsoft.com/office/powerpoint/2010/main" val="3992477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a:t>
            </a:r>
            <a:r>
              <a:rPr lang="de-DE" baseline="0" dirty="0" smtClean="0"/>
              <a:t> single leading underscore does its work preventing the access to FUNCTIONS when you import a module using the wildcard.</a:t>
            </a:r>
          </a:p>
          <a:p>
            <a:endParaRPr lang="de-DE" baseline="0" dirty="0" smtClean="0"/>
          </a:p>
          <a:p>
            <a:r>
              <a:rPr lang="de-DE" dirty="0" smtClean="0">
                <a:latin typeface="Consolas" panose="020B0609020204030204" pitchFamily="49" charset="0"/>
                <a:cs typeface="Consolas" panose="020B0609020204030204" pitchFamily="49" charset="0"/>
              </a:rPr>
              <a:t>Name error: „name ‚_internal_func‘ is not defined“</a:t>
            </a:r>
          </a:p>
          <a:p>
            <a:endParaRPr lang="de-DE" dirty="0" smtClean="0">
              <a:latin typeface="Consolas" panose="020B0609020204030204" pitchFamily="49" charset="0"/>
            </a:endParaRPr>
          </a:p>
          <a:p>
            <a:r>
              <a:rPr lang="de-DE" dirty="0" smtClean="0">
                <a:latin typeface="Consolas" panose="020B0609020204030204" pitchFamily="49" charset="0"/>
              </a:rPr>
              <a:t>However, it is NOT recommended to use the wildcard to import the functions of a module. It could</a:t>
            </a:r>
            <a:r>
              <a:rPr lang="de-DE" baseline="0" dirty="0" smtClean="0">
                <a:latin typeface="Consolas" panose="020B0609020204030204" pitchFamily="49" charset="0"/>
              </a:rPr>
              <a:t> make unclear which names are present in the namespace. </a:t>
            </a:r>
          </a:p>
          <a:p>
            <a:r>
              <a:rPr lang="de-DE" baseline="0" dirty="0" smtClean="0">
                <a:latin typeface="Consolas" panose="020B0609020204030204" pitchFamily="49" charset="0"/>
              </a:rPr>
              <a:t>Better stick to regular imports for the sake of clarity.</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41</a:t>
            </a:fld>
            <a:endParaRPr lang="en-US"/>
          </a:p>
        </p:txBody>
      </p:sp>
    </p:spTree>
    <p:extLst>
      <p:ext uri="{BB962C8B-B14F-4D97-AF65-F5344CB8AC3E}">
        <p14:creationId xmlns:p14="http://schemas.microsoft.com/office/powerpoint/2010/main" val="3315419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latin typeface="Consolas" panose="020B0609020204030204" pitchFamily="49" charset="0"/>
              </a:rPr>
              <a:t>Better stick to regular imports for the sake of clarity. Meaning: SEE CODE IN SLIDE</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42</a:t>
            </a:fld>
            <a:endParaRPr lang="en-US"/>
          </a:p>
        </p:txBody>
      </p:sp>
    </p:spTree>
    <p:extLst>
      <p:ext uri="{BB962C8B-B14F-4D97-AF65-F5344CB8AC3E}">
        <p14:creationId xmlns:p14="http://schemas.microsoft.com/office/powerpoint/2010/main" val="24052787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latin typeface="Consolas" panose="020B0609020204030204" pitchFamily="49" charset="0"/>
              </a:rPr>
              <a:t>Better stick to regular imports for the sake of clarity. Meaning: SEE CODE IN SLIDE</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43</a:t>
            </a:fld>
            <a:endParaRPr lang="en-US"/>
          </a:p>
        </p:txBody>
      </p:sp>
    </p:spTree>
    <p:extLst>
      <p:ext uri="{BB962C8B-B14F-4D97-AF65-F5344CB8AC3E}">
        <p14:creationId xmlns:p14="http://schemas.microsoft.com/office/powerpoint/2010/main" val="2819987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Double</a:t>
            </a:r>
            <a:r>
              <a:rPr lang="de-DE" baseline="0" dirty="0" smtClean="0"/>
              <a:t> leading underscore causes the interpreter to rewrite the attribute name (rename the attribute) in order to avoid conflicts with subclasses</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44</a:t>
            </a:fld>
            <a:endParaRPr lang="en-US"/>
          </a:p>
        </p:txBody>
      </p:sp>
    </p:spTree>
    <p:extLst>
      <p:ext uri="{BB962C8B-B14F-4D97-AF65-F5344CB8AC3E}">
        <p14:creationId xmlns:p14="http://schemas.microsoft.com/office/powerpoint/2010/main" val="491880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Double</a:t>
            </a:r>
            <a:r>
              <a:rPr lang="de-DE" baseline="0" dirty="0" smtClean="0"/>
              <a:t> leading underscore causes the interpreter to rewrite the attribute name in order to avoid conflicts with subclasses</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45</a:t>
            </a:fld>
            <a:endParaRPr lang="en-US"/>
          </a:p>
        </p:txBody>
      </p:sp>
    </p:spTree>
    <p:extLst>
      <p:ext uri="{BB962C8B-B14F-4D97-AF65-F5344CB8AC3E}">
        <p14:creationId xmlns:p14="http://schemas.microsoft.com/office/powerpoint/2010/main" val="247764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But with a getter</a:t>
            </a:r>
            <a:r>
              <a:rPr lang="de-DE" baseline="0" dirty="0" smtClean="0"/>
              <a:t> things get different and you can actually access your variable</a:t>
            </a:r>
            <a:r>
              <a:rPr lang="de-DE" baseline="0" dirty="0" smtClean="0"/>
              <a:t>.</a:t>
            </a:r>
          </a:p>
          <a:p>
            <a:endParaRPr lang="de-DE" baseline="0" dirty="0" smtClean="0"/>
          </a:p>
          <a:p>
            <a:r>
              <a:rPr lang="de-DE" baseline="0" dirty="0" smtClean="0"/>
              <a:t>File: ghost_get_color.py</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46</a:t>
            </a:fld>
            <a:endParaRPr lang="en-US"/>
          </a:p>
        </p:txBody>
      </p:sp>
    </p:spTree>
    <p:extLst>
      <p:ext uri="{BB962C8B-B14F-4D97-AF65-F5344CB8AC3E}">
        <p14:creationId xmlns:p14="http://schemas.microsoft.com/office/powerpoint/2010/main" val="1350208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you extend the class (here you</a:t>
            </a:r>
            <a:r>
              <a:rPr lang="de-DE" baseline="0" dirty="0" smtClean="0"/>
              <a:t> see a bit of inheritance)</a:t>
            </a:r>
            <a:r>
              <a:rPr lang="de-DE" dirty="0" smtClean="0"/>
              <a:t>,</a:t>
            </a:r>
            <a:r>
              <a:rPr lang="de-DE" baseline="0" dirty="0" smtClean="0"/>
              <a:t> the name __color will be mangled again and it will be: _Son_Of_Ghost__color</a:t>
            </a:r>
          </a:p>
          <a:p>
            <a:r>
              <a:rPr lang="de-DE" baseline="0" dirty="0" smtClean="0"/>
              <a:t>The original _Ghost__color is still around</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47</a:t>
            </a:fld>
            <a:endParaRPr lang="en-US"/>
          </a:p>
        </p:txBody>
      </p:sp>
    </p:spTree>
    <p:extLst>
      <p:ext uri="{BB962C8B-B14F-4D97-AF65-F5344CB8AC3E}">
        <p14:creationId xmlns:p14="http://schemas.microsoft.com/office/powerpoint/2010/main" val="4255404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For</a:t>
            </a:r>
            <a:r>
              <a:rPr lang="de-DE" dirty="0" smtClean="0"/>
              <a:t> </a:t>
            </a:r>
            <a:r>
              <a:rPr lang="de-DE" dirty="0" err="1" smtClean="0"/>
              <a:t>example</a:t>
            </a:r>
            <a:r>
              <a:rPr lang="de-DE" dirty="0" smtClean="0"/>
              <a:t>, </a:t>
            </a:r>
            <a:r>
              <a:rPr lang="de-DE" dirty="0" err="1" smtClean="0"/>
              <a:t>deleting</a:t>
            </a:r>
            <a:r>
              <a:rPr lang="de-DE" baseline="0" dirty="0" smtClean="0"/>
              <a:t> a </a:t>
            </a:r>
            <a:r>
              <a:rPr lang="de-DE" baseline="0" dirty="0" err="1" smtClean="0"/>
              <a:t>ghost‘s</a:t>
            </a:r>
            <a:r>
              <a:rPr lang="de-DE" baseline="0" dirty="0" smtClean="0"/>
              <a:t> </a:t>
            </a:r>
            <a:r>
              <a:rPr lang="de-DE" baseline="0" dirty="0" err="1" smtClean="0"/>
              <a:t>name</a:t>
            </a:r>
            <a:r>
              <a:rPr lang="de-DE" baseline="0" dirty="0" smtClean="0"/>
              <a:t> but not ist </a:t>
            </a:r>
            <a:r>
              <a:rPr lang="de-DE" baseline="0" dirty="0" err="1" smtClean="0"/>
              <a:t>color</a:t>
            </a:r>
            <a:r>
              <a:rPr lang="de-DE" baseline="0" dirty="0" smtClean="0"/>
              <a:t> </a:t>
            </a:r>
            <a:r>
              <a:rPr lang="de-DE" baseline="0" dirty="0" err="1" smtClean="0"/>
              <a:t>and</a:t>
            </a:r>
            <a:r>
              <a:rPr lang="de-DE" baseline="0" dirty="0" smtClean="0"/>
              <a:t> </a:t>
            </a:r>
            <a:r>
              <a:rPr lang="de-DE" baseline="0" dirty="0" err="1" smtClean="0"/>
              <a:t>speed</a:t>
            </a:r>
            <a:r>
              <a:rPr lang="de-DE" baseline="0" dirty="0" smtClean="0"/>
              <a:t> … </a:t>
            </a:r>
            <a:r>
              <a:rPr lang="de-DE" baseline="0" dirty="0" err="1" smtClean="0"/>
              <a:t>lists</a:t>
            </a:r>
            <a:r>
              <a:rPr lang="de-DE" baseline="0" dirty="0" smtClean="0"/>
              <a:t> </a:t>
            </a:r>
            <a:r>
              <a:rPr lang="de-DE" baseline="0" dirty="0" err="1" smtClean="0"/>
              <a:t>won‘t</a:t>
            </a:r>
            <a:r>
              <a:rPr lang="de-DE" baseline="0" dirty="0" smtClean="0"/>
              <a:t> </a:t>
            </a:r>
            <a:r>
              <a:rPr lang="de-DE" baseline="0" dirty="0" err="1" smtClean="0"/>
              <a:t>have</a:t>
            </a:r>
            <a:r>
              <a:rPr lang="de-DE" baseline="0" dirty="0" smtClean="0"/>
              <a:t> </a:t>
            </a:r>
            <a:r>
              <a:rPr lang="de-DE" baseline="0" dirty="0" err="1" smtClean="0"/>
              <a:t>the</a:t>
            </a:r>
            <a:r>
              <a:rPr lang="de-DE" baseline="0" dirty="0" smtClean="0"/>
              <a:t> same </a:t>
            </a:r>
            <a:r>
              <a:rPr lang="de-DE" baseline="0" dirty="0" err="1" smtClean="0"/>
              <a:t>size</a:t>
            </a:r>
            <a:r>
              <a:rPr lang="de-DE" baseline="0" dirty="0" smtClean="0"/>
              <a:t>. </a:t>
            </a:r>
            <a:r>
              <a:rPr lang="de-DE" baseline="0" dirty="0" err="1" smtClean="0"/>
              <a:t>Inconsistencies</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10</a:t>
            </a:fld>
            <a:endParaRPr lang="en-US"/>
          </a:p>
        </p:txBody>
      </p:sp>
    </p:spTree>
    <p:extLst>
      <p:ext uri="{BB962C8B-B14F-4D97-AF65-F5344CB8AC3E}">
        <p14:creationId xmlns:p14="http://schemas.microsoft.com/office/powerpoint/2010/main" val="30458120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you extend the class,</a:t>
            </a:r>
            <a:r>
              <a:rPr lang="de-DE" baseline="0" dirty="0" smtClean="0"/>
              <a:t> the name __color will be mangled again and it will be: _Son_Of_Ghost__color</a:t>
            </a:r>
          </a:p>
          <a:p>
            <a:r>
              <a:rPr lang="de-DE" baseline="0" dirty="0" smtClean="0"/>
              <a:t>The original _Ghost__color is still around</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48</a:t>
            </a:fld>
            <a:endParaRPr lang="en-US"/>
          </a:p>
        </p:txBody>
      </p:sp>
    </p:spTree>
    <p:extLst>
      <p:ext uri="{BB962C8B-B14F-4D97-AF65-F5344CB8AC3E}">
        <p14:creationId xmlns:p14="http://schemas.microsoft.com/office/powerpoint/2010/main" val="1552984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variables with the double underscore</a:t>
            </a:r>
            <a:r>
              <a:rPr lang="de-DE" baseline="0" dirty="0" smtClean="0"/>
              <a:t> are called dunders.</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49</a:t>
            </a:fld>
            <a:endParaRPr lang="en-US"/>
          </a:p>
        </p:txBody>
      </p:sp>
    </p:spTree>
    <p:extLst>
      <p:ext uri="{BB962C8B-B14F-4D97-AF65-F5344CB8AC3E}">
        <p14:creationId xmlns:p14="http://schemas.microsoft.com/office/powerpoint/2010/main" val="42218972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We can create NEW</a:t>
            </a:r>
            <a:r>
              <a:rPr lang="de-DE" baseline="0" dirty="0" smtClean="0"/>
              <a:t> attributes or extend existing ones. </a:t>
            </a:r>
          </a:p>
          <a:p>
            <a:endParaRPr lang="de-DE" baseline="0" dirty="0" smtClean="0"/>
          </a:p>
          <a:p>
            <a:r>
              <a:rPr lang="de-DE" baseline="0" dirty="0" smtClean="0"/>
              <a:t>We indicate that a new class inherits from another one by placing the name of the parent class in the list of base classes. </a:t>
            </a:r>
          </a:p>
          <a:p>
            <a:endParaRPr lang="de-DE" baseline="0" dirty="0" smtClean="0"/>
          </a:p>
          <a:p>
            <a:r>
              <a:rPr lang="de-DE" baseline="0" dirty="0" smtClean="0"/>
              <a:t>You inherit, or create a subclass when the thing you want to build is a variation of the parent class. </a:t>
            </a:r>
            <a:endParaRPr lang="de-DE" baseline="0" dirty="0" smtClean="0"/>
          </a:p>
          <a:p>
            <a:endParaRPr lang="de-DE" baseline="0" dirty="0" smtClean="0"/>
          </a:p>
          <a:p>
            <a:r>
              <a:rPr lang="de-DE" baseline="0" dirty="0" smtClean="0"/>
              <a:t>File: pacdot_inheritance.py</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52</a:t>
            </a:fld>
            <a:endParaRPr lang="de-DE" dirty="0"/>
          </a:p>
        </p:txBody>
      </p:sp>
    </p:spTree>
    <p:extLst>
      <p:ext uri="{BB962C8B-B14F-4D97-AF65-F5344CB8AC3E}">
        <p14:creationId xmlns:p14="http://schemas.microsoft.com/office/powerpoint/2010/main" val="3180323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pacdot_inheritance.py</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53</a:t>
            </a:fld>
            <a:endParaRPr lang="de-DE" dirty="0"/>
          </a:p>
        </p:txBody>
      </p:sp>
    </p:spTree>
    <p:extLst>
      <p:ext uri="{BB962C8B-B14F-4D97-AF65-F5344CB8AC3E}">
        <p14:creationId xmlns:p14="http://schemas.microsoft.com/office/powerpoint/2010/main" val="24268656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File: multiple_inheritance.py</a:t>
            </a:r>
            <a:endParaRPr lang="en-US" dirty="0" smtClean="0"/>
          </a:p>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54</a:t>
            </a:fld>
            <a:endParaRPr lang="de-DE" dirty="0"/>
          </a:p>
        </p:txBody>
      </p:sp>
    </p:spTree>
    <p:extLst>
      <p:ext uri="{BB962C8B-B14F-4D97-AF65-F5344CB8AC3E}">
        <p14:creationId xmlns:p14="http://schemas.microsoft.com/office/powerpoint/2010/main" val="1297223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Code</a:t>
            </a:r>
            <a:r>
              <a:rPr lang="de-DE" baseline="0" dirty="0" smtClean="0"/>
              <a:t> in file: </a:t>
            </a:r>
          </a:p>
          <a:p>
            <a:pPr marL="0" marR="0" indent="0" algn="l" defTabSz="4572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multiple-inheritance.py</a:t>
            </a:r>
            <a:endParaRPr lang="en-US" dirty="0" smtClean="0"/>
          </a:p>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55</a:t>
            </a:fld>
            <a:endParaRPr lang="de-DE" dirty="0"/>
          </a:p>
        </p:txBody>
      </p:sp>
    </p:spTree>
    <p:extLst>
      <p:ext uri="{BB962C8B-B14F-4D97-AF65-F5344CB8AC3E}">
        <p14:creationId xmlns:p14="http://schemas.microsoft.com/office/powerpoint/2010/main" val="3942453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Code</a:t>
            </a:r>
            <a:r>
              <a:rPr lang="de-DE" baseline="0" dirty="0" smtClean="0"/>
              <a:t> in file: </a:t>
            </a:r>
          </a:p>
          <a:p>
            <a:pPr marL="0" marR="0" indent="0" algn="l" defTabSz="4572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multiple-inheritance.py</a:t>
            </a:r>
            <a:endParaRPr lang="en-US" dirty="0" smtClean="0"/>
          </a:p>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56</a:t>
            </a:fld>
            <a:endParaRPr lang="de-DE" dirty="0"/>
          </a:p>
        </p:txBody>
      </p:sp>
    </p:spTree>
    <p:extLst>
      <p:ext uri="{BB962C8B-B14F-4D97-AF65-F5344CB8AC3E}">
        <p14:creationId xmlns:p14="http://schemas.microsoft.com/office/powerpoint/2010/main" val="22498390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Code</a:t>
            </a:r>
            <a:r>
              <a:rPr lang="de-DE" baseline="0" dirty="0" smtClean="0"/>
              <a:t> in file: </a:t>
            </a:r>
          </a:p>
          <a:p>
            <a:pPr marL="0" marR="0" indent="0" algn="l" defTabSz="4572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multiple-inheritance.py</a:t>
            </a:r>
            <a:endParaRPr lang="en-US" dirty="0" smtClean="0"/>
          </a:p>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57</a:t>
            </a:fld>
            <a:endParaRPr lang="de-DE" dirty="0"/>
          </a:p>
        </p:txBody>
      </p:sp>
    </p:spTree>
    <p:extLst>
      <p:ext uri="{BB962C8B-B14F-4D97-AF65-F5344CB8AC3E}">
        <p14:creationId xmlns:p14="http://schemas.microsoft.com/office/powerpoint/2010/main" val="4078281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See file: </a:t>
            </a:r>
          </a:p>
          <a:p>
            <a:endParaRPr lang="de-DE" dirty="0" smtClean="0"/>
          </a:p>
          <a:p>
            <a:r>
              <a:rPr lang="en-US" dirty="0" smtClean="0"/>
              <a:t>multiple_inheritance_to_composition.py</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59</a:t>
            </a:fld>
            <a:endParaRPr lang="de-DE" dirty="0"/>
          </a:p>
        </p:txBody>
      </p:sp>
    </p:spTree>
    <p:extLst>
      <p:ext uri="{BB962C8B-B14F-4D97-AF65-F5344CB8AC3E}">
        <p14:creationId xmlns:p14="http://schemas.microsoft.com/office/powerpoint/2010/main" val="2539066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Here what we want is to be able to use a base class variable within the composed class. </a:t>
            </a:r>
          </a:p>
          <a:p>
            <a:endParaRPr lang="de-DE" dirty="0" smtClean="0"/>
          </a:p>
          <a:p>
            <a:endParaRPr lang="de-DE" dirty="0" smtClean="0"/>
          </a:p>
          <a:p>
            <a:r>
              <a:rPr lang="de-DE" dirty="0" smtClean="0"/>
              <a:t>See file: </a:t>
            </a:r>
          </a:p>
          <a:p>
            <a:r>
              <a:rPr lang="en-US" dirty="0" smtClean="0"/>
              <a:t>composition.py</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60</a:t>
            </a:fld>
            <a:endParaRPr lang="de-DE" dirty="0"/>
          </a:p>
        </p:txBody>
      </p:sp>
    </p:spTree>
    <p:extLst>
      <p:ext uri="{BB962C8B-B14F-4D97-AF65-F5344CB8AC3E}">
        <p14:creationId xmlns:p14="http://schemas.microsoft.com/office/powerpoint/2010/main" val="137029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For</a:t>
            </a:r>
            <a:r>
              <a:rPr lang="de-DE" dirty="0" smtClean="0"/>
              <a:t> </a:t>
            </a:r>
            <a:r>
              <a:rPr lang="de-DE" dirty="0" err="1" smtClean="0"/>
              <a:t>example</a:t>
            </a:r>
            <a:r>
              <a:rPr lang="de-DE" dirty="0" smtClean="0"/>
              <a:t>, </a:t>
            </a:r>
            <a:r>
              <a:rPr lang="de-DE" dirty="0" err="1" smtClean="0"/>
              <a:t>deleting</a:t>
            </a:r>
            <a:r>
              <a:rPr lang="de-DE" baseline="0" dirty="0" smtClean="0"/>
              <a:t> a </a:t>
            </a:r>
            <a:r>
              <a:rPr lang="de-DE" baseline="0" dirty="0" err="1" smtClean="0"/>
              <a:t>ghost‘s</a:t>
            </a:r>
            <a:r>
              <a:rPr lang="de-DE" baseline="0" dirty="0" smtClean="0"/>
              <a:t> </a:t>
            </a:r>
            <a:r>
              <a:rPr lang="de-DE" baseline="0" dirty="0" err="1" smtClean="0"/>
              <a:t>name</a:t>
            </a:r>
            <a:r>
              <a:rPr lang="de-DE" baseline="0" dirty="0" smtClean="0"/>
              <a:t> but not ist </a:t>
            </a:r>
            <a:r>
              <a:rPr lang="de-DE" baseline="0" dirty="0" err="1" smtClean="0"/>
              <a:t>color</a:t>
            </a:r>
            <a:r>
              <a:rPr lang="de-DE" baseline="0" dirty="0" smtClean="0"/>
              <a:t> </a:t>
            </a:r>
            <a:r>
              <a:rPr lang="de-DE" baseline="0" dirty="0" err="1" smtClean="0"/>
              <a:t>and</a:t>
            </a:r>
            <a:r>
              <a:rPr lang="de-DE" baseline="0" dirty="0" smtClean="0"/>
              <a:t> </a:t>
            </a:r>
            <a:r>
              <a:rPr lang="de-DE" baseline="0" dirty="0" err="1" smtClean="0"/>
              <a:t>speed</a:t>
            </a:r>
            <a:r>
              <a:rPr lang="de-DE" baseline="0" dirty="0" smtClean="0"/>
              <a:t> … </a:t>
            </a:r>
            <a:r>
              <a:rPr lang="de-DE" baseline="0" dirty="0" err="1" smtClean="0"/>
              <a:t>lists</a:t>
            </a:r>
            <a:r>
              <a:rPr lang="de-DE" baseline="0" dirty="0" smtClean="0"/>
              <a:t> </a:t>
            </a:r>
            <a:r>
              <a:rPr lang="de-DE" baseline="0" dirty="0" err="1" smtClean="0"/>
              <a:t>won‘t</a:t>
            </a:r>
            <a:r>
              <a:rPr lang="de-DE" baseline="0" dirty="0" smtClean="0"/>
              <a:t> </a:t>
            </a:r>
            <a:r>
              <a:rPr lang="de-DE" baseline="0" dirty="0" err="1" smtClean="0"/>
              <a:t>have</a:t>
            </a:r>
            <a:r>
              <a:rPr lang="de-DE" baseline="0" dirty="0" smtClean="0"/>
              <a:t> </a:t>
            </a:r>
            <a:r>
              <a:rPr lang="de-DE" baseline="0" dirty="0" err="1" smtClean="0"/>
              <a:t>the</a:t>
            </a:r>
            <a:r>
              <a:rPr lang="de-DE" baseline="0" dirty="0" smtClean="0"/>
              <a:t> same </a:t>
            </a:r>
            <a:r>
              <a:rPr lang="de-DE" baseline="0" dirty="0" err="1" smtClean="0"/>
              <a:t>size</a:t>
            </a:r>
            <a:r>
              <a:rPr lang="de-DE" baseline="0" dirty="0" smtClean="0"/>
              <a:t>. </a:t>
            </a:r>
            <a:r>
              <a:rPr lang="de-DE" baseline="0" dirty="0" err="1" smtClean="0"/>
              <a:t>Inconsistencies</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11</a:t>
            </a:fld>
            <a:endParaRPr lang="en-US"/>
          </a:p>
        </p:txBody>
      </p:sp>
    </p:spTree>
    <p:extLst>
      <p:ext uri="{BB962C8B-B14F-4D97-AF65-F5344CB8AC3E}">
        <p14:creationId xmlns:p14="http://schemas.microsoft.com/office/powerpoint/2010/main" val="30458120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Here what we want is to be able to use a base class variable within the composed class. </a:t>
            </a:r>
          </a:p>
          <a:p>
            <a:endParaRPr lang="de-DE" dirty="0" smtClean="0"/>
          </a:p>
          <a:p>
            <a:r>
              <a:rPr lang="de-DE" dirty="0" smtClean="0"/>
              <a:t>ANSWER:</a:t>
            </a:r>
          </a:p>
          <a:p>
            <a:r>
              <a:rPr lang="en-US" dirty="0" err="1" smtClean="0"/>
              <a:t>def</a:t>
            </a:r>
            <a:r>
              <a:rPr lang="en-US" dirty="0" smtClean="0"/>
              <a:t> __</a:t>
            </a:r>
            <a:r>
              <a:rPr lang="en-US" dirty="0" err="1" smtClean="0"/>
              <a:t>getattr</a:t>
            </a:r>
            <a:r>
              <a:rPr lang="en-US" dirty="0" smtClean="0"/>
              <a:t>__(self, </a:t>
            </a:r>
            <a:r>
              <a:rPr lang="en-US" dirty="0" err="1" smtClean="0"/>
              <a:t>attr</a:t>
            </a:r>
            <a:r>
              <a:rPr lang="en-US" dirty="0" smtClean="0"/>
              <a:t>):        </a:t>
            </a:r>
          </a:p>
          <a:p>
            <a:r>
              <a:rPr lang="en-US" dirty="0" smtClean="0"/>
              <a:t>        return </a:t>
            </a:r>
            <a:r>
              <a:rPr lang="en-US" dirty="0" err="1" smtClean="0"/>
              <a:t>getattr</a:t>
            </a:r>
            <a:r>
              <a:rPr lang="en-US" dirty="0" smtClean="0"/>
              <a:t>(</a:t>
            </a:r>
            <a:r>
              <a:rPr lang="en-US" dirty="0" err="1" smtClean="0"/>
              <a:t>self.door</a:t>
            </a:r>
            <a:r>
              <a:rPr lang="en-US" dirty="0" smtClean="0"/>
              <a:t>, </a:t>
            </a:r>
            <a:r>
              <a:rPr lang="en-US" dirty="0" err="1" smtClean="0"/>
              <a:t>attr</a:t>
            </a:r>
            <a:r>
              <a:rPr lang="en-US" dirty="0" smtClean="0"/>
              <a:t>)</a:t>
            </a:r>
          </a:p>
          <a:p>
            <a:r>
              <a:rPr lang="en-US" dirty="0" smtClean="0"/>
              <a:t>    </a:t>
            </a:r>
            <a:endParaRPr lang="de-DE" dirty="0" smtClean="0"/>
          </a:p>
          <a:p>
            <a:endParaRPr lang="de-DE" dirty="0" smtClean="0"/>
          </a:p>
          <a:p>
            <a:endParaRPr lang="de-DE" dirty="0" smtClean="0"/>
          </a:p>
          <a:p>
            <a:r>
              <a:rPr lang="de-DE" dirty="0" smtClean="0"/>
              <a:t>See file: </a:t>
            </a:r>
          </a:p>
          <a:p>
            <a:r>
              <a:rPr lang="en-US" dirty="0" smtClean="0"/>
              <a:t>composition.py</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61</a:t>
            </a:fld>
            <a:endParaRPr lang="de-DE" dirty="0"/>
          </a:p>
        </p:txBody>
      </p:sp>
    </p:spTree>
    <p:extLst>
      <p:ext uri="{BB962C8B-B14F-4D97-AF65-F5344CB8AC3E}">
        <p14:creationId xmlns:p14="http://schemas.microsoft.com/office/powerpoint/2010/main" val="2453102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Here what we want is to be able to use a base class variable within the composed class. </a:t>
            </a:r>
          </a:p>
          <a:p>
            <a:endParaRPr lang="de-DE" dirty="0" smtClean="0"/>
          </a:p>
          <a:p>
            <a:r>
              <a:rPr lang="de-DE" dirty="0" smtClean="0"/>
              <a:t>ANSWER:</a:t>
            </a:r>
          </a:p>
          <a:p>
            <a:r>
              <a:rPr lang="en-US" dirty="0" err="1" smtClean="0"/>
              <a:t>def</a:t>
            </a:r>
            <a:r>
              <a:rPr lang="en-US" dirty="0" smtClean="0"/>
              <a:t> __</a:t>
            </a:r>
            <a:r>
              <a:rPr lang="en-US" dirty="0" err="1" smtClean="0"/>
              <a:t>getattr</a:t>
            </a:r>
            <a:r>
              <a:rPr lang="en-US" dirty="0" smtClean="0"/>
              <a:t>__(self, </a:t>
            </a:r>
            <a:r>
              <a:rPr lang="en-US" dirty="0" err="1" smtClean="0"/>
              <a:t>attr</a:t>
            </a:r>
            <a:r>
              <a:rPr lang="en-US" dirty="0" smtClean="0"/>
              <a:t>):        </a:t>
            </a:r>
          </a:p>
          <a:p>
            <a:r>
              <a:rPr lang="en-US" dirty="0" smtClean="0"/>
              <a:t>        return </a:t>
            </a:r>
            <a:r>
              <a:rPr lang="en-US" dirty="0" err="1" smtClean="0"/>
              <a:t>getattr</a:t>
            </a:r>
            <a:r>
              <a:rPr lang="en-US" dirty="0" smtClean="0"/>
              <a:t>(</a:t>
            </a:r>
            <a:r>
              <a:rPr lang="en-US" dirty="0" err="1" smtClean="0"/>
              <a:t>self.door</a:t>
            </a:r>
            <a:r>
              <a:rPr lang="en-US" dirty="0" smtClean="0"/>
              <a:t>, </a:t>
            </a:r>
            <a:r>
              <a:rPr lang="en-US" dirty="0" err="1" smtClean="0"/>
              <a:t>attr</a:t>
            </a:r>
            <a:r>
              <a:rPr lang="en-US" dirty="0" smtClean="0"/>
              <a:t>)</a:t>
            </a:r>
          </a:p>
          <a:p>
            <a:r>
              <a:rPr lang="en-US" dirty="0" smtClean="0"/>
              <a:t>    </a:t>
            </a:r>
            <a:endParaRPr lang="de-DE" dirty="0" smtClean="0"/>
          </a:p>
          <a:p>
            <a:r>
              <a:rPr lang="de-DE" dirty="0" smtClean="0"/>
              <a:t>See file: </a:t>
            </a:r>
          </a:p>
          <a:p>
            <a:r>
              <a:rPr lang="en-US" dirty="0" smtClean="0"/>
              <a:t>composition.py</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62</a:t>
            </a:fld>
            <a:endParaRPr lang="de-DE" dirty="0"/>
          </a:p>
        </p:txBody>
      </p:sp>
    </p:spTree>
    <p:extLst>
      <p:ext uri="{BB962C8B-B14F-4D97-AF65-F5344CB8AC3E}">
        <p14:creationId xmlns:p14="http://schemas.microsoft.com/office/powerpoint/2010/main" val="5942866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type()</a:t>
            </a:r>
            <a:r>
              <a:rPr lang="de-DE" baseline="0" dirty="0" smtClean="0"/>
              <a:t> [built-in function] is smart enough to know that we are not asking for the type of the reference, but for what it is stored in that reference.</a:t>
            </a:r>
          </a:p>
          <a:p>
            <a:endParaRPr lang="en-US" dirty="0" smtClean="0"/>
          </a:p>
          <a:p>
            <a:r>
              <a:rPr lang="en-US" dirty="0" smtClean="0"/>
              <a:t>When you store another value in a, the string 'five', Python shamelessly replaces the previous content of the variable with the new address.</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64</a:t>
            </a:fld>
            <a:endParaRPr lang="de-DE" dirty="0"/>
          </a:p>
        </p:txBody>
      </p:sp>
    </p:spTree>
    <p:extLst>
      <p:ext uri="{BB962C8B-B14F-4D97-AF65-F5344CB8AC3E}">
        <p14:creationId xmlns:p14="http://schemas.microsoft.com/office/powerpoint/2010/main" val="30899003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instance,</a:t>
            </a:r>
            <a:r>
              <a:rPr lang="de-DE" baseline="0" dirty="0" smtClean="0"/>
              <a:t> when we use the sum operator (+), it uses the built-in function __add__, which is delegated to the first input variable (a).</a:t>
            </a:r>
          </a:p>
          <a:p>
            <a:endParaRPr lang="de-DE" baseline="0" dirty="0" smtClean="0"/>
          </a:p>
          <a:p>
            <a:r>
              <a:rPr lang="de-DE" baseline="0" dirty="0" smtClean="0"/>
              <a:t>Method overriding for __add__ … but it will be tighted to the class where it is redefined</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65</a:t>
            </a:fld>
            <a:endParaRPr lang="de-DE" dirty="0"/>
          </a:p>
        </p:txBody>
      </p:sp>
    </p:spTree>
    <p:extLst>
      <p:ext uri="{BB962C8B-B14F-4D97-AF65-F5344CB8AC3E}">
        <p14:creationId xmlns:p14="http://schemas.microsoft.com/office/powerpoint/2010/main" val="30344691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CamingoDos Regular" pitchFamily="34" charset="0"/>
                <a:ea typeface="+mn-ea"/>
                <a:cs typeface="+mn-cs"/>
              </a:rPr>
              <a:t>Day</a:t>
            </a:r>
            <a:r>
              <a:rPr lang="en-US" dirty="0" smtClean="0"/>
              <a:t> class, which contains the visits and contacts that a web page generates during a day.</a:t>
            </a:r>
          </a:p>
          <a:p>
            <a:endParaRPr lang="de-DE" dirty="0" smtClean="0"/>
          </a:p>
          <a:p>
            <a:r>
              <a:rPr lang="de-DE" dirty="0" smtClean="0"/>
              <a:t>__repr__</a:t>
            </a:r>
            <a:r>
              <a:rPr lang="de-DE" baseline="0" dirty="0" smtClean="0"/>
              <a:t> method is meant mostly for debugging	</a:t>
            </a:r>
            <a:endParaRPr lang="en-US" baseline="0" dirty="0" smtClean="0"/>
          </a:p>
          <a:p>
            <a:r>
              <a:rPr lang="de-DE" baseline="0" dirty="0" smtClean="0"/>
              <a:t>__str__ is for making the output of print human-readable in case it is not (e.g. when accessing an instance of the object)</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66</a:t>
            </a:fld>
            <a:endParaRPr lang="de-DE" dirty="0"/>
          </a:p>
        </p:txBody>
      </p:sp>
    </p:spTree>
    <p:extLst>
      <p:ext uri="{BB962C8B-B14F-4D97-AF65-F5344CB8AC3E}">
        <p14:creationId xmlns:p14="http://schemas.microsoft.com/office/powerpoint/2010/main" val="13184613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CamingoDos Regular" pitchFamily="34" charset="0"/>
                <a:ea typeface="+mn-ea"/>
                <a:cs typeface="+mn-cs"/>
              </a:rPr>
              <a:t>Day</a:t>
            </a:r>
            <a:r>
              <a:rPr lang="en-US" dirty="0" smtClean="0"/>
              <a:t> class, which contains the visits and contacts that a web page generates during a day.</a:t>
            </a:r>
          </a:p>
          <a:p>
            <a:endParaRPr lang="de-DE" dirty="0" smtClean="0"/>
          </a:p>
          <a:p>
            <a:r>
              <a:rPr lang="de-DE" dirty="0" smtClean="0"/>
              <a:t>__repr__</a:t>
            </a:r>
            <a:r>
              <a:rPr lang="de-DE" baseline="0" dirty="0" smtClean="0"/>
              <a:t> method is meant mostly for debugging	</a:t>
            </a:r>
            <a:endParaRPr lang="en-US" baseline="0" dirty="0" smtClean="0"/>
          </a:p>
          <a:p>
            <a:r>
              <a:rPr lang="de-DE" baseline="0" dirty="0" smtClean="0"/>
              <a:t>__str__ is for making the output of print human-readable in case it is not (e.g. when accessing an instance of the object)</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67</a:t>
            </a:fld>
            <a:endParaRPr lang="de-DE" dirty="0"/>
          </a:p>
        </p:txBody>
      </p:sp>
    </p:spTree>
    <p:extLst>
      <p:ext uri="{BB962C8B-B14F-4D97-AF65-F5344CB8AC3E}">
        <p14:creationId xmlns:p14="http://schemas.microsoft.com/office/powerpoint/2010/main" val="26785813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CamingoDos Regular" pitchFamily="34" charset="0"/>
                <a:ea typeface="+mn-ea"/>
                <a:cs typeface="+mn-cs"/>
              </a:rPr>
              <a:t>Day</a:t>
            </a:r>
            <a:r>
              <a:rPr lang="en-US" dirty="0" smtClean="0"/>
              <a:t> class, which contains the visits and contacts that a web page generates during a day.</a:t>
            </a:r>
          </a:p>
          <a:p>
            <a:endParaRPr lang="de-DE" dirty="0" smtClean="0"/>
          </a:p>
          <a:p>
            <a:r>
              <a:rPr lang="de-DE" dirty="0" smtClean="0"/>
              <a:t>__repr__</a:t>
            </a:r>
            <a:r>
              <a:rPr lang="de-DE" baseline="0" dirty="0" smtClean="0"/>
              <a:t> method is meant mostly for debugging	</a:t>
            </a:r>
            <a:endParaRPr lang="en-US" baseline="0" dirty="0" smtClean="0"/>
          </a:p>
          <a:p>
            <a:r>
              <a:rPr lang="de-DE" baseline="0" dirty="0" smtClean="0"/>
              <a:t>__str__ is for making the output of print human-readable in case it is not (e.g. when accessing an instance of the object)</a:t>
            </a:r>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68</a:t>
            </a:fld>
            <a:endParaRPr lang="de-DE" dirty="0"/>
          </a:p>
        </p:txBody>
      </p:sp>
    </p:spTree>
    <p:extLst>
      <p:ext uri="{BB962C8B-B14F-4D97-AF65-F5344CB8AC3E}">
        <p14:creationId xmlns:p14="http://schemas.microsoft.com/office/powerpoint/2010/main" val="37909135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noProof="0" dirty="0" smtClean="0">
                <a:solidFill>
                  <a:schemeClr val="tx1"/>
                </a:solidFill>
                <a:effectLst/>
                <a:latin typeface="CamingoDos Regular" pitchFamily="34" charset="0"/>
                <a:ea typeface="+mn-ea"/>
                <a:cs typeface="+mn-cs"/>
              </a:rPr>
              <a:t>Because ‘sum‘ method actually begins with integer 0 </a:t>
            </a:r>
            <a:r>
              <a:rPr lang="en-US" sz="1200" kern="1200" noProof="0" dirty="0" smtClean="0">
                <a:solidFill>
                  <a:schemeClr val="tx1"/>
                </a:solidFill>
                <a:effectLst/>
                <a:latin typeface="CamingoDos Regular" pitchFamily="34" charset="0"/>
                <a:ea typeface="+mn-ea"/>
                <a:cs typeface="+mn-cs"/>
                <a:sym typeface="Wingdings" panose="05000000000000000000" pitchFamily="2" charset="2"/>
              </a:rPr>
              <a:t>   sum =&gt;</a:t>
            </a:r>
            <a:r>
              <a:rPr lang="en-US" sz="1200" kern="1200" baseline="0" noProof="0" dirty="0" smtClean="0">
                <a:solidFill>
                  <a:schemeClr val="tx1"/>
                </a:solidFill>
                <a:effectLst/>
                <a:latin typeface="CamingoDos Regular" pitchFamily="34" charset="0"/>
                <a:ea typeface="+mn-ea"/>
                <a:cs typeface="+mn-cs"/>
                <a:sym typeface="Wingdings" panose="05000000000000000000" pitchFamily="2" charset="2"/>
              </a:rPr>
              <a:t> 0.__add__(day1)</a:t>
            </a:r>
            <a:endParaRPr lang="en-US" noProof="0"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69</a:t>
            </a:fld>
            <a:endParaRPr lang="de-DE" dirty="0"/>
          </a:p>
        </p:txBody>
      </p:sp>
    </p:spTree>
    <p:extLst>
      <p:ext uri="{BB962C8B-B14F-4D97-AF65-F5344CB8AC3E}">
        <p14:creationId xmlns:p14="http://schemas.microsoft.com/office/powerpoint/2010/main" val="17027449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noProof="0" dirty="0" smtClean="0">
                <a:solidFill>
                  <a:schemeClr val="tx1"/>
                </a:solidFill>
                <a:effectLst/>
                <a:latin typeface="CamingoDos Regular" pitchFamily="34" charset="0"/>
                <a:ea typeface="+mn-ea"/>
                <a:cs typeface="+mn-cs"/>
              </a:rPr>
              <a:t>Because ‘sum‘ method actually begins with integer 0 </a:t>
            </a:r>
            <a:r>
              <a:rPr lang="en-US" sz="1200" kern="1200" noProof="0" dirty="0" smtClean="0">
                <a:solidFill>
                  <a:schemeClr val="tx1"/>
                </a:solidFill>
                <a:effectLst/>
                <a:latin typeface="CamingoDos Regular" pitchFamily="34" charset="0"/>
                <a:ea typeface="+mn-ea"/>
                <a:cs typeface="+mn-cs"/>
                <a:sym typeface="Wingdings" panose="05000000000000000000" pitchFamily="2" charset="2"/>
              </a:rPr>
              <a:t>   sum =&gt;</a:t>
            </a:r>
            <a:r>
              <a:rPr lang="en-US" sz="1200" kern="1200" baseline="0" noProof="0" dirty="0" smtClean="0">
                <a:solidFill>
                  <a:schemeClr val="tx1"/>
                </a:solidFill>
                <a:effectLst/>
                <a:latin typeface="CamingoDos Regular" pitchFamily="34" charset="0"/>
                <a:ea typeface="+mn-ea"/>
                <a:cs typeface="+mn-cs"/>
                <a:sym typeface="Wingdings" panose="05000000000000000000" pitchFamily="2" charset="2"/>
              </a:rPr>
              <a:t> 0.__add__(day1)</a:t>
            </a:r>
            <a:endParaRPr lang="en-US" noProof="0"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70</a:t>
            </a:fld>
            <a:endParaRPr lang="de-DE" dirty="0"/>
          </a:p>
        </p:txBody>
      </p:sp>
    </p:spTree>
    <p:extLst>
      <p:ext uri="{BB962C8B-B14F-4D97-AF65-F5344CB8AC3E}">
        <p14:creationId xmlns:p14="http://schemas.microsoft.com/office/powerpoint/2010/main" val="7484916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noProof="0" dirty="0" smtClean="0">
                <a:solidFill>
                  <a:schemeClr val="tx1"/>
                </a:solidFill>
                <a:effectLst/>
                <a:latin typeface="CamingoDos Regular" pitchFamily="34" charset="0"/>
                <a:ea typeface="+mn-ea"/>
                <a:cs typeface="+mn-cs"/>
              </a:rPr>
              <a:t>Is the commutative</a:t>
            </a:r>
            <a:r>
              <a:rPr lang="en-US" sz="1200" kern="1200" baseline="0" noProof="0" dirty="0" smtClean="0">
                <a:solidFill>
                  <a:schemeClr val="tx1"/>
                </a:solidFill>
                <a:effectLst/>
                <a:latin typeface="CamingoDos Regular" pitchFamily="34" charset="0"/>
                <a:ea typeface="+mn-ea"/>
                <a:cs typeface="+mn-cs"/>
              </a:rPr>
              <a:t> implementation of add.</a:t>
            </a:r>
          </a:p>
          <a:p>
            <a:endParaRPr lang="de-DE" sz="1200" kern="1200" baseline="0" noProof="0" dirty="0" smtClean="0">
              <a:solidFill>
                <a:schemeClr val="tx1"/>
              </a:solidFill>
              <a:effectLst/>
              <a:latin typeface="CamingoDos Regular" pitchFamily="34"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baseline="0" noProof="0" dirty="0" smtClean="0">
                <a:solidFill>
                  <a:schemeClr val="tx1"/>
                </a:solidFill>
                <a:effectLst/>
                <a:latin typeface="CamingoDos Regular" pitchFamily="34" charset="0"/>
                <a:ea typeface="+mn-ea"/>
                <a:cs typeface="+mn-cs"/>
              </a:rPr>
              <a:t>The 0.__add__(day1) -&gt; which is actually what sum does, does not recognizes day as parameter, BUT  it will try first to call radd:</a:t>
            </a:r>
          </a:p>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baseline="0" noProof="0" dirty="0" smtClean="0">
                <a:solidFill>
                  <a:schemeClr val="tx1"/>
                </a:solidFill>
                <a:effectLst/>
                <a:latin typeface="CamingoDos Regular" pitchFamily="34" charset="0"/>
                <a:ea typeface="+mn-ea"/>
                <a:cs typeface="+mn-cs"/>
              </a:rPr>
              <a:t> day1.__radd__(0)   -&gt; which is not implemented</a:t>
            </a:r>
          </a:p>
          <a:p>
            <a:pPr marL="0" marR="0" indent="0" algn="l" defTabSz="457200" rtl="0" eaLnBrk="1" fontAlgn="auto" latinLnBrk="0" hangingPunct="1">
              <a:lnSpc>
                <a:spcPct val="100000"/>
              </a:lnSpc>
              <a:spcBef>
                <a:spcPts val="0"/>
              </a:spcBef>
              <a:spcAft>
                <a:spcPts val="0"/>
              </a:spcAft>
              <a:buClrTx/>
              <a:buSzTx/>
              <a:buFontTx/>
              <a:buNone/>
              <a:tabLst/>
              <a:defRPr/>
            </a:pPr>
            <a:endParaRPr lang="de-DE" sz="1200" kern="1200" baseline="0" noProof="0" dirty="0" smtClean="0">
              <a:solidFill>
                <a:schemeClr val="tx1"/>
              </a:solidFill>
              <a:effectLst/>
              <a:latin typeface="CamingoDos Regular" pitchFamily="34"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baseline="0" noProof="0" dirty="0" smtClean="0">
                <a:solidFill>
                  <a:schemeClr val="tx1"/>
                </a:solidFill>
                <a:effectLst/>
                <a:latin typeface="CamingoDos Regular" pitchFamily="34" charset="0"/>
                <a:ea typeface="+mn-ea"/>
                <a:cs typeface="+mn-cs"/>
              </a:rPr>
              <a:t>Therefore we have to implement its commutative: radd</a:t>
            </a:r>
            <a:endParaRPr lang="en-US" noProof="0" dirty="0" smtClean="0"/>
          </a:p>
          <a:p>
            <a:endParaRPr lang="en-US" sz="1200" kern="1200" baseline="0" noProof="0" dirty="0" smtClean="0">
              <a:solidFill>
                <a:schemeClr val="tx1"/>
              </a:solidFill>
              <a:effectLst/>
              <a:latin typeface="CamingoDos Regular" pitchFamily="34" charset="0"/>
              <a:ea typeface="+mn-ea"/>
              <a:cs typeface="+mn-cs"/>
            </a:endParaRPr>
          </a:p>
        </p:txBody>
      </p:sp>
      <p:sp>
        <p:nvSpPr>
          <p:cNvPr id="4" name="Slide Number Placeholder 3"/>
          <p:cNvSpPr>
            <a:spLocks noGrp="1"/>
          </p:cNvSpPr>
          <p:nvPr>
            <p:ph type="sldNum" sz="quarter" idx="10"/>
          </p:nvPr>
        </p:nvSpPr>
        <p:spPr/>
        <p:txBody>
          <a:bodyPr/>
          <a:lstStyle/>
          <a:p>
            <a:fld id="{824AB571-FE64-F24B-8557-A6AD1AEA237F}" type="slidenum">
              <a:rPr lang="de-DE" smtClean="0"/>
              <a:pPr/>
              <a:t>71</a:t>
            </a:fld>
            <a:endParaRPr lang="de-DE" dirty="0"/>
          </a:p>
        </p:txBody>
      </p:sp>
    </p:spTree>
    <p:extLst>
      <p:ext uri="{BB962C8B-B14F-4D97-AF65-F5344CB8AC3E}">
        <p14:creationId xmlns:p14="http://schemas.microsoft.com/office/powerpoint/2010/main" val="2389594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Using</a:t>
            </a:r>
            <a:r>
              <a:rPr lang="de-DE" dirty="0" smtClean="0"/>
              <a:t> </a:t>
            </a:r>
            <a:r>
              <a:rPr lang="de-DE" dirty="0" err="1" smtClean="0"/>
              <a:t>classes</a:t>
            </a:r>
            <a:r>
              <a:rPr lang="de-DE" dirty="0" smtClean="0"/>
              <a:t> </a:t>
            </a:r>
            <a:r>
              <a:rPr lang="de-DE" dirty="0" err="1" smtClean="0"/>
              <a:t>has</a:t>
            </a:r>
            <a:r>
              <a:rPr lang="de-DE" dirty="0" smtClean="0"/>
              <a:t> </a:t>
            </a:r>
            <a:r>
              <a:rPr lang="de-DE" dirty="0" err="1" smtClean="0"/>
              <a:t>made</a:t>
            </a:r>
            <a:r>
              <a:rPr lang="de-DE" baseline="0" dirty="0" smtClean="0"/>
              <a:t> </a:t>
            </a:r>
            <a:r>
              <a:rPr lang="de-DE" baseline="0" dirty="0" err="1" smtClean="0"/>
              <a:t>our</a:t>
            </a:r>
            <a:r>
              <a:rPr lang="de-DE" baseline="0" dirty="0" smtClean="0"/>
              <a:t> </a:t>
            </a:r>
            <a:r>
              <a:rPr lang="de-DE" baseline="0" dirty="0" err="1" smtClean="0"/>
              <a:t>code</a:t>
            </a:r>
            <a:r>
              <a:rPr lang="de-DE" baseline="0" dirty="0" smtClean="0"/>
              <a:t> </a:t>
            </a:r>
            <a:r>
              <a:rPr lang="de-DE" baseline="0" dirty="0" err="1" smtClean="0"/>
              <a:t>smaller</a:t>
            </a:r>
            <a:r>
              <a:rPr lang="de-DE" baseline="0" dirty="0" smtClean="0"/>
              <a:t>, </a:t>
            </a:r>
            <a:r>
              <a:rPr lang="de-DE" baseline="0" dirty="0" err="1" smtClean="0"/>
              <a:t>we</a:t>
            </a:r>
            <a:r>
              <a:rPr lang="de-DE" baseline="0" dirty="0" smtClean="0"/>
              <a:t> do not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repeat</a:t>
            </a:r>
            <a:r>
              <a:rPr lang="de-DE" baseline="0" dirty="0" smtClean="0"/>
              <a:t> </a:t>
            </a:r>
            <a:r>
              <a:rPr lang="de-DE" baseline="0" dirty="0" err="1" smtClean="0"/>
              <a:t>the</a:t>
            </a:r>
            <a:r>
              <a:rPr lang="de-DE" baseline="0" dirty="0" smtClean="0"/>
              <a:t> </a:t>
            </a:r>
            <a:r>
              <a:rPr lang="de-DE" baseline="0" dirty="0" err="1" smtClean="0"/>
              <a:t>definition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variables </a:t>
            </a:r>
            <a:r>
              <a:rPr lang="de-DE" baseline="0" dirty="0" err="1" smtClean="0"/>
              <a:t>over</a:t>
            </a:r>
            <a:r>
              <a:rPr lang="de-DE" baseline="0" dirty="0" smtClean="0"/>
              <a:t> </a:t>
            </a:r>
            <a:r>
              <a:rPr lang="de-DE" baseline="0" dirty="0" err="1" smtClean="0"/>
              <a:t>and</a:t>
            </a:r>
            <a:r>
              <a:rPr lang="de-DE" baseline="0" dirty="0" smtClean="0"/>
              <a:t> </a:t>
            </a:r>
            <a:r>
              <a:rPr lang="de-DE" baseline="0" dirty="0" err="1" smtClean="0"/>
              <a:t>over</a:t>
            </a:r>
            <a:r>
              <a:rPr lang="de-DE" baseline="0" dirty="0" smtClean="0"/>
              <a:t>. </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12</a:t>
            </a:fld>
            <a:endParaRPr lang="en-US"/>
          </a:p>
        </p:txBody>
      </p:sp>
    </p:spTree>
    <p:extLst>
      <p:ext uri="{BB962C8B-B14F-4D97-AF65-F5344CB8AC3E}">
        <p14:creationId xmlns:p14="http://schemas.microsoft.com/office/powerpoint/2010/main" val="3045812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noProof="0" dirty="0" smtClean="0">
                <a:solidFill>
                  <a:schemeClr val="tx1"/>
                </a:solidFill>
                <a:effectLst/>
                <a:latin typeface="CamingoDos Regular" pitchFamily="34" charset="0"/>
                <a:ea typeface="+mn-ea"/>
                <a:cs typeface="+mn-cs"/>
              </a:rPr>
              <a:t>Is the commutative</a:t>
            </a:r>
            <a:r>
              <a:rPr lang="en-US" sz="1200" kern="1200" baseline="0" noProof="0" dirty="0" smtClean="0">
                <a:solidFill>
                  <a:schemeClr val="tx1"/>
                </a:solidFill>
                <a:effectLst/>
                <a:latin typeface="CamingoDos Regular" pitchFamily="34" charset="0"/>
                <a:ea typeface="+mn-ea"/>
                <a:cs typeface="+mn-cs"/>
              </a:rPr>
              <a:t> implementation of add.</a:t>
            </a:r>
          </a:p>
          <a:p>
            <a:endParaRPr lang="de-DE" sz="1200" kern="1200" baseline="0" noProof="0" dirty="0" smtClean="0">
              <a:solidFill>
                <a:schemeClr val="tx1"/>
              </a:solidFill>
              <a:effectLst/>
              <a:latin typeface="CamingoDos Regular" pitchFamily="34"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baseline="0" noProof="0" dirty="0" smtClean="0">
                <a:solidFill>
                  <a:schemeClr val="tx1"/>
                </a:solidFill>
                <a:effectLst/>
                <a:latin typeface="CamingoDos Regular" pitchFamily="34" charset="0"/>
                <a:ea typeface="+mn-ea"/>
                <a:cs typeface="+mn-cs"/>
              </a:rPr>
              <a:t>The 0.__add__(day1) -&gt; which is actually what sum does, does not recognizes day as parameter, BUT  it will try first to call radd:</a:t>
            </a:r>
          </a:p>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baseline="0" noProof="0" dirty="0" smtClean="0">
                <a:solidFill>
                  <a:schemeClr val="tx1"/>
                </a:solidFill>
                <a:effectLst/>
                <a:latin typeface="CamingoDos Regular" pitchFamily="34" charset="0"/>
                <a:ea typeface="+mn-ea"/>
                <a:cs typeface="+mn-cs"/>
              </a:rPr>
              <a:t> day1.__radd__(0)   -&gt; which is not implemented</a:t>
            </a:r>
          </a:p>
          <a:p>
            <a:pPr marL="0" marR="0" indent="0" algn="l" defTabSz="457200" rtl="0" eaLnBrk="1" fontAlgn="auto" latinLnBrk="0" hangingPunct="1">
              <a:lnSpc>
                <a:spcPct val="100000"/>
              </a:lnSpc>
              <a:spcBef>
                <a:spcPts val="0"/>
              </a:spcBef>
              <a:spcAft>
                <a:spcPts val="0"/>
              </a:spcAft>
              <a:buClrTx/>
              <a:buSzTx/>
              <a:buFontTx/>
              <a:buNone/>
              <a:tabLst/>
              <a:defRPr/>
            </a:pPr>
            <a:endParaRPr lang="de-DE" sz="1200" kern="1200" baseline="0" noProof="0" dirty="0" smtClean="0">
              <a:solidFill>
                <a:schemeClr val="tx1"/>
              </a:solidFill>
              <a:effectLst/>
              <a:latin typeface="CamingoDos Regular" pitchFamily="34"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baseline="0" noProof="0" dirty="0" smtClean="0">
                <a:solidFill>
                  <a:schemeClr val="tx1"/>
                </a:solidFill>
                <a:effectLst/>
                <a:latin typeface="CamingoDos Regular" pitchFamily="34" charset="0"/>
                <a:ea typeface="+mn-ea"/>
                <a:cs typeface="+mn-cs"/>
              </a:rPr>
              <a:t>Therefore we have to implement its commutative: radd</a:t>
            </a:r>
            <a:endParaRPr lang="en-US" noProof="0" dirty="0" smtClean="0"/>
          </a:p>
          <a:p>
            <a:endParaRPr lang="en-US" sz="1200" kern="1200" baseline="0" noProof="0" dirty="0" smtClean="0">
              <a:solidFill>
                <a:schemeClr val="tx1"/>
              </a:solidFill>
              <a:effectLst/>
              <a:latin typeface="CamingoDos Regular" pitchFamily="34" charset="0"/>
              <a:ea typeface="+mn-ea"/>
              <a:cs typeface="+mn-cs"/>
            </a:endParaRPr>
          </a:p>
        </p:txBody>
      </p:sp>
      <p:sp>
        <p:nvSpPr>
          <p:cNvPr id="4" name="Slide Number Placeholder 3"/>
          <p:cNvSpPr>
            <a:spLocks noGrp="1"/>
          </p:cNvSpPr>
          <p:nvPr>
            <p:ph type="sldNum" sz="quarter" idx="10"/>
          </p:nvPr>
        </p:nvSpPr>
        <p:spPr/>
        <p:txBody>
          <a:bodyPr/>
          <a:lstStyle/>
          <a:p>
            <a:fld id="{824AB571-FE64-F24B-8557-A6AD1AEA237F}" type="slidenum">
              <a:rPr lang="de-DE" smtClean="0"/>
              <a:pPr/>
              <a:t>72</a:t>
            </a:fld>
            <a:endParaRPr lang="de-DE" dirty="0"/>
          </a:p>
        </p:txBody>
      </p:sp>
    </p:spTree>
    <p:extLst>
      <p:ext uri="{BB962C8B-B14F-4D97-AF65-F5344CB8AC3E}">
        <p14:creationId xmlns:p14="http://schemas.microsoft.com/office/powerpoint/2010/main" val="39486533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Room class accepts a door variable, and the type of this variable is not specified. </a:t>
            </a:r>
          </a:p>
          <a:p>
            <a:endParaRPr lang="en-US" dirty="0" smtClean="0"/>
          </a:p>
          <a:p>
            <a:r>
              <a:rPr lang="en-US" dirty="0" smtClean="0"/>
              <a:t>Duck typing in action: the actual type of door is not declared.</a:t>
            </a:r>
            <a:r>
              <a:rPr lang="en-US" baseline="0" dirty="0" smtClean="0"/>
              <a:t> T</a:t>
            </a:r>
            <a:r>
              <a:rPr lang="en-US" dirty="0" smtClean="0"/>
              <a:t>here is no "acceptance test" built in the language.</a:t>
            </a:r>
          </a:p>
          <a:p>
            <a:r>
              <a:rPr lang="de-DE" dirty="0" smtClean="0"/>
              <a:t>Python</a:t>
            </a:r>
            <a:r>
              <a:rPr lang="de-DE" baseline="0" dirty="0" smtClean="0"/>
              <a:t> expects that whatever type „door“ is, it will have implemented methods: open, close and is_open</a:t>
            </a:r>
          </a:p>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74</a:t>
            </a:fld>
            <a:endParaRPr lang="de-DE" dirty="0"/>
          </a:p>
        </p:txBody>
      </p:sp>
    </p:spTree>
    <p:extLst>
      <p:ext uri="{BB962C8B-B14F-4D97-AF65-F5344CB8AC3E}">
        <p14:creationId xmlns:p14="http://schemas.microsoft.com/office/powerpoint/2010/main" val="20617808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File: </a:t>
            </a:r>
            <a:r>
              <a:rPr lang="de-DE" baseline="0" dirty="0" smtClean="0"/>
              <a:t> duck_typing.py</a:t>
            </a:r>
            <a:endParaRPr lang="de-DE" baseline="0" dirty="0" smtClean="0"/>
          </a:p>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75</a:t>
            </a:fld>
            <a:endParaRPr lang="de-DE" dirty="0"/>
          </a:p>
        </p:txBody>
      </p:sp>
    </p:spTree>
    <p:extLst>
      <p:ext uri="{BB962C8B-B14F-4D97-AF65-F5344CB8AC3E}">
        <p14:creationId xmlns:p14="http://schemas.microsoft.com/office/powerpoint/2010/main" val="10332324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76</a:t>
            </a:fld>
            <a:endParaRPr lang="de-DE" dirty="0"/>
          </a:p>
        </p:txBody>
      </p:sp>
    </p:spTree>
    <p:extLst>
      <p:ext uri="{BB962C8B-B14F-4D97-AF65-F5344CB8AC3E}">
        <p14:creationId xmlns:p14="http://schemas.microsoft.com/office/powerpoint/2010/main" val="18879066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77</a:t>
            </a:fld>
            <a:endParaRPr lang="de-DE" dirty="0"/>
          </a:p>
        </p:txBody>
      </p:sp>
    </p:spTree>
    <p:extLst>
      <p:ext uri="{BB962C8B-B14F-4D97-AF65-F5344CB8AC3E}">
        <p14:creationId xmlns:p14="http://schemas.microsoft.com/office/powerpoint/2010/main" val="27748703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type of thinking</a:t>
            </a:r>
            <a:r>
              <a:rPr lang="de-DE" baseline="0" dirty="0" smtClean="0"/>
              <a:t> (EAFP) is purely polymorphic and that‘s why it is so pushed in the Python community. </a:t>
            </a:r>
          </a:p>
          <a:p>
            <a:endParaRPr lang="en-US" dirty="0"/>
          </a:p>
        </p:txBody>
      </p:sp>
      <p:sp>
        <p:nvSpPr>
          <p:cNvPr id="4" name="Slide Number Placeholder 3"/>
          <p:cNvSpPr>
            <a:spLocks noGrp="1"/>
          </p:cNvSpPr>
          <p:nvPr>
            <p:ph type="sldNum" sz="quarter" idx="10"/>
          </p:nvPr>
        </p:nvSpPr>
        <p:spPr/>
        <p:txBody>
          <a:bodyPr/>
          <a:lstStyle/>
          <a:p>
            <a:fld id="{824AB571-FE64-F24B-8557-A6AD1AEA237F}" type="slidenum">
              <a:rPr lang="de-DE" smtClean="0"/>
              <a:pPr/>
              <a:t>78</a:t>
            </a:fld>
            <a:endParaRPr lang="de-DE" dirty="0"/>
          </a:p>
        </p:txBody>
      </p:sp>
    </p:spTree>
    <p:extLst>
      <p:ext uri="{BB962C8B-B14F-4D97-AF65-F5344CB8AC3E}">
        <p14:creationId xmlns:p14="http://schemas.microsoft.com/office/powerpoint/2010/main" val="419362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Using classes has made</a:t>
            </a:r>
            <a:r>
              <a:rPr lang="de-DE" baseline="0" dirty="0" smtClean="0"/>
              <a:t> our code smaller, we do not need to repeat the definition of the variables over and over. </a:t>
            </a:r>
            <a:endParaRPr lang="de-DE" baseline="0" dirty="0" smtClean="0"/>
          </a:p>
          <a:p>
            <a:endParaRPr lang="de-DE" baseline="0" dirty="0" smtClean="0"/>
          </a:p>
          <a:p>
            <a:r>
              <a:rPr lang="de-DE" baseline="0" dirty="0" smtClean="0"/>
              <a:t>File: ghost.py</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13</a:t>
            </a:fld>
            <a:endParaRPr lang="en-US"/>
          </a:p>
        </p:txBody>
      </p:sp>
    </p:spTree>
    <p:extLst>
      <p:ext uri="{BB962C8B-B14F-4D97-AF65-F5344CB8AC3E}">
        <p14:creationId xmlns:p14="http://schemas.microsoft.com/office/powerpoint/2010/main" val="3045812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14</a:t>
            </a:fld>
            <a:endParaRPr lang="en-US"/>
          </a:p>
        </p:txBody>
      </p:sp>
    </p:spTree>
    <p:extLst>
      <p:ext uri="{BB962C8B-B14F-4D97-AF65-F5344CB8AC3E}">
        <p14:creationId xmlns:p14="http://schemas.microsoft.com/office/powerpoint/2010/main" val="304581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What happens with this</a:t>
            </a:r>
            <a:r>
              <a:rPr lang="de-DE" baseline="0" dirty="0" smtClean="0"/>
              <a:t> function outside the class</a:t>
            </a:r>
            <a:r>
              <a:rPr lang="de-DE" baseline="0" dirty="0" smtClean="0"/>
              <a:t>?</a:t>
            </a:r>
          </a:p>
          <a:p>
            <a:endParaRPr lang="de-DE" baseline="0" dirty="0" smtClean="0"/>
          </a:p>
          <a:p>
            <a:r>
              <a:rPr lang="de-DE" baseline="0" dirty="0" smtClean="0"/>
              <a:t>File: ghost.py</a:t>
            </a:r>
            <a:endParaRPr lang="de-DE" dirty="0"/>
          </a:p>
        </p:txBody>
      </p:sp>
      <p:sp>
        <p:nvSpPr>
          <p:cNvPr id="4" name="Slide Number Placeholder 3"/>
          <p:cNvSpPr>
            <a:spLocks noGrp="1"/>
          </p:cNvSpPr>
          <p:nvPr>
            <p:ph type="sldNum" sz="quarter" idx="10"/>
          </p:nvPr>
        </p:nvSpPr>
        <p:spPr/>
        <p:txBody>
          <a:bodyPr/>
          <a:lstStyle/>
          <a:p>
            <a:fld id="{B2C6BB00-6859-4A89-8F2A-66D874223DFD}" type="slidenum">
              <a:rPr lang="en-US" smtClean="0"/>
              <a:pPr/>
              <a:t>15</a:t>
            </a:fld>
            <a:endParaRPr lang="en-US"/>
          </a:p>
        </p:txBody>
      </p:sp>
    </p:spTree>
    <p:extLst>
      <p:ext uri="{BB962C8B-B14F-4D97-AF65-F5344CB8AC3E}">
        <p14:creationId xmlns:p14="http://schemas.microsoft.com/office/powerpoint/2010/main" val="304581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de-DE" smtClean="0"/>
              <a:t>Mastertitelformat bearbeiten</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de-DE" smtClean="0"/>
              <a:t>Mastertitelformat bearbeiten</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de-DE" smtClean="0"/>
              <a:t>Mastertitelformat bearbeiten</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6BFECD78-3C8E-49F2-8FAB-59489D168ABB}"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Mastertitelformat bearbeiten</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de-DE" smtClean="0"/>
              <a:t>Mastertitelformat bearbeiten</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6BFECD78-3C8E-49F2-8FAB-59489D168ABB}"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de-DE" smtClean="0"/>
              <a:t>Mastertitelformat bearbeiten</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auf Platzhalter ziehen oder durch Klicken auf Symbol hinzufügen</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6BFECD78-3C8E-49F2-8FAB-59489D168ABB}"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dirty="0" smtClean="0"/>
              <a:t>Mastertitelformat bearbeiten</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CamingoDos Regular" pitchFamily="34" charset="0"/>
              </a:defRPr>
            </a:lvl1pPr>
          </a:lstStyle>
          <a:p>
            <a:fld id="{6BFECD78-3C8E-49F2-8FAB-59489D168ABB}" type="datetimeFigureOut">
              <a:rPr lang="en-US" smtClean="0"/>
              <a:pPr/>
              <a:t>10/6/2018</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CamingoDos Regular" pitchFamily="34" charset="0"/>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CamingoDos Regular" pitchFamily="34" charset="0"/>
              </a:defRPr>
            </a:lvl1pPr>
          </a:lstStyle>
          <a:p>
            <a:fld id="{0FB56013-B943-42BA-886F-6F9D4EB85E9D}"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CamingoDos Regular"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ingoDos Regular"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ingoDos Regular"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ingoDos Regular"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ingoDos Regular"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ingoDos Regular"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09600" y="1257300"/>
            <a:ext cx="8229600" cy="2400300"/>
          </a:xfrm>
        </p:spPr>
        <p:txBody>
          <a:bodyPr>
            <a:noAutofit/>
          </a:bodyPr>
          <a:lstStyle/>
          <a:p>
            <a:pPr>
              <a:lnSpc>
                <a:spcPts val="6000"/>
              </a:lnSpc>
              <a:spcAft>
                <a:spcPts val="1200"/>
              </a:spcAft>
            </a:pPr>
            <a:r>
              <a:rPr lang="de-DE" sz="3600" b="1"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Introduction</a:t>
            </a:r>
            <a:r>
              <a:rPr lang="de-DE" sz="3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 to </a:t>
            </a:r>
            <a:br>
              <a:rPr lang="de-DE" sz="3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br>
            <a:r>
              <a:rPr lang="de-DE" sz="3600" b="1"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r>
              <a:rPr lang="de-DE" sz="3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3600" b="1"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Oriented</a:t>
            </a:r>
            <a:r>
              <a:rPr lang="de-DE" sz="3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3600" b="1"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Programming</a:t>
            </a:r>
            <a:r>
              <a:rPr lang="de-DE" sz="3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
            </a:r>
            <a:br>
              <a:rPr lang="de-DE" sz="3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br>
            <a:r>
              <a:rPr lang="de-DE" sz="3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(OOP)</a:t>
            </a:r>
            <a:endParaRPr lang="de-DE" sz="3600" b="1" dirty="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65023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671880" y="1581618"/>
            <a:ext cx="5341825" cy="2554545"/>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 we can group the Ghosts in a LIST / ARRAY / VECTOR</a:t>
            </a:r>
          </a:p>
          <a:p>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pacmanName</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PacMan</a:t>
            </a:r>
            <a:r>
              <a:rPr lang="en-US" sz="1600" dirty="0">
                <a:latin typeface="Consolas" panose="020B0609020204030204" pitchFamily="49" charset="0"/>
                <a:cs typeface="Consolas" panose="020B0609020204030204" pitchFamily="49" charset="0"/>
              </a:rPr>
              <a:t>’</a:t>
            </a:r>
          </a:p>
          <a:p>
            <a:r>
              <a:rPr lang="en-US" sz="1600" dirty="0" err="1" smtClean="0">
                <a:latin typeface="Consolas" panose="020B0609020204030204" pitchFamily="49" charset="0"/>
                <a:cs typeface="Consolas" panose="020B0609020204030204" pitchFamily="49" charset="0"/>
              </a:rPr>
              <a:t>pacmanColor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‘yellow’</a:t>
            </a:r>
          </a:p>
          <a:p>
            <a:r>
              <a:rPr lang="en-US" sz="1600" dirty="0" err="1" smtClean="0">
                <a:latin typeface="Consolas" panose="020B0609020204030204" pitchFamily="49" charset="0"/>
                <a:cs typeface="Consolas" panose="020B0609020204030204" pitchFamily="49" charset="0"/>
              </a:rPr>
              <a:t>pacmanSpeed</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50</a:t>
            </a:r>
          </a:p>
          <a:p>
            <a:r>
              <a:rPr lang="en-US" sz="1600" dirty="0" err="1" smtClean="0">
                <a:solidFill>
                  <a:srgbClr val="37FFE6"/>
                </a:solidFill>
                <a:latin typeface="Consolas" panose="020B0609020204030204" pitchFamily="49" charset="0"/>
                <a:cs typeface="Consolas" panose="020B0609020204030204" pitchFamily="49" charset="0"/>
              </a:rPr>
              <a:t>ghostNames</a:t>
            </a:r>
            <a:r>
              <a:rPr lang="en-US" sz="1600" dirty="0" smtClean="0">
                <a:solidFill>
                  <a:srgbClr val="37FFE6"/>
                </a:solidFill>
                <a:latin typeface="Consolas" panose="020B0609020204030204" pitchFamily="49" charset="0"/>
                <a:cs typeface="Consolas" panose="020B0609020204030204" pitchFamily="49" charset="0"/>
              </a:rPr>
              <a:t> = [‘Ghost 1’, ‘Ghost 2’, ‘Ghost 3’]</a:t>
            </a:r>
          </a:p>
          <a:p>
            <a:r>
              <a:rPr lang="en-US" sz="1600" dirty="0" err="1" smtClean="0">
                <a:solidFill>
                  <a:schemeClr val="accent6">
                    <a:lumMod val="75000"/>
                  </a:schemeClr>
                </a:solidFill>
                <a:latin typeface="Consolas" panose="020B0609020204030204" pitchFamily="49" charset="0"/>
                <a:cs typeface="Consolas" panose="020B0609020204030204" pitchFamily="49" charset="0"/>
              </a:rPr>
              <a:t>ghostColors</a:t>
            </a:r>
            <a:r>
              <a:rPr lang="en-US" sz="1600" dirty="0" smtClean="0">
                <a:solidFill>
                  <a:schemeClr val="accent6">
                    <a:lumMod val="75000"/>
                  </a:schemeClr>
                </a:solidFill>
                <a:latin typeface="Consolas" panose="020B0609020204030204" pitchFamily="49" charset="0"/>
                <a:cs typeface="Consolas" panose="020B0609020204030204" pitchFamily="49" charset="0"/>
              </a:rPr>
              <a:t> = [‘blue’, ‘red’, ‘green’]</a:t>
            </a:r>
          </a:p>
          <a:p>
            <a:r>
              <a:rPr lang="en-US" sz="1600" dirty="0" err="1" smtClean="0">
                <a:solidFill>
                  <a:schemeClr val="accent3">
                    <a:lumMod val="40000"/>
                    <a:lumOff val="60000"/>
                  </a:schemeClr>
                </a:solidFill>
                <a:latin typeface="Consolas" panose="020B0609020204030204" pitchFamily="49" charset="0"/>
                <a:cs typeface="Consolas" panose="020B0609020204030204" pitchFamily="49" charset="0"/>
              </a:rPr>
              <a:t>ghostSpeeds</a:t>
            </a:r>
            <a:r>
              <a:rPr lang="en-US" sz="1600" dirty="0" smtClean="0">
                <a:solidFill>
                  <a:schemeClr val="accent3">
                    <a:lumMod val="40000"/>
                    <a:lumOff val="60000"/>
                  </a:schemeClr>
                </a:solidFill>
                <a:latin typeface="Consolas" panose="020B0609020204030204" pitchFamily="49" charset="0"/>
                <a:cs typeface="Consolas" panose="020B0609020204030204" pitchFamily="49" charset="0"/>
              </a:rPr>
              <a:t> = [30, 80, 10]</a:t>
            </a:r>
          </a:p>
          <a:p>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9" name="TextBox 4"/>
          <p:cNvSpPr txBox="1"/>
          <p:nvPr/>
        </p:nvSpPr>
        <p:spPr>
          <a:xfrm>
            <a:off x="791495" y="96812"/>
            <a:ext cx="8222209"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Example</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still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No</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OOP  … but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grouping</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the</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data</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1570"/>
            <a:ext cx="3638588" cy="314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93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671880" y="1581618"/>
            <a:ext cx="5341825" cy="2554545"/>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 we can group the Ghosts in a LIST / ARRAY / VECTOR</a:t>
            </a:r>
          </a:p>
          <a:p>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pacmanName</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PacMan</a:t>
            </a:r>
            <a:r>
              <a:rPr lang="en-US" sz="1600" dirty="0">
                <a:latin typeface="Consolas" panose="020B0609020204030204" pitchFamily="49" charset="0"/>
                <a:cs typeface="Consolas" panose="020B0609020204030204" pitchFamily="49" charset="0"/>
              </a:rPr>
              <a:t>’</a:t>
            </a:r>
          </a:p>
          <a:p>
            <a:r>
              <a:rPr lang="en-US" sz="1600" dirty="0" err="1" smtClean="0">
                <a:latin typeface="Consolas" panose="020B0609020204030204" pitchFamily="49" charset="0"/>
                <a:cs typeface="Consolas" panose="020B0609020204030204" pitchFamily="49" charset="0"/>
              </a:rPr>
              <a:t>pacmanColor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‘yellow’</a:t>
            </a:r>
          </a:p>
          <a:p>
            <a:r>
              <a:rPr lang="en-US" sz="1600" dirty="0" err="1" smtClean="0">
                <a:latin typeface="Consolas" panose="020B0609020204030204" pitchFamily="49" charset="0"/>
                <a:cs typeface="Consolas" panose="020B0609020204030204" pitchFamily="49" charset="0"/>
              </a:rPr>
              <a:t>pacmanSpeed</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50</a:t>
            </a:r>
          </a:p>
          <a:p>
            <a:r>
              <a:rPr lang="en-US" sz="1600" dirty="0" err="1" smtClean="0">
                <a:solidFill>
                  <a:srgbClr val="37FFE6"/>
                </a:solidFill>
                <a:latin typeface="Consolas" panose="020B0609020204030204" pitchFamily="49" charset="0"/>
                <a:cs typeface="Consolas" panose="020B0609020204030204" pitchFamily="49" charset="0"/>
              </a:rPr>
              <a:t>ghostNames</a:t>
            </a:r>
            <a:r>
              <a:rPr lang="en-US" sz="1600" dirty="0" smtClean="0">
                <a:solidFill>
                  <a:srgbClr val="37FFE6"/>
                </a:solidFill>
                <a:latin typeface="Consolas" panose="020B0609020204030204" pitchFamily="49" charset="0"/>
                <a:cs typeface="Consolas" panose="020B0609020204030204" pitchFamily="49" charset="0"/>
              </a:rPr>
              <a:t> = [‘Ghost 1’, ‘Ghost 2’, ‘Ghost 3’]</a:t>
            </a:r>
          </a:p>
          <a:p>
            <a:r>
              <a:rPr lang="en-US" sz="1600" dirty="0" err="1" smtClean="0">
                <a:solidFill>
                  <a:schemeClr val="accent6">
                    <a:lumMod val="75000"/>
                  </a:schemeClr>
                </a:solidFill>
                <a:latin typeface="Consolas" panose="020B0609020204030204" pitchFamily="49" charset="0"/>
                <a:cs typeface="Consolas" panose="020B0609020204030204" pitchFamily="49" charset="0"/>
              </a:rPr>
              <a:t>ghostColors</a:t>
            </a:r>
            <a:r>
              <a:rPr lang="en-US" sz="1600" dirty="0" smtClean="0">
                <a:solidFill>
                  <a:schemeClr val="accent6">
                    <a:lumMod val="75000"/>
                  </a:schemeClr>
                </a:solidFill>
                <a:latin typeface="Consolas" panose="020B0609020204030204" pitchFamily="49" charset="0"/>
                <a:cs typeface="Consolas" panose="020B0609020204030204" pitchFamily="49" charset="0"/>
              </a:rPr>
              <a:t> = [‘blue’, ‘red’, ‘green’]</a:t>
            </a:r>
          </a:p>
          <a:p>
            <a:r>
              <a:rPr lang="en-US" sz="1600" dirty="0" err="1" smtClean="0">
                <a:solidFill>
                  <a:schemeClr val="accent3">
                    <a:lumMod val="40000"/>
                    <a:lumOff val="60000"/>
                  </a:schemeClr>
                </a:solidFill>
                <a:latin typeface="Consolas" panose="020B0609020204030204" pitchFamily="49" charset="0"/>
                <a:cs typeface="Consolas" panose="020B0609020204030204" pitchFamily="49" charset="0"/>
              </a:rPr>
              <a:t>ghostSpeeds</a:t>
            </a:r>
            <a:r>
              <a:rPr lang="en-US" sz="1600" dirty="0" smtClean="0">
                <a:solidFill>
                  <a:schemeClr val="accent3">
                    <a:lumMod val="40000"/>
                    <a:lumOff val="60000"/>
                  </a:schemeClr>
                </a:solidFill>
                <a:latin typeface="Consolas" panose="020B0609020204030204" pitchFamily="49" charset="0"/>
                <a:cs typeface="Consolas" panose="020B0609020204030204" pitchFamily="49" charset="0"/>
              </a:rPr>
              <a:t> = [30, 80, 10]</a:t>
            </a:r>
          </a:p>
          <a:p>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grpSp>
        <p:nvGrpSpPr>
          <p:cNvPr id="3" name="Gruppieren 2"/>
          <p:cNvGrpSpPr/>
          <p:nvPr/>
        </p:nvGrpSpPr>
        <p:grpSpPr>
          <a:xfrm>
            <a:off x="4815538" y="3858659"/>
            <a:ext cx="3086906" cy="762168"/>
            <a:chOff x="9103717" y="4191966"/>
            <a:chExt cx="3283741" cy="762168"/>
          </a:xfrm>
        </p:grpSpPr>
        <p:sp>
          <p:nvSpPr>
            <p:cNvPr id="2" name="Rectangle 1"/>
            <p:cNvSpPr/>
            <p:nvPr/>
          </p:nvSpPr>
          <p:spPr>
            <a:xfrm>
              <a:off x="9103717" y="4227469"/>
              <a:ext cx="3200400" cy="726665"/>
            </a:xfrm>
            <a:prstGeom prst="rect">
              <a:avLst/>
            </a:prstGeom>
            <a:solidFill>
              <a:srgbClr val="C0504D">
                <a:alpha val="16078"/>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3" name="TextBox 52"/>
            <p:cNvSpPr txBox="1"/>
            <p:nvPr/>
          </p:nvSpPr>
          <p:spPr>
            <a:xfrm>
              <a:off x="9110858" y="4191966"/>
              <a:ext cx="3276600" cy="707886"/>
            </a:xfrm>
            <a:prstGeom prst="rect">
              <a:avLst/>
            </a:prstGeom>
            <a:noFill/>
          </p:spPr>
          <p:txBody>
            <a:bodyPr wrap="square" rtlCol="0">
              <a:spAutoFit/>
            </a:bodyPr>
            <a:lstStyle/>
            <a:p>
              <a:r>
                <a:rPr lang="en-US" sz="20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Index management can lead easy to bugs.</a:t>
              </a:r>
            </a:p>
          </p:txBody>
        </p:sp>
      </p:grpSp>
      <p:sp>
        <p:nvSpPr>
          <p:cNvPr id="9" name="TextBox 4"/>
          <p:cNvSpPr txBox="1"/>
          <p:nvPr/>
        </p:nvSpPr>
        <p:spPr>
          <a:xfrm>
            <a:off x="791495" y="96812"/>
            <a:ext cx="8222209"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Example</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still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No</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OOP  … but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grouping</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the</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data</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1570"/>
            <a:ext cx="3638588" cy="3145131"/>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7935736" y="3243106"/>
            <a:ext cx="630084" cy="1938992"/>
          </a:xfrm>
          <a:prstGeom prst="rect">
            <a:avLst/>
          </a:prstGeom>
          <a:noFill/>
        </p:spPr>
        <p:txBody>
          <a:bodyPr wrap="square" rtlCol="0">
            <a:spAutoFit/>
          </a:bodyPr>
          <a:lstStyle/>
          <a:p>
            <a:r>
              <a:rPr lang="en-US" sz="12000" dirty="0" smtClean="0">
                <a:solidFill>
                  <a:srgbClr val="C00000"/>
                </a:solidFill>
                <a:latin typeface="CamingoDos Regular" pitchFamily="34" charset="0"/>
              </a:rPr>
              <a:t>!</a:t>
            </a:r>
            <a:endParaRPr lang="en-US" sz="12000" dirty="0">
              <a:solidFill>
                <a:srgbClr val="C00000"/>
              </a:solidFill>
              <a:latin typeface="CamingoDos Regular" pitchFamily="34" charset="0"/>
            </a:endParaRPr>
          </a:p>
        </p:txBody>
      </p:sp>
    </p:spTree>
    <p:extLst>
      <p:ext uri="{BB962C8B-B14F-4D97-AF65-F5344CB8AC3E}">
        <p14:creationId xmlns:p14="http://schemas.microsoft.com/office/powerpoint/2010/main" val="3330124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1854" y="1291837"/>
            <a:ext cx="4950662" cy="1495480"/>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0" name="TextBox 49"/>
          <p:cNvSpPr txBox="1"/>
          <p:nvPr/>
        </p:nvSpPr>
        <p:spPr>
          <a:xfrm>
            <a:off x="3491855" y="895809"/>
            <a:ext cx="5484685" cy="2062103"/>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Defining objects: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Classes</a:t>
            </a: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__(self, name, color, speed):</a:t>
            </a:r>
          </a:p>
          <a:p>
            <a:r>
              <a:rPr lang="en-US" sz="1600" dirty="0" smtClean="0">
                <a:latin typeface="Consolas" panose="020B0609020204030204" pitchFamily="49" charset="0"/>
                <a:cs typeface="Consolas" panose="020B0609020204030204" pitchFamily="49" charset="0"/>
              </a:rPr>
              <a:t>        self.name = name</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self.color</a:t>
            </a:r>
            <a:r>
              <a:rPr lang="en-US" sz="1600" dirty="0" smtClean="0">
                <a:latin typeface="Consolas" panose="020B0609020204030204" pitchFamily="49" charset="0"/>
                <a:cs typeface="Consolas" panose="020B0609020204030204" pitchFamily="49" charset="0"/>
              </a:rPr>
              <a:t> = color</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self.speed</a:t>
            </a:r>
            <a:r>
              <a:rPr lang="en-US" sz="1600" dirty="0" smtClean="0">
                <a:latin typeface="Consolas" panose="020B0609020204030204" pitchFamily="49" charset="0"/>
                <a:cs typeface="Consolas" panose="020B0609020204030204" pitchFamily="49" charset="0"/>
              </a:rPr>
              <a:t> = speed</a:t>
            </a:r>
          </a:p>
          <a:p>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OOP: Python „</a:t>
            </a:r>
            <a:r>
              <a:rPr lang="de-DE" sz="28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__init__</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a:t>
            </a:r>
            <a:endParaRPr lang="de-DE" sz="2800" dirty="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35411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1854" y="1291837"/>
            <a:ext cx="4950662" cy="1495480"/>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0" name="TextBox 49"/>
          <p:cNvSpPr txBox="1"/>
          <p:nvPr/>
        </p:nvSpPr>
        <p:spPr>
          <a:xfrm>
            <a:off x="3491855" y="895809"/>
            <a:ext cx="5484685" cy="4031873"/>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Defining objects: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Classes</a:t>
            </a: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__(self, name, color, speed):</a:t>
            </a:r>
          </a:p>
          <a:p>
            <a:r>
              <a:rPr lang="en-US" sz="1600" dirty="0" smtClean="0">
                <a:latin typeface="Consolas" panose="020B0609020204030204" pitchFamily="49" charset="0"/>
                <a:cs typeface="Consolas" panose="020B0609020204030204" pitchFamily="49" charset="0"/>
              </a:rPr>
              <a:t>        self.name = name</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self.color</a:t>
            </a:r>
            <a:r>
              <a:rPr lang="en-US" sz="1600" dirty="0" smtClean="0">
                <a:latin typeface="Consolas" panose="020B0609020204030204" pitchFamily="49" charset="0"/>
                <a:cs typeface="Consolas" panose="020B0609020204030204" pitchFamily="49" charset="0"/>
              </a:rPr>
              <a:t> = color</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self.speed</a:t>
            </a:r>
            <a:r>
              <a:rPr lang="en-US" sz="1600" dirty="0" smtClean="0">
                <a:latin typeface="Consolas" panose="020B0609020204030204" pitchFamily="49" charset="0"/>
                <a:cs typeface="Consolas" panose="020B0609020204030204" pitchFamily="49" charset="0"/>
              </a:rPr>
              <a:t> = speed</a:t>
            </a:r>
          </a:p>
          <a:p>
            <a:endParaRPr lang="en-US" sz="1600" dirty="0">
              <a:latin typeface="Consolas" panose="020B0609020204030204" pitchFamily="49" charset="0"/>
              <a:cs typeface="Consolas" panose="020B0609020204030204" pitchFamily="49" charset="0"/>
            </a:endParaRPr>
          </a:p>
          <a:p>
            <a:r>
              <a:rPr lang="en-US" sz="1600" dirty="0" smtClean="0">
                <a:solidFill>
                  <a:srgbClr val="FFB937"/>
                </a:solidFill>
                <a:latin typeface="Consolas" panose="020B0609020204030204" pitchFamily="49" charset="0"/>
                <a:cs typeface="Consolas" panose="020B0609020204030204" pitchFamily="49" charset="0"/>
              </a:rPr>
              <a:t># create Ghosts (variant 1)</a:t>
            </a:r>
          </a:p>
          <a:p>
            <a:r>
              <a:rPr lang="en-US" sz="1600" dirty="0" smtClean="0">
                <a:solidFill>
                  <a:schemeClr val="accent3">
                    <a:lumMod val="60000"/>
                    <a:lumOff val="40000"/>
                  </a:schemeClr>
                </a:solidFill>
                <a:latin typeface="Consolas" panose="020B0609020204030204" pitchFamily="49" charset="0"/>
                <a:cs typeface="Consolas" panose="020B0609020204030204" pitchFamily="49" charset="0"/>
              </a:rPr>
              <a:t>g1 </a:t>
            </a:r>
            <a:r>
              <a:rPr lang="en-US" sz="1600" dirty="0">
                <a:solidFill>
                  <a:schemeClr val="accent3">
                    <a:lumMod val="60000"/>
                    <a:lumOff val="40000"/>
                  </a:schemeClr>
                </a:solidFill>
                <a:latin typeface="Consolas" panose="020B0609020204030204" pitchFamily="49" charset="0"/>
                <a:cs typeface="Consolas" panose="020B0609020204030204" pitchFamily="49" charset="0"/>
              </a:rPr>
              <a:t>= Ghost("Ghost 1", "red", "40")</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ghosts.append</a:t>
            </a:r>
            <a:r>
              <a:rPr lang="en-US" sz="1600" dirty="0" smtClean="0">
                <a:latin typeface="Consolas" panose="020B0609020204030204" pitchFamily="49" charset="0"/>
                <a:cs typeface="Consolas" panose="020B0609020204030204" pitchFamily="49" charset="0"/>
              </a:rPr>
              <a:t>(g1)</a:t>
            </a:r>
          </a:p>
          <a:p>
            <a:endParaRPr lang="en-US" sz="1600" dirty="0">
              <a:latin typeface="Consolas" panose="020B0609020204030204" pitchFamily="49" charset="0"/>
              <a:cs typeface="Consolas" panose="020B0609020204030204" pitchFamily="49" charset="0"/>
            </a:endParaRPr>
          </a:p>
          <a:p>
            <a:r>
              <a:rPr lang="en-US" sz="1600" dirty="0">
                <a:solidFill>
                  <a:srgbClr val="FFB937"/>
                </a:solidFill>
                <a:latin typeface="Consolas" panose="020B0609020204030204" pitchFamily="49" charset="0"/>
                <a:cs typeface="Consolas" panose="020B0609020204030204" pitchFamily="49" charset="0"/>
              </a:rPr>
              <a:t># create </a:t>
            </a:r>
            <a:r>
              <a:rPr lang="en-US" sz="1600" dirty="0" smtClean="0">
                <a:solidFill>
                  <a:srgbClr val="FFB937"/>
                </a:solidFill>
                <a:latin typeface="Consolas" panose="020B0609020204030204" pitchFamily="49" charset="0"/>
                <a:cs typeface="Consolas" panose="020B0609020204030204" pitchFamily="49" charset="0"/>
              </a:rPr>
              <a:t>Ghosts (variant 2)</a:t>
            </a:r>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ghosts.append</a:t>
            </a:r>
            <a:r>
              <a:rPr lang="en-US" sz="1600" dirty="0" smtClean="0">
                <a:latin typeface="Consolas" panose="020B0609020204030204" pitchFamily="49" charset="0"/>
                <a:cs typeface="Consolas" panose="020B0609020204030204" pitchFamily="49" charset="0"/>
              </a:rPr>
              <a:t>(</a:t>
            </a:r>
            <a:r>
              <a:rPr lang="en-US" sz="1600" dirty="0" smtClean="0">
                <a:solidFill>
                  <a:srgbClr val="37FFE6"/>
                </a:solidFill>
                <a:latin typeface="Consolas" panose="020B0609020204030204" pitchFamily="49" charset="0"/>
                <a:cs typeface="Consolas" panose="020B0609020204030204" pitchFamily="49" charset="0"/>
              </a:rPr>
              <a:t>Ghost(“Ghost 2”, “blue”, 80</a:t>
            </a:r>
            <a:r>
              <a:rPr lang="en-US" sz="1600" dirty="0">
                <a:solidFill>
                  <a:srgbClr val="37FFE6"/>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OOP: Python „</a:t>
            </a:r>
            <a:r>
              <a:rPr lang="de-DE" sz="28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__init__</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a:t>
            </a:r>
            <a:endParaRPr lang="de-DE" sz="2800" dirty="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92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1854" y="1291836"/>
            <a:ext cx="4950662" cy="2360057"/>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0" name="TextBox 49"/>
          <p:cNvSpPr txBox="1"/>
          <p:nvPr/>
        </p:nvSpPr>
        <p:spPr>
          <a:xfrm>
            <a:off x="3491855" y="895809"/>
            <a:ext cx="5484685" cy="3046988"/>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Defining objects: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Classes</a:t>
            </a: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 name, color, speed):</a:t>
            </a:r>
          </a:p>
          <a:p>
            <a:r>
              <a:rPr lang="en-US" sz="1600" dirty="0" smtClean="0">
                <a:latin typeface="Consolas" panose="020B0609020204030204" pitchFamily="49" charset="0"/>
                <a:cs typeface="Consolas" panose="020B0609020204030204" pitchFamily="49" charset="0"/>
              </a:rPr>
              <a:t>        self.name = name</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self.color</a:t>
            </a:r>
            <a:r>
              <a:rPr lang="en-US" sz="1600" dirty="0" smtClean="0">
                <a:latin typeface="Consolas" panose="020B0609020204030204" pitchFamily="49" charset="0"/>
                <a:cs typeface="Consolas" panose="020B0609020204030204" pitchFamily="49" charset="0"/>
              </a:rPr>
              <a:t> = color</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self.speed</a:t>
            </a:r>
            <a:r>
              <a:rPr lang="en-US" sz="1600" dirty="0" smtClean="0">
                <a:latin typeface="Consolas" panose="020B0609020204030204" pitchFamily="49" charset="0"/>
                <a:cs typeface="Consolas" panose="020B0609020204030204" pitchFamily="49" charset="0"/>
              </a:rPr>
              <a:t> = speed</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def </a:t>
            </a:r>
            <a:r>
              <a:rPr lang="en-US" sz="1600" dirty="0" err="1" smtClean="0">
                <a:latin typeface="Consolas" panose="020B0609020204030204" pitchFamily="49" charset="0"/>
                <a:cs typeface="Consolas" panose="020B0609020204030204" pitchFamily="49" charset="0"/>
              </a:rPr>
              <a:t>getSpeed</a:t>
            </a:r>
            <a:r>
              <a:rPr lang="en-US" sz="1600" dirty="0" smtClean="0">
                <a:latin typeface="Consolas" panose="020B0609020204030204" pitchFamily="49" charset="0"/>
                <a:cs typeface="Consolas" panose="020B0609020204030204" pitchFamily="49" charset="0"/>
              </a:rPr>
              <a:t>(</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self.speed</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Example</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Python „</a:t>
            </a:r>
            <a:r>
              <a:rPr lang="de-DE" sz="2800" b="1"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self</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a:t>
            </a: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572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1854" y="1291836"/>
            <a:ext cx="4950662" cy="2360057"/>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0" name="TextBox 49"/>
          <p:cNvSpPr txBox="1"/>
          <p:nvPr/>
        </p:nvSpPr>
        <p:spPr>
          <a:xfrm>
            <a:off x="3491855" y="895809"/>
            <a:ext cx="5484685" cy="3785652"/>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Defining objects: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Classes</a:t>
            </a: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 name, color, speed):</a:t>
            </a:r>
          </a:p>
          <a:p>
            <a:r>
              <a:rPr lang="en-US" sz="1600" dirty="0" smtClean="0">
                <a:latin typeface="Consolas" panose="020B0609020204030204" pitchFamily="49" charset="0"/>
                <a:cs typeface="Consolas" panose="020B0609020204030204" pitchFamily="49" charset="0"/>
              </a:rPr>
              <a:t>        self.name = name</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self.color</a:t>
            </a:r>
            <a:r>
              <a:rPr lang="en-US" sz="1600" dirty="0" smtClean="0">
                <a:latin typeface="Consolas" panose="020B0609020204030204" pitchFamily="49" charset="0"/>
                <a:cs typeface="Consolas" panose="020B0609020204030204" pitchFamily="49" charset="0"/>
              </a:rPr>
              <a:t> = color</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self.speed</a:t>
            </a:r>
            <a:r>
              <a:rPr lang="en-US" sz="1600" dirty="0" smtClean="0">
                <a:latin typeface="Consolas" panose="020B0609020204030204" pitchFamily="49" charset="0"/>
                <a:cs typeface="Consolas" panose="020B0609020204030204" pitchFamily="49" charset="0"/>
              </a:rPr>
              <a:t> = speed</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def </a:t>
            </a:r>
            <a:r>
              <a:rPr lang="en-US" sz="1600" dirty="0" err="1" smtClean="0">
                <a:latin typeface="Consolas" panose="020B0609020204030204" pitchFamily="49" charset="0"/>
                <a:cs typeface="Consolas" panose="020B0609020204030204" pitchFamily="49" charset="0"/>
              </a:rPr>
              <a:t>getSpeed</a:t>
            </a:r>
            <a:r>
              <a:rPr lang="en-US" sz="1600" dirty="0" smtClean="0">
                <a:latin typeface="Consolas" panose="020B0609020204030204" pitchFamily="49" charset="0"/>
                <a:cs typeface="Consolas" panose="020B0609020204030204" pitchFamily="49" charset="0"/>
              </a:rPr>
              <a:t>(</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self.speed</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a:solidFill>
                  <a:srgbClr val="37FFE6"/>
                </a:solidFill>
                <a:latin typeface="Consolas" panose="020B0609020204030204" pitchFamily="49" charset="0"/>
                <a:cs typeface="Consolas" panose="020B0609020204030204" pitchFamily="49" charset="0"/>
              </a:rPr>
              <a:t>def </a:t>
            </a:r>
            <a:r>
              <a:rPr lang="en-US" sz="1600" dirty="0" err="1" smtClean="0">
                <a:solidFill>
                  <a:srgbClr val="37FFE6"/>
                </a:solidFill>
                <a:latin typeface="Consolas" panose="020B0609020204030204" pitchFamily="49" charset="0"/>
                <a:cs typeface="Consolas" panose="020B0609020204030204" pitchFamily="49" charset="0"/>
              </a:rPr>
              <a:t>getSpeed</a:t>
            </a:r>
            <a:r>
              <a:rPr lang="en-US" sz="1600" dirty="0" smtClean="0">
                <a:solidFill>
                  <a:srgbClr val="37FFE6"/>
                </a:solidFill>
                <a:latin typeface="Consolas" panose="020B0609020204030204" pitchFamily="49" charset="0"/>
                <a:cs typeface="Consolas" panose="020B0609020204030204" pitchFamily="49" charset="0"/>
              </a:rPr>
              <a:t>():</a:t>
            </a:r>
            <a:endParaRPr lang="en-US" sz="1600" dirty="0">
              <a:solidFill>
                <a:srgbClr val="37FFE6"/>
              </a:solidFill>
              <a:latin typeface="Consolas" panose="020B0609020204030204" pitchFamily="49" charset="0"/>
              <a:cs typeface="Consolas" panose="020B0609020204030204" pitchFamily="49" charset="0"/>
            </a:endParaRPr>
          </a:p>
          <a:p>
            <a:r>
              <a:rPr lang="en-US" sz="1600" dirty="0" smtClean="0">
                <a:solidFill>
                  <a:srgbClr val="37FFE6"/>
                </a:solidFill>
                <a:latin typeface="Consolas" panose="020B0609020204030204" pitchFamily="49" charset="0"/>
                <a:cs typeface="Consolas" panose="020B0609020204030204" pitchFamily="49" charset="0"/>
              </a:rPr>
              <a:t>    return speed </a:t>
            </a:r>
            <a:endParaRPr lang="en-US" sz="1600" dirty="0">
              <a:solidFill>
                <a:srgbClr val="37FFE6"/>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Example</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Python „</a:t>
            </a:r>
            <a:r>
              <a:rPr lang="de-DE" sz="2800" b="1"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self</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a:t>
            </a: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5382108" y="3534030"/>
            <a:ext cx="540072" cy="1107996"/>
          </a:xfrm>
          <a:prstGeom prst="rect">
            <a:avLst/>
          </a:prstGeom>
          <a:noFill/>
        </p:spPr>
        <p:txBody>
          <a:bodyPr wrap="square" rtlCol="0">
            <a:spAutoFit/>
          </a:bodyPr>
          <a:lstStyle/>
          <a:p>
            <a:r>
              <a:rPr lang="en-US" sz="6600" dirty="0">
                <a:solidFill>
                  <a:srgbClr val="C00000"/>
                </a:solidFill>
                <a:latin typeface="CamingoDos Regular" pitchFamily="34" charset="0"/>
              </a:rPr>
              <a:t>?</a:t>
            </a:r>
          </a:p>
        </p:txBody>
      </p:sp>
      <p:sp>
        <p:nvSpPr>
          <p:cNvPr id="2" name="Textfeld 1"/>
          <p:cNvSpPr txBox="1"/>
          <p:nvPr/>
        </p:nvSpPr>
        <p:spPr>
          <a:xfrm>
            <a:off x="6552264" y="4011942"/>
            <a:ext cx="1080144" cy="369332"/>
          </a:xfrm>
          <a:prstGeom prst="rect">
            <a:avLst/>
          </a:prstGeom>
          <a:noFill/>
        </p:spPr>
        <p:txBody>
          <a:bodyPr wrap="square" rtlCol="0">
            <a:spAutoFit/>
          </a:bodyPr>
          <a:lstStyle/>
          <a:p>
            <a:r>
              <a:rPr lang="en-US" i="1" dirty="0" smtClean="0">
                <a:solidFill>
                  <a:srgbClr val="FFB937"/>
                </a:solidFill>
                <a:latin typeface="Cooper Std Black" pitchFamily="18" charset="0"/>
              </a:rPr>
              <a:t>CODE!</a:t>
            </a:r>
            <a:endParaRPr lang="en-US" i="1" dirty="0">
              <a:solidFill>
                <a:srgbClr val="FFB937"/>
              </a:solidFill>
              <a:latin typeface="Cooper Std Black" pitchFamily="18" charset="0"/>
            </a:endParaRPr>
          </a:p>
        </p:txBody>
      </p:sp>
    </p:spTree>
    <p:extLst>
      <p:ext uri="{BB962C8B-B14F-4D97-AF65-F5344CB8AC3E}">
        <p14:creationId xmlns:p14="http://schemas.microsoft.com/office/powerpoint/2010/main" val="522815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51424" y="1581618"/>
            <a:ext cx="8504314" cy="2340312"/>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0" name="TextBox 49"/>
          <p:cNvSpPr txBox="1"/>
          <p:nvPr/>
        </p:nvSpPr>
        <p:spPr>
          <a:xfrm>
            <a:off x="341436" y="1041546"/>
            <a:ext cx="7020936" cy="2062103"/>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Datetime</a:t>
            </a:r>
            <a:endPar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a:p>
            <a:endParaRPr lang="en-US" sz="1600" dirty="0">
              <a:latin typeface="Consolas" panose="020B0609020204030204" pitchFamily="49" charset="0"/>
              <a:cs typeface="Consolas" panose="020B0609020204030204" pitchFamily="49" charset="0"/>
            </a:endParaRPr>
          </a:p>
          <a:p>
            <a:endParaRPr lang="de-DE" sz="1600" dirty="0" smtClean="0">
              <a:latin typeface="Consolas" panose="020B0609020204030204" pitchFamily="49" charset="0"/>
              <a:cs typeface="Consolas" panose="020B0609020204030204" pitchFamily="49" charset="0"/>
            </a:endParaRPr>
          </a:p>
          <a:p>
            <a:r>
              <a:rPr lang="de-DE" sz="1600" dirty="0" smtClean="0">
                <a:latin typeface="Consolas" panose="020B0609020204030204" pitchFamily="49" charset="0"/>
                <a:cs typeface="Consolas" panose="020B0609020204030204" pitchFamily="49" charset="0"/>
              </a:rPr>
              <a:t>&gt;&gt;&gt; import datetime</a:t>
            </a:r>
          </a:p>
          <a:p>
            <a:endParaRPr lang="de-DE" sz="1600" dirty="0" smtClean="0">
              <a:latin typeface="Consolas" panose="020B0609020204030204" pitchFamily="49" charset="0"/>
              <a:cs typeface="Consolas" panose="020B0609020204030204" pitchFamily="49" charset="0"/>
            </a:endParaRPr>
          </a:p>
          <a:p>
            <a:r>
              <a:rPr lang="nn-NO" sz="1600" dirty="0">
                <a:latin typeface="Consolas" panose="020B0609020204030204" pitchFamily="49" charset="0"/>
                <a:cs typeface="Consolas" panose="020B0609020204030204" pitchFamily="49" charset="0"/>
              </a:rPr>
              <a:t>&gt;&gt;&gt; datetime.datetime.now()</a:t>
            </a:r>
          </a:p>
          <a:p>
            <a:r>
              <a:rPr lang="nn-NO" sz="1600" dirty="0">
                <a:latin typeface="Consolas" panose="020B0609020204030204" pitchFamily="49" charset="0"/>
                <a:cs typeface="Consolas" panose="020B0609020204030204" pitchFamily="49" charset="0"/>
              </a:rPr>
              <a:t>datetime.datetime(2018, 4, 3, 14, 10, 55, 801245</a:t>
            </a:r>
            <a:r>
              <a:rPr lang="nn-NO" sz="1600" dirty="0" smtClean="0">
                <a:latin typeface="Consolas" panose="020B0609020204030204" pitchFamily="49" charset="0"/>
                <a:cs typeface="Consolas" panose="020B0609020204030204" pitchFamily="49" charset="0"/>
              </a:rPr>
              <a:t>)</a:t>
            </a:r>
          </a:p>
          <a:p>
            <a:endParaRPr lang="nn-NO" sz="1600" dirty="0">
              <a:latin typeface="Consolas" panose="020B0609020204030204" pitchFamily="49" charset="0"/>
              <a:cs typeface="Consolas" panose="020B0609020204030204" pitchFamily="49"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Inspecting Objects</a:t>
            </a:r>
          </a:p>
        </p:txBody>
      </p:sp>
      <p:sp>
        <p:nvSpPr>
          <p:cNvPr id="2" name="Rectangle 1"/>
          <p:cNvSpPr/>
          <p:nvPr/>
        </p:nvSpPr>
        <p:spPr>
          <a:xfrm>
            <a:off x="6239042" y="2382442"/>
            <a:ext cx="2563522" cy="369332"/>
          </a:xfrm>
          <a:prstGeom prst="rect">
            <a:avLst/>
          </a:prstGeom>
        </p:spPr>
        <p:txBody>
          <a:bodyPr wrap="none">
            <a:spAutoFit/>
          </a:bodyPr>
          <a:lstStyle/>
          <a:p>
            <a:r>
              <a:rPr lang="de-DE" dirty="0" smtClean="0">
                <a:solidFill>
                  <a:srgbClr val="FF9900"/>
                </a:solidFill>
                <a:latin typeface="Consolas" panose="020B0609020204030204" pitchFamily="49" charset="0"/>
                <a:cs typeface="Consolas" panose="020B0609020204030204" pitchFamily="49" charset="0"/>
                <a:sym typeface="Wingdings" panose="05000000000000000000" pitchFamily="2" charset="2"/>
              </a:rPr>
              <a:t> call to __repr__</a:t>
            </a:r>
            <a:endParaRPr lang="en-US" dirty="0">
              <a:solidFill>
                <a:srgbClr val="FF9900"/>
              </a:solidFill>
            </a:endParaRPr>
          </a:p>
        </p:txBody>
      </p:sp>
    </p:spTree>
    <p:extLst>
      <p:ext uri="{BB962C8B-B14F-4D97-AF65-F5344CB8AC3E}">
        <p14:creationId xmlns:p14="http://schemas.microsoft.com/office/powerpoint/2010/main" val="626224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51424" y="1581618"/>
            <a:ext cx="8504314" cy="2340312"/>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0" name="TextBox 49"/>
          <p:cNvSpPr txBox="1"/>
          <p:nvPr/>
        </p:nvSpPr>
        <p:spPr>
          <a:xfrm>
            <a:off x="341436" y="1041546"/>
            <a:ext cx="7020936" cy="2554545"/>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Datetime</a:t>
            </a:r>
            <a:endPar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a:p>
            <a:endParaRPr lang="en-US" sz="1600" dirty="0">
              <a:latin typeface="Consolas" panose="020B0609020204030204" pitchFamily="49" charset="0"/>
              <a:cs typeface="Consolas" panose="020B0609020204030204" pitchFamily="49" charset="0"/>
            </a:endParaRPr>
          </a:p>
          <a:p>
            <a:endParaRPr lang="de-DE" sz="1600" dirty="0" smtClean="0">
              <a:latin typeface="Consolas" panose="020B0609020204030204" pitchFamily="49" charset="0"/>
              <a:cs typeface="Consolas" panose="020B0609020204030204" pitchFamily="49" charset="0"/>
            </a:endParaRPr>
          </a:p>
          <a:p>
            <a:r>
              <a:rPr lang="de-DE" sz="1600" dirty="0" smtClean="0">
                <a:latin typeface="Consolas" panose="020B0609020204030204" pitchFamily="49" charset="0"/>
                <a:cs typeface="Consolas" panose="020B0609020204030204" pitchFamily="49" charset="0"/>
              </a:rPr>
              <a:t>&gt;&gt;&gt; import datetime</a:t>
            </a:r>
          </a:p>
          <a:p>
            <a:endParaRPr lang="de-DE" sz="1600" dirty="0" smtClean="0">
              <a:latin typeface="Consolas" panose="020B0609020204030204" pitchFamily="49" charset="0"/>
              <a:cs typeface="Consolas" panose="020B0609020204030204" pitchFamily="49" charset="0"/>
            </a:endParaRPr>
          </a:p>
          <a:p>
            <a:r>
              <a:rPr lang="nn-NO" sz="1600" dirty="0">
                <a:latin typeface="Consolas" panose="020B0609020204030204" pitchFamily="49" charset="0"/>
                <a:cs typeface="Consolas" panose="020B0609020204030204" pitchFamily="49" charset="0"/>
              </a:rPr>
              <a:t>&gt;&gt;&gt; datetime.datetime.now()</a:t>
            </a:r>
          </a:p>
          <a:p>
            <a:r>
              <a:rPr lang="nn-NO" sz="1600" dirty="0">
                <a:latin typeface="Consolas" panose="020B0609020204030204" pitchFamily="49" charset="0"/>
                <a:cs typeface="Consolas" panose="020B0609020204030204" pitchFamily="49" charset="0"/>
              </a:rPr>
              <a:t>datetime.datetime(2018, 4, 3, 14, 10, 55, 801245</a:t>
            </a:r>
            <a:r>
              <a:rPr lang="nn-NO" sz="1600" dirty="0" smtClean="0">
                <a:latin typeface="Consolas" panose="020B0609020204030204" pitchFamily="49" charset="0"/>
                <a:cs typeface="Consolas" panose="020B0609020204030204" pitchFamily="49" charset="0"/>
              </a:rPr>
              <a:t>)</a:t>
            </a:r>
          </a:p>
          <a:p>
            <a:endParaRPr lang="nn-NO" sz="1600" dirty="0">
              <a:latin typeface="Consolas" panose="020B0609020204030204" pitchFamily="49" charset="0"/>
              <a:cs typeface="Consolas" panose="020B0609020204030204" pitchFamily="49" charset="0"/>
            </a:endParaRPr>
          </a:p>
          <a:p>
            <a:r>
              <a:rPr lang="de-DE" sz="1600" dirty="0">
                <a:latin typeface="Consolas" panose="020B0609020204030204" pitchFamily="49" charset="0"/>
                <a:cs typeface="Consolas" panose="020B0609020204030204" pitchFamily="49" charset="0"/>
              </a:rPr>
              <a:t>&gt;&gt;&gt; print(datetime.datetime.now())</a:t>
            </a:r>
          </a:p>
          <a:p>
            <a:r>
              <a:rPr lang="de-DE" sz="1600" dirty="0">
                <a:latin typeface="Consolas" panose="020B0609020204030204" pitchFamily="49" charset="0"/>
                <a:cs typeface="Consolas" panose="020B0609020204030204" pitchFamily="49" charset="0"/>
              </a:rPr>
              <a:t>2018-04-03 14:12:47.010241</a:t>
            </a: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Inspecting Objects</a:t>
            </a:r>
          </a:p>
        </p:txBody>
      </p:sp>
      <p:sp>
        <p:nvSpPr>
          <p:cNvPr id="2" name="Rectangle 1"/>
          <p:cNvSpPr/>
          <p:nvPr/>
        </p:nvSpPr>
        <p:spPr>
          <a:xfrm>
            <a:off x="6239042" y="2382442"/>
            <a:ext cx="2563522" cy="369332"/>
          </a:xfrm>
          <a:prstGeom prst="rect">
            <a:avLst/>
          </a:prstGeom>
        </p:spPr>
        <p:txBody>
          <a:bodyPr wrap="none">
            <a:spAutoFit/>
          </a:bodyPr>
          <a:lstStyle/>
          <a:p>
            <a:r>
              <a:rPr lang="de-DE" dirty="0" smtClean="0">
                <a:solidFill>
                  <a:srgbClr val="FF9900"/>
                </a:solidFill>
                <a:latin typeface="Consolas" panose="020B0609020204030204" pitchFamily="49" charset="0"/>
                <a:cs typeface="Consolas" panose="020B0609020204030204" pitchFamily="49" charset="0"/>
                <a:sym typeface="Wingdings" panose="05000000000000000000" pitchFamily="2" charset="2"/>
              </a:rPr>
              <a:t> call to __repr__</a:t>
            </a:r>
            <a:endParaRPr lang="en-US" dirty="0">
              <a:solidFill>
                <a:srgbClr val="FF9900"/>
              </a:solidFill>
            </a:endParaRPr>
          </a:p>
        </p:txBody>
      </p:sp>
      <p:sp>
        <p:nvSpPr>
          <p:cNvPr id="7" name="Rectangle 6"/>
          <p:cNvSpPr/>
          <p:nvPr/>
        </p:nvSpPr>
        <p:spPr>
          <a:xfrm>
            <a:off x="6282228" y="3102538"/>
            <a:ext cx="2563522" cy="369332"/>
          </a:xfrm>
          <a:prstGeom prst="rect">
            <a:avLst/>
          </a:prstGeom>
        </p:spPr>
        <p:txBody>
          <a:bodyPr wrap="square">
            <a:spAutoFit/>
          </a:bodyPr>
          <a:lstStyle/>
          <a:p>
            <a:r>
              <a:rPr lang="de-DE" dirty="0" smtClean="0">
                <a:solidFill>
                  <a:srgbClr val="FF9900"/>
                </a:solidFill>
                <a:latin typeface="Consolas" panose="020B0609020204030204" pitchFamily="49" charset="0"/>
                <a:cs typeface="Consolas" panose="020B0609020204030204" pitchFamily="49" charset="0"/>
                <a:sym typeface="Wingdings" panose="05000000000000000000" pitchFamily="2" charset="2"/>
              </a:rPr>
              <a:t> call to __str__</a:t>
            </a:r>
            <a:endParaRPr lang="en-US" dirty="0">
              <a:solidFill>
                <a:srgbClr val="FF9900"/>
              </a:solidFill>
            </a:endParaRPr>
          </a:p>
        </p:txBody>
      </p:sp>
    </p:spTree>
    <p:extLst>
      <p:ext uri="{BB962C8B-B14F-4D97-AF65-F5344CB8AC3E}">
        <p14:creationId xmlns:p14="http://schemas.microsoft.com/office/powerpoint/2010/main" val="3122539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1854" y="1291837"/>
            <a:ext cx="5220698" cy="1639962"/>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0" name="TextBox 49"/>
          <p:cNvSpPr txBox="1"/>
          <p:nvPr/>
        </p:nvSpPr>
        <p:spPr>
          <a:xfrm>
            <a:off x="3491855" y="895809"/>
            <a:ext cx="5484685" cy="2308324"/>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p>
          <a:p>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Ghost("Casper", "Red", "10"</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print(</a:t>
            </a:r>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a:t>
            </a:r>
            <a:r>
              <a:rPr lang="de-DE" sz="1600" dirty="0" smtClean="0">
                <a:latin typeface="Consolas" panose="020B0609020204030204" pitchFamily="49" charset="0"/>
                <a:cs typeface="Consolas" panose="020B0609020204030204" pitchFamily="49" charset="0"/>
              </a:rPr>
              <a:t>  	</a:t>
            </a:r>
            <a:r>
              <a:rPr lang="de-DE" sz="1600" i="1" dirty="0" smtClean="0">
                <a:solidFill>
                  <a:srgbClr val="92D050"/>
                </a:solidFill>
                <a:latin typeface="Consolas" panose="020B0609020204030204" pitchFamily="49" charset="0"/>
                <a:cs typeface="Consolas" panose="020B0609020204030204" pitchFamily="49" charset="0"/>
              </a:rPr>
              <a:t>#print the object</a:t>
            </a:r>
          </a:p>
          <a:p>
            <a:r>
              <a:rPr lang="en-US" sz="1600" dirty="0" smtClean="0">
                <a:latin typeface="Consolas" panose="020B0609020204030204" pitchFamily="49" charset="0"/>
                <a:cs typeface="Consolas" panose="020B0609020204030204" pitchFamily="49" charset="0"/>
              </a:rPr>
              <a:t>print(</a:t>
            </a:r>
            <a:r>
              <a:rPr lang="en-US" sz="1600" dirty="0" err="1" smtClean="0">
                <a:solidFill>
                  <a:srgbClr val="FFB937"/>
                </a:solidFill>
                <a:latin typeface="Consolas" panose="020B0609020204030204" pitchFamily="49" charset="0"/>
                <a:cs typeface="Consolas" panose="020B0609020204030204" pitchFamily="49" charset="0"/>
              </a:rPr>
              <a:t>repr</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a:t>
            </a:r>
            <a:r>
              <a:rPr lang="de-DE" sz="1600" dirty="0" smtClean="0">
                <a:latin typeface="Consolas" panose="020B0609020204030204" pitchFamily="49" charset="0"/>
                <a:cs typeface="Consolas" panose="020B0609020204030204" pitchFamily="49" charset="0"/>
              </a:rPr>
              <a:t>	</a:t>
            </a:r>
            <a:r>
              <a:rPr lang="de-DE" sz="1600" i="1" dirty="0" smtClean="0">
                <a:solidFill>
                  <a:srgbClr val="92D050"/>
                </a:solidFill>
                <a:latin typeface="Consolas" panose="020B0609020204030204" pitchFamily="49" charset="0"/>
                <a:cs typeface="Consolas" panose="020B0609020204030204" pitchFamily="49" charset="0"/>
              </a:rPr>
              <a:t>#print the object</a:t>
            </a:r>
            <a:endParaRPr lang="en-US" sz="1600" i="1" dirty="0" smtClean="0">
              <a:solidFill>
                <a:srgbClr val="92D050"/>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print(</a:t>
            </a:r>
            <a:r>
              <a:rPr lang="en-US" sz="1600" dirty="0" err="1" smtClean="0">
                <a:solidFill>
                  <a:srgbClr val="FFB937"/>
                </a:solidFill>
                <a:latin typeface="Consolas" panose="020B0609020204030204" pitchFamily="49" charset="0"/>
                <a:cs typeface="Consolas" panose="020B0609020204030204" pitchFamily="49" charset="0"/>
              </a:rPr>
              <a:t>str</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smtClean="0">
                <a:solidFill>
                  <a:srgbClr val="92D050"/>
                </a:solidFill>
                <a:latin typeface="Consolas" panose="020B0609020204030204" pitchFamily="49" charset="0"/>
                <a:cs typeface="Consolas" panose="020B0609020204030204" pitchFamily="49" charset="0"/>
              </a:rPr>
              <a:t>#</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endParaRPr lang="en-US" sz="1600" i="1" dirty="0" smtClean="0">
              <a:solidFill>
                <a:srgbClr val="92D050"/>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Inspecting Objects</a:t>
            </a: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62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1854" y="1291837"/>
            <a:ext cx="5220698" cy="1639962"/>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50" name="TextBox 49"/>
          <p:cNvSpPr txBox="1"/>
          <p:nvPr/>
        </p:nvSpPr>
        <p:spPr>
          <a:xfrm>
            <a:off x="3491855" y="895809"/>
            <a:ext cx="5484685" cy="2308324"/>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p>
          <a:p>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Ghost("Casper", "Red", "10"</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print(</a:t>
            </a:r>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a:t>
            </a:r>
            <a:r>
              <a:rPr lang="de-DE" sz="1600" dirty="0" smtClean="0">
                <a:latin typeface="Consolas" panose="020B0609020204030204" pitchFamily="49" charset="0"/>
                <a:cs typeface="Consolas" panose="020B0609020204030204" pitchFamily="49" charset="0"/>
              </a:rPr>
              <a:t>  	</a:t>
            </a:r>
            <a:r>
              <a:rPr lang="de-DE" sz="1600" i="1" dirty="0" smtClean="0">
                <a:solidFill>
                  <a:srgbClr val="92D050"/>
                </a:solidFill>
                <a:latin typeface="Consolas" panose="020B0609020204030204" pitchFamily="49" charset="0"/>
                <a:cs typeface="Consolas" panose="020B0609020204030204" pitchFamily="49" charset="0"/>
              </a:rPr>
              <a:t>#print the object</a:t>
            </a:r>
          </a:p>
          <a:p>
            <a:r>
              <a:rPr lang="en-US" sz="1600" dirty="0" smtClean="0">
                <a:latin typeface="Consolas" panose="020B0609020204030204" pitchFamily="49" charset="0"/>
                <a:cs typeface="Consolas" panose="020B0609020204030204" pitchFamily="49" charset="0"/>
              </a:rPr>
              <a:t>print(</a:t>
            </a:r>
            <a:r>
              <a:rPr lang="en-US" sz="1600" dirty="0" err="1" smtClean="0">
                <a:solidFill>
                  <a:srgbClr val="FFB937"/>
                </a:solidFill>
                <a:latin typeface="Consolas" panose="020B0609020204030204" pitchFamily="49" charset="0"/>
                <a:cs typeface="Consolas" panose="020B0609020204030204" pitchFamily="49" charset="0"/>
              </a:rPr>
              <a:t>repr</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a:t>
            </a:r>
            <a:r>
              <a:rPr lang="de-DE" sz="1600" dirty="0" smtClean="0">
                <a:latin typeface="Consolas" panose="020B0609020204030204" pitchFamily="49" charset="0"/>
                <a:cs typeface="Consolas" panose="020B0609020204030204" pitchFamily="49" charset="0"/>
              </a:rPr>
              <a:t>	</a:t>
            </a:r>
            <a:r>
              <a:rPr lang="de-DE" sz="1600" i="1" dirty="0" smtClean="0">
                <a:solidFill>
                  <a:srgbClr val="92D050"/>
                </a:solidFill>
                <a:latin typeface="Consolas" panose="020B0609020204030204" pitchFamily="49" charset="0"/>
                <a:cs typeface="Consolas" panose="020B0609020204030204" pitchFamily="49" charset="0"/>
              </a:rPr>
              <a:t>#print the object</a:t>
            </a:r>
            <a:endParaRPr lang="en-US" sz="1600" i="1" dirty="0" smtClean="0">
              <a:solidFill>
                <a:srgbClr val="92D050"/>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print(</a:t>
            </a:r>
            <a:r>
              <a:rPr lang="en-US" sz="1600" dirty="0" err="1" smtClean="0">
                <a:solidFill>
                  <a:srgbClr val="FFB937"/>
                </a:solidFill>
                <a:latin typeface="Consolas" panose="020B0609020204030204" pitchFamily="49" charset="0"/>
                <a:cs typeface="Consolas" panose="020B0609020204030204" pitchFamily="49" charset="0"/>
              </a:rPr>
              <a:t>str</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smtClean="0">
                <a:solidFill>
                  <a:srgbClr val="92D050"/>
                </a:solidFill>
                <a:latin typeface="Consolas" panose="020B0609020204030204" pitchFamily="49" charset="0"/>
                <a:cs typeface="Consolas" panose="020B0609020204030204" pitchFamily="49" charset="0"/>
              </a:rPr>
              <a:t>#</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endParaRPr lang="en-US" sz="1600" i="1" dirty="0" smtClean="0">
              <a:solidFill>
                <a:srgbClr val="92D050"/>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Inspecting Objects</a:t>
            </a: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91855" y="3174799"/>
            <a:ext cx="5310709" cy="830997"/>
          </a:xfrm>
          <a:prstGeom prst="rect">
            <a:avLst/>
          </a:prstGeom>
        </p:spPr>
        <p:txBody>
          <a:bodyPr wrap="square">
            <a:spAutoFit/>
          </a:bodyPr>
          <a:lstStyle/>
          <a:p>
            <a:r>
              <a:rPr lang="en-US" sz="1600" dirty="0">
                <a:solidFill>
                  <a:srgbClr val="FF9900"/>
                </a:solidFill>
                <a:latin typeface="Consolas" panose="020B0609020204030204" pitchFamily="49" charset="0"/>
              </a:rPr>
              <a:t>&lt;__</a:t>
            </a:r>
            <a:r>
              <a:rPr lang="en-US" sz="1600" dirty="0" err="1">
                <a:solidFill>
                  <a:srgbClr val="FF9900"/>
                </a:solidFill>
                <a:latin typeface="Consolas" panose="020B0609020204030204" pitchFamily="49" charset="0"/>
              </a:rPr>
              <a:t>main__.Ghost</a:t>
            </a:r>
            <a:r>
              <a:rPr lang="en-US" sz="1600" dirty="0">
                <a:solidFill>
                  <a:srgbClr val="FF9900"/>
                </a:solidFill>
                <a:latin typeface="Consolas" panose="020B0609020204030204" pitchFamily="49" charset="0"/>
              </a:rPr>
              <a:t> object at 0x000001AD5AAA7748&gt;</a:t>
            </a:r>
          </a:p>
          <a:p>
            <a:r>
              <a:rPr lang="en-US" sz="1600" dirty="0">
                <a:solidFill>
                  <a:srgbClr val="FF9900"/>
                </a:solidFill>
                <a:latin typeface="Consolas" panose="020B0609020204030204" pitchFamily="49" charset="0"/>
              </a:rPr>
              <a:t>&lt;__</a:t>
            </a:r>
            <a:r>
              <a:rPr lang="en-US" sz="1600" dirty="0" err="1">
                <a:solidFill>
                  <a:srgbClr val="FF9900"/>
                </a:solidFill>
                <a:latin typeface="Consolas" panose="020B0609020204030204" pitchFamily="49" charset="0"/>
              </a:rPr>
              <a:t>main__.Ghost</a:t>
            </a:r>
            <a:r>
              <a:rPr lang="en-US" sz="1600" dirty="0">
                <a:solidFill>
                  <a:srgbClr val="FF9900"/>
                </a:solidFill>
                <a:latin typeface="Consolas" panose="020B0609020204030204" pitchFamily="49" charset="0"/>
              </a:rPr>
              <a:t> object at 0x000001AD5AAA7748&gt;</a:t>
            </a:r>
          </a:p>
          <a:p>
            <a:r>
              <a:rPr lang="en-US" sz="1600" dirty="0">
                <a:solidFill>
                  <a:srgbClr val="FF9900"/>
                </a:solidFill>
                <a:latin typeface="Consolas" panose="020B0609020204030204" pitchFamily="49" charset="0"/>
              </a:rPr>
              <a:t>&lt;__</a:t>
            </a:r>
            <a:r>
              <a:rPr lang="en-US" sz="1600" dirty="0" err="1">
                <a:solidFill>
                  <a:srgbClr val="FF9900"/>
                </a:solidFill>
                <a:latin typeface="Consolas" panose="020B0609020204030204" pitchFamily="49" charset="0"/>
              </a:rPr>
              <a:t>main__.Ghost</a:t>
            </a:r>
            <a:r>
              <a:rPr lang="en-US" sz="1600" dirty="0">
                <a:solidFill>
                  <a:srgbClr val="FF9900"/>
                </a:solidFill>
                <a:latin typeface="Consolas" panose="020B0609020204030204" pitchFamily="49" charset="0"/>
              </a:rPr>
              <a:t> object at 0x000001AD5AAA7748&gt;</a:t>
            </a:r>
          </a:p>
        </p:txBody>
      </p:sp>
    </p:spTree>
    <p:extLst>
      <p:ext uri="{BB962C8B-B14F-4D97-AF65-F5344CB8AC3E}">
        <p14:creationId xmlns:p14="http://schemas.microsoft.com/office/powerpoint/2010/main" val="568442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74182" y="96812"/>
            <a:ext cx="7920880"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Motivation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for</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this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workshop</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881508" y="1589791"/>
            <a:ext cx="6570876" cy="2062103"/>
          </a:xfrm>
          <a:prstGeom prst="rect">
            <a:avLst/>
          </a:prstGeom>
          <a:noFill/>
        </p:spPr>
        <p:txBody>
          <a:bodyPr wrap="square" rtlCol="0">
            <a:spAutoFit/>
          </a:bodyPr>
          <a:lstStyle/>
          <a:p>
            <a:pPr marL="342900" indent="-342900">
              <a:buAutoNum type="arabicPeriod"/>
            </a:pPr>
            <a:r>
              <a:rPr lang="en-US" sz="3200" dirty="0" smtClean="0">
                <a:latin typeface="Tahoma" panose="020B0604030504040204" pitchFamily="34" charset="0"/>
                <a:ea typeface="Tahoma" panose="020B0604030504040204" pitchFamily="34" charset="0"/>
                <a:cs typeface="Tahoma" panose="020B0604030504040204" pitchFamily="34" charset="0"/>
              </a:rPr>
              <a:t> Duplicate code is a Bad Thing !</a:t>
            </a:r>
          </a:p>
          <a:p>
            <a:pPr marL="342900" indent="-342900">
              <a:buAutoNum type="arabicPeriod"/>
            </a:pPr>
            <a:endParaRPr lang="en-US" sz="3200" dirty="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sz="3200" dirty="0" smtClean="0">
                <a:latin typeface="Tahoma" panose="020B0604030504040204" pitchFamily="34" charset="0"/>
                <a:ea typeface="Tahoma" panose="020B0604030504040204" pitchFamily="34" charset="0"/>
                <a:cs typeface="Tahoma" panose="020B0604030504040204" pitchFamily="34" charset="0"/>
              </a:rPr>
              <a:t> Code will always be changed !</a:t>
            </a:r>
          </a:p>
          <a:p>
            <a:endParaRPr lang="en-US" sz="32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6543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311833" y="895809"/>
            <a:ext cx="5940791" cy="3293209"/>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class Ghost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      ...</a:t>
            </a:r>
            <a:endParaRPr lang="de-DE"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def __</a:t>
            </a:r>
            <a:r>
              <a:rPr lang="en-US" sz="1600" dirty="0" err="1" smtClean="0">
                <a:solidFill>
                  <a:srgbClr val="FFB937"/>
                </a:solidFill>
                <a:latin typeface="Consolas" panose="020B0609020204030204" pitchFamily="49" charset="0"/>
                <a:cs typeface="Consolas" panose="020B0609020204030204" pitchFamily="49" charset="0"/>
              </a:rPr>
              <a:t>str</a:t>
            </a:r>
            <a:r>
              <a:rPr lang="en-US" sz="1600" dirty="0" smtClean="0">
                <a:solidFill>
                  <a:srgbClr val="FFB937"/>
                </a:solidFill>
                <a:latin typeface="Consolas" panose="020B0609020204030204" pitchFamily="49" charset="0"/>
                <a:cs typeface="Consolas" panose="020B0609020204030204" pitchFamily="49" charset="0"/>
              </a:rPr>
              <a:t>__(self):</a:t>
            </a:r>
          </a:p>
          <a:p>
            <a:r>
              <a:rPr lang="de-DE" sz="1600" dirty="0">
                <a:solidFill>
                  <a:srgbClr val="FFB937"/>
                </a:solidFill>
                <a:latin typeface="Consolas" panose="020B0609020204030204" pitchFamily="49" charset="0"/>
                <a:cs typeface="Consolas" panose="020B0609020204030204" pitchFamily="49" charset="0"/>
              </a:rPr>
              <a:t> </a:t>
            </a:r>
            <a:r>
              <a:rPr lang="de-DE" sz="1600" dirty="0" smtClean="0">
                <a:solidFill>
                  <a:srgbClr val="FFB937"/>
                </a:solidFill>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return '&lt;{},{}&gt;'.</a:t>
            </a:r>
            <a:r>
              <a:rPr lang="en-US" sz="1600" dirty="0">
                <a:solidFill>
                  <a:srgbClr val="FFB937"/>
                </a:solidFill>
                <a:latin typeface="Consolas" panose="020B0609020204030204" pitchFamily="49" charset="0"/>
                <a:cs typeface="Consolas" panose="020B0609020204030204" pitchFamily="49" charset="0"/>
              </a:rPr>
              <a:t>format(self.name, </a:t>
            </a:r>
            <a:r>
              <a:rPr lang="en-US" sz="1600" dirty="0" err="1" smtClean="0">
                <a:solidFill>
                  <a:srgbClr val="FFB937"/>
                </a:solidFill>
                <a:latin typeface="Consolas" panose="020B0609020204030204" pitchFamily="49" charset="0"/>
                <a:cs typeface="Consolas" panose="020B0609020204030204" pitchFamily="49" charset="0"/>
              </a:rPr>
              <a:t>self.color</a:t>
            </a:r>
            <a:r>
              <a:rPr lang="en-US" sz="1600" dirty="0" smtClean="0">
                <a:solidFill>
                  <a:srgbClr val="FFB937"/>
                </a:solidFill>
                <a:latin typeface="Consolas" panose="020B0609020204030204" pitchFamily="49" charset="0"/>
                <a:cs typeface="Consolas" panose="020B0609020204030204" pitchFamily="49" charset="0"/>
              </a:rPr>
              <a:t>)</a:t>
            </a:r>
          </a:p>
          <a:p>
            <a:endParaRPr lang="en-US" sz="1600" dirty="0" smtClean="0">
              <a:solidFill>
                <a:srgbClr val="FFB937"/>
              </a:solidFill>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 = Ghost("Casper", "Red", 10)</a:t>
            </a:r>
          </a:p>
          <a:p>
            <a:r>
              <a:rPr lang="en-US" sz="1600" dirty="0">
                <a:latin typeface="Consolas" panose="020B0609020204030204" pitchFamily="49" charset="0"/>
                <a:cs typeface="Consolas" panose="020B0609020204030204" pitchFamily="49" charset="0"/>
              </a:rPr>
              <a:t>print(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p>
          <a:p>
            <a:r>
              <a:rPr lang="en-US" sz="1600" dirty="0">
                <a:latin typeface="Consolas" panose="020B0609020204030204" pitchFamily="49" charset="0"/>
                <a:cs typeface="Consolas" panose="020B0609020204030204" pitchFamily="49" charset="0"/>
              </a:rPr>
              <a:t>print(</a:t>
            </a:r>
            <a:r>
              <a:rPr lang="en-US" sz="1600" dirty="0" err="1">
                <a:solidFill>
                  <a:srgbClr val="FFB937"/>
                </a:solidFill>
                <a:latin typeface="Consolas" panose="020B0609020204030204" pitchFamily="49" charset="0"/>
                <a:cs typeface="Consolas" panose="020B0609020204030204" pitchFamily="49" charset="0"/>
              </a:rPr>
              <a:t>repr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print(</a:t>
            </a:r>
            <a:r>
              <a:rPr lang="en-US" sz="1600" dirty="0" err="1">
                <a:solidFill>
                  <a:srgbClr val="FFB937"/>
                </a:solidFill>
                <a:latin typeface="Consolas" panose="020B0609020204030204" pitchFamily="49" charset="0"/>
                <a:cs typeface="Consolas" panose="020B0609020204030204" pitchFamily="49" charset="0"/>
              </a:rPr>
              <a:t>str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4" name="Rectangle 13"/>
          <p:cNvSpPr/>
          <p:nvPr/>
        </p:nvSpPr>
        <p:spPr>
          <a:xfrm>
            <a:off x="3311832" y="1291837"/>
            <a:ext cx="5832168" cy="1549949"/>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a:t>
            </a:r>
            <a:r>
              <a:rPr lang="en-US" sz="2800" dirty="0">
                <a:solidFill>
                  <a:srgbClr val="FFB937"/>
                </a:solidFill>
                <a:latin typeface="Consolas" panose="020B0609020204030204" pitchFamily="49" charset="0"/>
                <a:cs typeface="Consolas" panose="020B0609020204030204" pitchFamily="49" charset="0"/>
              </a:rPr>
              <a:t>"</a:t>
            </a:r>
            <a:r>
              <a:rPr lang="de-DE" sz="28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__str__</a:t>
            </a:r>
            <a:r>
              <a:rPr lang="en-US" sz="2800" dirty="0">
                <a:solidFill>
                  <a:srgbClr val="FFB937"/>
                </a:solidFill>
                <a:latin typeface="Consolas" panose="020B0609020204030204" pitchFamily="49" charset="0"/>
                <a:cs typeface="Consolas" panose="020B0609020204030204" pitchFamily="49" charset="0"/>
              </a:rPr>
              <a:t>"</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192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311833" y="895809"/>
            <a:ext cx="5940791" cy="3293209"/>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class Ghost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      ...</a:t>
            </a:r>
            <a:endParaRPr lang="de-DE"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def __</a:t>
            </a:r>
            <a:r>
              <a:rPr lang="en-US" sz="1600" dirty="0" err="1" smtClean="0">
                <a:solidFill>
                  <a:srgbClr val="FFB937"/>
                </a:solidFill>
                <a:latin typeface="Consolas" panose="020B0609020204030204" pitchFamily="49" charset="0"/>
                <a:cs typeface="Consolas" panose="020B0609020204030204" pitchFamily="49" charset="0"/>
              </a:rPr>
              <a:t>str</a:t>
            </a:r>
            <a:r>
              <a:rPr lang="en-US" sz="1600" dirty="0" smtClean="0">
                <a:solidFill>
                  <a:srgbClr val="FFB937"/>
                </a:solidFill>
                <a:latin typeface="Consolas" panose="020B0609020204030204" pitchFamily="49" charset="0"/>
                <a:cs typeface="Consolas" panose="020B0609020204030204" pitchFamily="49" charset="0"/>
              </a:rPr>
              <a:t>__(self):</a:t>
            </a:r>
          </a:p>
          <a:p>
            <a:r>
              <a:rPr lang="de-DE" sz="1600" dirty="0">
                <a:solidFill>
                  <a:srgbClr val="FFB937"/>
                </a:solidFill>
                <a:latin typeface="Consolas" panose="020B0609020204030204" pitchFamily="49" charset="0"/>
                <a:cs typeface="Consolas" panose="020B0609020204030204" pitchFamily="49" charset="0"/>
              </a:rPr>
              <a:t> </a:t>
            </a:r>
            <a:r>
              <a:rPr lang="de-DE" sz="1600" dirty="0" smtClean="0">
                <a:solidFill>
                  <a:srgbClr val="FFB937"/>
                </a:solidFill>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return '&lt;{},{}&gt;'.</a:t>
            </a:r>
            <a:r>
              <a:rPr lang="en-US" sz="1600" dirty="0">
                <a:solidFill>
                  <a:srgbClr val="FFB937"/>
                </a:solidFill>
                <a:latin typeface="Consolas" panose="020B0609020204030204" pitchFamily="49" charset="0"/>
                <a:cs typeface="Consolas" panose="020B0609020204030204" pitchFamily="49" charset="0"/>
              </a:rPr>
              <a:t>format(self.name, </a:t>
            </a:r>
            <a:r>
              <a:rPr lang="en-US" sz="1600" dirty="0" err="1" smtClean="0">
                <a:solidFill>
                  <a:srgbClr val="FFB937"/>
                </a:solidFill>
                <a:latin typeface="Consolas" panose="020B0609020204030204" pitchFamily="49" charset="0"/>
                <a:cs typeface="Consolas" panose="020B0609020204030204" pitchFamily="49" charset="0"/>
              </a:rPr>
              <a:t>self.color</a:t>
            </a:r>
            <a:r>
              <a:rPr lang="en-US" sz="1600" dirty="0" smtClean="0">
                <a:solidFill>
                  <a:srgbClr val="FFB937"/>
                </a:solidFill>
                <a:latin typeface="Consolas" panose="020B0609020204030204" pitchFamily="49" charset="0"/>
                <a:cs typeface="Consolas" panose="020B0609020204030204" pitchFamily="49" charset="0"/>
              </a:rPr>
              <a:t>)</a:t>
            </a:r>
          </a:p>
          <a:p>
            <a:endParaRPr lang="en-US" sz="1600" dirty="0" smtClean="0">
              <a:solidFill>
                <a:srgbClr val="FFB937"/>
              </a:solidFill>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 = Ghost("Casper", "Red", 10)</a:t>
            </a:r>
          </a:p>
          <a:p>
            <a:r>
              <a:rPr lang="en-US" sz="1600" dirty="0">
                <a:latin typeface="Consolas" panose="020B0609020204030204" pitchFamily="49" charset="0"/>
                <a:cs typeface="Consolas" panose="020B0609020204030204" pitchFamily="49" charset="0"/>
              </a:rPr>
              <a:t>print(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p>
          <a:p>
            <a:r>
              <a:rPr lang="en-US" sz="1600" dirty="0">
                <a:latin typeface="Consolas" panose="020B0609020204030204" pitchFamily="49" charset="0"/>
                <a:cs typeface="Consolas" panose="020B0609020204030204" pitchFamily="49" charset="0"/>
              </a:rPr>
              <a:t>print(</a:t>
            </a:r>
            <a:r>
              <a:rPr lang="en-US" sz="1600" dirty="0" err="1">
                <a:solidFill>
                  <a:srgbClr val="FFB937"/>
                </a:solidFill>
                <a:latin typeface="Consolas" panose="020B0609020204030204" pitchFamily="49" charset="0"/>
                <a:cs typeface="Consolas" panose="020B0609020204030204" pitchFamily="49" charset="0"/>
              </a:rPr>
              <a:t>repr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print(</a:t>
            </a:r>
            <a:r>
              <a:rPr lang="en-US" sz="1600" dirty="0" err="1">
                <a:solidFill>
                  <a:srgbClr val="FFB937"/>
                </a:solidFill>
                <a:latin typeface="Consolas" panose="020B0609020204030204" pitchFamily="49" charset="0"/>
                <a:cs typeface="Consolas" panose="020B0609020204030204" pitchFamily="49" charset="0"/>
              </a:rPr>
              <a:t>str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4" name="Rectangle 13"/>
          <p:cNvSpPr/>
          <p:nvPr/>
        </p:nvSpPr>
        <p:spPr>
          <a:xfrm>
            <a:off x="3311832" y="1291837"/>
            <a:ext cx="5832168" cy="1549949"/>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a:t>
            </a:r>
            <a:r>
              <a:rPr lang="en-US" sz="2800" dirty="0">
                <a:solidFill>
                  <a:srgbClr val="FFB937"/>
                </a:solidFill>
                <a:latin typeface="Consolas" panose="020B0609020204030204" pitchFamily="49" charset="0"/>
                <a:cs typeface="Consolas" panose="020B0609020204030204" pitchFamily="49" charset="0"/>
              </a:rPr>
              <a:t>"</a:t>
            </a:r>
            <a:r>
              <a:rPr lang="de-DE" sz="2800" b="1" dirty="0">
                <a:solidFill>
                  <a:srgbClr val="FFB937"/>
                </a:solidFill>
                <a:latin typeface="Tahoma" panose="020B0604030504040204" pitchFamily="34" charset="0"/>
                <a:ea typeface="Tahoma" panose="020B0604030504040204" pitchFamily="34" charset="0"/>
                <a:cs typeface="Tahoma" panose="020B0604030504040204" pitchFamily="34" charset="0"/>
              </a:rPr>
              <a:t>__str__</a:t>
            </a:r>
            <a:r>
              <a:rPr lang="en-US" sz="2800" dirty="0">
                <a:solidFill>
                  <a:srgbClr val="FFB937"/>
                </a:solidFill>
                <a:latin typeface="Consolas" panose="020B0609020204030204" pitchFamily="49" charset="0"/>
                <a:cs typeface="Consolas" panose="020B0609020204030204" pitchFamily="49" charset="0"/>
              </a:rPr>
              <a:t>"</a:t>
            </a:r>
            <a:endParaRPr lang="de-DE" sz="2800" dirty="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295971" y="4005796"/>
            <a:ext cx="5310709" cy="830997"/>
          </a:xfrm>
          <a:prstGeom prst="rect">
            <a:avLst/>
          </a:prstGeom>
        </p:spPr>
        <p:txBody>
          <a:bodyPr wrap="square">
            <a:spAutoFit/>
          </a:bodyPr>
          <a:lstStyle/>
          <a:p>
            <a:r>
              <a:rPr lang="en-US" sz="1600" dirty="0" smtClean="0">
                <a:solidFill>
                  <a:srgbClr val="FF9900"/>
                </a:solidFill>
                <a:latin typeface="Consolas" panose="020B0609020204030204" pitchFamily="49" charset="0"/>
              </a:rPr>
              <a:t>&lt;</a:t>
            </a:r>
            <a:r>
              <a:rPr lang="en-US" sz="1600" dirty="0" err="1" smtClean="0">
                <a:solidFill>
                  <a:srgbClr val="FF9900"/>
                </a:solidFill>
                <a:latin typeface="Consolas" panose="020B0609020204030204" pitchFamily="49" charset="0"/>
              </a:rPr>
              <a:t>Casper,Red</a:t>
            </a:r>
            <a:r>
              <a:rPr lang="en-US" sz="1600" dirty="0" smtClean="0">
                <a:solidFill>
                  <a:srgbClr val="FF9900"/>
                </a:solidFill>
                <a:latin typeface="Consolas" panose="020B0609020204030204" pitchFamily="49" charset="0"/>
              </a:rPr>
              <a:t>&gt;</a:t>
            </a:r>
            <a:endParaRPr lang="en-US" sz="1600" dirty="0">
              <a:solidFill>
                <a:srgbClr val="FF9900"/>
              </a:solidFill>
              <a:latin typeface="Consolas" panose="020B0609020204030204" pitchFamily="49" charset="0"/>
            </a:endParaRPr>
          </a:p>
          <a:p>
            <a:r>
              <a:rPr lang="en-US" sz="1600" dirty="0">
                <a:solidFill>
                  <a:srgbClr val="FF9900"/>
                </a:solidFill>
                <a:latin typeface="Consolas" panose="020B0609020204030204" pitchFamily="49" charset="0"/>
              </a:rPr>
              <a:t>&lt;__</a:t>
            </a:r>
            <a:r>
              <a:rPr lang="en-US" sz="1600" dirty="0" err="1">
                <a:solidFill>
                  <a:srgbClr val="FF9900"/>
                </a:solidFill>
                <a:latin typeface="Consolas" panose="020B0609020204030204" pitchFamily="49" charset="0"/>
              </a:rPr>
              <a:t>main__.Ghost</a:t>
            </a:r>
            <a:r>
              <a:rPr lang="en-US" sz="1600" dirty="0">
                <a:solidFill>
                  <a:srgbClr val="FF9900"/>
                </a:solidFill>
                <a:latin typeface="Consolas" panose="020B0609020204030204" pitchFamily="49" charset="0"/>
              </a:rPr>
              <a:t> object at 0x000001AD5AAA7748&gt;</a:t>
            </a:r>
          </a:p>
          <a:p>
            <a:r>
              <a:rPr lang="en-US" sz="1600" dirty="0" smtClean="0">
                <a:solidFill>
                  <a:srgbClr val="FF9900"/>
                </a:solidFill>
                <a:latin typeface="Consolas" panose="020B0609020204030204" pitchFamily="49" charset="0"/>
              </a:rPr>
              <a:t>&lt;</a:t>
            </a:r>
            <a:r>
              <a:rPr lang="en-US" sz="1600" dirty="0" err="1" smtClean="0">
                <a:solidFill>
                  <a:srgbClr val="FF9900"/>
                </a:solidFill>
                <a:latin typeface="Consolas" panose="020B0609020204030204" pitchFamily="49" charset="0"/>
              </a:rPr>
              <a:t>Casper,Red</a:t>
            </a:r>
            <a:r>
              <a:rPr lang="en-US" sz="1600" dirty="0" smtClean="0">
                <a:solidFill>
                  <a:srgbClr val="FF9900"/>
                </a:solidFill>
                <a:latin typeface="Consolas" panose="020B0609020204030204" pitchFamily="49" charset="0"/>
              </a:rPr>
              <a:t>&gt;</a:t>
            </a:r>
            <a:endParaRPr lang="en-US" sz="1600" dirty="0">
              <a:solidFill>
                <a:srgbClr val="FF9900"/>
              </a:solidFill>
              <a:latin typeface="Consolas" panose="020B0609020204030204" pitchFamily="49" charset="0"/>
            </a:endParaRPr>
          </a:p>
        </p:txBody>
      </p:sp>
    </p:spTree>
    <p:extLst>
      <p:ext uri="{BB962C8B-B14F-4D97-AF65-F5344CB8AC3E}">
        <p14:creationId xmlns:p14="http://schemas.microsoft.com/office/powerpoint/2010/main" val="2236803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491855" y="895809"/>
            <a:ext cx="5484685" cy="3785652"/>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class Ghost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 	...</a:t>
            </a:r>
            <a:endParaRPr lang="de-DE"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def __</a:t>
            </a:r>
            <a:r>
              <a:rPr lang="en-US" sz="1600" dirty="0" err="1" smtClean="0">
                <a:solidFill>
                  <a:srgbClr val="FFB937"/>
                </a:solidFill>
                <a:latin typeface="Consolas" panose="020B0609020204030204" pitchFamily="49" charset="0"/>
                <a:cs typeface="Consolas" panose="020B0609020204030204" pitchFamily="49" charset="0"/>
              </a:rPr>
              <a:t>repr</a:t>
            </a:r>
            <a:r>
              <a:rPr lang="en-US" sz="1600" dirty="0" smtClean="0">
                <a:solidFill>
                  <a:srgbClr val="FFB937"/>
                </a:solidFill>
                <a:latin typeface="Consolas" panose="020B0609020204030204" pitchFamily="49" charset="0"/>
                <a:cs typeface="Consolas" panose="020B0609020204030204" pitchFamily="49" charset="0"/>
              </a:rPr>
              <a:t>__(self):</a:t>
            </a:r>
          </a:p>
          <a:p>
            <a:r>
              <a:rPr lang="de-DE" sz="1600" dirty="0" smtClean="0">
                <a:solidFill>
                  <a:srgbClr val="FFB937"/>
                </a:solidFill>
                <a:latin typeface="Consolas" panose="020B0609020204030204" pitchFamily="49" charset="0"/>
                <a:cs typeface="Consolas" panose="020B0609020204030204" pitchFamily="49" charset="0"/>
              </a:rPr>
              <a:t>	</a:t>
            </a:r>
            <a:r>
              <a:rPr lang="en-US" sz="1600" dirty="0">
                <a:solidFill>
                  <a:srgbClr val="FFB937"/>
                </a:solidFill>
                <a:latin typeface="Consolas" panose="020B0609020204030204" pitchFamily="49" charset="0"/>
                <a:cs typeface="Consolas" panose="020B0609020204030204" pitchFamily="49" charset="0"/>
              </a:rPr>
              <a:t>return </a:t>
            </a:r>
            <a:r>
              <a:rPr lang="en-US" sz="1600" dirty="0" smtClean="0">
                <a:solidFill>
                  <a:srgbClr val="FFB937"/>
                </a:solidFill>
                <a:latin typeface="Consolas" panose="020B0609020204030204" pitchFamily="49" charset="0"/>
                <a:cs typeface="Consolas" panose="020B0609020204030204" pitchFamily="49" charset="0"/>
              </a:rPr>
              <a:t>'&lt;{},{},{}&gt;'.</a:t>
            </a:r>
            <a:r>
              <a:rPr lang="en-US" sz="1600" dirty="0">
                <a:solidFill>
                  <a:srgbClr val="FFB937"/>
                </a:solidFill>
                <a:latin typeface="Consolas" panose="020B0609020204030204" pitchFamily="49" charset="0"/>
                <a:cs typeface="Consolas" panose="020B0609020204030204" pitchFamily="49" charset="0"/>
              </a:rPr>
              <a:t>format</a:t>
            </a:r>
            <a:r>
              <a:rPr lang="en-US" sz="1600" dirty="0" smtClean="0">
                <a:solidFill>
                  <a:srgbClr val="FFB937"/>
                </a:solidFill>
                <a:latin typeface="Consolas" panose="020B0609020204030204" pitchFamily="49" charset="0"/>
                <a:cs typeface="Consolas" panose="020B0609020204030204" pitchFamily="49" charset="0"/>
              </a:rPr>
              <a:t>(</a:t>
            </a:r>
          </a:p>
          <a:p>
            <a:r>
              <a:rPr lang="en-US" sz="1600" dirty="0">
                <a:solidFill>
                  <a:srgbClr val="FFB937"/>
                </a:solidFill>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	</a:t>
            </a:r>
            <a:r>
              <a:rPr lang="en-US" sz="1600" dirty="0" err="1" smtClean="0">
                <a:solidFill>
                  <a:srgbClr val="FFB937"/>
                </a:solidFill>
                <a:latin typeface="Consolas" panose="020B0609020204030204" pitchFamily="49" charset="0"/>
                <a:cs typeface="Consolas" panose="020B0609020204030204" pitchFamily="49" charset="0"/>
              </a:rPr>
              <a:t>self.__class__.__name</a:t>
            </a:r>
            <a:r>
              <a:rPr lang="en-US" sz="1600" dirty="0" smtClean="0">
                <a:solidFill>
                  <a:srgbClr val="FFB937"/>
                </a:solidFill>
                <a:latin typeface="Consolas" panose="020B0609020204030204" pitchFamily="49" charset="0"/>
                <a:cs typeface="Consolas" panose="020B0609020204030204" pitchFamily="49" charset="0"/>
              </a:rPr>
              <a:t>__,</a:t>
            </a:r>
          </a:p>
          <a:p>
            <a:r>
              <a:rPr lang="en-US" sz="1600" dirty="0">
                <a:solidFill>
                  <a:srgbClr val="FFB937"/>
                </a:solidFill>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	self.name</a:t>
            </a:r>
            <a:r>
              <a:rPr lang="en-US" sz="1600" dirty="0">
                <a:solidFill>
                  <a:srgbClr val="FFB937"/>
                </a:solidFill>
                <a:latin typeface="Consolas" panose="020B0609020204030204" pitchFamily="49" charset="0"/>
                <a:cs typeface="Consolas" panose="020B0609020204030204" pitchFamily="49" charset="0"/>
              </a:rPr>
              <a:t>, </a:t>
            </a:r>
            <a:endParaRPr lang="en-US" sz="1600" dirty="0" smtClean="0">
              <a:solidFill>
                <a:srgbClr val="FFB937"/>
              </a:solidFill>
              <a:latin typeface="Consolas" panose="020B0609020204030204" pitchFamily="49" charset="0"/>
              <a:cs typeface="Consolas" panose="020B0609020204030204" pitchFamily="49" charset="0"/>
            </a:endParaRPr>
          </a:p>
          <a:p>
            <a:r>
              <a:rPr lang="en-US" sz="1600" dirty="0">
                <a:solidFill>
                  <a:srgbClr val="FFB937"/>
                </a:solidFill>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	</a:t>
            </a:r>
            <a:r>
              <a:rPr lang="en-US" sz="1600" dirty="0" err="1" smtClean="0">
                <a:solidFill>
                  <a:srgbClr val="FFB937"/>
                </a:solidFill>
                <a:latin typeface="Consolas" panose="020B0609020204030204" pitchFamily="49" charset="0"/>
                <a:cs typeface="Consolas" panose="020B0609020204030204" pitchFamily="49" charset="0"/>
              </a:rPr>
              <a:t>self.color</a:t>
            </a:r>
            <a:r>
              <a:rPr lang="en-US" sz="1600" dirty="0" smtClean="0">
                <a:solidFill>
                  <a:srgbClr val="FFB937"/>
                </a:solidFill>
                <a:latin typeface="Consolas" panose="020B0609020204030204" pitchFamily="49" charset="0"/>
                <a:cs typeface="Consolas" panose="020B0609020204030204" pitchFamily="49" charset="0"/>
              </a:rPr>
              <a:t>)</a:t>
            </a:r>
          </a:p>
          <a:p>
            <a:endParaRPr lang="de-DE" sz="1600" dirty="0">
              <a:solidFill>
                <a:srgbClr val="FFB937"/>
              </a:solidFill>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Ghost("Casper</a:t>
            </a:r>
            <a:r>
              <a:rPr lang="en-US" sz="1600" dirty="0">
                <a:latin typeface="Consolas" panose="020B0609020204030204" pitchFamily="49" charset="0"/>
                <a:cs typeface="Consolas" panose="020B0609020204030204" pitchFamily="49" charset="0"/>
              </a:rPr>
              <a:t>", "Red"</a:t>
            </a:r>
            <a:r>
              <a:rPr lang="en-US" sz="1600" dirty="0" smtClean="0">
                <a:latin typeface="Consolas" panose="020B0609020204030204" pitchFamily="49" charset="0"/>
                <a:cs typeface="Consolas" panose="020B0609020204030204" pitchFamily="49" charset="0"/>
              </a:rPr>
              <a:t>, 10)</a:t>
            </a:r>
          </a:p>
          <a:p>
            <a:r>
              <a:rPr lang="en-US" sz="1600" dirty="0">
                <a:latin typeface="Consolas" panose="020B0609020204030204" pitchFamily="49" charset="0"/>
                <a:cs typeface="Consolas" panose="020B0609020204030204" pitchFamily="49" charset="0"/>
              </a:rPr>
              <a:t>print(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p>
          <a:p>
            <a:r>
              <a:rPr lang="en-US" sz="1600" dirty="0">
                <a:latin typeface="Consolas" panose="020B0609020204030204" pitchFamily="49" charset="0"/>
                <a:cs typeface="Consolas" panose="020B0609020204030204" pitchFamily="49" charset="0"/>
              </a:rPr>
              <a:t>print(</a:t>
            </a:r>
            <a:r>
              <a:rPr lang="en-US" sz="1600" dirty="0" err="1">
                <a:solidFill>
                  <a:srgbClr val="FFB937"/>
                </a:solidFill>
                <a:latin typeface="Consolas" panose="020B0609020204030204" pitchFamily="49" charset="0"/>
                <a:cs typeface="Consolas" panose="020B0609020204030204" pitchFamily="49" charset="0"/>
              </a:rPr>
              <a:t>repr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print(</a:t>
            </a:r>
            <a:r>
              <a:rPr lang="en-US" sz="1600" dirty="0" err="1">
                <a:solidFill>
                  <a:srgbClr val="FFB937"/>
                </a:solidFill>
                <a:latin typeface="Consolas" panose="020B0609020204030204" pitchFamily="49" charset="0"/>
                <a:cs typeface="Consolas" panose="020B0609020204030204" pitchFamily="49" charset="0"/>
              </a:rPr>
              <a:t>str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p:txBody>
      </p:sp>
      <p:sp>
        <p:nvSpPr>
          <p:cNvPr id="14" name="Rectangle 13"/>
          <p:cNvSpPr/>
          <p:nvPr/>
        </p:nvSpPr>
        <p:spPr>
          <a:xfrm>
            <a:off x="3491854" y="1291837"/>
            <a:ext cx="5484686" cy="2180033"/>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a:t>
            </a:r>
            <a:r>
              <a:rPr lang="en-US" sz="2800" dirty="0" smtClean="0">
                <a:solidFill>
                  <a:srgbClr val="FFB937"/>
                </a:solidFill>
                <a:latin typeface="Consolas" panose="020B0609020204030204" pitchFamily="49" charset="0"/>
                <a:cs typeface="Consolas" panose="020B0609020204030204" pitchFamily="49" charset="0"/>
              </a:rPr>
              <a:t>"</a:t>
            </a:r>
            <a:r>
              <a:rPr lang="de-DE" sz="28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__repr__</a:t>
            </a:r>
            <a:r>
              <a:rPr lang="en-US" sz="2800" dirty="0" smtClean="0">
                <a:solidFill>
                  <a:srgbClr val="FFB937"/>
                </a:solidFill>
                <a:latin typeface="Consolas" panose="020B0609020204030204" pitchFamily="49" charset="0"/>
                <a:cs typeface="Consolas" panose="020B0609020204030204" pitchFamily="49" charset="0"/>
              </a:rPr>
              <a:t>"</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77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491855" y="895809"/>
            <a:ext cx="5484685" cy="3046988"/>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class Ghost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 	...</a:t>
            </a:r>
            <a:endParaRPr lang="de-DE"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def __</a:t>
            </a:r>
            <a:r>
              <a:rPr lang="en-US" sz="1600" dirty="0" err="1" smtClean="0">
                <a:solidFill>
                  <a:srgbClr val="FFB937"/>
                </a:solidFill>
                <a:latin typeface="Consolas" panose="020B0609020204030204" pitchFamily="49" charset="0"/>
                <a:cs typeface="Consolas" panose="020B0609020204030204" pitchFamily="49" charset="0"/>
              </a:rPr>
              <a:t>repr</a:t>
            </a:r>
            <a:r>
              <a:rPr lang="en-US" sz="1600" dirty="0" smtClean="0">
                <a:solidFill>
                  <a:srgbClr val="FFB937"/>
                </a:solidFill>
                <a:latin typeface="Consolas" panose="020B0609020204030204" pitchFamily="49" charset="0"/>
                <a:cs typeface="Consolas" panose="020B0609020204030204" pitchFamily="49" charset="0"/>
              </a:rPr>
              <a:t>__(self):</a:t>
            </a:r>
          </a:p>
          <a:p>
            <a:r>
              <a:rPr lang="de-DE" sz="1600" dirty="0" smtClean="0">
                <a:solidFill>
                  <a:srgbClr val="FFB937"/>
                </a:solidFill>
                <a:latin typeface="Consolas" panose="020B0609020204030204" pitchFamily="49" charset="0"/>
                <a:cs typeface="Consolas" panose="020B0609020204030204" pitchFamily="49" charset="0"/>
              </a:rPr>
              <a:t>	</a:t>
            </a:r>
            <a:r>
              <a:rPr lang="en-US" sz="1600" dirty="0">
                <a:solidFill>
                  <a:srgbClr val="FFB937"/>
                </a:solidFill>
                <a:latin typeface="Consolas" panose="020B0609020204030204" pitchFamily="49" charset="0"/>
                <a:cs typeface="Consolas" panose="020B0609020204030204" pitchFamily="49" charset="0"/>
              </a:rPr>
              <a:t>return </a:t>
            </a:r>
            <a:r>
              <a:rPr lang="en-US" sz="1600" dirty="0" smtClean="0">
                <a:solidFill>
                  <a:srgbClr val="FFB937"/>
                </a:solidFill>
                <a:latin typeface="Consolas" panose="020B0609020204030204" pitchFamily="49" charset="0"/>
                <a:cs typeface="Consolas" panose="020B0609020204030204" pitchFamily="49" charset="0"/>
              </a:rPr>
              <a:t>'&lt;{},{},{}&gt;'.</a:t>
            </a:r>
            <a:r>
              <a:rPr lang="en-US" sz="1600" dirty="0">
                <a:solidFill>
                  <a:srgbClr val="FFB937"/>
                </a:solidFill>
                <a:latin typeface="Consolas" panose="020B0609020204030204" pitchFamily="49" charset="0"/>
                <a:cs typeface="Consolas" panose="020B0609020204030204" pitchFamily="49" charset="0"/>
              </a:rPr>
              <a:t>format</a:t>
            </a:r>
            <a:r>
              <a:rPr lang="en-US" sz="1600" dirty="0" smtClean="0">
                <a:solidFill>
                  <a:srgbClr val="FFB937"/>
                </a:solidFill>
                <a:latin typeface="Consolas" panose="020B0609020204030204" pitchFamily="49" charset="0"/>
                <a:cs typeface="Consolas" panose="020B0609020204030204" pitchFamily="49" charset="0"/>
              </a:rPr>
              <a:t>(</a:t>
            </a:r>
          </a:p>
          <a:p>
            <a:r>
              <a:rPr lang="en-US" sz="1600" dirty="0">
                <a:solidFill>
                  <a:srgbClr val="FFB937"/>
                </a:solidFill>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	</a:t>
            </a:r>
            <a:r>
              <a:rPr lang="en-US" sz="1600" dirty="0" err="1" smtClean="0">
                <a:solidFill>
                  <a:srgbClr val="FFB937"/>
                </a:solidFill>
                <a:latin typeface="Consolas" panose="020B0609020204030204" pitchFamily="49" charset="0"/>
                <a:cs typeface="Consolas" panose="020B0609020204030204" pitchFamily="49" charset="0"/>
              </a:rPr>
              <a:t>self.__class__.__name</a:t>
            </a:r>
            <a:r>
              <a:rPr lang="en-US" sz="1600" dirty="0" smtClean="0">
                <a:solidFill>
                  <a:srgbClr val="FFB937"/>
                </a:solidFill>
                <a:latin typeface="Consolas" panose="020B0609020204030204" pitchFamily="49" charset="0"/>
                <a:cs typeface="Consolas" panose="020B0609020204030204" pitchFamily="49" charset="0"/>
              </a:rPr>
              <a:t>__,</a:t>
            </a:r>
          </a:p>
          <a:p>
            <a:r>
              <a:rPr lang="en-US" sz="1600" dirty="0">
                <a:solidFill>
                  <a:srgbClr val="FFB937"/>
                </a:solidFill>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	self.name</a:t>
            </a:r>
            <a:r>
              <a:rPr lang="en-US" sz="1600" dirty="0">
                <a:solidFill>
                  <a:srgbClr val="FFB937"/>
                </a:solidFill>
                <a:latin typeface="Consolas" panose="020B0609020204030204" pitchFamily="49" charset="0"/>
                <a:cs typeface="Consolas" panose="020B0609020204030204" pitchFamily="49" charset="0"/>
              </a:rPr>
              <a:t>, </a:t>
            </a:r>
            <a:endParaRPr lang="en-US" sz="1600" dirty="0" smtClean="0">
              <a:solidFill>
                <a:srgbClr val="FFB937"/>
              </a:solidFill>
              <a:latin typeface="Consolas" panose="020B0609020204030204" pitchFamily="49" charset="0"/>
              <a:cs typeface="Consolas" panose="020B0609020204030204" pitchFamily="49" charset="0"/>
            </a:endParaRPr>
          </a:p>
          <a:p>
            <a:r>
              <a:rPr lang="en-US" sz="1600" dirty="0">
                <a:solidFill>
                  <a:srgbClr val="FFB937"/>
                </a:solidFill>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	</a:t>
            </a:r>
            <a:r>
              <a:rPr lang="en-US" sz="1600" dirty="0" err="1" smtClean="0">
                <a:solidFill>
                  <a:srgbClr val="FFB937"/>
                </a:solidFill>
                <a:latin typeface="Consolas" panose="020B0609020204030204" pitchFamily="49" charset="0"/>
                <a:cs typeface="Consolas" panose="020B0609020204030204" pitchFamily="49" charset="0"/>
              </a:rPr>
              <a:t>self.color</a:t>
            </a:r>
            <a:r>
              <a:rPr lang="en-US" sz="1600" dirty="0" smtClean="0">
                <a:solidFill>
                  <a:srgbClr val="FFB937"/>
                </a:solidFill>
                <a:latin typeface="Consolas" panose="020B0609020204030204" pitchFamily="49" charset="0"/>
                <a:cs typeface="Consolas" panose="020B0609020204030204" pitchFamily="49" charset="0"/>
              </a:rPr>
              <a:t>)</a:t>
            </a:r>
          </a:p>
          <a:p>
            <a:endParaRPr lang="de-DE" sz="1600" dirty="0">
              <a:solidFill>
                <a:srgbClr val="FFB937"/>
              </a:solidFill>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Ghost("Casper</a:t>
            </a:r>
            <a:r>
              <a:rPr lang="en-US" sz="1600" dirty="0">
                <a:latin typeface="Consolas" panose="020B0609020204030204" pitchFamily="49" charset="0"/>
                <a:cs typeface="Consolas" panose="020B0609020204030204" pitchFamily="49" charset="0"/>
              </a:rPr>
              <a:t>", "Red"</a:t>
            </a:r>
            <a:r>
              <a:rPr lang="en-US" sz="1600" dirty="0" smtClean="0">
                <a:latin typeface="Consolas" panose="020B0609020204030204" pitchFamily="49" charset="0"/>
                <a:cs typeface="Consolas" panose="020B0609020204030204" pitchFamily="49" charset="0"/>
              </a:rPr>
              <a:t>, 10)</a:t>
            </a:r>
          </a:p>
        </p:txBody>
      </p:sp>
      <p:sp>
        <p:nvSpPr>
          <p:cNvPr id="14" name="Rectangle 13"/>
          <p:cNvSpPr/>
          <p:nvPr/>
        </p:nvSpPr>
        <p:spPr>
          <a:xfrm>
            <a:off x="3491854" y="1291837"/>
            <a:ext cx="5484686" cy="2180033"/>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a:t>
            </a:r>
            <a:r>
              <a:rPr lang="en-US" sz="2800" dirty="0" smtClean="0">
                <a:solidFill>
                  <a:srgbClr val="FFB937"/>
                </a:solidFill>
                <a:latin typeface="Consolas" panose="020B0609020204030204" pitchFamily="49" charset="0"/>
                <a:cs typeface="Consolas" panose="020B0609020204030204" pitchFamily="49" charset="0"/>
              </a:rPr>
              <a:t>"</a:t>
            </a:r>
            <a:r>
              <a:rPr lang="de-DE" sz="28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__repr__</a:t>
            </a:r>
            <a:r>
              <a:rPr lang="en-US" sz="2800" dirty="0" smtClean="0">
                <a:solidFill>
                  <a:srgbClr val="FFB937"/>
                </a:solidFill>
                <a:latin typeface="Consolas" panose="020B0609020204030204" pitchFamily="49" charset="0"/>
                <a:cs typeface="Consolas" panose="020B0609020204030204" pitchFamily="49" charset="0"/>
              </a:rPr>
              <a:t>"</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91854" y="3831918"/>
            <a:ext cx="5310709" cy="830997"/>
          </a:xfrm>
          <a:prstGeom prst="rect">
            <a:avLst/>
          </a:prstGeom>
        </p:spPr>
        <p:txBody>
          <a:bodyPr wrap="square">
            <a:spAutoFit/>
          </a:bodyPr>
          <a:lstStyle/>
          <a:p>
            <a:r>
              <a:rPr lang="en-US" sz="1600" dirty="0" smtClean="0">
                <a:solidFill>
                  <a:srgbClr val="FF9900"/>
                </a:solidFill>
                <a:latin typeface="Consolas" panose="020B0609020204030204" pitchFamily="49" charset="0"/>
              </a:rPr>
              <a:t>&lt;</a:t>
            </a:r>
            <a:r>
              <a:rPr lang="en-US" sz="1600" dirty="0" err="1" smtClean="0">
                <a:solidFill>
                  <a:srgbClr val="FF9900"/>
                </a:solidFill>
                <a:latin typeface="Consolas" panose="020B0609020204030204" pitchFamily="49" charset="0"/>
              </a:rPr>
              <a:t>Ghost,Casper,Red</a:t>
            </a:r>
            <a:r>
              <a:rPr lang="en-US" sz="1600" dirty="0" smtClean="0">
                <a:solidFill>
                  <a:srgbClr val="FF9900"/>
                </a:solidFill>
                <a:latin typeface="Consolas" panose="020B0609020204030204" pitchFamily="49" charset="0"/>
              </a:rPr>
              <a:t>&gt;</a:t>
            </a:r>
          </a:p>
          <a:p>
            <a:r>
              <a:rPr lang="en-US" sz="1600" dirty="0" smtClean="0">
                <a:solidFill>
                  <a:srgbClr val="FF9900"/>
                </a:solidFill>
                <a:latin typeface="Consolas" panose="020B0609020204030204" pitchFamily="49" charset="0"/>
              </a:rPr>
              <a:t>&lt;</a:t>
            </a:r>
            <a:r>
              <a:rPr lang="en-US" sz="1600" dirty="0" err="1" smtClean="0">
                <a:solidFill>
                  <a:srgbClr val="FF9900"/>
                </a:solidFill>
                <a:latin typeface="Consolas" panose="020B0609020204030204" pitchFamily="49" charset="0"/>
              </a:rPr>
              <a:t>Ghost,Casper,Red</a:t>
            </a:r>
            <a:r>
              <a:rPr lang="en-US" sz="1600" dirty="0" smtClean="0">
                <a:solidFill>
                  <a:srgbClr val="FF9900"/>
                </a:solidFill>
                <a:latin typeface="Consolas" panose="020B0609020204030204" pitchFamily="49" charset="0"/>
              </a:rPr>
              <a:t>&gt;</a:t>
            </a:r>
          </a:p>
          <a:p>
            <a:r>
              <a:rPr lang="en-US" sz="1600" dirty="0" smtClean="0">
                <a:solidFill>
                  <a:srgbClr val="FF9900"/>
                </a:solidFill>
                <a:latin typeface="Consolas" panose="020B0609020204030204" pitchFamily="49" charset="0"/>
              </a:rPr>
              <a:t>&lt;</a:t>
            </a:r>
            <a:r>
              <a:rPr lang="en-US" sz="1600" dirty="0" err="1" smtClean="0">
                <a:solidFill>
                  <a:srgbClr val="FF9900"/>
                </a:solidFill>
                <a:latin typeface="Consolas" panose="020B0609020204030204" pitchFamily="49" charset="0"/>
              </a:rPr>
              <a:t>Ghost,Casper,Red</a:t>
            </a:r>
            <a:r>
              <a:rPr lang="en-US" sz="1600" dirty="0" smtClean="0">
                <a:solidFill>
                  <a:srgbClr val="FF9900"/>
                </a:solidFill>
                <a:latin typeface="Consolas" panose="020B0609020204030204" pitchFamily="49" charset="0"/>
              </a:rPr>
              <a:t>&gt;</a:t>
            </a:r>
            <a:endParaRPr lang="en-US" sz="1600" dirty="0">
              <a:solidFill>
                <a:srgbClr val="FF9900"/>
              </a:solidFill>
              <a:latin typeface="Consolas" panose="020B0609020204030204" pitchFamily="49" charset="0"/>
            </a:endParaRPr>
          </a:p>
        </p:txBody>
      </p:sp>
    </p:spTree>
    <p:extLst>
      <p:ext uri="{BB962C8B-B14F-4D97-AF65-F5344CB8AC3E}">
        <p14:creationId xmlns:p14="http://schemas.microsoft.com/office/powerpoint/2010/main" val="2539532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491855" y="895809"/>
            <a:ext cx="5484685" cy="3046988"/>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class Ghost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 	...</a:t>
            </a:r>
            <a:endParaRPr lang="de-DE"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def __</a:t>
            </a:r>
            <a:r>
              <a:rPr lang="en-US" sz="1600" dirty="0" err="1" smtClean="0">
                <a:solidFill>
                  <a:srgbClr val="FFB937"/>
                </a:solidFill>
                <a:latin typeface="Consolas" panose="020B0609020204030204" pitchFamily="49" charset="0"/>
                <a:cs typeface="Consolas" panose="020B0609020204030204" pitchFamily="49" charset="0"/>
              </a:rPr>
              <a:t>repr</a:t>
            </a:r>
            <a:r>
              <a:rPr lang="en-US" sz="1600" dirty="0" smtClean="0">
                <a:solidFill>
                  <a:srgbClr val="FFB937"/>
                </a:solidFill>
                <a:latin typeface="Consolas" panose="020B0609020204030204" pitchFamily="49" charset="0"/>
                <a:cs typeface="Consolas" panose="020B0609020204030204" pitchFamily="49" charset="0"/>
              </a:rPr>
              <a:t>__(self):  ...</a:t>
            </a:r>
            <a:endParaRPr lang="de-DE" sz="1600" dirty="0" smtClean="0">
              <a:solidFill>
                <a:srgbClr val="FFB937"/>
              </a:solidFill>
              <a:latin typeface="Consolas" panose="020B0609020204030204" pitchFamily="49" charset="0"/>
              <a:cs typeface="Consolas" panose="020B0609020204030204" pitchFamily="49" charset="0"/>
            </a:endParaRPr>
          </a:p>
          <a:p>
            <a:endParaRPr lang="de-DE" sz="1600" dirty="0" smtClean="0">
              <a:solidFill>
                <a:srgbClr val="FFB937"/>
              </a:solidFill>
              <a:latin typeface="Consolas" panose="020B0609020204030204" pitchFamily="49" charset="0"/>
              <a:cs typeface="Consolas" panose="020B0609020204030204" pitchFamily="49" charset="0"/>
            </a:endParaRPr>
          </a:p>
          <a:p>
            <a:r>
              <a:rPr lang="de-DE" sz="1600" dirty="0">
                <a:solidFill>
                  <a:srgbClr val="FFB937"/>
                </a:solidFill>
                <a:latin typeface="Consolas" panose="020B0609020204030204" pitchFamily="49" charset="0"/>
                <a:cs typeface="Consolas" panose="020B0609020204030204" pitchFamily="49" charset="0"/>
              </a:rPr>
              <a:t> </a:t>
            </a:r>
            <a:r>
              <a:rPr lang="de-DE" sz="1600" dirty="0" smtClean="0">
                <a:solidFill>
                  <a:srgbClr val="FFB937"/>
                </a:solidFill>
                <a:latin typeface="Consolas" panose="020B0609020204030204" pitchFamily="49" charset="0"/>
                <a:cs typeface="Consolas" panose="020B0609020204030204" pitchFamily="49" charset="0"/>
              </a:rPr>
              <a:t>   def __str__(self): 	...</a:t>
            </a:r>
          </a:p>
          <a:p>
            <a:endParaRPr lang="de-DE" sz="1600" dirty="0">
              <a:solidFill>
                <a:srgbClr val="FFB937"/>
              </a:solidFill>
              <a:latin typeface="Consolas" panose="020B0609020204030204" pitchFamily="49" charset="0"/>
              <a:cs typeface="Consolas" panose="020B0609020204030204" pitchFamily="49" charset="0"/>
            </a:endParaRPr>
          </a:p>
          <a:p>
            <a:endParaRPr lang="de-DE" sz="1600" dirty="0" smtClean="0">
              <a:solidFill>
                <a:srgbClr val="FFB937"/>
              </a:solidFill>
              <a:latin typeface="Consolas" panose="020B0609020204030204" pitchFamily="49" charset="0"/>
              <a:cs typeface="Consolas" panose="020B0609020204030204" pitchFamily="49" charset="0"/>
            </a:endParaRPr>
          </a:p>
          <a:p>
            <a:endParaRPr lang="de-DE" sz="1600" dirty="0">
              <a:solidFill>
                <a:srgbClr val="FFB937"/>
              </a:solidFill>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Ghost("Casper</a:t>
            </a:r>
            <a:r>
              <a:rPr lang="en-US" sz="1600" dirty="0">
                <a:latin typeface="Consolas" panose="020B0609020204030204" pitchFamily="49" charset="0"/>
                <a:cs typeface="Consolas" panose="020B0609020204030204" pitchFamily="49" charset="0"/>
              </a:rPr>
              <a:t>", "Red"</a:t>
            </a:r>
            <a:r>
              <a:rPr lang="en-US" sz="1600" dirty="0" smtClean="0">
                <a:latin typeface="Consolas" panose="020B0609020204030204" pitchFamily="49" charset="0"/>
                <a:cs typeface="Consolas" panose="020B0609020204030204" pitchFamily="49" charset="0"/>
              </a:rPr>
              <a:t>, 10)</a:t>
            </a:r>
          </a:p>
        </p:txBody>
      </p:sp>
      <p:sp>
        <p:nvSpPr>
          <p:cNvPr id="14" name="Rectangle 13"/>
          <p:cNvSpPr/>
          <p:nvPr/>
        </p:nvSpPr>
        <p:spPr>
          <a:xfrm>
            <a:off x="3491854" y="1291837"/>
            <a:ext cx="5484686" cy="2180033"/>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a:t>
            </a:r>
            <a:r>
              <a:rPr lang="en-US" sz="2800" dirty="0" smtClean="0">
                <a:solidFill>
                  <a:srgbClr val="FFB937"/>
                </a:solidFill>
                <a:latin typeface="Consolas" panose="020B0609020204030204" pitchFamily="49" charset="0"/>
                <a:cs typeface="Consolas" panose="020B0609020204030204" pitchFamily="49" charset="0"/>
              </a:rPr>
              <a:t>"</a:t>
            </a:r>
            <a:r>
              <a:rPr lang="de-DE" sz="28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__repr__</a:t>
            </a:r>
            <a:r>
              <a:rPr lang="en-US" sz="2800" dirty="0" smtClean="0">
                <a:solidFill>
                  <a:srgbClr val="FFB937"/>
                </a:solidFill>
                <a:latin typeface="Consolas" panose="020B0609020204030204" pitchFamily="49" charset="0"/>
                <a:cs typeface="Consolas" panose="020B0609020204030204" pitchFamily="49" charset="0"/>
              </a:rPr>
              <a:t>"</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and </a:t>
            </a:r>
            <a:r>
              <a:rPr lang="en-US" sz="2800" dirty="0" smtClean="0">
                <a:solidFill>
                  <a:srgbClr val="FFB937"/>
                </a:solidFill>
                <a:latin typeface="Consolas" panose="020B0609020204030204" pitchFamily="49" charset="0"/>
                <a:cs typeface="Consolas" panose="020B0609020204030204" pitchFamily="49" charset="0"/>
              </a:rPr>
              <a:t>"</a:t>
            </a:r>
            <a:r>
              <a:rPr lang="de-DE" sz="28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__str__</a:t>
            </a:r>
            <a:r>
              <a:rPr lang="en-US" sz="2800" dirty="0" smtClean="0">
                <a:solidFill>
                  <a:srgbClr val="FFB937"/>
                </a:solidFill>
                <a:latin typeface="Consolas" panose="020B0609020204030204" pitchFamily="49" charset="0"/>
                <a:cs typeface="Consolas" panose="020B0609020204030204" pitchFamily="49" charset="0"/>
              </a:rPr>
              <a:t>"</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91854" y="3831918"/>
            <a:ext cx="5310709" cy="1077218"/>
          </a:xfrm>
          <a:prstGeom prst="rect">
            <a:avLst/>
          </a:prstGeom>
        </p:spPr>
        <p:txBody>
          <a:bodyPr wrap="square">
            <a:spAutoFit/>
          </a:bodyPr>
          <a:lstStyle/>
          <a:p>
            <a:r>
              <a:rPr lang="en-US" sz="1600" dirty="0" smtClean="0">
                <a:latin typeface="Consolas" panose="020B0609020204030204" pitchFamily="49" charset="0"/>
                <a:cs typeface="Consolas" panose="020B0609020204030204" pitchFamily="49" charset="0"/>
              </a:rPr>
              <a:t>print(</a:t>
            </a:r>
            <a:r>
              <a:rPr lang="en-US" sz="1600" dirty="0" err="1" smtClean="0">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p>
          <a:p>
            <a:r>
              <a:rPr lang="en-US" sz="1600" dirty="0">
                <a:latin typeface="Consolas" panose="020B0609020204030204" pitchFamily="49" charset="0"/>
                <a:cs typeface="Consolas" panose="020B0609020204030204" pitchFamily="49" charset="0"/>
              </a:rPr>
              <a:t>print(</a:t>
            </a:r>
            <a:r>
              <a:rPr lang="en-US" sz="1600" dirty="0" err="1">
                <a:solidFill>
                  <a:srgbClr val="FFB937"/>
                </a:solidFill>
                <a:latin typeface="Consolas" panose="020B0609020204030204" pitchFamily="49" charset="0"/>
                <a:cs typeface="Consolas" panose="020B0609020204030204" pitchFamily="49" charset="0"/>
              </a:rPr>
              <a:t>repr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print(</a:t>
            </a:r>
            <a:r>
              <a:rPr lang="en-US" sz="1600" dirty="0" err="1">
                <a:solidFill>
                  <a:srgbClr val="FFB937"/>
                </a:solidFill>
                <a:latin typeface="Consolas" panose="020B0609020204030204" pitchFamily="49" charset="0"/>
                <a:cs typeface="Consolas" panose="020B0609020204030204" pitchFamily="49" charset="0"/>
              </a:rPr>
              <a:t>str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gh</a:t>
            </a:r>
            <a:r>
              <a:rPr lang="en-US" sz="1600" dirty="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r>
              <a:rPr lang="de-DE" sz="1600" i="1" dirty="0">
                <a:solidFill>
                  <a:srgbClr val="92D050"/>
                </a:solidFill>
                <a:latin typeface="Consolas" panose="020B0609020204030204" pitchFamily="49" charset="0"/>
                <a:cs typeface="Consolas" panose="020B0609020204030204" pitchFamily="49" charset="0"/>
              </a:rPr>
              <a:t>#print the object</a:t>
            </a:r>
            <a:endParaRPr lang="en-US" sz="1600" i="1" dirty="0">
              <a:solidFill>
                <a:srgbClr val="92D050"/>
              </a:solidFill>
              <a:latin typeface="Consolas" panose="020B0609020204030204" pitchFamily="49" charset="0"/>
              <a:cs typeface="Consolas" panose="020B0609020204030204" pitchFamily="49" charset="0"/>
            </a:endParaRPr>
          </a:p>
          <a:p>
            <a:endParaRPr lang="en-US" sz="1600" dirty="0">
              <a:solidFill>
                <a:srgbClr val="FF9900"/>
              </a:solidFill>
              <a:latin typeface="Consolas" panose="020B0609020204030204" pitchFamily="49" charset="0"/>
            </a:endParaRPr>
          </a:p>
        </p:txBody>
      </p:sp>
    </p:spTree>
    <p:extLst>
      <p:ext uri="{BB962C8B-B14F-4D97-AF65-F5344CB8AC3E}">
        <p14:creationId xmlns:p14="http://schemas.microsoft.com/office/powerpoint/2010/main" val="2247236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491855" y="895809"/>
            <a:ext cx="5484685" cy="3046988"/>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Creating instance of the class: </a:t>
            </a:r>
            <a:r>
              <a:rPr lang="en-US"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class Ghost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 	...</a:t>
            </a:r>
            <a:endParaRPr lang="de-DE"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def __</a:t>
            </a:r>
            <a:r>
              <a:rPr lang="en-US" sz="1600" dirty="0" err="1" smtClean="0">
                <a:solidFill>
                  <a:srgbClr val="FFB937"/>
                </a:solidFill>
                <a:latin typeface="Consolas" panose="020B0609020204030204" pitchFamily="49" charset="0"/>
                <a:cs typeface="Consolas" panose="020B0609020204030204" pitchFamily="49" charset="0"/>
              </a:rPr>
              <a:t>repr</a:t>
            </a:r>
            <a:r>
              <a:rPr lang="en-US" sz="1600" dirty="0" smtClean="0">
                <a:solidFill>
                  <a:srgbClr val="FFB937"/>
                </a:solidFill>
                <a:latin typeface="Consolas" panose="020B0609020204030204" pitchFamily="49" charset="0"/>
                <a:cs typeface="Consolas" panose="020B0609020204030204" pitchFamily="49" charset="0"/>
              </a:rPr>
              <a:t>__(self):  ...</a:t>
            </a:r>
            <a:endParaRPr lang="de-DE" sz="1600" dirty="0" smtClean="0">
              <a:solidFill>
                <a:srgbClr val="FFB937"/>
              </a:solidFill>
              <a:latin typeface="Consolas" panose="020B0609020204030204" pitchFamily="49" charset="0"/>
              <a:cs typeface="Consolas" panose="020B0609020204030204" pitchFamily="49" charset="0"/>
            </a:endParaRPr>
          </a:p>
          <a:p>
            <a:endParaRPr lang="de-DE" sz="1600" dirty="0" smtClean="0">
              <a:solidFill>
                <a:srgbClr val="FFB937"/>
              </a:solidFill>
              <a:latin typeface="Consolas" panose="020B0609020204030204" pitchFamily="49" charset="0"/>
              <a:cs typeface="Consolas" panose="020B0609020204030204" pitchFamily="49" charset="0"/>
            </a:endParaRPr>
          </a:p>
          <a:p>
            <a:r>
              <a:rPr lang="de-DE" sz="1600" dirty="0">
                <a:solidFill>
                  <a:srgbClr val="FFB937"/>
                </a:solidFill>
                <a:latin typeface="Consolas" panose="020B0609020204030204" pitchFamily="49" charset="0"/>
                <a:cs typeface="Consolas" panose="020B0609020204030204" pitchFamily="49" charset="0"/>
              </a:rPr>
              <a:t> </a:t>
            </a:r>
            <a:r>
              <a:rPr lang="de-DE" sz="1600" dirty="0" smtClean="0">
                <a:solidFill>
                  <a:srgbClr val="FFB937"/>
                </a:solidFill>
                <a:latin typeface="Consolas" panose="020B0609020204030204" pitchFamily="49" charset="0"/>
                <a:cs typeface="Consolas" panose="020B0609020204030204" pitchFamily="49" charset="0"/>
              </a:rPr>
              <a:t>   def __str__(self): 	...</a:t>
            </a:r>
          </a:p>
          <a:p>
            <a:endParaRPr lang="de-DE" sz="1600" dirty="0">
              <a:solidFill>
                <a:srgbClr val="FFB937"/>
              </a:solidFill>
              <a:latin typeface="Consolas" panose="020B0609020204030204" pitchFamily="49" charset="0"/>
              <a:cs typeface="Consolas" panose="020B0609020204030204" pitchFamily="49" charset="0"/>
            </a:endParaRPr>
          </a:p>
          <a:p>
            <a:endParaRPr lang="de-DE" sz="1600" dirty="0" smtClean="0">
              <a:solidFill>
                <a:srgbClr val="FFB937"/>
              </a:solidFill>
              <a:latin typeface="Consolas" panose="020B0609020204030204" pitchFamily="49" charset="0"/>
              <a:cs typeface="Consolas" panose="020B0609020204030204" pitchFamily="49" charset="0"/>
            </a:endParaRPr>
          </a:p>
          <a:p>
            <a:endParaRPr lang="de-DE" sz="1600" dirty="0">
              <a:solidFill>
                <a:srgbClr val="FFB937"/>
              </a:solidFill>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gh</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Ghost("Casper</a:t>
            </a:r>
            <a:r>
              <a:rPr lang="en-US" sz="1600" dirty="0">
                <a:latin typeface="Consolas" panose="020B0609020204030204" pitchFamily="49" charset="0"/>
                <a:cs typeface="Consolas" panose="020B0609020204030204" pitchFamily="49" charset="0"/>
              </a:rPr>
              <a:t>", "Red"</a:t>
            </a:r>
            <a:r>
              <a:rPr lang="en-US" sz="1600" dirty="0" smtClean="0">
                <a:latin typeface="Consolas" panose="020B0609020204030204" pitchFamily="49" charset="0"/>
                <a:cs typeface="Consolas" panose="020B0609020204030204" pitchFamily="49" charset="0"/>
              </a:rPr>
              <a:t>, 10)</a:t>
            </a:r>
          </a:p>
        </p:txBody>
      </p:sp>
      <p:sp>
        <p:nvSpPr>
          <p:cNvPr id="14" name="Rectangle 13"/>
          <p:cNvSpPr/>
          <p:nvPr/>
        </p:nvSpPr>
        <p:spPr>
          <a:xfrm>
            <a:off x="3491854" y="1291837"/>
            <a:ext cx="5484686" cy="2180033"/>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Example – Python </a:t>
            </a:r>
            <a:r>
              <a:rPr lang="en-US" sz="2800" dirty="0">
                <a:solidFill>
                  <a:srgbClr val="FFB937"/>
                </a:solidFill>
                <a:latin typeface="Consolas" panose="020B0609020204030204" pitchFamily="49" charset="0"/>
                <a:cs typeface="Consolas" panose="020B0609020204030204" pitchFamily="49" charset="0"/>
              </a:rPr>
              <a:t>"</a:t>
            </a:r>
            <a:r>
              <a:rPr lang="de-DE" sz="2800" b="1" dirty="0">
                <a:solidFill>
                  <a:srgbClr val="FFB937"/>
                </a:solidFill>
                <a:latin typeface="Tahoma" panose="020B0604030504040204" pitchFamily="34" charset="0"/>
                <a:ea typeface="Tahoma" panose="020B0604030504040204" pitchFamily="34" charset="0"/>
                <a:cs typeface="Tahoma" panose="020B0604030504040204" pitchFamily="34" charset="0"/>
              </a:rPr>
              <a:t>__repr__</a:t>
            </a:r>
            <a:r>
              <a:rPr lang="en-US" sz="2800" dirty="0">
                <a:solidFill>
                  <a:srgbClr val="FFB937"/>
                </a:solidFill>
                <a:latin typeface="Consolas" panose="020B0609020204030204" pitchFamily="49" charset="0"/>
                <a:cs typeface="Consolas" panose="020B0609020204030204" pitchFamily="49" charset="0"/>
              </a:rPr>
              <a:t>"</a:t>
            </a:r>
            <a:r>
              <a:rPr lang="de-DE" sz="2800" dirty="0">
                <a:solidFill>
                  <a:srgbClr val="FFB937"/>
                </a:solidFill>
                <a:latin typeface="Tahoma" panose="020B0604030504040204" pitchFamily="34" charset="0"/>
                <a:ea typeface="Tahoma" panose="020B0604030504040204" pitchFamily="34" charset="0"/>
                <a:cs typeface="Tahoma" panose="020B0604030504040204" pitchFamily="34" charset="0"/>
              </a:rPr>
              <a:t> and </a:t>
            </a:r>
            <a:r>
              <a:rPr lang="en-US" sz="2800" dirty="0">
                <a:solidFill>
                  <a:srgbClr val="FFB937"/>
                </a:solidFill>
                <a:latin typeface="Consolas" panose="020B0609020204030204" pitchFamily="49" charset="0"/>
                <a:cs typeface="Consolas" panose="020B0609020204030204" pitchFamily="49" charset="0"/>
              </a:rPr>
              <a:t>"</a:t>
            </a:r>
            <a:r>
              <a:rPr lang="de-DE" sz="2800" b="1" dirty="0">
                <a:solidFill>
                  <a:srgbClr val="FFB937"/>
                </a:solidFill>
                <a:latin typeface="Tahoma" panose="020B0604030504040204" pitchFamily="34" charset="0"/>
                <a:ea typeface="Tahoma" panose="020B0604030504040204" pitchFamily="34" charset="0"/>
                <a:cs typeface="Tahoma" panose="020B0604030504040204" pitchFamily="34" charset="0"/>
              </a:rPr>
              <a:t>__str__</a:t>
            </a:r>
            <a:r>
              <a:rPr lang="en-US" sz="2800" dirty="0" smtClean="0">
                <a:solidFill>
                  <a:srgbClr val="FFB937"/>
                </a:solidFill>
                <a:latin typeface="Consolas" panose="020B0609020204030204" pitchFamily="49" charset="0"/>
                <a:cs typeface="Consolas" panose="020B0609020204030204" pitchFamily="49" charset="0"/>
              </a:rPr>
              <a:t>"</a:t>
            </a:r>
            <a:endParaRPr lang="de-DE" sz="2800" dirty="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2679"/>
            <a:ext cx="3041796" cy="2629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91854" y="3831918"/>
            <a:ext cx="5310709" cy="830997"/>
          </a:xfrm>
          <a:prstGeom prst="rect">
            <a:avLst/>
          </a:prstGeom>
        </p:spPr>
        <p:txBody>
          <a:bodyPr wrap="square">
            <a:spAutoFit/>
          </a:bodyPr>
          <a:lstStyle/>
          <a:p>
            <a:r>
              <a:rPr lang="en-US" sz="1600" dirty="0" smtClean="0">
                <a:solidFill>
                  <a:srgbClr val="FF9900"/>
                </a:solidFill>
                <a:latin typeface="Consolas" panose="020B0609020204030204" pitchFamily="49" charset="0"/>
              </a:rPr>
              <a:t>&lt;</a:t>
            </a:r>
            <a:r>
              <a:rPr lang="en-US" sz="1600" dirty="0" err="1" smtClean="0">
                <a:solidFill>
                  <a:srgbClr val="FF9900"/>
                </a:solidFill>
                <a:latin typeface="Consolas" panose="020B0609020204030204" pitchFamily="49" charset="0"/>
              </a:rPr>
              <a:t>Casper,Red</a:t>
            </a:r>
            <a:r>
              <a:rPr lang="en-US" sz="1600" dirty="0" smtClean="0">
                <a:solidFill>
                  <a:srgbClr val="FF9900"/>
                </a:solidFill>
                <a:latin typeface="Consolas" panose="020B0609020204030204" pitchFamily="49" charset="0"/>
              </a:rPr>
              <a:t>&gt;</a:t>
            </a:r>
          </a:p>
          <a:p>
            <a:r>
              <a:rPr lang="en-US" sz="1600" dirty="0" smtClean="0">
                <a:solidFill>
                  <a:srgbClr val="FF9900"/>
                </a:solidFill>
                <a:latin typeface="Consolas" panose="020B0609020204030204" pitchFamily="49" charset="0"/>
              </a:rPr>
              <a:t>&lt;</a:t>
            </a:r>
            <a:r>
              <a:rPr lang="en-US" sz="1600" dirty="0" err="1" smtClean="0">
                <a:solidFill>
                  <a:srgbClr val="FF9900"/>
                </a:solidFill>
                <a:latin typeface="Consolas" panose="020B0609020204030204" pitchFamily="49" charset="0"/>
              </a:rPr>
              <a:t>Ghost,Casper,Red</a:t>
            </a:r>
            <a:r>
              <a:rPr lang="en-US" sz="1600" dirty="0" smtClean="0">
                <a:solidFill>
                  <a:srgbClr val="FF9900"/>
                </a:solidFill>
                <a:latin typeface="Consolas" panose="020B0609020204030204" pitchFamily="49" charset="0"/>
              </a:rPr>
              <a:t>&gt;</a:t>
            </a:r>
          </a:p>
          <a:p>
            <a:r>
              <a:rPr lang="en-US" sz="1600" dirty="0" smtClean="0">
                <a:solidFill>
                  <a:srgbClr val="FF9900"/>
                </a:solidFill>
                <a:latin typeface="Consolas" panose="020B0609020204030204" pitchFamily="49" charset="0"/>
              </a:rPr>
              <a:t>&lt;</a:t>
            </a:r>
            <a:r>
              <a:rPr lang="en-US" sz="1600" dirty="0" err="1" smtClean="0">
                <a:solidFill>
                  <a:srgbClr val="FF9900"/>
                </a:solidFill>
                <a:latin typeface="Consolas" panose="020B0609020204030204" pitchFamily="49" charset="0"/>
              </a:rPr>
              <a:t>Casper,Red</a:t>
            </a:r>
            <a:r>
              <a:rPr lang="en-US" sz="1600" dirty="0" smtClean="0">
                <a:solidFill>
                  <a:srgbClr val="FF9900"/>
                </a:solidFill>
                <a:latin typeface="Consolas" panose="020B0609020204030204" pitchFamily="49" charset="0"/>
              </a:rPr>
              <a:t>&gt;</a:t>
            </a:r>
            <a:endParaRPr lang="en-US" sz="1600" dirty="0">
              <a:solidFill>
                <a:srgbClr val="FF9900"/>
              </a:solidFill>
              <a:latin typeface="Consolas" panose="020B0609020204030204" pitchFamily="49" charset="0"/>
            </a:endParaRPr>
          </a:p>
        </p:txBody>
      </p:sp>
    </p:spTree>
    <p:extLst>
      <p:ext uri="{BB962C8B-B14F-4D97-AF65-F5344CB8AC3E}">
        <p14:creationId xmlns:p14="http://schemas.microsoft.com/office/powerpoint/2010/main" val="1627466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437865" y="895809"/>
            <a:ext cx="8364699" cy="3046988"/>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class Ghost():</a:t>
            </a: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b="1" dirty="0" smtClean="0">
                <a:solidFill>
                  <a:srgbClr val="FFB937"/>
                </a:solidFill>
                <a:latin typeface="Consolas" panose="020B0609020204030204" pitchFamily="49" charset="0"/>
                <a:cs typeface="Consolas" panose="020B0609020204030204" pitchFamily="49" charset="0"/>
              </a:rPr>
              <a:t>lives = 10		</a:t>
            </a:r>
            <a:r>
              <a:rPr lang="en-US" sz="1600" b="1" i="1" dirty="0" smtClean="0">
                <a:solidFill>
                  <a:srgbClr val="92D050"/>
                </a:solidFill>
                <a:latin typeface="Consolas" panose="020B0609020204030204" pitchFamily="49" charset="0"/>
                <a:cs typeface="Consolas" panose="020B0609020204030204" pitchFamily="49" charset="0"/>
              </a:rPr>
              <a:t># class variable</a:t>
            </a:r>
            <a:r>
              <a:rPr lang="en-US" sz="1600" b="1" dirty="0" smtClean="0">
                <a:solidFill>
                  <a:srgbClr val="FFB937"/>
                </a:solidFill>
                <a:latin typeface="Consolas" panose="020B0609020204030204" pitchFamily="49" charset="0"/>
                <a:cs typeface="Consolas" panose="020B0609020204030204" pitchFamily="49" charset="0"/>
              </a:rPr>
              <a:t/>
            </a:r>
            <a:br>
              <a:rPr lang="en-US" sz="1600" b="1" dirty="0" smtClean="0">
                <a:solidFill>
                  <a:srgbClr val="FFB937"/>
                </a:solidFill>
                <a:latin typeface="Consolas" panose="020B0609020204030204" pitchFamily="49" charset="0"/>
                <a:cs typeface="Consolas" panose="020B0609020204030204" pitchFamily="49" charset="0"/>
              </a:rPr>
            </a:br>
            <a:endParaRPr lang="en-US" sz="1600" b="1" dirty="0" smtClean="0">
              <a:solidFill>
                <a:srgbClr val="FFB937"/>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__(self, name, color, speed):</a:t>
            </a:r>
          </a:p>
          <a:p>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rgbClr val="37FFE6"/>
                </a:solidFill>
                <a:latin typeface="Consolas" panose="020B0609020204030204" pitchFamily="49" charset="0"/>
                <a:cs typeface="Consolas" panose="020B0609020204030204" pitchFamily="49" charset="0"/>
              </a:rPr>
              <a:t>def </a:t>
            </a:r>
            <a:r>
              <a:rPr lang="en-US" sz="1600" dirty="0" err="1" smtClean="0">
                <a:solidFill>
                  <a:srgbClr val="37FFE6"/>
                </a:solidFill>
                <a:latin typeface="Consolas" panose="020B0609020204030204" pitchFamily="49" charset="0"/>
                <a:cs typeface="Consolas" panose="020B0609020204030204" pitchFamily="49" charset="0"/>
              </a:rPr>
              <a:t>reduceLife</a:t>
            </a:r>
            <a:r>
              <a:rPr lang="en-US" sz="1600" dirty="0" smtClean="0">
                <a:solidFill>
                  <a:srgbClr val="37FFE6"/>
                </a:solidFill>
                <a:latin typeface="Consolas" panose="020B0609020204030204" pitchFamily="49" charset="0"/>
                <a:cs typeface="Consolas" panose="020B0609020204030204" pitchFamily="49" charset="0"/>
              </a:rPr>
              <a:t>(self):</a:t>
            </a:r>
          </a:p>
          <a:p>
            <a:r>
              <a:rPr lang="en-US" sz="1600" dirty="0">
                <a:solidFill>
                  <a:schemeClr val="accent5">
                    <a:lumMod val="60000"/>
                    <a:lumOff val="40000"/>
                  </a:schemeClr>
                </a:solidFill>
                <a:latin typeface="Consolas" panose="020B0609020204030204" pitchFamily="49" charset="0"/>
                <a:cs typeface="Consolas" panose="020B0609020204030204" pitchFamily="49" charset="0"/>
              </a:rPr>
              <a:t> </a:t>
            </a:r>
            <a:r>
              <a:rPr lang="en-US" sz="16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a:t>
            </a:r>
            <a:r>
              <a:rPr lang="en-US" sz="1600" b="1" dirty="0" err="1" smtClean="0">
                <a:solidFill>
                  <a:srgbClr val="FFB937"/>
                </a:solidFill>
                <a:latin typeface="Consolas" panose="020B0609020204030204" pitchFamily="49" charset="0"/>
                <a:cs typeface="Consolas" panose="020B0609020204030204" pitchFamily="49" charset="0"/>
              </a:rPr>
              <a:t>lives</a:t>
            </a:r>
            <a:r>
              <a:rPr lang="en-US" sz="1600" dirty="0" smtClean="0">
                <a:latin typeface="Consolas" panose="020B0609020204030204" pitchFamily="49" charset="0"/>
                <a:cs typeface="Consolas" panose="020B0609020204030204" pitchFamily="49" charset="0"/>
              </a:rPr>
              <a:t> </a:t>
            </a:r>
            <a:r>
              <a:rPr lang="en-US" sz="1600" dirty="0">
                <a:solidFill>
                  <a:srgbClr val="37FFE6"/>
                </a:solidFill>
                <a:latin typeface="Consolas" panose="020B0609020204030204" pitchFamily="49" charset="0"/>
                <a:cs typeface="Consolas" panose="020B0609020204030204" pitchFamily="49" charset="0"/>
              </a:rPr>
              <a:t>-</a:t>
            </a:r>
            <a:r>
              <a:rPr lang="en-US" sz="1600" dirty="0" smtClean="0">
                <a:solidFill>
                  <a:srgbClr val="37FFE6"/>
                </a:solidFill>
                <a:latin typeface="Consolas" panose="020B0609020204030204" pitchFamily="49" charset="0"/>
                <a:cs typeface="Consolas" panose="020B0609020204030204" pitchFamily="49" charset="0"/>
              </a:rPr>
              <a:t>= 1</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print("</a:t>
            </a:r>
            <a:r>
              <a:rPr lang="en-US" sz="1600" dirty="0" smtClean="0">
                <a:latin typeface="Consolas" panose="020B0609020204030204" pitchFamily="49" charset="0"/>
                <a:cs typeface="Consolas" panose="020B0609020204030204" pitchFamily="49" charset="0"/>
              </a:rPr>
              <a:t>You have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format(</a:t>
            </a:r>
            <a:r>
              <a:rPr lang="en-US" sz="1600" dirty="0" err="1" smtClean="0">
                <a:latin typeface="Consolas" panose="020B0609020204030204" pitchFamily="49" charset="0"/>
                <a:cs typeface="Consolas" panose="020B0609020204030204" pitchFamily="49" charset="0"/>
              </a:rPr>
              <a:t>self.lives</a:t>
            </a:r>
            <a:r>
              <a:rPr lang="en-US" sz="1600" dirty="0" smtClean="0">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lives.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a:t>
            </a:r>
          </a:p>
        </p:txBody>
      </p:sp>
      <p:sp>
        <p:nvSpPr>
          <p:cNvPr id="15" name="TextBox 4"/>
          <p:cNvSpPr txBox="1"/>
          <p:nvPr/>
        </p:nvSpPr>
        <p:spPr>
          <a:xfrm>
            <a:off x="791496" y="96812"/>
            <a:ext cx="8281104" cy="523220"/>
          </a:xfrm>
          <a:prstGeom prst="rect">
            <a:avLst/>
          </a:prstGeom>
          <a:noFill/>
        </p:spPr>
        <p:txBody>
          <a:bodyPr wrap="square" rtlCol="0">
            <a:spAutoFit/>
          </a:bodyPr>
          <a:lstStyle/>
          <a:p>
            <a:r>
              <a:rPr lang="de-DE" sz="2800" b="1" dirty="0" smtClean="0">
                <a:solidFill>
                  <a:srgbClr val="FF6600"/>
                </a:solidFill>
                <a:latin typeface="Tahoma" panose="020B0604030504040204" pitchFamily="34" charset="0"/>
                <a:ea typeface="Tahoma" panose="020B0604030504040204" pitchFamily="34" charset="0"/>
                <a:cs typeface="Tahoma" panose="020B0604030504040204" pitchFamily="34" charset="0"/>
              </a:rPr>
              <a:t>Instance variables (self) </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vs. Class variables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cls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275122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 y="681498"/>
            <a:ext cx="9144000" cy="3785652"/>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class Ghost():</a:t>
            </a: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b="1" dirty="0" smtClean="0">
                <a:solidFill>
                  <a:srgbClr val="FFB937"/>
                </a:solidFill>
                <a:latin typeface="Consolas" panose="020B0609020204030204" pitchFamily="49" charset="0"/>
                <a:cs typeface="Consolas" panose="020B0609020204030204" pitchFamily="49" charset="0"/>
              </a:rPr>
              <a:t>lives = 10		</a:t>
            </a:r>
            <a:r>
              <a:rPr lang="en-US" sz="1600" b="1" i="1" dirty="0" smtClean="0">
                <a:solidFill>
                  <a:srgbClr val="92D050"/>
                </a:solidFill>
                <a:latin typeface="Consolas" panose="020B0609020204030204" pitchFamily="49" charset="0"/>
                <a:cs typeface="Consolas" panose="020B0609020204030204" pitchFamily="49" charset="0"/>
              </a:rPr>
              <a:t># class variable</a:t>
            </a:r>
            <a:r>
              <a:rPr lang="en-US" sz="1600" b="1" dirty="0" smtClean="0">
                <a:solidFill>
                  <a:srgbClr val="FFB937"/>
                </a:solidFill>
                <a:latin typeface="Consolas" panose="020B0609020204030204" pitchFamily="49" charset="0"/>
                <a:cs typeface="Consolas" panose="020B0609020204030204" pitchFamily="49" charset="0"/>
              </a:rPr>
              <a:t/>
            </a:r>
            <a:br>
              <a:rPr lang="en-US" sz="1600" b="1" dirty="0" smtClean="0">
                <a:solidFill>
                  <a:srgbClr val="FFB937"/>
                </a:solidFill>
                <a:latin typeface="Consolas" panose="020B0609020204030204" pitchFamily="49" charset="0"/>
                <a:cs typeface="Consolas" panose="020B0609020204030204" pitchFamily="49" charset="0"/>
              </a:rPr>
            </a:br>
            <a:endParaRPr lang="en-US" sz="1600" b="1" dirty="0" smtClean="0">
              <a:solidFill>
                <a:srgbClr val="FFB937"/>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def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__(self, name, color, speed):</a:t>
            </a:r>
          </a:p>
          <a:p>
            <a:r>
              <a:rPr lang="en-US" sz="1600" dirty="0" smtClean="0">
                <a:latin typeface="Consolas" panose="020B0609020204030204" pitchFamily="49" charset="0"/>
                <a:cs typeface="Consolas" panose="020B0609020204030204" pitchFamily="49" charset="0"/>
              </a:rPr>
              <a:t>       self.name = name 	</a:t>
            </a:r>
            <a:r>
              <a:rPr lang="en-US" sz="1600" i="1" dirty="0" smtClean="0">
                <a:solidFill>
                  <a:srgbClr val="92D050"/>
                </a:solidFill>
                <a:latin typeface="Consolas" panose="020B0609020204030204" pitchFamily="49" charset="0"/>
                <a:cs typeface="Consolas" panose="020B0609020204030204" pitchFamily="49" charset="0"/>
              </a:rPr>
              <a:t># instance variable</a:t>
            </a:r>
          </a:p>
          <a:p>
            <a:r>
              <a:rPr lang="de-DE" sz="1600" i="1" dirty="0">
                <a:solidFill>
                  <a:srgbClr val="92D050"/>
                </a:solidFill>
                <a:latin typeface="Consolas" panose="020B0609020204030204" pitchFamily="49" charset="0"/>
                <a:cs typeface="Consolas" panose="020B0609020204030204" pitchFamily="49" charset="0"/>
              </a:rPr>
              <a:t>	</a:t>
            </a:r>
            <a:r>
              <a:rPr lang="de-DE" sz="1600" i="1" dirty="0" smtClean="0">
                <a:latin typeface="Consolas" panose="020B0609020204030204" pitchFamily="49" charset="0"/>
                <a:cs typeface="Consolas" panose="020B0609020204030204" pitchFamily="49" charset="0"/>
              </a:rPr>
              <a:t>...</a:t>
            </a:r>
            <a:endParaRPr lang="en-US" sz="1600" i="1"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def</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getName</a:t>
            </a:r>
            <a:r>
              <a:rPr lang="en-US" sz="1600" dirty="0" smtClean="0">
                <a:latin typeface="Consolas" panose="020B0609020204030204" pitchFamily="49" charset="0"/>
                <a:cs typeface="Consolas" panose="020B0609020204030204" pitchFamily="49" charset="0"/>
              </a:rPr>
              <a:t>(self):</a:t>
            </a:r>
          </a:p>
          <a:p>
            <a:r>
              <a:rPr lang="en-US" sz="1600" dirty="0">
                <a:solidFill>
                  <a:schemeClr val="accent5">
                    <a:lumMod val="60000"/>
                    <a:lumOff val="40000"/>
                  </a:schemeClr>
                </a:solidFill>
                <a:latin typeface="Consolas" panose="020B0609020204030204" pitchFamily="49" charset="0"/>
                <a:cs typeface="Consolas" panose="020B0609020204030204" pitchFamily="49" charset="0"/>
              </a:rPr>
              <a:t> </a:t>
            </a:r>
            <a:r>
              <a:rPr lang="en-US" sz="16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return self.name</a:t>
            </a:r>
          </a:p>
          <a:p>
            <a:endParaRPr lang="de-DE" sz="1600" dirty="0">
              <a:latin typeface="Consolas" panose="020B0609020204030204" pitchFamily="49" charset="0"/>
              <a:cs typeface="Consolas" panose="020B0609020204030204" pitchFamily="49" charset="0"/>
            </a:endParaRPr>
          </a:p>
          <a:p>
            <a:r>
              <a:rPr lang="de-DE" sz="1600" dirty="0">
                <a:latin typeface="Consolas" panose="020B0609020204030204" pitchFamily="49" charset="0"/>
                <a:cs typeface="Consolas" panose="020B0609020204030204" pitchFamily="49" charset="0"/>
              </a:rPr>
              <a:t> </a:t>
            </a:r>
            <a:r>
              <a:rPr lang="de-DE" sz="1600" dirty="0" smtClean="0">
                <a:latin typeface="Consolas" panose="020B0609020204030204" pitchFamily="49" charset="0"/>
                <a:cs typeface="Consolas" panose="020B0609020204030204" pitchFamily="49" charset="0"/>
              </a:rPr>
              <a:t>   </a:t>
            </a:r>
            <a:r>
              <a:rPr lang="en-US" sz="1600" dirty="0">
                <a:solidFill>
                  <a:srgbClr val="FFB937"/>
                </a:solidFill>
                <a:latin typeface="Consolas" panose="020B0609020204030204" pitchFamily="49" charset="0"/>
                <a:cs typeface="Consolas" panose="020B0609020204030204" pitchFamily="49" charset="0"/>
              </a:rPr>
              <a:t>@</a:t>
            </a:r>
            <a:r>
              <a:rPr lang="en-US" sz="1600" dirty="0" err="1">
                <a:solidFill>
                  <a:srgbClr val="FFB937"/>
                </a:solidFill>
                <a:latin typeface="Consolas" panose="020B0609020204030204" pitchFamily="49" charset="0"/>
                <a:cs typeface="Consolas" panose="020B0609020204030204" pitchFamily="49" charset="0"/>
              </a:rPr>
              <a:t>classmethod</a:t>
            </a:r>
            <a:endParaRPr lang="en-US" sz="1600" dirty="0">
              <a:solidFill>
                <a:srgbClr val="FFB937"/>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def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doSomethingWithLives</a:t>
            </a:r>
            <a:r>
              <a:rPr lang="en-US" sz="1600" dirty="0">
                <a:latin typeface="Consolas" panose="020B0609020204030204" pitchFamily="49" charset="0"/>
                <a:cs typeface="Consolas" panose="020B0609020204030204" pitchFamily="49" charset="0"/>
              </a:rPr>
              <a:t>(</a:t>
            </a:r>
            <a:r>
              <a:rPr lang="en-US" sz="1600" dirty="0" err="1">
                <a:solidFill>
                  <a:srgbClr val="FFB937"/>
                </a:solidFill>
                <a:latin typeface="Consolas" panose="020B0609020204030204" pitchFamily="49" charset="0"/>
                <a:cs typeface="Consolas" panose="020B0609020204030204" pitchFamily="49" charset="0"/>
              </a:rPr>
              <a:t>cls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cls.lives</a:t>
            </a:r>
            <a:r>
              <a:rPr lang="en-US" sz="1600" dirty="0">
                <a:latin typeface="Consolas" panose="020B0609020204030204" pitchFamily="49" charset="0"/>
                <a:cs typeface="Consolas" panose="020B0609020204030204" pitchFamily="49" charset="0"/>
              </a:rPr>
              <a:t> += 5</a:t>
            </a:r>
          </a:p>
          <a:p>
            <a:r>
              <a:rPr lang="en-US" sz="1600" dirty="0">
                <a:latin typeface="Consolas" panose="020B0609020204030204" pitchFamily="49" charset="0"/>
                <a:cs typeface="Consolas" panose="020B0609020204030204" pitchFamily="49" charset="0"/>
              </a:rPr>
              <a:t>        print("Ghost earned 5 lives. Now it has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lives“.format</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str</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cls.lives</a:t>
            </a:r>
            <a:r>
              <a:rPr lang="en-US" sz="1600" dirty="0" smtClean="0">
                <a:latin typeface="Consolas" panose="020B0609020204030204" pitchFamily="49" charset="0"/>
                <a:cs typeface="Consolas" panose="020B0609020204030204" pitchFamily="49" charset="0"/>
              </a:rPr>
              <a:t>)) </a:t>
            </a:r>
          </a:p>
        </p:txBody>
      </p:sp>
      <p:sp>
        <p:nvSpPr>
          <p:cNvPr id="15" name="TextBox 4"/>
          <p:cNvSpPr txBox="1"/>
          <p:nvPr/>
        </p:nvSpPr>
        <p:spPr>
          <a:xfrm>
            <a:off x="791496" y="96812"/>
            <a:ext cx="828110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Instance variables (self) vs. Class variables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cls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a:t>
            </a:r>
          </a:p>
        </p:txBody>
      </p:sp>
      <p:sp>
        <p:nvSpPr>
          <p:cNvPr id="5" name="Textfeld 1"/>
          <p:cNvSpPr txBox="1"/>
          <p:nvPr/>
        </p:nvSpPr>
        <p:spPr>
          <a:xfrm>
            <a:off x="4031929" y="4536729"/>
            <a:ext cx="1080144" cy="369332"/>
          </a:xfrm>
          <a:prstGeom prst="rect">
            <a:avLst/>
          </a:prstGeom>
          <a:noFill/>
        </p:spPr>
        <p:txBody>
          <a:bodyPr wrap="square" rtlCol="0">
            <a:spAutoFit/>
          </a:bodyPr>
          <a:lstStyle/>
          <a:p>
            <a:r>
              <a:rPr lang="en-US" i="1" dirty="0" smtClean="0">
                <a:solidFill>
                  <a:srgbClr val="FFB937"/>
                </a:solidFill>
                <a:latin typeface="Cooper Std Black" pitchFamily="18" charset="0"/>
              </a:rPr>
              <a:t>CODE!</a:t>
            </a:r>
            <a:endParaRPr lang="en-US" i="1" dirty="0">
              <a:solidFill>
                <a:srgbClr val="FFB937"/>
              </a:solidFill>
              <a:latin typeface="Cooper Std Black" pitchFamily="18" charset="0"/>
            </a:endParaRPr>
          </a:p>
        </p:txBody>
      </p:sp>
    </p:spTree>
    <p:extLst>
      <p:ext uri="{BB962C8B-B14F-4D97-AF65-F5344CB8AC3E}">
        <p14:creationId xmlns:p14="http://schemas.microsoft.com/office/powerpoint/2010/main" val="2174758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 y="681498"/>
            <a:ext cx="9144000" cy="3785652"/>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class Ghost():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b="1" dirty="0" smtClean="0">
                <a:solidFill>
                  <a:srgbClr val="FFB937"/>
                </a:solidFill>
                <a:latin typeface="Consolas" panose="020B0609020204030204" pitchFamily="49" charset="0"/>
                <a:cs typeface="Consolas" panose="020B0609020204030204" pitchFamily="49" charset="0"/>
              </a:rPr>
              <a:t>lives = 10		</a:t>
            </a:r>
            <a:r>
              <a:rPr lang="en-US" sz="1600" b="1" i="1" dirty="0" smtClean="0">
                <a:solidFill>
                  <a:srgbClr val="92D050"/>
                </a:solidFill>
                <a:latin typeface="Consolas" panose="020B0609020204030204" pitchFamily="49" charset="0"/>
                <a:cs typeface="Consolas" panose="020B0609020204030204" pitchFamily="49" charset="0"/>
              </a:rPr>
              <a:t># class variable</a:t>
            </a:r>
            <a:r>
              <a:rPr lang="en-US" sz="1600" b="1" dirty="0" smtClean="0">
                <a:solidFill>
                  <a:srgbClr val="FFB937"/>
                </a:solidFill>
                <a:latin typeface="Consolas" panose="020B0609020204030204" pitchFamily="49" charset="0"/>
                <a:cs typeface="Consolas" panose="020B0609020204030204" pitchFamily="49" charset="0"/>
              </a:rPr>
              <a:t/>
            </a:r>
            <a:br>
              <a:rPr lang="en-US" sz="1600" b="1" dirty="0" smtClean="0">
                <a:solidFill>
                  <a:srgbClr val="FFB937"/>
                </a:solidFill>
                <a:latin typeface="Consolas" panose="020B0609020204030204" pitchFamily="49" charset="0"/>
                <a:cs typeface="Consolas" panose="020B0609020204030204" pitchFamily="49" charset="0"/>
              </a:rPr>
            </a:br>
            <a:endParaRPr lang="en-US" sz="1600" b="1" dirty="0" smtClean="0">
              <a:solidFill>
                <a:srgbClr val="FFB937"/>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def</a:t>
            </a:r>
            <a:r>
              <a:rPr lang="en-US" sz="1600" dirty="0" smtClean="0">
                <a:latin typeface="Consolas" panose="020B0609020204030204" pitchFamily="49" charset="0"/>
                <a:cs typeface="Consolas" panose="020B0609020204030204" pitchFamily="49" charset="0"/>
              </a:rPr>
              <a:t>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__(self, name, color, speed):</a:t>
            </a:r>
          </a:p>
          <a:p>
            <a:r>
              <a:rPr lang="en-US" sz="1600" dirty="0" smtClean="0">
                <a:latin typeface="Consolas" panose="020B0609020204030204" pitchFamily="49" charset="0"/>
                <a:cs typeface="Consolas" panose="020B0609020204030204" pitchFamily="49" charset="0"/>
              </a:rPr>
              <a:t>       self.name = name 	</a:t>
            </a:r>
            <a:r>
              <a:rPr lang="en-US" sz="1600" i="1" dirty="0" smtClean="0">
                <a:solidFill>
                  <a:srgbClr val="92D050"/>
                </a:solidFill>
                <a:latin typeface="Consolas" panose="020B0609020204030204" pitchFamily="49" charset="0"/>
                <a:cs typeface="Consolas" panose="020B0609020204030204" pitchFamily="49" charset="0"/>
              </a:rPr>
              <a:t># instance variable</a:t>
            </a:r>
          </a:p>
          <a:p>
            <a:r>
              <a:rPr lang="de-DE" sz="1600" i="1" dirty="0" smtClean="0">
                <a:solidFill>
                  <a:srgbClr val="92D050"/>
                </a:solidFill>
                <a:latin typeface="Consolas" panose="020B0609020204030204" pitchFamily="49" charset="0"/>
                <a:cs typeface="Consolas" panose="020B0609020204030204" pitchFamily="49" charset="0"/>
              </a:rPr>
              <a:t>	</a:t>
            </a:r>
            <a:r>
              <a:rPr lang="de-DE" sz="1600" i="1" dirty="0" smtClean="0">
                <a:latin typeface="Consolas" panose="020B0609020204030204" pitchFamily="49" charset="0"/>
                <a:cs typeface="Consolas" panose="020B0609020204030204" pitchFamily="49" charset="0"/>
              </a:rPr>
              <a:t>...</a:t>
            </a:r>
            <a:endParaRPr lang="en-US" sz="1600" i="1"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de-DE" sz="1600" dirty="0" smtClean="0">
              <a:latin typeface="Consolas" panose="020B0609020204030204" pitchFamily="49" charset="0"/>
              <a:cs typeface="Consolas" panose="020B0609020204030204" pitchFamily="49" charset="0"/>
            </a:endParaRPr>
          </a:p>
          <a:p>
            <a:r>
              <a:rPr lang="de-DE" sz="1600" dirty="0" smtClean="0">
                <a:latin typeface="Consolas" panose="020B0609020204030204" pitchFamily="49" charset="0"/>
                <a:cs typeface="Consolas" panose="020B0609020204030204" pitchFamily="49" charset="0"/>
              </a:rPr>
              <a:t>    </a:t>
            </a:r>
            <a:r>
              <a:rPr lang="en-US" sz="1600" dirty="0" smtClean="0">
                <a:solidFill>
                  <a:srgbClr val="FFB937"/>
                </a:solidFill>
                <a:latin typeface="Consolas" panose="020B0609020204030204" pitchFamily="49" charset="0"/>
                <a:cs typeface="Consolas" panose="020B0609020204030204" pitchFamily="49" charset="0"/>
              </a:rPr>
              <a:t>@</a:t>
            </a:r>
            <a:r>
              <a:rPr lang="en-US" sz="1600" dirty="0" err="1" smtClean="0">
                <a:solidFill>
                  <a:srgbClr val="FFB937"/>
                </a:solidFill>
                <a:latin typeface="Consolas" panose="020B0609020204030204" pitchFamily="49" charset="0"/>
                <a:cs typeface="Consolas" panose="020B0609020204030204" pitchFamily="49" charset="0"/>
              </a:rPr>
              <a:t>classmethod</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def</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YellowBobGhost</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cls</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cls</a:t>
            </a:r>
            <a:r>
              <a:rPr lang="en-US" sz="1600" dirty="0" smtClean="0">
                <a:latin typeface="Consolas" panose="020B0609020204030204" pitchFamily="49" charset="0"/>
                <a:cs typeface="Consolas" panose="020B0609020204030204" pitchFamily="49" charset="0"/>
              </a:rPr>
              <a:t>("Bob", "yellow", 10)</a:t>
            </a:r>
          </a:p>
          <a:p>
            <a:r>
              <a:rPr lang="en-US" sz="1600" dirty="0" smtClean="0">
                <a:solidFill>
                  <a:srgbClr val="FFB937"/>
                </a:solidFill>
                <a:latin typeface="Consolas" panose="020B0609020204030204" pitchFamily="49" charset="0"/>
                <a:cs typeface="Consolas" panose="020B0609020204030204" pitchFamily="49" charset="0"/>
              </a:rPr>
              <a:t>        </a:t>
            </a:r>
          </a:p>
          <a:p>
            <a:r>
              <a:rPr lang="en-US" sz="1600" dirty="0" smtClean="0">
                <a:solidFill>
                  <a:srgbClr val="FFB937"/>
                </a:solidFill>
                <a:latin typeface="Consolas" panose="020B0609020204030204" pitchFamily="49" charset="0"/>
                <a:cs typeface="Consolas" panose="020B0609020204030204" pitchFamily="49" charset="0"/>
              </a:rPr>
              <a:t>    @</a:t>
            </a:r>
            <a:r>
              <a:rPr lang="en-US" sz="1600" dirty="0" err="1" smtClean="0">
                <a:solidFill>
                  <a:srgbClr val="FFB937"/>
                </a:solidFill>
                <a:latin typeface="Consolas" panose="020B0609020204030204" pitchFamily="49" charset="0"/>
                <a:cs typeface="Consolas" panose="020B0609020204030204" pitchFamily="49" charset="0"/>
              </a:rPr>
              <a:t>classmethod</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def</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RedAliceGhost</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cls</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cls</a:t>
            </a:r>
            <a:r>
              <a:rPr lang="en-US" sz="1600" dirty="0" smtClean="0">
                <a:latin typeface="Consolas" panose="020B0609020204030204" pitchFamily="49" charset="0"/>
                <a:cs typeface="Consolas" panose="020B0609020204030204" pitchFamily="49" charset="0"/>
              </a:rPr>
              <a:t>("Alice", "red", 10)</a:t>
            </a:r>
          </a:p>
        </p:txBody>
      </p:sp>
      <p:sp>
        <p:nvSpPr>
          <p:cNvPr id="15" name="TextBox 4"/>
          <p:cNvSpPr txBox="1"/>
          <p:nvPr/>
        </p:nvSpPr>
        <p:spPr>
          <a:xfrm>
            <a:off x="791496" y="96812"/>
            <a:ext cx="828110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Instance variables (self) vs. Class variables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cls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a:t>
            </a:r>
          </a:p>
        </p:txBody>
      </p:sp>
      <p:sp>
        <p:nvSpPr>
          <p:cNvPr id="5" name="Textfeld 1"/>
          <p:cNvSpPr txBox="1"/>
          <p:nvPr/>
        </p:nvSpPr>
        <p:spPr>
          <a:xfrm>
            <a:off x="4031929" y="4536729"/>
            <a:ext cx="1080144" cy="369332"/>
          </a:xfrm>
          <a:prstGeom prst="rect">
            <a:avLst/>
          </a:prstGeom>
          <a:noFill/>
        </p:spPr>
        <p:txBody>
          <a:bodyPr wrap="square" rtlCol="0">
            <a:spAutoFit/>
          </a:bodyPr>
          <a:lstStyle/>
          <a:p>
            <a:r>
              <a:rPr lang="en-US" i="1" dirty="0" smtClean="0">
                <a:solidFill>
                  <a:srgbClr val="FFB937"/>
                </a:solidFill>
                <a:latin typeface="Cooper Std Black" pitchFamily="18" charset="0"/>
              </a:rPr>
              <a:t>CODE!</a:t>
            </a:r>
            <a:endParaRPr lang="en-US" i="1" dirty="0">
              <a:solidFill>
                <a:srgbClr val="FFB937"/>
              </a:solidFill>
              <a:latin typeface="Cooper Std Black" pitchFamily="18" charset="0"/>
            </a:endParaRPr>
          </a:p>
        </p:txBody>
      </p:sp>
    </p:spTree>
    <p:extLst>
      <p:ext uri="{BB962C8B-B14F-4D97-AF65-F5344CB8AC3E}">
        <p14:creationId xmlns:p14="http://schemas.microsoft.com/office/powerpoint/2010/main" val="1665596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251424" y="819605"/>
            <a:ext cx="8712551" cy="3293209"/>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class Ghost():</a:t>
            </a:r>
          </a:p>
          <a:p>
            <a:endParaRPr lang="en-US" sz="1600" b="1" dirty="0" smtClean="0">
              <a:solidFill>
                <a:srgbClr val="FFB937"/>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def</a:t>
            </a:r>
            <a:r>
              <a:rPr lang="en-US" sz="1600" dirty="0" smtClean="0">
                <a:latin typeface="Consolas" panose="020B0609020204030204" pitchFamily="49" charset="0"/>
                <a:cs typeface="Consolas" panose="020B0609020204030204" pitchFamily="49" charset="0"/>
              </a:rPr>
              <a:t> __</a:t>
            </a:r>
            <a:r>
              <a:rPr lang="en-US" sz="1600" dirty="0" err="1" smtClean="0">
                <a:latin typeface="Consolas" panose="020B0609020204030204" pitchFamily="49" charset="0"/>
                <a:cs typeface="Consolas" panose="020B0609020204030204" pitchFamily="49" charset="0"/>
              </a:rPr>
              <a:t>init</a:t>
            </a:r>
            <a:r>
              <a:rPr lang="en-US" sz="1600" dirty="0" smtClean="0">
                <a:latin typeface="Consolas" panose="020B0609020204030204" pitchFamily="49" charset="0"/>
                <a:cs typeface="Consolas" panose="020B0609020204030204" pitchFamily="49" charset="0"/>
              </a:rPr>
              <a:t>__(self, name, color, speed, radius):</a:t>
            </a:r>
          </a:p>
          <a:p>
            <a:r>
              <a:rPr lang="en-US" sz="1600" dirty="0" smtClean="0">
                <a:latin typeface="Consolas" panose="020B0609020204030204" pitchFamily="49" charset="0"/>
                <a:cs typeface="Consolas" panose="020B0609020204030204" pitchFamily="49" charset="0"/>
              </a:rPr>
              <a:t>       self.name = name 	</a:t>
            </a:r>
            <a:r>
              <a:rPr lang="en-US" sz="1600" i="1" dirty="0" smtClean="0">
                <a:solidFill>
                  <a:srgbClr val="92D050"/>
                </a:solidFill>
                <a:latin typeface="Consolas" panose="020B0609020204030204" pitchFamily="49" charset="0"/>
                <a:cs typeface="Consolas" panose="020B0609020204030204" pitchFamily="49" charset="0"/>
              </a:rPr>
              <a:t># instance variable</a:t>
            </a:r>
          </a:p>
          <a:p>
            <a:r>
              <a:rPr lang="de-DE" sz="1600" i="1" dirty="0" smtClean="0">
                <a:solidFill>
                  <a:srgbClr val="92D050"/>
                </a:solidFill>
                <a:latin typeface="Consolas" panose="020B0609020204030204" pitchFamily="49" charset="0"/>
                <a:cs typeface="Consolas" panose="020B0609020204030204" pitchFamily="49" charset="0"/>
              </a:rPr>
              <a:t>	</a:t>
            </a:r>
            <a:r>
              <a:rPr lang="de-DE" sz="1600" i="1" dirty="0" smtClean="0">
                <a:latin typeface="Consolas" panose="020B0609020204030204" pitchFamily="49" charset="0"/>
                <a:cs typeface="Consolas" panose="020B0609020204030204" pitchFamily="49" charset="0"/>
              </a:rPr>
              <a:t>...</a:t>
            </a:r>
          </a:p>
          <a:p>
            <a:r>
              <a:rPr lang="de-DE" sz="1600" i="1" dirty="0" smtClean="0">
                <a:latin typeface="Consolas" panose="020B0609020204030204" pitchFamily="49" charset="0"/>
                <a:cs typeface="Consolas" panose="020B0609020204030204" pitchFamily="49" charset="0"/>
              </a:rPr>
              <a:t>       </a:t>
            </a:r>
            <a:r>
              <a:rPr lang="de-DE" sz="1600" dirty="0" smtClean="0">
                <a:latin typeface="Consolas" panose="020B0609020204030204" pitchFamily="49" charset="0"/>
                <a:cs typeface="Consolas" panose="020B0609020204030204" pitchFamily="49" charset="0"/>
              </a:rPr>
              <a:t>self.radius = radius</a:t>
            </a:r>
            <a:endParaRPr lang="en-US" sz="1600" i="1"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endParaRPr lang="de-DE"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def</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getSize</a:t>
            </a:r>
            <a:r>
              <a:rPr lang="en-US" sz="1600" dirty="0" smtClean="0">
                <a:latin typeface="Consolas" panose="020B0609020204030204" pitchFamily="49" charset="0"/>
                <a:cs typeface="Consolas" panose="020B0609020204030204" pitchFamily="49" charset="0"/>
              </a:rPr>
              <a:t>(self):</a:t>
            </a: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self.circle_area</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self.radius</a:t>
            </a:r>
            <a:r>
              <a:rPr lang="en-US" sz="1600" dirty="0" smtClean="0">
                <a:latin typeface="Consolas" panose="020B0609020204030204" pitchFamily="49" charset="0"/>
                <a:cs typeface="Consolas" panose="020B0609020204030204" pitchFamily="49" charset="0"/>
              </a:rPr>
              <a:t>)</a:t>
            </a:r>
          </a:p>
          <a:p>
            <a:r>
              <a:rPr lang="en-US" sz="1600" dirty="0" smtClean="0">
                <a:solidFill>
                  <a:srgbClr val="FFB937"/>
                </a:solidFill>
                <a:latin typeface="Consolas" panose="020B0609020204030204" pitchFamily="49" charset="0"/>
                <a:cs typeface="Consolas" panose="020B0609020204030204" pitchFamily="49" charset="0"/>
              </a:rPr>
              <a:t>        </a:t>
            </a:r>
          </a:p>
          <a:p>
            <a:r>
              <a:rPr lang="en-US" sz="1600" dirty="0" smtClean="0">
                <a:solidFill>
                  <a:srgbClr val="FFB937"/>
                </a:solidFill>
                <a:latin typeface="Consolas" panose="020B0609020204030204" pitchFamily="49" charset="0"/>
                <a:cs typeface="Consolas" panose="020B0609020204030204" pitchFamily="49" charset="0"/>
              </a:rPr>
              <a:t>    @</a:t>
            </a:r>
            <a:r>
              <a:rPr lang="en-US" sz="1600" dirty="0" err="1" smtClean="0">
                <a:solidFill>
                  <a:srgbClr val="FFB937"/>
                </a:solidFill>
                <a:latin typeface="Consolas" panose="020B0609020204030204" pitchFamily="49" charset="0"/>
                <a:cs typeface="Consolas" panose="020B0609020204030204" pitchFamily="49" charset="0"/>
              </a:rPr>
              <a:t>staticmethod</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def</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circle_area</a:t>
            </a:r>
            <a:r>
              <a:rPr lang="en-US" sz="1600" dirty="0" smtClean="0">
                <a:latin typeface="Consolas" panose="020B0609020204030204" pitchFamily="49" charset="0"/>
                <a:cs typeface="Consolas" panose="020B0609020204030204" pitchFamily="49" charset="0"/>
              </a:rPr>
              <a:t>(r):</a:t>
            </a:r>
          </a:p>
          <a:p>
            <a:r>
              <a:rPr lang="en-US" sz="1600" dirty="0" smtClean="0">
                <a:latin typeface="Consolas" panose="020B0609020204030204" pitchFamily="49" charset="0"/>
                <a:cs typeface="Consolas" panose="020B0609020204030204" pitchFamily="49" charset="0"/>
              </a:rPr>
              <a:t>        return r**2 * 3.14	</a:t>
            </a:r>
            <a:r>
              <a:rPr lang="en-US" sz="1600" i="1" dirty="0" smtClean="0">
                <a:solidFill>
                  <a:srgbClr val="92D050"/>
                </a:solidFill>
                <a:latin typeface="Consolas" panose="020B0609020204030204" pitchFamily="49" charset="0"/>
                <a:cs typeface="Consolas" panose="020B0609020204030204" pitchFamily="49" charset="0"/>
              </a:rPr>
              <a:t>#you can import math and use </a:t>
            </a:r>
            <a:r>
              <a:rPr lang="en-US" sz="1600" i="1" dirty="0" err="1" smtClean="0">
                <a:solidFill>
                  <a:srgbClr val="92D050"/>
                </a:solidFill>
                <a:latin typeface="Consolas" panose="020B0609020204030204" pitchFamily="49" charset="0"/>
                <a:cs typeface="Consolas" panose="020B0609020204030204" pitchFamily="49" charset="0"/>
              </a:rPr>
              <a:t>math.pi</a:t>
            </a:r>
            <a:endParaRPr lang="en-US" sz="1600" i="1" dirty="0" smtClean="0">
              <a:solidFill>
                <a:srgbClr val="92D050"/>
              </a:solidFill>
              <a:latin typeface="Consolas" panose="020B0609020204030204" pitchFamily="49" charset="0"/>
              <a:cs typeface="Consolas" panose="020B0609020204030204" pitchFamily="49" charset="0"/>
            </a:endParaRPr>
          </a:p>
        </p:txBody>
      </p:sp>
      <p:sp>
        <p:nvSpPr>
          <p:cNvPr id="15" name="TextBox 4"/>
          <p:cNvSpPr txBox="1"/>
          <p:nvPr/>
        </p:nvSpPr>
        <p:spPr>
          <a:xfrm>
            <a:off x="791496" y="96812"/>
            <a:ext cx="828110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Static Methods</a:t>
            </a:r>
          </a:p>
        </p:txBody>
      </p:sp>
      <p:sp>
        <p:nvSpPr>
          <p:cNvPr id="5" name="Textfeld 1"/>
          <p:cNvSpPr txBox="1"/>
          <p:nvPr/>
        </p:nvSpPr>
        <p:spPr>
          <a:xfrm>
            <a:off x="3851904" y="4462002"/>
            <a:ext cx="1080144" cy="369332"/>
          </a:xfrm>
          <a:prstGeom prst="rect">
            <a:avLst/>
          </a:prstGeom>
          <a:noFill/>
        </p:spPr>
        <p:txBody>
          <a:bodyPr wrap="square" rtlCol="0">
            <a:spAutoFit/>
          </a:bodyPr>
          <a:lstStyle/>
          <a:p>
            <a:r>
              <a:rPr lang="en-US" b="1" i="1" dirty="0" smtClean="0">
                <a:solidFill>
                  <a:srgbClr val="FFB937"/>
                </a:solidFill>
                <a:latin typeface="Cooper Std Black" pitchFamily="18" charset="0"/>
              </a:rPr>
              <a:t>CODE!</a:t>
            </a:r>
            <a:endParaRPr lang="en-US" b="1" i="1" dirty="0">
              <a:solidFill>
                <a:srgbClr val="FFB937"/>
              </a:solidFill>
              <a:latin typeface="Cooper Std Black" pitchFamily="18" charset="0"/>
            </a:endParaRPr>
          </a:p>
        </p:txBody>
      </p:sp>
    </p:spTree>
    <p:extLst>
      <p:ext uri="{BB962C8B-B14F-4D97-AF65-F5344CB8AC3E}">
        <p14:creationId xmlns:p14="http://schemas.microsoft.com/office/powerpoint/2010/main" val="3037849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1496" y="96812"/>
            <a:ext cx="7815184"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Oriented</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Programming</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431448" y="1221570"/>
            <a:ext cx="4219575" cy="3046988"/>
          </a:xfrm>
          <a:prstGeom prst="rect">
            <a:avLst/>
          </a:prstGeom>
          <a:noFill/>
        </p:spPr>
        <p:txBody>
          <a:bodyPr wrap="square" rtlCol="0">
            <a:spAutoFi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Way of organizing your program combining </a:t>
            </a:r>
            <a:r>
              <a:rPr lang="en-US" sz="2400" b="1" dirty="0" smtClean="0">
                <a:latin typeface="Tahoma" panose="020B0604030504040204" pitchFamily="34" charset="0"/>
                <a:ea typeface="Tahoma" panose="020B0604030504040204" pitchFamily="34" charset="0"/>
                <a:cs typeface="Tahoma" panose="020B0604030504040204" pitchFamily="34" charset="0"/>
              </a:rPr>
              <a:t>data </a:t>
            </a:r>
            <a:r>
              <a:rPr lang="en-US" sz="2400" dirty="0" smtClean="0">
                <a:latin typeface="Tahoma" panose="020B0604030504040204" pitchFamily="34" charset="0"/>
                <a:ea typeface="Tahoma" panose="020B0604030504040204" pitchFamily="34" charset="0"/>
                <a:cs typeface="Tahoma" panose="020B0604030504040204" pitchFamily="34" charset="0"/>
              </a:rPr>
              <a:t>and </a:t>
            </a:r>
            <a:r>
              <a:rPr lang="en-US" sz="2400" b="1" dirty="0" smtClean="0">
                <a:latin typeface="Tahoma" panose="020B0604030504040204" pitchFamily="34" charset="0"/>
                <a:ea typeface="Tahoma" panose="020B0604030504040204" pitchFamily="34" charset="0"/>
                <a:cs typeface="Tahoma" panose="020B0604030504040204" pitchFamily="34" charset="0"/>
              </a:rPr>
              <a:t>functionality</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-&gt; OBJECT</a:t>
            </a:r>
            <a:endParaRPr lang="en-US" sz="2400" b="1" dirty="0" smtClean="0">
              <a:latin typeface="Tahoma" panose="020B0604030504040204" pitchFamily="34" charset="0"/>
              <a:ea typeface="Tahoma" panose="020B0604030504040204" pitchFamily="34" charset="0"/>
              <a:cs typeface="Tahoma" panose="020B0604030504040204" pitchFamily="34" charset="0"/>
            </a:endParaRP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smtClean="0">
                <a:latin typeface="Tahoma" panose="020B0604030504040204" pitchFamily="34" charset="0"/>
                <a:ea typeface="Tahoma" panose="020B0604030504040204" pitchFamily="34" charset="0"/>
                <a:cs typeface="Tahoma" panose="020B0604030504040204" pitchFamily="34" charset="0"/>
              </a:rPr>
              <a:t>Object orientation gives a feeling of ’building blocks’ which you can plug together again later.</a:t>
            </a:r>
          </a:p>
        </p:txBody>
      </p:sp>
      <p:pic>
        <p:nvPicPr>
          <p:cNvPr id="1026" name="Picture 2" descr="Bildergebnis für object ori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5" y="914401"/>
            <a:ext cx="4238625"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364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76941" y="2071547"/>
            <a:ext cx="2834891" cy="584775"/>
          </a:xfrm>
          <a:prstGeom prst="rect">
            <a:avLst/>
          </a:prstGeom>
          <a:noFill/>
        </p:spPr>
        <p:txBody>
          <a:bodyPr wrap="square" rtlCol="0">
            <a:spAutoFit/>
          </a:bodyPr>
          <a:lstStyle/>
          <a:p>
            <a:r>
              <a:rPr lang="en-US" sz="3200" dirty="0" smtClean="0">
                <a:latin typeface="Tahoma" panose="020B0604030504040204" pitchFamily="34" charset="0"/>
                <a:ea typeface="Tahoma" panose="020B0604030504040204" pitchFamily="34" charset="0"/>
                <a:cs typeface="Tahoma" panose="020B0604030504040204" pitchFamily="34" charset="0"/>
              </a:rPr>
              <a:t>Encapsulation</a:t>
            </a:r>
          </a:p>
        </p:txBody>
      </p:sp>
      <p:sp>
        <p:nvSpPr>
          <p:cNvPr id="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43"/>
          <p:cNvSpPr txBox="1"/>
          <p:nvPr/>
        </p:nvSpPr>
        <p:spPr>
          <a:xfrm>
            <a:off x="6102204" y="2076987"/>
            <a:ext cx="3120741" cy="584775"/>
          </a:xfrm>
          <a:prstGeom prst="rect">
            <a:avLst/>
          </a:prstGeom>
          <a:noFill/>
        </p:spPr>
        <p:txBody>
          <a:bodyPr wrap="square" rtlCol="0">
            <a:spAutoFit/>
          </a:bodyPr>
          <a:lstStyle/>
          <a:p>
            <a:r>
              <a:rPr lang="en-US" sz="3200" dirty="0" smtClean="0">
                <a:latin typeface="Tahoma" panose="020B0604030504040204" pitchFamily="34" charset="0"/>
                <a:ea typeface="Tahoma" panose="020B0604030504040204" pitchFamily="34" charset="0"/>
                <a:cs typeface="Tahoma" panose="020B0604030504040204" pitchFamily="34" charset="0"/>
              </a:rPr>
              <a:t>Polymorphism</a:t>
            </a:r>
          </a:p>
        </p:txBody>
      </p:sp>
      <p:sp>
        <p:nvSpPr>
          <p:cNvPr id="7" name="TextBox 43"/>
          <p:cNvSpPr txBox="1"/>
          <p:nvPr/>
        </p:nvSpPr>
        <p:spPr>
          <a:xfrm>
            <a:off x="3491856" y="2071547"/>
            <a:ext cx="2663284" cy="584775"/>
          </a:xfrm>
          <a:prstGeom prst="rect">
            <a:avLst/>
          </a:prstGeom>
          <a:noFill/>
        </p:spPr>
        <p:txBody>
          <a:bodyPr wrap="square" rtlCol="0">
            <a:spAutoFit/>
          </a:bodyPr>
          <a:lstStyle/>
          <a:p>
            <a:r>
              <a:rPr lang="en-US" sz="3200" dirty="0" smtClean="0">
                <a:latin typeface="Tahoma" panose="020B0604030504040204" pitchFamily="34" charset="0"/>
                <a:ea typeface="Tahoma" panose="020B0604030504040204" pitchFamily="34" charset="0"/>
                <a:cs typeface="Tahoma" panose="020B0604030504040204" pitchFamily="34" charset="0"/>
              </a:rPr>
              <a:t>Inheritance   </a:t>
            </a:r>
          </a:p>
        </p:txBody>
      </p:sp>
    </p:spTree>
    <p:extLst>
      <p:ext uri="{BB962C8B-B14F-4D97-AF65-F5344CB8AC3E}">
        <p14:creationId xmlns:p14="http://schemas.microsoft.com/office/powerpoint/2010/main" val="1080813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76941" y="2071547"/>
            <a:ext cx="2834891" cy="584775"/>
          </a:xfrm>
          <a:prstGeom prst="rect">
            <a:avLst/>
          </a:prstGeom>
          <a:noFill/>
        </p:spPr>
        <p:txBody>
          <a:bodyPr wrap="square" rtlCol="0">
            <a:spAutoFit/>
          </a:bodyPr>
          <a:lstStyle/>
          <a:p>
            <a:r>
              <a:rPr lang="en-US" sz="3200" dirty="0"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p>
        </p:txBody>
      </p:sp>
      <p:sp>
        <p:nvSpPr>
          <p:cNvPr id="9" name="TextBox 43"/>
          <p:cNvSpPr txBox="1"/>
          <p:nvPr/>
        </p:nvSpPr>
        <p:spPr>
          <a:xfrm>
            <a:off x="6102204" y="2076987"/>
            <a:ext cx="3120741" cy="584775"/>
          </a:xfrm>
          <a:prstGeom prst="rect">
            <a:avLst/>
          </a:prstGeom>
          <a:noFill/>
        </p:spPr>
        <p:txBody>
          <a:bodyPr wrap="square" rtlCol="0">
            <a:spAutoFit/>
          </a:bodyPr>
          <a:lstStyle/>
          <a:p>
            <a:r>
              <a:rPr lang="en-US" sz="3200" dirty="0" smtClean="0">
                <a:latin typeface="Tahoma" panose="020B0604030504040204" pitchFamily="34" charset="0"/>
                <a:ea typeface="Tahoma" panose="020B0604030504040204" pitchFamily="34" charset="0"/>
                <a:cs typeface="Tahoma" panose="020B0604030504040204" pitchFamily="34" charset="0"/>
              </a:rPr>
              <a:t>Polymorphism</a:t>
            </a:r>
          </a:p>
        </p:txBody>
      </p:sp>
      <p:sp>
        <p:nvSpPr>
          <p:cNvPr id="10" name="TextBox 43"/>
          <p:cNvSpPr txBox="1"/>
          <p:nvPr/>
        </p:nvSpPr>
        <p:spPr>
          <a:xfrm>
            <a:off x="3491856" y="2071547"/>
            <a:ext cx="2663284" cy="584775"/>
          </a:xfrm>
          <a:prstGeom prst="rect">
            <a:avLst/>
          </a:prstGeom>
          <a:noFill/>
        </p:spPr>
        <p:txBody>
          <a:bodyPr wrap="square" rtlCol="0">
            <a:spAutoFit/>
          </a:bodyPr>
          <a:lstStyle/>
          <a:p>
            <a:r>
              <a:rPr lang="en-US" sz="3200" dirty="0" smtClean="0">
                <a:latin typeface="Tahoma" panose="020B0604030504040204" pitchFamily="34" charset="0"/>
                <a:ea typeface="Tahoma" panose="020B0604030504040204" pitchFamily="34" charset="0"/>
                <a:cs typeface="Tahoma" panose="020B0604030504040204" pitchFamily="34" charset="0"/>
              </a:rPr>
              <a:t>Inheritance   </a:t>
            </a:r>
          </a:p>
        </p:txBody>
      </p:sp>
    </p:spTree>
    <p:extLst>
      <p:ext uri="{BB962C8B-B14F-4D97-AF65-F5344CB8AC3E}">
        <p14:creationId xmlns:p14="http://schemas.microsoft.com/office/powerpoint/2010/main" val="2947924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31448" y="1491606"/>
            <a:ext cx="8293712" cy="2554545"/>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Data hiding -&gt; </a:t>
            </a:r>
            <a:r>
              <a:rPr lang="en-US" sz="2000" dirty="0">
                <a:latin typeface="Tahoma" panose="020B0604030504040204" pitchFamily="34" charset="0"/>
                <a:ea typeface="Tahoma" panose="020B0604030504040204" pitchFamily="34" charset="0"/>
                <a:cs typeface="Tahoma" panose="020B0604030504040204" pitchFamily="34" charset="0"/>
              </a:rPr>
              <a:t>i</a:t>
            </a:r>
            <a:r>
              <a:rPr lang="en-US" sz="2000" dirty="0" smtClean="0">
                <a:latin typeface="Tahoma" panose="020B0604030504040204" pitchFamily="34" charset="0"/>
                <a:ea typeface="Tahoma" panose="020B0604030504040204" pitchFamily="34" charset="0"/>
                <a:cs typeface="Tahoma" panose="020B0604030504040204" pitchFamily="34" charset="0"/>
              </a:rPr>
              <a:t>mplementation of the object is hidden from the rest.  </a:t>
            </a:r>
          </a:p>
          <a:p>
            <a:pPr marL="285750" indent="-285750"/>
            <a:endParaRPr lang="en-US" sz="2000" dirty="0">
              <a:latin typeface="Tahoma" panose="020B0604030504040204" pitchFamily="34" charset="0"/>
              <a:ea typeface="Tahoma" panose="020B0604030504040204" pitchFamily="34" charset="0"/>
              <a:cs typeface="Tahoma" panose="020B0604030504040204" pitchFamily="34" charset="0"/>
            </a:endParaRPr>
          </a:p>
          <a:p>
            <a:pPr marL="285750" indent="-285750"/>
            <a:r>
              <a:rPr lang="en-US" sz="2000" dirty="0">
                <a:latin typeface="Tahoma" panose="020B0604030504040204" pitchFamily="34" charset="0"/>
                <a:ea typeface="Tahoma" panose="020B0604030504040204" pitchFamily="34" charset="0"/>
                <a:cs typeface="Tahoma" panose="020B0604030504040204" pitchFamily="34" charset="0"/>
              </a:rPr>
              <a:t>Access to this data is typically only </a:t>
            </a:r>
            <a:r>
              <a:rPr lang="en-US" sz="2000" dirty="0" smtClean="0">
                <a:latin typeface="Tahoma" panose="020B0604030504040204" pitchFamily="34" charset="0"/>
                <a:ea typeface="Tahoma" panose="020B0604030504040204" pitchFamily="34" charset="0"/>
                <a:cs typeface="Tahoma" panose="020B0604030504040204" pitchFamily="34" charset="0"/>
              </a:rPr>
              <a:t>through a public </a:t>
            </a:r>
            <a:r>
              <a:rPr lang="en-US" sz="2000" i="1" dirty="0" smtClean="0">
                <a:latin typeface="Tahoma" panose="020B0604030504040204" pitchFamily="34" charset="0"/>
                <a:ea typeface="Tahoma" panose="020B0604030504040204" pitchFamily="34" charset="0"/>
                <a:cs typeface="Tahoma" panose="020B0604030504040204" pitchFamily="34" charset="0"/>
              </a:rPr>
              <a:t>interface: </a:t>
            </a:r>
          </a:p>
          <a:p>
            <a:pPr marL="285750" indent="-285750"/>
            <a:r>
              <a:rPr lang="en-US" sz="2000" i="1"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special </a:t>
            </a:r>
            <a:r>
              <a:rPr lang="en-US" sz="2000" dirty="0">
                <a:latin typeface="Tahoma" panose="020B0604030504040204" pitchFamily="34" charset="0"/>
                <a:ea typeface="Tahoma" panose="020B0604030504040204" pitchFamily="34" charset="0"/>
                <a:cs typeface="Tahoma" panose="020B0604030504040204" pitchFamily="34" charset="0"/>
              </a:rPr>
              <a:t>methods: </a:t>
            </a:r>
            <a:r>
              <a:rPr lang="en-US" sz="2000" b="1" dirty="0">
                <a:solidFill>
                  <a:srgbClr val="FFC000"/>
                </a:solidFill>
                <a:latin typeface="Tahoma" panose="020B0604030504040204" pitchFamily="34" charset="0"/>
                <a:ea typeface="Tahoma" panose="020B0604030504040204" pitchFamily="34" charset="0"/>
                <a:cs typeface="Tahoma" panose="020B0604030504040204" pitchFamily="34" charset="0"/>
              </a:rPr>
              <a:t>Getters</a:t>
            </a:r>
            <a:r>
              <a:rPr lang="en-US" sz="2000" dirty="0">
                <a:solidFill>
                  <a:srgbClr val="FFC000"/>
                </a:solidFill>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and </a:t>
            </a:r>
            <a:r>
              <a:rPr lang="en-US" sz="2000" b="1" dirty="0">
                <a:solidFill>
                  <a:srgbClr val="FFC000"/>
                </a:solidFill>
                <a:latin typeface="Tahoma" panose="020B0604030504040204" pitchFamily="34" charset="0"/>
                <a:ea typeface="Tahoma" panose="020B0604030504040204" pitchFamily="34" charset="0"/>
                <a:cs typeface="Tahoma" panose="020B0604030504040204" pitchFamily="34" charset="0"/>
              </a:rPr>
              <a:t>Setters</a:t>
            </a: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285750" indent="-285750"/>
            <a:endParaRPr lang="en-US" sz="2000" dirty="0" smtClean="0">
              <a:latin typeface="Tahoma" panose="020B0604030504040204" pitchFamily="34" charset="0"/>
              <a:ea typeface="Tahoma" panose="020B0604030504040204" pitchFamily="34" charset="0"/>
              <a:cs typeface="Tahoma" panose="020B0604030504040204" pitchFamily="34" charset="0"/>
            </a:endParaRPr>
          </a:p>
          <a:p>
            <a:r>
              <a:rPr lang="en-US" sz="2000" dirty="0" smtClean="0">
                <a:latin typeface="Tahoma" panose="020B0604030504040204" pitchFamily="34" charset="0"/>
                <a:ea typeface="Tahoma" panose="020B0604030504040204" pitchFamily="34" charset="0"/>
                <a:cs typeface="Tahoma" panose="020B0604030504040204" pitchFamily="34" charset="0"/>
              </a:rPr>
              <a:t>In Python it is difficult to ensure it. </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Solution: mechanisms (</a:t>
            </a:r>
            <a:r>
              <a:rPr lang="en-US" sz="2000" dirty="0" err="1" smtClean="0">
                <a:latin typeface="Tahoma" panose="020B0604030504040204" pitchFamily="34" charset="0"/>
                <a:ea typeface="Tahoma" panose="020B0604030504040204" pitchFamily="34" charset="0"/>
                <a:cs typeface="Tahoma" panose="020B0604030504040204" pitchFamily="34" charset="0"/>
              </a:rPr>
              <a:t>e.g</a:t>
            </a:r>
            <a:r>
              <a:rPr lang="en-US" sz="2000" dirty="0" smtClean="0">
                <a:latin typeface="Tahoma" panose="020B0604030504040204" pitchFamily="34" charset="0"/>
                <a:ea typeface="Tahoma" panose="020B0604030504040204" pitchFamily="34" charset="0"/>
                <a:cs typeface="Tahoma" panose="020B0604030504040204" pitchFamily="34" charset="0"/>
              </a:rPr>
              <a:t> locks) to ensure that no simultaneous   </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threads access the same data.</a:t>
            </a:r>
          </a:p>
        </p:txBody>
      </p:sp>
      <p:sp>
        <p:nvSpPr>
          <p:cNvPr id="11"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5980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 original Pac-Man arcade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0" y="2571750"/>
            <a:ext cx="2209800" cy="1910112"/>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3414683" y="26289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latin typeface="CamingoDos Regular" pitchFamily="34" charset="0"/>
              </a:rPr>
              <a:t>Pac</a:t>
            </a:r>
            <a:r>
              <a:rPr lang="de-DE" sz="1400" dirty="0" smtClean="0">
                <a:solidFill>
                  <a:schemeClr val="tx1"/>
                </a:solidFill>
                <a:latin typeface="CamingoDos Regular" pitchFamily="34" charset="0"/>
              </a:rPr>
              <a:t>-Man</a:t>
            </a:r>
            <a:endParaRPr lang="de-DE" sz="1400" dirty="0">
              <a:solidFill>
                <a:schemeClr val="tx1"/>
              </a:solidFill>
              <a:latin typeface="CamingoDos Regular" pitchFamily="34" charset="0"/>
            </a:endParaRPr>
          </a:p>
        </p:txBody>
      </p:sp>
      <p:sp>
        <p:nvSpPr>
          <p:cNvPr id="7" name="Rounded Rectangle 6"/>
          <p:cNvSpPr/>
          <p:nvPr/>
        </p:nvSpPr>
        <p:spPr>
          <a:xfrm>
            <a:off x="3427040" y="3298206"/>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CamingoDos Regular" pitchFamily="34" charset="0"/>
              </a:rPr>
              <a:t>Ghost</a:t>
            </a:r>
            <a:endParaRPr lang="de-DE" sz="1400" dirty="0">
              <a:solidFill>
                <a:schemeClr val="tx1"/>
              </a:solidFill>
              <a:latin typeface="CamingoDos Regular" pitchFamily="34" charset="0"/>
            </a:endParaRPr>
          </a:p>
        </p:txBody>
      </p:sp>
      <p:sp>
        <p:nvSpPr>
          <p:cNvPr id="8" name="Rounded Rectangle 7"/>
          <p:cNvSpPr/>
          <p:nvPr/>
        </p:nvSpPr>
        <p:spPr>
          <a:xfrm>
            <a:off x="3427040" y="4015891"/>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latin typeface="CamingoDos Regular" pitchFamily="34" charset="0"/>
              </a:rPr>
              <a:t>Pac-Dots</a:t>
            </a:r>
            <a:endParaRPr lang="de-DE" sz="1400" dirty="0">
              <a:solidFill>
                <a:schemeClr val="tx1"/>
              </a:solidFill>
              <a:latin typeface="CamingoDos Regular" pitchFamily="34" charset="0"/>
            </a:endParaRPr>
          </a:p>
        </p:txBody>
      </p:sp>
      <p:sp>
        <p:nvSpPr>
          <p:cNvPr id="9" name="TextBox 8"/>
          <p:cNvSpPr txBox="1"/>
          <p:nvPr/>
        </p:nvSpPr>
        <p:spPr>
          <a:xfrm>
            <a:off x="5029200" y="2751774"/>
            <a:ext cx="3886200" cy="95410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"loosely coupled" :</a:t>
            </a:r>
          </a:p>
          <a:p>
            <a:pPr lvl="1"/>
            <a:r>
              <a:rPr lang="en-US" sz="1400" dirty="0" smtClean="0">
                <a:latin typeface="Tahoma" panose="020B0604030504040204" pitchFamily="34" charset="0"/>
                <a:ea typeface="Tahoma" panose="020B0604030504040204" pitchFamily="34" charset="0"/>
                <a:cs typeface="Tahoma" panose="020B0604030504040204" pitchFamily="34" charset="0"/>
              </a:rPr>
              <a:t>Pac-man eats a power pellet.</a:t>
            </a:r>
          </a:p>
          <a:p>
            <a:pPr lvl="1"/>
            <a:r>
              <a:rPr lang="en-US" sz="1400" b="1" dirty="0" smtClean="0">
                <a:latin typeface="Tahoma" panose="020B0604030504040204" pitchFamily="34" charset="0"/>
                <a:ea typeface="Tahoma" panose="020B0604030504040204" pitchFamily="34" charset="0"/>
                <a:cs typeface="Tahoma" panose="020B0604030504040204" pitchFamily="34" charset="0"/>
              </a:rPr>
              <a:t>Sends message </a:t>
            </a:r>
            <a:r>
              <a:rPr lang="en-US" sz="1400" dirty="0">
                <a:latin typeface="Tahoma" panose="020B0604030504040204" pitchFamily="34" charset="0"/>
                <a:ea typeface="Tahoma" panose="020B0604030504040204" pitchFamily="34" charset="0"/>
                <a:cs typeface="Tahoma" panose="020B0604030504040204" pitchFamily="34" charset="0"/>
              </a:rPr>
              <a:t>to ghost: change state to "eatable"</a:t>
            </a:r>
            <a:endParaRPr lang="en-US" sz="14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Rechteck 2"/>
          <p:cNvSpPr/>
          <p:nvPr/>
        </p:nvSpPr>
        <p:spPr>
          <a:xfrm>
            <a:off x="521460" y="1311582"/>
            <a:ext cx="8191092" cy="707886"/>
          </a:xfrm>
          <a:prstGeom prst="rect">
            <a:avLst/>
          </a:prstGeom>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Helps to create code "loosely coupled" :</a:t>
            </a:r>
          </a:p>
          <a:p>
            <a:pPr lvl="1"/>
            <a:r>
              <a:rPr lang="en-US" sz="2000" dirty="0">
                <a:latin typeface="Tahoma" panose="020B0604030504040204" pitchFamily="34" charset="0"/>
                <a:ea typeface="Tahoma" panose="020B0604030504040204" pitchFamily="34" charset="0"/>
                <a:cs typeface="Tahoma" panose="020B0604030504040204" pitchFamily="34" charset="0"/>
              </a:rPr>
              <a:t>One object does not affect the state and behavior of other </a:t>
            </a:r>
            <a:r>
              <a:rPr lang="en-US" sz="2000" dirty="0" smtClean="0">
                <a:latin typeface="Tahoma" panose="020B0604030504040204" pitchFamily="34" charset="0"/>
                <a:ea typeface="Tahoma" panose="020B0604030504040204" pitchFamily="34" charset="0"/>
                <a:cs typeface="Tahoma" panose="020B0604030504040204" pitchFamily="34" charset="0"/>
              </a:rPr>
              <a:t>objects.</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8"/>
          <p:cNvSpPr txBox="1"/>
          <p:nvPr/>
        </p:nvSpPr>
        <p:spPr>
          <a:xfrm>
            <a:off x="5029200" y="3828992"/>
            <a:ext cx="3886200" cy="523220"/>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In Python “Send message” is equivalent to call the other object’s method</a:t>
            </a:r>
            <a:endParaRPr lang="en-US" sz="14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0"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4791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b="1" dirty="0" smtClean="0">
                <a:latin typeface="Tahoma" panose="020B0604030504040204" pitchFamily="34" charset="0"/>
                <a:ea typeface="Tahoma" panose="020B0604030504040204" pitchFamily="34" charset="0"/>
                <a:cs typeface="Tahoma" panose="020B0604030504040204" pitchFamily="34" charset="0"/>
              </a:rPr>
              <a:t>GETTERs &amp; SETTERs</a:t>
            </a:r>
          </a:p>
        </p:txBody>
      </p:sp>
      <p:grpSp>
        <p:nvGrpSpPr>
          <p:cNvPr id="2" name="Group 1"/>
          <p:cNvGrpSpPr/>
          <p:nvPr/>
        </p:nvGrpSpPr>
        <p:grpSpPr>
          <a:xfrm>
            <a:off x="990600" y="2057400"/>
            <a:ext cx="1752600" cy="1657350"/>
            <a:chOff x="990600" y="2057400"/>
            <a:chExt cx="1752600" cy="1657350"/>
          </a:xfrm>
        </p:grpSpPr>
        <p:grpSp>
          <p:nvGrpSpPr>
            <p:cNvPr id="12" name="Group 11"/>
            <p:cNvGrpSpPr/>
            <p:nvPr/>
          </p:nvGrpSpPr>
          <p:grpSpPr>
            <a:xfrm>
              <a:off x="990600" y="2057400"/>
              <a:ext cx="1752600" cy="1657350"/>
              <a:chOff x="990600" y="2743200"/>
              <a:chExt cx="1676400" cy="1828800"/>
            </a:xfrm>
          </p:grpSpPr>
          <p:sp>
            <p:nvSpPr>
              <p:cNvPr id="3" name="Rounded Rectangle 2"/>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11" name="Straight Connector 10"/>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4" name="Straight Connector 13"/>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13" name="TextBox 12"/>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17" name="TextBox 16"/>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19" name="TextBox 18"/>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
        <p:nvSpPr>
          <p:cNvPr id="20" name="TextBox 19"/>
          <p:cNvSpPr txBox="1"/>
          <p:nvPr/>
        </p:nvSpPr>
        <p:spPr>
          <a:xfrm>
            <a:off x="3694670" y="2619836"/>
            <a:ext cx="3449594" cy="338554"/>
          </a:xfrm>
          <a:prstGeom prst="rect">
            <a:avLst/>
          </a:prstGeom>
          <a:noFill/>
        </p:spPr>
        <p:txBody>
          <a:bodyPr wrap="square" rtlCol="0">
            <a:spAutoFit/>
          </a:bodyPr>
          <a:lstStyle/>
          <a:p>
            <a:pPr marL="285750" indent="-285750"/>
            <a:r>
              <a:rPr lang="en-US" sz="1600" dirty="0" err="1" smtClean="0">
                <a:latin typeface="Consolas" panose="020B0609020204030204" pitchFamily="49" charset="0"/>
                <a:cs typeface="Consolas" panose="020B0609020204030204" pitchFamily="49" charset="0"/>
              </a:rPr>
              <a:t>ColorVariable</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Ghost.color</a:t>
            </a:r>
            <a:r>
              <a:rPr lang="en-US" sz="1600" dirty="0" smtClean="0">
                <a:latin typeface="Consolas" panose="020B0609020204030204" pitchFamily="49" charset="0"/>
                <a:cs typeface="Consolas" panose="020B0609020204030204" pitchFamily="49" charset="0"/>
              </a:rPr>
              <a:t>; </a:t>
            </a:r>
          </a:p>
        </p:txBody>
      </p:sp>
      <p:sp>
        <p:nvSpPr>
          <p:cNvPr id="15" name="Multiply 14"/>
          <p:cNvSpPr/>
          <p:nvPr/>
        </p:nvSpPr>
        <p:spPr>
          <a:xfrm>
            <a:off x="7144264" y="2646238"/>
            <a:ext cx="457200" cy="285750"/>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Rectangle 15"/>
          <p:cNvSpPr/>
          <p:nvPr/>
        </p:nvSpPr>
        <p:spPr>
          <a:xfrm>
            <a:off x="3678194" y="2454730"/>
            <a:ext cx="3352800" cy="628650"/>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solidFill>
                <a:schemeClr val="tx1"/>
              </a:solidFill>
              <a:latin typeface="Consolas" panose="020B0609020204030204" pitchFamily="49" charset="0"/>
            </a:endParaRPr>
          </a:p>
        </p:txBody>
      </p:sp>
      <p:sp>
        <p:nvSpPr>
          <p:cNvPr id="23"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01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564924" y="2908220"/>
            <a:ext cx="3977472" cy="1716204"/>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4"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b="1" dirty="0" smtClean="0">
                <a:latin typeface="Tahoma" panose="020B0604030504040204" pitchFamily="34" charset="0"/>
                <a:ea typeface="Tahoma" panose="020B0604030504040204" pitchFamily="34" charset="0"/>
                <a:cs typeface="Tahoma" panose="020B0604030504040204" pitchFamily="34" charset="0"/>
              </a:rPr>
              <a:t>GETTERs &amp; SETTERs</a:t>
            </a:r>
          </a:p>
        </p:txBody>
      </p:sp>
      <p:grpSp>
        <p:nvGrpSpPr>
          <p:cNvPr id="12" name="Group 11"/>
          <p:cNvGrpSpPr/>
          <p:nvPr/>
        </p:nvGrpSpPr>
        <p:grpSpPr>
          <a:xfrm>
            <a:off x="990600" y="2057400"/>
            <a:ext cx="1752600" cy="1657350"/>
            <a:chOff x="990600" y="2743200"/>
            <a:chExt cx="1676400" cy="1828800"/>
          </a:xfrm>
        </p:grpSpPr>
        <p:sp>
          <p:nvSpPr>
            <p:cNvPr id="3" name="Rounded Rectangle 2"/>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11" name="Straight Connector 10"/>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4" name="Straight Connector 13"/>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13" name="TextBox 12"/>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17" name="TextBox 16"/>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19" name="TextBox 18"/>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sp>
        <p:nvSpPr>
          <p:cNvPr id="20" name="TextBox 19"/>
          <p:cNvSpPr txBox="1"/>
          <p:nvPr/>
        </p:nvSpPr>
        <p:spPr>
          <a:xfrm>
            <a:off x="3581400" y="1581618"/>
            <a:ext cx="3449594" cy="338554"/>
          </a:xfrm>
          <a:prstGeom prst="rect">
            <a:avLst/>
          </a:prstGeom>
          <a:noFill/>
        </p:spPr>
        <p:txBody>
          <a:bodyPr wrap="square" rtlCol="0">
            <a:spAutoFit/>
          </a:bodyPr>
          <a:lstStyle/>
          <a:p>
            <a:pPr marL="285750" indent="-285750"/>
            <a:r>
              <a:rPr lang="en-US" sz="1600" dirty="0" err="1" smtClean="0">
                <a:latin typeface="Consolas" panose="020B0609020204030204" pitchFamily="49" charset="0"/>
                <a:cs typeface="Consolas" panose="020B0609020204030204" pitchFamily="49" charset="0"/>
              </a:rPr>
              <a:t>ColorVariable</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Ghost.color</a:t>
            </a:r>
            <a:r>
              <a:rPr lang="en-US" sz="1600" dirty="0" smtClean="0">
                <a:latin typeface="Consolas" panose="020B0609020204030204" pitchFamily="49" charset="0"/>
                <a:cs typeface="Consolas" panose="020B0609020204030204" pitchFamily="49" charset="0"/>
              </a:rPr>
              <a:t>; </a:t>
            </a:r>
          </a:p>
        </p:txBody>
      </p:sp>
      <p:sp>
        <p:nvSpPr>
          <p:cNvPr id="15" name="Multiply 14"/>
          <p:cNvSpPr/>
          <p:nvPr/>
        </p:nvSpPr>
        <p:spPr>
          <a:xfrm>
            <a:off x="7030994" y="1608020"/>
            <a:ext cx="457200" cy="285750"/>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2" name="TextBox 21"/>
          <p:cNvSpPr txBox="1"/>
          <p:nvPr/>
        </p:nvSpPr>
        <p:spPr>
          <a:xfrm>
            <a:off x="3569636" y="2562321"/>
            <a:ext cx="3918558" cy="2092881"/>
          </a:xfrm>
          <a:prstGeom prst="rect">
            <a:avLst/>
          </a:prstGeom>
          <a:noFill/>
        </p:spPr>
        <p:txBody>
          <a:bodyPr wrap="square" rtlCol="0">
            <a:spAutoFit/>
          </a:bodyPr>
          <a:lstStyle/>
          <a:p>
            <a:pPr marL="285750" indent="-285750"/>
            <a:r>
              <a:rPr lang="en-US" sz="1600" dirty="0" smtClean="0">
                <a:solidFill>
                  <a:srgbClr val="FFB937"/>
                </a:solidFill>
                <a:latin typeface="Consolas" panose="020B0609020204030204" pitchFamily="49" charset="0"/>
              </a:rPr>
              <a:t>Getter:</a:t>
            </a:r>
          </a:p>
          <a:p>
            <a:pPr marL="285750" indent="-285750"/>
            <a:endParaRPr lang="en-US" sz="1600" dirty="0">
              <a:latin typeface="Consolas" panose="020B0609020204030204" pitchFamily="49" charset="0"/>
            </a:endParaRPr>
          </a:p>
          <a:p>
            <a:pPr marL="285750" indent="-285750"/>
            <a:r>
              <a:rPr lang="en-US" sz="1600" dirty="0" smtClean="0">
                <a:solidFill>
                  <a:srgbClr val="37FFE6"/>
                </a:solidFill>
                <a:latin typeface="Consolas" panose="020B0609020204030204" pitchFamily="49" charset="0"/>
                <a:cs typeface="Consolas" panose="020B0609020204030204" pitchFamily="49" charset="0"/>
              </a:rPr>
              <a:t>String </a:t>
            </a:r>
            <a:r>
              <a:rPr lang="en-US" sz="1600" dirty="0" err="1" smtClean="0">
                <a:solidFill>
                  <a:srgbClr val="37FFE6"/>
                </a:solidFill>
                <a:latin typeface="Consolas" panose="020B0609020204030204" pitchFamily="49" charset="0"/>
                <a:cs typeface="Consolas" panose="020B0609020204030204" pitchFamily="49" charset="0"/>
              </a:rPr>
              <a:t>getColor</a:t>
            </a:r>
            <a:r>
              <a:rPr lang="en-US" sz="1600" dirty="0" smtClean="0">
                <a:solidFill>
                  <a:srgbClr val="37FFE6"/>
                </a:solidFill>
                <a:latin typeface="Consolas" panose="020B0609020204030204" pitchFamily="49" charset="0"/>
                <a:cs typeface="Consolas" panose="020B0609020204030204" pitchFamily="49" charset="0"/>
              </a:rPr>
              <a:t>() {</a:t>
            </a:r>
          </a:p>
          <a:p>
            <a:pPr marL="285750" indent="-285750"/>
            <a:r>
              <a:rPr lang="en-US" sz="1600" dirty="0">
                <a:solidFill>
                  <a:srgbClr val="37FFE6"/>
                </a:solidFill>
                <a:latin typeface="Consolas" panose="020B0609020204030204" pitchFamily="49" charset="0"/>
                <a:cs typeface="Consolas" panose="020B0609020204030204" pitchFamily="49" charset="0"/>
              </a:rPr>
              <a:t>	</a:t>
            </a:r>
            <a:r>
              <a:rPr lang="en-US" sz="1600" dirty="0" smtClean="0">
                <a:solidFill>
                  <a:srgbClr val="37FFE6"/>
                </a:solidFill>
                <a:latin typeface="Consolas" panose="020B0609020204030204" pitchFamily="49" charset="0"/>
                <a:cs typeface="Consolas" panose="020B0609020204030204" pitchFamily="49" charset="0"/>
              </a:rPr>
              <a:t>return color;</a:t>
            </a:r>
          </a:p>
          <a:p>
            <a:pPr marL="285750" indent="-285750"/>
            <a:r>
              <a:rPr lang="en-US" sz="1600" dirty="0" smtClean="0">
                <a:solidFill>
                  <a:srgbClr val="37FFE6"/>
                </a:solidFill>
                <a:latin typeface="Consolas" panose="020B0609020204030204" pitchFamily="49" charset="0"/>
                <a:cs typeface="Consolas" panose="020B0609020204030204" pitchFamily="49" charset="0"/>
              </a:rPr>
              <a:t>}</a:t>
            </a:r>
          </a:p>
          <a:p>
            <a:pPr marL="285750" indent="-285750"/>
            <a:endParaRPr lang="de-DE" sz="1600" dirty="0">
              <a:latin typeface="Consolas" panose="020B0609020204030204" pitchFamily="49" charset="0"/>
              <a:cs typeface="Consolas" panose="020B0609020204030204" pitchFamily="49" charset="0"/>
            </a:endParaRPr>
          </a:p>
          <a:p>
            <a:pPr marL="285750" indent="-285750"/>
            <a:r>
              <a:rPr lang="de-DE" sz="1600" dirty="0" smtClean="0">
                <a:latin typeface="Consolas" panose="020B0609020204030204" pitchFamily="49" charset="0"/>
                <a:cs typeface="Consolas" panose="020B0609020204030204" pitchFamily="49" charset="0"/>
              </a:rPr>
              <a:t>g </a:t>
            </a:r>
            <a:r>
              <a:rPr lang="de-DE" sz="1600" dirty="0">
                <a:latin typeface="Consolas" panose="020B0609020204030204" pitchFamily="49" charset="0"/>
                <a:cs typeface="Consolas" panose="020B0609020204030204" pitchFamily="49" charset="0"/>
              </a:rPr>
              <a:t>= </a:t>
            </a:r>
            <a:r>
              <a:rPr lang="de-DE" sz="1600" dirty="0" smtClean="0">
                <a:latin typeface="Consolas" panose="020B0609020204030204" pitchFamily="49" charset="0"/>
                <a:cs typeface="Consolas" panose="020B0609020204030204" pitchFamily="49" charset="0"/>
              </a:rPr>
              <a:t>Ghost(</a:t>
            </a:r>
            <a:r>
              <a:rPr lang="en-US" sz="1600" dirty="0" smtClean="0">
                <a:latin typeface="Consolas" panose="020B0609020204030204" pitchFamily="49" charset="0"/>
              </a:rPr>
              <a:t>“Bob”, “Red”, 10)</a:t>
            </a:r>
            <a:endParaRPr lang="en-US" sz="1600" dirty="0" smtClean="0">
              <a:latin typeface="Consolas" panose="020B0609020204030204" pitchFamily="49" charset="0"/>
              <a:cs typeface="Consolas" panose="020B0609020204030204" pitchFamily="49" charset="0"/>
            </a:endParaRPr>
          </a:p>
          <a:p>
            <a:pPr marL="285750" indent="-285750"/>
            <a:r>
              <a:rPr lang="en-US" sz="1600" dirty="0" err="1" smtClean="0">
                <a:latin typeface="Consolas" panose="020B0609020204030204" pitchFamily="49" charset="0"/>
                <a:cs typeface="Consolas" panose="020B0609020204030204" pitchFamily="49" charset="0"/>
              </a:rPr>
              <a:t>ColorVariable</a:t>
            </a:r>
            <a:r>
              <a:rPr lang="en-US" sz="1600" dirty="0" smtClean="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g</a:t>
            </a:r>
            <a:r>
              <a:rPr lang="en-US" sz="1600" dirty="0" err="1" smtClean="0">
                <a:latin typeface="Consolas" panose="020B0609020204030204" pitchFamily="49" charset="0"/>
                <a:cs typeface="Consolas" panose="020B0609020204030204" pitchFamily="49" charset="0"/>
              </a:rPr>
              <a:t>.</a:t>
            </a:r>
            <a:r>
              <a:rPr lang="en-US" sz="1600" b="1" dirty="0" err="1" smtClean="0">
                <a:solidFill>
                  <a:srgbClr val="37FFE6"/>
                </a:solidFill>
                <a:latin typeface="Consolas" panose="020B0609020204030204" pitchFamily="49" charset="0"/>
                <a:cs typeface="Consolas" panose="020B0609020204030204" pitchFamily="49" charset="0"/>
              </a:rPr>
              <a:t>getColor</a:t>
            </a:r>
            <a:r>
              <a:rPr lang="en-US" sz="1600" b="1" dirty="0" smtClean="0">
                <a:solidFill>
                  <a:srgbClr val="37FFE6"/>
                </a:solidFill>
                <a:latin typeface="Consolas" panose="020B0609020204030204" pitchFamily="49" charset="0"/>
                <a:cs typeface="Consolas" panose="020B0609020204030204" pitchFamily="49" charset="0"/>
              </a:rPr>
              <a:t>();</a:t>
            </a:r>
          </a:p>
        </p:txBody>
      </p:sp>
      <p:sp>
        <p:nvSpPr>
          <p:cNvPr id="16" name="Rectangle 15"/>
          <p:cNvSpPr/>
          <p:nvPr/>
        </p:nvSpPr>
        <p:spPr>
          <a:xfrm>
            <a:off x="3564924" y="1416512"/>
            <a:ext cx="3352800" cy="628650"/>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solidFill>
                <a:schemeClr val="tx1"/>
              </a:solidFill>
              <a:latin typeface="Consolas" panose="020B0609020204030204" pitchFamily="49" charset="0"/>
            </a:endParaRPr>
          </a:p>
        </p:txBody>
      </p:sp>
      <p:pic>
        <p:nvPicPr>
          <p:cNvPr id="21" name="Picture 2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21476" y="4178552"/>
            <a:ext cx="503184" cy="377388"/>
          </a:xfrm>
          <a:prstGeom prst="rect">
            <a:avLst/>
          </a:prstGeom>
        </p:spPr>
      </p:pic>
      <p:sp>
        <p:nvSpPr>
          <p:cNvPr id="23"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6295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564924" y="2177406"/>
            <a:ext cx="3978876" cy="2724648"/>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6" name="Rectangle 15"/>
          <p:cNvSpPr/>
          <p:nvPr/>
        </p:nvSpPr>
        <p:spPr>
          <a:xfrm>
            <a:off x="3564924" y="1491606"/>
            <a:ext cx="3978876" cy="628650"/>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44" name="TextBox 43"/>
          <p:cNvSpPr txBox="1"/>
          <p:nvPr/>
        </p:nvSpPr>
        <p:spPr>
          <a:xfrm>
            <a:off x="251424" y="1028700"/>
            <a:ext cx="8892576" cy="369332"/>
          </a:xfrm>
          <a:prstGeom prst="rect">
            <a:avLst/>
          </a:prstGeom>
          <a:noFill/>
        </p:spPr>
        <p:txBody>
          <a:bodyPr wrap="square" rtlCol="0">
            <a:spAutoFit/>
          </a:bodyPr>
          <a:lstStyle/>
          <a:p>
            <a:pPr marL="285750" indent="-285750"/>
            <a:r>
              <a:rPr lang="en-US" dirty="0" smtClean="0">
                <a:latin typeface="Tahoma" panose="020B0604030504040204" pitchFamily="34" charset="0"/>
                <a:ea typeface="Tahoma" panose="020B0604030504040204" pitchFamily="34" charset="0"/>
                <a:cs typeface="Tahoma" panose="020B0604030504040204" pitchFamily="34" charset="0"/>
              </a:rPr>
              <a:t>Change in the functionality of a method/function without altering the rest of the code</a:t>
            </a:r>
          </a:p>
        </p:txBody>
      </p:sp>
      <p:grpSp>
        <p:nvGrpSpPr>
          <p:cNvPr id="12" name="Group 11"/>
          <p:cNvGrpSpPr/>
          <p:nvPr/>
        </p:nvGrpSpPr>
        <p:grpSpPr>
          <a:xfrm>
            <a:off x="990600" y="2057400"/>
            <a:ext cx="1752600" cy="1657350"/>
            <a:chOff x="990600" y="2743200"/>
            <a:chExt cx="1676400" cy="1828800"/>
          </a:xfrm>
        </p:grpSpPr>
        <p:sp>
          <p:nvSpPr>
            <p:cNvPr id="3" name="Rounded Rectangle 2"/>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mingoDos Regular" pitchFamily="34" charset="0"/>
              </a:endParaRPr>
            </a:p>
          </p:txBody>
        </p:sp>
        <p:cxnSp>
          <p:nvCxnSpPr>
            <p:cNvPr id="11" name="Straight Connector 10"/>
            <p:cNvCxnSpPr/>
            <p:nvPr/>
          </p:nvCxnSpPr>
          <p:spPr>
            <a:xfrm>
              <a:off x="990600" y="3211435"/>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4" name="Straight Connector 13"/>
            <p:cNvCxnSpPr/>
            <p:nvPr/>
          </p:nvCxnSpPr>
          <p:spPr>
            <a:xfrm>
              <a:off x="990600" y="4066084"/>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0" name="TextBox 19"/>
          <p:cNvSpPr txBox="1"/>
          <p:nvPr/>
        </p:nvSpPr>
        <p:spPr>
          <a:xfrm>
            <a:off x="3581400" y="1690515"/>
            <a:ext cx="3733800" cy="307777"/>
          </a:xfrm>
          <a:prstGeom prst="rect">
            <a:avLst/>
          </a:prstGeom>
          <a:noFill/>
        </p:spPr>
        <p:txBody>
          <a:bodyPr wrap="square" rtlCol="0">
            <a:spAutoFit/>
          </a:bodyPr>
          <a:lstStyle/>
          <a:p>
            <a:pPr marL="285750" indent="-285750"/>
            <a:r>
              <a:rPr lang="en-US" sz="1400" dirty="0" smtClean="0">
                <a:solidFill>
                  <a:schemeClr val="tx1">
                    <a:lumMod val="65000"/>
                  </a:schemeClr>
                </a:solidFill>
                <a:latin typeface="Consolas" panose="020B0609020204030204" pitchFamily="49" charset="0"/>
                <a:cs typeface="Consolas" panose="020B0609020204030204" pitchFamily="49" charset="0"/>
              </a:rPr>
              <a:t>//state = </a:t>
            </a:r>
            <a:r>
              <a:rPr lang="en-US" sz="1400" dirty="0">
                <a:solidFill>
                  <a:schemeClr val="tx1">
                    <a:lumMod val="65000"/>
                  </a:schemeClr>
                </a:solidFill>
                <a:latin typeface="Consolas" panose="020B0609020204030204" pitchFamily="49" charset="0"/>
                <a:cs typeface="Consolas" panose="020B0609020204030204" pitchFamily="49" charset="0"/>
              </a:rPr>
              <a:t>"eatable", "</a:t>
            </a:r>
            <a:r>
              <a:rPr lang="en-US" sz="1400" dirty="0" err="1">
                <a:solidFill>
                  <a:schemeClr val="tx1">
                    <a:lumMod val="65000"/>
                  </a:schemeClr>
                </a:solidFill>
                <a:latin typeface="Consolas" panose="020B0609020204030204" pitchFamily="49" charset="0"/>
                <a:cs typeface="Consolas" panose="020B0609020204030204" pitchFamily="49" charset="0"/>
              </a:rPr>
              <a:t>noteatable</a:t>
            </a:r>
            <a:r>
              <a:rPr lang="en-US" sz="1400" dirty="0">
                <a:solidFill>
                  <a:schemeClr val="tx1">
                    <a:lumMod val="65000"/>
                  </a:schemeClr>
                </a:solidFill>
                <a:latin typeface="Consolas" panose="020B0609020204030204" pitchFamily="49" charset="0"/>
                <a:cs typeface="Consolas" panose="020B0609020204030204" pitchFamily="49" charset="0"/>
              </a:rPr>
              <a:t>"</a:t>
            </a:r>
            <a:endParaRPr lang="en-US" sz="1400" dirty="0" smtClean="0">
              <a:solidFill>
                <a:schemeClr val="tx1">
                  <a:lumMod val="65000"/>
                </a:schemeClr>
              </a:solidFill>
              <a:latin typeface="Consolas" panose="020B0609020204030204" pitchFamily="49" charset="0"/>
              <a:cs typeface="Consolas" panose="020B0609020204030204" pitchFamily="49" charset="0"/>
            </a:endParaRPr>
          </a:p>
        </p:txBody>
      </p:sp>
      <p:sp>
        <p:nvSpPr>
          <p:cNvPr id="22" name="TextBox 21"/>
          <p:cNvSpPr txBox="1"/>
          <p:nvPr/>
        </p:nvSpPr>
        <p:spPr>
          <a:xfrm>
            <a:off x="3587578" y="3270838"/>
            <a:ext cx="3962400" cy="1631216"/>
          </a:xfrm>
          <a:prstGeom prst="rect">
            <a:avLst/>
          </a:prstGeom>
          <a:noFill/>
        </p:spPr>
        <p:txBody>
          <a:bodyPr wrap="square" rtlCol="0">
            <a:spAutoFit/>
          </a:bodyPr>
          <a:lstStyle/>
          <a:p>
            <a:pPr marL="285750" indent="-285750"/>
            <a:r>
              <a:rPr lang="en-US" sz="1400" b="1" dirty="0" smtClean="0">
                <a:solidFill>
                  <a:srgbClr val="FFB937"/>
                </a:solidFill>
                <a:latin typeface="Consolas" panose="020B0609020204030204" pitchFamily="49" charset="0"/>
              </a:rPr>
              <a:t>New:</a:t>
            </a:r>
            <a:endParaRPr lang="en-US" sz="1400" b="1" dirty="0">
              <a:solidFill>
                <a:srgbClr val="FFB937"/>
              </a:solidFill>
              <a:latin typeface="Consolas" panose="020B0609020204030204" pitchFamily="49" charset="0"/>
            </a:endParaRPr>
          </a:p>
          <a:p>
            <a:pPr marL="285750" indent="-285750"/>
            <a:endParaRPr lang="en-US" sz="1400" dirty="0">
              <a:latin typeface="Consolas" panose="020B0609020204030204" pitchFamily="49" charset="0"/>
            </a:endParaRPr>
          </a:p>
          <a:p>
            <a:pPr marL="285750" indent="-285750"/>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getState</a:t>
            </a:r>
            <a:r>
              <a:rPr lang="en-US" sz="1200" dirty="0">
                <a:latin typeface="Consolas" panose="020B0609020204030204" pitchFamily="49" charset="0"/>
                <a:cs typeface="Consolas" panose="020B0609020204030204" pitchFamily="49" charset="0"/>
              </a:rPr>
              <a:t>() {</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if (</a:t>
            </a:r>
            <a:r>
              <a:rPr lang="en-US" sz="1200" dirty="0" err="1" smtClean="0">
                <a:latin typeface="Consolas" panose="020B0609020204030204" pitchFamily="49" charset="0"/>
                <a:cs typeface="Consolas" panose="020B0609020204030204" pitchFamily="49" charset="0"/>
              </a:rPr>
              <a:t>state.compare</a:t>
            </a:r>
            <a:r>
              <a:rPr lang="en-US" sz="1200" dirty="0">
                <a:latin typeface="Consolas" panose="020B0609020204030204" pitchFamily="49" charset="0"/>
                <a:cs typeface="Consolas" panose="020B0609020204030204" pitchFamily="49" charset="0"/>
              </a:rPr>
              <a:t>("eatable"</a:t>
            </a:r>
            <a:r>
              <a:rPr lang="en-US" sz="1200" dirty="0" smtClean="0">
                <a:latin typeface="Consolas" panose="020B0609020204030204" pitchFamily="49" charset="0"/>
                <a:cs typeface="Consolas" panose="020B0609020204030204" pitchFamily="49" charset="0"/>
              </a:rPr>
              <a:t>) == 0)</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"1"</a:t>
            </a:r>
            <a:r>
              <a:rPr lang="en-US" sz="1200" dirty="0" smtClean="0">
                <a:latin typeface="Consolas" panose="020B0609020204030204" pitchFamily="49" charset="0"/>
                <a:cs typeface="Consolas" panose="020B0609020204030204" pitchFamily="49" charset="0"/>
              </a:rPr>
              <a:t>;</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else</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0</a:t>
            </a:r>
            <a:r>
              <a:rPr lang="en-US" sz="1200" dirty="0">
                <a:latin typeface="Consolas" panose="020B0609020204030204" pitchFamily="49" charset="0"/>
                <a:cs typeface="Consolas" panose="020B0609020204030204" pitchFamily="49" charset="0"/>
              </a:rPr>
              <a:t>";</a:t>
            </a:r>
          </a:p>
          <a:p>
            <a:pPr marL="285750" indent="-285750"/>
            <a:r>
              <a:rPr lang="en-US" sz="1200" dirty="0">
                <a:latin typeface="Consolas" panose="020B0609020204030204" pitchFamily="49" charset="0"/>
                <a:cs typeface="Consolas" panose="020B0609020204030204" pitchFamily="49" charset="0"/>
              </a:rPr>
              <a:t>}</a:t>
            </a:r>
          </a:p>
        </p:txBody>
      </p:sp>
      <p:sp>
        <p:nvSpPr>
          <p:cNvPr id="18" name="TextBox 17"/>
          <p:cNvSpPr txBox="1"/>
          <p:nvPr/>
        </p:nvSpPr>
        <p:spPr>
          <a:xfrm>
            <a:off x="3587578" y="2209204"/>
            <a:ext cx="3962400" cy="1077218"/>
          </a:xfrm>
          <a:prstGeom prst="rect">
            <a:avLst/>
          </a:prstGeom>
          <a:noFill/>
        </p:spPr>
        <p:txBody>
          <a:bodyPr wrap="square" rtlCol="0">
            <a:spAutoFit/>
          </a:bodyPr>
          <a:lstStyle/>
          <a:p>
            <a:pPr marL="285750" indent="-285750"/>
            <a:r>
              <a:rPr lang="en-US" sz="1400" b="1" dirty="0" smtClean="0">
                <a:solidFill>
                  <a:srgbClr val="FFB937"/>
                </a:solidFill>
                <a:latin typeface="Consolas" panose="020B0609020204030204" pitchFamily="49" charset="0"/>
              </a:rPr>
              <a:t>Old:</a:t>
            </a:r>
          </a:p>
          <a:p>
            <a:pPr marL="285750" indent="-285750"/>
            <a:endParaRPr lang="en-US" sz="1400" dirty="0">
              <a:latin typeface="Consolas" panose="020B0609020204030204" pitchFamily="49" charset="0"/>
            </a:endParaRPr>
          </a:p>
          <a:p>
            <a:pPr marL="285750" indent="-285750"/>
            <a:r>
              <a:rPr lang="en-US" sz="1200" dirty="0" smtClean="0">
                <a:latin typeface="Consolas" panose="020B0609020204030204" pitchFamily="49" charset="0"/>
                <a:cs typeface="Consolas" panose="020B0609020204030204" pitchFamily="49" charset="0"/>
              </a:rPr>
              <a:t>String </a:t>
            </a:r>
            <a:r>
              <a:rPr lang="en-US" sz="1200" dirty="0" err="1" smtClean="0">
                <a:latin typeface="Consolas" panose="020B0609020204030204" pitchFamily="49" charset="0"/>
                <a:cs typeface="Consolas" panose="020B0609020204030204" pitchFamily="49" charset="0"/>
              </a:rPr>
              <a:t>getState</a:t>
            </a:r>
            <a:r>
              <a:rPr lang="en-US" sz="1200" dirty="0" smtClean="0">
                <a:latin typeface="Consolas" panose="020B0609020204030204" pitchFamily="49" charset="0"/>
                <a:cs typeface="Consolas" panose="020B0609020204030204" pitchFamily="49" charset="0"/>
              </a:rPr>
              <a:t>() {</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return state;</a:t>
            </a:r>
          </a:p>
          <a:p>
            <a:pPr marL="285750" indent="-285750"/>
            <a:r>
              <a:rPr lang="en-US" sz="1200" dirty="0">
                <a:latin typeface="Consolas" panose="020B0609020204030204" pitchFamily="49" charset="0"/>
                <a:cs typeface="Consolas" panose="020B0609020204030204" pitchFamily="49" charset="0"/>
              </a:rPr>
              <a:t>}</a:t>
            </a:r>
            <a:endParaRPr lang="en-US" sz="1200" dirty="0" smtClean="0">
              <a:latin typeface="Consolas" panose="020B0609020204030204" pitchFamily="49" charset="0"/>
              <a:cs typeface="Consolas" panose="020B0609020204030204" pitchFamily="49" charset="0"/>
            </a:endParaRPr>
          </a:p>
        </p:txBody>
      </p:sp>
      <p:sp>
        <p:nvSpPr>
          <p:cNvPr id="2" name="Textfeld 1"/>
          <p:cNvSpPr txBox="1"/>
          <p:nvPr/>
        </p:nvSpPr>
        <p:spPr>
          <a:xfrm>
            <a:off x="7722420" y="3143250"/>
            <a:ext cx="884260" cy="369332"/>
          </a:xfrm>
          <a:prstGeom prst="rect">
            <a:avLst/>
          </a:prstGeom>
          <a:noFill/>
        </p:spPr>
        <p:txBody>
          <a:bodyPr wrap="square" rtlCol="0">
            <a:spAutoFit/>
          </a:bodyPr>
          <a:lstStyle/>
          <a:p>
            <a:r>
              <a:rPr lang="en-US" dirty="0" smtClean="0">
                <a:solidFill>
                  <a:srgbClr val="FFB937"/>
                </a:solidFill>
                <a:latin typeface="CamingoDos Regular" pitchFamily="34" charset="0"/>
              </a:rPr>
              <a:t>C++</a:t>
            </a:r>
            <a:endParaRPr lang="en-US" dirty="0">
              <a:solidFill>
                <a:srgbClr val="FFB937"/>
              </a:solidFill>
              <a:latin typeface="CamingoDos Regular" pitchFamily="34" charset="0"/>
            </a:endParaRPr>
          </a:p>
        </p:txBody>
      </p:sp>
      <p:sp>
        <p:nvSpPr>
          <p:cNvPr id="23"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5" name="TextBox 24"/>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6" name="TextBox 25"/>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7" name="TextBox 26"/>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spTree>
    <p:extLst>
      <p:ext uri="{BB962C8B-B14F-4D97-AF65-F5344CB8AC3E}">
        <p14:creationId xmlns:p14="http://schemas.microsoft.com/office/powerpoint/2010/main" val="1609419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505200" y="1736587"/>
            <a:ext cx="5477388" cy="3265488"/>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4" name="TextBox 43"/>
          <p:cNvSpPr txBox="1"/>
          <p:nvPr/>
        </p:nvSpPr>
        <p:spPr>
          <a:xfrm>
            <a:off x="533400" y="1028700"/>
            <a:ext cx="7920880" cy="707886"/>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Another way to forbid the access from the rest of the code: </a:t>
            </a:r>
          </a:p>
          <a:p>
            <a:pPr marL="285750" indent="-285750"/>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rPr>
              <a:t>access level modifiers.</a:t>
            </a:r>
          </a:p>
        </p:txBody>
      </p:sp>
      <p:sp>
        <p:nvSpPr>
          <p:cNvPr id="20" name="TextBox 19"/>
          <p:cNvSpPr txBox="1"/>
          <p:nvPr/>
        </p:nvSpPr>
        <p:spPr>
          <a:xfrm>
            <a:off x="3581400" y="1761642"/>
            <a:ext cx="5311175" cy="830997"/>
          </a:xfrm>
          <a:prstGeom prst="rect">
            <a:avLst/>
          </a:prstGeom>
          <a:noFill/>
        </p:spPr>
        <p:txBody>
          <a:bodyPr wrap="square" rtlCol="0">
            <a:spAutoFit/>
          </a:bodyPr>
          <a:lstStyle/>
          <a:p>
            <a:pPr marL="285750" indent="-285750"/>
            <a:r>
              <a:rPr lang="en-US" sz="1200" dirty="0" smtClean="0">
                <a:solidFill>
                  <a:srgbClr val="FFB937"/>
                </a:solidFill>
                <a:latin typeface="Tahoma" panose="020B0604030504040204" pitchFamily="34" charset="0"/>
                <a:ea typeface="Tahoma" panose="020B0604030504040204" pitchFamily="34" charset="0"/>
                <a:cs typeface="Tahoma" panose="020B0604030504040204" pitchFamily="34" charset="0"/>
              </a:rPr>
              <a:t>public</a:t>
            </a:r>
            <a:r>
              <a:rPr lang="en-US" sz="1200" dirty="0" smtClean="0">
                <a:latin typeface="Tahoma" panose="020B0604030504040204" pitchFamily="34" charset="0"/>
                <a:ea typeface="Tahoma" panose="020B0604030504040204" pitchFamily="34" charset="0"/>
                <a:cs typeface="Tahoma" panose="020B0604030504040204" pitchFamily="34" charset="0"/>
              </a:rPr>
              <a:t>  -&gt; any object can access the variable or function</a:t>
            </a:r>
          </a:p>
          <a:p>
            <a:pPr marL="285750" indent="-285750"/>
            <a:r>
              <a:rPr lang="en-US" sz="1200" dirty="0">
                <a:solidFill>
                  <a:srgbClr val="FFB937"/>
                </a:solidFill>
                <a:latin typeface="Tahoma" panose="020B0604030504040204" pitchFamily="34" charset="0"/>
                <a:ea typeface="Tahoma" panose="020B0604030504040204" pitchFamily="34" charset="0"/>
                <a:cs typeface="Tahoma" panose="020B0604030504040204" pitchFamily="34" charset="0"/>
              </a:rPr>
              <a:t>protected </a:t>
            </a:r>
            <a:r>
              <a:rPr lang="en-US" sz="1200" dirty="0">
                <a:latin typeface="Tahoma" panose="020B0604030504040204" pitchFamily="34" charset="0"/>
                <a:ea typeface="Tahoma" panose="020B0604030504040204" pitchFamily="34" charset="0"/>
                <a:cs typeface="Tahoma" panose="020B0604030504040204" pitchFamily="34" charset="0"/>
              </a:rPr>
              <a:t>-&gt; only the object (class) and subclasses (inheritance) can access the variable or </a:t>
            </a:r>
            <a:r>
              <a:rPr lang="en-US" sz="1200" dirty="0" smtClean="0">
                <a:latin typeface="Tahoma" panose="020B0604030504040204" pitchFamily="34" charset="0"/>
                <a:ea typeface="Tahoma" panose="020B0604030504040204" pitchFamily="34" charset="0"/>
                <a:cs typeface="Tahoma" panose="020B0604030504040204" pitchFamily="34" charset="0"/>
              </a:rPr>
              <a:t>function</a:t>
            </a:r>
          </a:p>
          <a:p>
            <a:pPr marL="285750" indent="-285750"/>
            <a:r>
              <a:rPr lang="en-US" sz="1200" dirty="0">
                <a:solidFill>
                  <a:srgbClr val="FFB937"/>
                </a:solidFill>
                <a:latin typeface="Tahoma" panose="020B0604030504040204" pitchFamily="34" charset="0"/>
                <a:ea typeface="Tahoma" panose="020B0604030504040204" pitchFamily="34" charset="0"/>
                <a:cs typeface="Tahoma" panose="020B0604030504040204" pitchFamily="34" charset="0"/>
              </a:rPr>
              <a:t>p</a:t>
            </a:r>
            <a:r>
              <a:rPr lang="en-US" sz="1200" dirty="0" smtClean="0">
                <a:solidFill>
                  <a:srgbClr val="FFB937"/>
                </a:solidFill>
                <a:latin typeface="Tahoma" panose="020B0604030504040204" pitchFamily="34" charset="0"/>
                <a:ea typeface="Tahoma" panose="020B0604030504040204" pitchFamily="34" charset="0"/>
                <a:cs typeface="Tahoma" panose="020B0604030504040204" pitchFamily="34" charset="0"/>
              </a:rPr>
              <a:t>rivate </a:t>
            </a:r>
            <a:r>
              <a:rPr lang="en-US" sz="1200" dirty="0" smtClean="0">
                <a:latin typeface="Tahoma" panose="020B0604030504040204" pitchFamily="34" charset="0"/>
                <a:ea typeface="Tahoma" panose="020B0604030504040204" pitchFamily="34" charset="0"/>
                <a:cs typeface="Tahoma" panose="020B0604030504040204" pitchFamily="34" charset="0"/>
              </a:rPr>
              <a:t>-&gt; only the object containing the variable or  function can access it</a:t>
            </a:r>
          </a:p>
        </p:txBody>
      </p:sp>
      <p:sp>
        <p:nvSpPr>
          <p:cNvPr id="18" name="TextBox 17"/>
          <p:cNvSpPr txBox="1"/>
          <p:nvPr/>
        </p:nvSpPr>
        <p:spPr>
          <a:xfrm>
            <a:off x="3941916" y="2726848"/>
            <a:ext cx="3505200" cy="2185214"/>
          </a:xfrm>
          <a:prstGeom prst="rect">
            <a:avLst/>
          </a:prstGeom>
          <a:noFill/>
        </p:spPr>
        <p:txBody>
          <a:bodyPr wrap="square" rtlCol="0">
            <a:spAutoFit/>
          </a:bodyPr>
          <a:lstStyle/>
          <a:p>
            <a:pPr marL="285750" indent="-285750"/>
            <a:r>
              <a:rPr lang="en-US" sz="1400" b="1" dirty="0" smtClean="0">
                <a:solidFill>
                  <a:srgbClr val="FFB937"/>
                </a:solidFill>
                <a:latin typeface="CamingoDos Regular" pitchFamily="34" charset="0"/>
              </a:rPr>
              <a:t>C++:</a:t>
            </a:r>
          </a:p>
          <a:p>
            <a:pPr marL="285750" indent="-285750"/>
            <a:endParaRPr lang="en-US" sz="1400" dirty="0" smtClean="0">
              <a:latin typeface="Consolas" panose="020B0609020204030204" pitchFamily="49" charset="0"/>
            </a:endParaRPr>
          </a:p>
          <a:p>
            <a:pPr marL="285750" indent="-285750"/>
            <a:r>
              <a:rPr lang="en-US" sz="1200" dirty="0" smtClean="0">
                <a:latin typeface="Consolas" panose="020B0609020204030204" pitchFamily="49" charset="0"/>
                <a:cs typeface="Consolas" panose="020B0609020204030204" pitchFamily="49" charset="0"/>
              </a:rPr>
              <a:t>public class Ghost {</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public:</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String color;</a:t>
            </a:r>
          </a:p>
          <a:p>
            <a:pPr marL="285750" indent="-285750"/>
            <a:r>
              <a:rPr lang="en-US" sz="1200" dirty="0">
                <a:latin typeface="Consolas" panose="020B0609020204030204" pitchFamily="49" charset="0"/>
                <a:cs typeface="Consolas" panose="020B0609020204030204" pitchFamily="49" charset="0"/>
              </a:rPr>
              <a:t>	</a:t>
            </a:r>
            <a:r>
              <a:rPr lang="en-US" sz="1200" dirty="0" smtClean="0">
                <a:solidFill>
                  <a:srgbClr val="FFB937"/>
                </a:solidFill>
                <a:latin typeface="Consolas" panose="020B0609020204030204" pitchFamily="49" charset="0"/>
                <a:cs typeface="Consolas" panose="020B0609020204030204" pitchFamily="49" charset="0"/>
              </a:rPr>
              <a:t>private:</a:t>
            </a:r>
          </a:p>
          <a:p>
            <a:pPr marL="285750" indent="-285750"/>
            <a:r>
              <a:rPr lang="en-US" sz="1200" dirty="0">
                <a:solidFill>
                  <a:srgbClr val="FFB937"/>
                </a:solidFill>
                <a:latin typeface="Consolas" panose="020B0609020204030204" pitchFamily="49" charset="0"/>
                <a:cs typeface="Consolas" panose="020B0609020204030204" pitchFamily="49" charset="0"/>
              </a:rPr>
              <a:t>	 </a:t>
            </a:r>
            <a:r>
              <a:rPr lang="en-US" sz="1200" dirty="0" smtClean="0">
                <a:solidFill>
                  <a:srgbClr val="FFB937"/>
                </a:solidFill>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String name;</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String state;</a:t>
            </a:r>
          </a:p>
          <a:p>
            <a:pPr marL="285750" indent="-285750"/>
            <a:r>
              <a:rPr lang="en-US" sz="1200" dirty="0">
                <a:latin typeface="Consolas" panose="020B0609020204030204" pitchFamily="49" charset="0"/>
                <a:cs typeface="Consolas" panose="020B0609020204030204" pitchFamily="49" charset="0"/>
              </a:rPr>
              <a:t>	</a:t>
            </a:r>
            <a:r>
              <a:rPr lang="en-US" sz="1200" dirty="0" smtClean="0">
                <a:solidFill>
                  <a:srgbClr val="37FFE6"/>
                </a:solidFill>
                <a:latin typeface="Consolas" panose="020B0609020204030204" pitchFamily="49" charset="0"/>
                <a:cs typeface="Consolas" panose="020B0609020204030204" pitchFamily="49" charset="0"/>
              </a:rPr>
              <a:t>protected:</a:t>
            </a:r>
          </a:p>
          <a:p>
            <a:pPr marL="285750" indent="-285750"/>
            <a:r>
              <a:rPr lang="en-US" sz="1200" dirty="0">
                <a:solidFill>
                  <a:srgbClr val="37FFE6"/>
                </a:solidFill>
                <a:latin typeface="Consolas" panose="020B0609020204030204" pitchFamily="49" charset="0"/>
                <a:cs typeface="Consolas" panose="020B0609020204030204" pitchFamily="49" charset="0"/>
              </a:rPr>
              <a:t> </a:t>
            </a:r>
            <a:r>
              <a:rPr lang="en-US" sz="1200" dirty="0" smtClean="0">
                <a:solidFill>
                  <a:srgbClr val="37FFE6"/>
                </a:solidFill>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direction;</a:t>
            </a:r>
          </a:p>
          <a:p>
            <a:pPr marL="285750" indent="-285750"/>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grpSp>
        <p:nvGrpSpPr>
          <p:cNvPr id="22" name="Group 21"/>
          <p:cNvGrpSpPr/>
          <p:nvPr/>
        </p:nvGrpSpPr>
        <p:grpSpPr>
          <a:xfrm>
            <a:off x="990600" y="2057400"/>
            <a:ext cx="1752600" cy="1657350"/>
            <a:chOff x="990600" y="2057400"/>
            <a:chExt cx="1752600" cy="1657350"/>
          </a:xfrm>
        </p:grpSpPr>
        <p:grpSp>
          <p:nvGrpSpPr>
            <p:cNvPr id="23" name="Group 22"/>
            <p:cNvGrpSpPr/>
            <p:nvPr/>
          </p:nvGrpSpPr>
          <p:grpSpPr>
            <a:xfrm>
              <a:off x="990600" y="2057400"/>
              <a:ext cx="1752600" cy="1657350"/>
              <a:chOff x="990600" y="2743200"/>
              <a:chExt cx="1676400" cy="1828800"/>
            </a:xfrm>
          </p:grpSpPr>
          <p:sp>
            <p:nvSpPr>
              <p:cNvPr id="28" name="Rounded Rectangle 27"/>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9" name="Straight Connector 28"/>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5" name="TextBox 24"/>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6" name="TextBox 25"/>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7" name="TextBox 26"/>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1315156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1825295"/>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Single Leading Underscore: 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99216"/>
            <a:ext cx="5739468" cy="1077218"/>
          </a:xfrm>
          <a:prstGeom prst="rect">
            <a:avLst/>
          </a:prstGeom>
        </p:spPr>
        <p:txBody>
          <a:bodyPr wrap="square">
            <a:spAutoFit/>
          </a:bodyPr>
          <a:lstStyle/>
          <a:p>
            <a:r>
              <a:rPr lang="en-US" sz="1600" dirty="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self.name </a:t>
            </a:r>
            <a:r>
              <a:rPr lang="en-US" sz="1600" dirty="0">
                <a:latin typeface="Consolas" panose="020B0609020204030204" pitchFamily="49" charset="0"/>
                <a:cs typeface="Consolas" panose="020B0609020204030204" pitchFamily="49" charset="0"/>
              </a:rPr>
              <a:t>= "Bob"</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self._color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grpSp>
        <p:nvGrpSpPr>
          <p:cNvPr id="24" name="Group 23"/>
          <p:cNvGrpSpPr/>
          <p:nvPr/>
        </p:nvGrpSpPr>
        <p:grpSpPr>
          <a:xfrm>
            <a:off x="533400" y="1954715"/>
            <a:ext cx="1752600" cy="1657350"/>
            <a:chOff x="990600" y="2057400"/>
            <a:chExt cx="1752600" cy="1657350"/>
          </a:xfrm>
        </p:grpSpPr>
        <p:grpSp>
          <p:nvGrpSpPr>
            <p:cNvPr id="25" name="Group 24"/>
            <p:cNvGrpSpPr/>
            <p:nvPr/>
          </p:nvGrpSpPr>
          <p:grpSpPr>
            <a:xfrm>
              <a:off x="990600" y="2057400"/>
              <a:ext cx="1752600" cy="1657350"/>
              <a:chOff x="990600" y="2743200"/>
              <a:chExt cx="1676400" cy="1828800"/>
            </a:xfrm>
          </p:grpSpPr>
          <p:sp>
            <p:nvSpPr>
              <p:cNvPr id="29" name="Rounded Rectangle 28"/>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30" name="Straight Connector 29"/>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6" name="TextBox 25"/>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7" name="TextBox 26"/>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8" name="TextBox 27"/>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3638085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1825295"/>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Single Leading Underscore: 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99216"/>
            <a:ext cx="5739468" cy="1077218"/>
          </a:xfrm>
          <a:prstGeom prst="rect">
            <a:avLst/>
          </a:prstGeom>
        </p:spPr>
        <p:txBody>
          <a:bodyPr wrap="square">
            <a:spAutoFit/>
          </a:bodyPr>
          <a:lstStyle/>
          <a:p>
            <a:r>
              <a:rPr lang="en-US" sz="1600" dirty="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self.name </a:t>
            </a:r>
            <a:r>
              <a:rPr lang="en-US" sz="1600" dirty="0">
                <a:latin typeface="Consolas" panose="020B0609020204030204" pitchFamily="49" charset="0"/>
                <a:cs typeface="Consolas" panose="020B0609020204030204" pitchFamily="49" charset="0"/>
              </a:rPr>
              <a:t>= "Bob"</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self._color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23" name="Rectangle 22"/>
          <p:cNvSpPr/>
          <p:nvPr/>
        </p:nvSpPr>
        <p:spPr>
          <a:xfrm>
            <a:off x="2944372" y="3714440"/>
            <a:ext cx="5739468" cy="830997"/>
          </a:xfrm>
          <a:prstGeom prst="rect">
            <a:avLst/>
          </a:prstGeom>
        </p:spPr>
        <p:txBody>
          <a:bodyPr wrap="square">
            <a:spAutoFit/>
          </a:bodyPr>
          <a:lstStyle/>
          <a:p>
            <a:r>
              <a:rPr lang="en-US" sz="1600" dirty="0" smtClean="0">
                <a:latin typeface="Consolas" panose="020B0609020204030204" pitchFamily="49" charset="0"/>
                <a:cs typeface="Consolas" panose="020B0609020204030204" pitchFamily="49" charset="0"/>
              </a:rPr>
              <a:t>&gt;&gt;&gt; g = Ghost()</a:t>
            </a:r>
          </a:p>
          <a:p>
            <a:r>
              <a:rPr lang="en-US" sz="1600" dirty="0" smtClean="0">
                <a:latin typeface="Consolas" panose="020B0609020204030204" pitchFamily="49" charset="0"/>
                <a:cs typeface="Consolas" panose="020B0609020204030204" pitchFamily="49" charset="0"/>
              </a:rPr>
              <a:t>&gt;&gt;&gt; g.name		</a:t>
            </a:r>
            <a:r>
              <a:rPr lang="en-US" sz="1600" dirty="0" smtClean="0">
                <a:solidFill>
                  <a:srgbClr val="FF9900"/>
                </a:solidFill>
                <a:latin typeface="Consolas" panose="020B0609020204030204" pitchFamily="49" charset="0"/>
                <a:cs typeface="Consolas" panose="020B0609020204030204" pitchFamily="49" charset="0"/>
              </a:rPr>
              <a:t>-&gt; Bob</a:t>
            </a:r>
            <a:endParaRPr lang="en-US" sz="1600" dirty="0">
              <a:solidFill>
                <a:srgbClr val="FF9900"/>
              </a:solidFill>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a:t>
            </a:r>
            <a:r>
              <a:rPr lang="en-US" sz="1600" dirty="0" err="1" smtClean="0">
                <a:latin typeface="Consolas" panose="020B0609020204030204" pitchFamily="49" charset="0"/>
                <a:cs typeface="Consolas" panose="020B0609020204030204" pitchFamily="49" charset="0"/>
              </a:rPr>
              <a:t>g._color</a:t>
            </a:r>
            <a:r>
              <a:rPr lang="en-US" sz="1600" dirty="0" smtClean="0">
                <a:latin typeface="Consolas" panose="020B0609020204030204" pitchFamily="49" charset="0"/>
                <a:cs typeface="Consolas" panose="020B0609020204030204" pitchFamily="49" charset="0"/>
              </a:rPr>
              <a:t> 		</a:t>
            </a:r>
            <a:r>
              <a:rPr lang="en-US" sz="1600" dirty="0" smtClean="0">
                <a:solidFill>
                  <a:srgbClr val="FF9900"/>
                </a:solidFill>
                <a:latin typeface="Consolas" panose="020B0609020204030204" pitchFamily="49" charset="0"/>
                <a:cs typeface="Consolas" panose="020B0609020204030204" pitchFamily="49" charset="0"/>
              </a:rPr>
              <a:t>-&gt; red</a:t>
            </a:r>
            <a:endParaRPr lang="en-US" sz="1600" dirty="0">
              <a:solidFill>
                <a:srgbClr val="FF9900"/>
              </a:solidFill>
              <a:latin typeface="Consolas" panose="020B0609020204030204" pitchFamily="49" charset="0"/>
              <a:cs typeface="Consolas" panose="020B0609020204030204" pitchFamily="49" charset="0"/>
            </a:endParaRPr>
          </a:p>
        </p:txBody>
      </p:sp>
      <p:grpSp>
        <p:nvGrpSpPr>
          <p:cNvPr id="16" name="Group 15"/>
          <p:cNvGrpSpPr/>
          <p:nvPr/>
        </p:nvGrpSpPr>
        <p:grpSpPr>
          <a:xfrm>
            <a:off x="533400" y="1954715"/>
            <a:ext cx="1752600" cy="1657350"/>
            <a:chOff x="990600" y="2057400"/>
            <a:chExt cx="1752600" cy="1657350"/>
          </a:xfrm>
        </p:grpSpPr>
        <p:grpSp>
          <p:nvGrpSpPr>
            <p:cNvPr id="22" name="Group 21"/>
            <p:cNvGrpSpPr/>
            <p:nvPr/>
          </p:nvGrpSpPr>
          <p:grpSpPr>
            <a:xfrm>
              <a:off x="990600" y="2057400"/>
              <a:ext cx="1752600" cy="1657350"/>
              <a:chOff x="990600" y="2743200"/>
              <a:chExt cx="1676400" cy="1828800"/>
            </a:xfrm>
          </p:grpSpPr>
          <p:sp>
            <p:nvSpPr>
              <p:cNvPr id="27" name="Rounded Rectangle 26"/>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8" name="Straight Connector 27"/>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4" name="TextBox 23"/>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5" name="TextBox 24"/>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6" name="TextBox 25"/>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704166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31448" y="1097349"/>
            <a:ext cx="7772400" cy="2554545"/>
          </a:xfrm>
          <a:prstGeom prst="rect">
            <a:avLst/>
          </a:prstGeom>
          <a:noFill/>
        </p:spPr>
        <p:txBody>
          <a:bodyPr wrap="square" rtlCol="0">
            <a:spAutoFit/>
          </a:bodyPr>
          <a:lstStyle/>
          <a:p>
            <a:r>
              <a:rPr lang="en-US" sz="2000" dirty="0" smtClean="0">
                <a:latin typeface="Tahoma" panose="020B0604030504040204" pitchFamily="34" charset="0"/>
                <a:ea typeface="Tahoma" panose="020B0604030504040204" pitchFamily="34" charset="0"/>
                <a:cs typeface="Tahoma" panose="020B0604030504040204" pitchFamily="34" charset="0"/>
              </a:rPr>
              <a:t>Alan Kay (one of the fathers of the idea of OOP) thought of:</a:t>
            </a:r>
          </a:p>
          <a:p>
            <a:pPr>
              <a:buFontTx/>
              <a:buChar char="-"/>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r>
              <a:rPr lang="en-US" sz="2000" i="1" dirty="0" smtClean="0">
                <a:latin typeface="Tahoma" panose="020B0604030504040204" pitchFamily="34" charset="0"/>
                <a:ea typeface="Tahoma" panose="020B0604030504040204" pitchFamily="34" charset="0"/>
                <a:cs typeface="Tahoma" panose="020B0604030504040204" pitchFamily="34" charset="0"/>
              </a:rPr>
              <a:t>“objects being like biological cells and/or individual computers on a network, </a:t>
            </a:r>
            <a:r>
              <a:rPr lang="en-US" sz="2000" b="1" i="1" dirty="0" smtClean="0">
                <a:latin typeface="Tahoma" panose="020B0604030504040204" pitchFamily="34" charset="0"/>
                <a:ea typeface="Tahoma" panose="020B0604030504040204" pitchFamily="34" charset="0"/>
                <a:cs typeface="Tahoma" panose="020B0604030504040204" pitchFamily="34" charset="0"/>
              </a:rPr>
              <a:t>only able to communicate with messages</a:t>
            </a:r>
            <a:r>
              <a:rPr lang="en-US" sz="2000" i="1" dirty="0" smtClean="0">
                <a:latin typeface="Tahoma" panose="020B0604030504040204" pitchFamily="34" charset="0"/>
                <a:ea typeface="Tahoma" panose="020B0604030504040204" pitchFamily="34" charset="0"/>
                <a:cs typeface="Tahoma" panose="020B0604030504040204" pitchFamily="34" charset="0"/>
              </a:rPr>
              <a:t>” </a:t>
            </a:r>
          </a:p>
          <a:p>
            <a:endParaRPr lang="en-US" sz="2000" b="1" dirty="0" smtClean="0">
              <a:latin typeface="Tahoma" panose="020B0604030504040204" pitchFamily="34" charset="0"/>
              <a:ea typeface="Tahoma" panose="020B0604030504040204" pitchFamily="34" charset="0"/>
              <a:cs typeface="Tahoma" panose="020B0604030504040204" pitchFamily="34" charset="0"/>
            </a:endParaRPr>
          </a:p>
          <a:p>
            <a:r>
              <a:rPr lang="en-US" sz="2000" b="1" dirty="0" smtClean="0">
                <a:latin typeface="Tahoma" panose="020B0604030504040204" pitchFamily="34" charset="0"/>
                <a:ea typeface="Tahoma" panose="020B0604030504040204" pitchFamily="34" charset="0"/>
                <a:cs typeface="Tahoma" panose="020B0604030504040204" pitchFamily="34" charset="0"/>
              </a:rPr>
              <a:t>Messaging (more than Objects.. </a:t>
            </a:r>
            <a:br>
              <a:rPr lang="en-US" sz="2000" b="1" dirty="0" smtClean="0">
                <a:latin typeface="Tahoma" panose="020B0604030504040204" pitchFamily="34" charset="0"/>
                <a:ea typeface="Tahoma" panose="020B0604030504040204" pitchFamily="34" charset="0"/>
                <a:cs typeface="Tahoma" panose="020B0604030504040204" pitchFamily="34" charset="0"/>
              </a:rPr>
            </a:br>
            <a:r>
              <a:rPr lang="en-US" sz="2000" b="1" dirty="0" smtClean="0">
                <a:latin typeface="Tahoma" panose="020B0604030504040204" pitchFamily="34" charset="0"/>
                <a:ea typeface="Tahoma" panose="020B0604030504040204" pitchFamily="34" charset="0"/>
                <a:cs typeface="Tahoma" panose="020B0604030504040204" pitchFamily="34" charset="0"/>
              </a:rPr>
              <a:t>Communication is the key)</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buFontTx/>
              <a:buChar char="-"/>
            </a:pPr>
            <a:endParaRPr lang="en-US" sz="20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155" y="2778920"/>
            <a:ext cx="3531879" cy="2223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1496" y="96812"/>
            <a:ext cx="7815184"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Object</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Oriented</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Programming</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17310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2815427"/>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Single Leading Underscore: 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99216"/>
            <a:ext cx="5739468" cy="1815882"/>
          </a:xfrm>
          <a:prstGeom prst="rect">
            <a:avLst/>
          </a:prstGeom>
        </p:spPr>
        <p:txBody>
          <a:bodyPr wrap="square">
            <a:spAutoFit/>
          </a:bodyPr>
          <a:lstStyle/>
          <a:p>
            <a:r>
              <a:rPr lang="en-US" sz="1600" i="1" dirty="0" smtClean="0">
                <a:solidFill>
                  <a:srgbClr val="92D050"/>
                </a:solidFill>
                <a:latin typeface="Consolas" panose="020B0609020204030204" pitchFamily="49" charset="0"/>
                <a:cs typeface="Consolas" panose="020B0609020204030204" pitchFamily="49" charset="0"/>
              </a:rPr>
              <a:t>#my_module.py</a:t>
            </a:r>
          </a:p>
          <a:p>
            <a:endParaRPr lang="de-DE" sz="1600" i="1" dirty="0">
              <a:solidFill>
                <a:srgbClr val="92D050"/>
              </a:solidFill>
              <a:latin typeface="Consolas" panose="020B0609020204030204" pitchFamily="49" charset="0"/>
              <a:cs typeface="Consolas" panose="020B0609020204030204" pitchFamily="49" charset="0"/>
            </a:endParaRPr>
          </a:p>
          <a:p>
            <a:r>
              <a:rPr lang="de-DE" sz="1600" dirty="0" smtClean="0">
                <a:latin typeface="Consolas" panose="020B0609020204030204" pitchFamily="49" charset="0"/>
                <a:cs typeface="Consolas" panose="020B0609020204030204" pitchFamily="49" charset="0"/>
              </a:rPr>
              <a:t>def external_func():</a:t>
            </a:r>
          </a:p>
          <a:p>
            <a:r>
              <a:rPr lang="de-DE" sz="1600" dirty="0" smtClean="0">
                <a:latin typeface="Consolas" panose="020B0609020204030204" pitchFamily="49" charset="0"/>
                <a:cs typeface="Consolas" panose="020B0609020204030204" pitchFamily="49" charset="0"/>
              </a:rPr>
              <a:t>    return 23</a:t>
            </a:r>
          </a:p>
          <a:p>
            <a:endParaRPr lang="de-DE" sz="1600" dirty="0">
              <a:latin typeface="Consolas" panose="020B0609020204030204" pitchFamily="49" charset="0"/>
              <a:cs typeface="Consolas" panose="020B0609020204030204" pitchFamily="49" charset="0"/>
            </a:endParaRPr>
          </a:p>
          <a:p>
            <a:r>
              <a:rPr lang="de-DE" sz="1600" dirty="0" smtClean="0">
                <a:latin typeface="Consolas" panose="020B0609020204030204" pitchFamily="49" charset="0"/>
                <a:cs typeface="Consolas" panose="020B0609020204030204" pitchFamily="49" charset="0"/>
              </a:rPr>
              <a:t>def </a:t>
            </a:r>
            <a:r>
              <a:rPr lang="de-DE" sz="1600" dirty="0" smtClean="0">
                <a:solidFill>
                  <a:srgbClr val="FFB937"/>
                </a:solidFill>
                <a:latin typeface="Consolas" panose="020B0609020204030204" pitchFamily="49" charset="0"/>
                <a:cs typeface="Consolas" panose="020B0609020204030204" pitchFamily="49" charset="0"/>
              </a:rPr>
              <a:t>_internal_func()</a:t>
            </a:r>
            <a:r>
              <a:rPr lang="de-DE" sz="1600" dirty="0" smtClean="0">
                <a:latin typeface="Consolas" panose="020B0609020204030204" pitchFamily="49" charset="0"/>
                <a:cs typeface="Consolas" panose="020B0609020204030204" pitchFamily="49" charset="0"/>
              </a:rPr>
              <a:t>:</a:t>
            </a:r>
          </a:p>
          <a:p>
            <a:r>
              <a:rPr lang="de-DE" sz="1600" dirty="0" smtClean="0">
                <a:latin typeface="Consolas" panose="020B0609020204030204" pitchFamily="49" charset="0"/>
                <a:cs typeface="Consolas" panose="020B0609020204030204" pitchFamily="49" charset="0"/>
              </a:rPr>
              <a:t>    return 42</a:t>
            </a:r>
            <a:endParaRPr lang="en-US" sz="1600" dirty="0">
              <a:latin typeface="Consolas" panose="020B0609020204030204" pitchFamily="49" charset="0"/>
              <a:cs typeface="Consolas" panose="020B0609020204030204" pitchFamily="49" charset="0"/>
            </a:endParaRPr>
          </a:p>
        </p:txBody>
      </p:sp>
      <p:grpSp>
        <p:nvGrpSpPr>
          <p:cNvPr id="16" name="Group 15"/>
          <p:cNvGrpSpPr/>
          <p:nvPr/>
        </p:nvGrpSpPr>
        <p:grpSpPr>
          <a:xfrm>
            <a:off x="533400" y="1954715"/>
            <a:ext cx="1752600" cy="1657350"/>
            <a:chOff x="990600" y="2057400"/>
            <a:chExt cx="1752600" cy="1657350"/>
          </a:xfrm>
        </p:grpSpPr>
        <p:grpSp>
          <p:nvGrpSpPr>
            <p:cNvPr id="22" name="Group 21"/>
            <p:cNvGrpSpPr/>
            <p:nvPr/>
          </p:nvGrpSpPr>
          <p:grpSpPr>
            <a:xfrm>
              <a:off x="990600" y="2057400"/>
              <a:ext cx="1752600" cy="1657350"/>
              <a:chOff x="990600" y="2743200"/>
              <a:chExt cx="1676400" cy="1828800"/>
            </a:xfrm>
          </p:grpSpPr>
          <p:sp>
            <p:nvSpPr>
              <p:cNvPr id="27" name="Rounded Rectangle 26"/>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8" name="Straight Connector 27"/>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4" name="TextBox 23"/>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5" name="TextBox 24"/>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6" name="TextBox 25"/>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1194544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1645271"/>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Single Leading Underscore: 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12307"/>
            <a:ext cx="5739468" cy="1169551"/>
          </a:xfrm>
          <a:prstGeom prst="rect">
            <a:avLst/>
          </a:prstGeom>
        </p:spPr>
        <p:txBody>
          <a:bodyPr wrap="square">
            <a:spAutoFit/>
          </a:bodyPr>
          <a:lstStyle/>
          <a:p>
            <a:r>
              <a:rPr lang="en-US" sz="1000" i="1" dirty="0" smtClean="0">
                <a:solidFill>
                  <a:srgbClr val="92D050"/>
                </a:solidFill>
                <a:latin typeface="Consolas" panose="020B0609020204030204" pitchFamily="49" charset="0"/>
                <a:cs typeface="Consolas" panose="020B0609020204030204" pitchFamily="49" charset="0"/>
              </a:rPr>
              <a:t>#my_module.py</a:t>
            </a:r>
          </a:p>
          <a:p>
            <a:endParaRPr lang="de-DE" sz="1000" i="1" dirty="0">
              <a:solidFill>
                <a:srgbClr val="92D050"/>
              </a:solidFill>
              <a:latin typeface="Consolas" panose="020B0609020204030204" pitchFamily="49" charset="0"/>
              <a:cs typeface="Consolas" panose="020B0609020204030204" pitchFamily="49" charset="0"/>
            </a:endParaRPr>
          </a:p>
          <a:p>
            <a:r>
              <a:rPr lang="de-DE" sz="1000" dirty="0" smtClean="0">
                <a:latin typeface="Consolas" panose="020B0609020204030204" pitchFamily="49" charset="0"/>
                <a:cs typeface="Consolas" panose="020B0609020204030204" pitchFamily="49" charset="0"/>
              </a:rPr>
              <a:t>def external_func():</a:t>
            </a:r>
          </a:p>
          <a:p>
            <a:r>
              <a:rPr lang="de-DE" sz="1000" dirty="0" smtClean="0">
                <a:latin typeface="Consolas" panose="020B0609020204030204" pitchFamily="49" charset="0"/>
                <a:cs typeface="Consolas" panose="020B0609020204030204" pitchFamily="49" charset="0"/>
              </a:rPr>
              <a:t>    return 23</a:t>
            </a:r>
          </a:p>
          <a:p>
            <a:endParaRPr lang="de-DE" sz="1000" dirty="0">
              <a:latin typeface="Consolas" panose="020B0609020204030204" pitchFamily="49" charset="0"/>
              <a:cs typeface="Consolas" panose="020B0609020204030204" pitchFamily="49" charset="0"/>
            </a:endParaRPr>
          </a:p>
          <a:p>
            <a:r>
              <a:rPr lang="de-DE" sz="1000" dirty="0" smtClean="0">
                <a:latin typeface="Consolas" panose="020B0609020204030204" pitchFamily="49" charset="0"/>
                <a:cs typeface="Consolas" panose="020B0609020204030204" pitchFamily="49" charset="0"/>
              </a:rPr>
              <a:t>def </a:t>
            </a:r>
            <a:r>
              <a:rPr lang="de-DE" sz="1000" dirty="0" smtClean="0">
                <a:solidFill>
                  <a:srgbClr val="FFB937"/>
                </a:solidFill>
                <a:latin typeface="Consolas" panose="020B0609020204030204" pitchFamily="49" charset="0"/>
                <a:cs typeface="Consolas" panose="020B0609020204030204" pitchFamily="49" charset="0"/>
              </a:rPr>
              <a:t>_internal_func()</a:t>
            </a:r>
            <a:r>
              <a:rPr lang="de-DE" sz="1000" dirty="0" smtClean="0">
                <a:latin typeface="Consolas" panose="020B0609020204030204" pitchFamily="49" charset="0"/>
                <a:cs typeface="Consolas" panose="020B0609020204030204" pitchFamily="49" charset="0"/>
              </a:rPr>
              <a:t>:</a:t>
            </a:r>
          </a:p>
          <a:p>
            <a:r>
              <a:rPr lang="de-DE" sz="1000" dirty="0" smtClean="0">
                <a:latin typeface="Consolas" panose="020B0609020204030204" pitchFamily="49" charset="0"/>
                <a:cs typeface="Consolas" panose="020B0609020204030204" pitchFamily="49" charset="0"/>
              </a:rPr>
              <a:t>    return 42</a:t>
            </a:r>
            <a:endParaRPr lang="en-US" sz="1000" dirty="0">
              <a:latin typeface="Consolas" panose="020B0609020204030204" pitchFamily="49" charset="0"/>
              <a:cs typeface="Consolas" panose="020B0609020204030204" pitchFamily="49" charset="0"/>
            </a:endParaRPr>
          </a:p>
        </p:txBody>
      </p:sp>
      <p:sp>
        <p:nvSpPr>
          <p:cNvPr id="16" name="Rectangle 15"/>
          <p:cNvSpPr/>
          <p:nvPr/>
        </p:nvSpPr>
        <p:spPr>
          <a:xfrm>
            <a:off x="2944372" y="3714440"/>
            <a:ext cx="5739468" cy="923330"/>
          </a:xfrm>
          <a:prstGeom prst="rect">
            <a:avLst/>
          </a:prstGeom>
        </p:spPr>
        <p:txBody>
          <a:bodyPr wrap="square">
            <a:spAutoFit/>
          </a:bodyPr>
          <a:lstStyle/>
          <a:p>
            <a:r>
              <a:rPr lang="en-US" dirty="0" smtClean="0">
                <a:latin typeface="Consolas" panose="020B0609020204030204" pitchFamily="49" charset="0"/>
                <a:cs typeface="Consolas" panose="020B0609020204030204" pitchFamily="49" charset="0"/>
              </a:rPr>
              <a:t>&gt;&gt;&gt; from </a:t>
            </a:r>
            <a:r>
              <a:rPr lang="en-US" dirty="0" err="1" smtClean="0">
                <a:latin typeface="Consolas" panose="020B0609020204030204" pitchFamily="49" charset="0"/>
                <a:cs typeface="Consolas" panose="020B0609020204030204" pitchFamily="49" charset="0"/>
              </a:rPr>
              <a:t>my_module</a:t>
            </a:r>
            <a:r>
              <a:rPr lang="en-US" dirty="0" smtClean="0">
                <a:latin typeface="Consolas" panose="020B0609020204030204" pitchFamily="49" charset="0"/>
                <a:cs typeface="Consolas" panose="020B0609020204030204" pitchFamily="49" charset="0"/>
              </a:rPr>
              <a:t> import </a:t>
            </a:r>
            <a:r>
              <a:rPr lang="en-US" dirty="0" smtClean="0">
                <a:solidFill>
                  <a:srgbClr val="FFB937"/>
                </a:solidFill>
                <a:latin typeface="Consolas" panose="020B0609020204030204" pitchFamily="49" charset="0"/>
                <a:cs typeface="Consolas" panose="020B0609020204030204" pitchFamily="49" charset="0"/>
              </a:rPr>
              <a:t>*</a:t>
            </a:r>
          </a:p>
          <a:p>
            <a:r>
              <a:rPr lang="de-DE" dirty="0" smtClean="0">
                <a:latin typeface="Consolas" panose="020B0609020204030204" pitchFamily="49" charset="0"/>
                <a:cs typeface="Consolas" panose="020B0609020204030204" pitchFamily="49" charset="0"/>
              </a:rPr>
              <a:t>&gt;&gt;&gt; external_func()	</a:t>
            </a:r>
            <a:r>
              <a:rPr lang="de-DE" dirty="0" smtClean="0">
                <a:solidFill>
                  <a:srgbClr val="FF9900"/>
                </a:solidFill>
                <a:latin typeface="Consolas" panose="020B0609020204030204" pitchFamily="49" charset="0"/>
                <a:cs typeface="Consolas" panose="020B0609020204030204" pitchFamily="49" charset="0"/>
              </a:rPr>
              <a:t>-&gt; 23</a:t>
            </a:r>
          </a:p>
          <a:p>
            <a:r>
              <a:rPr lang="de-DE" dirty="0" smtClean="0">
                <a:latin typeface="Consolas" panose="020B0609020204030204" pitchFamily="49" charset="0"/>
                <a:cs typeface="Consolas" panose="020B0609020204030204" pitchFamily="49" charset="0"/>
              </a:rPr>
              <a:t>&gt;&gt;&gt; _internal_func()  </a:t>
            </a:r>
            <a:r>
              <a:rPr lang="de-DE" dirty="0" smtClean="0">
                <a:solidFill>
                  <a:srgbClr val="FF3300"/>
                </a:solidFill>
                <a:latin typeface="Consolas" panose="020B0609020204030204" pitchFamily="49" charset="0"/>
                <a:cs typeface="Consolas" panose="020B0609020204030204" pitchFamily="49" charset="0"/>
              </a:rPr>
              <a:t>-&gt; Name error</a:t>
            </a:r>
            <a:endParaRPr lang="en-US" dirty="0">
              <a:solidFill>
                <a:srgbClr val="FF3300"/>
              </a:solidFill>
              <a:latin typeface="Consolas" panose="020B0609020204030204" pitchFamily="49" charset="0"/>
              <a:cs typeface="Consolas" panose="020B0609020204030204" pitchFamily="49" charset="0"/>
            </a:endParaRPr>
          </a:p>
        </p:txBody>
      </p:sp>
      <p:grpSp>
        <p:nvGrpSpPr>
          <p:cNvPr id="22" name="Group 21"/>
          <p:cNvGrpSpPr/>
          <p:nvPr/>
        </p:nvGrpSpPr>
        <p:grpSpPr>
          <a:xfrm>
            <a:off x="533400" y="1954715"/>
            <a:ext cx="1752600" cy="1657350"/>
            <a:chOff x="990600" y="2057400"/>
            <a:chExt cx="1752600" cy="1657350"/>
          </a:xfrm>
        </p:grpSpPr>
        <p:grpSp>
          <p:nvGrpSpPr>
            <p:cNvPr id="23" name="Group 22"/>
            <p:cNvGrpSpPr/>
            <p:nvPr/>
          </p:nvGrpSpPr>
          <p:grpSpPr>
            <a:xfrm>
              <a:off x="990600" y="2057400"/>
              <a:ext cx="1752600" cy="1657350"/>
              <a:chOff x="990600" y="2743200"/>
              <a:chExt cx="1676400" cy="1828800"/>
            </a:xfrm>
          </p:grpSpPr>
          <p:sp>
            <p:nvSpPr>
              <p:cNvPr id="27" name="Rounded Rectangle 26"/>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8" name="Straight Connector 27"/>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4" name="TextBox 23"/>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5" name="TextBox 24"/>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6" name="TextBox 25"/>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26302179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1645271"/>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Single Leading Underscore: 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12307"/>
            <a:ext cx="5739468" cy="1169551"/>
          </a:xfrm>
          <a:prstGeom prst="rect">
            <a:avLst/>
          </a:prstGeom>
        </p:spPr>
        <p:txBody>
          <a:bodyPr wrap="square">
            <a:spAutoFit/>
          </a:bodyPr>
          <a:lstStyle/>
          <a:p>
            <a:r>
              <a:rPr lang="en-US" sz="1000" i="1" dirty="0" smtClean="0">
                <a:solidFill>
                  <a:srgbClr val="92D050"/>
                </a:solidFill>
                <a:latin typeface="Consolas" panose="020B0609020204030204" pitchFamily="49" charset="0"/>
                <a:cs typeface="Consolas" panose="020B0609020204030204" pitchFamily="49" charset="0"/>
              </a:rPr>
              <a:t>#my_module.py</a:t>
            </a:r>
          </a:p>
          <a:p>
            <a:endParaRPr lang="de-DE" sz="1000" i="1" dirty="0">
              <a:solidFill>
                <a:srgbClr val="92D050"/>
              </a:solidFill>
              <a:latin typeface="Consolas" panose="020B0609020204030204" pitchFamily="49" charset="0"/>
              <a:cs typeface="Consolas" panose="020B0609020204030204" pitchFamily="49" charset="0"/>
            </a:endParaRPr>
          </a:p>
          <a:p>
            <a:r>
              <a:rPr lang="de-DE" sz="1000" dirty="0" smtClean="0">
                <a:latin typeface="Consolas" panose="020B0609020204030204" pitchFamily="49" charset="0"/>
                <a:cs typeface="Consolas" panose="020B0609020204030204" pitchFamily="49" charset="0"/>
              </a:rPr>
              <a:t>def external_func():</a:t>
            </a:r>
          </a:p>
          <a:p>
            <a:r>
              <a:rPr lang="de-DE" sz="1000" dirty="0" smtClean="0">
                <a:latin typeface="Consolas" panose="020B0609020204030204" pitchFamily="49" charset="0"/>
                <a:cs typeface="Consolas" panose="020B0609020204030204" pitchFamily="49" charset="0"/>
              </a:rPr>
              <a:t>    return 23</a:t>
            </a:r>
          </a:p>
          <a:p>
            <a:endParaRPr lang="de-DE" sz="1000" dirty="0">
              <a:latin typeface="Consolas" panose="020B0609020204030204" pitchFamily="49" charset="0"/>
              <a:cs typeface="Consolas" panose="020B0609020204030204" pitchFamily="49" charset="0"/>
            </a:endParaRPr>
          </a:p>
          <a:p>
            <a:r>
              <a:rPr lang="de-DE" sz="1000" dirty="0" smtClean="0">
                <a:latin typeface="Consolas" panose="020B0609020204030204" pitchFamily="49" charset="0"/>
                <a:cs typeface="Consolas" panose="020B0609020204030204" pitchFamily="49" charset="0"/>
              </a:rPr>
              <a:t>def </a:t>
            </a:r>
            <a:r>
              <a:rPr lang="de-DE" sz="1000" dirty="0" smtClean="0">
                <a:solidFill>
                  <a:srgbClr val="FFB937"/>
                </a:solidFill>
                <a:latin typeface="Consolas" panose="020B0609020204030204" pitchFamily="49" charset="0"/>
                <a:cs typeface="Consolas" panose="020B0609020204030204" pitchFamily="49" charset="0"/>
              </a:rPr>
              <a:t>_internal_func()</a:t>
            </a:r>
            <a:r>
              <a:rPr lang="de-DE" sz="1000" dirty="0" smtClean="0">
                <a:latin typeface="Consolas" panose="020B0609020204030204" pitchFamily="49" charset="0"/>
                <a:cs typeface="Consolas" panose="020B0609020204030204" pitchFamily="49" charset="0"/>
              </a:rPr>
              <a:t>:</a:t>
            </a:r>
          </a:p>
          <a:p>
            <a:r>
              <a:rPr lang="de-DE" sz="1000" dirty="0" smtClean="0">
                <a:latin typeface="Consolas" panose="020B0609020204030204" pitchFamily="49" charset="0"/>
                <a:cs typeface="Consolas" panose="020B0609020204030204" pitchFamily="49" charset="0"/>
              </a:rPr>
              <a:t>    return 42</a:t>
            </a:r>
            <a:endParaRPr lang="en-US" sz="1000" dirty="0">
              <a:latin typeface="Consolas" panose="020B0609020204030204" pitchFamily="49" charset="0"/>
              <a:cs typeface="Consolas" panose="020B0609020204030204" pitchFamily="49" charset="0"/>
            </a:endParaRPr>
          </a:p>
        </p:txBody>
      </p:sp>
      <p:sp>
        <p:nvSpPr>
          <p:cNvPr id="16" name="Rectangle 15"/>
          <p:cNvSpPr/>
          <p:nvPr/>
        </p:nvSpPr>
        <p:spPr>
          <a:xfrm>
            <a:off x="2944372" y="3714440"/>
            <a:ext cx="5739468" cy="923330"/>
          </a:xfrm>
          <a:prstGeom prst="rect">
            <a:avLst/>
          </a:prstGeom>
        </p:spPr>
        <p:txBody>
          <a:bodyPr wrap="square">
            <a:spAutoFit/>
          </a:bodyPr>
          <a:lstStyle/>
          <a:p>
            <a:r>
              <a:rPr lang="en-US" dirty="0" smtClean="0">
                <a:latin typeface="Consolas" panose="020B0609020204030204" pitchFamily="49" charset="0"/>
                <a:cs typeface="Consolas" panose="020B0609020204030204" pitchFamily="49" charset="0"/>
              </a:rPr>
              <a:t>&gt;&gt;&gt; import </a:t>
            </a:r>
            <a:r>
              <a:rPr lang="en-US" dirty="0" err="1" smtClean="0">
                <a:latin typeface="Consolas" panose="020B0609020204030204" pitchFamily="49" charset="0"/>
                <a:cs typeface="Consolas" panose="020B0609020204030204" pitchFamily="49" charset="0"/>
              </a:rPr>
              <a:t>my_module</a:t>
            </a:r>
            <a:endParaRPr lang="en-US" dirty="0" smtClean="0">
              <a:solidFill>
                <a:srgbClr val="FFB937"/>
              </a:solidFill>
              <a:latin typeface="Consolas" panose="020B0609020204030204" pitchFamily="49" charset="0"/>
              <a:cs typeface="Consolas" panose="020B0609020204030204" pitchFamily="49" charset="0"/>
            </a:endParaRPr>
          </a:p>
          <a:p>
            <a:r>
              <a:rPr lang="de-DE" dirty="0" smtClean="0">
                <a:latin typeface="Consolas" panose="020B0609020204030204" pitchFamily="49" charset="0"/>
                <a:cs typeface="Consolas" panose="020B0609020204030204" pitchFamily="49" charset="0"/>
              </a:rPr>
              <a:t>&gt;&gt;&gt; my_module.external_func()	    </a:t>
            </a:r>
            <a:r>
              <a:rPr lang="de-DE" dirty="0" smtClean="0">
                <a:solidFill>
                  <a:srgbClr val="FF9900"/>
                </a:solidFill>
                <a:latin typeface="Consolas" panose="020B0609020204030204" pitchFamily="49" charset="0"/>
                <a:cs typeface="Consolas" panose="020B0609020204030204" pitchFamily="49" charset="0"/>
              </a:rPr>
              <a:t>-&gt; 23</a:t>
            </a:r>
          </a:p>
          <a:p>
            <a:r>
              <a:rPr lang="de-DE" dirty="0" smtClean="0">
                <a:latin typeface="Consolas" panose="020B0609020204030204" pitchFamily="49" charset="0"/>
                <a:cs typeface="Consolas" panose="020B0609020204030204" pitchFamily="49" charset="0"/>
              </a:rPr>
              <a:t>&gt;&gt;&gt; my_module._internal_func()   </a:t>
            </a:r>
            <a:r>
              <a:rPr lang="de-DE" dirty="0" smtClean="0">
                <a:solidFill>
                  <a:srgbClr val="FF9900"/>
                </a:solidFill>
                <a:latin typeface="Consolas" panose="020B0609020204030204" pitchFamily="49" charset="0"/>
                <a:cs typeface="Consolas" panose="020B0609020204030204" pitchFamily="49" charset="0"/>
              </a:rPr>
              <a:t>-&gt; 42</a:t>
            </a:r>
            <a:endParaRPr lang="en-US" dirty="0">
              <a:solidFill>
                <a:srgbClr val="FF9900"/>
              </a:solidFill>
              <a:latin typeface="Consolas" panose="020B0609020204030204" pitchFamily="49" charset="0"/>
              <a:cs typeface="Consolas" panose="020B0609020204030204" pitchFamily="49" charset="0"/>
            </a:endParaRPr>
          </a:p>
        </p:txBody>
      </p:sp>
      <p:grpSp>
        <p:nvGrpSpPr>
          <p:cNvPr id="22" name="Group 21"/>
          <p:cNvGrpSpPr/>
          <p:nvPr/>
        </p:nvGrpSpPr>
        <p:grpSpPr>
          <a:xfrm>
            <a:off x="533400" y="1954715"/>
            <a:ext cx="1752600" cy="1657350"/>
            <a:chOff x="990600" y="2057400"/>
            <a:chExt cx="1752600" cy="1657350"/>
          </a:xfrm>
        </p:grpSpPr>
        <p:grpSp>
          <p:nvGrpSpPr>
            <p:cNvPr id="23" name="Group 22"/>
            <p:cNvGrpSpPr/>
            <p:nvPr/>
          </p:nvGrpSpPr>
          <p:grpSpPr>
            <a:xfrm>
              <a:off x="990600" y="2057400"/>
              <a:ext cx="1752600" cy="1657350"/>
              <a:chOff x="990600" y="2743200"/>
              <a:chExt cx="1676400" cy="1828800"/>
            </a:xfrm>
          </p:grpSpPr>
          <p:sp>
            <p:nvSpPr>
              <p:cNvPr id="27" name="Rounded Rectangle 26"/>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8" name="Straight Connector 27"/>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4" name="TextBox 23"/>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5" name="TextBox 24"/>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6" name="TextBox 25"/>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954500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2725415"/>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Single Trailing Underscore: var_</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12307"/>
            <a:ext cx="5739468" cy="1815882"/>
          </a:xfrm>
          <a:prstGeom prst="rect">
            <a:avLst/>
          </a:prstGeom>
        </p:spPr>
        <p:txBody>
          <a:bodyPr wrap="square">
            <a:spAutoFit/>
          </a:bodyPr>
          <a:lstStyle/>
          <a:p>
            <a:endParaRPr lang="de-DE" sz="1600" i="1" dirty="0">
              <a:solidFill>
                <a:srgbClr val="92D050"/>
              </a:solidFill>
              <a:latin typeface="Consolas" panose="020B0609020204030204" pitchFamily="49" charset="0"/>
              <a:cs typeface="Consolas" panose="020B0609020204030204" pitchFamily="49" charset="0"/>
            </a:endParaRPr>
          </a:p>
          <a:p>
            <a:r>
              <a:rPr lang="de-DE" sz="1600" dirty="0" smtClean="0">
                <a:latin typeface="Consolas" panose="020B0609020204030204" pitchFamily="49" charset="0"/>
                <a:cs typeface="Consolas" panose="020B0609020204030204" pitchFamily="49" charset="0"/>
              </a:rPr>
              <a:t>def make_object(name, class):</a:t>
            </a:r>
          </a:p>
          <a:p>
            <a:r>
              <a:rPr lang="de-DE" sz="1600" dirty="0" smtClean="0">
                <a:latin typeface="Consolas" panose="020B0609020204030204" pitchFamily="49" charset="0"/>
                <a:cs typeface="Consolas" panose="020B0609020204030204" pitchFamily="49" charset="0"/>
              </a:rPr>
              <a:t>    ...</a:t>
            </a:r>
          </a:p>
          <a:p>
            <a:r>
              <a:rPr lang="de-DE" sz="1600" dirty="0">
                <a:solidFill>
                  <a:srgbClr val="FF0000"/>
                </a:solidFill>
                <a:latin typeface="Consolas" panose="020B0609020204030204" pitchFamily="49" charset="0"/>
                <a:cs typeface="Consolas" panose="020B0609020204030204" pitchFamily="49" charset="0"/>
              </a:rPr>
              <a:t>-&gt; SyntaxError: "invalid </a:t>
            </a:r>
            <a:r>
              <a:rPr lang="de-DE" sz="1600" dirty="0" smtClean="0">
                <a:solidFill>
                  <a:srgbClr val="FF0000"/>
                </a:solidFill>
                <a:latin typeface="Consolas" panose="020B0609020204030204" pitchFamily="49" charset="0"/>
                <a:cs typeface="Consolas" panose="020B0609020204030204" pitchFamily="49" charset="0"/>
              </a:rPr>
              <a:t>syntax"</a:t>
            </a:r>
          </a:p>
          <a:p>
            <a:endParaRPr lang="de-DE" sz="1600" dirty="0">
              <a:latin typeface="Consolas" panose="020B0609020204030204" pitchFamily="49" charset="0"/>
              <a:cs typeface="Consolas" panose="020B0609020204030204" pitchFamily="49" charset="0"/>
            </a:endParaRPr>
          </a:p>
          <a:p>
            <a:r>
              <a:rPr lang="de-DE" sz="1600" dirty="0">
                <a:latin typeface="Consolas" panose="020B0609020204030204" pitchFamily="49" charset="0"/>
                <a:cs typeface="Consolas" panose="020B0609020204030204" pitchFamily="49" charset="0"/>
              </a:rPr>
              <a:t>def make_object(name, </a:t>
            </a:r>
            <a:r>
              <a:rPr lang="de-DE" sz="1600" b="1" dirty="0" smtClean="0">
                <a:solidFill>
                  <a:srgbClr val="FFB937"/>
                </a:solidFill>
                <a:latin typeface="Consolas" panose="020B0609020204030204" pitchFamily="49" charset="0"/>
                <a:cs typeface="Consolas" panose="020B0609020204030204" pitchFamily="49" charset="0"/>
              </a:rPr>
              <a:t>class_</a:t>
            </a:r>
            <a:r>
              <a:rPr lang="de-DE" sz="1600" dirty="0" smtClean="0">
                <a:latin typeface="Consolas" panose="020B0609020204030204" pitchFamily="49" charset="0"/>
                <a:cs typeface="Consolas" panose="020B0609020204030204" pitchFamily="49" charset="0"/>
              </a:rPr>
              <a:t>):</a:t>
            </a:r>
          </a:p>
          <a:p>
            <a:r>
              <a:rPr lang="de-DE" sz="1600" dirty="0" smtClean="0">
                <a:solidFill>
                  <a:srgbClr val="FF9900"/>
                </a:solidFill>
                <a:latin typeface="Consolas" panose="020B0609020204030204" pitchFamily="49" charset="0"/>
                <a:cs typeface="Consolas" panose="020B0609020204030204" pitchFamily="49" charset="0"/>
              </a:rPr>
              <a:t>-&gt; ALL OK</a:t>
            </a:r>
            <a:endParaRPr lang="de-DE" sz="1600" dirty="0">
              <a:solidFill>
                <a:srgbClr val="FF9900"/>
              </a:solidFill>
              <a:latin typeface="Consolas" panose="020B0609020204030204" pitchFamily="49" charset="0"/>
              <a:cs typeface="Consolas" panose="020B0609020204030204" pitchFamily="49" charset="0"/>
            </a:endParaRPr>
          </a:p>
        </p:txBody>
      </p:sp>
      <p:grpSp>
        <p:nvGrpSpPr>
          <p:cNvPr id="22" name="Group 21"/>
          <p:cNvGrpSpPr/>
          <p:nvPr/>
        </p:nvGrpSpPr>
        <p:grpSpPr>
          <a:xfrm>
            <a:off x="533400" y="1954715"/>
            <a:ext cx="1752600" cy="1657350"/>
            <a:chOff x="990600" y="2057400"/>
            <a:chExt cx="1752600" cy="1657350"/>
          </a:xfrm>
        </p:grpSpPr>
        <p:grpSp>
          <p:nvGrpSpPr>
            <p:cNvPr id="23" name="Group 22"/>
            <p:cNvGrpSpPr/>
            <p:nvPr/>
          </p:nvGrpSpPr>
          <p:grpSpPr>
            <a:xfrm>
              <a:off x="990600" y="2057400"/>
              <a:ext cx="1752600" cy="1657350"/>
              <a:chOff x="990600" y="2743200"/>
              <a:chExt cx="1676400" cy="1828800"/>
            </a:xfrm>
          </p:grpSpPr>
          <p:sp>
            <p:nvSpPr>
              <p:cNvPr id="27" name="Rounded Rectangle 26"/>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8" name="Straight Connector 27"/>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4" name="TextBox 23"/>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5" name="TextBox 24"/>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6" name="TextBox 25"/>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1860335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1825295"/>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Double Leading Underscore: __var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99216"/>
            <a:ext cx="5739468" cy="1077218"/>
          </a:xfrm>
          <a:prstGeom prst="rect">
            <a:avLst/>
          </a:prstGeom>
        </p:spPr>
        <p:txBody>
          <a:bodyPr wrap="square">
            <a:spAutoFit/>
          </a:bodyPr>
          <a:lstStyle/>
          <a:p>
            <a:r>
              <a:rPr lang="en-US" sz="1600" dirty="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self.name </a:t>
            </a:r>
            <a:r>
              <a:rPr lang="en-US" sz="1600" dirty="0">
                <a:latin typeface="Consolas" panose="020B0609020204030204" pitchFamily="49" charset="0"/>
                <a:cs typeface="Consolas" panose="020B0609020204030204" pitchFamily="49" charset="0"/>
              </a:rPr>
              <a:t>= "Bob"</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self.__color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16" name="TextBox 15"/>
          <p:cNvSpPr txBox="1"/>
          <p:nvPr/>
        </p:nvSpPr>
        <p:spPr>
          <a:xfrm>
            <a:off x="3179142" y="3664176"/>
            <a:ext cx="3913194" cy="584775"/>
          </a:xfrm>
          <a:prstGeom prst="rect">
            <a:avLst/>
          </a:prstGeom>
          <a:noFill/>
        </p:spPr>
        <p:txBody>
          <a:bodyPr wrap="square" rtlCol="0">
            <a:spAutoFit/>
          </a:bodyPr>
          <a:lstStyle/>
          <a:p>
            <a:pPr marL="285750" indent="-285750"/>
            <a:r>
              <a:rPr lang="de-DE"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Name Mangling:</a:t>
            </a:r>
          </a:p>
          <a:p>
            <a:pPr marL="285750" indent="-285750"/>
            <a:r>
              <a:rPr lang="de-DE" sz="1600" b="1" dirty="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1600" b="1" dirty="0" smtClean="0">
                <a:latin typeface="Tahoma" panose="020B0604030504040204" pitchFamily="34" charset="0"/>
                <a:ea typeface="Tahoma" panose="020B0604030504040204" pitchFamily="34" charset="0"/>
                <a:cs typeface="Tahoma" panose="020B0604030504040204" pitchFamily="34" charset="0"/>
              </a:rPr>
              <a:t>__color  =&gt;  _</a:t>
            </a:r>
            <a:r>
              <a:rPr lang="de-DE" sz="1600" dirty="0" smtClean="0">
                <a:latin typeface="Tahoma" panose="020B0604030504040204" pitchFamily="34" charset="0"/>
                <a:ea typeface="Tahoma" panose="020B0604030504040204" pitchFamily="34" charset="0"/>
                <a:cs typeface="Tahoma" panose="020B0604030504040204" pitchFamily="34" charset="0"/>
              </a:rPr>
              <a:t>Ghost__color</a:t>
            </a:r>
          </a:p>
        </p:txBody>
      </p:sp>
      <p:grpSp>
        <p:nvGrpSpPr>
          <p:cNvPr id="22" name="Group 21"/>
          <p:cNvGrpSpPr/>
          <p:nvPr/>
        </p:nvGrpSpPr>
        <p:grpSpPr>
          <a:xfrm>
            <a:off x="533400" y="1954715"/>
            <a:ext cx="1752600" cy="1657350"/>
            <a:chOff x="990600" y="2057400"/>
            <a:chExt cx="1752600" cy="1657350"/>
          </a:xfrm>
        </p:grpSpPr>
        <p:grpSp>
          <p:nvGrpSpPr>
            <p:cNvPr id="23" name="Group 22"/>
            <p:cNvGrpSpPr/>
            <p:nvPr/>
          </p:nvGrpSpPr>
          <p:grpSpPr>
            <a:xfrm>
              <a:off x="990600" y="2057400"/>
              <a:ext cx="1752600" cy="1657350"/>
              <a:chOff x="990600" y="2743200"/>
              <a:chExt cx="1676400" cy="1828800"/>
            </a:xfrm>
          </p:grpSpPr>
          <p:sp>
            <p:nvSpPr>
              <p:cNvPr id="27" name="Rounded Rectangle 26"/>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8" name="Straight Connector 27"/>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4" name="TextBox 23"/>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5" name="TextBox 24"/>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6" name="TextBox 25"/>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2657538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1825295"/>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Double Leading Underscore: __var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99216"/>
            <a:ext cx="5739468" cy="1077218"/>
          </a:xfrm>
          <a:prstGeom prst="rect">
            <a:avLst/>
          </a:prstGeom>
        </p:spPr>
        <p:txBody>
          <a:bodyPr wrap="square">
            <a:spAutoFit/>
          </a:bodyPr>
          <a:lstStyle/>
          <a:p>
            <a:r>
              <a:rPr lang="en-US" sz="1600" dirty="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self.name </a:t>
            </a:r>
            <a:r>
              <a:rPr lang="en-US" sz="1600" dirty="0">
                <a:latin typeface="Consolas" panose="020B0609020204030204" pitchFamily="49" charset="0"/>
                <a:cs typeface="Consolas" panose="020B0609020204030204" pitchFamily="49" charset="0"/>
              </a:rPr>
              <a:t>= "Bob"</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self.__color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16" name="TextBox 15"/>
          <p:cNvSpPr txBox="1"/>
          <p:nvPr/>
        </p:nvSpPr>
        <p:spPr>
          <a:xfrm>
            <a:off x="3179142" y="3664176"/>
            <a:ext cx="3913194" cy="584775"/>
          </a:xfrm>
          <a:prstGeom prst="rect">
            <a:avLst/>
          </a:prstGeom>
          <a:noFill/>
        </p:spPr>
        <p:txBody>
          <a:bodyPr wrap="square" rtlCol="0">
            <a:spAutoFit/>
          </a:bodyPr>
          <a:lstStyle/>
          <a:p>
            <a:pPr marL="285750" indent="-285750"/>
            <a:r>
              <a:rPr lang="de-DE" sz="16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Name Mangling:</a:t>
            </a:r>
          </a:p>
          <a:p>
            <a:pPr marL="285750" indent="-285750"/>
            <a:r>
              <a:rPr lang="de-DE" sz="1600" b="1" dirty="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1600" b="1" dirty="0" smtClean="0">
                <a:latin typeface="Tahoma" panose="020B0604030504040204" pitchFamily="34" charset="0"/>
                <a:ea typeface="Tahoma" panose="020B0604030504040204" pitchFamily="34" charset="0"/>
                <a:cs typeface="Tahoma" panose="020B0604030504040204" pitchFamily="34" charset="0"/>
              </a:rPr>
              <a:t>__color  =&gt;  _</a:t>
            </a:r>
            <a:r>
              <a:rPr lang="de-DE" sz="1600" dirty="0" smtClean="0">
                <a:latin typeface="Tahoma" panose="020B0604030504040204" pitchFamily="34" charset="0"/>
                <a:ea typeface="Tahoma" panose="020B0604030504040204" pitchFamily="34" charset="0"/>
                <a:cs typeface="Tahoma" panose="020B0604030504040204" pitchFamily="34" charset="0"/>
              </a:rPr>
              <a:t>Ghost__color</a:t>
            </a:r>
          </a:p>
        </p:txBody>
      </p:sp>
      <p:sp>
        <p:nvSpPr>
          <p:cNvPr id="4" name="Rectangle 3"/>
          <p:cNvSpPr/>
          <p:nvPr/>
        </p:nvSpPr>
        <p:spPr>
          <a:xfrm>
            <a:off x="3103003" y="4493771"/>
            <a:ext cx="5767926" cy="338554"/>
          </a:xfrm>
          <a:prstGeom prst="rect">
            <a:avLst/>
          </a:prstGeom>
        </p:spPr>
        <p:txBody>
          <a:bodyPr wrap="none">
            <a:spAutoFit/>
          </a:bodyPr>
          <a:lstStyle/>
          <a:p>
            <a:pPr marL="285750" indent="-285750"/>
            <a:r>
              <a:rPr lang="de-DE" sz="1600" dirty="0">
                <a:latin typeface="Tahoma" panose="020B0604030504040204" pitchFamily="34" charset="0"/>
                <a:ea typeface="Tahoma" panose="020B0604030504040204" pitchFamily="34" charset="0"/>
                <a:cs typeface="Tahoma" panose="020B0604030504040204" pitchFamily="34" charset="0"/>
              </a:rPr>
              <a:t>&gt;&gt;&gt; g.__color	</a:t>
            </a:r>
            <a:r>
              <a:rPr lang="de-DE" sz="1600" dirty="0">
                <a:solidFill>
                  <a:srgbClr val="FF0000"/>
                </a:solidFill>
                <a:latin typeface="Tahoma" panose="020B0604030504040204" pitchFamily="34" charset="0"/>
                <a:ea typeface="Tahoma" panose="020B0604030504040204" pitchFamily="34" charset="0"/>
                <a:cs typeface="Tahoma" panose="020B0604030504040204" pitchFamily="34" charset="0"/>
              </a:rPr>
              <a:t>-&gt; </a:t>
            </a:r>
            <a:r>
              <a:rPr lang="en-US" sz="11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AttributeError</a:t>
            </a:r>
            <a:r>
              <a:rPr lang="en-US" sz="1100" dirty="0">
                <a:solidFill>
                  <a:srgbClr val="FF0000"/>
                </a:solidFill>
                <a:latin typeface="Tahoma" panose="020B0604030504040204" pitchFamily="34" charset="0"/>
                <a:ea typeface="Tahoma" panose="020B0604030504040204" pitchFamily="34" charset="0"/>
                <a:cs typeface="Tahoma" panose="020B0604030504040204" pitchFamily="34" charset="0"/>
              </a:rPr>
              <a:t>: 'Ghost' object has no attribute '__speed'</a:t>
            </a:r>
          </a:p>
        </p:txBody>
      </p:sp>
      <p:grpSp>
        <p:nvGrpSpPr>
          <p:cNvPr id="22" name="Group 21"/>
          <p:cNvGrpSpPr/>
          <p:nvPr/>
        </p:nvGrpSpPr>
        <p:grpSpPr>
          <a:xfrm>
            <a:off x="533400" y="1954715"/>
            <a:ext cx="1752600" cy="1657350"/>
            <a:chOff x="990600" y="2057400"/>
            <a:chExt cx="1752600" cy="1657350"/>
          </a:xfrm>
        </p:grpSpPr>
        <p:grpSp>
          <p:nvGrpSpPr>
            <p:cNvPr id="23" name="Group 22"/>
            <p:cNvGrpSpPr/>
            <p:nvPr/>
          </p:nvGrpSpPr>
          <p:grpSpPr>
            <a:xfrm>
              <a:off x="990600" y="2057400"/>
              <a:ext cx="1752600" cy="1657350"/>
              <a:chOff x="990600" y="2743200"/>
              <a:chExt cx="1676400" cy="1828800"/>
            </a:xfrm>
          </p:grpSpPr>
          <p:sp>
            <p:nvSpPr>
              <p:cNvPr id="27" name="Rounded Rectangle 26"/>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8" name="Straight Connector 27"/>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4" name="TextBox 23"/>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5" name="TextBox 24"/>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6" name="TextBox 25"/>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1919057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6"/>
            <a:ext cx="5970288" cy="2613471"/>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Double Leading Underscore: __var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99216"/>
            <a:ext cx="5739468" cy="1815882"/>
          </a:xfrm>
          <a:prstGeom prst="rect">
            <a:avLst/>
          </a:prstGeom>
        </p:spPr>
        <p:txBody>
          <a:bodyPr wrap="square">
            <a:spAutoFit/>
          </a:bodyPr>
          <a:lstStyle/>
          <a:p>
            <a:r>
              <a:rPr lang="en-US" sz="1600" dirty="0">
                <a:latin typeface="Consolas" panose="020B0609020204030204" pitchFamily="49" charset="0"/>
                <a:cs typeface="Consolas" panose="020B0609020204030204" pitchFamily="49" charset="0"/>
              </a:rPr>
              <a:t>class Ghost():</a:t>
            </a:r>
          </a:p>
          <a:p>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self.name </a:t>
            </a:r>
            <a:r>
              <a:rPr lang="en-US" sz="1600" dirty="0">
                <a:latin typeface="Consolas" panose="020B0609020204030204" pitchFamily="49" charset="0"/>
                <a:cs typeface="Consolas" panose="020B0609020204030204" pitchFamily="49" charset="0"/>
              </a:rPr>
              <a:t>= "Bob"</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self.__color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red“</a:t>
            </a:r>
          </a:p>
          <a:p>
            <a:endParaRPr lang="de-DE" sz="1600" dirty="0">
              <a:latin typeface="Consolas" panose="020B0609020204030204" pitchFamily="49" charset="0"/>
              <a:cs typeface="Consolas" panose="020B0609020204030204" pitchFamily="49" charset="0"/>
            </a:endParaRPr>
          </a:p>
          <a:p>
            <a:r>
              <a:rPr lang="de-DE" sz="1600" dirty="0">
                <a:solidFill>
                  <a:srgbClr val="FFB937"/>
                </a:solidFill>
                <a:latin typeface="Consolas" panose="020B0609020204030204" pitchFamily="49" charset="0"/>
                <a:cs typeface="Consolas" panose="020B0609020204030204" pitchFamily="49" charset="0"/>
              </a:rPr>
              <a:t> </a:t>
            </a:r>
            <a:r>
              <a:rPr lang="de-DE" sz="1600" dirty="0" smtClean="0">
                <a:solidFill>
                  <a:srgbClr val="FFB937"/>
                </a:solidFill>
                <a:latin typeface="Consolas" panose="020B0609020204030204" pitchFamily="49" charset="0"/>
                <a:cs typeface="Consolas" panose="020B0609020204030204" pitchFamily="49" charset="0"/>
              </a:rPr>
              <a:t>   def getColor(self):</a:t>
            </a:r>
          </a:p>
          <a:p>
            <a:r>
              <a:rPr lang="de-DE" sz="1600" dirty="0">
                <a:solidFill>
                  <a:srgbClr val="FFB937"/>
                </a:solidFill>
                <a:latin typeface="Consolas" panose="020B0609020204030204" pitchFamily="49" charset="0"/>
                <a:cs typeface="Consolas" panose="020B0609020204030204" pitchFamily="49" charset="0"/>
              </a:rPr>
              <a:t>	</a:t>
            </a:r>
            <a:r>
              <a:rPr lang="de-DE" sz="1600" dirty="0" smtClean="0">
                <a:solidFill>
                  <a:srgbClr val="FFB937"/>
                </a:solidFill>
                <a:latin typeface="Consolas" panose="020B0609020204030204" pitchFamily="49" charset="0"/>
                <a:cs typeface="Consolas" panose="020B0609020204030204" pitchFamily="49" charset="0"/>
              </a:rPr>
              <a:t>return self.__color</a:t>
            </a:r>
            <a:endParaRPr lang="en-US" sz="1600" dirty="0">
              <a:solidFill>
                <a:srgbClr val="FFB937"/>
              </a:solidFill>
              <a:latin typeface="Consolas" panose="020B0609020204030204" pitchFamily="49" charset="0"/>
              <a:cs typeface="Consolas" panose="020B0609020204030204" pitchFamily="49" charset="0"/>
            </a:endParaRPr>
          </a:p>
        </p:txBody>
      </p:sp>
      <p:sp>
        <p:nvSpPr>
          <p:cNvPr id="4" name="Rectangle 3"/>
          <p:cNvSpPr/>
          <p:nvPr/>
        </p:nvSpPr>
        <p:spPr>
          <a:xfrm>
            <a:off x="3103003" y="4493771"/>
            <a:ext cx="2690737" cy="338554"/>
          </a:xfrm>
          <a:prstGeom prst="rect">
            <a:avLst/>
          </a:prstGeom>
        </p:spPr>
        <p:txBody>
          <a:bodyPr wrap="none">
            <a:spAutoFit/>
          </a:bodyPr>
          <a:lstStyle/>
          <a:p>
            <a:pPr marL="285750" indent="-285750"/>
            <a:r>
              <a:rPr lang="de-DE" sz="1600" dirty="0">
                <a:latin typeface="Tahoma" panose="020B0604030504040204" pitchFamily="34" charset="0"/>
                <a:ea typeface="Tahoma" panose="020B0604030504040204" pitchFamily="34" charset="0"/>
                <a:cs typeface="Tahoma" panose="020B0604030504040204" pitchFamily="34" charset="0"/>
              </a:rPr>
              <a:t>&gt;&gt;&gt; </a:t>
            </a:r>
            <a:r>
              <a:rPr lang="de-DE" sz="1600" dirty="0" smtClean="0">
                <a:latin typeface="Tahoma" panose="020B0604030504040204" pitchFamily="34" charset="0"/>
                <a:ea typeface="Tahoma" panose="020B0604030504040204" pitchFamily="34" charset="0"/>
                <a:cs typeface="Tahoma" panose="020B0604030504040204" pitchFamily="34" charset="0"/>
              </a:rPr>
              <a:t>g.getColor()     </a:t>
            </a:r>
            <a:r>
              <a:rPr lang="de-DE"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-&gt; </a:t>
            </a:r>
            <a:r>
              <a:rPr lang="en-US"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red</a:t>
            </a:r>
            <a:endParaRPr lang="en-US" sz="1600" dirty="0">
              <a:solidFill>
                <a:srgbClr val="FF9900"/>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6973303" y="3783553"/>
            <a:ext cx="1002197" cy="369332"/>
          </a:xfrm>
          <a:prstGeom prst="rect">
            <a:avLst/>
          </a:prstGeom>
        </p:spPr>
        <p:txBody>
          <a:bodyPr wrap="none">
            <a:spAutoFit/>
          </a:bodyPr>
          <a:lstStyle/>
          <a:p>
            <a:r>
              <a:rPr lang="en-US" b="1" dirty="0" smtClean="0">
                <a:solidFill>
                  <a:srgbClr val="FFC000"/>
                </a:solidFill>
                <a:latin typeface="Tahoma" panose="020B0604030504040204" pitchFamily="34" charset="0"/>
                <a:ea typeface="Tahoma" panose="020B0604030504040204" pitchFamily="34" charset="0"/>
                <a:cs typeface="Tahoma" panose="020B0604030504040204" pitchFamily="34" charset="0"/>
              </a:rPr>
              <a:t>Getter!</a:t>
            </a:r>
            <a:endParaRPr lang="en-US" dirty="0"/>
          </a:p>
        </p:txBody>
      </p:sp>
      <p:grpSp>
        <p:nvGrpSpPr>
          <p:cNvPr id="22" name="Group 21"/>
          <p:cNvGrpSpPr/>
          <p:nvPr/>
        </p:nvGrpSpPr>
        <p:grpSpPr>
          <a:xfrm>
            <a:off x="533400" y="1954715"/>
            <a:ext cx="1752600" cy="1657350"/>
            <a:chOff x="990600" y="2057400"/>
            <a:chExt cx="1752600" cy="1657350"/>
          </a:xfrm>
        </p:grpSpPr>
        <p:grpSp>
          <p:nvGrpSpPr>
            <p:cNvPr id="23" name="Group 22"/>
            <p:cNvGrpSpPr/>
            <p:nvPr/>
          </p:nvGrpSpPr>
          <p:grpSpPr>
            <a:xfrm>
              <a:off x="990600" y="2057400"/>
              <a:ext cx="1752600" cy="1657350"/>
              <a:chOff x="990600" y="2743200"/>
              <a:chExt cx="1676400" cy="1828800"/>
            </a:xfrm>
          </p:grpSpPr>
          <p:sp>
            <p:nvSpPr>
              <p:cNvPr id="27" name="Rounded Rectangle 26"/>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8" name="Straight Connector 27"/>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4" name="TextBox 23"/>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5" name="TextBox 24"/>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6" name="TextBox 25"/>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8298456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2095332"/>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Double Leading Underscore: __var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99216"/>
            <a:ext cx="5739468" cy="1323439"/>
          </a:xfrm>
          <a:prstGeom prst="rect">
            <a:avLst/>
          </a:prstGeom>
        </p:spPr>
        <p:txBody>
          <a:bodyPr wrap="square">
            <a:spAutoFit/>
          </a:bodyPr>
          <a:lstStyle/>
          <a:p>
            <a:r>
              <a:rPr lang="en-US" sz="1600" dirty="0">
                <a:latin typeface="Consolas" panose="020B0609020204030204" pitchFamily="49" charset="0"/>
                <a:cs typeface="Consolas" panose="020B0609020204030204" pitchFamily="49" charset="0"/>
              </a:rPr>
              <a:t>class </a:t>
            </a:r>
            <a:r>
              <a:rPr lang="en-US" sz="1600" dirty="0" err="1" smtClean="0">
                <a:latin typeface="Consolas" panose="020B0609020204030204" pitchFamily="49" charset="0"/>
                <a:cs typeface="Consolas" panose="020B0609020204030204" pitchFamily="49" charset="0"/>
              </a:rPr>
              <a:t>Son_Of_Ghost</a:t>
            </a:r>
            <a:r>
              <a:rPr lang="en-US" sz="1600" dirty="0" smtClean="0">
                <a:latin typeface="Consolas" panose="020B0609020204030204" pitchFamily="49" charset="0"/>
                <a:cs typeface="Consolas" panose="020B0609020204030204" pitchFamily="49" charset="0"/>
              </a:rPr>
              <a:t>(Ghost):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p>
          <a:p>
            <a:r>
              <a:rPr lang="de-DE" sz="1600" dirty="0" smtClean="0">
                <a:latin typeface="Consolas" panose="020B0609020204030204" pitchFamily="49" charset="0"/>
                <a:cs typeface="Consolas" panose="020B0609020204030204" pitchFamily="49" charset="0"/>
              </a:rPr>
              <a:t>	super().__init__()</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self.name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Bobby"</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self.__color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“blue“</a:t>
            </a:r>
          </a:p>
        </p:txBody>
      </p:sp>
      <p:sp>
        <p:nvSpPr>
          <p:cNvPr id="4" name="Rectangle 3"/>
          <p:cNvSpPr/>
          <p:nvPr/>
        </p:nvSpPr>
        <p:spPr>
          <a:xfrm>
            <a:off x="3041796" y="3913017"/>
            <a:ext cx="6115649" cy="830997"/>
          </a:xfrm>
          <a:prstGeom prst="rect">
            <a:avLst/>
          </a:prstGeom>
        </p:spPr>
        <p:txBody>
          <a:bodyPr wrap="none">
            <a:spAutoFit/>
          </a:bodyPr>
          <a:lstStyle/>
          <a:p>
            <a:pPr marL="285750" indent="-285750"/>
            <a:r>
              <a:rPr lang="de-DE" sz="1600" dirty="0">
                <a:latin typeface="Tahoma" panose="020B0604030504040204" pitchFamily="34" charset="0"/>
                <a:ea typeface="Tahoma" panose="020B0604030504040204" pitchFamily="34" charset="0"/>
                <a:cs typeface="Tahoma" panose="020B0604030504040204" pitchFamily="34" charset="0"/>
              </a:rPr>
              <a:t>&gt;&gt;&gt; </a:t>
            </a:r>
            <a:r>
              <a:rPr lang="de-DE" sz="1600" dirty="0" smtClean="0">
                <a:latin typeface="Tahoma" panose="020B0604030504040204" pitchFamily="34" charset="0"/>
                <a:ea typeface="Tahoma" panose="020B0604030504040204" pitchFamily="34" charset="0"/>
                <a:cs typeface="Tahoma" panose="020B0604030504040204" pitchFamily="34" charset="0"/>
              </a:rPr>
              <a:t>g2 = Son_Of_Ghost()</a:t>
            </a:r>
          </a:p>
          <a:p>
            <a:pPr marL="285750" indent="-285750"/>
            <a:r>
              <a:rPr lang="de-DE" sz="1600" dirty="0" smtClean="0">
                <a:latin typeface="Tahoma" panose="020B0604030504040204" pitchFamily="34" charset="0"/>
                <a:ea typeface="Tahoma" panose="020B0604030504040204" pitchFamily="34" charset="0"/>
                <a:cs typeface="Tahoma" panose="020B0604030504040204" pitchFamily="34" charset="0"/>
              </a:rPr>
              <a:t>&gt;&gt;&gt; g2.name 		 </a:t>
            </a:r>
            <a:r>
              <a:rPr lang="de-DE"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-&gt; Bobby</a:t>
            </a:r>
          </a:p>
          <a:p>
            <a:pPr marL="285750" indent="-285750"/>
            <a:r>
              <a:rPr lang="de-DE" sz="1600" dirty="0" smtClean="0">
                <a:latin typeface="Tahoma" panose="020B0604030504040204" pitchFamily="34" charset="0"/>
                <a:ea typeface="Tahoma" panose="020B0604030504040204" pitchFamily="34" charset="0"/>
                <a:cs typeface="Tahoma" panose="020B0604030504040204" pitchFamily="34" charset="0"/>
              </a:rPr>
              <a:t>&gt;&gt;&gt; g2.__color		 </a:t>
            </a:r>
            <a:r>
              <a:rPr lang="de-DE" sz="1600" dirty="0" smtClean="0">
                <a:solidFill>
                  <a:srgbClr val="FF3300"/>
                </a:solidFill>
                <a:latin typeface="Tahoma" panose="020B0604030504040204" pitchFamily="34" charset="0"/>
                <a:ea typeface="Tahoma" panose="020B0604030504040204" pitchFamily="34" charset="0"/>
                <a:cs typeface="Tahoma" panose="020B0604030504040204" pitchFamily="34" charset="0"/>
              </a:rPr>
              <a:t>-&gt; </a:t>
            </a:r>
            <a:r>
              <a:rPr lang="de-DE"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Attribute Error: no attribute __color</a:t>
            </a:r>
            <a:endPar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6" name="Group 15"/>
          <p:cNvGrpSpPr/>
          <p:nvPr/>
        </p:nvGrpSpPr>
        <p:grpSpPr>
          <a:xfrm>
            <a:off x="533400" y="1954715"/>
            <a:ext cx="1752600" cy="1657350"/>
            <a:chOff x="990600" y="2057400"/>
            <a:chExt cx="1752600" cy="1657350"/>
          </a:xfrm>
        </p:grpSpPr>
        <p:grpSp>
          <p:nvGrpSpPr>
            <p:cNvPr id="22" name="Group 21"/>
            <p:cNvGrpSpPr/>
            <p:nvPr/>
          </p:nvGrpSpPr>
          <p:grpSpPr>
            <a:xfrm>
              <a:off x="990600" y="2057400"/>
              <a:ext cx="1752600" cy="1657350"/>
              <a:chOff x="990600" y="2743200"/>
              <a:chExt cx="1676400" cy="1828800"/>
            </a:xfrm>
          </p:grpSpPr>
          <p:sp>
            <p:nvSpPr>
              <p:cNvPr id="26" name="Rounded Rectangle 25"/>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7" name="Straight Connector 26"/>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8" name="Straight Connector 27"/>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3" name="TextBox 22"/>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4" name="TextBox 23"/>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5" name="TextBox 24"/>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2705704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28962" y="1736587"/>
            <a:ext cx="5970288" cy="2095332"/>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41796" y="1838881"/>
            <a:ext cx="350520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Double Leading Underscore: __var </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59782" y="2299216"/>
            <a:ext cx="5739468" cy="1323439"/>
          </a:xfrm>
          <a:prstGeom prst="rect">
            <a:avLst/>
          </a:prstGeom>
        </p:spPr>
        <p:txBody>
          <a:bodyPr wrap="square">
            <a:spAutoFit/>
          </a:bodyPr>
          <a:lstStyle/>
          <a:p>
            <a:r>
              <a:rPr lang="en-US" sz="1600" dirty="0">
                <a:latin typeface="Consolas" panose="020B0609020204030204" pitchFamily="49" charset="0"/>
                <a:cs typeface="Consolas" panose="020B0609020204030204" pitchFamily="49" charset="0"/>
              </a:rPr>
              <a:t>class </a:t>
            </a:r>
            <a:r>
              <a:rPr lang="en-US" sz="1600" dirty="0" err="1" smtClean="0">
                <a:latin typeface="Consolas" panose="020B0609020204030204" pitchFamily="49" charset="0"/>
                <a:cs typeface="Consolas" panose="020B0609020204030204" pitchFamily="49" charset="0"/>
              </a:rPr>
              <a:t>Son_Of_Ghost</a:t>
            </a:r>
            <a:r>
              <a:rPr lang="en-US" sz="1600" dirty="0" smtClean="0">
                <a:latin typeface="Consolas" panose="020B0609020204030204" pitchFamily="49" charset="0"/>
                <a:cs typeface="Consolas" panose="020B0609020204030204" pitchFamily="49" charset="0"/>
              </a:rPr>
              <a:t>(Ghost):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a:t>
            </a:r>
            <a:r>
              <a:rPr lang="en-US" sz="1600" b="1" dirty="0" smtClean="0">
                <a:solidFill>
                  <a:srgbClr val="FFB937"/>
                </a:solidFill>
                <a:latin typeface="Consolas" panose="020B0609020204030204" pitchFamily="49" charset="0"/>
                <a:cs typeface="Consolas" panose="020B0609020204030204" pitchFamily="49" charset="0"/>
              </a:rPr>
              <a:t>self</a:t>
            </a:r>
            <a:r>
              <a:rPr lang="en-US" sz="1600" dirty="0" smtClean="0">
                <a:latin typeface="Consolas" panose="020B0609020204030204" pitchFamily="49" charset="0"/>
                <a:cs typeface="Consolas" panose="020B0609020204030204" pitchFamily="49" charset="0"/>
              </a:rPr>
              <a:t>):</a:t>
            </a:r>
          </a:p>
          <a:p>
            <a:r>
              <a:rPr lang="de-DE" sz="1600" dirty="0" smtClean="0">
                <a:latin typeface="Consolas" panose="020B0609020204030204" pitchFamily="49" charset="0"/>
                <a:cs typeface="Consolas" panose="020B0609020204030204" pitchFamily="49" charset="0"/>
              </a:rPr>
              <a:t>	super().__init__()</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self.name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Bobby"</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self.__color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“blue“</a:t>
            </a:r>
          </a:p>
        </p:txBody>
      </p:sp>
      <p:sp>
        <p:nvSpPr>
          <p:cNvPr id="4" name="Rectangle 3"/>
          <p:cNvSpPr/>
          <p:nvPr/>
        </p:nvSpPr>
        <p:spPr>
          <a:xfrm>
            <a:off x="3041796" y="3995695"/>
            <a:ext cx="4793941" cy="584775"/>
          </a:xfrm>
          <a:prstGeom prst="rect">
            <a:avLst/>
          </a:prstGeom>
        </p:spPr>
        <p:txBody>
          <a:bodyPr wrap="none">
            <a:spAutoFit/>
          </a:bodyPr>
          <a:lstStyle/>
          <a:p>
            <a:pPr marL="285750" indent="-285750"/>
            <a:r>
              <a:rPr lang="de-DE" sz="1600" dirty="0">
                <a:latin typeface="Tahoma" panose="020B0604030504040204" pitchFamily="34" charset="0"/>
                <a:ea typeface="Tahoma" panose="020B0604030504040204" pitchFamily="34" charset="0"/>
                <a:cs typeface="Tahoma" panose="020B0604030504040204" pitchFamily="34" charset="0"/>
              </a:rPr>
              <a:t>&gt;&gt;&gt; </a:t>
            </a:r>
            <a:r>
              <a:rPr lang="de-DE" sz="1600" dirty="0" smtClean="0">
                <a:latin typeface="Tahoma" panose="020B0604030504040204" pitchFamily="34" charset="0"/>
                <a:ea typeface="Tahoma" panose="020B0604030504040204" pitchFamily="34" charset="0"/>
                <a:cs typeface="Tahoma" panose="020B0604030504040204" pitchFamily="34" charset="0"/>
              </a:rPr>
              <a:t>g2._Ghost__color		</a:t>
            </a:r>
            <a:r>
              <a:rPr lang="de-DE"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 -&gt; Bob</a:t>
            </a:r>
          </a:p>
          <a:p>
            <a:pPr marL="285750" indent="-285750"/>
            <a:r>
              <a:rPr lang="de-DE" sz="1600" dirty="0" smtClean="0">
                <a:latin typeface="Tahoma" panose="020B0604030504040204" pitchFamily="34" charset="0"/>
                <a:ea typeface="Tahoma" panose="020B0604030504040204" pitchFamily="34" charset="0"/>
                <a:cs typeface="Tahoma" panose="020B0604030504040204" pitchFamily="34" charset="0"/>
              </a:rPr>
              <a:t>&gt;&gt;&gt; g2._Son_Of_Ghost __color	</a:t>
            </a:r>
            <a:r>
              <a:rPr lang="de-DE" sz="1600" dirty="0">
                <a:latin typeface="Tahoma" panose="020B0604030504040204" pitchFamily="34" charset="0"/>
                <a:ea typeface="Tahoma" panose="020B0604030504040204" pitchFamily="34" charset="0"/>
                <a:cs typeface="Tahoma" panose="020B0604030504040204" pitchFamily="34" charset="0"/>
              </a:rPr>
              <a:t> </a:t>
            </a:r>
            <a:r>
              <a:rPr lang="de-DE"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-&gt; Bobby</a:t>
            </a:r>
            <a:endParaRPr lang="en-US" sz="1600" dirty="0">
              <a:solidFill>
                <a:srgbClr val="FF9900"/>
              </a:solidFill>
              <a:latin typeface="Tahoma" panose="020B0604030504040204" pitchFamily="34" charset="0"/>
              <a:ea typeface="Tahoma" panose="020B0604030504040204" pitchFamily="34" charset="0"/>
              <a:cs typeface="Tahoma" panose="020B0604030504040204" pitchFamily="34" charset="0"/>
            </a:endParaRPr>
          </a:p>
        </p:txBody>
      </p:sp>
      <p:grpSp>
        <p:nvGrpSpPr>
          <p:cNvPr id="16" name="Group 15"/>
          <p:cNvGrpSpPr/>
          <p:nvPr/>
        </p:nvGrpSpPr>
        <p:grpSpPr>
          <a:xfrm>
            <a:off x="533400" y="1954715"/>
            <a:ext cx="1752600" cy="1657350"/>
            <a:chOff x="990600" y="2057400"/>
            <a:chExt cx="1752600" cy="1657350"/>
          </a:xfrm>
        </p:grpSpPr>
        <p:grpSp>
          <p:nvGrpSpPr>
            <p:cNvPr id="22" name="Group 21"/>
            <p:cNvGrpSpPr/>
            <p:nvPr/>
          </p:nvGrpSpPr>
          <p:grpSpPr>
            <a:xfrm>
              <a:off x="990600" y="2057400"/>
              <a:ext cx="1752600" cy="1657350"/>
              <a:chOff x="990600" y="2743200"/>
              <a:chExt cx="1676400" cy="1828800"/>
            </a:xfrm>
          </p:grpSpPr>
          <p:sp>
            <p:nvSpPr>
              <p:cNvPr id="26" name="Rounded Rectangle 25"/>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7" name="Straight Connector 26"/>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8" name="Straight Connector 27"/>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3" name="TextBox 22"/>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4" name="TextBox 23"/>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5" name="TextBox 24"/>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34195456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3"/>
          <p:cNvSpPr txBox="1"/>
          <p:nvPr/>
        </p:nvSpPr>
        <p:spPr>
          <a:xfrm>
            <a:off x="533400" y="1028700"/>
            <a:ext cx="7920880" cy="400110"/>
          </a:xfrm>
          <a:prstGeom prst="rect">
            <a:avLst/>
          </a:prstGeom>
          <a:noFill/>
        </p:spPr>
        <p:txBody>
          <a:bodyPr wrap="square" rtlCol="0">
            <a:spAutoFit/>
          </a:bodyPr>
          <a:lstStyle/>
          <a:p>
            <a:pPr marL="285750" indent="-285750"/>
            <a:r>
              <a:rPr lang="en-US" sz="2000" dirty="0" smtClean="0">
                <a:latin typeface="Tahoma" panose="020B0604030504040204" pitchFamily="34" charset="0"/>
                <a:ea typeface="Tahoma" panose="020B0604030504040204" pitchFamily="34" charset="0"/>
                <a:cs typeface="Tahoma" panose="020B0604030504040204" pitchFamily="34" charset="0"/>
              </a:rPr>
              <a:t>Python -&gt; Underscores, </a:t>
            </a:r>
            <a:r>
              <a:rPr lang="en-US" sz="2000" dirty="0" err="1" smtClean="0">
                <a:latin typeface="Tahoma" panose="020B0604030504040204" pitchFamily="34" charset="0"/>
                <a:ea typeface="Tahoma" panose="020B0604030504040204" pitchFamily="34" charset="0"/>
                <a:cs typeface="Tahoma" panose="020B0604030504040204" pitchFamily="34" charset="0"/>
              </a:rPr>
              <a:t>Dunders</a:t>
            </a:r>
            <a:r>
              <a:rPr lang="en-US" sz="2000" dirty="0" smtClean="0">
                <a:latin typeface="Tahoma" panose="020B0604030504040204" pitchFamily="34" charset="0"/>
                <a:ea typeface="Tahoma" panose="020B0604030504040204" pitchFamily="34" charset="0"/>
                <a:cs typeface="Tahoma" panose="020B0604030504040204" pitchFamily="34" charset="0"/>
              </a:rPr>
              <a:t> and more</a:t>
            </a:r>
            <a:endParaRPr lang="en-US" sz="20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Encapsulation</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2860767" y="2199227"/>
            <a:ext cx="5970288" cy="1515523"/>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Box 20"/>
          <p:cNvSpPr txBox="1"/>
          <p:nvPr/>
        </p:nvSpPr>
        <p:spPr>
          <a:xfrm>
            <a:off x="3073601" y="2301521"/>
            <a:ext cx="4050540" cy="307777"/>
          </a:xfrm>
          <a:prstGeom prst="rect">
            <a:avLst/>
          </a:prstGeom>
          <a:noFill/>
        </p:spPr>
        <p:txBody>
          <a:bodyPr wrap="square" rtlCol="0">
            <a:spAutoFit/>
          </a:bodyPr>
          <a:lstStyle/>
          <a:p>
            <a:pPr marL="285750" indent="-285750"/>
            <a:r>
              <a:rPr lang="de-DE"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rPr>
              <a:t>Double Leading Underscore = DUNDER</a:t>
            </a:r>
            <a:endParaRPr lang="en-US" sz="1400" b="1"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091587" y="2761856"/>
            <a:ext cx="5739468" cy="646331"/>
          </a:xfrm>
          <a:prstGeom prst="rect">
            <a:avLst/>
          </a:prstGeom>
        </p:spPr>
        <p:txBody>
          <a:bodyPr wrap="square">
            <a:spAutoFit/>
          </a:bodyPr>
          <a:lstStyle/>
          <a:p>
            <a:r>
              <a:rPr lang="en-US" dirty="0" smtClean="0">
                <a:latin typeface="Consolas" panose="020B0609020204030204" pitchFamily="49" charset="0"/>
                <a:cs typeface="Consolas" panose="020B0609020204030204" pitchFamily="49" charset="0"/>
              </a:rPr>
              <a:t>__color =&gt; </a:t>
            </a:r>
            <a:r>
              <a:rPr lang="en-US" dirty="0" err="1" smtClean="0">
                <a:latin typeface="Consolas" panose="020B0609020204030204" pitchFamily="49" charset="0"/>
                <a:cs typeface="Consolas" panose="020B0609020204030204" pitchFamily="49" charset="0"/>
              </a:rPr>
              <a:t>dunder</a:t>
            </a:r>
            <a:r>
              <a:rPr lang="en-US" dirty="0" smtClean="0">
                <a:latin typeface="Consolas" panose="020B0609020204030204" pitchFamily="49" charset="0"/>
                <a:cs typeface="Consolas" panose="020B0609020204030204" pitchFamily="49" charset="0"/>
              </a:rPr>
              <a:t> color</a:t>
            </a:r>
          </a:p>
          <a:p>
            <a:r>
              <a:rPr lang="de-DE" dirty="0" smtClean="0">
                <a:latin typeface="Consolas" panose="020B0609020204030204" pitchFamily="49" charset="0"/>
                <a:cs typeface="Consolas" panose="020B0609020204030204" pitchFamily="49" charset="0"/>
              </a:rPr>
              <a:t>__init  =&gt; dunder init</a:t>
            </a:r>
            <a:endParaRPr lang="en-US" dirty="0" smtClean="0">
              <a:latin typeface="Consolas" panose="020B0609020204030204" pitchFamily="49" charset="0"/>
              <a:cs typeface="Consolas" panose="020B0609020204030204" pitchFamily="49" charset="0"/>
            </a:endParaRPr>
          </a:p>
        </p:txBody>
      </p:sp>
      <p:grpSp>
        <p:nvGrpSpPr>
          <p:cNvPr id="16" name="Group 15"/>
          <p:cNvGrpSpPr/>
          <p:nvPr/>
        </p:nvGrpSpPr>
        <p:grpSpPr>
          <a:xfrm>
            <a:off x="533400" y="1954715"/>
            <a:ext cx="1752600" cy="1657350"/>
            <a:chOff x="990600" y="2057400"/>
            <a:chExt cx="1752600" cy="1657350"/>
          </a:xfrm>
        </p:grpSpPr>
        <p:grpSp>
          <p:nvGrpSpPr>
            <p:cNvPr id="22" name="Group 21"/>
            <p:cNvGrpSpPr/>
            <p:nvPr/>
          </p:nvGrpSpPr>
          <p:grpSpPr>
            <a:xfrm>
              <a:off x="990600" y="2057400"/>
              <a:ext cx="1752600" cy="1657350"/>
              <a:chOff x="990600" y="2743200"/>
              <a:chExt cx="1676400" cy="1828800"/>
            </a:xfrm>
          </p:grpSpPr>
          <p:sp>
            <p:nvSpPr>
              <p:cNvPr id="26" name="Rounded Rectangle 25"/>
              <p:cNvSpPr/>
              <p:nvPr/>
            </p:nvSpPr>
            <p:spPr>
              <a:xfrm>
                <a:off x="990600" y="2743200"/>
                <a:ext cx="1676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27" name="Straight Connector 26"/>
              <p:cNvCxnSpPr/>
              <p:nvPr/>
            </p:nvCxnSpPr>
            <p:spPr>
              <a:xfrm>
                <a:off x="990600" y="3181633"/>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cxnSp>
            <p:nvCxnSpPr>
              <p:cNvPr id="28" name="Straight Connector 27"/>
              <p:cNvCxnSpPr/>
              <p:nvPr/>
            </p:nvCxnSpPr>
            <p:spPr>
              <a:xfrm>
                <a:off x="990600" y="4061501"/>
                <a:ext cx="1676400" cy="0"/>
              </a:xfrm>
              <a:prstGeom prst="line">
                <a:avLst/>
              </a:prstGeom>
              <a:ln>
                <a:solidFill>
                  <a:schemeClr val="bg1"/>
                </a:solidFill>
              </a:ln>
            </p:spPr>
            <p:style>
              <a:lnRef idx="1">
                <a:schemeClr val="accent5"/>
              </a:lnRef>
              <a:fillRef idx="0">
                <a:schemeClr val="accent5"/>
              </a:fillRef>
              <a:effectRef idx="0">
                <a:schemeClr val="accent5"/>
              </a:effectRef>
              <a:fontRef idx="minor">
                <a:schemeClr val="tx1"/>
              </a:fontRef>
            </p:style>
          </p:cxnSp>
        </p:grpSp>
        <p:sp>
          <p:nvSpPr>
            <p:cNvPr id="23" name="TextBox 22"/>
            <p:cNvSpPr txBox="1"/>
            <p:nvPr/>
          </p:nvSpPr>
          <p:spPr>
            <a:xfrm>
              <a:off x="1371600" y="2114550"/>
              <a:ext cx="914400" cy="369332"/>
            </a:xfrm>
            <a:prstGeom prst="rect">
              <a:avLst/>
            </a:prstGeom>
            <a:noFill/>
          </p:spPr>
          <p:txBody>
            <a:bodyPr wrap="square" rtlCol="0">
              <a:spAutoFit/>
            </a:bodyPr>
            <a:lstStyle/>
            <a:p>
              <a:r>
                <a:rPr lang="de-DE" dirty="0" smtClean="0">
                  <a:latin typeface="Century Gothic" panose="020B0502020202020204" pitchFamily="34" charset="0"/>
                </a:rPr>
                <a:t>Ghost</a:t>
              </a:r>
              <a:endParaRPr lang="de-DE" dirty="0">
                <a:latin typeface="Century Gothic" panose="020B0502020202020204" pitchFamily="34" charset="0"/>
              </a:endParaRPr>
            </a:p>
          </p:txBody>
        </p:sp>
        <p:sp>
          <p:nvSpPr>
            <p:cNvPr id="24" name="TextBox 23"/>
            <p:cNvSpPr txBox="1"/>
            <p:nvPr/>
          </p:nvSpPr>
          <p:spPr>
            <a:xfrm>
              <a:off x="1143000" y="2457450"/>
              <a:ext cx="1295400" cy="830997"/>
            </a:xfrm>
            <a:prstGeom prst="rect">
              <a:avLst/>
            </a:prstGeom>
            <a:noFill/>
          </p:spPr>
          <p:txBody>
            <a:bodyPr wrap="square" rtlCol="0">
              <a:spAutoFit/>
            </a:bodyPr>
            <a:lstStyle/>
            <a:p>
              <a:r>
                <a:rPr lang="de-DE" sz="1200" dirty="0" err="1" smtClean="0">
                  <a:latin typeface="Century Gothic" panose="020B0502020202020204" pitchFamily="34" charset="0"/>
                </a:rPr>
                <a:t>color</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name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state</a:t>
              </a:r>
              <a:endParaRPr lang="de-DE" sz="1200" dirty="0" smtClean="0">
                <a:latin typeface="Century Gothic" panose="020B0502020202020204" pitchFamily="34" charset="0"/>
              </a:endParaRPr>
            </a:p>
            <a:p>
              <a:r>
                <a:rPr lang="de-DE" sz="1200" dirty="0" err="1" smtClean="0">
                  <a:latin typeface="Century Gothic" panose="020B0502020202020204" pitchFamily="34" charset="0"/>
                </a:rPr>
                <a:t>direction</a:t>
              </a:r>
              <a:endParaRPr lang="de-DE" sz="1200" dirty="0">
                <a:latin typeface="Century Gothic" panose="020B0502020202020204" pitchFamily="34" charset="0"/>
              </a:endParaRPr>
            </a:p>
          </p:txBody>
        </p:sp>
        <p:sp>
          <p:nvSpPr>
            <p:cNvPr id="25" name="TextBox 24"/>
            <p:cNvSpPr txBox="1"/>
            <p:nvPr/>
          </p:nvSpPr>
          <p:spPr>
            <a:xfrm>
              <a:off x="1143000" y="3194998"/>
              <a:ext cx="1447800" cy="461665"/>
            </a:xfrm>
            <a:prstGeom prst="rect">
              <a:avLst/>
            </a:prstGeom>
            <a:noFill/>
          </p:spPr>
          <p:txBody>
            <a:bodyPr wrap="square" rtlCol="0">
              <a:spAutoFit/>
            </a:bodyPr>
            <a:lstStyle/>
            <a:p>
              <a:r>
                <a:rPr lang="de-DE" sz="1200" dirty="0" err="1" smtClean="0">
                  <a:latin typeface="Century Gothic" panose="020B0502020202020204" pitchFamily="34" charset="0"/>
                </a:rPr>
                <a:t>moving</a:t>
              </a:r>
              <a:r>
                <a:rPr lang="de-DE" sz="1200" dirty="0" smtClean="0">
                  <a:latin typeface="Century Gothic" panose="020B0502020202020204" pitchFamily="34" charset="0"/>
                </a:rPr>
                <a:t>()</a:t>
              </a:r>
            </a:p>
            <a:p>
              <a:r>
                <a:rPr lang="de-DE" sz="1200" dirty="0" err="1">
                  <a:latin typeface="Century Gothic" panose="020B0502020202020204" pitchFamily="34" charset="0"/>
                </a:rPr>
                <a:t>c</a:t>
              </a:r>
              <a:r>
                <a:rPr lang="de-DE" sz="1200" dirty="0" err="1" smtClean="0">
                  <a:latin typeface="Century Gothic" panose="020B0502020202020204" pitchFamily="34" charset="0"/>
                </a:rPr>
                <a:t>hange_state</a:t>
              </a:r>
              <a:r>
                <a:rPr lang="de-DE" sz="1200" dirty="0" smtClean="0">
                  <a:latin typeface="Century Gothic" panose="020B0502020202020204" pitchFamily="34" charset="0"/>
                </a:rPr>
                <a:t>()</a:t>
              </a:r>
              <a:endParaRPr lang="de-DE" sz="1200" dirty="0">
                <a:latin typeface="Century Gothic" panose="020B0502020202020204" pitchFamily="34" charset="0"/>
              </a:endParaRPr>
            </a:p>
          </p:txBody>
        </p:sp>
      </p:grpSp>
    </p:spTree>
    <p:extLst>
      <p:ext uri="{BB962C8B-B14F-4D97-AF65-F5344CB8AC3E}">
        <p14:creationId xmlns:p14="http://schemas.microsoft.com/office/powerpoint/2010/main" val="2686664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Objects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and</a:t>
            </a:r>
            <a:r>
              <a:rPr lang="de-DE" sz="2800" dirty="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Classes</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3" name="AutoShape 4" descr="Bildergebnis für shap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Bildergebnis für shap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Bildergebnis für shap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9" name="Picture 11" descr="Bildergebnis für shape"/>
          <p:cNvPicPr>
            <a:picLocks noChangeAspect="1" noChangeArrowheads="1"/>
          </p:cNvPicPr>
          <p:nvPr/>
        </p:nvPicPr>
        <p:blipFill rotWithShape="1">
          <a:blip r:embed="rId2">
            <a:extLst>
              <a:ext uri="{28A0092B-C50C-407E-A947-70E740481C1C}">
                <a14:useLocalDpi xmlns:a14="http://schemas.microsoft.com/office/drawing/2010/main" val="0"/>
              </a:ext>
            </a:extLst>
          </a:blip>
          <a:srcRect t="-25014" b="46002"/>
          <a:stretch/>
        </p:blipFill>
        <p:spPr bwMode="auto">
          <a:xfrm>
            <a:off x="0" y="411462"/>
            <a:ext cx="3503126" cy="3690492"/>
          </a:xfrm>
          <a:prstGeom prst="rect">
            <a:avLst/>
          </a:prstGeom>
          <a:noFill/>
          <a:extLst>
            <a:ext uri="{909E8E84-426E-40DD-AFC4-6F175D3DCCD1}">
              <a14:hiddenFill xmlns:a14="http://schemas.microsoft.com/office/drawing/2010/main">
                <a:solidFill>
                  <a:srgbClr val="FFFFFF"/>
                </a:solidFill>
              </a14:hiddenFill>
            </a:ext>
          </a:extLst>
        </p:spPr>
      </p:pic>
      <p:sp>
        <p:nvSpPr>
          <p:cNvPr id="7" name="Rechteck 6"/>
          <p:cNvSpPr/>
          <p:nvPr/>
        </p:nvSpPr>
        <p:spPr>
          <a:xfrm>
            <a:off x="3960528" y="1761642"/>
            <a:ext cx="4932048" cy="2246769"/>
          </a:xfrm>
          <a:prstGeom prst="rect">
            <a:avLst/>
          </a:prstGeom>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Objects are </a:t>
            </a:r>
            <a:r>
              <a:rPr lang="en-US" sz="2000" b="1" dirty="0">
                <a:latin typeface="Tahoma" panose="020B0604030504040204" pitchFamily="34" charset="0"/>
                <a:ea typeface="Tahoma" panose="020B0604030504040204" pitchFamily="34" charset="0"/>
                <a:cs typeface="Tahoma" panose="020B0604030504040204" pitchFamily="34" charset="0"/>
              </a:rPr>
              <a:t>abstractions</a:t>
            </a:r>
            <a:r>
              <a:rPr lang="en-US" sz="2000" dirty="0">
                <a:latin typeface="Tahoma" panose="020B0604030504040204" pitchFamily="34" charset="0"/>
                <a:ea typeface="Tahoma" panose="020B0604030504040204" pitchFamily="34" charset="0"/>
                <a:cs typeface="Tahoma" panose="020B0604030504040204" pitchFamily="34" charset="0"/>
              </a:rPr>
              <a:t>  (e.g. </a:t>
            </a:r>
            <a:r>
              <a:rPr lang="en-US" sz="2000" dirty="0" smtClean="0">
                <a:latin typeface="Tahoma" panose="020B0604030504040204" pitchFamily="34" charset="0"/>
                <a:ea typeface="Tahoma" panose="020B0604030504040204" pitchFamily="34" charset="0"/>
                <a:cs typeface="Tahoma" panose="020B0604030504040204" pitchFamily="34" charset="0"/>
              </a:rPr>
              <a:t>a shape)</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smtClean="0">
                <a:latin typeface="Tahoma" panose="020B0604030504040204" pitchFamily="34" charset="0"/>
                <a:ea typeface="Tahoma" panose="020B0604030504040204" pitchFamily="34" charset="0"/>
                <a:cs typeface="Tahoma" panose="020B0604030504040204" pitchFamily="34" charset="0"/>
              </a:rPr>
              <a:t>Objects store data (e.g. color, number of sides, …)</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smtClean="0">
                <a:latin typeface="Tahoma" panose="020B0604030504040204" pitchFamily="34" charset="0"/>
                <a:ea typeface="Tahoma" panose="020B0604030504040204" pitchFamily="34" charset="0"/>
                <a:cs typeface="Tahoma" panose="020B0604030504040204" pitchFamily="34" charset="0"/>
              </a:rPr>
              <a:t>Objects have functionality (e.g. rotate, </a:t>
            </a:r>
            <a:r>
              <a:rPr lang="en-US" sz="2000" dirty="0" err="1" smtClean="0">
                <a:latin typeface="Tahoma" panose="020B0604030504040204" pitchFamily="34" charset="0"/>
                <a:ea typeface="Tahoma" panose="020B0604030504040204" pitchFamily="34" charset="0"/>
                <a:cs typeface="Tahoma" panose="020B0604030504040204" pitchFamily="34" charset="0"/>
              </a:rPr>
              <a:t>chage</a:t>
            </a:r>
            <a:r>
              <a:rPr lang="en-US" sz="2000" dirty="0" smtClean="0">
                <a:latin typeface="Tahoma" panose="020B0604030504040204" pitchFamily="34" charset="0"/>
                <a:ea typeface="Tahoma" panose="020B0604030504040204" pitchFamily="34" charset="0"/>
                <a:cs typeface="Tahoma" panose="020B0604030504040204" pitchFamily="34" charset="0"/>
              </a:rPr>
              <a:t> color, …)</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96493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91781" y="2071547"/>
            <a:ext cx="3090087" cy="584775"/>
          </a:xfrm>
          <a:prstGeom prst="rect">
            <a:avLst/>
          </a:prstGeom>
          <a:noFill/>
        </p:spPr>
        <p:txBody>
          <a:bodyPr wrap="square" rtlCol="0">
            <a:spAutoFit/>
          </a:bodyPr>
          <a:lstStyle/>
          <a:p>
            <a:r>
              <a:rPr lang="en-US" sz="3200" dirty="0" smtClean="0">
                <a:latin typeface="Tahoma" panose="020B0604030504040204" pitchFamily="34" charset="0"/>
                <a:ea typeface="Tahoma" panose="020B0604030504040204" pitchFamily="34" charset="0"/>
                <a:cs typeface="Tahoma" panose="020B0604030504040204" pitchFamily="34" charset="0"/>
              </a:rPr>
              <a:t>Encapsulation</a:t>
            </a:r>
          </a:p>
        </p:txBody>
      </p:sp>
      <p:sp>
        <p:nvSpPr>
          <p:cNvPr id="6" name="TextBox 43"/>
          <p:cNvSpPr txBox="1"/>
          <p:nvPr/>
        </p:nvSpPr>
        <p:spPr>
          <a:xfrm>
            <a:off x="6012192" y="2076987"/>
            <a:ext cx="3120741" cy="584775"/>
          </a:xfrm>
          <a:prstGeom prst="rect">
            <a:avLst/>
          </a:prstGeom>
          <a:noFill/>
        </p:spPr>
        <p:txBody>
          <a:bodyPr wrap="square" rtlCol="0">
            <a:spAutoFit/>
          </a:bodyPr>
          <a:lstStyle/>
          <a:p>
            <a:r>
              <a:rPr lang="en-US" sz="3200" dirty="0" smtClean="0">
                <a:latin typeface="Tahoma" panose="020B0604030504040204" pitchFamily="34" charset="0"/>
                <a:ea typeface="Tahoma" panose="020B0604030504040204" pitchFamily="34" charset="0"/>
                <a:cs typeface="Tahoma" panose="020B0604030504040204" pitchFamily="34" charset="0"/>
              </a:rPr>
              <a:t>Polymorphism</a:t>
            </a:r>
          </a:p>
        </p:txBody>
      </p:sp>
      <p:sp>
        <p:nvSpPr>
          <p:cNvPr id="7" name="TextBox 43"/>
          <p:cNvSpPr txBox="1"/>
          <p:nvPr/>
        </p:nvSpPr>
        <p:spPr>
          <a:xfrm>
            <a:off x="3491856" y="2071547"/>
            <a:ext cx="2663284" cy="584775"/>
          </a:xfrm>
          <a:prstGeom prst="rect">
            <a:avLst/>
          </a:prstGeom>
          <a:noFill/>
        </p:spPr>
        <p:txBody>
          <a:bodyPr wrap="square" rtlCol="0">
            <a:spAutoFit/>
          </a:bodyPr>
          <a:lstStyle/>
          <a:p>
            <a:r>
              <a:rPr lang="en-US" sz="3200" dirty="0" smtClean="0">
                <a:solidFill>
                  <a:srgbClr val="FFB937"/>
                </a:solidFill>
                <a:latin typeface="Tahoma" panose="020B0604030504040204" pitchFamily="34" charset="0"/>
                <a:ea typeface="Tahoma" panose="020B0604030504040204" pitchFamily="34" charset="0"/>
                <a:cs typeface="Tahoma" panose="020B0604030504040204" pitchFamily="34" charset="0"/>
              </a:rPr>
              <a:t>Inheritance</a:t>
            </a:r>
            <a:r>
              <a:rPr lang="en-US" sz="3200" dirty="0" smtClean="0">
                <a:latin typeface="Tahoma" panose="020B0604030504040204" pitchFamily="34" charset="0"/>
                <a:ea typeface="Tahoma" panose="020B0604030504040204" pitchFamily="34" charset="0"/>
                <a:cs typeface="Tahoma" panose="020B0604030504040204" pitchFamily="34" charset="0"/>
              </a:rPr>
              <a:t>   </a:t>
            </a:r>
          </a:p>
        </p:txBody>
      </p:sp>
      <p:sp>
        <p:nvSpPr>
          <p:cNvPr id="9"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Fundamentals</a:t>
            </a:r>
          </a:p>
        </p:txBody>
      </p:sp>
    </p:spTree>
    <p:extLst>
      <p:ext uri="{BB962C8B-B14F-4D97-AF65-F5344CB8AC3E}">
        <p14:creationId xmlns:p14="http://schemas.microsoft.com/office/powerpoint/2010/main" val="32251163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251600" y="1028700"/>
            <a:ext cx="6660712" cy="3693319"/>
          </a:xfrm>
          <a:prstGeom prst="rect">
            <a:avLst/>
          </a:prstGeom>
          <a:noFill/>
        </p:spPr>
        <p:txBody>
          <a:bodyPr wrap="square" rtlCol="0">
            <a:spAutoFit/>
          </a:bodyPr>
          <a:lstStyle/>
          <a:p>
            <a:pPr marL="285750" indent="-285750"/>
            <a:r>
              <a:rPr lang="en-US" dirty="0" smtClean="0">
                <a:latin typeface="Tahoma" panose="020B0604030504040204" pitchFamily="34" charset="0"/>
                <a:ea typeface="Tahoma" panose="020B0604030504040204" pitchFamily="34" charset="0"/>
                <a:cs typeface="Tahoma" panose="020B0604030504040204" pitchFamily="34" charset="0"/>
              </a:rPr>
              <a:t>Implements </a:t>
            </a:r>
            <a:r>
              <a:rPr lang="en-US" dirty="0">
                <a:latin typeface="Tahoma" panose="020B0604030504040204" pitchFamily="34" charset="0"/>
                <a:ea typeface="Tahoma" panose="020B0604030504040204" pitchFamily="34" charset="0"/>
                <a:cs typeface="Tahoma" panose="020B0604030504040204" pitchFamily="34" charset="0"/>
              </a:rPr>
              <a:t>a </a:t>
            </a:r>
            <a:r>
              <a:rPr lang="en-US" b="1" dirty="0">
                <a:latin typeface="Tahoma" panose="020B0604030504040204" pitchFamily="34" charset="0"/>
                <a:ea typeface="Tahoma" panose="020B0604030504040204" pitchFamily="34" charset="0"/>
                <a:cs typeface="Tahoma" panose="020B0604030504040204" pitchFamily="34" charset="0"/>
              </a:rPr>
              <a:t>type and subtype</a:t>
            </a:r>
            <a:r>
              <a:rPr lang="en-US" dirty="0">
                <a:latin typeface="Tahoma" panose="020B0604030504040204" pitchFamily="34" charset="0"/>
                <a:ea typeface="Tahoma" panose="020B0604030504040204" pitchFamily="34" charset="0"/>
                <a:cs typeface="Tahoma" panose="020B0604030504040204" pitchFamily="34" charset="0"/>
              </a:rPr>
              <a:t> relationship between classes</a:t>
            </a:r>
            <a:r>
              <a:rPr lang="en-US" b="1" dirty="0" smtClean="0">
                <a:latin typeface="Tahoma" panose="020B0604030504040204" pitchFamily="34" charset="0"/>
                <a:ea typeface="Tahoma" panose="020B0604030504040204" pitchFamily="34" charset="0"/>
                <a:cs typeface="Tahoma" panose="020B0604030504040204" pitchFamily="34" charset="0"/>
              </a:rPr>
              <a:t>  </a:t>
            </a:r>
          </a:p>
          <a:p>
            <a:pPr marL="285750" indent="-285750"/>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a:r>
              <a:rPr lang="en-US" dirty="0" smtClean="0">
                <a:latin typeface="Tahoma" panose="020B0604030504040204" pitchFamily="34" charset="0"/>
                <a:ea typeface="Tahoma" panose="020B0604030504040204" pitchFamily="34" charset="0"/>
                <a:cs typeface="Tahoma" panose="020B0604030504040204" pitchFamily="34" charset="0"/>
              </a:rPr>
              <a:t>A derived object  can “inherit” states, behaviors and functionality of another object (</a:t>
            </a:r>
            <a:r>
              <a:rPr lang="en-US" i="1" dirty="0" smtClean="0">
                <a:latin typeface="Tahoma" panose="020B0604030504040204" pitchFamily="34" charset="0"/>
                <a:ea typeface="Tahoma" panose="020B0604030504040204" pitchFamily="34" charset="0"/>
                <a:cs typeface="Tahoma" panose="020B0604030504040204" pitchFamily="34" charset="0"/>
              </a:rPr>
              <a:t>parent or superclass</a:t>
            </a:r>
            <a:r>
              <a:rPr lang="en-US" dirty="0" smtClean="0">
                <a:latin typeface="Tahoma" panose="020B0604030504040204" pitchFamily="34" charset="0"/>
                <a:ea typeface="Tahoma" panose="020B0604030504040204" pitchFamily="34" charset="0"/>
                <a:cs typeface="Tahoma" panose="020B0604030504040204" pitchFamily="34" charset="0"/>
              </a:rPr>
              <a:t>). </a:t>
            </a:r>
          </a:p>
          <a:p>
            <a:pPr marL="742950" lvl="1" indent="-285750">
              <a:buFontTx/>
              <a:buChar char="-"/>
            </a:pP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Reuse of code</a:t>
            </a:r>
          </a:p>
          <a:p>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u="sng" dirty="0" smtClean="0">
                <a:latin typeface="Tahoma" panose="020B0604030504040204" pitchFamily="34" charset="0"/>
                <a:ea typeface="Tahoma" panose="020B0604030504040204" pitchFamily="34" charset="0"/>
                <a:cs typeface="Tahoma" panose="020B0604030504040204" pitchFamily="34" charset="0"/>
              </a:rPr>
              <a:t>Problems to be aware</a:t>
            </a:r>
            <a:r>
              <a:rPr lang="en-US" dirty="0" smtClean="0">
                <a:latin typeface="Tahoma" panose="020B0604030504040204" pitchFamily="34" charset="0"/>
                <a:ea typeface="Tahoma" panose="020B0604030504040204" pitchFamily="34" charset="0"/>
                <a:cs typeface="Tahoma" panose="020B0604030504040204" pitchFamily="34" charset="0"/>
              </a:rPr>
              <a:t>: </a:t>
            </a:r>
          </a:p>
          <a:p>
            <a:pPr marL="742950" lvl="1"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Large Inheritance Hierarchy -&gt; vulnerability in derived classes</a:t>
            </a:r>
          </a:p>
          <a:p>
            <a:pPr marL="742950" lvl="1" indent="-285750">
              <a:buFontTx/>
              <a:buChar char="-"/>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lack of conceptual integrity and </a:t>
            </a:r>
            <a:r>
              <a:rPr lang="en-US" b="1" dirty="0" smtClean="0">
                <a:latin typeface="Tahoma" panose="020B0604030504040204" pitchFamily="34" charset="0"/>
                <a:ea typeface="Tahoma" panose="020B0604030504040204" pitchFamily="34" charset="0"/>
                <a:cs typeface="Tahoma" panose="020B0604030504040204" pitchFamily="34" charset="0"/>
              </a:rPr>
              <a:t>separation of concerns </a:t>
            </a:r>
            <a:r>
              <a:rPr lang="en-US" dirty="0" smtClean="0">
                <a:latin typeface="Tahoma" panose="020B0604030504040204" pitchFamily="34" charset="0"/>
                <a:ea typeface="Tahoma" panose="020B0604030504040204" pitchFamily="34" charset="0"/>
                <a:cs typeface="Tahoma" panose="020B0604030504040204" pitchFamily="34" charset="0"/>
              </a:rPr>
              <a:t>= tight dependencies = and many difficulties.</a:t>
            </a:r>
          </a:p>
        </p:txBody>
      </p:sp>
      <p:grpSp>
        <p:nvGrpSpPr>
          <p:cNvPr id="6" name="Group 5"/>
          <p:cNvGrpSpPr/>
          <p:nvPr/>
        </p:nvGrpSpPr>
        <p:grpSpPr>
          <a:xfrm>
            <a:off x="6493259" y="1873017"/>
            <a:ext cx="2489151" cy="1551568"/>
            <a:chOff x="2895600" y="4088270"/>
            <a:chExt cx="2663223" cy="2213430"/>
          </a:xfrm>
        </p:grpSpPr>
        <p:sp>
          <p:nvSpPr>
            <p:cNvPr id="5" name="Rounded Rectangle 4"/>
            <p:cNvSpPr/>
            <p:nvPr/>
          </p:nvSpPr>
          <p:spPr>
            <a:xfrm>
              <a:off x="3581400" y="4483120"/>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latin typeface="Century Gothic" panose="020B0502020202020204" pitchFamily="34" charset="0"/>
                </a:rPr>
                <a:t>Pac-Dots</a:t>
              </a:r>
              <a:endParaRPr lang="de-DE" sz="1400" dirty="0">
                <a:solidFill>
                  <a:schemeClr val="tx1"/>
                </a:solidFill>
                <a:latin typeface="Century Gothic" panose="020B0502020202020204" pitchFamily="34" charset="0"/>
              </a:endParaRPr>
            </a:p>
          </p:txBody>
        </p:sp>
        <p:pic>
          <p:nvPicPr>
            <p:cNvPr id="10242" name="Picture 2" descr="Pac-D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088270"/>
              <a:ext cx="838200" cy="9180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715000"/>
              <a:ext cx="1139223" cy="5867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3657600" y="5638800"/>
              <a:ext cx="990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Century Gothic" panose="020B0502020202020204" pitchFamily="34" charset="0"/>
                </a:rPr>
                <a:t>Power Pellet</a:t>
              </a:r>
              <a:endParaRPr lang="de-DE" sz="1400" dirty="0">
                <a:solidFill>
                  <a:schemeClr val="tx1"/>
                </a:solidFill>
                <a:latin typeface="Century Gothic" panose="020B0502020202020204" pitchFamily="34" charset="0"/>
              </a:endParaRPr>
            </a:p>
          </p:txBody>
        </p:sp>
        <p:cxnSp>
          <p:nvCxnSpPr>
            <p:cNvPr id="3" name="Straight Arrow Connector 2"/>
            <p:cNvCxnSpPr>
              <a:endCxn id="5" idx="2"/>
            </p:cNvCxnSpPr>
            <p:nvPr/>
          </p:nvCxnSpPr>
          <p:spPr>
            <a:xfrm flipV="1">
              <a:off x="4114800" y="5092720"/>
              <a:ext cx="0" cy="46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Inheritance</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2928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01844" y="2918126"/>
            <a:ext cx="5045677" cy="2083948"/>
          </a:xfrm>
          <a:prstGeom prst="rect">
            <a:avLst/>
          </a:prstGeom>
          <a:solidFill>
            <a:schemeClr val="accent3">
              <a:lumMod val="40000"/>
              <a:lumOff val="60000"/>
              <a:alpha val="1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solidFill>
                <a:schemeClr val="tx1"/>
              </a:solidFill>
              <a:latin typeface="Consolas" panose="020B0609020204030204" pitchFamily="49" charset="0"/>
            </a:endParaRPr>
          </a:p>
        </p:txBody>
      </p:sp>
      <p:grpSp>
        <p:nvGrpSpPr>
          <p:cNvPr id="6" name="Group 5"/>
          <p:cNvGrpSpPr/>
          <p:nvPr/>
        </p:nvGrpSpPr>
        <p:grpSpPr>
          <a:xfrm>
            <a:off x="394408" y="1862479"/>
            <a:ext cx="2197328" cy="1660073"/>
            <a:chOff x="2895600" y="4088270"/>
            <a:chExt cx="2663223" cy="2213430"/>
          </a:xfrm>
        </p:grpSpPr>
        <p:sp>
          <p:nvSpPr>
            <p:cNvPr id="5" name="Rounded Rectangle 4"/>
            <p:cNvSpPr/>
            <p:nvPr/>
          </p:nvSpPr>
          <p:spPr>
            <a:xfrm>
              <a:off x="3581400" y="4483120"/>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latin typeface="CamingoDos Regular" pitchFamily="34" charset="0"/>
                </a:rPr>
                <a:t>Pac-Dots</a:t>
              </a:r>
              <a:endParaRPr lang="de-DE" sz="1400" dirty="0">
                <a:solidFill>
                  <a:schemeClr val="tx1"/>
                </a:solidFill>
                <a:latin typeface="CamingoDos Regular" pitchFamily="34" charset="0"/>
              </a:endParaRPr>
            </a:p>
          </p:txBody>
        </p:sp>
        <p:pic>
          <p:nvPicPr>
            <p:cNvPr id="10242" name="Picture 2" descr="Pac-D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088270"/>
              <a:ext cx="838200" cy="9180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715000"/>
              <a:ext cx="1139223" cy="5867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3657600" y="5638800"/>
              <a:ext cx="990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CamingoDos Regular" pitchFamily="34" charset="0"/>
                </a:rPr>
                <a:t>Power Pellet</a:t>
              </a:r>
              <a:endParaRPr lang="de-DE" sz="1400" dirty="0">
                <a:solidFill>
                  <a:schemeClr val="tx1"/>
                </a:solidFill>
                <a:latin typeface="CamingoDos Regular" pitchFamily="34" charset="0"/>
              </a:endParaRPr>
            </a:p>
          </p:txBody>
        </p:sp>
        <p:cxnSp>
          <p:nvCxnSpPr>
            <p:cNvPr id="3" name="Straight Arrow Connector 2"/>
            <p:cNvCxnSpPr>
              <a:endCxn id="5" idx="2"/>
            </p:cNvCxnSpPr>
            <p:nvPr/>
          </p:nvCxnSpPr>
          <p:spPr>
            <a:xfrm flipV="1">
              <a:off x="4114800" y="5092720"/>
              <a:ext cx="0" cy="46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 name="Gruppieren 1"/>
          <p:cNvGrpSpPr/>
          <p:nvPr/>
        </p:nvGrpSpPr>
        <p:grpSpPr>
          <a:xfrm>
            <a:off x="3401843" y="656802"/>
            <a:ext cx="5045677" cy="2184984"/>
            <a:chOff x="2861771" y="624144"/>
            <a:chExt cx="5045677" cy="2184984"/>
          </a:xfrm>
        </p:grpSpPr>
        <p:sp>
          <p:nvSpPr>
            <p:cNvPr id="13" name="Rectangle 12"/>
            <p:cNvSpPr/>
            <p:nvPr/>
          </p:nvSpPr>
          <p:spPr>
            <a:xfrm>
              <a:off x="2861771" y="676770"/>
              <a:ext cx="5045677" cy="2132358"/>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0" name="TextBox 9"/>
            <p:cNvSpPr txBox="1"/>
            <p:nvPr/>
          </p:nvSpPr>
          <p:spPr>
            <a:xfrm>
              <a:off x="3008070" y="624144"/>
              <a:ext cx="4444314" cy="2123658"/>
            </a:xfrm>
            <a:prstGeom prst="rect">
              <a:avLst/>
            </a:prstGeom>
            <a:noFill/>
          </p:spPr>
          <p:txBody>
            <a:bodyPr wrap="square" rtlCol="0">
              <a:spAutoFit/>
            </a:bodyPr>
            <a:lstStyle/>
            <a:p>
              <a:pPr marL="285750" indent="-285750"/>
              <a:r>
                <a:rPr lang="en-US" sz="1200" b="1" noProof="1" smtClean="0">
                  <a:solidFill>
                    <a:srgbClr val="FFB937"/>
                  </a:solidFill>
                  <a:latin typeface="Consolas" panose="020B0609020204030204" pitchFamily="49" charset="0"/>
                  <a:cs typeface="Consolas" panose="020B0609020204030204" pitchFamily="49" charset="0"/>
                </a:rPr>
                <a:t>class PacDot</a:t>
              </a:r>
              <a:r>
                <a:rPr lang="en-US" sz="1200" b="1" noProof="1" smtClean="0">
                  <a:latin typeface="Consolas" panose="020B0609020204030204" pitchFamily="49" charset="0"/>
                  <a:cs typeface="Consolas" panose="020B0609020204030204" pitchFamily="49" charset="0"/>
                </a:rPr>
                <a:t>:</a:t>
              </a:r>
            </a:p>
            <a:p>
              <a:pPr marL="285750" indent="-285750"/>
              <a:r>
                <a:rPr lang="en-US" sz="1200" noProof="1" smtClean="0">
                  <a:latin typeface="Consolas" panose="020B0609020204030204" pitchFamily="49" charset="0"/>
                  <a:cs typeface="Consolas" panose="020B0609020204030204" pitchFamily="49" charset="0"/>
                </a:rPr>
                <a:t>	</a:t>
              </a:r>
            </a:p>
            <a:p>
              <a:pPr marL="285750" indent="-285750"/>
              <a:r>
                <a:rPr lang="en-US" sz="1200" noProof="1" smtClean="0">
                  <a:latin typeface="Consolas" panose="020B0609020204030204" pitchFamily="49" charset="0"/>
                  <a:cs typeface="Consolas" panose="020B0609020204030204" pitchFamily="49" charset="0"/>
                </a:rPr>
                <a:t>	def __init__(self, size=10, score=10):</a:t>
              </a:r>
            </a:p>
            <a:p>
              <a:pPr marL="285750" indent="-285750"/>
              <a:r>
                <a:rPr lang="en-US" sz="1200" noProof="1" smtClean="0">
                  <a:latin typeface="Consolas" panose="020B0609020204030204" pitchFamily="49" charset="0"/>
                  <a:cs typeface="Consolas" panose="020B0609020204030204" pitchFamily="49" charset="0"/>
                </a:rPr>
                <a:t>		self._size = size</a:t>
              </a:r>
            </a:p>
            <a:p>
              <a:pPr marL="285750" indent="-285750"/>
              <a:r>
                <a:rPr lang="en-US" sz="1200" noProof="1" smtClean="0">
                  <a:latin typeface="Consolas" panose="020B0609020204030204" pitchFamily="49" charset="0"/>
                  <a:cs typeface="Consolas" panose="020B0609020204030204" pitchFamily="49" charset="0"/>
                </a:rPr>
                <a:t>		self._score = score</a:t>
              </a:r>
            </a:p>
            <a:p>
              <a:pPr marL="285750" indent="-285750"/>
              <a:endParaRPr lang="en-US" sz="1200" noProof="1" smtClean="0">
                <a:latin typeface="Consolas" panose="020B0609020204030204" pitchFamily="49" charset="0"/>
                <a:cs typeface="Consolas" panose="020B0609020204030204" pitchFamily="49" charset="0"/>
              </a:endParaRPr>
            </a:p>
            <a:p>
              <a:pPr marL="285750" indent="-285750"/>
              <a:r>
                <a:rPr lang="en-US" sz="1200" noProof="1" smtClean="0">
                  <a:latin typeface="Consolas" panose="020B0609020204030204" pitchFamily="49" charset="0"/>
                  <a:cs typeface="Consolas" panose="020B0609020204030204" pitchFamily="49" charset="0"/>
                </a:rPr>
                <a:t>	def getScore(self):</a:t>
              </a:r>
            </a:p>
            <a:p>
              <a:pPr marL="285750" indent="-285750"/>
              <a:r>
                <a:rPr lang="en-US" sz="1200" noProof="1" smtClean="0">
                  <a:latin typeface="Consolas" panose="020B0609020204030204" pitchFamily="49" charset="0"/>
                  <a:cs typeface="Consolas" panose="020B0609020204030204" pitchFamily="49" charset="0"/>
                </a:rPr>
                <a:t>		return self._score</a:t>
              </a:r>
            </a:p>
            <a:p>
              <a:pPr marL="285750" indent="-285750"/>
              <a:r>
                <a:rPr lang="en-US" sz="1200" noProof="1" smtClean="0">
                  <a:latin typeface="Consolas" panose="020B0609020204030204" pitchFamily="49" charset="0"/>
                  <a:cs typeface="Consolas" panose="020B0609020204030204" pitchFamily="49" charset="0"/>
                </a:rPr>
                <a:t>	</a:t>
              </a:r>
            </a:p>
            <a:p>
              <a:pPr marL="285750" indent="-285750"/>
              <a:r>
                <a:rPr lang="en-US" sz="1200" noProof="1" smtClean="0">
                  <a:latin typeface="Consolas" panose="020B0609020204030204" pitchFamily="49" charset="0"/>
                  <a:cs typeface="Consolas" panose="020B0609020204030204" pitchFamily="49" charset="0"/>
                </a:rPr>
                <a:t>	def getSize(self):</a:t>
              </a:r>
            </a:p>
            <a:p>
              <a:pPr marL="285750" indent="-285750"/>
              <a:r>
                <a:rPr lang="en-US" sz="1200" noProof="1" smtClean="0">
                  <a:latin typeface="Consolas" panose="020B0609020204030204" pitchFamily="49" charset="0"/>
                  <a:cs typeface="Consolas" panose="020B0609020204030204" pitchFamily="49" charset="0"/>
                </a:rPr>
                <a:t>		return self._size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p:txBody>
        </p:sp>
      </p:grpSp>
      <p:sp>
        <p:nvSpPr>
          <p:cNvPr id="11" name="TextBox 10"/>
          <p:cNvSpPr txBox="1"/>
          <p:nvPr/>
        </p:nvSpPr>
        <p:spPr>
          <a:xfrm>
            <a:off x="3405964" y="2898470"/>
            <a:ext cx="5041557" cy="2123658"/>
          </a:xfrm>
          <a:prstGeom prst="rect">
            <a:avLst/>
          </a:prstGeom>
          <a:noFill/>
        </p:spPr>
        <p:txBody>
          <a:bodyPr wrap="square" rtlCol="0">
            <a:spAutoFit/>
          </a:bodyPr>
          <a:lstStyle/>
          <a:p>
            <a:pPr marL="285750" indent="-285750"/>
            <a:r>
              <a:rPr lang="en-US" sz="1200" noProof="1" smtClean="0">
                <a:solidFill>
                  <a:srgbClr val="37FFE6"/>
                </a:solidFill>
                <a:latin typeface="Consolas" panose="020B0609020204030204" pitchFamily="49" charset="0"/>
                <a:cs typeface="Consolas" panose="020B0609020204030204" pitchFamily="49" charset="0"/>
              </a:rPr>
              <a:t>class PowerPellet(</a:t>
            </a:r>
            <a:r>
              <a:rPr lang="en-US" sz="1200" noProof="1" smtClean="0">
                <a:solidFill>
                  <a:srgbClr val="FFB937"/>
                </a:solidFill>
                <a:latin typeface="Consolas" panose="020B0609020204030204" pitchFamily="49" charset="0"/>
                <a:cs typeface="Consolas" panose="020B0609020204030204" pitchFamily="49" charset="0"/>
              </a:rPr>
              <a:t>PacDot</a:t>
            </a:r>
            <a:r>
              <a:rPr lang="en-US" sz="1200" noProof="1" smtClean="0">
                <a:solidFill>
                  <a:srgbClr val="37FFE6"/>
                </a:solidFill>
                <a:latin typeface="Consolas" panose="020B0609020204030204" pitchFamily="49" charset="0"/>
                <a:cs typeface="Consolas" panose="020B0609020204030204" pitchFamily="49" charset="0"/>
              </a:rPr>
              <a:t>):</a:t>
            </a:r>
          </a:p>
          <a:p>
            <a:pPr marL="285750" indent="-285750"/>
            <a:r>
              <a:rPr lang="en-US" sz="1200" noProof="1" smtClean="0">
                <a:latin typeface="Consolas" panose="020B0609020204030204" pitchFamily="49" charset="0"/>
                <a:cs typeface="Consolas" panose="020B0609020204030204" pitchFamily="49" charset="0"/>
              </a:rPr>
              <a:t>	</a:t>
            </a:r>
          </a:p>
          <a:p>
            <a:pPr marL="285750" indent="-285750"/>
            <a:r>
              <a:rPr lang="en-US" sz="1200" noProof="1" smtClean="0">
                <a:latin typeface="Consolas" panose="020B0609020204030204" pitchFamily="49" charset="0"/>
                <a:cs typeface="Consolas" panose="020B0609020204030204" pitchFamily="49" charset="0"/>
              </a:rPr>
              <a:t>	def __init__(self, size=25, score=50):</a:t>
            </a:r>
          </a:p>
          <a:p>
            <a:pPr marL="285750" indent="-285750"/>
            <a:r>
              <a:rPr lang="en-US" sz="1200" noProof="1" smtClean="0">
                <a:latin typeface="Consolas" panose="020B0609020204030204" pitchFamily="49" charset="0"/>
                <a:cs typeface="Consolas" panose="020B0609020204030204" pitchFamily="49" charset="0"/>
              </a:rPr>
              <a:t>		</a:t>
            </a:r>
            <a:r>
              <a:rPr lang="en-US" sz="1200" noProof="1" smtClean="0">
                <a:solidFill>
                  <a:srgbClr val="FFB937"/>
                </a:solidFill>
                <a:latin typeface="Consolas" panose="020B0609020204030204" pitchFamily="49" charset="0"/>
                <a:cs typeface="Consolas" panose="020B0609020204030204" pitchFamily="49" charset="0"/>
              </a:rPr>
              <a:t>PacDot.__init__(self, size, score)</a:t>
            </a:r>
          </a:p>
          <a:p>
            <a:pPr marL="285750" indent="-285750"/>
            <a:r>
              <a:rPr lang="en-US" sz="1200" noProof="1" smtClean="0">
                <a:latin typeface="Consolas" panose="020B0609020204030204" pitchFamily="49" charset="0"/>
                <a:cs typeface="Consolas" panose="020B0609020204030204" pitchFamily="49" charset="0"/>
              </a:rPr>
              <a:t>		self._sizeModifier = -2</a:t>
            </a:r>
          </a:p>
          <a:p>
            <a:pPr marL="285750" indent="-285750"/>
            <a:endParaRPr lang="en-US" sz="1200" noProof="1" smtClean="0">
              <a:latin typeface="Consolas" panose="020B0609020204030204" pitchFamily="49" charset="0"/>
              <a:cs typeface="Consolas" panose="020B0609020204030204" pitchFamily="49" charset="0"/>
            </a:endParaRPr>
          </a:p>
          <a:p>
            <a:pPr marL="285750" indent="-285750"/>
            <a:r>
              <a:rPr lang="en-US" sz="1200" noProof="1" smtClean="0">
                <a:latin typeface="Consolas" panose="020B0609020204030204" pitchFamily="49" charset="0"/>
                <a:cs typeface="Consolas" panose="020B0609020204030204" pitchFamily="49" charset="0"/>
              </a:rPr>
              <a:t>	def blink(self):</a:t>
            </a:r>
          </a:p>
          <a:p>
            <a:pPr marL="285750" indent="-285750"/>
            <a:r>
              <a:rPr lang="en-US" sz="1200" noProof="1" smtClean="0">
                <a:latin typeface="Consolas" panose="020B0609020204030204" pitchFamily="49" charset="0"/>
                <a:cs typeface="Consolas" panose="020B0609020204030204" pitchFamily="49" charset="0"/>
              </a:rPr>
              <a:t>		self._size += self._sizeModifier</a:t>
            </a:r>
          </a:p>
          <a:p>
            <a:pPr marL="285750" indent="-285750"/>
            <a:r>
              <a:rPr lang="en-US" sz="1200" noProof="1" smtClean="0">
                <a:latin typeface="Consolas" panose="020B0609020204030204" pitchFamily="49" charset="0"/>
                <a:cs typeface="Consolas" panose="020B0609020204030204" pitchFamily="49" charset="0"/>
              </a:rPr>
              <a:t>		if self._size &lt; 10 or self._size &gt; 20:</a:t>
            </a:r>
          </a:p>
          <a:p>
            <a:pPr marL="285750" indent="-285750"/>
            <a:r>
              <a:rPr lang="en-US" sz="1200" noProof="1" smtClean="0">
                <a:latin typeface="Consolas" panose="020B0609020204030204" pitchFamily="49" charset="0"/>
                <a:cs typeface="Consolas" panose="020B0609020204030204" pitchFamily="49" charset="0"/>
              </a:rPr>
              <a:t>		    self._sizeModifier = - self._sizeModifier </a:t>
            </a:r>
          </a:p>
          <a:p>
            <a:pPr marL="285750" indent="-285750"/>
            <a:r>
              <a:rPr lang="en-US" sz="1200" noProof="1" smtClean="0">
                <a:latin typeface="Consolas" panose="020B0609020204030204" pitchFamily="49" charset="0"/>
                <a:cs typeface="Consolas" panose="020B0609020204030204" pitchFamily="49" charset="0"/>
              </a:rPr>
              <a:t>		</a:t>
            </a:r>
            <a:endParaRPr lang="en-US" sz="1200" noProof="1">
              <a:latin typeface="Consolas" panose="020B0609020204030204" pitchFamily="49" charset="0"/>
              <a:cs typeface="Consolas" panose="020B0609020204030204" pitchFamily="49" charset="0"/>
            </a:endParaRPr>
          </a:p>
        </p:txBody>
      </p:sp>
      <p:sp>
        <p:nvSpPr>
          <p:cNvPr id="1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Fundamentals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Inheritance</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73814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3810001" y="2709364"/>
            <a:ext cx="4992563" cy="2076055"/>
          </a:xfrm>
          <a:prstGeom prst="rect">
            <a:avLst/>
          </a:prstGeom>
          <a:solidFill>
            <a:schemeClr val="accent3">
              <a:lumMod val="40000"/>
              <a:lumOff val="60000"/>
              <a:alpha val="1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42" name="Rectangle 41"/>
          <p:cNvSpPr/>
          <p:nvPr/>
        </p:nvSpPr>
        <p:spPr>
          <a:xfrm>
            <a:off x="3810000" y="907511"/>
            <a:ext cx="4992564" cy="1664239"/>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grpSp>
        <p:nvGrpSpPr>
          <p:cNvPr id="19" name="Group 18"/>
          <p:cNvGrpSpPr/>
          <p:nvPr/>
        </p:nvGrpSpPr>
        <p:grpSpPr>
          <a:xfrm>
            <a:off x="251424" y="3488470"/>
            <a:ext cx="3420456" cy="973531"/>
            <a:chOff x="914400" y="5714999"/>
            <a:chExt cx="7467600" cy="1298042"/>
          </a:xfrm>
        </p:grpSpPr>
        <p:sp>
          <p:nvSpPr>
            <p:cNvPr id="30" name="Rectangle 29"/>
            <p:cNvSpPr/>
            <p:nvPr/>
          </p:nvSpPr>
          <p:spPr>
            <a:xfrm>
              <a:off x="1066800" y="5791200"/>
              <a:ext cx="7315200" cy="1107996"/>
            </a:xfrm>
            <a:prstGeom prst="rect">
              <a:avLst/>
            </a:prstGeom>
          </p:spPr>
          <p:txBody>
            <a:bodyPr wrap="square">
              <a:spAutoFit/>
            </a:bodyPr>
            <a:lstStyle/>
            <a:p>
              <a:r>
                <a:rPr lang="en-US" sz="1600" dirty="0" smtClean="0">
                  <a:latin typeface="Tahoma" panose="020B0604030504040204" pitchFamily="34" charset="0"/>
                  <a:ea typeface="Tahoma" panose="020B0604030504040204" pitchFamily="34" charset="0"/>
                  <a:cs typeface="Tahoma" panose="020B0604030504040204" pitchFamily="34" charset="0"/>
                </a:rPr>
                <a:t>classes can </a:t>
              </a:r>
              <a:r>
                <a:rPr lang="en-US" sz="1600" b="1" dirty="0" smtClean="0">
                  <a:latin typeface="Tahoma" panose="020B0604030504040204" pitchFamily="34" charset="0"/>
                  <a:ea typeface="Tahoma" panose="020B0604030504040204" pitchFamily="34" charset="0"/>
                  <a:cs typeface="Tahoma" panose="020B0604030504040204" pitchFamily="34" charset="0"/>
                </a:rPr>
                <a:t>override</a:t>
              </a:r>
              <a:r>
                <a:rPr lang="en-US" sz="1600" dirty="0" smtClean="0">
                  <a:latin typeface="Tahoma" panose="020B0604030504040204" pitchFamily="34" charset="0"/>
                  <a:ea typeface="Tahoma" panose="020B0604030504040204" pitchFamily="34" charset="0"/>
                  <a:cs typeface="Tahoma" panose="020B0604030504040204" pitchFamily="34" charset="0"/>
                </a:rPr>
                <a:t> methods of their </a:t>
              </a:r>
              <a:r>
                <a:rPr lang="en-US" sz="1600" b="1" dirty="0" err="1" smtClean="0">
                  <a:latin typeface="Tahoma" panose="020B0604030504040204" pitchFamily="34" charset="0"/>
                  <a:ea typeface="Tahoma" panose="020B0604030504040204" pitchFamily="34" charset="0"/>
                  <a:cs typeface="Tahoma" panose="020B0604030504040204" pitchFamily="34" charset="0"/>
                </a:rPr>
                <a:t>superclasses</a:t>
              </a:r>
              <a:r>
                <a:rPr lang="en-US" sz="1600" dirty="0" smtClean="0">
                  <a:latin typeface="Tahoma" panose="020B0604030504040204" pitchFamily="34" charset="0"/>
                  <a:ea typeface="Tahoma" panose="020B0604030504040204" pitchFamily="34" charset="0"/>
                  <a:cs typeface="Tahoma" panose="020B0604030504040204" pitchFamily="34" charset="0"/>
                </a:rPr>
                <a:t> and define their own implementations</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31" name="Rectangle 30"/>
            <p:cNvSpPr/>
            <p:nvPr/>
          </p:nvSpPr>
          <p:spPr>
            <a:xfrm>
              <a:off x="914400" y="5714999"/>
              <a:ext cx="7315200" cy="12980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34" name="Group 33"/>
          <p:cNvGrpSpPr/>
          <p:nvPr/>
        </p:nvGrpSpPr>
        <p:grpSpPr>
          <a:xfrm>
            <a:off x="748977" y="1539090"/>
            <a:ext cx="1957299" cy="1220048"/>
            <a:chOff x="2895600" y="4088270"/>
            <a:chExt cx="2663223" cy="2213430"/>
          </a:xfrm>
        </p:grpSpPr>
        <p:sp>
          <p:nvSpPr>
            <p:cNvPr id="35" name="Rounded Rectangle 34"/>
            <p:cNvSpPr/>
            <p:nvPr/>
          </p:nvSpPr>
          <p:spPr>
            <a:xfrm>
              <a:off x="3581400" y="4483120"/>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latin typeface="CamingoDos Regular" pitchFamily="34" charset="0"/>
                </a:rPr>
                <a:t>Pac-Dots</a:t>
              </a:r>
              <a:endParaRPr lang="de-DE" sz="1400" dirty="0">
                <a:solidFill>
                  <a:schemeClr val="tx1"/>
                </a:solidFill>
                <a:latin typeface="CamingoDos Regular" pitchFamily="34" charset="0"/>
              </a:endParaRPr>
            </a:p>
          </p:txBody>
        </p:sp>
        <p:pic>
          <p:nvPicPr>
            <p:cNvPr id="36" name="Picture 2" descr="Pac-D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088270"/>
              <a:ext cx="838200" cy="9180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715000"/>
              <a:ext cx="1139223" cy="5867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ounded Rectangle 37"/>
            <p:cNvSpPr/>
            <p:nvPr/>
          </p:nvSpPr>
          <p:spPr>
            <a:xfrm>
              <a:off x="3657600" y="5638800"/>
              <a:ext cx="990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CamingoDos Regular" pitchFamily="34" charset="0"/>
                </a:rPr>
                <a:t>Power Pellet</a:t>
              </a:r>
              <a:endParaRPr lang="de-DE" sz="1400" dirty="0">
                <a:solidFill>
                  <a:schemeClr val="tx1"/>
                </a:solidFill>
                <a:latin typeface="CamingoDos Regular" pitchFamily="34" charset="0"/>
              </a:endParaRPr>
            </a:p>
          </p:txBody>
        </p:sp>
        <p:cxnSp>
          <p:nvCxnSpPr>
            <p:cNvPr id="39" name="Straight Arrow Connector 38"/>
            <p:cNvCxnSpPr>
              <a:endCxn id="35" idx="2"/>
            </p:cNvCxnSpPr>
            <p:nvPr/>
          </p:nvCxnSpPr>
          <p:spPr>
            <a:xfrm flipV="1">
              <a:off x="4114800" y="5092720"/>
              <a:ext cx="0" cy="46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3810000" y="907512"/>
            <a:ext cx="3732396" cy="1569660"/>
          </a:xfrm>
          <a:prstGeom prst="rect">
            <a:avLst/>
          </a:prstGeom>
          <a:noFill/>
        </p:spPr>
        <p:txBody>
          <a:bodyPr wrap="square" rtlCol="0">
            <a:spAutoFit/>
          </a:bodyPr>
          <a:lstStyle/>
          <a:p>
            <a:pPr marL="285750" indent="-285750"/>
            <a:r>
              <a:rPr lang="en-US" sz="1200" dirty="0" smtClean="0">
                <a:solidFill>
                  <a:srgbClr val="FFB937"/>
                </a:solidFill>
                <a:latin typeface="Consolas" panose="020B0609020204030204" pitchFamily="49" charset="0"/>
                <a:cs typeface="Consolas" panose="020B0609020204030204" pitchFamily="49" charset="0"/>
              </a:rPr>
              <a:t>class </a:t>
            </a:r>
            <a:r>
              <a:rPr lang="en-US" sz="1200" dirty="0" err="1" smtClean="0">
                <a:solidFill>
                  <a:srgbClr val="FFB937"/>
                </a:solidFill>
                <a:latin typeface="Consolas" panose="020B0609020204030204" pitchFamily="49" charset="0"/>
                <a:cs typeface="Consolas" panose="020B0609020204030204" pitchFamily="49" charset="0"/>
              </a:rPr>
              <a:t>PacDot</a:t>
            </a:r>
            <a:r>
              <a:rPr lang="en-US" sz="1200" dirty="0" smtClean="0">
                <a:solidFill>
                  <a:srgbClr val="FFB937"/>
                </a:solidFill>
                <a:latin typeface="Consolas" panose="020B0609020204030204" pitchFamily="49" charset="0"/>
                <a:cs typeface="Consolas" panose="020B0609020204030204" pitchFamily="49" charset="0"/>
              </a:rPr>
              <a:t>:</a:t>
            </a:r>
          </a:p>
          <a:p>
            <a:pPr marL="285750" indent="-285750"/>
            <a:r>
              <a:rPr lang="en-US" sz="1200" dirty="0">
                <a:latin typeface="Consolas" panose="020B0609020204030204" pitchFamily="49" charset="0"/>
                <a:cs typeface="Consolas" panose="020B0609020204030204" pitchFamily="49" charset="0"/>
              </a:rPr>
              <a:t>	</a:t>
            </a:r>
          </a:p>
          <a:p>
            <a:pPr marL="285750" indent="-285750"/>
            <a:r>
              <a:rPr lang="en-US" sz="1200" dirty="0" smtClean="0">
                <a:latin typeface="Consolas" panose="020B0609020204030204" pitchFamily="49" charset="0"/>
                <a:cs typeface="Consolas" panose="020B0609020204030204" pitchFamily="49" charset="0"/>
              </a:rPr>
              <a:t>	def</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__</a:t>
            </a:r>
            <a:r>
              <a:rPr lang="en-US" sz="1200" dirty="0" err="1" smtClean="0">
                <a:latin typeface="Consolas" panose="020B0609020204030204" pitchFamily="49" charset="0"/>
                <a:cs typeface="Consolas" panose="020B0609020204030204" pitchFamily="49" charset="0"/>
              </a:rPr>
              <a:t>init</a:t>
            </a:r>
            <a:r>
              <a:rPr lang="en-US" sz="1200" dirty="0" smtClean="0">
                <a:latin typeface="Consolas" panose="020B0609020204030204" pitchFamily="49" charset="0"/>
                <a:cs typeface="Consolas" panose="020B0609020204030204" pitchFamily="49" charset="0"/>
              </a:rPr>
              <a:t>__(self, size=10, score=10):</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self._size</a:t>
            </a:r>
            <a:r>
              <a:rPr lang="en-US" sz="1200" dirty="0" smtClean="0">
                <a:latin typeface="Consolas" panose="020B0609020204030204" pitchFamily="49" charset="0"/>
                <a:cs typeface="Consolas" panose="020B0609020204030204" pitchFamily="49" charset="0"/>
              </a:rPr>
              <a:t> = size</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self._score</a:t>
            </a:r>
            <a:r>
              <a:rPr lang="en-US" sz="1200" dirty="0" smtClean="0">
                <a:latin typeface="Consolas" panose="020B0609020204030204" pitchFamily="49" charset="0"/>
                <a:cs typeface="Consolas" panose="020B0609020204030204" pitchFamily="49" charset="0"/>
              </a:rPr>
              <a:t> = score</a:t>
            </a:r>
          </a:p>
          <a:p>
            <a:pPr marL="285750" indent="-285750"/>
            <a:endParaRPr lang="en-US" sz="1200" dirty="0">
              <a:latin typeface="Consolas" panose="020B0609020204030204" pitchFamily="49" charset="0"/>
              <a:cs typeface="Consolas" panose="020B0609020204030204" pitchFamily="49" charset="0"/>
            </a:endParaRPr>
          </a:p>
          <a:p>
            <a:pPr marL="285750" indent="-285750"/>
            <a:r>
              <a:rPr lang="en-US" sz="1200" dirty="0" smtClean="0">
                <a:latin typeface="Consolas" panose="020B0609020204030204" pitchFamily="49" charset="0"/>
                <a:cs typeface="Consolas" panose="020B0609020204030204" pitchFamily="49" charset="0"/>
              </a:rPr>
              <a:t>	def blink():</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print(“Blinking”)</a:t>
            </a:r>
            <a:endParaRPr lang="en-US" sz="1200" dirty="0">
              <a:latin typeface="Consolas" panose="020B0609020204030204" pitchFamily="49" charset="0"/>
              <a:cs typeface="Consolas" panose="020B0609020204030204" pitchFamily="49" charset="0"/>
            </a:endParaRPr>
          </a:p>
        </p:txBody>
      </p:sp>
      <p:sp>
        <p:nvSpPr>
          <p:cNvPr id="41" name="TextBox 40"/>
          <p:cNvSpPr txBox="1"/>
          <p:nvPr/>
        </p:nvSpPr>
        <p:spPr>
          <a:xfrm>
            <a:off x="3873843" y="2751774"/>
            <a:ext cx="5041557" cy="1938992"/>
          </a:xfrm>
          <a:prstGeom prst="rect">
            <a:avLst/>
          </a:prstGeom>
          <a:noFill/>
        </p:spPr>
        <p:txBody>
          <a:bodyPr wrap="square" rtlCol="0">
            <a:spAutoFit/>
          </a:bodyPr>
          <a:lstStyle/>
          <a:p>
            <a:pPr marL="285750" indent="-285750"/>
            <a:r>
              <a:rPr lang="en-US" sz="1200" dirty="0" smtClean="0">
                <a:solidFill>
                  <a:srgbClr val="37FFE6"/>
                </a:solidFill>
                <a:latin typeface="Consolas" panose="020B0609020204030204" pitchFamily="49" charset="0"/>
                <a:cs typeface="Consolas" panose="020B0609020204030204" pitchFamily="49" charset="0"/>
              </a:rPr>
              <a:t>class </a:t>
            </a:r>
            <a:r>
              <a:rPr lang="en-US" sz="1200" dirty="0" err="1" smtClean="0">
                <a:solidFill>
                  <a:srgbClr val="37FFE6"/>
                </a:solidFill>
                <a:latin typeface="Consolas" panose="020B0609020204030204" pitchFamily="49" charset="0"/>
                <a:cs typeface="Consolas" panose="020B0609020204030204" pitchFamily="49" charset="0"/>
              </a:rPr>
              <a:t>PowerPellet</a:t>
            </a:r>
            <a:r>
              <a:rPr lang="en-US" sz="1200" dirty="0" smtClean="0">
                <a:solidFill>
                  <a:srgbClr val="37FFE6"/>
                </a:solidFill>
                <a:latin typeface="Consolas" panose="020B0609020204030204" pitchFamily="49" charset="0"/>
                <a:cs typeface="Consolas" panose="020B0609020204030204" pitchFamily="49" charset="0"/>
              </a:rPr>
              <a:t>(</a:t>
            </a:r>
            <a:r>
              <a:rPr lang="en-US" sz="1200" dirty="0" err="1" smtClean="0">
                <a:solidFill>
                  <a:srgbClr val="FFB937"/>
                </a:solidFill>
                <a:latin typeface="Consolas" panose="020B0609020204030204" pitchFamily="49" charset="0"/>
                <a:cs typeface="Consolas" panose="020B0609020204030204" pitchFamily="49" charset="0"/>
              </a:rPr>
              <a:t>PacDot</a:t>
            </a:r>
            <a:r>
              <a:rPr lang="en-US" sz="1200" dirty="0" smtClean="0">
                <a:solidFill>
                  <a:srgbClr val="37FFE6"/>
                </a:solidFill>
                <a:latin typeface="Consolas" panose="020B0609020204030204" pitchFamily="49" charset="0"/>
                <a:cs typeface="Consolas" panose="020B0609020204030204" pitchFamily="49" charset="0"/>
              </a:rPr>
              <a:t>):</a:t>
            </a:r>
          </a:p>
          <a:p>
            <a:pPr marL="285750" indent="-285750"/>
            <a:r>
              <a:rPr lang="en-US" sz="1200" dirty="0">
                <a:latin typeface="Consolas" panose="020B0609020204030204" pitchFamily="49" charset="0"/>
                <a:cs typeface="Consolas" panose="020B0609020204030204" pitchFamily="49" charset="0"/>
              </a:rPr>
              <a:t>	</a:t>
            </a:r>
          </a:p>
          <a:p>
            <a:pPr marL="285750" indent="-285750"/>
            <a:r>
              <a:rPr lang="en-US" sz="1200" dirty="0" smtClean="0">
                <a:latin typeface="Consolas" panose="020B0609020204030204" pitchFamily="49" charset="0"/>
                <a:cs typeface="Consolas" panose="020B0609020204030204" pitchFamily="49" charset="0"/>
              </a:rPr>
              <a:t>	def</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__</a:t>
            </a:r>
            <a:r>
              <a:rPr lang="en-US" sz="1200" dirty="0" err="1" smtClean="0">
                <a:latin typeface="Consolas" panose="020B0609020204030204" pitchFamily="49" charset="0"/>
                <a:cs typeface="Consolas" panose="020B0609020204030204" pitchFamily="49" charset="0"/>
              </a:rPr>
              <a:t>init</a:t>
            </a:r>
            <a:r>
              <a:rPr lang="en-US" sz="1200" dirty="0" smtClean="0">
                <a:latin typeface="Consolas" panose="020B0609020204030204" pitchFamily="49" charset="0"/>
                <a:cs typeface="Consolas" panose="020B0609020204030204" pitchFamily="49" charset="0"/>
              </a:rPr>
              <a:t>__(self, size=25, score=50):</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a:solidFill>
                  <a:srgbClr val="FFB937"/>
                </a:solidFill>
                <a:latin typeface="Consolas" panose="020B0609020204030204" pitchFamily="49" charset="0"/>
                <a:cs typeface="Consolas" panose="020B0609020204030204" pitchFamily="49" charset="0"/>
              </a:rPr>
              <a:t>PacDot</a:t>
            </a:r>
            <a:r>
              <a:rPr lang="en-US" sz="1200" dirty="0">
                <a:solidFill>
                  <a:srgbClr val="FFB937"/>
                </a:solidFill>
                <a:latin typeface="Consolas" panose="020B0609020204030204" pitchFamily="49" charset="0"/>
                <a:cs typeface="Consolas" panose="020B0609020204030204" pitchFamily="49" charset="0"/>
              </a:rPr>
              <a:t>.__</a:t>
            </a:r>
            <a:r>
              <a:rPr lang="en-US" sz="1200" dirty="0" err="1">
                <a:solidFill>
                  <a:srgbClr val="FFB937"/>
                </a:solidFill>
                <a:latin typeface="Consolas" panose="020B0609020204030204" pitchFamily="49" charset="0"/>
                <a:cs typeface="Consolas" panose="020B0609020204030204" pitchFamily="49" charset="0"/>
              </a:rPr>
              <a:t>init</a:t>
            </a:r>
            <a:r>
              <a:rPr lang="en-US" sz="1200" dirty="0">
                <a:solidFill>
                  <a:srgbClr val="FFB937"/>
                </a:solidFill>
                <a:latin typeface="Consolas" panose="020B0609020204030204" pitchFamily="49" charset="0"/>
                <a:cs typeface="Consolas" panose="020B0609020204030204" pitchFamily="49" charset="0"/>
              </a:rPr>
              <a:t>__(self, size, score)</a:t>
            </a:r>
          </a:p>
          <a:p>
            <a:pPr marL="285750" indent="-285750"/>
            <a:r>
              <a:rPr lang="en-US" sz="1200" dirty="0">
                <a:latin typeface="Consolas" panose="020B0609020204030204" pitchFamily="49" charset="0"/>
                <a:cs typeface="Consolas" panose="020B0609020204030204" pitchFamily="49" charset="0"/>
              </a:rPr>
              <a:t>		self._</a:t>
            </a:r>
            <a:r>
              <a:rPr lang="en-US" sz="1200" dirty="0" err="1">
                <a:latin typeface="Consolas" panose="020B0609020204030204" pitchFamily="49" charset="0"/>
                <a:cs typeface="Consolas" panose="020B0609020204030204" pitchFamily="49" charset="0"/>
              </a:rPr>
              <a:t>sizeModifier</a:t>
            </a:r>
            <a:r>
              <a:rPr lang="en-US" sz="1200" dirty="0">
                <a:latin typeface="Consolas" panose="020B0609020204030204" pitchFamily="49" charset="0"/>
                <a:cs typeface="Consolas" panose="020B0609020204030204" pitchFamily="49" charset="0"/>
              </a:rPr>
              <a:t> = -2</a:t>
            </a:r>
          </a:p>
          <a:p>
            <a:pPr marL="285750" indent="-285750"/>
            <a:endParaRPr lang="en-US" sz="1200" dirty="0">
              <a:latin typeface="Consolas" panose="020B0609020204030204" pitchFamily="49" charset="0"/>
              <a:cs typeface="Consolas" panose="020B0609020204030204" pitchFamily="49" charset="0"/>
            </a:endParaRPr>
          </a:p>
          <a:p>
            <a:pPr marL="285750" indent="-285750"/>
            <a:r>
              <a:rPr lang="en-US" sz="1200" dirty="0" smtClean="0">
                <a:latin typeface="Consolas" panose="020B0609020204030204" pitchFamily="49" charset="0"/>
                <a:cs typeface="Consolas" panose="020B0609020204030204" pitchFamily="49" charset="0"/>
              </a:rPr>
              <a:t>	</a:t>
            </a:r>
            <a:r>
              <a:rPr lang="en-US" sz="1200" dirty="0" smtClean="0">
                <a:solidFill>
                  <a:srgbClr val="37FFE6"/>
                </a:solidFill>
                <a:latin typeface="Consolas" panose="020B0609020204030204" pitchFamily="49" charset="0"/>
                <a:cs typeface="Consolas" panose="020B0609020204030204" pitchFamily="49" charset="0"/>
              </a:rPr>
              <a:t>def blink():</a:t>
            </a:r>
          </a:p>
          <a:p>
            <a:pPr marL="285750" indent="-285750"/>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self._size</a:t>
            </a:r>
            <a:r>
              <a:rPr lang="en-US" sz="1200" dirty="0" smtClean="0">
                <a:latin typeface="Consolas" panose="020B0609020204030204" pitchFamily="49" charset="0"/>
                <a:cs typeface="Consolas" panose="020B0609020204030204" pitchFamily="49" charset="0"/>
              </a:rPr>
              <a:t> += self._</a:t>
            </a:r>
            <a:r>
              <a:rPr lang="en-US" sz="1200" dirty="0" err="1" smtClean="0">
                <a:latin typeface="Consolas" panose="020B0609020204030204" pitchFamily="49" charset="0"/>
                <a:cs typeface="Consolas" panose="020B0609020204030204" pitchFamily="49" charset="0"/>
              </a:rPr>
              <a:t>sizeModifier</a:t>
            </a:r>
            <a:endParaRPr lang="en-US" sz="1200" dirty="0" smtClean="0">
              <a:latin typeface="Consolas" panose="020B0609020204030204" pitchFamily="49" charset="0"/>
              <a:cs typeface="Consolas" panose="020B0609020204030204" pitchFamily="49" charset="0"/>
            </a:endParaRP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if </a:t>
            </a:r>
            <a:r>
              <a:rPr lang="en-US" sz="1200" dirty="0" err="1" smtClean="0">
                <a:latin typeface="Consolas" panose="020B0609020204030204" pitchFamily="49" charset="0"/>
                <a:cs typeface="Consolas" panose="020B0609020204030204" pitchFamily="49" charset="0"/>
              </a:rPr>
              <a:t>self._size</a:t>
            </a:r>
            <a:r>
              <a:rPr lang="en-US" sz="1200" dirty="0" smtClean="0">
                <a:latin typeface="Consolas" panose="020B0609020204030204" pitchFamily="49" charset="0"/>
                <a:cs typeface="Consolas" panose="020B0609020204030204" pitchFamily="49" charset="0"/>
              </a:rPr>
              <a:t> &lt; 10 or </a:t>
            </a:r>
            <a:r>
              <a:rPr lang="en-US" sz="1200" dirty="0" err="1" smtClean="0">
                <a:latin typeface="Consolas" panose="020B0609020204030204" pitchFamily="49" charset="0"/>
                <a:cs typeface="Consolas" panose="020B0609020204030204" pitchFamily="49" charset="0"/>
              </a:rPr>
              <a:t>self._size</a:t>
            </a:r>
            <a:r>
              <a:rPr lang="en-US" sz="1200" dirty="0" smtClean="0">
                <a:latin typeface="Consolas" panose="020B0609020204030204" pitchFamily="49" charset="0"/>
                <a:cs typeface="Consolas" panose="020B0609020204030204" pitchFamily="49" charset="0"/>
              </a:rPr>
              <a:t> &gt; 20:</a:t>
            </a:r>
          </a:p>
          <a:p>
            <a:pPr marL="285750" indent="-285750"/>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self._</a:t>
            </a:r>
            <a:r>
              <a:rPr lang="en-US" sz="1200" dirty="0" err="1" smtClean="0">
                <a:latin typeface="Consolas" panose="020B0609020204030204" pitchFamily="49" charset="0"/>
                <a:cs typeface="Consolas" panose="020B0609020204030204" pitchFamily="49" charset="0"/>
              </a:rPr>
              <a:t>sizeModifier</a:t>
            </a: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 self._</a:t>
            </a:r>
            <a:r>
              <a:rPr lang="en-US" sz="1200" dirty="0" err="1">
                <a:latin typeface="Consolas" panose="020B0609020204030204" pitchFamily="49" charset="0"/>
                <a:cs typeface="Consolas" panose="020B0609020204030204" pitchFamily="49" charset="0"/>
              </a:rPr>
              <a:t>sizeModifier</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p:txBody>
      </p:sp>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Method</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Overriding</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6088141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Multiple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Inheritance</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611472" y="681498"/>
            <a:ext cx="6840912" cy="1015663"/>
          </a:xfrm>
          <a:prstGeom prst="rect">
            <a:avLst/>
          </a:prstGeom>
          <a:noFill/>
        </p:spPr>
        <p:txBody>
          <a:bodyPr wrap="square" rtlCol="0">
            <a:spAutoFit/>
          </a:bodyPr>
          <a:lstStyle/>
          <a:p>
            <a:r>
              <a:rPr lang="en-US" sz="1000" dirty="0">
                <a:solidFill>
                  <a:srgbClr val="FFB937"/>
                </a:solidFill>
                <a:latin typeface="Consolas" panose="020B0609020204030204" pitchFamily="49" charset="0"/>
              </a:rPr>
              <a:t>class Person:</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__</a:t>
            </a:r>
            <a:r>
              <a:rPr lang="en-US" sz="1000" dirty="0" err="1">
                <a:latin typeface="Consolas" panose="020B0609020204030204" pitchFamily="49" charset="0"/>
              </a:rPr>
              <a:t>init</a:t>
            </a:r>
            <a:r>
              <a:rPr lang="en-US" sz="1000" dirty="0">
                <a:latin typeface="Consolas" panose="020B0609020204030204" pitchFamily="49" charset="0"/>
              </a:rPr>
              <a:t>__(self, name, surname, </a:t>
            </a:r>
            <a:r>
              <a:rPr lang="en-US" sz="1000" dirty="0" err="1">
                <a:latin typeface="Consolas" panose="020B0609020204030204" pitchFamily="49" charset="0"/>
              </a:rPr>
              <a:t>idnumber</a:t>
            </a:r>
            <a:r>
              <a:rPr lang="en-US" sz="1000" dirty="0" smtClean="0">
                <a:latin typeface="Consolas" panose="020B0609020204030204" pitchFamily="49" charset="0"/>
              </a:rPr>
              <a:t>):</a:t>
            </a:r>
          </a:p>
          <a:p>
            <a:r>
              <a:rPr lang="de-DE" sz="1000" dirty="0" smtClean="0">
                <a:latin typeface="Consolas" panose="020B0609020204030204" pitchFamily="49" charset="0"/>
              </a:rPr>
              <a:t>        </a:t>
            </a:r>
            <a:r>
              <a:rPr lang="en-US" sz="1000" dirty="0" smtClean="0">
                <a:latin typeface="Consolas" panose="020B0609020204030204" pitchFamily="49" charset="0"/>
              </a:rPr>
              <a:t>self.name </a:t>
            </a:r>
            <a:r>
              <a:rPr lang="en-US" sz="1000" dirty="0">
                <a:latin typeface="Consolas" panose="020B0609020204030204" pitchFamily="49" charset="0"/>
              </a:rPr>
              <a:t>= name</a:t>
            </a:r>
          </a:p>
          <a:p>
            <a:r>
              <a:rPr lang="en-US" sz="1000" dirty="0">
                <a:latin typeface="Consolas" panose="020B0609020204030204" pitchFamily="49" charset="0"/>
              </a:rPr>
              <a:t>        </a:t>
            </a:r>
            <a:r>
              <a:rPr lang="en-US" sz="1000" dirty="0" err="1">
                <a:latin typeface="Consolas" panose="020B0609020204030204" pitchFamily="49" charset="0"/>
              </a:rPr>
              <a:t>self.surname</a:t>
            </a:r>
            <a:r>
              <a:rPr lang="en-US" sz="1000" dirty="0">
                <a:latin typeface="Consolas" panose="020B0609020204030204" pitchFamily="49" charset="0"/>
              </a:rPr>
              <a:t> = surname</a:t>
            </a:r>
          </a:p>
          <a:p>
            <a:r>
              <a:rPr lang="en-US" sz="1000" dirty="0">
                <a:latin typeface="Consolas" panose="020B0609020204030204" pitchFamily="49" charset="0"/>
              </a:rPr>
              <a:t>        </a:t>
            </a:r>
            <a:r>
              <a:rPr lang="en-US" sz="1000" dirty="0" err="1">
                <a:latin typeface="Consolas" panose="020B0609020204030204" pitchFamily="49" charset="0"/>
              </a:rPr>
              <a:t>self.idnumber</a:t>
            </a:r>
            <a:r>
              <a:rPr lang="en-US" sz="1000" dirty="0">
                <a:latin typeface="Consolas" panose="020B0609020204030204" pitchFamily="49" charset="0"/>
              </a:rPr>
              <a:t> = </a:t>
            </a:r>
            <a:r>
              <a:rPr lang="en-US" sz="1000" dirty="0" err="1">
                <a:latin typeface="Consolas" panose="020B0609020204030204" pitchFamily="49" charset="0"/>
              </a:rPr>
              <a:t>idnumber</a:t>
            </a:r>
            <a:endParaRPr lang="en-US" sz="1000" dirty="0" smtClean="0">
              <a:latin typeface="Consolas" panose="020B0609020204030204" pitchFamily="49" charset="0"/>
            </a:endParaRPr>
          </a:p>
          <a:p>
            <a:endParaRPr lang="de-DE" sz="1000" dirty="0">
              <a:latin typeface="Consolas" panose="020B0609020204030204" pitchFamily="49" charset="0"/>
            </a:endParaRPr>
          </a:p>
        </p:txBody>
      </p:sp>
    </p:spTree>
    <p:extLst>
      <p:ext uri="{BB962C8B-B14F-4D97-AF65-F5344CB8AC3E}">
        <p14:creationId xmlns:p14="http://schemas.microsoft.com/office/powerpoint/2010/main" val="240466030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Multiple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Inheritance</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611472" y="681498"/>
            <a:ext cx="6840912" cy="2092881"/>
          </a:xfrm>
          <a:prstGeom prst="rect">
            <a:avLst/>
          </a:prstGeom>
          <a:noFill/>
        </p:spPr>
        <p:txBody>
          <a:bodyPr wrap="square" rtlCol="0">
            <a:spAutoFit/>
          </a:bodyPr>
          <a:lstStyle/>
          <a:p>
            <a:r>
              <a:rPr lang="en-US" sz="1000" dirty="0">
                <a:solidFill>
                  <a:srgbClr val="FFB937"/>
                </a:solidFill>
                <a:latin typeface="Consolas" panose="020B0609020204030204" pitchFamily="49" charset="0"/>
              </a:rPr>
              <a:t>class Person:</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__</a:t>
            </a:r>
            <a:r>
              <a:rPr lang="en-US" sz="1000" dirty="0" err="1">
                <a:latin typeface="Consolas" panose="020B0609020204030204" pitchFamily="49" charset="0"/>
              </a:rPr>
              <a:t>init</a:t>
            </a:r>
            <a:r>
              <a:rPr lang="en-US" sz="1000" dirty="0">
                <a:latin typeface="Consolas" panose="020B0609020204030204" pitchFamily="49" charset="0"/>
              </a:rPr>
              <a:t>__(self, name, surname, </a:t>
            </a:r>
            <a:r>
              <a:rPr lang="en-US" sz="1000" dirty="0" err="1">
                <a:latin typeface="Consolas" panose="020B0609020204030204" pitchFamily="49" charset="0"/>
              </a:rPr>
              <a:t>idnumber</a:t>
            </a:r>
            <a:r>
              <a:rPr lang="en-US" sz="1000" dirty="0" smtClean="0">
                <a:latin typeface="Consolas" panose="020B0609020204030204" pitchFamily="49" charset="0"/>
              </a:rPr>
              <a:t>):</a:t>
            </a:r>
          </a:p>
          <a:p>
            <a:r>
              <a:rPr lang="de-DE" sz="1000" dirty="0" smtClean="0">
                <a:latin typeface="Consolas" panose="020B0609020204030204" pitchFamily="49" charset="0"/>
              </a:rPr>
              <a:t>        </a:t>
            </a:r>
            <a:r>
              <a:rPr lang="en-US" sz="1000" dirty="0" smtClean="0">
                <a:latin typeface="Consolas" panose="020B0609020204030204" pitchFamily="49" charset="0"/>
              </a:rPr>
              <a:t>self.name </a:t>
            </a:r>
            <a:r>
              <a:rPr lang="en-US" sz="1000" dirty="0">
                <a:latin typeface="Consolas" panose="020B0609020204030204" pitchFamily="49" charset="0"/>
              </a:rPr>
              <a:t>= name</a:t>
            </a:r>
          </a:p>
          <a:p>
            <a:r>
              <a:rPr lang="en-US" sz="1000" dirty="0">
                <a:latin typeface="Consolas" panose="020B0609020204030204" pitchFamily="49" charset="0"/>
              </a:rPr>
              <a:t>        </a:t>
            </a:r>
            <a:r>
              <a:rPr lang="en-US" sz="1000" dirty="0" err="1">
                <a:latin typeface="Consolas" panose="020B0609020204030204" pitchFamily="49" charset="0"/>
              </a:rPr>
              <a:t>self.surname</a:t>
            </a:r>
            <a:r>
              <a:rPr lang="en-US" sz="1000" dirty="0">
                <a:latin typeface="Consolas" panose="020B0609020204030204" pitchFamily="49" charset="0"/>
              </a:rPr>
              <a:t> = surname</a:t>
            </a:r>
          </a:p>
          <a:p>
            <a:r>
              <a:rPr lang="en-US" sz="1000" dirty="0">
                <a:latin typeface="Consolas" panose="020B0609020204030204" pitchFamily="49" charset="0"/>
              </a:rPr>
              <a:t>        </a:t>
            </a:r>
            <a:r>
              <a:rPr lang="en-US" sz="1000" dirty="0" err="1">
                <a:latin typeface="Consolas" panose="020B0609020204030204" pitchFamily="49" charset="0"/>
              </a:rPr>
              <a:t>self.idnumber</a:t>
            </a:r>
            <a:r>
              <a:rPr lang="en-US" sz="1000" dirty="0">
                <a:latin typeface="Consolas" panose="020B0609020204030204" pitchFamily="49" charset="0"/>
              </a:rPr>
              <a:t> = </a:t>
            </a:r>
            <a:r>
              <a:rPr lang="en-US" sz="1000" dirty="0" err="1">
                <a:latin typeface="Consolas" panose="020B0609020204030204" pitchFamily="49" charset="0"/>
              </a:rPr>
              <a:t>idnumber</a:t>
            </a:r>
            <a:endParaRPr lang="en-US" sz="1000" dirty="0" smtClean="0">
              <a:latin typeface="Consolas" panose="020B0609020204030204" pitchFamily="49" charset="0"/>
            </a:endParaRPr>
          </a:p>
          <a:p>
            <a:endParaRPr lang="de-DE" sz="1000" dirty="0">
              <a:latin typeface="Consolas" panose="020B0609020204030204" pitchFamily="49" charset="0"/>
            </a:endParaRPr>
          </a:p>
          <a:p>
            <a:r>
              <a:rPr lang="en-US" sz="1000" dirty="0">
                <a:solidFill>
                  <a:srgbClr val="FFB937"/>
                </a:solidFill>
                <a:latin typeface="Consolas" panose="020B0609020204030204" pitchFamily="49" charset="0"/>
              </a:rPr>
              <a:t>class Learner:</a:t>
            </a:r>
          </a:p>
          <a:p>
            <a:r>
              <a:rPr lang="en-US" sz="1000" dirty="0">
                <a:latin typeface="Consolas" panose="020B0609020204030204" pitchFamily="49" charset="0"/>
              </a:rPr>
              <a:t> </a:t>
            </a:r>
            <a:r>
              <a:rPr lang="en-US" sz="1000" dirty="0" smtClean="0">
                <a:latin typeface="Consolas" panose="020B0609020204030204" pitchFamily="49" charset="0"/>
              </a:rPr>
              <a:t>   </a:t>
            </a:r>
            <a:r>
              <a:rPr lang="en-US" sz="1000" dirty="0" err="1" smtClean="0">
                <a:latin typeface="Consolas" panose="020B0609020204030204" pitchFamily="49" charset="0"/>
              </a:rPr>
              <a:t>def</a:t>
            </a:r>
            <a:r>
              <a:rPr lang="en-US" sz="1000" dirty="0" smtClean="0">
                <a:latin typeface="Consolas" panose="020B0609020204030204" pitchFamily="49" charset="0"/>
              </a:rPr>
              <a:t> </a:t>
            </a:r>
            <a:r>
              <a:rPr lang="en-US" sz="1000" dirty="0">
                <a:latin typeface="Consolas" panose="020B0609020204030204" pitchFamily="49" charset="0"/>
              </a:rPr>
              <a:t>__</a:t>
            </a:r>
            <a:r>
              <a:rPr lang="en-US" sz="1000" dirty="0" err="1">
                <a:latin typeface="Consolas" panose="020B0609020204030204" pitchFamily="49" charset="0"/>
              </a:rPr>
              <a:t>init</a:t>
            </a:r>
            <a:r>
              <a:rPr lang="en-US" sz="1000" dirty="0">
                <a:latin typeface="Consolas" panose="020B0609020204030204" pitchFamily="49" charset="0"/>
              </a:rPr>
              <a:t>__(self):</a:t>
            </a:r>
          </a:p>
          <a:p>
            <a:r>
              <a:rPr lang="en-US" sz="1000" dirty="0">
                <a:latin typeface="Consolas" panose="020B0609020204030204" pitchFamily="49" charset="0"/>
              </a:rPr>
              <a:t>        </a:t>
            </a:r>
            <a:r>
              <a:rPr lang="en-US" sz="1000" dirty="0" err="1">
                <a:latin typeface="Consolas" panose="020B0609020204030204" pitchFamily="49" charset="0"/>
              </a:rPr>
              <a:t>self.classes</a:t>
            </a:r>
            <a:r>
              <a:rPr lang="en-US" sz="1000" dirty="0">
                <a:latin typeface="Consolas" panose="020B0609020204030204" pitchFamily="49" charset="0"/>
              </a:rPr>
              <a:t> = []   #classes the learner takes</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enroll(self, course):</a:t>
            </a:r>
          </a:p>
          <a:p>
            <a:r>
              <a:rPr lang="en-US" sz="1000" dirty="0">
                <a:latin typeface="Consolas" panose="020B0609020204030204" pitchFamily="49" charset="0"/>
              </a:rPr>
              <a:t>        </a:t>
            </a:r>
            <a:r>
              <a:rPr lang="en-US" sz="1000" dirty="0" err="1">
                <a:latin typeface="Consolas" panose="020B0609020204030204" pitchFamily="49" charset="0"/>
              </a:rPr>
              <a:t>self.classes.append</a:t>
            </a:r>
            <a:r>
              <a:rPr lang="en-US" sz="1000" dirty="0">
                <a:latin typeface="Consolas" panose="020B0609020204030204" pitchFamily="49" charset="0"/>
              </a:rPr>
              <a:t>(course</a:t>
            </a:r>
            <a:r>
              <a:rPr lang="en-US" sz="1000" dirty="0" smtClean="0">
                <a:latin typeface="Consolas" panose="020B0609020204030204" pitchFamily="49" charset="0"/>
              </a:rPr>
              <a:t>)</a:t>
            </a:r>
          </a:p>
          <a:p>
            <a:endParaRPr lang="de-DE" sz="1000" dirty="0">
              <a:latin typeface="Consolas" panose="020B0609020204030204" pitchFamily="49" charset="0"/>
            </a:endParaRPr>
          </a:p>
        </p:txBody>
      </p:sp>
    </p:spTree>
    <p:extLst>
      <p:ext uri="{BB962C8B-B14F-4D97-AF65-F5344CB8AC3E}">
        <p14:creationId xmlns:p14="http://schemas.microsoft.com/office/powerpoint/2010/main" val="114208187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Multiple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Inheritance</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611472" y="681498"/>
            <a:ext cx="6840912" cy="3170099"/>
          </a:xfrm>
          <a:prstGeom prst="rect">
            <a:avLst/>
          </a:prstGeom>
          <a:noFill/>
        </p:spPr>
        <p:txBody>
          <a:bodyPr wrap="square" rtlCol="0">
            <a:spAutoFit/>
          </a:bodyPr>
          <a:lstStyle/>
          <a:p>
            <a:r>
              <a:rPr lang="en-US" sz="1000" dirty="0">
                <a:solidFill>
                  <a:srgbClr val="FFB937"/>
                </a:solidFill>
                <a:latin typeface="Consolas" panose="020B0609020204030204" pitchFamily="49" charset="0"/>
              </a:rPr>
              <a:t>class Person:</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__</a:t>
            </a:r>
            <a:r>
              <a:rPr lang="en-US" sz="1000" dirty="0" err="1">
                <a:latin typeface="Consolas" panose="020B0609020204030204" pitchFamily="49" charset="0"/>
              </a:rPr>
              <a:t>init</a:t>
            </a:r>
            <a:r>
              <a:rPr lang="en-US" sz="1000" dirty="0">
                <a:latin typeface="Consolas" panose="020B0609020204030204" pitchFamily="49" charset="0"/>
              </a:rPr>
              <a:t>__(self, name, surname, </a:t>
            </a:r>
            <a:r>
              <a:rPr lang="en-US" sz="1000" dirty="0" err="1">
                <a:latin typeface="Consolas" panose="020B0609020204030204" pitchFamily="49" charset="0"/>
              </a:rPr>
              <a:t>idnumber</a:t>
            </a:r>
            <a:r>
              <a:rPr lang="en-US" sz="1000" dirty="0" smtClean="0">
                <a:latin typeface="Consolas" panose="020B0609020204030204" pitchFamily="49" charset="0"/>
              </a:rPr>
              <a:t>):</a:t>
            </a:r>
          </a:p>
          <a:p>
            <a:r>
              <a:rPr lang="de-DE" sz="1000" dirty="0" smtClean="0">
                <a:latin typeface="Consolas" panose="020B0609020204030204" pitchFamily="49" charset="0"/>
              </a:rPr>
              <a:t>        </a:t>
            </a:r>
            <a:r>
              <a:rPr lang="en-US" sz="1000" dirty="0" smtClean="0">
                <a:latin typeface="Consolas" panose="020B0609020204030204" pitchFamily="49" charset="0"/>
              </a:rPr>
              <a:t>self.name </a:t>
            </a:r>
            <a:r>
              <a:rPr lang="en-US" sz="1000" dirty="0">
                <a:latin typeface="Consolas" panose="020B0609020204030204" pitchFamily="49" charset="0"/>
              </a:rPr>
              <a:t>= name</a:t>
            </a:r>
          </a:p>
          <a:p>
            <a:r>
              <a:rPr lang="en-US" sz="1000" dirty="0">
                <a:latin typeface="Consolas" panose="020B0609020204030204" pitchFamily="49" charset="0"/>
              </a:rPr>
              <a:t>        </a:t>
            </a:r>
            <a:r>
              <a:rPr lang="en-US" sz="1000" dirty="0" err="1">
                <a:latin typeface="Consolas" panose="020B0609020204030204" pitchFamily="49" charset="0"/>
              </a:rPr>
              <a:t>self.surname</a:t>
            </a:r>
            <a:r>
              <a:rPr lang="en-US" sz="1000" dirty="0">
                <a:latin typeface="Consolas" panose="020B0609020204030204" pitchFamily="49" charset="0"/>
              </a:rPr>
              <a:t> = surname</a:t>
            </a:r>
          </a:p>
          <a:p>
            <a:r>
              <a:rPr lang="en-US" sz="1000" dirty="0">
                <a:latin typeface="Consolas" panose="020B0609020204030204" pitchFamily="49" charset="0"/>
              </a:rPr>
              <a:t>        </a:t>
            </a:r>
            <a:r>
              <a:rPr lang="en-US" sz="1000" dirty="0" err="1">
                <a:latin typeface="Consolas" panose="020B0609020204030204" pitchFamily="49" charset="0"/>
              </a:rPr>
              <a:t>self.idnumber</a:t>
            </a:r>
            <a:r>
              <a:rPr lang="en-US" sz="1000" dirty="0">
                <a:latin typeface="Consolas" panose="020B0609020204030204" pitchFamily="49" charset="0"/>
              </a:rPr>
              <a:t> = </a:t>
            </a:r>
            <a:r>
              <a:rPr lang="en-US" sz="1000" dirty="0" err="1">
                <a:latin typeface="Consolas" panose="020B0609020204030204" pitchFamily="49" charset="0"/>
              </a:rPr>
              <a:t>idnumber</a:t>
            </a:r>
            <a:endParaRPr lang="en-US" sz="1000" dirty="0" smtClean="0">
              <a:latin typeface="Consolas" panose="020B0609020204030204" pitchFamily="49" charset="0"/>
            </a:endParaRPr>
          </a:p>
          <a:p>
            <a:endParaRPr lang="de-DE" sz="1000" dirty="0">
              <a:latin typeface="Consolas" panose="020B0609020204030204" pitchFamily="49" charset="0"/>
            </a:endParaRPr>
          </a:p>
          <a:p>
            <a:r>
              <a:rPr lang="en-US" sz="1000" dirty="0">
                <a:solidFill>
                  <a:srgbClr val="FFB937"/>
                </a:solidFill>
                <a:latin typeface="Consolas" panose="020B0609020204030204" pitchFamily="49" charset="0"/>
              </a:rPr>
              <a:t>class Learner:</a:t>
            </a:r>
          </a:p>
          <a:p>
            <a:r>
              <a:rPr lang="en-US" sz="1000" dirty="0">
                <a:latin typeface="Consolas" panose="020B0609020204030204" pitchFamily="49" charset="0"/>
              </a:rPr>
              <a:t> </a:t>
            </a:r>
            <a:r>
              <a:rPr lang="en-US" sz="1000" dirty="0" smtClean="0">
                <a:latin typeface="Consolas" panose="020B0609020204030204" pitchFamily="49" charset="0"/>
              </a:rPr>
              <a:t>   </a:t>
            </a:r>
            <a:r>
              <a:rPr lang="en-US" sz="1000" dirty="0" err="1" smtClean="0">
                <a:latin typeface="Consolas" panose="020B0609020204030204" pitchFamily="49" charset="0"/>
              </a:rPr>
              <a:t>def</a:t>
            </a:r>
            <a:r>
              <a:rPr lang="en-US" sz="1000" dirty="0" smtClean="0">
                <a:latin typeface="Consolas" panose="020B0609020204030204" pitchFamily="49" charset="0"/>
              </a:rPr>
              <a:t> </a:t>
            </a:r>
            <a:r>
              <a:rPr lang="en-US" sz="1000" dirty="0">
                <a:latin typeface="Consolas" panose="020B0609020204030204" pitchFamily="49" charset="0"/>
              </a:rPr>
              <a:t>__</a:t>
            </a:r>
            <a:r>
              <a:rPr lang="en-US" sz="1000" dirty="0" err="1">
                <a:latin typeface="Consolas" panose="020B0609020204030204" pitchFamily="49" charset="0"/>
              </a:rPr>
              <a:t>init</a:t>
            </a:r>
            <a:r>
              <a:rPr lang="en-US" sz="1000" dirty="0">
                <a:latin typeface="Consolas" panose="020B0609020204030204" pitchFamily="49" charset="0"/>
              </a:rPr>
              <a:t>__(self):</a:t>
            </a:r>
          </a:p>
          <a:p>
            <a:r>
              <a:rPr lang="en-US" sz="1000" dirty="0">
                <a:latin typeface="Consolas" panose="020B0609020204030204" pitchFamily="49" charset="0"/>
              </a:rPr>
              <a:t>        </a:t>
            </a:r>
            <a:r>
              <a:rPr lang="en-US" sz="1000" dirty="0" err="1">
                <a:latin typeface="Consolas" panose="020B0609020204030204" pitchFamily="49" charset="0"/>
              </a:rPr>
              <a:t>self.classes</a:t>
            </a:r>
            <a:r>
              <a:rPr lang="en-US" sz="1000" dirty="0">
                <a:latin typeface="Consolas" panose="020B0609020204030204" pitchFamily="49" charset="0"/>
              </a:rPr>
              <a:t> = []   #classes the learner takes</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enroll(self, course):</a:t>
            </a:r>
          </a:p>
          <a:p>
            <a:r>
              <a:rPr lang="en-US" sz="1000" dirty="0">
                <a:latin typeface="Consolas" panose="020B0609020204030204" pitchFamily="49" charset="0"/>
              </a:rPr>
              <a:t>        </a:t>
            </a:r>
            <a:r>
              <a:rPr lang="en-US" sz="1000" dirty="0" err="1">
                <a:latin typeface="Consolas" panose="020B0609020204030204" pitchFamily="49" charset="0"/>
              </a:rPr>
              <a:t>self.classes.append</a:t>
            </a:r>
            <a:r>
              <a:rPr lang="en-US" sz="1000" dirty="0">
                <a:latin typeface="Consolas" panose="020B0609020204030204" pitchFamily="49" charset="0"/>
              </a:rPr>
              <a:t>(course</a:t>
            </a:r>
            <a:r>
              <a:rPr lang="en-US" sz="1000" dirty="0" smtClean="0">
                <a:latin typeface="Consolas" panose="020B0609020204030204" pitchFamily="49" charset="0"/>
              </a:rPr>
              <a:t>)</a:t>
            </a:r>
          </a:p>
          <a:p>
            <a:endParaRPr lang="de-DE" sz="1000" dirty="0">
              <a:latin typeface="Consolas" panose="020B0609020204030204" pitchFamily="49" charset="0"/>
            </a:endParaRPr>
          </a:p>
          <a:p>
            <a:r>
              <a:rPr lang="en-US" sz="1000" dirty="0">
                <a:solidFill>
                  <a:srgbClr val="FFB937"/>
                </a:solidFill>
                <a:latin typeface="Consolas" panose="020B0609020204030204" pitchFamily="49" charset="0"/>
              </a:rPr>
              <a:t>class Teacher:</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__</a:t>
            </a:r>
            <a:r>
              <a:rPr lang="en-US" sz="1000" dirty="0" err="1">
                <a:latin typeface="Consolas" panose="020B0609020204030204" pitchFamily="49" charset="0"/>
              </a:rPr>
              <a:t>init</a:t>
            </a:r>
            <a:r>
              <a:rPr lang="en-US" sz="1000" dirty="0">
                <a:latin typeface="Consolas" panose="020B0609020204030204" pitchFamily="49" charset="0"/>
              </a:rPr>
              <a:t>__(self):</a:t>
            </a:r>
          </a:p>
          <a:p>
            <a:r>
              <a:rPr lang="en-US" sz="1000" dirty="0">
                <a:latin typeface="Consolas" panose="020B0609020204030204" pitchFamily="49" charset="0"/>
              </a:rPr>
              <a:t>        </a:t>
            </a:r>
            <a:r>
              <a:rPr lang="en-US" sz="1000" dirty="0" err="1">
                <a:latin typeface="Consolas" panose="020B0609020204030204" pitchFamily="49" charset="0"/>
              </a:rPr>
              <a:t>self.classes</a:t>
            </a:r>
            <a:r>
              <a:rPr lang="en-US" sz="1000" dirty="0">
                <a:latin typeface="Consolas" panose="020B0609020204030204" pitchFamily="49" charset="0"/>
              </a:rPr>
              <a:t> = []    #classes the teacher gives</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teach(self, course):</a:t>
            </a:r>
          </a:p>
          <a:p>
            <a:r>
              <a:rPr lang="en-US" sz="1000" dirty="0">
                <a:latin typeface="Consolas" panose="020B0609020204030204" pitchFamily="49" charset="0"/>
              </a:rPr>
              <a:t>        </a:t>
            </a:r>
            <a:r>
              <a:rPr lang="en-US" sz="1000" dirty="0" err="1">
                <a:latin typeface="Consolas" panose="020B0609020204030204" pitchFamily="49" charset="0"/>
              </a:rPr>
              <a:t>self.classes.append</a:t>
            </a:r>
            <a:r>
              <a:rPr lang="en-US" sz="1000" dirty="0">
                <a:latin typeface="Consolas" panose="020B0609020204030204" pitchFamily="49" charset="0"/>
              </a:rPr>
              <a:t>(course</a:t>
            </a:r>
            <a:r>
              <a:rPr lang="en-US" sz="1000" dirty="0" smtClean="0">
                <a:latin typeface="Consolas" panose="020B0609020204030204" pitchFamily="49" charset="0"/>
              </a:rPr>
              <a:t>)</a:t>
            </a:r>
          </a:p>
          <a:p>
            <a:endParaRPr lang="de-DE" sz="1000" dirty="0">
              <a:latin typeface="Consolas" panose="020B0609020204030204" pitchFamily="49" charset="0"/>
            </a:endParaRPr>
          </a:p>
        </p:txBody>
      </p:sp>
    </p:spTree>
    <p:extLst>
      <p:ext uri="{BB962C8B-B14F-4D97-AF65-F5344CB8AC3E}">
        <p14:creationId xmlns:p14="http://schemas.microsoft.com/office/powerpoint/2010/main" val="368619640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Multiple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Inheritance</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611472" y="681498"/>
            <a:ext cx="6840912" cy="4247317"/>
          </a:xfrm>
          <a:prstGeom prst="rect">
            <a:avLst/>
          </a:prstGeom>
          <a:noFill/>
        </p:spPr>
        <p:txBody>
          <a:bodyPr wrap="square" rtlCol="0">
            <a:spAutoFit/>
          </a:bodyPr>
          <a:lstStyle/>
          <a:p>
            <a:r>
              <a:rPr lang="en-US" sz="1000" dirty="0">
                <a:solidFill>
                  <a:srgbClr val="FFB937"/>
                </a:solidFill>
                <a:latin typeface="Consolas" panose="020B0609020204030204" pitchFamily="49" charset="0"/>
              </a:rPr>
              <a:t>class Person:</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__</a:t>
            </a:r>
            <a:r>
              <a:rPr lang="en-US" sz="1000" dirty="0" err="1">
                <a:latin typeface="Consolas" panose="020B0609020204030204" pitchFamily="49" charset="0"/>
              </a:rPr>
              <a:t>init</a:t>
            </a:r>
            <a:r>
              <a:rPr lang="en-US" sz="1000" dirty="0">
                <a:latin typeface="Consolas" panose="020B0609020204030204" pitchFamily="49" charset="0"/>
              </a:rPr>
              <a:t>__(self, name, surname, </a:t>
            </a:r>
            <a:r>
              <a:rPr lang="en-US" sz="1000" dirty="0" err="1">
                <a:latin typeface="Consolas" panose="020B0609020204030204" pitchFamily="49" charset="0"/>
              </a:rPr>
              <a:t>idnumber</a:t>
            </a:r>
            <a:r>
              <a:rPr lang="en-US" sz="1000" dirty="0" smtClean="0">
                <a:latin typeface="Consolas" panose="020B0609020204030204" pitchFamily="49" charset="0"/>
              </a:rPr>
              <a:t>):</a:t>
            </a:r>
          </a:p>
          <a:p>
            <a:r>
              <a:rPr lang="de-DE" sz="1000" dirty="0" smtClean="0">
                <a:latin typeface="Consolas" panose="020B0609020204030204" pitchFamily="49" charset="0"/>
              </a:rPr>
              <a:t>        </a:t>
            </a:r>
            <a:r>
              <a:rPr lang="en-US" sz="1000" dirty="0" smtClean="0">
                <a:latin typeface="Consolas" panose="020B0609020204030204" pitchFamily="49" charset="0"/>
              </a:rPr>
              <a:t>self.name </a:t>
            </a:r>
            <a:r>
              <a:rPr lang="en-US" sz="1000" dirty="0">
                <a:latin typeface="Consolas" panose="020B0609020204030204" pitchFamily="49" charset="0"/>
              </a:rPr>
              <a:t>= name</a:t>
            </a:r>
          </a:p>
          <a:p>
            <a:r>
              <a:rPr lang="en-US" sz="1000" dirty="0">
                <a:latin typeface="Consolas" panose="020B0609020204030204" pitchFamily="49" charset="0"/>
              </a:rPr>
              <a:t>        </a:t>
            </a:r>
            <a:r>
              <a:rPr lang="en-US" sz="1000" dirty="0" err="1">
                <a:latin typeface="Consolas" panose="020B0609020204030204" pitchFamily="49" charset="0"/>
              </a:rPr>
              <a:t>self.surname</a:t>
            </a:r>
            <a:r>
              <a:rPr lang="en-US" sz="1000" dirty="0">
                <a:latin typeface="Consolas" panose="020B0609020204030204" pitchFamily="49" charset="0"/>
              </a:rPr>
              <a:t> = surname</a:t>
            </a:r>
          </a:p>
          <a:p>
            <a:r>
              <a:rPr lang="en-US" sz="1000" dirty="0">
                <a:latin typeface="Consolas" panose="020B0609020204030204" pitchFamily="49" charset="0"/>
              </a:rPr>
              <a:t>        </a:t>
            </a:r>
            <a:r>
              <a:rPr lang="en-US" sz="1000" dirty="0" err="1">
                <a:latin typeface="Consolas" panose="020B0609020204030204" pitchFamily="49" charset="0"/>
              </a:rPr>
              <a:t>self.idnumber</a:t>
            </a:r>
            <a:r>
              <a:rPr lang="en-US" sz="1000" dirty="0">
                <a:latin typeface="Consolas" panose="020B0609020204030204" pitchFamily="49" charset="0"/>
              </a:rPr>
              <a:t> = </a:t>
            </a:r>
            <a:r>
              <a:rPr lang="en-US" sz="1000" dirty="0" err="1">
                <a:latin typeface="Consolas" panose="020B0609020204030204" pitchFamily="49" charset="0"/>
              </a:rPr>
              <a:t>idnumber</a:t>
            </a:r>
            <a:endParaRPr lang="en-US" sz="1000" dirty="0" smtClean="0">
              <a:latin typeface="Consolas" panose="020B0609020204030204" pitchFamily="49" charset="0"/>
            </a:endParaRPr>
          </a:p>
          <a:p>
            <a:endParaRPr lang="de-DE" sz="1000" dirty="0">
              <a:latin typeface="Consolas" panose="020B0609020204030204" pitchFamily="49" charset="0"/>
            </a:endParaRPr>
          </a:p>
          <a:p>
            <a:r>
              <a:rPr lang="en-US" sz="1000" dirty="0">
                <a:solidFill>
                  <a:srgbClr val="FFB937"/>
                </a:solidFill>
                <a:latin typeface="Consolas" panose="020B0609020204030204" pitchFamily="49" charset="0"/>
              </a:rPr>
              <a:t>class Learner:</a:t>
            </a:r>
          </a:p>
          <a:p>
            <a:r>
              <a:rPr lang="en-US" sz="1000" dirty="0">
                <a:latin typeface="Consolas" panose="020B0609020204030204" pitchFamily="49" charset="0"/>
              </a:rPr>
              <a:t> </a:t>
            </a:r>
            <a:r>
              <a:rPr lang="en-US" sz="1000" dirty="0" smtClean="0">
                <a:latin typeface="Consolas" panose="020B0609020204030204" pitchFamily="49" charset="0"/>
              </a:rPr>
              <a:t>   </a:t>
            </a:r>
            <a:r>
              <a:rPr lang="en-US" sz="1000" dirty="0" err="1" smtClean="0">
                <a:latin typeface="Consolas" panose="020B0609020204030204" pitchFamily="49" charset="0"/>
              </a:rPr>
              <a:t>def</a:t>
            </a:r>
            <a:r>
              <a:rPr lang="en-US" sz="1000" dirty="0" smtClean="0">
                <a:latin typeface="Consolas" panose="020B0609020204030204" pitchFamily="49" charset="0"/>
              </a:rPr>
              <a:t> </a:t>
            </a:r>
            <a:r>
              <a:rPr lang="en-US" sz="1000" dirty="0">
                <a:latin typeface="Consolas" panose="020B0609020204030204" pitchFamily="49" charset="0"/>
              </a:rPr>
              <a:t>__</a:t>
            </a:r>
            <a:r>
              <a:rPr lang="en-US" sz="1000" dirty="0" err="1">
                <a:latin typeface="Consolas" panose="020B0609020204030204" pitchFamily="49" charset="0"/>
              </a:rPr>
              <a:t>init</a:t>
            </a:r>
            <a:r>
              <a:rPr lang="en-US" sz="1000" dirty="0">
                <a:latin typeface="Consolas" panose="020B0609020204030204" pitchFamily="49" charset="0"/>
              </a:rPr>
              <a:t>__(self):</a:t>
            </a:r>
          </a:p>
          <a:p>
            <a:r>
              <a:rPr lang="en-US" sz="1000" dirty="0">
                <a:latin typeface="Consolas" panose="020B0609020204030204" pitchFamily="49" charset="0"/>
              </a:rPr>
              <a:t>        </a:t>
            </a:r>
            <a:r>
              <a:rPr lang="en-US" sz="1000" dirty="0" err="1">
                <a:latin typeface="Consolas" panose="020B0609020204030204" pitchFamily="49" charset="0"/>
              </a:rPr>
              <a:t>self.classes</a:t>
            </a:r>
            <a:r>
              <a:rPr lang="en-US" sz="1000" dirty="0">
                <a:latin typeface="Consolas" panose="020B0609020204030204" pitchFamily="49" charset="0"/>
              </a:rPr>
              <a:t> = []   #classes the learner takes</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enroll(self, course):</a:t>
            </a:r>
          </a:p>
          <a:p>
            <a:r>
              <a:rPr lang="en-US" sz="1000" dirty="0">
                <a:latin typeface="Consolas" panose="020B0609020204030204" pitchFamily="49" charset="0"/>
              </a:rPr>
              <a:t>        </a:t>
            </a:r>
            <a:r>
              <a:rPr lang="en-US" sz="1000" dirty="0" err="1">
                <a:latin typeface="Consolas" panose="020B0609020204030204" pitchFamily="49" charset="0"/>
              </a:rPr>
              <a:t>self.classes.append</a:t>
            </a:r>
            <a:r>
              <a:rPr lang="en-US" sz="1000" dirty="0">
                <a:latin typeface="Consolas" panose="020B0609020204030204" pitchFamily="49" charset="0"/>
              </a:rPr>
              <a:t>(course</a:t>
            </a:r>
            <a:r>
              <a:rPr lang="en-US" sz="1000" dirty="0" smtClean="0">
                <a:latin typeface="Consolas" panose="020B0609020204030204" pitchFamily="49" charset="0"/>
              </a:rPr>
              <a:t>)</a:t>
            </a:r>
          </a:p>
          <a:p>
            <a:endParaRPr lang="de-DE" sz="1000" dirty="0">
              <a:latin typeface="Consolas" panose="020B0609020204030204" pitchFamily="49" charset="0"/>
            </a:endParaRPr>
          </a:p>
          <a:p>
            <a:r>
              <a:rPr lang="en-US" sz="1000" dirty="0">
                <a:solidFill>
                  <a:srgbClr val="FFB937"/>
                </a:solidFill>
                <a:latin typeface="Consolas" panose="020B0609020204030204" pitchFamily="49" charset="0"/>
              </a:rPr>
              <a:t>class Teacher:</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__</a:t>
            </a:r>
            <a:r>
              <a:rPr lang="en-US" sz="1000" dirty="0" err="1">
                <a:latin typeface="Consolas" panose="020B0609020204030204" pitchFamily="49" charset="0"/>
              </a:rPr>
              <a:t>init</a:t>
            </a:r>
            <a:r>
              <a:rPr lang="en-US" sz="1000" dirty="0">
                <a:latin typeface="Consolas" panose="020B0609020204030204" pitchFamily="49" charset="0"/>
              </a:rPr>
              <a:t>__(self):</a:t>
            </a:r>
          </a:p>
          <a:p>
            <a:r>
              <a:rPr lang="en-US" sz="1000" dirty="0">
                <a:latin typeface="Consolas" panose="020B0609020204030204" pitchFamily="49" charset="0"/>
              </a:rPr>
              <a:t>        </a:t>
            </a:r>
            <a:r>
              <a:rPr lang="en-US" sz="1000" dirty="0" err="1">
                <a:latin typeface="Consolas" panose="020B0609020204030204" pitchFamily="49" charset="0"/>
              </a:rPr>
              <a:t>self.classes</a:t>
            </a:r>
            <a:r>
              <a:rPr lang="en-US" sz="1000" dirty="0">
                <a:latin typeface="Consolas" panose="020B0609020204030204" pitchFamily="49" charset="0"/>
              </a:rPr>
              <a:t> = []    #classes the teacher gives</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teach(self, course):</a:t>
            </a:r>
          </a:p>
          <a:p>
            <a:r>
              <a:rPr lang="en-US" sz="1000" dirty="0">
                <a:latin typeface="Consolas" panose="020B0609020204030204" pitchFamily="49" charset="0"/>
              </a:rPr>
              <a:t>        </a:t>
            </a:r>
            <a:r>
              <a:rPr lang="en-US" sz="1000" dirty="0" err="1">
                <a:latin typeface="Consolas" panose="020B0609020204030204" pitchFamily="49" charset="0"/>
              </a:rPr>
              <a:t>self.classes.append</a:t>
            </a:r>
            <a:r>
              <a:rPr lang="en-US" sz="1000" dirty="0">
                <a:latin typeface="Consolas" panose="020B0609020204030204" pitchFamily="49" charset="0"/>
              </a:rPr>
              <a:t>(course</a:t>
            </a:r>
            <a:r>
              <a:rPr lang="en-US" sz="1000" dirty="0" smtClean="0">
                <a:latin typeface="Consolas" panose="020B0609020204030204" pitchFamily="49" charset="0"/>
              </a:rPr>
              <a:t>)</a:t>
            </a:r>
          </a:p>
          <a:p>
            <a:endParaRPr lang="de-DE" sz="1000" dirty="0">
              <a:latin typeface="Consolas" panose="020B0609020204030204" pitchFamily="49" charset="0"/>
            </a:endParaRPr>
          </a:p>
          <a:p>
            <a:r>
              <a:rPr lang="en-US" sz="1000" i="1" dirty="0">
                <a:solidFill>
                  <a:srgbClr val="92D050"/>
                </a:solidFill>
                <a:latin typeface="Consolas" panose="020B0609020204030204" pitchFamily="49" charset="0"/>
              </a:rPr>
              <a:t># inherit from both Learner and Teacher</a:t>
            </a:r>
          </a:p>
          <a:p>
            <a:r>
              <a:rPr lang="en-US" sz="1000" dirty="0">
                <a:solidFill>
                  <a:srgbClr val="FF9900"/>
                </a:solidFill>
                <a:latin typeface="Consolas" panose="020B0609020204030204" pitchFamily="49" charset="0"/>
              </a:rPr>
              <a:t>class Tutor(Person, Learner, Teacher):</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def</a:t>
            </a:r>
            <a:r>
              <a:rPr lang="en-US" sz="1000" dirty="0">
                <a:latin typeface="Consolas" panose="020B0609020204030204" pitchFamily="49" charset="0"/>
              </a:rPr>
              <a:t> __</a:t>
            </a:r>
            <a:r>
              <a:rPr lang="en-US" sz="1000" dirty="0" err="1">
                <a:latin typeface="Consolas" panose="020B0609020204030204" pitchFamily="49" charset="0"/>
              </a:rPr>
              <a:t>init</a:t>
            </a:r>
            <a:r>
              <a:rPr lang="en-US" sz="1000" dirty="0">
                <a:latin typeface="Consolas" panose="020B0609020204030204" pitchFamily="49" charset="0"/>
              </a:rPr>
              <a:t>__(self, *</a:t>
            </a:r>
            <a:r>
              <a:rPr lang="en-US" sz="1000" dirty="0" err="1">
                <a:latin typeface="Consolas" panose="020B0609020204030204" pitchFamily="49" charset="0"/>
              </a:rPr>
              <a:t>args</a:t>
            </a:r>
            <a:r>
              <a:rPr lang="en-US" sz="1000" dirty="0">
                <a:latin typeface="Consolas" panose="020B0609020204030204" pitchFamily="49" charset="0"/>
              </a:rPr>
              <a:t>, **</a:t>
            </a:r>
            <a:r>
              <a:rPr lang="en-US" sz="1000" dirty="0" err="1">
                <a:latin typeface="Consolas" panose="020B0609020204030204" pitchFamily="49" charset="0"/>
              </a:rPr>
              <a:t>kwargs</a:t>
            </a:r>
            <a:r>
              <a:rPr lang="en-US" sz="1000" dirty="0">
                <a:latin typeface="Consolas" panose="020B0609020204030204" pitchFamily="49" charset="0"/>
              </a:rPr>
              <a:t>):</a:t>
            </a:r>
          </a:p>
          <a:p>
            <a:r>
              <a:rPr lang="en-US" sz="1000" dirty="0">
                <a:latin typeface="Consolas" panose="020B0609020204030204" pitchFamily="49" charset="0"/>
              </a:rPr>
              <a:t>        Person.__</a:t>
            </a:r>
            <a:r>
              <a:rPr lang="en-US" sz="1000" dirty="0" err="1">
                <a:latin typeface="Consolas" panose="020B0609020204030204" pitchFamily="49" charset="0"/>
              </a:rPr>
              <a:t>init</a:t>
            </a:r>
            <a:r>
              <a:rPr lang="en-US" sz="1000" dirty="0">
                <a:latin typeface="Consolas" panose="020B0609020204030204" pitchFamily="49" charset="0"/>
              </a:rPr>
              <a:t>__(self, *</a:t>
            </a:r>
            <a:r>
              <a:rPr lang="en-US" sz="1000" dirty="0" err="1">
                <a:latin typeface="Consolas" panose="020B0609020204030204" pitchFamily="49" charset="0"/>
              </a:rPr>
              <a:t>args</a:t>
            </a:r>
            <a:r>
              <a:rPr lang="en-US" sz="1000" dirty="0">
                <a:latin typeface="Consolas" panose="020B0609020204030204" pitchFamily="49" charset="0"/>
              </a:rPr>
              <a:t>, **</a:t>
            </a:r>
            <a:r>
              <a:rPr lang="en-US" sz="1000" dirty="0" err="1">
                <a:latin typeface="Consolas" panose="020B0609020204030204" pitchFamily="49" charset="0"/>
              </a:rPr>
              <a:t>kwargs</a:t>
            </a:r>
            <a:r>
              <a:rPr lang="en-US" sz="1000" dirty="0">
                <a:latin typeface="Consolas" panose="020B0609020204030204" pitchFamily="49" charset="0"/>
              </a:rPr>
              <a:t>)</a:t>
            </a:r>
          </a:p>
          <a:p>
            <a:r>
              <a:rPr lang="en-US" sz="1000" dirty="0">
                <a:latin typeface="Consolas" panose="020B0609020204030204" pitchFamily="49" charset="0"/>
              </a:rPr>
              <a:t>        Learner.__</a:t>
            </a:r>
            <a:r>
              <a:rPr lang="en-US" sz="1000" dirty="0" err="1">
                <a:latin typeface="Consolas" panose="020B0609020204030204" pitchFamily="49" charset="0"/>
              </a:rPr>
              <a:t>init</a:t>
            </a:r>
            <a:r>
              <a:rPr lang="en-US" sz="1000" dirty="0">
                <a:latin typeface="Consolas" panose="020B0609020204030204" pitchFamily="49" charset="0"/>
              </a:rPr>
              <a:t>__(self)</a:t>
            </a:r>
          </a:p>
          <a:p>
            <a:r>
              <a:rPr lang="en-US" sz="1000" dirty="0">
                <a:latin typeface="Consolas" panose="020B0609020204030204" pitchFamily="49" charset="0"/>
              </a:rPr>
              <a:t>        Teacher.__</a:t>
            </a:r>
            <a:r>
              <a:rPr lang="en-US" sz="1000" dirty="0" err="1">
                <a:latin typeface="Consolas" panose="020B0609020204030204" pitchFamily="49" charset="0"/>
              </a:rPr>
              <a:t>init</a:t>
            </a:r>
            <a:r>
              <a:rPr lang="en-US" sz="1000" dirty="0">
                <a:latin typeface="Consolas" panose="020B0609020204030204" pitchFamily="49" charset="0"/>
              </a:rPr>
              <a:t>__(self)</a:t>
            </a:r>
          </a:p>
        </p:txBody>
      </p:sp>
      <p:sp>
        <p:nvSpPr>
          <p:cNvPr id="4" name="Textfeld 1"/>
          <p:cNvSpPr txBox="1"/>
          <p:nvPr/>
        </p:nvSpPr>
        <p:spPr>
          <a:xfrm>
            <a:off x="6732288" y="2423480"/>
            <a:ext cx="1080144" cy="369332"/>
          </a:xfrm>
          <a:prstGeom prst="rect">
            <a:avLst/>
          </a:prstGeom>
          <a:noFill/>
        </p:spPr>
        <p:txBody>
          <a:bodyPr wrap="square" rtlCol="0">
            <a:spAutoFit/>
          </a:bodyPr>
          <a:lstStyle/>
          <a:p>
            <a:r>
              <a:rPr lang="en-US" b="1" i="1" dirty="0" smtClean="0">
                <a:solidFill>
                  <a:srgbClr val="FFB937"/>
                </a:solidFill>
                <a:latin typeface="Cooper Std Black" pitchFamily="18" charset="0"/>
              </a:rPr>
              <a:t>CODE!</a:t>
            </a:r>
            <a:endParaRPr lang="en-US" b="1" i="1" dirty="0">
              <a:solidFill>
                <a:srgbClr val="FFB937"/>
              </a:solidFill>
              <a:latin typeface="Cooper Std Black" pitchFamily="18" charset="0"/>
            </a:endParaRPr>
          </a:p>
        </p:txBody>
      </p:sp>
      <p:sp>
        <p:nvSpPr>
          <p:cNvPr id="5" name="Rechteck 1"/>
          <p:cNvSpPr/>
          <p:nvPr/>
        </p:nvSpPr>
        <p:spPr>
          <a:xfrm>
            <a:off x="635864" y="3741906"/>
            <a:ext cx="3486075" cy="1186909"/>
          </a:xfrm>
          <a:prstGeom prst="rect">
            <a:avLst/>
          </a:prstGeom>
          <a:solidFill>
            <a:srgbClr val="FF99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feld 2"/>
          <p:cNvSpPr txBox="1"/>
          <p:nvPr/>
        </p:nvSpPr>
        <p:spPr>
          <a:xfrm>
            <a:off x="4121939" y="4226928"/>
            <a:ext cx="2790372" cy="369332"/>
          </a:xfrm>
          <a:prstGeom prst="rect">
            <a:avLst/>
          </a:prstGeom>
          <a:noFill/>
        </p:spPr>
        <p:txBody>
          <a:bodyPr wrap="square" rtlCol="0">
            <a:spAutoFit/>
          </a:bodyPr>
          <a:lstStyle/>
          <a:p>
            <a:r>
              <a:rPr lang="en-US" dirty="0" smtClean="0">
                <a:solidFill>
                  <a:srgbClr val="FFC000"/>
                </a:solidFill>
                <a:latin typeface="CamingoDos Regular" pitchFamily="34" charset="0"/>
              </a:rPr>
              <a:t>Multiple Inheritance</a:t>
            </a:r>
            <a:endParaRPr lang="en-US" dirty="0">
              <a:solidFill>
                <a:srgbClr val="FFC000"/>
              </a:solidFill>
              <a:latin typeface="CamingoDos Regular" pitchFamily="34" charset="0"/>
            </a:endParaRPr>
          </a:p>
        </p:txBody>
      </p:sp>
    </p:spTree>
    <p:extLst>
      <p:ext uri="{BB962C8B-B14F-4D97-AF65-F5344CB8AC3E}">
        <p14:creationId xmlns:p14="http://schemas.microsoft.com/office/powerpoint/2010/main" val="396507974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a:t>
            </a:r>
            <a:r>
              <a:rPr lang="de-DE" sz="2800" dirty="0" err="1" smtClean="0">
                <a:solidFill>
                  <a:srgbClr val="FFB937"/>
                </a:solidFill>
                <a:latin typeface="CamingoDos Regular" pitchFamily="34" charset="0"/>
              </a:rPr>
              <a:t>Avoiding</a:t>
            </a:r>
            <a:r>
              <a:rPr lang="de-DE" sz="2800" dirty="0" smtClean="0">
                <a:solidFill>
                  <a:srgbClr val="FFB937"/>
                </a:solidFill>
                <a:latin typeface="CamingoDos Regular" pitchFamily="34" charset="0"/>
              </a:rPr>
              <a:t> </a:t>
            </a:r>
            <a:r>
              <a:rPr lang="de-DE" sz="2800" dirty="0" err="1" smtClean="0">
                <a:solidFill>
                  <a:srgbClr val="FFB937"/>
                </a:solidFill>
                <a:latin typeface="CamingoDos Regular" pitchFamily="34" charset="0"/>
              </a:rPr>
              <a:t>Inheritance</a:t>
            </a:r>
            <a:r>
              <a:rPr lang="de-DE" sz="2800" dirty="0" smtClean="0">
                <a:solidFill>
                  <a:srgbClr val="FFB937"/>
                </a:solidFill>
                <a:latin typeface="CamingoDos Regular" pitchFamily="34" charset="0"/>
              </a:rPr>
              <a:t> -&gt; </a:t>
            </a:r>
            <a:r>
              <a:rPr lang="de-DE" sz="2800" dirty="0" err="1" smtClean="0">
                <a:solidFill>
                  <a:srgbClr val="FFB937"/>
                </a:solidFill>
                <a:latin typeface="CamingoDos Regular" pitchFamily="34" charset="0"/>
              </a:rPr>
              <a:t>Composition</a:t>
            </a:r>
            <a:endParaRPr lang="de-DE" sz="2800" dirty="0" smtClean="0">
              <a:solidFill>
                <a:srgbClr val="FFB937"/>
              </a:solidFill>
              <a:latin typeface="CamingoDos Regular" pitchFamily="34" charset="0"/>
            </a:endParaRPr>
          </a:p>
        </p:txBody>
      </p:sp>
      <p:sp>
        <p:nvSpPr>
          <p:cNvPr id="4" name="Rechteck 3"/>
          <p:cNvSpPr/>
          <p:nvPr/>
        </p:nvSpPr>
        <p:spPr>
          <a:xfrm>
            <a:off x="341436" y="1221570"/>
            <a:ext cx="8011068" cy="3139321"/>
          </a:xfrm>
          <a:prstGeom prst="rect">
            <a:avLst/>
          </a:prstGeom>
        </p:spPr>
        <p:txBody>
          <a:bodyPr wrap="square">
            <a:spAutoFit/>
          </a:bodyPr>
          <a:lstStyle/>
          <a:p>
            <a:pPr marL="742950" lvl="1"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You don’t need </a:t>
            </a:r>
            <a:r>
              <a:rPr lang="en-US" u="sng" dirty="0" smtClean="0">
                <a:latin typeface="Tahoma" panose="020B0604030504040204" pitchFamily="34" charset="0"/>
                <a:ea typeface="Tahoma" panose="020B0604030504040204" pitchFamily="34" charset="0"/>
                <a:cs typeface="Tahoma" panose="020B0604030504040204" pitchFamily="34" charset="0"/>
              </a:rPr>
              <a:t>all</a:t>
            </a:r>
            <a:r>
              <a:rPr lang="en-US" dirty="0" smtClean="0">
                <a:latin typeface="Tahoma" panose="020B0604030504040204" pitchFamily="34" charset="0"/>
                <a:ea typeface="Tahoma" panose="020B0604030504040204" pitchFamily="34" charset="0"/>
                <a:cs typeface="Tahoma" panose="020B0604030504040204" pitchFamily="34" charset="0"/>
              </a:rPr>
              <a:t> the attributes and methods from the parent class</a:t>
            </a:r>
          </a:p>
          <a:p>
            <a:pPr marL="742950" lvl="1" indent="-285750">
              <a:buFontTx/>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742950" lvl="1"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Large </a:t>
            </a:r>
            <a:r>
              <a:rPr lang="en-US" dirty="0">
                <a:latin typeface="Tahoma" panose="020B0604030504040204" pitchFamily="34" charset="0"/>
                <a:ea typeface="Tahoma" panose="020B0604030504040204" pitchFamily="34" charset="0"/>
                <a:cs typeface="Tahoma" panose="020B0604030504040204" pitchFamily="34" charset="0"/>
              </a:rPr>
              <a:t>Inheritance Hierarchy -&gt; vulnerability in derived </a:t>
            </a:r>
            <a:r>
              <a:rPr lang="en-US" dirty="0" smtClean="0">
                <a:latin typeface="Tahoma" panose="020B0604030504040204" pitchFamily="34" charset="0"/>
                <a:ea typeface="Tahoma" panose="020B0604030504040204" pitchFamily="34" charset="0"/>
                <a:cs typeface="Tahoma" panose="020B0604030504040204" pitchFamily="34" charset="0"/>
              </a:rPr>
              <a:t>classes</a:t>
            </a: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marL="742950" lvl="1"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Makes possible to create a class with other small components like other classes, data attributes and methods </a:t>
            </a:r>
          </a:p>
          <a:p>
            <a:pPr marL="742950" lvl="1" indent="-285750">
              <a:buFontTx/>
              <a:buChar char="-"/>
            </a:pPr>
            <a:endParaRPr lang="de-DE" dirty="0">
              <a:latin typeface="Tahoma" panose="020B0604030504040204" pitchFamily="34" charset="0"/>
              <a:ea typeface="Tahoma" panose="020B0604030504040204" pitchFamily="34" charset="0"/>
              <a:cs typeface="Tahoma" panose="020B0604030504040204" pitchFamily="34" charset="0"/>
            </a:endParaRPr>
          </a:p>
          <a:p>
            <a:pPr marL="742950" lvl="1" indent="-285750">
              <a:buFontTx/>
              <a:buChar char="-"/>
            </a:pPr>
            <a:r>
              <a:rPr lang="de-DE" dirty="0" smtClean="0">
                <a:latin typeface="Tahoma" panose="020B0604030504040204" pitchFamily="34" charset="0"/>
                <a:ea typeface="Tahoma" panose="020B0604030504040204" pitchFamily="34" charset="0"/>
                <a:cs typeface="Tahoma" panose="020B0604030504040204" pitchFamily="34" charset="0"/>
              </a:rPr>
              <a:t>Each class used in the composed class has its own namespace</a:t>
            </a:r>
          </a:p>
          <a:p>
            <a:pPr marL="742950" lvl="1" indent="-285750">
              <a:buFontTx/>
              <a:buChar char="-"/>
            </a:pPr>
            <a:endParaRPr lang="de-DE" dirty="0">
              <a:latin typeface="Tahoma" panose="020B0604030504040204" pitchFamily="34" charset="0"/>
              <a:ea typeface="Tahoma" panose="020B0604030504040204" pitchFamily="34" charset="0"/>
              <a:cs typeface="Tahoma" panose="020B0604030504040204" pitchFamily="34" charset="0"/>
            </a:endParaRPr>
          </a:p>
          <a:p>
            <a:pPr marL="742950" lvl="1" indent="-285750">
              <a:buFontTx/>
              <a:buChar char="-"/>
            </a:pPr>
            <a:r>
              <a:rPr lang="en-US" dirty="0">
                <a:latin typeface="Tahoma" panose="020B0604030504040204" pitchFamily="34" charset="0"/>
                <a:ea typeface="Tahoma" panose="020B0604030504040204" pitchFamily="34" charset="0"/>
                <a:cs typeface="Tahoma" panose="020B0604030504040204" pitchFamily="34" charset="0"/>
              </a:rPr>
              <a:t>Composition means that an object knows another object, and explicitly delegates some tasks to </a:t>
            </a:r>
            <a:r>
              <a:rPr lang="en-US" dirty="0" smtClean="0">
                <a:latin typeface="Tahoma" panose="020B0604030504040204" pitchFamily="34" charset="0"/>
                <a:ea typeface="Tahoma" panose="020B0604030504040204" pitchFamily="34" charset="0"/>
                <a:cs typeface="Tahoma" panose="020B0604030504040204" pitchFamily="34" charset="0"/>
              </a:rPr>
              <a:t>it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7474058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a:t>
            </a:r>
            <a:r>
              <a:rPr lang="de-DE" sz="2800" dirty="0" err="1" smtClean="0">
                <a:solidFill>
                  <a:srgbClr val="FFB937"/>
                </a:solidFill>
                <a:latin typeface="CamingoDos Regular" pitchFamily="34" charset="0"/>
              </a:rPr>
              <a:t>Avoiding</a:t>
            </a:r>
            <a:r>
              <a:rPr lang="de-DE" sz="2800" dirty="0" smtClean="0">
                <a:solidFill>
                  <a:srgbClr val="FFB937"/>
                </a:solidFill>
                <a:latin typeface="CamingoDos Regular" pitchFamily="34" charset="0"/>
              </a:rPr>
              <a:t> </a:t>
            </a:r>
            <a:r>
              <a:rPr lang="de-DE" sz="2800" dirty="0" err="1" smtClean="0">
                <a:solidFill>
                  <a:srgbClr val="FFB937"/>
                </a:solidFill>
                <a:latin typeface="CamingoDos Regular" pitchFamily="34" charset="0"/>
              </a:rPr>
              <a:t>Inheritance</a:t>
            </a:r>
            <a:r>
              <a:rPr lang="de-DE" sz="2800" dirty="0" smtClean="0">
                <a:solidFill>
                  <a:srgbClr val="FFB937"/>
                </a:solidFill>
                <a:latin typeface="CamingoDos Regular" pitchFamily="34" charset="0"/>
              </a:rPr>
              <a:t> -&gt; </a:t>
            </a:r>
            <a:r>
              <a:rPr lang="de-DE" sz="2800" dirty="0" err="1" smtClean="0">
                <a:solidFill>
                  <a:srgbClr val="FFB937"/>
                </a:solidFill>
                <a:latin typeface="CamingoDos Regular" pitchFamily="34" charset="0"/>
              </a:rPr>
              <a:t>Composition</a:t>
            </a:r>
            <a:endParaRPr lang="de-DE" sz="2800" dirty="0" smtClean="0">
              <a:solidFill>
                <a:srgbClr val="FFB937"/>
              </a:solidFill>
              <a:latin typeface="CamingoDos Regular" pitchFamily="34" charset="0"/>
            </a:endParaRPr>
          </a:p>
        </p:txBody>
      </p:sp>
      <p:sp>
        <p:nvSpPr>
          <p:cNvPr id="2" name="Rectangle 1"/>
          <p:cNvSpPr/>
          <p:nvPr/>
        </p:nvSpPr>
        <p:spPr>
          <a:xfrm>
            <a:off x="71400" y="861522"/>
            <a:ext cx="9361248" cy="3970318"/>
          </a:xfrm>
          <a:prstGeom prst="rect">
            <a:avLst/>
          </a:prstGeom>
        </p:spPr>
        <p:txBody>
          <a:bodyPr wrap="square">
            <a:spAutoFit/>
          </a:bodyPr>
          <a:lstStyle/>
          <a:p>
            <a:r>
              <a:rPr lang="en-US" sz="1200" dirty="0">
                <a:solidFill>
                  <a:srgbClr val="FF9900"/>
                </a:solidFill>
                <a:latin typeface="Consolas" panose="020B0609020204030204" pitchFamily="49" charset="0"/>
              </a:rPr>
              <a:t>class Person:     </a:t>
            </a:r>
          </a:p>
          <a:p>
            <a:r>
              <a:rPr lang="en-US" sz="1200" dirty="0">
                <a:latin typeface="Consolas" panose="020B0609020204030204" pitchFamily="49" charset="0"/>
              </a:rPr>
              <a:t>    </a:t>
            </a:r>
            <a:r>
              <a:rPr lang="en-US" sz="1200" dirty="0" err="1">
                <a:latin typeface="Consolas" panose="020B0609020204030204" pitchFamily="49" charset="0"/>
              </a:rPr>
              <a:t>def</a:t>
            </a:r>
            <a:r>
              <a:rPr lang="en-US" sz="1200" dirty="0">
                <a:latin typeface="Consolas" panose="020B0609020204030204" pitchFamily="49" charset="0"/>
              </a:rPr>
              <a:t> __</a:t>
            </a:r>
            <a:r>
              <a:rPr lang="en-US" sz="1200" dirty="0" err="1">
                <a:latin typeface="Consolas" panose="020B0609020204030204" pitchFamily="49" charset="0"/>
              </a:rPr>
              <a:t>init</a:t>
            </a:r>
            <a:r>
              <a:rPr lang="en-US" sz="1200" dirty="0">
                <a:latin typeface="Consolas" panose="020B0609020204030204" pitchFamily="49" charset="0"/>
              </a:rPr>
              <a:t>__(self, name, surname, </a:t>
            </a:r>
            <a:r>
              <a:rPr lang="en-US" sz="1200" dirty="0" err="1">
                <a:latin typeface="Consolas" panose="020B0609020204030204" pitchFamily="49" charset="0"/>
              </a:rPr>
              <a:t>idnumber</a:t>
            </a:r>
            <a:r>
              <a:rPr lang="en-US" sz="1200" dirty="0">
                <a:latin typeface="Consolas" panose="020B0609020204030204" pitchFamily="49" charset="0"/>
              </a:rPr>
              <a:t>):</a:t>
            </a:r>
          </a:p>
          <a:p>
            <a:r>
              <a:rPr lang="en-US" sz="1200" dirty="0">
                <a:latin typeface="Consolas" panose="020B0609020204030204" pitchFamily="49" charset="0"/>
              </a:rPr>
              <a:t>        self.name = name</a:t>
            </a:r>
          </a:p>
          <a:p>
            <a:r>
              <a:rPr lang="en-US" sz="1200" dirty="0">
                <a:latin typeface="Consolas" panose="020B0609020204030204" pitchFamily="49" charset="0"/>
              </a:rPr>
              <a:t>        </a:t>
            </a:r>
            <a:r>
              <a:rPr lang="en-US" sz="1200" dirty="0" err="1">
                <a:latin typeface="Consolas" panose="020B0609020204030204" pitchFamily="49" charset="0"/>
              </a:rPr>
              <a:t>self.surname</a:t>
            </a:r>
            <a:r>
              <a:rPr lang="en-US" sz="1200" dirty="0">
                <a:latin typeface="Consolas" panose="020B0609020204030204" pitchFamily="49" charset="0"/>
              </a:rPr>
              <a:t> = surname</a:t>
            </a:r>
          </a:p>
          <a:p>
            <a:r>
              <a:rPr lang="en-US" sz="1200" dirty="0">
                <a:latin typeface="Consolas" panose="020B0609020204030204" pitchFamily="49" charset="0"/>
              </a:rPr>
              <a:t>        </a:t>
            </a:r>
            <a:r>
              <a:rPr lang="en-US" sz="1200" dirty="0" err="1">
                <a:latin typeface="Consolas" panose="020B0609020204030204" pitchFamily="49" charset="0"/>
              </a:rPr>
              <a:t>self.idnumber</a:t>
            </a:r>
            <a:r>
              <a:rPr lang="en-US" sz="1200" dirty="0">
                <a:latin typeface="Consolas" panose="020B0609020204030204" pitchFamily="49" charset="0"/>
              </a:rPr>
              <a:t> = </a:t>
            </a:r>
            <a:r>
              <a:rPr lang="en-US" sz="1200" dirty="0" err="1">
                <a:latin typeface="Consolas" panose="020B0609020204030204" pitchFamily="49" charset="0"/>
              </a:rPr>
              <a:t>idnumber</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a:t>
            </a:r>
            <a:r>
              <a:rPr lang="en-US" sz="1200" i="1" dirty="0">
                <a:solidFill>
                  <a:srgbClr val="92D050"/>
                </a:solidFill>
                <a:latin typeface="Consolas" panose="020B0609020204030204" pitchFamily="49" charset="0"/>
              </a:rPr>
              <a:t>#we use parts of Teacher and Learner</a:t>
            </a:r>
          </a:p>
          <a:p>
            <a:r>
              <a:rPr lang="en-US" sz="1200" dirty="0">
                <a:latin typeface="Consolas" panose="020B0609020204030204" pitchFamily="49" charset="0"/>
              </a:rPr>
              <a:t>        </a:t>
            </a:r>
            <a:r>
              <a:rPr lang="en-US" sz="1200" dirty="0" err="1">
                <a:solidFill>
                  <a:srgbClr val="FFB937"/>
                </a:solidFill>
                <a:latin typeface="Consolas" panose="020B0609020204030204" pitchFamily="49" charset="0"/>
              </a:rPr>
              <a:t>self.teacher</a:t>
            </a:r>
            <a:r>
              <a:rPr lang="en-US" sz="1200" dirty="0">
                <a:solidFill>
                  <a:srgbClr val="FFB937"/>
                </a:solidFill>
                <a:latin typeface="Consolas" panose="020B0609020204030204" pitchFamily="49" charset="0"/>
              </a:rPr>
              <a:t> = Teacher()</a:t>
            </a:r>
          </a:p>
          <a:p>
            <a:r>
              <a:rPr lang="en-US" sz="1200" dirty="0">
                <a:solidFill>
                  <a:srgbClr val="FFB937"/>
                </a:solidFill>
                <a:latin typeface="Consolas" panose="020B0609020204030204" pitchFamily="49" charset="0"/>
              </a:rPr>
              <a:t>        </a:t>
            </a:r>
            <a:r>
              <a:rPr lang="en-US" sz="1200" dirty="0" err="1">
                <a:solidFill>
                  <a:srgbClr val="FFB937"/>
                </a:solidFill>
                <a:latin typeface="Consolas" panose="020B0609020204030204" pitchFamily="49" charset="0"/>
              </a:rPr>
              <a:t>self.learner</a:t>
            </a:r>
            <a:r>
              <a:rPr lang="en-US" sz="1200" dirty="0">
                <a:solidFill>
                  <a:srgbClr val="FFB937"/>
                </a:solidFill>
                <a:latin typeface="Consolas" panose="020B0609020204030204" pitchFamily="49" charset="0"/>
              </a:rPr>
              <a:t> = Learner</a:t>
            </a:r>
            <a:r>
              <a:rPr lang="en-US" sz="1200" dirty="0" smtClean="0">
                <a:solidFill>
                  <a:srgbClr val="FFB937"/>
                </a:solidFill>
                <a:latin typeface="Consolas" panose="020B0609020204030204" pitchFamily="49" charset="0"/>
              </a:rPr>
              <a:t>()</a:t>
            </a:r>
          </a:p>
          <a:p>
            <a:endParaRPr lang="de-DE" sz="1200" dirty="0">
              <a:solidFill>
                <a:srgbClr val="FFB937"/>
              </a:solidFill>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def</a:t>
            </a:r>
            <a:r>
              <a:rPr lang="en-US" sz="1200" dirty="0" smtClean="0">
                <a:latin typeface="Consolas" panose="020B0609020204030204" pitchFamily="49" charset="0"/>
              </a:rPr>
              <a:t> </a:t>
            </a:r>
            <a:r>
              <a:rPr lang="en-US" sz="1200" dirty="0" err="1">
                <a:latin typeface="Consolas" panose="020B0609020204030204" pitchFamily="49" charset="0"/>
              </a:rPr>
              <a:t>getClassesLearner</a:t>
            </a:r>
            <a:r>
              <a:rPr lang="en-US" sz="1200" dirty="0">
                <a:latin typeface="Consolas" panose="020B0609020204030204" pitchFamily="49" charset="0"/>
              </a:rPr>
              <a:t>(self):</a:t>
            </a:r>
          </a:p>
          <a:p>
            <a:r>
              <a:rPr lang="en-US" sz="1200" dirty="0">
                <a:latin typeface="Consolas" panose="020B0609020204030204" pitchFamily="49" charset="0"/>
              </a:rPr>
              <a:t>        return </a:t>
            </a:r>
            <a:r>
              <a:rPr lang="en-US" sz="1200" dirty="0" err="1">
                <a:latin typeface="Consolas" panose="020B0609020204030204" pitchFamily="49" charset="0"/>
              </a:rPr>
              <a:t>self.learner.getEnrollments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def</a:t>
            </a:r>
            <a:r>
              <a:rPr lang="en-US" sz="1200" dirty="0">
                <a:latin typeface="Consolas" panose="020B0609020204030204" pitchFamily="49" charset="0"/>
              </a:rPr>
              <a:t> </a:t>
            </a:r>
            <a:r>
              <a:rPr lang="en-US" sz="1200" dirty="0" err="1">
                <a:latin typeface="Consolas" panose="020B0609020204030204" pitchFamily="49" charset="0"/>
              </a:rPr>
              <a:t>addClassesLearner</a:t>
            </a:r>
            <a:r>
              <a:rPr lang="en-US" sz="1200" dirty="0">
                <a:latin typeface="Consolas" panose="020B0609020204030204" pitchFamily="49" charset="0"/>
              </a:rPr>
              <a:t>(self, course):</a:t>
            </a:r>
          </a:p>
          <a:p>
            <a:r>
              <a:rPr lang="en-US" sz="1200" dirty="0">
                <a:latin typeface="Consolas" panose="020B0609020204030204" pitchFamily="49" charset="0"/>
              </a:rPr>
              <a:t>        </a:t>
            </a:r>
            <a:r>
              <a:rPr lang="en-US" sz="1200" dirty="0" err="1">
                <a:latin typeface="Consolas" panose="020B0609020204030204" pitchFamily="49" charset="0"/>
              </a:rPr>
              <a:t>self.learner.enroll</a:t>
            </a:r>
            <a:r>
              <a:rPr lang="en-US" sz="1200" dirty="0">
                <a:latin typeface="Consolas" panose="020B0609020204030204" pitchFamily="49" charset="0"/>
              </a:rPr>
              <a:t>(course</a:t>
            </a:r>
            <a:r>
              <a:rPr lang="en-US" sz="1200" dirty="0" smtClean="0">
                <a:latin typeface="Consolas" panose="020B0609020204030204" pitchFamily="49" charset="0"/>
              </a:rPr>
              <a:t>)</a:t>
            </a:r>
          </a:p>
          <a:p>
            <a:endParaRPr lang="de-DE" sz="1200" dirty="0">
              <a:latin typeface="Consolas" panose="020B0609020204030204" pitchFamily="49" charset="0"/>
            </a:endParaRPr>
          </a:p>
          <a:p>
            <a:r>
              <a:rPr lang="en-US" sz="1200" i="1" dirty="0">
                <a:solidFill>
                  <a:srgbClr val="92D050"/>
                </a:solidFill>
                <a:latin typeface="Consolas" panose="020B0609020204030204" pitchFamily="49" charset="0"/>
              </a:rPr>
              <a:t># instantiate Person</a:t>
            </a:r>
          </a:p>
          <a:p>
            <a:r>
              <a:rPr lang="en-US" sz="1200" dirty="0">
                <a:latin typeface="Consolas" panose="020B0609020204030204" pitchFamily="49" charset="0"/>
              </a:rPr>
              <a:t>p1 = Person("Jane", "Fonda", "1224A</a:t>
            </a:r>
            <a:r>
              <a:rPr lang="en-US" sz="1200" dirty="0" smtClean="0">
                <a:latin typeface="Consolas" panose="020B0609020204030204" pitchFamily="49" charset="0"/>
              </a:rPr>
              <a:t>")</a:t>
            </a:r>
          </a:p>
          <a:p>
            <a:r>
              <a:rPr lang="en-US" sz="1200" dirty="0">
                <a:latin typeface="Consolas" panose="020B0609020204030204" pitchFamily="49" charset="0"/>
              </a:rPr>
              <a:t>p1.addClassesLearner("Math")</a:t>
            </a:r>
          </a:p>
          <a:p>
            <a:r>
              <a:rPr lang="en-US" sz="1200" dirty="0">
                <a:latin typeface="Consolas" panose="020B0609020204030204" pitchFamily="49" charset="0"/>
              </a:rPr>
              <a:t>p1.addClassesTeacher("Geometry")</a:t>
            </a:r>
          </a:p>
          <a:p>
            <a:r>
              <a:rPr lang="en-US" sz="1200" dirty="0">
                <a:latin typeface="Consolas" panose="020B0609020204030204" pitchFamily="49" charset="0"/>
              </a:rPr>
              <a:t>print("{} teaches </a:t>
            </a:r>
            <a:r>
              <a:rPr lang="en-US" sz="1200" dirty="0" smtClean="0">
                <a:latin typeface="Consolas" panose="020B0609020204030204" pitchFamily="49" charset="0"/>
              </a:rPr>
              <a:t>{} </a:t>
            </a:r>
            <a:r>
              <a:rPr lang="en-US" sz="1200" dirty="0">
                <a:latin typeface="Consolas" panose="020B0609020204030204" pitchFamily="49" charset="0"/>
              </a:rPr>
              <a:t>and attends {}".format(p1.getName(), </a:t>
            </a:r>
            <a:r>
              <a:rPr lang="en-US" sz="1200" dirty="0">
                <a:solidFill>
                  <a:srgbClr val="FF9900"/>
                </a:solidFill>
                <a:latin typeface="Consolas" panose="020B0609020204030204" pitchFamily="49" charset="0"/>
              </a:rPr>
              <a:t>p1.getClassesTeacher()</a:t>
            </a:r>
            <a:r>
              <a:rPr lang="en-US" sz="1200" dirty="0">
                <a:latin typeface="Consolas" panose="020B0609020204030204" pitchFamily="49" charset="0"/>
              </a:rPr>
              <a:t>, p1.getClassesLearner()))</a:t>
            </a:r>
          </a:p>
        </p:txBody>
      </p:sp>
      <p:sp>
        <p:nvSpPr>
          <p:cNvPr id="5" name="Textfeld 1"/>
          <p:cNvSpPr txBox="1"/>
          <p:nvPr/>
        </p:nvSpPr>
        <p:spPr>
          <a:xfrm>
            <a:off x="6822300" y="2301714"/>
            <a:ext cx="1080144" cy="369332"/>
          </a:xfrm>
          <a:prstGeom prst="rect">
            <a:avLst/>
          </a:prstGeom>
          <a:noFill/>
        </p:spPr>
        <p:txBody>
          <a:bodyPr wrap="square" rtlCol="0">
            <a:spAutoFit/>
          </a:bodyPr>
          <a:lstStyle/>
          <a:p>
            <a:r>
              <a:rPr lang="en-US" b="1" i="1" dirty="0" smtClean="0">
                <a:solidFill>
                  <a:srgbClr val="FFB937"/>
                </a:solidFill>
                <a:latin typeface="Cooper Std Black" pitchFamily="18" charset="0"/>
              </a:rPr>
              <a:t>CODE!</a:t>
            </a:r>
            <a:endParaRPr lang="en-US" b="1" i="1" dirty="0">
              <a:solidFill>
                <a:srgbClr val="FFB937"/>
              </a:solidFill>
              <a:latin typeface="Cooper Std Black" pitchFamily="18" charset="0"/>
            </a:endParaRPr>
          </a:p>
        </p:txBody>
      </p:sp>
    </p:spTree>
    <p:extLst>
      <p:ext uri="{BB962C8B-B14F-4D97-AF65-F5344CB8AC3E}">
        <p14:creationId xmlns:p14="http://schemas.microsoft.com/office/powerpoint/2010/main" val="71662862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Objects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and</a:t>
            </a:r>
            <a:r>
              <a:rPr lang="de-DE" sz="2800" dirty="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Classes</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3" name="AutoShape 4" descr="Bildergebnis für shap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Bildergebnis für shap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Bildergebnis für shap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hteck 6"/>
          <p:cNvSpPr/>
          <p:nvPr/>
        </p:nvSpPr>
        <p:spPr>
          <a:xfrm>
            <a:off x="5758016" y="1818806"/>
            <a:ext cx="3224572" cy="1631216"/>
          </a:xfrm>
          <a:prstGeom prst="rect">
            <a:avLst/>
          </a:prstGeom>
        </p:spPr>
        <p:txBody>
          <a:bodyPr wrap="square">
            <a:spAutoFit/>
          </a:bodyPr>
          <a:lstStyle/>
          <a:p>
            <a:r>
              <a:rPr lang="en-US" sz="2000" b="1" dirty="0" smtClean="0">
                <a:latin typeface="Tahoma" panose="020B0604030504040204" pitchFamily="34" charset="0"/>
                <a:ea typeface="Tahoma" panose="020B0604030504040204" pitchFamily="34" charset="0"/>
                <a:cs typeface="Tahoma" panose="020B0604030504040204" pitchFamily="34" charset="0"/>
              </a:rPr>
              <a:t>abstractions</a:t>
            </a:r>
            <a:r>
              <a:rPr lang="en-US" sz="2000" dirty="0" smtClean="0">
                <a:latin typeface="Tahoma" panose="020B0604030504040204" pitchFamily="34" charset="0"/>
                <a:ea typeface="Tahoma" panose="020B0604030504040204" pitchFamily="34" charset="0"/>
                <a:cs typeface="Tahoma" panose="020B0604030504040204" pitchFamily="34" charset="0"/>
              </a:rPr>
              <a:t>  = CLASS</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smtClean="0">
                <a:latin typeface="Tahoma" panose="020B0604030504040204" pitchFamily="34" charset="0"/>
                <a:ea typeface="Tahoma" panose="020B0604030504040204" pitchFamily="34" charset="0"/>
                <a:cs typeface="Tahoma" panose="020B0604030504040204" pitchFamily="34" charset="0"/>
              </a:rPr>
              <a:t>store data </a:t>
            </a:r>
            <a:r>
              <a:rPr lang="en-US" sz="2000" dirty="0" smtClean="0">
                <a:latin typeface="Tahoma" panose="020B0604030504040204" pitchFamily="34" charset="0"/>
                <a:ea typeface="Tahoma" panose="020B0604030504040204" pitchFamily="34" charset="0"/>
                <a:cs typeface="Tahoma" panose="020B0604030504040204" pitchFamily="34" charset="0"/>
              </a:rPr>
              <a:t>= FIELDS</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smtClean="0">
                <a:latin typeface="Tahoma" panose="020B0604030504040204" pitchFamily="34" charset="0"/>
                <a:ea typeface="Tahoma" panose="020B0604030504040204" pitchFamily="34" charset="0"/>
                <a:cs typeface="Tahoma" panose="020B0604030504040204" pitchFamily="34" charset="0"/>
              </a:rPr>
              <a:t>functionality</a:t>
            </a:r>
            <a:r>
              <a:rPr lang="en-US" sz="2000" dirty="0" smtClean="0">
                <a:latin typeface="Tahoma" panose="020B0604030504040204" pitchFamily="34" charset="0"/>
                <a:ea typeface="Tahoma" panose="020B0604030504040204" pitchFamily="34" charset="0"/>
                <a:cs typeface="Tahoma" panose="020B0604030504040204" pitchFamily="34" charset="0"/>
              </a:rPr>
              <a:t>  = METHOD</a:t>
            </a: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2" descr="Bildergebnis für object orientation classes objects computer graphics"/>
          <p:cNvPicPr>
            <a:picLocks noChangeAspect="1" noChangeArrowheads="1"/>
          </p:cNvPicPr>
          <p:nvPr/>
        </p:nvPicPr>
        <p:blipFill rotWithShape="1">
          <a:blip r:embed="rId2">
            <a:extLst>
              <a:ext uri="{28A0092B-C50C-407E-A947-70E740481C1C}">
                <a14:useLocalDpi xmlns:a14="http://schemas.microsoft.com/office/drawing/2010/main" val="0"/>
              </a:ext>
            </a:extLst>
          </a:blip>
          <a:srcRect r="11947"/>
          <a:stretch/>
        </p:blipFill>
        <p:spPr bwMode="auto">
          <a:xfrm>
            <a:off x="0" y="1581618"/>
            <a:ext cx="5326374" cy="21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060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Composition - attributes</a:t>
            </a:r>
          </a:p>
        </p:txBody>
      </p:sp>
      <p:sp>
        <p:nvSpPr>
          <p:cNvPr id="2" name="Rectangle 1"/>
          <p:cNvSpPr/>
          <p:nvPr/>
        </p:nvSpPr>
        <p:spPr>
          <a:xfrm>
            <a:off x="71400" y="861522"/>
            <a:ext cx="9361248" cy="3785652"/>
          </a:xfrm>
          <a:prstGeom prst="rect">
            <a:avLst/>
          </a:prstGeom>
        </p:spPr>
        <p:txBody>
          <a:bodyPr wrap="square">
            <a:spAutoFit/>
          </a:bodyPr>
          <a:lstStyle/>
          <a:p>
            <a:r>
              <a:rPr lang="en-US" sz="1200" dirty="0">
                <a:solidFill>
                  <a:srgbClr val="FF9900"/>
                </a:solidFill>
                <a:latin typeface="Consolas" panose="020B0609020204030204" pitchFamily="49" charset="0"/>
              </a:rPr>
              <a:t>class Door:</a:t>
            </a:r>
          </a:p>
          <a:p>
            <a:r>
              <a:rPr lang="en-US" sz="1200" dirty="0">
                <a:latin typeface="Consolas" panose="020B0609020204030204" pitchFamily="49" charset="0"/>
              </a:rPr>
              <a:t>    </a:t>
            </a:r>
            <a:r>
              <a:rPr lang="en-US" sz="1200" dirty="0" err="1">
                <a:solidFill>
                  <a:srgbClr val="37FFE6"/>
                </a:solidFill>
                <a:latin typeface="Consolas" panose="020B0609020204030204" pitchFamily="49" charset="0"/>
              </a:rPr>
              <a:t>keycode</a:t>
            </a:r>
            <a:r>
              <a:rPr lang="en-US" sz="1200" dirty="0">
                <a:solidFill>
                  <a:srgbClr val="37FFE6"/>
                </a:solidFill>
                <a:latin typeface="Consolas" panose="020B0609020204030204" pitchFamily="49" charset="0"/>
              </a:rPr>
              <a:t> = "0101"</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def</a:t>
            </a:r>
            <a:r>
              <a:rPr lang="en-US" sz="1200" dirty="0">
                <a:latin typeface="Consolas" panose="020B0609020204030204" pitchFamily="49" charset="0"/>
              </a:rPr>
              <a:t> __</a:t>
            </a:r>
            <a:r>
              <a:rPr lang="en-US" sz="1200" dirty="0" err="1">
                <a:latin typeface="Consolas" panose="020B0609020204030204" pitchFamily="49" charset="0"/>
              </a:rPr>
              <a:t>init</a:t>
            </a:r>
            <a:r>
              <a:rPr lang="en-US" sz="1200" dirty="0">
                <a:latin typeface="Consolas" panose="020B0609020204030204" pitchFamily="49" charset="0"/>
              </a:rPr>
              <a:t>__(self, number, status, color="gray", locked=False):</a:t>
            </a:r>
          </a:p>
          <a:p>
            <a:r>
              <a:rPr lang="en-US" sz="1200" dirty="0">
                <a:latin typeface="Consolas" panose="020B0609020204030204" pitchFamily="49" charset="0"/>
              </a:rPr>
              <a:t>        </a:t>
            </a:r>
            <a:r>
              <a:rPr lang="en-US" sz="1200" dirty="0" err="1">
                <a:latin typeface="Consolas" panose="020B0609020204030204" pitchFamily="49" charset="0"/>
              </a:rPr>
              <a:t>self.number</a:t>
            </a:r>
            <a:r>
              <a:rPr lang="en-US" sz="1200" dirty="0">
                <a:latin typeface="Consolas" panose="020B0609020204030204" pitchFamily="49" charset="0"/>
              </a:rPr>
              <a:t> = number</a:t>
            </a:r>
          </a:p>
          <a:p>
            <a:r>
              <a:rPr lang="en-US" sz="1200" dirty="0">
                <a:latin typeface="Consolas" panose="020B0609020204030204" pitchFamily="49" charset="0"/>
              </a:rPr>
              <a:t>        </a:t>
            </a:r>
            <a:r>
              <a:rPr lang="en-US" sz="1200" dirty="0" err="1">
                <a:latin typeface="Consolas" panose="020B0609020204030204" pitchFamily="49" charset="0"/>
              </a:rPr>
              <a:t>self.status</a:t>
            </a:r>
            <a:r>
              <a:rPr lang="en-US" sz="1200" dirty="0">
                <a:latin typeface="Consolas" panose="020B0609020204030204" pitchFamily="49" charset="0"/>
              </a:rPr>
              <a:t> = status</a:t>
            </a:r>
          </a:p>
          <a:p>
            <a:r>
              <a:rPr lang="en-US" sz="1200" dirty="0">
                <a:latin typeface="Consolas" panose="020B0609020204030204" pitchFamily="49" charset="0"/>
              </a:rPr>
              <a:t>        </a:t>
            </a:r>
            <a:r>
              <a:rPr lang="en-US" sz="1200" dirty="0" err="1">
                <a:latin typeface="Consolas" panose="020B0609020204030204" pitchFamily="49" charset="0"/>
              </a:rPr>
              <a:t>self.color</a:t>
            </a:r>
            <a:r>
              <a:rPr lang="en-US" sz="1200" dirty="0">
                <a:latin typeface="Consolas" panose="020B0609020204030204" pitchFamily="49" charset="0"/>
              </a:rPr>
              <a:t> = color</a:t>
            </a:r>
          </a:p>
          <a:p>
            <a:r>
              <a:rPr lang="en-US" sz="1200" dirty="0">
                <a:latin typeface="Consolas" panose="020B0609020204030204" pitchFamily="49" charset="0"/>
              </a:rPr>
              <a:t>        </a:t>
            </a:r>
            <a:r>
              <a:rPr lang="en-US" sz="1200" dirty="0" err="1">
                <a:latin typeface="Consolas" panose="020B0609020204030204" pitchFamily="49" charset="0"/>
              </a:rPr>
              <a:t>self.locked</a:t>
            </a:r>
            <a:r>
              <a:rPr lang="en-US" sz="1200" dirty="0">
                <a:latin typeface="Consolas" panose="020B0609020204030204" pitchFamily="49" charset="0"/>
              </a:rPr>
              <a:t> = </a:t>
            </a:r>
            <a:r>
              <a:rPr lang="en-US" sz="1200" dirty="0" smtClean="0">
                <a:latin typeface="Consolas" panose="020B0609020204030204" pitchFamily="49" charset="0"/>
              </a:rPr>
              <a:t>locked</a:t>
            </a:r>
          </a:p>
          <a:p>
            <a:endParaRPr lang="de-DE" sz="1200" dirty="0">
              <a:latin typeface="Consolas" panose="020B0609020204030204" pitchFamily="49" charset="0"/>
            </a:endParaRPr>
          </a:p>
          <a:p>
            <a:r>
              <a:rPr lang="de-DE" sz="1200" dirty="0" smtClean="0">
                <a:latin typeface="Consolas" panose="020B0609020204030204" pitchFamily="49" charset="0"/>
              </a:rPr>
              <a:t>    . . .</a:t>
            </a:r>
          </a:p>
          <a:p>
            <a:endParaRPr lang="de-DE" sz="1200" dirty="0">
              <a:latin typeface="Consolas" panose="020B0609020204030204" pitchFamily="49" charset="0"/>
            </a:endParaRPr>
          </a:p>
          <a:p>
            <a:r>
              <a:rPr lang="en-US" sz="1200" dirty="0">
                <a:solidFill>
                  <a:srgbClr val="FF9900"/>
                </a:solidFill>
                <a:latin typeface="Consolas" panose="020B0609020204030204" pitchFamily="49" charset="0"/>
              </a:rPr>
              <a:t>class </a:t>
            </a:r>
            <a:r>
              <a:rPr lang="en-US" sz="1200" dirty="0" err="1">
                <a:solidFill>
                  <a:srgbClr val="FF9900"/>
                </a:solidFill>
                <a:latin typeface="Consolas" panose="020B0609020204030204" pitchFamily="49" charset="0"/>
              </a:rPr>
              <a:t>ComposedDoor</a:t>
            </a:r>
            <a:r>
              <a:rPr lang="en-US" sz="1200" dirty="0">
                <a:solidFill>
                  <a:srgbClr val="FF9900"/>
                </a:solidFill>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def</a:t>
            </a:r>
            <a:r>
              <a:rPr lang="en-US" sz="1200" dirty="0">
                <a:latin typeface="Consolas" panose="020B0609020204030204" pitchFamily="49" charset="0"/>
              </a:rPr>
              <a:t> __</a:t>
            </a:r>
            <a:r>
              <a:rPr lang="en-US" sz="1200" dirty="0" err="1">
                <a:latin typeface="Consolas" panose="020B0609020204030204" pitchFamily="49" charset="0"/>
              </a:rPr>
              <a:t>init</a:t>
            </a:r>
            <a:r>
              <a:rPr lang="en-US" sz="1200" dirty="0">
                <a:latin typeface="Consolas" panose="020B0609020204030204" pitchFamily="49" charset="0"/>
              </a:rPr>
              <a:t>__(self, number, status):</a:t>
            </a:r>
          </a:p>
          <a:p>
            <a:r>
              <a:rPr lang="en-US" sz="1200" dirty="0">
                <a:latin typeface="Consolas" panose="020B0609020204030204" pitchFamily="49" charset="0"/>
              </a:rPr>
              <a:t>        </a:t>
            </a:r>
            <a:r>
              <a:rPr lang="en-US" sz="1200" dirty="0" err="1">
                <a:latin typeface="Consolas" panose="020B0609020204030204" pitchFamily="49" charset="0"/>
              </a:rPr>
              <a:t>self.number</a:t>
            </a:r>
            <a:r>
              <a:rPr lang="en-US" sz="1200" dirty="0">
                <a:latin typeface="Consolas" panose="020B0609020204030204" pitchFamily="49" charset="0"/>
              </a:rPr>
              <a:t> = number</a:t>
            </a:r>
          </a:p>
          <a:p>
            <a:r>
              <a:rPr lang="en-US" sz="1200" dirty="0">
                <a:latin typeface="Consolas" panose="020B0609020204030204" pitchFamily="49" charset="0"/>
              </a:rPr>
              <a:t>        </a:t>
            </a:r>
            <a:r>
              <a:rPr lang="en-US" sz="1200" dirty="0" err="1">
                <a:latin typeface="Consolas" panose="020B0609020204030204" pitchFamily="49" charset="0"/>
              </a:rPr>
              <a:t>self.status</a:t>
            </a:r>
            <a:r>
              <a:rPr lang="en-US" sz="1200" dirty="0">
                <a:latin typeface="Consolas" panose="020B0609020204030204" pitchFamily="49" charset="0"/>
              </a:rPr>
              <a:t> = status</a:t>
            </a:r>
          </a:p>
          <a:p>
            <a:r>
              <a:rPr lang="en-US" sz="1200" dirty="0">
                <a:latin typeface="Consolas" panose="020B0609020204030204" pitchFamily="49" charset="0"/>
              </a:rPr>
              <a:t>        </a:t>
            </a:r>
            <a:r>
              <a:rPr lang="en-US" sz="1200" dirty="0" err="1">
                <a:latin typeface="Consolas" panose="020B0609020204030204" pitchFamily="49" charset="0"/>
              </a:rPr>
              <a:t>self.door</a:t>
            </a:r>
            <a:r>
              <a:rPr lang="en-US" sz="1200" dirty="0">
                <a:latin typeface="Consolas" panose="020B0609020204030204" pitchFamily="49" charset="0"/>
              </a:rPr>
              <a:t> = Door(number, status)    </a:t>
            </a:r>
            <a:r>
              <a:rPr lang="en-US" sz="1200" i="1" dirty="0">
                <a:solidFill>
                  <a:srgbClr val="92D050"/>
                </a:solidFill>
                <a:latin typeface="Consolas" panose="020B0609020204030204" pitchFamily="49" charset="0"/>
              </a:rPr>
              <a:t>#composition: creates an instance </a:t>
            </a:r>
            <a:r>
              <a:rPr lang="en-US" sz="1200" i="1" dirty="0" smtClean="0">
                <a:solidFill>
                  <a:srgbClr val="92D050"/>
                </a:solidFill>
                <a:latin typeface="Consolas" panose="020B0609020204030204" pitchFamily="49" charset="0"/>
              </a:rPr>
              <a:t>and </a:t>
            </a:r>
            <a:r>
              <a:rPr lang="en-US" sz="1200" i="1" dirty="0">
                <a:solidFill>
                  <a:srgbClr val="92D050"/>
                </a:solidFill>
                <a:latin typeface="Consolas" panose="020B0609020204030204" pitchFamily="49" charset="0"/>
              </a:rPr>
              <a:t>USES its </a:t>
            </a:r>
            <a:r>
              <a:rPr lang="en-US" sz="1200" i="1" dirty="0" smtClean="0">
                <a:solidFill>
                  <a:srgbClr val="92D050"/>
                </a:solidFill>
                <a:latin typeface="Consolas" panose="020B0609020204030204" pitchFamily="49" charset="0"/>
              </a:rPr>
              <a:t>properties</a:t>
            </a:r>
          </a:p>
          <a:p>
            <a:endParaRPr lang="de-DE"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a:t>
            </a:r>
            <a:r>
              <a:rPr lang="en-US" sz="1200" dirty="0" err="1">
                <a:solidFill>
                  <a:srgbClr val="FF9900"/>
                </a:solidFill>
                <a:latin typeface="Consolas" panose="020B0609020204030204" pitchFamily="49" charset="0"/>
              </a:rPr>
              <a:t>getKeyCode</a:t>
            </a:r>
            <a:r>
              <a:rPr lang="en-US" sz="1200" dirty="0">
                <a:solidFill>
                  <a:srgbClr val="FF9900"/>
                </a:solidFill>
                <a:latin typeface="Consolas" panose="020B0609020204030204" pitchFamily="49" charset="0"/>
              </a:rPr>
              <a:t>(self):        </a:t>
            </a:r>
          </a:p>
          <a:p>
            <a:r>
              <a:rPr lang="en-US" sz="1200" dirty="0">
                <a:latin typeface="Consolas" panose="020B0609020204030204" pitchFamily="49" charset="0"/>
              </a:rPr>
              <a:t>        print(</a:t>
            </a:r>
            <a:r>
              <a:rPr lang="en-US" sz="1200" dirty="0" err="1">
                <a:latin typeface="Consolas" panose="020B0609020204030204" pitchFamily="49" charset="0"/>
              </a:rPr>
              <a:t>self.keycode</a:t>
            </a:r>
            <a:r>
              <a:rPr lang="en-US" sz="1200" dirty="0">
                <a:latin typeface="Consolas" panose="020B0609020204030204" pitchFamily="49" charset="0"/>
              </a:rPr>
              <a:t>)</a:t>
            </a:r>
          </a:p>
        </p:txBody>
      </p:sp>
      <p:sp>
        <p:nvSpPr>
          <p:cNvPr id="5" name="Textfeld 1"/>
          <p:cNvSpPr txBox="1"/>
          <p:nvPr/>
        </p:nvSpPr>
        <p:spPr>
          <a:xfrm>
            <a:off x="6822300" y="2301714"/>
            <a:ext cx="1080144" cy="369332"/>
          </a:xfrm>
          <a:prstGeom prst="rect">
            <a:avLst/>
          </a:prstGeom>
          <a:noFill/>
        </p:spPr>
        <p:txBody>
          <a:bodyPr wrap="square" rtlCol="0">
            <a:spAutoFit/>
          </a:bodyPr>
          <a:lstStyle/>
          <a:p>
            <a:r>
              <a:rPr lang="en-US" b="1" i="1" dirty="0" smtClean="0">
                <a:solidFill>
                  <a:srgbClr val="FFB937"/>
                </a:solidFill>
                <a:latin typeface="Cooper Std Black" pitchFamily="18" charset="0"/>
              </a:rPr>
              <a:t>CODE!</a:t>
            </a:r>
            <a:endParaRPr lang="en-US" b="1" i="1" dirty="0">
              <a:solidFill>
                <a:srgbClr val="FFB937"/>
              </a:solidFill>
              <a:latin typeface="Cooper Std Black" pitchFamily="18" charset="0"/>
            </a:endParaRPr>
          </a:p>
        </p:txBody>
      </p:sp>
    </p:spTree>
    <p:extLst>
      <p:ext uri="{BB962C8B-B14F-4D97-AF65-F5344CB8AC3E}">
        <p14:creationId xmlns:p14="http://schemas.microsoft.com/office/powerpoint/2010/main" val="249848708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Composition - attributes</a:t>
            </a:r>
          </a:p>
        </p:txBody>
      </p:sp>
      <p:sp>
        <p:nvSpPr>
          <p:cNvPr id="2" name="Rectangle 1"/>
          <p:cNvSpPr/>
          <p:nvPr/>
        </p:nvSpPr>
        <p:spPr>
          <a:xfrm>
            <a:off x="71400" y="870788"/>
            <a:ext cx="9361248" cy="3785652"/>
          </a:xfrm>
          <a:prstGeom prst="rect">
            <a:avLst/>
          </a:prstGeom>
        </p:spPr>
        <p:txBody>
          <a:bodyPr wrap="square">
            <a:spAutoFit/>
          </a:bodyPr>
          <a:lstStyle/>
          <a:p>
            <a:r>
              <a:rPr lang="en-US" sz="1200" dirty="0">
                <a:solidFill>
                  <a:srgbClr val="FF9900"/>
                </a:solidFill>
                <a:latin typeface="Consolas" panose="020B0609020204030204" pitchFamily="49" charset="0"/>
              </a:rPr>
              <a:t>class Door:</a:t>
            </a:r>
          </a:p>
          <a:p>
            <a:r>
              <a:rPr lang="en-US" sz="1200" dirty="0">
                <a:latin typeface="Consolas" panose="020B0609020204030204" pitchFamily="49" charset="0"/>
              </a:rPr>
              <a:t>    </a:t>
            </a:r>
            <a:r>
              <a:rPr lang="en-US" sz="1200" dirty="0" err="1">
                <a:solidFill>
                  <a:srgbClr val="37FFE6"/>
                </a:solidFill>
                <a:latin typeface="Consolas" panose="020B0609020204030204" pitchFamily="49" charset="0"/>
              </a:rPr>
              <a:t>keycode</a:t>
            </a:r>
            <a:r>
              <a:rPr lang="en-US" sz="1200" dirty="0">
                <a:solidFill>
                  <a:srgbClr val="37FFE6"/>
                </a:solidFill>
                <a:latin typeface="Consolas" panose="020B0609020204030204" pitchFamily="49" charset="0"/>
              </a:rPr>
              <a:t> = "0101"</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def</a:t>
            </a:r>
            <a:r>
              <a:rPr lang="en-US" sz="1200" dirty="0">
                <a:latin typeface="Consolas" panose="020B0609020204030204" pitchFamily="49" charset="0"/>
              </a:rPr>
              <a:t> __</a:t>
            </a:r>
            <a:r>
              <a:rPr lang="en-US" sz="1200" dirty="0" err="1">
                <a:latin typeface="Consolas" panose="020B0609020204030204" pitchFamily="49" charset="0"/>
              </a:rPr>
              <a:t>init</a:t>
            </a:r>
            <a:r>
              <a:rPr lang="en-US" sz="1200" dirty="0">
                <a:latin typeface="Consolas" panose="020B0609020204030204" pitchFamily="49" charset="0"/>
              </a:rPr>
              <a:t>__(self, number, status, color="gray", locked=False):</a:t>
            </a:r>
          </a:p>
          <a:p>
            <a:r>
              <a:rPr lang="en-US" sz="1200" dirty="0">
                <a:latin typeface="Consolas" panose="020B0609020204030204" pitchFamily="49" charset="0"/>
              </a:rPr>
              <a:t>        </a:t>
            </a:r>
            <a:r>
              <a:rPr lang="en-US" sz="1200" dirty="0" err="1">
                <a:latin typeface="Consolas" panose="020B0609020204030204" pitchFamily="49" charset="0"/>
              </a:rPr>
              <a:t>self.number</a:t>
            </a:r>
            <a:r>
              <a:rPr lang="en-US" sz="1200" dirty="0">
                <a:latin typeface="Consolas" panose="020B0609020204030204" pitchFamily="49" charset="0"/>
              </a:rPr>
              <a:t> = number</a:t>
            </a:r>
          </a:p>
          <a:p>
            <a:r>
              <a:rPr lang="en-US" sz="1200" dirty="0">
                <a:latin typeface="Consolas" panose="020B0609020204030204" pitchFamily="49" charset="0"/>
              </a:rPr>
              <a:t>        </a:t>
            </a:r>
            <a:r>
              <a:rPr lang="en-US" sz="1200" dirty="0" err="1">
                <a:latin typeface="Consolas" panose="020B0609020204030204" pitchFamily="49" charset="0"/>
              </a:rPr>
              <a:t>self.status</a:t>
            </a:r>
            <a:r>
              <a:rPr lang="en-US" sz="1200" dirty="0">
                <a:latin typeface="Consolas" panose="020B0609020204030204" pitchFamily="49" charset="0"/>
              </a:rPr>
              <a:t> = status</a:t>
            </a:r>
          </a:p>
          <a:p>
            <a:r>
              <a:rPr lang="en-US" sz="1200" dirty="0">
                <a:latin typeface="Consolas" panose="020B0609020204030204" pitchFamily="49" charset="0"/>
              </a:rPr>
              <a:t>        </a:t>
            </a:r>
            <a:r>
              <a:rPr lang="en-US" sz="1200" dirty="0" err="1">
                <a:latin typeface="Consolas" panose="020B0609020204030204" pitchFamily="49" charset="0"/>
              </a:rPr>
              <a:t>self.color</a:t>
            </a:r>
            <a:r>
              <a:rPr lang="en-US" sz="1200" dirty="0">
                <a:latin typeface="Consolas" panose="020B0609020204030204" pitchFamily="49" charset="0"/>
              </a:rPr>
              <a:t> = color</a:t>
            </a:r>
          </a:p>
          <a:p>
            <a:r>
              <a:rPr lang="en-US" sz="1200" dirty="0">
                <a:latin typeface="Consolas" panose="020B0609020204030204" pitchFamily="49" charset="0"/>
              </a:rPr>
              <a:t>        </a:t>
            </a:r>
            <a:r>
              <a:rPr lang="en-US" sz="1200" dirty="0" err="1">
                <a:latin typeface="Consolas" panose="020B0609020204030204" pitchFamily="49" charset="0"/>
              </a:rPr>
              <a:t>self.locked</a:t>
            </a:r>
            <a:r>
              <a:rPr lang="en-US" sz="1200" dirty="0">
                <a:latin typeface="Consolas" panose="020B0609020204030204" pitchFamily="49" charset="0"/>
              </a:rPr>
              <a:t> = </a:t>
            </a:r>
            <a:r>
              <a:rPr lang="en-US" sz="1200" dirty="0" smtClean="0">
                <a:latin typeface="Consolas" panose="020B0609020204030204" pitchFamily="49" charset="0"/>
              </a:rPr>
              <a:t>locked</a:t>
            </a:r>
          </a:p>
          <a:p>
            <a:endParaRPr lang="de-DE" sz="1200" dirty="0">
              <a:latin typeface="Consolas" panose="020B0609020204030204" pitchFamily="49" charset="0"/>
            </a:endParaRPr>
          </a:p>
          <a:p>
            <a:r>
              <a:rPr lang="de-DE" sz="1200" dirty="0" smtClean="0">
                <a:latin typeface="Consolas" panose="020B0609020204030204" pitchFamily="49" charset="0"/>
              </a:rPr>
              <a:t>    . . .</a:t>
            </a:r>
          </a:p>
          <a:p>
            <a:endParaRPr lang="de-DE" sz="1200" dirty="0">
              <a:latin typeface="Consolas" panose="020B0609020204030204" pitchFamily="49" charset="0"/>
            </a:endParaRPr>
          </a:p>
          <a:p>
            <a:r>
              <a:rPr lang="en-US" sz="1200" dirty="0">
                <a:solidFill>
                  <a:srgbClr val="FF9900"/>
                </a:solidFill>
                <a:latin typeface="Consolas" panose="020B0609020204030204" pitchFamily="49" charset="0"/>
              </a:rPr>
              <a:t>class </a:t>
            </a:r>
            <a:r>
              <a:rPr lang="en-US" sz="1200" dirty="0" err="1">
                <a:solidFill>
                  <a:srgbClr val="FF9900"/>
                </a:solidFill>
                <a:latin typeface="Consolas" panose="020B0609020204030204" pitchFamily="49" charset="0"/>
              </a:rPr>
              <a:t>ComposedDoor</a:t>
            </a:r>
            <a:r>
              <a:rPr lang="en-US" sz="1200" dirty="0">
                <a:solidFill>
                  <a:srgbClr val="FF9900"/>
                </a:solidFill>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def</a:t>
            </a:r>
            <a:r>
              <a:rPr lang="en-US" sz="1200" dirty="0">
                <a:latin typeface="Consolas" panose="020B0609020204030204" pitchFamily="49" charset="0"/>
              </a:rPr>
              <a:t> __</a:t>
            </a:r>
            <a:r>
              <a:rPr lang="en-US" sz="1200" dirty="0" err="1">
                <a:latin typeface="Consolas" panose="020B0609020204030204" pitchFamily="49" charset="0"/>
              </a:rPr>
              <a:t>init</a:t>
            </a:r>
            <a:r>
              <a:rPr lang="en-US" sz="1200" dirty="0">
                <a:latin typeface="Consolas" panose="020B0609020204030204" pitchFamily="49" charset="0"/>
              </a:rPr>
              <a:t>__(self, number, status):</a:t>
            </a:r>
          </a:p>
          <a:p>
            <a:r>
              <a:rPr lang="en-US" sz="1200" dirty="0">
                <a:latin typeface="Consolas" panose="020B0609020204030204" pitchFamily="49" charset="0"/>
              </a:rPr>
              <a:t>        </a:t>
            </a:r>
            <a:r>
              <a:rPr lang="en-US" sz="1200" dirty="0" err="1">
                <a:latin typeface="Consolas" panose="020B0609020204030204" pitchFamily="49" charset="0"/>
              </a:rPr>
              <a:t>self.number</a:t>
            </a:r>
            <a:r>
              <a:rPr lang="en-US" sz="1200" dirty="0">
                <a:latin typeface="Consolas" panose="020B0609020204030204" pitchFamily="49" charset="0"/>
              </a:rPr>
              <a:t> = number</a:t>
            </a:r>
          </a:p>
          <a:p>
            <a:r>
              <a:rPr lang="en-US" sz="1200" dirty="0">
                <a:latin typeface="Consolas" panose="020B0609020204030204" pitchFamily="49" charset="0"/>
              </a:rPr>
              <a:t>        </a:t>
            </a:r>
            <a:r>
              <a:rPr lang="en-US" sz="1200" dirty="0" err="1">
                <a:latin typeface="Consolas" panose="020B0609020204030204" pitchFamily="49" charset="0"/>
              </a:rPr>
              <a:t>self.status</a:t>
            </a:r>
            <a:r>
              <a:rPr lang="en-US" sz="1200" dirty="0">
                <a:latin typeface="Consolas" panose="020B0609020204030204" pitchFamily="49" charset="0"/>
              </a:rPr>
              <a:t> = status</a:t>
            </a:r>
          </a:p>
          <a:p>
            <a:r>
              <a:rPr lang="en-US" sz="1200" dirty="0">
                <a:latin typeface="Consolas" panose="020B0609020204030204" pitchFamily="49" charset="0"/>
              </a:rPr>
              <a:t>        </a:t>
            </a:r>
            <a:r>
              <a:rPr lang="en-US" sz="1200" dirty="0" err="1">
                <a:latin typeface="Consolas" panose="020B0609020204030204" pitchFamily="49" charset="0"/>
              </a:rPr>
              <a:t>self.door</a:t>
            </a:r>
            <a:r>
              <a:rPr lang="en-US" sz="1200" dirty="0">
                <a:latin typeface="Consolas" panose="020B0609020204030204" pitchFamily="49" charset="0"/>
              </a:rPr>
              <a:t> = Door(number, status)    </a:t>
            </a:r>
            <a:r>
              <a:rPr lang="en-US" sz="1200" i="1" dirty="0">
                <a:solidFill>
                  <a:srgbClr val="92D050"/>
                </a:solidFill>
                <a:latin typeface="Consolas" panose="020B0609020204030204" pitchFamily="49" charset="0"/>
              </a:rPr>
              <a:t>#composition: creates an instance </a:t>
            </a:r>
            <a:r>
              <a:rPr lang="en-US" sz="1200" i="1" dirty="0" smtClean="0">
                <a:solidFill>
                  <a:srgbClr val="92D050"/>
                </a:solidFill>
                <a:latin typeface="Consolas" panose="020B0609020204030204" pitchFamily="49" charset="0"/>
              </a:rPr>
              <a:t>and </a:t>
            </a:r>
            <a:r>
              <a:rPr lang="en-US" sz="1200" i="1" dirty="0">
                <a:solidFill>
                  <a:srgbClr val="92D050"/>
                </a:solidFill>
                <a:latin typeface="Consolas" panose="020B0609020204030204" pitchFamily="49" charset="0"/>
              </a:rPr>
              <a:t>USES its </a:t>
            </a:r>
            <a:r>
              <a:rPr lang="en-US" sz="1200" i="1" dirty="0" smtClean="0">
                <a:solidFill>
                  <a:srgbClr val="92D050"/>
                </a:solidFill>
                <a:latin typeface="Consolas" panose="020B0609020204030204" pitchFamily="49" charset="0"/>
              </a:rPr>
              <a:t>properties</a:t>
            </a:r>
          </a:p>
          <a:p>
            <a:endParaRPr lang="de-DE"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a:t>
            </a:r>
            <a:r>
              <a:rPr lang="en-US" sz="1200" dirty="0" err="1">
                <a:solidFill>
                  <a:srgbClr val="FF9900"/>
                </a:solidFill>
                <a:latin typeface="Consolas" panose="020B0609020204030204" pitchFamily="49" charset="0"/>
              </a:rPr>
              <a:t>getKeyCode</a:t>
            </a:r>
            <a:r>
              <a:rPr lang="en-US" sz="1200" dirty="0">
                <a:solidFill>
                  <a:srgbClr val="FF9900"/>
                </a:solidFill>
                <a:latin typeface="Consolas" panose="020B0609020204030204" pitchFamily="49" charset="0"/>
              </a:rPr>
              <a:t>(self):        </a:t>
            </a:r>
          </a:p>
          <a:p>
            <a:r>
              <a:rPr lang="en-US" sz="1200" dirty="0">
                <a:latin typeface="Consolas" panose="020B0609020204030204" pitchFamily="49" charset="0"/>
              </a:rPr>
              <a:t>        print(</a:t>
            </a:r>
            <a:r>
              <a:rPr lang="en-US" sz="1200" dirty="0" err="1">
                <a:latin typeface="Consolas" panose="020B0609020204030204" pitchFamily="49" charset="0"/>
              </a:rPr>
              <a:t>self.keycode</a:t>
            </a:r>
            <a:r>
              <a:rPr lang="en-US" sz="1200" dirty="0">
                <a:latin typeface="Consolas" panose="020B0609020204030204" pitchFamily="49" charset="0"/>
              </a:rPr>
              <a:t>)</a:t>
            </a:r>
          </a:p>
        </p:txBody>
      </p:sp>
      <p:sp>
        <p:nvSpPr>
          <p:cNvPr id="5" name="Textfeld 1"/>
          <p:cNvSpPr txBox="1"/>
          <p:nvPr/>
        </p:nvSpPr>
        <p:spPr>
          <a:xfrm>
            <a:off x="6822300" y="2301714"/>
            <a:ext cx="1080144" cy="369332"/>
          </a:xfrm>
          <a:prstGeom prst="rect">
            <a:avLst/>
          </a:prstGeom>
          <a:noFill/>
        </p:spPr>
        <p:txBody>
          <a:bodyPr wrap="square" rtlCol="0">
            <a:spAutoFit/>
          </a:bodyPr>
          <a:lstStyle/>
          <a:p>
            <a:r>
              <a:rPr lang="en-US" b="1" i="1" dirty="0" smtClean="0">
                <a:solidFill>
                  <a:srgbClr val="FFB937"/>
                </a:solidFill>
                <a:latin typeface="Cooper Std Black" pitchFamily="18" charset="0"/>
              </a:rPr>
              <a:t>CODE!</a:t>
            </a:r>
            <a:endParaRPr lang="en-US" b="1" i="1" dirty="0">
              <a:solidFill>
                <a:srgbClr val="FFB937"/>
              </a:solidFill>
              <a:latin typeface="Cooper Std Black" pitchFamily="18" charset="0"/>
            </a:endParaRPr>
          </a:p>
        </p:txBody>
      </p:sp>
      <p:sp>
        <p:nvSpPr>
          <p:cNvPr id="3" name="Rectangle 2"/>
          <p:cNvSpPr/>
          <p:nvPr/>
        </p:nvSpPr>
        <p:spPr>
          <a:xfrm>
            <a:off x="2861772" y="4194775"/>
            <a:ext cx="4572000" cy="461665"/>
          </a:xfrm>
          <a:prstGeom prst="rect">
            <a:avLst/>
          </a:prstGeom>
        </p:spPr>
        <p:txBody>
          <a:bodyPr>
            <a:spAutoFit/>
          </a:bodyPr>
          <a:lstStyle/>
          <a:p>
            <a:r>
              <a:rPr lang="en-US" sz="1200" dirty="0" smtClean="0">
                <a:solidFill>
                  <a:srgbClr val="FF0000"/>
                </a:solidFill>
                <a:latin typeface="Consolas" panose="020B0609020204030204" pitchFamily="49" charset="0"/>
                <a:sym typeface="Wingdings" panose="05000000000000000000" pitchFamily="2" charset="2"/>
              </a:rPr>
              <a:t> </a:t>
            </a:r>
            <a:r>
              <a:rPr lang="en-US" sz="1200" dirty="0" err="1" smtClean="0">
                <a:solidFill>
                  <a:srgbClr val="FF0000"/>
                </a:solidFill>
                <a:latin typeface="Consolas" panose="020B0609020204030204" pitchFamily="49" charset="0"/>
              </a:rPr>
              <a:t>AttributeError</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ComposedDoor</a:t>
            </a:r>
            <a:r>
              <a:rPr lang="en-US" sz="1200" dirty="0">
                <a:solidFill>
                  <a:srgbClr val="FF0000"/>
                </a:solidFill>
                <a:latin typeface="Consolas" panose="020B0609020204030204" pitchFamily="49" charset="0"/>
              </a:rPr>
              <a:t>' object has no attribute '</a:t>
            </a:r>
            <a:r>
              <a:rPr lang="en-US" sz="1200" dirty="0" err="1">
                <a:solidFill>
                  <a:srgbClr val="FF0000"/>
                </a:solidFill>
                <a:latin typeface="Consolas" panose="020B0609020204030204" pitchFamily="49" charset="0"/>
              </a:rPr>
              <a:t>keycode</a:t>
            </a:r>
            <a:r>
              <a:rPr lang="en-US" sz="1200"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284063419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Composition - attributes</a:t>
            </a:r>
          </a:p>
        </p:txBody>
      </p:sp>
      <p:sp>
        <p:nvSpPr>
          <p:cNvPr id="2" name="Rectangle 1"/>
          <p:cNvSpPr/>
          <p:nvPr/>
        </p:nvSpPr>
        <p:spPr>
          <a:xfrm>
            <a:off x="161412" y="761785"/>
            <a:ext cx="8911188" cy="4154984"/>
          </a:xfrm>
          <a:prstGeom prst="rect">
            <a:avLst/>
          </a:prstGeom>
        </p:spPr>
        <p:txBody>
          <a:bodyPr wrap="square">
            <a:spAutoFit/>
          </a:bodyPr>
          <a:lstStyle/>
          <a:p>
            <a:r>
              <a:rPr lang="en-US" sz="1200" dirty="0">
                <a:solidFill>
                  <a:srgbClr val="FF9900"/>
                </a:solidFill>
                <a:latin typeface="Consolas" panose="020B0609020204030204" pitchFamily="49" charset="0"/>
              </a:rPr>
              <a:t>class Door:</a:t>
            </a:r>
          </a:p>
          <a:p>
            <a:r>
              <a:rPr lang="en-US" sz="1200" dirty="0">
                <a:latin typeface="Consolas" panose="020B0609020204030204" pitchFamily="49" charset="0"/>
              </a:rPr>
              <a:t>    </a:t>
            </a:r>
            <a:r>
              <a:rPr lang="en-US" sz="1200" dirty="0" err="1">
                <a:solidFill>
                  <a:srgbClr val="37FFE6"/>
                </a:solidFill>
                <a:latin typeface="Consolas" panose="020B0609020204030204" pitchFamily="49" charset="0"/>
              </a:rPr>
              <a:t>keycode</a:t>
            </a:r>
            <a:r>
              <a:rPr lang="en-US" sz="1200" dirty="0">
                <a:solidFill>
                  <a:srgbClr val="37FFE6"/>
                </a:solidFill>
                <a:latin typeface="Consolas" panose="020B0609020204030204" pitchFamily="49" charset="0"/>
              </a:rPr>
              <a:t> = "0101"</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def</a:t>
            </a:r>
            <a:r>
              <a:rPr lang="en-US" sz="1200" dirty="0">
                <a:latin typeface="Consolas" panose="020B0609020204030204" pitchFamily="49" charset="0"/>
              </a:rPr>
              <a:t> __</a:t>
            </a:r>
            <a:r>
              <a:rPr lang="en-US" sz="1200" dirty="0" err="1">
                <a:latin typeface="Consolas" panose="020B0609020204030204" pitchFamily="49" charset="0"/>
              </a:rPr>
              <a:t>init</a:t>
            </a:r>
            <a:r>
              <a:rPr lang="en-US" sz="1200" dirty="0">
                <a:latin typeface="Consolas" panose="020B0609020204030204" pitchFamily="49" charset="0"/>
              </a:rPr>
              <a:t>__(self, number, status, color="gray", locked=False):</a:t>
            </a:r>
          </a:p>
          <a:p>
            <a:r>
              <a:rPr lang="en-US" sz="1200" dirty="0">
                <a:latin typeface="Consolas" panose="020B0609020204030204" pitchFamily="49" charset="0"/>
              </a:rPr>
              <a:t>        </a:t>
            </a:r>
            <a:r>
              <a:rPr lang="en-US" sz="1200" dirty="0" err="1">
                <a:latin typeface="Consolas" panose="020B0609020204030204" pitchFamily="49" charset="0"/>
              </a:rPr>
              <a:t>self.number</a:t>
            </a:r>
            <a:r>
              <a:rPr lang="en-US" sz="1200" dirty="0">
                <a:latin typeface="Consolas" panose="020B0609020204030204" pitchFamily="49" charset="0"/>
              </a:rPr>
              <a:t> = number</a:t>
            </a:r>
          </a:p>
          <a:p>
            <a:r>
              <a:rPr lang="en-US" sz="1200" dirty="0">
                <a:latin typeface="Consolas" panose="020B0609020204030204" pitchFamily="49" charset="0"/>
              </a:rPr>
              <a:t>        </a:t>
            </a:r>
            <a:r>
              <a:rPr lang="en-US" sz="1200" dirty="0" err="1">
                <a:latin typeface="Consolas" panose="020B0609020204030204" pitchFamily="49" charset="0"/>
              </a:rPr>
              <a:t>self.status</a:t>
            </a:r>
            <a:r>
              <a:rPr lang="en-US" sz="1200" dirty="0">
                <a:latin typeface="Consolas" panose="020B0609020204030204" pitchFamily="49" charset="0"/>
              </a:rPr>
              <a:t> = status</a:t>
            </a:r>
          </a:p>
          <a:p>
            <a:r>
              <a:rPr lang="en-US" sz="1200" dirty="0">
                <a:latin typeface="Consolas" panose="020B0609020204030204" pitchFamily="49" charset="0"/>
              </a:rPr>
              <a:t>        </a:t>
            </a:r>
            <a:r>
              <a:rPr lang="en-US" sz="1200" dirty="0" err="1">
                <a:latin typeface="Consolas" panose="020B0609020204030204" pitchFamily="49" charset="0"/>
              </a:rPr>
              <a:t>self.color</a:t>
            </a:r>
            <a:r>
              <a:rPr lang="en-US" sz="1200" dirty="0">
                <a:latin typeface="Consolas" panose="020B0609020204030204" pitchFamily="49" charset="0"/>
              </a:rPr>
              <a:t> = color</a:t>
            </a:r>
          </a:p>
          <a:p>
            <a:r>
              <a:rPr lang="en-US" sz="1200" dirty="0">
                <a:latin typeface="Consolas" panose="020B0609020204030204" pitchFamily="49" charset="0"/>
              </a:rPr>
              <a:t>        </a:t>
            </a:r>
            <a:r>
              <a:rPr lang="en-US" sz="1200" dirty="0" err="1">
                <a:latin typeface="Consolas" panose="020B0609020204030204" pitchFamily="49" charset="0"/>
              </a:rPr>
              <a:t>self.locked</a:t>
            </a:r>
            <a:r>
              <a:rPr lang="en-US" sz="1200" dirty="0">
                <a:latin typeface="Consolas" panose="020B0609020204030204" pitchFamily="49" charset="0"/>
              </a:rPr>
              <a:t> = </a:t>
            </a:r>
            <a:r>
              <a:rPr lang="en-US" sz="1200" dirty="0" smtClean="0">
                <a:latin typeface="Consolas" panose="020B0609020204030204" pitchFamily="49" charset="0"/>
              </a:rPr>
              <a:t>locked</a:t>
            </a:r>
            <a:endParaRPr lang="de-DE" sz="1200" dirty="0">
              <a:latin typeface="Consolas" panose="020B0609020204030204" pitchFamily="49" charset="0"/>
            </a:endParaRPr>
          </a:p>
          <a:p>
            <a:r>
              <a:rPr lang="de-DE" sz="1200" dirty="0" smtClean="0">
                <a:latin typeface="Consolas" panose="020B0609020204030204" pitchFamily="49" charset="0"/>
              </a:rPr>
              <a:t>    . . .</a:t>
            </a:r>
          </a:p>
          <a:p>
            <a:endParaRPr lang="de-DE" sz="1200" dirty="0">
              <a:latin typeface="Consolas" panose="020B0609020204030204" pitchFamily="49" charset="0"/>
            </a:endParaRPr>
          </a:p>
          <a:p>
            <a:r>
              <a:rPr lang="en-US" sz="1200" dirty="0">
                <a:solidFill>
                  <a:srgbClr val="FF9900"/>
                </a:solidFill>
                <a:latin typeface="Consolas" panose="020B0609020204030204" pitchFamily="49" charset="0"/>
              </a:rPr>
              <a:t>class </a:t>
            </a:r>
            <a:r>
              <a:rPr lang="en-US" sz="1200" dirty="0" err="1">
                <a:solidFill>
                  <a:srgbClr val="FF9900"/>
                </a:solidFill>
                <a:latin typeface="Consolas" panose="020B0609020204030204" pitchFamily="49" charset="0"/>
              </a:rPr>
              <a:t>ComposedDoor</a:t>
            </a:r>
            <a:r>
              <a:rPr lang="en-US" sz="1200" dirty="0">
                <a:solidFill>
                  <a:srgbClr val="FF9900"/>
                </a:solidFill>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def</a:t>
            </a:r>
            <a:r>
              <a:rPr lang="en-US" sz="1200" dirty="0">
                <a:latin typeface="Consolas" panose="020B0609020204030204" pitchFamily="49" charset="0"/>
              </a:rPr>
              <a:t> __</a:t>
            </a:r>
            <a:r>
              <a:rPr lang="en-US" sz="1200" dirty="0" err="1">
                <a:latin typeface="Consolas" panose="020B0609020204030204" pitchFamily="49" charset="0"/>
              </a:rPr>
              <a:t>init</a:t>
            </a:r>
            <a:r>
              <a:rPr lang="en-US" sz="1200" dirty="0">
                <a:latin typeface="Consolas" panose="020B0609020204030204" pitchFamily="49" charset="0"/>
              </a:rPr>
              <a:t>__(self, number, status):</a:t>
            </a:r>
          </a:p>
          <a:p>
            <a:r>
              <a:rPr lang="en-US" sz="1200" dirty="0">
                <a:latin typeface="Consolas" panose="020B0609020204030204" pitchFamily="49" charset="0"/>
              </a:rPr>
              <a:t>        </a:t>
            </a:r>
            <a:r>
              <a:rPr lang="en-US" sz="1200" dirty="0" err="1">
                <a:latin typeface="Consolas" panose="020B0609020204030204" pitchFamily="49" charset="0"/>
              </a:rPr>
              <a:t>self.number</a:t>
            </a:r>
            <a:r>
              <a:rPr lang="en-US" sz="1200" dirty="0">
                <a:latin typeface="Consolas" panose="020B0609020204030204" pitchFamily="49" charset="0"/>
              </a:rPr>
              <a:t> = number</a:t>
            </a:r>
          </a:p>
          <a:p>
            <a:r>
              <a:rPr lang="en-US" sz="1200" dirty="0">
                <a:latin typeface="Consolas" panose="020B0609020204030204" pitchFamily="49" charset="0"/>
              </a:rPr>
              <a:t>        </a:t>
            </a:r>
            <a:r>
              <a:rPr lang="en-US" sz="1200" dirty="0" err="1">
                <a:latin typeface="Consolas" panose="020B0609020204030204" pitchFamily="49" charset="0"/>
              </a:rPr>
              <a:t>self.status</a:t>
            </a:r>
            <a:r>
              <a:rPr lang="en-US" sz="1200" dirty="0">
                <a:latin typeface="Consolas" panose="020B0609020204030204" pitchFamily="49" charset="0"/>
              </a:rPr>
              <a:t> = status</a:t>
            </a:r>
          </a:p>
          <a:p>
            <a:r>
              <a:rPr lang="en-US" sz="1200" dirty="0">
                <a:latin typeface="Consolas" panose="020B0609020204030204" pitchFamily="49" charset="0"/>
              </a:rPr>
              <a:t>        </a:t>
            </a:r>
            <a:r>
              <a:rPr lang="en-US" sz="1200" dirty="0" err="1">
                <a:latin typeface="Consolas" panose="020B0609020204030204" pitchFamily="49" charset="0"/>
              </a:rPr>
              <a:t>self.door</a:t>
            </a:r>
            <a:r>
              <a:rPr lang="en-US" sz="1200" dirty="0">
                <a:latin typeface="Consolas" panose="020B0609020204030204" pitchFamily="49" charset="0"/>
              </a:rPr>
              <a:t> = Door(number, status)    </a:t>
            </a:r>
            <a:r>
              <a:rPr lang="en-US" sz="1200" i="1" dirty="0">
                <a:solidFill>
                  <a:srgbClr val="92D050"/>
                </a:solidFill>
                <a:latin typeface="Consolas" panose="020B0609020204030204" pitchFamily="49" charset="0"/>
              </a:rPr>
              <a:t>#composition: creates an instance </a:t>
            </a:r>
            <a:r>
              <a:rPr lang="en-US" sz="1200" i="1" dirty="0" smtClean="0">
                <a:solidFill>
                  <a:srgbClr val="92D050"/>
                </a:solidFill>
                <a:latin typeface="Consolas" panose="020B0609020204030204" pitchFamily="49" charset="0"/>
              </a:rPr>
              <a:t>and </a:t>
            </a:r>
            <a:r>
              <a:rPr lang="en-US" sz="1200" i="1" dirty="0">
                <a:solidFill>
                  <a:srgbClr val="92D050"/>
                </a:solidFill>
                <a:latin typeface="Consolas" panose="020B0609020204030204" pitchFamily="49" charset="0"/>
              </a:rPr>
              <a:t>USES its </a:t>
            </a:r>
            <a:r>
              <a:rPr lang="en-US" sz="1200" i="1" dirty="0" smtClean="0">
                <a:solidFill>
                  <a:srgbClr val="92D050"/>
                </a:solidFill>
                <a:latin typeface="Consolas" panose="020B0609020204030204" pitchFamily="49" charset="0"/>
              </a:rPr>
              <a:t>properties</a:t>
            </a:r>
          </a:p>
          <a:p>
            <a:endParaRPr lang="de-DE" sz="1200" dirty="0" smtClean="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a:t>
            </a:r>
            <a:r>
              <a:rPr lang="en-US" sz="1200" dirty="0">
                <a:solidFill>
                  <a:srgbClr val="FF9900"/>
                </a:solidFill>
                <a:latin typeface="Consolas" panose="020B0609020204030204" pitchFamily="49" charset="0"/>
              </a:rPr>
              <a:t>__</a:t>
            </a:r>
            <a:r>
              <a:rPr lang="en-US" sz="1200" dirty="0" err="1">
                <a:solidFill>
                  <a:srgbClr val="FF9900"/>
                </a:solidFill>
                <a:latin typeface="Consolas" panose="020B0609020204030204" pitchFamily="49" charset="0"/>
              </a:rPr>
              <a:t>getattr</a:t>
            </a:r>
            <a:r>
              <a:rPr lang="en-US" sz="1200" dirty="0">
                <a:solidFill>
                  <a:srgbClr val="FF9900"/>
                </a:solidFill>
                <a:latin typeface="Consolas" panose="020B0609020204030204" pitchFamily="49" charset="0"/>
              </a:rPr>
              <a:t>__(self, </a:t>
            </a:r>
            <a:r>
              <a:rPr lang="en-US" sz="1200" dirty="0" err="1">
                <a:solidFill>
                  <a:srgbClr val="FF9900"/>
                </a:solidFill>
                <a:latin typeface="Consolas" panose="020B0609020204030204" pitchFamily="49" charset="0"/>
              </a:rPr>
              <a:t>attr</a:t>
            </a:r>
            <a:r>
              <a:rPr lang="en-US" sz="1200" dirty="0">
                <a:solidFill>
                  <a:srgbClr val="FF9900"/>
                </a:solidFill>
                <a:latin typeface="Consolas" panose="020B0609020204030204" pitchFamily="49" charset="0"/>
              </a:rPr>
              <a:t>):        </a:t>
            </a:r>
          </a:p>
          <a:p>
            <a:r>
              <a:rPr lang="en-US" sz="1200" dirty="0">
                <a:solidFill>
                  <a:srgbClr val="FF9900"/>
                </a:solidFill>
                <a:latin typeface="Consolas" panose="020B0609020204030204" pitchFamily="49" charset="0"/>
              </a:rPr>
              <a:t>        return </a:t>
            </a:r>
            <a:r>
              <a:rPr lang="en-US" sz="1200" dirty="0" err="1">
                <a:solidFill>
                  <a:srgbClr val="FF9900"/>
                </a:solidFill>
                <a:latin typeface="Consolas" panose="020B0609020204030204" pitchFamily="49" charset="0"/>
              </a:rPr>
              <a:t>getattr</a:t>
            </a:r>
            <a:r>
              <a:rPr lang="en-US" sz="1200" dirty="0">
                <a:solidFill>
                  <a:srgbClr val="FF9900"/>
                </a:solidFill>
                <a:latin typeface="Consolas" panose="020B0609020204030204" pitchFamily="49" charset="0"/>
              </a:rPr>
              <a:t>(</a:t>
            </a:r>
            <a:r>
              <a:rPr lang="en-US" sz="1200" dirty="0" err="1">
                <a:solidFill>
                  <a:srgbClr val="FF9900"/>
                </a:solidFill>
                <a:latin typeface="Consolas" panose="020B0609020204030204" pitchFamily="49" charset="0"/>
              </a:rPr>
              <a:t>self.door</a:t>
            </a:r>
            <a:r>
              <a:rPr lang="en-US" sz="1200" dirty="0">
                <a:solidFill>
                  <a:srgbClr val="FF9900"/>
                </a:solidFill>
                <a:latin typeface="Consolas" panose="020B0609020204030204" pitchFamily="49" charset="0"/>
              </a:rPr>
              <a:t>, </a:t>
            </a:r>
            <a:r>
              <a:rPr lang="en-US" sz="1200" dirty="0" err="1">
                <a:solidFill>
                  <a:srgbClr val="FF9900"/>
                </a:solidFill>
                <a:latin typeface="Consolas" panose="020B0609020204030204" pitchFamily="49" charset="0"/>
              </a:rPr>
              <a:t>attr</a:t>
            </a:r>
            <a:r>
              <a:rPr lang="en-US" sz="1200" dirty="0" smtClean="0">
                <a:solidFill>
                  <a:srgbClr val="FF9900"/>
                </a:solidFill>
                <a:latin typeface="Consolas" panose="020B0609020204030204" pitchFamily="49" charset="0"/>
              </a:rPr>
              <a:t>)</a:t>
            </a:r>
            <a:endParaRPr lang="de-DE" sz="1200" dirty="0">
              <a:solidFill>
                <a:srgbClr val="FF9900"/>
              </a:solidFill>
              <a:latin typeface="Consolas" panose="020B0609020204030204" pitchFamily="49" charset="0"/>
            </a:endParaRPr>
          </a:p>
          <a:p>
            <a:r>
              <a:rPr lang="en-US" sz="1200" dirty="0" smtClean="0">
                <a:latin typeface="Consolas" panose="020B0609020204030204" pitchFamily="49" charset="0"/>
              </a:rPr>
              <a:t>    </a:t>
            </a:r>
          </a:p>
          <a:p>
            <a:r>
              <a:rPr lang="en-US" sz="1200" dirty="0">
                <a:solidFill>
                  <a:srgbClr val="FF9900"/>
                </a:solidFill>
                <a:latin typeface="Consolas" panose="020B0609020204030204" pitchFamily="49" charset="0"/>
              </a:rPr>
              <a:t> </a:t>
            </a:r>
            <a:r>
              <a:rPr lang="en-US" sz="1200" dirty="0" smtClean="0">
                <a:solidFill>
                  <a:srgbClr val="FF9900"/>
                </a:solidFill>
                <a:latin typeface="Consolas" panose="020B0609020204030204" pitchFamily="49" charset="0"/>
              </a:rPr>
              <a:t>  </a:t>
            </a:r>
            <a:r>
              <a:rPr lang="en-US" sz="1200" dirty="0" err="1" smtClean="0">
                <a:latin typeface="Consolas" panose="020B0609020204030204" pitchFamily="49" charset="0"/>
              </a:rPr>
              <a:t>def</a:t>
            </a:r>
            <a:r>
              <a:rPr lang="en-US" sz="1200" dirty="0" smtClean="0">
                <a:latin typeface="Consolas" panose="020B0609020204030204" pitchFamily="49" charset="0"/>
              </a:rPr>
              <a:t> </a:t>
            </a:r>
            <a:r>
              <a:rPr lang="en-US" sz="1200" dirty="0" err="1">
                <a:latin typeface="Consolas" panose="020B0609020204030204" pitchFamily="49" charset="0"/>
              </a:rPr>
              <a:t>getKeyCode</a:t>
            </a:r>
            <a:r>
              <a:rPr lang="en-US" sz="1200" dirty="0">
                <a:latin typeface="Consolas" panose="020B0609020204030204" pitchFamily="49" charset="0"/>
              </a:rPr>
              <a:t>(self):        </a:t>
            </a:r>
          </a:p>
          <a:p>
            <a:r>
              <a:rPr lang="en-US" sz="1200" dirty="0">
                <a:latin typeface="Consolas" panose="020B0609020204030204" pitchFamily="49" charset="0"/>
              </a:rPr>
              <a:t>        print(</a:t>
            </a:r>
            <a:r>
              <a:rPr lang="en-US" sz="1200" dirty="0" err="1">
                <a:latin typeface="Consolas" panose="020B0609020204030204" pitchFamily="49" charset="0"/>
              </a:rPr>
              <a:t>self.keycode</a:t>
            </a:r>
            <a:r>
              <a:rPr lang="en-US" sz="1200" dirty="0">
                <a:latin typeface="Consolas" panose="020B0609020204030204" pitchFamily="49" charset="0"/>
              </a:rPr>
              <a:t>)</a:t>
            </a:r>
          </a:p>
        </p:txBody>
      </p:sp>
      <p:sp>
        <p:nvSpPr>
          <p:cNvPr id="5" name="Textfeld 1"/>
          <p:cNvSpPr txBox="1"/>
          <p:nvPr/>
        </p:nvSpPr>
        <p:spPr>
          <a:xfrm>
            <a:off x="6822300" y="2301714"/>
            <a:ext cx="1080144" cy="369332"/>
          </a:xfrm>
          <a:prstGeom prst="rect">
            <a:avLst/>
          </a:prstGeom>
          <a:noFill/>
        </p:spPr>
        <p:txBody>
          <a:bodyPr wrap="square" rtlCol="0">
            <a:spAutoFit/>
          </a:bodyPr>
          <a:lstStyle/>
          <a:p>
            <a:r>
              <a:rPr lang="en-US" b="1" i="1" dirty="0" smtClean="0">
                <a:solidFill>
                  <a:srgbClr val="FFB937"/>
                </a:solidFill>
                <a:latin typeface="Cooper Std Black" pitchFamily="18" charset="0"/>
              </a:rPr>
              <a:t>CODE!</a:t>
            </a:r>
            <a:endParaRPr lang="en-US" b="1" i="1" dirty="0">
              <a:solidFill>
                <a:srgbClr val="FFB937"/>
              </a:solidFill>
              <a:latin typeface="Cooper Std Black" pitchFamily="18" charset="0"/>
            </a:endParaRPr>
          </a:p>
        </p:txBody>
      </p:sp>
      <p:sp>
        <p:nvSpPr>
          <p:cNvPr id="6" name="Rectangle 5"/>
          <p:cNvSpPr/>
          <p:nvPr/>
        </p:nvSpPr>
        <p:spPr>
          <a:xfrm>
            <a:off x="2790372" y="4532028"/>
            <a:ext cx="4572000" cy="338554"/>
          </a:xfrm>
          <a:prstGeom prst="rect">
            <a:avLst/>
          </a:prstGeom>
        </p:spPr>
        <p:txBody>
          <a:bodyPr>
            <a:spAutoFit/>
          </a:bodyPr>
          <a:lstStyle/>
          <a:p>
            <a:r>
              <a:rPr lang="en-US" sz="1600" dirty="0" smtClean="0">
                <a:solidFill>
                  <a:srgbClr val="FF9900"/>
                </a:solidFill>
                <a:latin typeface="Consolas" panose="020B0609020204030204" pitchFamily="49" charset="0"/>
                <a:sym typeface="Wingdings" panose="05000000000000000000" pitchFamily="2" charset="2"/>
              </a:rPr>
              <a:t> </a:t>
            </a:r>
            <a:r>
              <a:rPr lang="en-US" sz="1600" dirty="0" smtClean="0">
                <a:solidFill>
                  <a:srgbClr val="FF9900"/>
                </a:solidFill>
                <a:latin typeface="Consolas" panose="020B0609020204030204" pitchFamily="49" charset="0"/>
              </a:rPr>
              <a:t>0101</a:t>
            </a:r>
            <a:endParaRPr lang="en-US" sz="1600" dirty="0">
              <a:solidFill>
                <a:srgbClr val="FF9900"/>
              </a:solidFill>
              <a:latin typeface="Consolas" panose="020B0609020204030204" pitchFamily="49" charset="0"/>
            </a:endParaRPr>
          </a:p>
        </p:txBody>
      </p:sp>
    </p:spTree>
    <p:extLst>
      <p:ext uri="{BB962C8B-B14F-4D97-AF65-F5344CB8AC3E}">
        <p14:creationId xmlns:p14="http://schemas.microsoft.com/office/powerpoint/2010/main" val="139483961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a:t>
            </a:r>
          </a:p>
        </p:txBody>
      </p:sp>
      <p:sp>
        <p:nvSpPr>
          <p:cNvPr id="2" name="Rectangle 1"/>
          <p:cNvSpPr/>
          <p:nvPr/>
        </p:nvSpPr>
        <p:spPr>
          <a:xfrm>
            <a:off x="431448" y="1401594"/>
            <a:ext cx="8371116" cy="2585323"/>
          </a:xfrm>
          <a:prstGeom prst="rect">
            <a:avLst/>
          </a:prstGeom>
        </p:spPr>
        <p:txBody>
          <a:bodyPr wrap="square">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What is Polymorphism good for:</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Different </a:t>
            </a:r>
            <a:r>
              <a:rPr lang="en-US" dirty="0">
                <a:latin typeface="Tahoma" panose="020B0604030504040204" pitchFamily="34" charset="0"/>
                <a:ea typeface="Tahoma" panose="020B0604030504040204" pitchFamily="34" charset="0"/>
                <a:cs typeface="Tahoma" panose="020B0604030504040204" pitchFamily="34" charset="0"/>
              </a:rPr>
              <a:t>implementations of </a:t>
            </a:r>
            <a:r>
              <a:rPr lang="en-US" dirty="0" smtClean="0">
                <a:latin typeface="Tahoma" panose="020B0604030504040204" pitchFamily="34" charset="0"/>
                <a:ea typeface="Tahoma" panose="020B0604030504040204" pitchFamily="34" charset="0"/>
                <a:cs typeface="Tahoma" panose="020B0604030504040204" pitchFamily="34" charset="0"/>
              </a:rPr>
              <a:t>an object’s methods depending </a:t>
            </a:r>
            <a:r>
              <a:rPr lang="en-US" dirty="0">
                <a:latin typeface="Tahoma" panose="020B0604030504040204" pitchFamily="34" charset="0"/>
                <a:ea typeface="Tahoma" panose="020B0604030504040204" pitchFamily="34" charset="0"/>
                <a:cs typeface="Tahoma" panose="020B0604030504040204" pitchFamily="34" charset="0"/>
              </a:rPr>
              <a:t>on the type of the input </a:t>
            </a:r>
            <a:r>
              <a:rPr lang="en-US" dirty="0" smtClean="0">
                <a:latin typeface="Tahoma" panose="020B0604030504040204" pitchFamily="34" charset="0"/>
                <a:ea typeface="Tahoma" panose="020B0604030504040204" pitchFamily="34" charset="0"/>
                <a:cs typeface="Tahoma" panose="020B0604030504040204" pitchFamily="34" charset="0"/>
              </a:rPr>
              <a:t>parameters</a:t>
            </a:r>
          </a:p>
          <a:p>
            <a:pPr marL="285750" indent="-285750">
              <a:buFontTx/>
              <a:buChar char="-"/>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dirty="0" smtClean="0">
                <a:latin typeface="Tahoma" panose="020B0604030504040204" pitchFamily="34" charset="0"/>
                <a:ea typeface="Tahoma" panose="020B0604030504040204" pitchFamily="34" charset="0"/>
                <a:cs typeface="Tahoma" panose="020B0604030504040204" pitchFamily="34" charset="0"/>
              </a:rPr>
              <a:t>Code </a:t>
            </a:r>
            <a:r>
              <a:rPr lang="en-US" dirty="0">
                <a:latin typeface="Tahoma" panose="020B0604030504040204" pitchFamily="34" charset="0"/>
                <a:ea typeface="Tahoma" panose="020B0604030504040204" pitchFamily="34" charset="0"/>
                <a:cs typeface="Tahoma" panose="020B0604030504040204" pitchFamily="34" charset="0"/>
              </a:rPr>
              <a:t>written for a given type of data may be used on data with a derived type, i.e. methods understand the class hierarchy of a type</a:t>
            </a:r>
            <a:r>
              <a:rPr lang="en-US" dirty="0" smtClean="0">
                <a:latin typeface="Tahoma" panose="020B0604030504040204" pitchFamily="34" charset="0"/>
                <a:ea typeface="Tahoma" panose="020B0604030504040204" pitchFamily="34" charset="0"/>
                <a:cs typeface="Tahoma" panose="020B0604030504040204" pitchFamily="34" charset="0"/>
              </a:rPr>
              <a:t>.</a:t>
            </a:r>
          </a:p>
          <a:p>
            <a:pPr marL="285750" indent="-285750">
              <a:buFontTx/>
              <a:buChar char="-"/>
            </a:pPr>
            <a:endParaRPr lang="de-DE"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de-DE" dirty="0" smtClean="0">
                <a:latin typeface="Tahoma" panose="020B0604030504040204" pitchFamily="34" charset="0"/>
                <a:ea typeface="Tahoma" panose="020B0604030504040204" pitchFamily="34" charset="0"/>
                <a:cs typeface="Tahoma" panose="020B0604030504040204" pitchFamily="34" charset="0"/>
              </a:rPr>
              <a:t>It is a built-in feature in Python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545865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Type of variables</a:t>
            </a:r>
          </a:p>
        </p:txBody>
      </p:sp>
      <p:sp>
        <p:nvSpPr>
          <p:cNvPr id="2" name="Rectangle 1"/>
          <p:cNvSpPr/>
          <p:nvPr/>
        </p:nvSpPr>
        <p:spPr>
          <a:xfrm>
            <a:off x="243124" y="861522"/>
            <a:ext cx="8371116" cy="646331"/>
          </a:xfrm>
          <a:prstGeom prst="rect">
            <a:avLst/>
          </a:prstGeom>
        </p:spPr>
        <p:txBody>
          <a:bodyPr wrap="square">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In Python the type of a variable is not explicitly declared, but it doesn’t mean it is </a:t>
            </a:r>
            <a:r>
              <a:rPr lang="en-US" i="1" dirty="0" err="1" smtClean="0">
                <a:latin typeface="Tahoma" panose="020B0604030504040204" pitchFamily="34" charset="0"/>
                <a:ea typeface="Tahoma" panose="020B0604030504040204" pitchFamily="34" charset="0"/>
                <a:cs typeface="Tahoma" panose="020B0604030504040204" pitchFamily="34" charset="0"/>
              </a:rPr>
              <a:t>untyped</a:t>
            </a:r>
            <a:r>
              <a:rPr lang="en-US" dirty="0" smtClean="0">
                <a:latin typeface="Tahoma" panose="020B0604030504040204" pitchFamily="34" charset="0"/>
                <a:ea typeface="Tahoma" panose="020B0604030504040204" pitchFamily="34" charset="0"/>
                <a:cs typeface="Tahoma" panose="020B0604030504040204" pitchFamily="34" charset="0"/>
              </a:rPr>
              <a:t>.</a:t>
            </a:r>
          </a:p>
        </p:txBody>
      </p:sp>
      <p:sp>
        <p:nvSpPr>
          <p:cNvPr id="4" name="Rectangle 2"/>
          <p:cNvSpPr>
            <a:spLocks noChangeArrowheads="1"/>
          </p:cNvSpPr>
          <p:nvPr/>
        </p:nvSpPr>
        <p:spPr bwMode="auto">
          <a:xfrm>
            <a:off x="2258341" y="1879329"/>
            <a:ext cx="2573642"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&gt;&gt;&gt; a </a:t>
            </a:r>
            <a:r>
              <a:rPr kumimoji="0" lang="en-US" altLang="en-US" sz="1600" b="0" i="0" u="none" strike="noStrike" cap="none" normalizeH="0" baseline="0" dirty="0" smtClean="0">
                <a:ln>
                  <a:noFill/>
                </a:ln>
                <a:solidFill>
                  <a:srgbClr val="FF0066"/>
                </a:solidFill>
                <a:effectLst/>
                <a:latin typeface="Consolas" panose="020B0609020204030204" pitchFamily="49" charset="0"/>
              </a:rPr>
              <a:t>=</a:t>
            </a:r>
            <a:r>
              <a:rPr kumimoji="0" lang="en-US" altLang="en-US" sz="1600" b="0" i="0" u="none" strike="noStrike" cap="none" normalizeH="0" baseline="0" dirty="0" smtClean="0">
                <a:ln>
                  <a:noFill/>
                </a:ln>
                <a:solidFill>
                  <a:schemeClr val="tx1"/>
                </a:solidFill>
                <a:effectLst/>
                <a:latin typeface="Consolas" panose="020B0609020204030204" pitchFamily="49" charset="0"/>
              </a:rPr>
              <a:t> </a:t>
            </a:r>
            <a:r>
              <a:rPr kumimoji="0" lang="en-US" altLang="en-US" sz="1600" b="0" i="0" u="none" strike="noStrike" cap="none" normalizeH="0" baseline="0" dirty="0" smtClean="0">
                <a:ln>
                  <a:noFill/>
                </a:ln>
                <a:solidFill>
                  <a:srgbClr val="9933FF"/>
                </a:solidFill>
                <a:effectLst/>
                <a:latin typeface="Consolas" panose="020B0609020204030204" pitchFamily="49" charset="0"/>
              </a:rPr>
              <a:t>5</a:t>
            </a:r>
            <a:r>
              <a:rPr kumimoji="0" lang="en-US" altLang="en-US" sz="1600" b="0" i="0" u="none" strike="noStrike" cap="none" normalizeH="0" baseline="0" dirty="0" smtClean="0">
                <a:ln>
                  <a:noFill/>
                </a:ln>
                <a:solidFill>
                  <a:schemeClr val="tx1"/>
                </a:solidFill>
                <a:effectLst/>
                <a:latin typeface="Consolas" panose="020B0609020204030204" pitchFamily="49" charset="0"/>
              </a:rPr>
              <a:t> </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&gt;&gt;&gt; a </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5 </a:t>
            </a:r>
            <a:r>
              <a:rPr lang="en-US" altLang="en-US" sz="1600" dirty="0">
                <a:latin typeface="Consolas" panose="020B0609020204030204" pitchFamily="49" charset="0"/>
              </a:rPr>
              <a:t/>
            </a:r>
            <a:br>
              <a:rPr lang="en-US" altLang="en-US" sz="1600" dirty="0">
                <a:latin typeface="Consolas" panose="020B0609020204030204" pitchFamily="49" charset="0"/>
              </a:rPr>
            </a:br>
            <a:endParaRPr lang="en-US" altLang="en-US" sz="1600" dirty="0" smtClean="0">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&gt;&gt;&gt; type(a) </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&lt;class '</a:t>
            </a:r>
            <a:r>
              <a:rPr kumimoji="0" lang="en-US" altLang="en-US" sz="1600" b="0" i="0" u="none" strike="noStrike" cap="none" normalizeH="0" baseline="0" dirty="0" err="1" smtClean="0">
                <a:ln>
                  <a:noFill/>
                </a:ln>
                <a:solidFill>
                  <a:schemeClr val="tx1"/>
                </a:solidFill>
                <a:effectLst/>
                <a:latin typeface="Consolas" panose="020B0609020204030204" pitchFamily="49" charset="0"/>
              </a:rPr>
              <a:t>int</a:t>
            </a:r>
            <a:r>
              <a:rPr kumimoji="0" lang="en-US" altLang="en-US" sz="1600" b="0" i="0" u="none" strike="noStrike" cap="none" normalizeH="0" baseline="0" dirty="0" smtClean="0">
                <a:ln>
                  <a:noFill/>
                </a:ln>
                <a:solidFill>
                  <a:schemeClr val="tx1"/>
                </a:solidFill>
                <a:effectLst/>
                <a:latin typeface="Consolas" panose="020B0609020204030204" pitchFamily="49" charset="0"/>
              </a:rPr>
              <a:t>'&gt;</a:t>
            </a:r>
          </a:p>
          <a:p>
            <a:pPr marL="0" marR="0" lvl="0" indent="0" algn="l" defTabSz="914400" rtl="0" eaLnBrk="0" fontAlgn="base" latinLnBrk="0" hangingPunct="0">
              <a:lnSpc>
                <a:spcPct val="100000"/>
              </a:lnSpc>
              <a:spcBef>
                <a:spcPct val="30000"/>
              </a:spcBef>
              <a:spcAft>
                <a:spcPct val="0"/>
              </a:spcAft>
              <a:buClrTx/>
              <a:buSzTx/>
              <a:buFontTx/>
              <a:buNone/>
              <a:tabLst/>
            </a:pPr>
            <a:endParaRPr lang="de-DE" altLang="en-US" sz="1600" dirty="0">
              <a:latin typeface="Consolas" panose="020B0609020204030204" pitchFamily="49" charset="0"/>
            </a:endParaRPr>
          </a:p>
          <a:p>
            <a:pPr lvl="0" eaLnBrk="0" fontAlgn="base" hangingPunct="0">
              <a:spcBef>
                <a:spcPct val="30000"/>
              </a:spcBef>
              <a:spcAft>
                <a:spcPct val="0"/>
              </a:spcAft>
            </a:pPr>
            <a:r>
              <a:rPr lang="en-US" altLang="en-US" sz="1600" dirty="0">
                <a:latin typeface="Consolas" panose="020B0609020204030204" pitchFamily="49" charset="0"/>
              </a:rPr>
              <a:t>&gt;&gt;&gt; hex(id(a))</a:t>
            </a:r>
            <a:br>
              <a:rPr lang="en-US" altLang="en-US" sz="1600" dirty="0">
                <a:latin typeface="Consolas" panose="020B0609020204030204" pitchFamily="49" charset="0"/>
              </a:rPr>
            </a:br>
            <a:r>
              <a:rPr lang="en-US" altLang="en-US" sz="1600" dirty="0">
                <a:latin typeface="Consolas" panose="020B0609020204030204" pitchFamily="49" charset="0"/>
              </a:rPr>
              <a:t>'0x83fe540'</a:t>
            </a:r>
            <a:endParaRPr kumimoji="0" lang="en-US" altLang="en-US" sz="1600" b="0" i="0" u="none" strike="noStrike" cap="none" normalizeH="0" baseline="0" dirty="0" smtClean="0">
              <a:ln>
                <a:noFill/>
              </a:ln>
              <a:solidFill>
                <a:schemeClr val="tx1"/>
              </a:solidFill>
              <a:effectLst/>
              <a:latin typeface="Consolas" panose="020B0609020204030204" pitchFamily="49" charset="0"/>
            </a:endParaRPr>
          </a:p>
        </p:txBody>
      </p:sp>
      <p:sp>
        <p:nvSpPr>
          <p:cNvPr id="7" name="Rectangle 2"/>
          <p:cNvSpPr>
            <a:spLocks noChangeArrowheads="1"/>
          </p:cNvSpPr>
          <p:nvPr/>
        </p:nvSpPr>
        <p:spPr bwMode="auto">
          <a:xfrm>
            <a:off x="4778677" y="1883945"/>
            <a:ext cx="2573642"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&gt;&gt;&gt; a </a:t>
            </a:r>
            <a:r>
              <a:rPr kumimoji="0" lang="en-US" altLang="en-US" sz="1600" b="0" i="0" u="none" strike="noStrike" cap="none" normalizeH="0" baseline="0" dirty="0" smtClean="0">
                <a:ln>
                  <a:noFill/>
                </a:ln>
                <a:solidFill>
                  <a:srgbClr val="FF0066"/>
                </a:solidFill>
                <a:effectLst/>
                <a:latin typeface="Consolas" panose="020B0609020204030204" pitchFamily="49" charset="0"/>
              </a:rPr>
              <a:t>=</a:t>
            </a:r>
            <a:r>
              <a:rPr kumimoji="0" lang="en-US" altLang="en-US" sz="1600" b="0" i="0" u="none" strike="noStrike" cap="none" normalizeH="0" baseline="0" dirty="0" smtClean="0">
                <a:ln>
                  <a:noFill/>
                </a:ln>
                <a:solidFill>
                  <a:schemeClr val="tx1"/>
                </a:solidFill>
                <a:effectLst/>
                <a:latin typeface="Consolas" panose="020B0609020204030204" pitchFamily="49" charset="0"/>
              </a:rPr>
              <a:t> </a:t>
            </a:r>
            <a:r>
              <a:rPr kumimoji="0" lang="en-US" altLang="en-US" sz="1600" b="0" i="0" u="none" strike="noStrike" cap="none" normalizeH="0" baseline="0" dirty="0" smtClean="0">
                <a:ln>
                  <a:noFill/>
                </a:ln>
                <a:solidFill>
                  <a:srgbClr val="FF9900"/>
                </a:solidFill>
                <a:effectLst/>
                <a:latin typeface="Consolas" panose="020B0609020204030204" pitchFamily="49" charset="0"/>
              </a:rPr>
              <a:t>'five'</a:t>
            </a:r>
            <a:r>
              <a:rPr kumimoji="0" lang="en-US" altLang="en-US" sz="1600" b="0" i="0" u="none" strike="noStrike" cap="none" normalizeH="0" baseline="0" dirty="0" smtClean="0">
                <a:ln>
                  <a:noFill/>
                </a:ln>
                <a:solidFill>
                  <a:schemeClr val="tx1"/>
                </a:solidFill>
                <a:effectLst/>
                <a:latin typeface="Consolas" panose="020B0609020204030204" pitchFamily="49" charset="0"/>
              </a:rPr>
              <a:t> </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&gt;&gt;&gt; a </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'five'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&gt;&gt;&gt; </a:t>
            </a:r>
            <a:r>
              <a:rPr lang="en-US" altLang="en-US" sz="1600" dirty="0" smtClean="0">
                <a:latin typeface="Consolas" panose="020B0609020204030204" pitchFamily="49" charset="0"/>
              </a:rPr>
              <a:t>type</a:t>
            </a:r>
            <a:r>
              <a:rPr kumimoji="0" lang="en-US" altLang="en-US" sz="1600" b="0" i="0" u="none" strike="noStrike" cap="none" normalizeH="0" baseline="0" dirty="0" smtClean="0">
                <a:ln>
                  <a:noFill/>
                </a:ln>
                <a:solidFill>
                  <a:schemeClr val="tx1"/>
                </a:solidFill>
                <a:effectLst/>
                <a:latin typeface="Consolas" panose="020B0609020204030204" pitchFamily="49" charset="0"/>
              </a:rPr>
              <a:t>(a) </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&lt;class '</a:t>
            </a:r>
            <a:r>
              <a:rPr kumimoji="0" lang="en-US" altLang="en-US" sz="1600" b="0" i="0" u="none" strike="noStrike" cap="none" normalizeH="0" baseline="0" dirty="0" err="1" smtClean="0">
                <a:ln>
                  <a:noFill/>
                </a:ln>
                <a:solidFill>
                  <a:schemeClr val="tx1"/>
                </a:solidFill>
                <a:effectLst/>
                <a:latin typeface="Consolas" panose="020B0609020204030204" pitchFamily="49" charset="0"/>
              </a:rPr>
              <a:t>str</a:t>
            </a:r>
            <a:r>
              <a:rPr kumimoji="0" lang="en-US" altLang="en-US" sz="1600" b="0" i="0" u="none" strike="noStrike" cap="none" normalizeH="0" baseline="0" dirty="0" smtClean="0">
                <a:ln>
                  <a:noFill/>
                </a:ln>
                <a:solidFill>
                  <a:schemeClr val="tx1"/>
                </a:solidFill>
                <a:effectLst/>
                <a:latin typeface="Consolas" panose="020B0609020204030204" pitchFamily="49" charset="0"/>
              </a:rPr>
              <a:t>'&gt; </a:t>
            </a:r>
            <a:br>
              <a:rPr kumimoji="0" lang="en-US" altLang="en-US" sz="1600" b="0" i="0" u="none" strike="noStrike" cap="none" normalizeH="0" baseline="0" dirty="0" smtClean="0">
                <a:ln>
                  <a:noFill/>
                </a:ln>
                <a:solidFill>
                  <a:schemeClr val="tx1"/>
                </a:solidFill>
                <a:effectLst/>
                <a:latin typeface="Consolas" panose="020B0609020204030204" pitchFamily="49" charset="0"/>
              </a:rPr>
            </a:br>
            <a:endParaRPr kumimoji="0" lang="en-US" altLang="en-US" sz="16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&gt;&gt;&gt; hex(id(a)) </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'0xb70d6560' </a:t>
            </a:r>
          </a:p>
        </p:txBody>
      </p:sp>
    </p:spTree>
    <p:extLst>
      <p:ext uri="{BB962C8B-B14F-4D97-AF65-F5344CB8AC3E}">
        <p14:creationId xmlns:p14="http://schemas.microsoft.com/office/powerpoint/2010/main" val="232857033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8101080"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Functions and references</a:t>
            </a:r>
          </a:p>
        </p:txBody>
      </p:sp>
      <p:sp>
        <p:nvSpPr>
          <p:cNvPr id="2" name="Rectangle 1"/>
          <p:cNvSpPr/>
          <p:nvPr/>
        </p:nvSpPr>
        <p:spPr>
          <a:xfrm>
            <a:off x="243124" y="861522"/>
            <a:ext cx="8371116" cy="369332"/>
          </a:xfrm>
          <a:prstGeom prst="rect">
            <a:avLst/>
          </a:prstGeom>
        </p:spPr>
        <p:txBody>
          <a:bodyPr wrap="square">
            <a:spAutoFit/>
          </a:bodyPr>
          <a:lstStyle/>
          <a:p>
            <a:r>
              <a:rPr lang="de-DE" dirty="0" smtClean="0">
                <a:latin typeface="Tahoma" panose="020B0604030504040204" pitchFamily="34" charset="0"/>
                <a:ea typeface="Tahoma" panose="020B0604030504040204" pitchFamily="34" charset="0"/>
                <a:cs typeface="Tahoma" panose="020B0604030504040204" pitchFamily="34" charset="0"/>
              </a:rPr>
              <a:t>In Python we ask the data itself to perform the operation</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2"/>
          <p:cNvSpPr>
            <a:spLocks noChangeArrowheads="1"/>
          </p:cNvSpPr>
          <p:nvPr/>
        </p:nvSpPr>
        <p:spPr bwMode="auto">
          <a:xfrm>
            <a:off x="243124" y="1581618"/>
            <a:ext cx="8739464" cy="161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de-DE" altLang="en-US" sz="1600" b="0" i="1" strike="noStrike" cap="none" normalizeH="0" baseline="0" dirty="0" smtClean="0">
                <a:ln>
                  <a:noFill/>
                </a:ln>
                <a:solidFill>
                  <a:srgbClr val="92D050"/>
                </a:solidFill>
                <a:effectLst/>
                <a:latin typeface="Consolas" panose="020B0609020204030204" pitchFamily="49" charset="0"/>
              </a:rPr>
              <a:t>#</a:t>
            </a:r>
            <a:r>
              <a:rPr kumimoji="0" lang="de-DE" altLang="en-US" sz="1600" b="0" i="1" strike="noStrike" cap="none" normalizeH="0" dirty="0" smtClean="0">
                <a:ln>
                  <a:noFill/>
                </a:ln>
                <a:solidFill>
                  <a:srgbClr val="92D050"/>
                </a:solidFill>
                <a:effectLst/>
                <a:latin typeface="Consolas" panose="020B0609020204030204" pitchFamily="49" charset="0"/>
              </a:rPr>
              <a:t> </a:t>
            </a:r>
            <a:r>
              <a:rPr kumimoji="0" lang="de-DE" altLang="en-US" sz="1600" b="0" i="1" strike="noStrike" cap="none" normalizeH="0" baseline="0" dirty="0" smtClean="0">
                <a:ln>
                  <a:noFill/>
                </a:ln>
                <a:solidFill>
                  <a:srgbClr val="92D050"/>
                </a:solidFill>
                <a:effectLst/>
                <a:latin typeface="Consolas" panose="020B0609020204030204" pitchFamily="49" charset="0"/>
              </a:rPr>
              <a:t>+ operator</a:t>
            </a:r>
          </a:p>
          <a:p>
            <a:pPr marL="0" marR="0" lvl="0" indent="0" algn="l" defTabSz="914400" rtl="0" eaLnBrk="0" fontAlgn="base" latinLnBrk="0" hangingPunct="0">
              <a:lnSpc>
                <a:spcPct val="100000"/>
              </a:lnSpc>
              <a:spcBef>
                <a:spcPct val="30000"/>
              </a:spcBef>
              <a:spcAft>
                <a:spcPct val="0"/>
              </a:spcAft>
              <a:buClrTx/>
              <a:buSzTx/>
              <a:buFontTx/>
              <a:buNone/>
              <a:tabLst/>
            </a:pPr>
            <a:endParaRPr lang="de-DE" altLang="en-US" sz="1600" i="1" dirty="0">
              <a:solidFill>
                <a:srgbClr val="92D050"/>
              </a:solidFill>
              <a:latin typeface="Consolas" panose="020B0609020204030204" pitchFamily="49" charset="0"/>
            </a:endParaRPr>
          </a:p>
          <a:p>
            <a:pPr lvl="0" eaLnBrk="0" fontAlgn="base" hangingPunct="0">
              <a:spcBef>
                <a:spcPct val="30000"/>
              </a:spcBef>
              <a:spcAft>
                <a:spcPct val="0"/>
              </a:spcAft>
            </a:pPr>
            <a:r>
              <a:rPr lang="de-DE" altLang="en-US" sz="1600" dirty="0" smtClean="0">
                <a:latin typeface="Consolas" panose="020B0609020204030204" pitchFamily="49" charset="0"/>
              </a:rPr>
              <a:t>c = a + b    </a:t>
            </a:r>
            <a:r>
              <a:rPr lang="de-DE" altLang="en-US" sz="1600" dirty="0" smtClean="0">
                <a:solidFill>
                  <a:srgbClr val="FF9900"/>
                </a:solidFill>
                <a:latin typeface="Consolas" panose="020B0609020204030204" pitchFamily="49" charset="0"/>
              </a:rPr>
              <a:t>-&gt; c = a.__add__(b)    </a:t>
            </a:r>
            <a:r>
              <a:rPr lang="en-US" sz="1400" i="1" dirty="0" smtClean="0">
                <a:solidFill>
                  <a:srgbClr val="92D050"/>
                </a:solidFill>
                <a:latin typeface="Consolas" panose="020B0609020204030204" pitchFamily="49" charset="0"/>
              </a:rPr>
              <a:t>#the </a:t>
            </a:r>
            <a:r>
              <a:rPr lang="en-US" sz="1400" i="1" dirty="0">
                <a:solidFill>
                  <a:srgbClr val="92D050"/>
                </a:solidFill>
                <a:latin typeface="Consolas" panose="020B0609020204030204" pitchFamily="49" charset="0"/>
              </a:rPr>
              <a:t>__add__ method of the a object is </a:t>
            </a:r>
            <a:r>
              <a:rPr lang="en-US" sz="1400" i="1" dirty="0" smtClean="0">
                <a:solidFill>
                  <a:srgbClr val="92D050"/>
                </a:solidFill>
                <a:latin typeface="Consolas" panose="020B0609020204030204" pitchFamily="49" charset="0"/>
              </a:rPr>
              <a:t>called</a:t>
            </a:r>
            <a:endParaRPr lang="de-DE" altLang="en-US" sz="1400" i="1" dirty="0" smtClean="0">
              <a:solidFill>
                <a:srgbClr val="92D050"/>
              </a:solidFill>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de-DE" altLang="en-US" sz="1600" b="0" strike="noStrike" cap="none" normalizeH="0" baseline="0" dirty="0">
              <a:ln>
                <a:noFill/>
              </a:ln>
              <a:solidFill>
                <a:srgbClr val="FF9900"/>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600" b="0" strike="noStrike" cap="none" normalizeH="0" baseline="0" dirty="0" smtClean="0">
              <a:ln>
                <a:noFill/>
              </a:ln>
              <a:solidFill>
                <a:srgbClr val="FF9900"/>
              </a:solidFill>
              <a:effectLst/>
              <a:latin typeface="Consolas" panose="020B0609020204030204" pitchFamily="49" charset="0"/>
            </a:endParaRPr>
          </a:p>
        </p:txBody>
      </p:sp>
      <p:sp>
        <p:nvSpPr>
          <p:cNvPr id="6" name="Rectangle 3"/>
          <p:cNvSpPr>
            <a:spLocks noChangeArrowheads="1"/>
          </p:cNvSpPr>
          <p:nvPr/>
        </p:nvSpPr>
        <p:spPr bwMode="auto">
          <a:xfrm>
            <a:off x="243124" y="2846781"/>
            <a:ext cx="2092239"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Consolas" panose="020B0609020204030204" pitchFamily="49" charset="0"/>
              </a:rPr>
              <a:t>def</a:t>
            </a:r>
            <a:r>
              <a:rPr kumimoji="0" lang="en-US" altLang="en-US" sz="1600" b="0" i="0" u="none" strike="noStrike" cap="none" normalizeH="0" baseline="0" dirty="0" smtClean="0">
                <a:ln>
                  <a:noFill/>
                </a:ln>
                <a:solidFill>
                  <a:schemeClr val="tx1"/>
                </a:solidFill>
                <a:effectLst/>
                <a:latin typeface="Consolas" panose="020B0609020204030204" pitchFamily="49" charset="0"/>
              </a:rPr>
              <a:t> sum(a, b):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Consolas" panose="020B0609020204030204" pitchFamily="49" charset="0"/>
              </a:rPr>
              <a:t> </a:t>
            </a:r>
            <a:r>
              <a:rPr lang="en-US" altLang="en-US" sz="1600" dirty="0" smtClean="0">
                <a:latin typeface="Consolas" panose="020B0609020204030204" pitchFamily="49" charset="0"/>
              </a:rPr>
              <a:t>   </a:t>
            </a:r>
            <a:r>
              <a:rPr kumimoji="0" lang="en-US" altLang="en-US" sz="1600" b="0" i="0" u="none" strike="noStrike" cap="none" normalizeH="0" baseline="0" dirty="0" smtClean="0">
                <a:ln>
                  <a:noFill/>
                </a:ln>
                <a:solidFill>
                  <a:schemeClr val="tx1"/>
                </a:solidFill>
                <a:effectLst/>
                <a:latin typeface="Consolas" panose="020B0609020204030204" pitchFamily="49" charset="0"/>
              </a:rPr>
              <a:t>return a + b </a:t>
            </a:r>
          </a:p>
        </p:txBody>
      </p:sp>
    </p:spTree>
    <p:extLst>
      <p:ext uri="{BB962C8B-B14F-4D97-AF65-F5344CB8AC3E}">
        <p14:creationId xmlns:p14="http://schemas.microsoft.com/office/powerpoint/2010/main" val="179311819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124" y="1472344"/>
            <a:ext cx="8164029" cy="2359574"/>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7" name="TextBox 4"/>
          <p:cNvSpPr txBox="1"/>
          <p:nvPr/>
        </p:nvSpPr>
        <p:spPr>
          <a:xfrm>
            <a:off x="791496" y="96812"/>
            <a:ext cx="8101080"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Functions and references</a:t>
            </a:r>
          </a:p>
        </p:txBody>
      </p:sp>
      <p:sp>
        <p:nvSpPr>
          <p:cNvPr id="2" name="Rectangle 1"/>
          <p:cNvSpPr/>
          <p:nvPr/>
        </p:nvSpPr>
        <p:spPr>
          <a:xfrm>
            <a:off x="243124" y="861522"/>
            <a:ext cx="8371116" cy="369332"/>
          </a:xfrm>
          <a:prstGeom prst="rect">
            <a:avLst/>
          </a:prstGeom>
        </p:spPr>
        <p:txBody>
          <a:bodyPr wrap="square">
            <a:spAutoFit/>
          </a:bodyPr>
          <a:lstStyle/>
          <a:p>
            <a:r>
              <a:rPr lang="de-DE" dirty="0" smtClean="0">
                <a:latin typeface="Tahoma" panose="020B0604030504040204" pitchFamily="34" charset="0"/>
                <a:ea typeface="Tahoma" panose="020B0604030504040204" pitchFamily="34" charset="0"/>
                <a:cs typeface="Tahoma" panose="020B0604030504040204" pitchFamily="34" charset="0"/>
              </a:rPr>
              <a:t>Overriding __add__</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43124" y="1472344"/>
            <a:ext cx="8011068" cy="2308324"/>
          </a:xfrm>
          <a:prstGeom prst="rect">
            <a:avLst/>
          </a:prstGeom>
          <a:noFill/>
        </p:spPr>
        <p:txBody>
          <a:bodyPr wrap="square" rtlCol="0">
            <a:spAutoFit/>
          </a:bodyPr>
          <a:lstStyle/>
          <a:p>
            <a:r>
              <a:rPr lang="de-DE" sz="1200" dirty="0" smtClean="0">
                <a:solidFill>
                  <a:srgbClr val="FF9900"/>
                </a:solidFill>
                <a:latin typeface="Consolas" panose="020B0609020204030204" pitchFamily="49" charset="0"/>
              </a:rPr>
              <a:t>class Day:</a:t>
            </a:r>
          </a:p>
          <a:p>
            <a:r>
              <a:rPr lang="de-DE" sz="1200" dirty="0">
                <a:latin typeface="Consolas" panose="020B0609020204030204" pitchFamily="49" charset="0"/>
              </a:rPr>
              <a:t> </a:t>
            </a:r>
            <a:r>
              <a:rPr lang="de-DE" sz="1200" dirty="0" smtClean="0">
                <a:latin typeface="Consolas" panose="020B0609020204030204" pitchFamily="49" charset="0"/>
              </a:rPr>
              <a:t>   def __init__(self, visits, contacts):</a:t>
            </a:r>
          </a:p>
          <a:p>
            <a:r>
              <a:rPr lang="de-DE" sz="1200" dirty="0">
                <a:latin typeface="Consolas" panose="020B0609020204030204" pitchFamily="49" charset="0"/>
              </a:rPr>
              <a:t> </a:t>
            </a:r>
            <a:r>
              <a:rPr lang="de-DE" sz="1200" dirty="0" smtClean="0">
                <a:latin typeface="Consolas" panose="020B0609020204030204" pitchFamily="49" charset="0"/>
              </a:rPr>
              <a:t>       	self.visits = visits</a:t>
            </a:r>
          </a:p>
          <a:p>
            <a:r>
              <a:rPr lang="de-DE" sz="1200" dirty="0">
                <a:latin typeface="Consolas" panose="020B0609020204030204" pitchFamily="49" charset="0"/>
              </a:rPr>
              <a:t>	</a:t>
            </a:r>
            <a:r>
              <a:rPr lang="de-DE" sz="1200" dirty="0" smtClean="0">
                <a:latin typeface="Consolas" panose="020B0609020204030204" pitchFamily="49" charset="0"/>
              </a:rPr>
              <a:t>self.contacts = contacts</a:t>
            </a:r>
          </a:p>
          <a:p>
            <a:endParaRPr lang="de-DE" sz="1200" dirty="0">
              <a:latin typeface="Consolas" panose="020B0609020204030204" pitchFamily="49" charset="0"/>
            </a:endParaRPr>
          </a:p>
          <a:p>
            <a:r>
              <a:rPr lang="de-DE" sz="1200" dirty="0" smtClean="0">
                <a:latin typeface="Consolas" panose="020B0609020204030204" pitchFamily="49" charset="0"/>
              </a:rPr>
              <a:t>    def __str__(self):</a:t>
            </a:r>
          </a:p>
          <a:p>
            <a:r>
              <a:rPr lang="en-US" sz="1200" dirty="0" smtClean="0">
                <a:latin typeface="Consolas" panose="020B0609020204030204" pitchFamily="49" charset="0"/>
              </a:rPr>
              <a:t>	return “Visits {} and Contacts {}”.format(</a:t>
            </a:r>
            <a:r>
              <a:rPr lang="en-US" sz="1200" dirty="0" err="1" smtClean="0">
                <a:latin typeface="Consolas" panose="020B0609020204030204" pitchFamily="49" charset="0"/>
              </a:rPr>
              <a:t>self.visits</a:t>
            </a:r>
            <a:r>
              <a:rPr lang="en-US" sz="1200" dirty="0" smtClean="0">
                <a:latin typeface="Consolas" panose="020B0609020204030204" pitchFamily="49" charset="0"/>
              </a:rPr>
              <a:t>, </a:t>
            </a:r>
            <a:r>
              <a:rPr lang="en-US" sz="1200" dirty="0" err="1" smtClean="0">
                <a:latin typeface="Consolas" panose="020B0609020204030204" pitchFamily="49" charset="0"/>
              </a:rPr>
              <a:t>self.contacts</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a:t>
            </a:r>
            <a:r>
              <a:rPr lang="en-US" sz="1200" dirty="0">
                <a:solidFill>
                  <a:srgbClr val="FF9900"/>
                </a:solidFill>
                <a:latin typeface="Consolas" panose="020B0609020204030204" pitchFamily="49" charset="0"/>
              </a:rPr>
              <a:t>__add__(self, other):</a:t>
            </a:r>
          </a:p>
          <a:p>
            <a:r>
              <a:rPr lang="en-US" sz="1200" dirty="0">
                <a:latin typeface="Consolas" panose="020B0609020204030204" pitchFamily="49" charset="0"/>
              </a:rPr>
              <a:t>        </a:t>
            </a:r>
            <a:r>
              <a:rPr lang="en-US" sz="1200" dirty="0" err="1">
                <a:latin typeface="Consolas" panose="020B0609020204030204" pitchFamily="49" charset="0"/>
              </a:rPr>
              <a:t>total_visits</a:t>
            </a:r>
            <a:r>
              <a:rPr lang="en-US" sz="1200" dirty="0">
                <a:latin typeface="Consolas" panose="020B0609020204030204" pitchFamily="49" charset="0"/>
              </a:rPr>
              <a:t> = </a:t>
            </a:r>
            <a:r>
              <a:rPr lang="en-US" sz="1200" dirty="0" err="1">
                <a:latin typeface="Consolas" panose="020B0609020204030204" pitchFamily="49" charset="0"/>
              </a:rPr>
              <a:t>self.visits</a:t>
            </a:r>
            <a:r>
              <a:rPr lang="en-US" sz="1200" dirty="0">
                <a:latin typeface="Consolas" panose="020B0609020204030204" pitchFamily="49" charset="0"/>
              </a:rPr>
              <a:t> + </a:t>
            </a:r>
            <a:r>
              <a:rPr lang="en-US" sz="1200" dirty="0" err="1">
                <a:latin typeface="Consolas" panose="020B0609020204030204" pitchFamily="49" charset="0"/>
              </a:rPr>
              <a:t>other.visits</a:t>
            </a:r>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 </a:t>
            </a:r>
            <a:r>
              <a:rPr lang="en-US" sz="1200" dirty="0" err="1">
                <a:latin typeface="Consolas" panose="020B0609020204030204" pitchFamily="49" charset="0"/>
              </a:rPr>
              <a:t>self.contacts</a:t>
            </a:r>
            <a:r>
              <a:rPr lang="en-US" sz="1200" dirty="0">
                <a:latin typeface="Consolas" panose="020B0609020204030204" pitchFamily="49" charset="0"/>
              </a:rPr>
              <a:t> + </a:t>
            </a:r>
            <a:r>
              <a:rPr lang="en-US" sz="1200" dirty="0" err="1">
                <a:latin typeface="Consolas" panose="020B0609020204030204" pitchFamily="49" charset="0"/>
              </a:rPr>
              <a:t>other.contacts</a:t>
            </a:r>
            <a:endParaRPr lang="en-US" sz="1200" dirty="0">
              <a:latin typeface="Consolas" panose="020B0609020204030204" pitchFamily="49" charset="0"/>
            </a:endParaRPr>
          </a:p>
          <a:p>
            <a:r>
              <a:rPr lang="en-US" sz="1200" dirty="0">
                <a:latin typeface="Consolas" panose="020B0609020204030204" pitchFamily="49" charset="0"/>
              </a:rPr>
              <a:t>        return Day(</a:t>
            </a:r>
            <a:r>
              <a:rPr lang="en-US" sz="1200" dirty="0" err="1">
                <a:latin typeface="Consolas" panose="020B0609020204030204" pitchFamily="49" charset="0"/>
              </a:rPr>
              <a:t>total_visits</a:t>
            </a:r>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a:t>
            </a:r>
            <a:r>
              <a:rPr lang="de-DE" sz="1200" dirty="0">
                <a:latin typeface="Consolas" panose="020B0609020204030204" pitchFamily="49" charset="0"/>
              </a:rPr>
              <a:t>	</a:t>
            </a:r>
            <a:endParaRPr lang="en-US" sz="1200" dirty="0" smtClean="0">
              <a:latin typeface="Consolas" panose="020B0609020204030204" pitchFamily="49" charset="0"/>
            </a:endParaRPr>
          </a:p>
        </p:txBody>
      </p:sp>
    </p:spTree>
    <p:extLst>
      <p:ext uri="{BB962C8B-B14F-4D97-AF65-F5344CB8AC3E}">
        <p14:creationId xmlns:p14="http://schemas.microsoft.com/office/powerpoint/2010/main" val="178871160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124" y="1472344"/>
            <a:ext cx="8164029" cy="2359574"/>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7" name="TextBox 4"/>
          <p:cNvSpPr txBox="1"/>
          <p:nvPr/>
        </p:nvSpPr>
        <p:spPr>
          <a:xfrm>
            <a:off x="791496" y="96812"/>
            <a:ext cx="8101080"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Functions and references</a:t>
            </a:r>
          </a:p>
        </p:txBody>
      </p:sp>
      <p:sp>
        <p:nvSpPr>
          <p:cNvPr id="2" name="Rectangle 1"/>
          <p:cNvSpPr/>
          <p:nvPr/>
        </p:nvSpPr>
        <p:spPr>
          <a:xfrm>
            <a:off x="243124" y="861522"/>
            <a:ext cx="8371116" cy="369332"/>
          </a:xfrm>
          <a:prstGeom prst="rect">
            <a:avLst/>
          </a:prstGeom>
        </p:spPr>
        <p:txBody>
          <a:bodyPr wrap="square">
            <a:spAutoFit/>
          </a:bodyPr>
          <a:lstStyle/>
          <a:p>
            <a:r>
              <a:rPr lang="de-DE" dirty="0" smtClean="0">
                <a:latin typeface="Tahoma" panose="020B0604030504040204" pitchFamily="34" charset="0"/>
                <a:ea typeface="Tahoma" panose="020B0604030504040204" pitchFamily="34" charset="0"/>
                <a:cs typeface="Tahoma" panose="020B0604030504040204" pitchFamily="34" charset="0"/>
              </a:rPr>
              <a:t>Overriding __add__</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43124" y="1472344"/>
            <a:ext cx="8011068" cy="2308324"/>
          </a:xfrm>
          <a:prstGeom prst="rect">
            <a:avLst/>
          </a:prstGeom>
          <a:noFill/>
        </p:spPr>
        <p:txBody>
          <a:bodyPr wrap="square" rtlCol="0">
            <a:spAutoFit/>
          </a:bodyPr>
          <a:lstStyle/>
          <a:p>
            <a:r>
              <a:rPr lang="de-DE" sz="1200" dirty="0" smtClean="0">
                <a:solidFill>
                  <a:srgbClr val="FF9900"/>
                </a:solidFill>
                <a:latin typeface="Consolas" panose="020B0609020204030204" pitchFamily="49" charset="0"/>
              </a:rPr>
              <a:t>class Day:</a:t>
            </a:r>
          </a:p>
          <a:p>
            <a:r>
              <a:rPr lang="de-DE" sz="1200" dirty="0">
                <a:latin typeface="Consolas" panose="020B0609020204030204" pitchFamily="49" charset="0"/>
              </a:rPr>
              <a:t> </a:t>
            </a:r>
            <a:r>
              <a:rPr lang="de-DE" sz="1200" dirty="0" smtClean="0">
                <a:latin typeface="Consolas" panose="020B0609020204030204" pitchFamily="49" charset="0"/>
              </a:rPr>
              <a:t>   def __init__(self, visits, contacts):</a:t>
            </a:r>
          </a:p>
          <a:p>
            <a:r>
              <a:rPr lang="de-DE" sz="1200" dirty="0">
                <a:latin typeface="Consolas" panose="020B0609020204030204" pitchFamily="49" charset="0"/>
              </a:rPr>
              <a:t> </a:t>
            </a:r>
            <a:r>
              <a:rPr lang="de-DE" sz="1200" dirty="0" smtClean="0">
                <a:latin typeface="Consolas" panose="020B0609020204030204" pitchFamily="49" charset="0"/>
              </a:rPr>
              <a:t>       	self.visits = visits</a:t>
            </a:r>
          </a:p>
          <a:p>
            <a:r>
              <a:rPr lang="de-DE" sz="1200" dirty="0">
                <a:latin typeface="Consolas" panose="020B0609020204030204" pitchFamily="49" charset="0"/>
              </a:rPr>
              <a:t>	</a:t>
            </a:r>
            <a:r>
              <a:rPr lang="de-DE" sz="1200" dirty="0" smtClean="0">
                <a:latin typeface="Consolas" panose="020B0609020204030204" pitchFamily="49" charset="0"/>
              </a:rPr>
              <a:t>self.contacts = contacts</a:t>
            </a:r>
          </a:p>
          <a:p>
            <a:endParaRPr lang="de-DE" sz="1200" dirty="0">
              <a:latin typeface="Consolas" panose="020B0609020204030204" pitchFamily="49" charset="0"/>
            </a:endParaRPr>
          </a:p>
          <a:p>
            <a:r>
              <a:rPr lang="de-DE" sz="1200" dirty="0" smtClean="0">
                <a:latin typeface="Consolas" panose="020B0609020204030204" pitchFamily="49" charset="0"/>
              </a:rPr>
              <a:t>    def __str__(self):</a:t>
            </a:r>
          </a:p>
          <a:p>
            <a:r>
              <a:rPr lang="en-US" sz="1200" dirty="0" smtClean="0">
                <a:latin typeface="Consolas" panose="020B0609020204030204" pitchFamily="49" charset="0"/>
              </a:rPr>
              <a:t>	return “Visits {} and Contacts {}”.format(</a:t>
            </a:r>
            <a:r>
              <a:rPr lang="en-US" sz="1200" dirty="0" err="1" smtClean="0">
                <a:latin typeface="Consolas" panose="020B0609020204030204" pitchFamily="49" charset="0"/>
              </a:rPr>
              <a:t>self.visits</a:t>
            </a:r>
            <a:r>
              <a:rPr lang="en-US" sz="1200" dirty="0" smtClean="0">
                <a:latin typeface="Consolas" panose="020B0609020204030204" pitchFamily="49" charset="0"/>
              </a:rPr>
              <a:t>, </a:t>
            </a:r>
            <a:r>
              <a:rPr lang="en-US" sz="1200" dirty="0" err="1" smtClean="0">
                <a:latin typeface="Consolas" panose="020B0609020204030204" pitchFamily="49" charset="0"/>
              </a:rPr>
              <a:t>self.contacts</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a:t>
            </a:r>
            <a:r>
              <a:rPr lang="en-US" sz="1200" dirty="0">
                <a:solidFill>
                  <a:srgbClr val="FF9900"/>
                </a:solidFill>
                <a:latin typeface="Consolas" panose="020B0609020204030204" pitchFamily="49" charset="0"/>
              </a:rPr>
              <a:t>__add__(self, other):</a:t>
            </a:r>
          </a:p>
          <a:p>
            <a:r>
              <a:rPr lang="en-US" sz="1200" dirty="0">
                <a:latin typeface="Consolas" panose="020B0609020204030204" pitchFamily="49" charset="0"/>
              </a:rPr>
              <a:t>        </a:t>
            </a:r>
            <a:r>
              <a:rPr lang="en-US" sz="1200" dirty="0" err="1">
                <a:latin typeface="Consolas" panose="020B0609020204030204" pitchFamily="49" charset="0"/>
              </a:rPr>
              <a:t>total_visits</a:t>
            </a:r>
            <a:r>
              <a:rPr lang="en-US" sz="1200" dirty="0">
                <a:latin typeface="Consolas" panose="020B0609020204030204" pitchFamily="49" charset="0"/>
              </a:rPr>
              <a:t> = </a:t>
            </a:r>
            <a:r>
              <a:rPr lang="en-US" sz="1200" dirty="0" err="1">
                <a:latin typeface="Consolas" panose="020B0609020204030204" pitchFamily="49" charset="0"/>
              </a:rPr>
              <a:t>self.visits</a:t>
            </a:r>
            <a:r>
              <a:rPr lang="en-US" sz="1200" dirty="0">
                <a:latin typeface="Consolas" panose="020B0609020204030204" pitchFamily="49" charset="0"/>
              </a:rPr>
              <a:t> + </a:t>
            </a:r>
            <a:r>
              <a:rPr lang="en-US" sz="1200" dirty="0" err="1">
                <a:latin typeface="Consolas" panose="020B0609020204030204" pitchFamily="49" charset="0"/>
              </a:rPr>
              <a:t>other.visits</a:t>
            </a:r>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 </a:t>
            </a:r>
            <a:r>
              <a:rPr lang="en-US" sz="1200" dirty="0" err="1">
                <a:latin typeface="Consolas" panose="020B0609020204030204" pitchFamily="49" charset="0"/>
              </a:rPr>
              <a:t>self.contacts</a:t>
            </a:r>
            <a:r>
              <a:rPr lang="en-US" sz="1200" dirty="0">
                <a:latin typeface="Consolas" panose="020B0609020204030204" pitchFamily="49" charset="0"/>
              </a:rPr>
              <a:t> + </a:t>
            </a:r>
            <a:r>
              <a:rPr lang="en-US" sz="1200" dirty="0" err="1">
                <a:latin typeface="Consolas" panose="020B0609020204030204" pitchFamily="49" charset="0"/>
              </a:rPr>
              <a:t>other.contacts</a:t>
            </a:r>
            <a:endParaRPr lang="en-US" sz="1200" dirty="0">
              <a:latin typeface="Consolas" panose="020B0609020204030204" pitchFamily="49" charset="0"/>
            </a:endParaRPr>
          </a:p>
          <a:p>
            <a:r>
              <a:rPr lang="en-US" sz="1200" dirty="0">
                <a:latin typeface="Consolas" panose="020B0609020204030204" pitchFamily="49" charset="0"/>
              </a:rPr>
              <a:t>        return Day(</a:t>
            </a:r>
            <a:r>
              <a:rPr lang="en-US" sz="1200" dirty="0" err="1">
                <a:latin typeface="Consolas" panose="020B0609020204030204" pitchFamily="49" charset="0"/>
              </a:rPr>
              <a:t>total_visits</a:t>
            </a:r>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a:t>
            </a:r>
            <a:r>
              <a:rPr lang="de-DE" sz="1200" dirty="0">
                <a:latin typeface="Consolas" panose="020B0609020204030204" pitchFamily="49" charset="0"/>
              </a:rPr>
              <a:t>	</a:t>
            </a:r>
            <a:endParaRPr lang="en-US" sz="1200" dirty="0" smtClean="0">
              <a:latin typeface="Consolas" panose="020B0609020204030204" pitchFamily="49" charset="0"/>
            </a:endParaRPr>
          </a:p>
        </p:txBody>
      </p:sp>
      <p:sp>
        <p:nvSpPr>
          <p:cNvPr id="5" name="Rectangle 4"/>
          <p:cNvSpPr/>
          <p:nvPr/>
        </p:nvSpPr>
        <p:spPr>
          <a:xfrm>
            <a:off x="315412" y="3921930"/>
            <a:ext cx="2636372" cy="1015663"/>
          </a:xfrm>
          <a:prstGeom prst="rect">
            <a:avLst/>
          </a:prstGeom>
        </p:spPr>
        <p:txBody>
          <a:bodyPr wrap="square">
            <a:spAutoFit/>
          </a:bodyPr>
          <a:lstStyle/>
          <a:p>
            <a:r>
              <a:rPr lang="en-US" sz="1200" dirty="0">
                <a:latin typeface="Consolas" panose="020B0609020204030204" pitchFamily="49" charset="0"/>
              </a:rPr>
              <a:t>day1 = Day(10, 2)</a:t>
            </a:r>
          </a:p>
          <a:p>
            <a:r>
              <a:rPr lang="en-US" sz="1200" dirty="0">
                <a:latin typeface="Consolas" panose="020B0609020204030204" pitchFamily="49" charset="0"/>
              </a:rPr>
              <a:t>day2 = Day(20, 3) </a:t>
            </a:r>
            <a:endParaRPr lang="en-US" sz="1200" dirty="0" smtClean="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print("day1: ", day1)</a:t>
            </a:r>
          </a:p>
          <a:p>
            <a:r>
              <a:rPr lang="en-US" sz="1200" dirty="0">
                <a:latin typeface="Consolas" panose="020B0609020204030204" pitchFamily="49" charset="0"/>
              </a:rPr>
              <a:t>print("day2: ", day2</a:t>
            </a:r>
            <a:r>
              <a:rPr lang="en-US" sz="1200" dirty="0" smtClean="0">
                <a:latin typeface="Consolas" panose="020B0609020204030204" pitchFamily="49" charset="0"/>
              </a:rPr>
              <a:t>)       </a:t>
            </a:r>
            <a:endParaRPr lang="en-US" sz="1200" dirty="0">
              <a:latin typeface="Consolas" panose="020B0609020204030204" pitchFamily="49" charset="0"/>
            </a:endParaRPr>
          </a:p>
        </p:txBody>
      </p:sp>
      <p:sp>
        <p:nvSpPr>
          <p:cNvPr id="8" name="Rectangle 7"/>
          <p:cNvSpPr/>
          <p:nvPr/>
        </p:nvSpPr>
        <p:spPr>
          <a:xfrm>
            <a:off x="2321700" y="4475928"/>
            <a:ext cx="3059402" cy="461665"/>
          </a:xfrm>
          <a:prstGeom prst="rect">
            <a:avLst/>
          </a:prstGeom>
        </p:spPr>
        <p:txBody>
          <a:bodyPr wrap="square">
            <a:spAutoFit/>
          </a:bodyPr>
          <a:lstStyle/>
          <a:p>
            <a:r>
              <a:rPr lang="en-US" sz="1200" dirty="0" smtClean="0">
                <a:solidFill>
                  <a:srgbClr val="FF9900"/>
                </a:solidFill>
                <a:latin typeface="Consolas" panose="020B0609020204030204" pitchFamily="49" charset="0"/>
                <a:sym typeface="Wingdings" panose="05000000000000000000" pitchFamily="2" charset="2"/>
              </a:rPr>
              <a:t> </a:t>
            </a:r>
            <a:r>
              <a:rPr lang="en-US" sz="1200" dirty="0" smtClean="0">
                <a:solidFill>
                  <a:srgbClr val="FF9900"/>
                </a:solidFill>
                <a:latin typeface="Consolas" panose="020B0609020204030204" pitchFamily="49" charset="0"/>
              </a:rPr>
              <a:t>day1</a:t>
            </a:r>
            <a:r>
              <a:rPr lang="en-US" sz="1200" dirty="0">
                <a:solidFill>
                  <a:srgbClr val="FF9900"/>
                </a:solidFill>
                <a:latin typeface="Consolas" panose="020B0609020204030204" pitchFamily="49" charset="0"/>
              </a:rPr>
              <a:t>:  Visits 10 and Contacts 2</a:t>
            </a:r>
          </a:p>
          <a:p>
            <a:r>
              <a:rPr lang="en-US" sz="1200" dirty="0" smtClean="0">
                <a:solidFill>
                  <a:srgbClr val="FF9900"/>
                </a:solidFill>
                <a:latin typeface="Consolas" panose="020B0609020204030204" pitchFamily="49" charset="0"/>
                <a:sym typeface="Wingdings" panose="05000000000000000000" pitchFamily="2" charset="2"/>
              </a:rPr>
              <a:t> </a:t>
            </a:r>
            <a:r>
              <a:rPr lang="en-US" sz="1200" dirty="0" smtClean="0">
                <a:solidFill>
                  <a:srgbClr val="FF9900"/>
                </a:solidFill>
                <a:latin typeface="Consolas" panose="020B0609020204030204" pitchFamily="49" charset="0"/>
              </a:rPr>
              <a:t>day2</a:t>
            </a:r>
            <a:r>
              <a:rPr lang="en-US" sz="1200" dirty="0">
                <a:solidFill>
                  <a:srgbClr val="FF9900"/>
                </a:solidFill>
                <a:latin typeface="Consolas" panose="020B0609020204030204" pitchFamily="49" charset="0"/>
              </a:rPr>
              <a:t>:  Visits 20 and Contacts 3</a:t>
            </a:r>
          </a:p>
        </p:txBody>
      </p:sp>
    </p:spTree>
    <p:extLst>
      <p:ext uri="{BB962C8B-B14F-4D97-AF65-F5344CB8AC3E}">
        <p14:creationId xmlns:p14="http://schemas.microsoft.com/office/powerpoint/2010/main" val="373872917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124" y="1472344"/>
            <a:ext cx="8164029" cy="2359574"/>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7" name="TextBox 4"/>
          <p:cNvSpPr txBox="1"/>
          <p:nvPr/>
        </p:nvSpPr>
        <p:spPr>
          <a:xfrm>
            <a:off x="791496" y="96812"/>
            <a:ext cx="8101080"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Functions and references</a:t>
            </a:r>
          </a:p>
        </p:txBody>
      </p:sp>
      <p:sp>
        <p:nvSpPr>
          <p:cNvPr id="2" name="Rectangle 1"/>
          <p:cNvSpPr/>
          <p:nvPr/>
        </p:nvSpPr>
        <p:spPr>
          <a:xfrm>
            <a:off x="243124" y="861522"/>
            <a:ext cx="8371116" cy="369332"/>
          </a:xfrm>
          <a:prstGeom prst="rect">
            <a:avLst/>
          </a:prstGeom>
        </p:spPr>
        <p:txBody>
          <a:bodyPr wrap="square">
            <a:spAutoFit/>
          </a:bodyPr>
          <a:lstStyle/>
          <a:p>
            <a:r>
              <a:rPr lang="de-DE" dirty="0" smtClean="0">
                <a:latin typeface="Tahoma" panose="020B0604030504040204" pitchFamily="34" charset="0"/>
                <a:ea typeface="Tahoma" panose="020B0604030504040204" pitchFamily="34" charset="0"/>
                <a:cs typeface="Tahoma" panose="020B0604030504040204" pitchFamily="34" charset="0"/>
              </a:rPr>
              <a:t>Overriding __add__</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43124" y="1472344"/>
            <a:ext cx="8011068" cy="2308324"/>
          </a:xfrm>
          <a:prstGeom prst="rect">
            <a:avLst/>
          </a:prstGeom>
          <a:noFill/>
        </p:spPr>
        <p:txBody>
          <a:bodyPr wrap="square" rtlCol="0">
            <a:spAutoFit/>
          </a:bodyPr>
          <a:lstStyle/>
          <a:p>
            <a:r>
              <a:rPr lang="de-DE" sz="1200" dirty="0" smtClean="0">
                <a:solidFill>
                  <a:srgbClr val="FF9900"/>
                </a:solidFill>
                <a:latin typeface="Consolas" panose="020B0609020204030204" pitchFamily="49" charset="0"/>
              </a:rPr>
              <a:t>class Day:</a:t>
            </a:r>
          </a:p>
          <a:p>
            <a:r>
              <a:rPr lang="de-DE" sz="1200" dirty="0">
                <a:latin typeface="Consolas" panose="020B0609020204030204" pitchFamily="49" charset="0"/>
              </a:rPr>
              <a:t> </a:t>
            </a:r>
            <a:r>
              <a:rPr lang="de-DE" sz="1200" dirty="0" smtClean="0">
                <a:latin typeface="Consolas" panose="020B0609020204030204" pitchFamily="49" charset="0"/>
              </a:rPr>
              <a:t>   def __init__(self, visits, contacts):</a:t>
            </a:r>
          </a:p>
          <a:p>
            <a:r>
              <a:rPr lang="de-DE" sz="1200" dirty="0">
                <a:latin typeface="Consolas" panose="020B0609020204030204" pitchFamily="49" charset="0"/>
              </a:rPr>
              <a:t> </a:t>
            </a:r>
            <a:r>
              <a:rPr lang="de-DE" sz="1200" dirty="0" smtClean="0">
                <a:latin typeface="Consolas" panose="020B0609020204030204" pitchFamily="49" charset="0"/>
              </a:rPr>
              <a:t>       	self.visits = visits</a:t>
            </a:r>
          </a:p>
          <a:p>
            <a:r>
              <a:rPr lang="de-DE" sz="1200" dirty="0">
                <a:latin typeface="Consolas" panose="020B0609020204030204" pitchFamily="49" charset="0"/>
              </a:rPr>
              <a:t>	</a:t>
            </a:r>
            <a:r>
              <a:rPr lang="de-DE" sz="1200" dirty="0" smtClean="0">
                <a:latin typeface="Consolas" panose="020B0609020204030204" pitchFamily="49" charset="0"/>
              </a:rPr>
              <a:t>self.contacts = contacts</a:t>
            </a:r>
          </a:p>
          <a:p>
            <a:endParaRPr lang="de-DE" sz="1200" dirty="0">
              <a:latin typeface="Consolas" panose="020B0609020204030204" pitchFamily="49" charset="0"/>
            </a:endParaRPr>
          </a:p>
          <a:p>
            <a:r>
              <a:rPr lang="de-DE" sz="1200" dirty="0" smtClean="0">
                <a:latin typeface="Consolas" panose="020B0609020204030204" pitchFamily="49" charset="0"/>
              </a:rPr>
              <a:t>    def __str__(self):</a:t>
            </a:r>
          </a:p>
          <a:p>
            <a:r>
              <a:rPr lang="en-US" sz="1200" dirty="0" smtClean="0">
                <a:latin typeface="Consolas" panose="020B0609020204030204" pitchFamily="49" charset="0"/>
              </a:rPr>
              <a:t>	return “Visits {} and Contacts {}”.format(</a:t>
            </a:r>
            <a:r>
              <a:rPr lang="en-US" sz="1200" dirty="0" err="1" smtClean="0">
                <a:latin typeface="Consolas" panose="020B0609020204030204" pitchFamily="49" charset="0"/>
              </a:rPr>
              <a:t>self.visits</a:t>
            </a:r>
            <a:r>
              <a:rPr lang="en-US" sz="1200" dirty="0" smtClean="0">
                <a:latin typeface="Consolas" panose="020B0609020204030204" pitchFamily="49" charset="0"/>
              </a:rPr>
              <a:t>, </a:t>
            </a:r>
            <a:r>
              <a:rPr lang="en-US" sz="1200" dirty="0" err="1" smtClean="0">
                <a:latin typeface="Consolas" panose="020B0609020204030204" pitchFamily="49" charset="0"/>
              </a:rPr>
              <a:t>self.contacts</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a:t>
            </a:r>
            <a:r>
              <a:rPr lang="en-US" sz="1200" dirty="0">
                <a:solidFill>
                  <a:srgbClr val="FF9900"/>
                </a:solidFill>
                <a:latin typeface="Consolas" panose="020B0609020204030204" pitchFamily="49" charset="0"/>
              </a:rPr>
              <a:t>__add__(self, other):</a:t>
            </a:r>
          </a:p>
          <a:p>
            <a:r>
              <a:rPr lang="en-US" sz="1200" dirty="0">
                <a:latin typeface="Consolas" panose="020B0609020204030204" pitchFamily="49" charset="0"/>
              </a:rPr>
              <a:t>        </a:t>
            </a:r>
            <a:r>
              <a:rPr lang="en-US" sz="1200" dirty="0" err="1">
                <a:latin typeface="Consolas" panose="020B0609020204030204" pitchFamily="49" charset="0"/>
              </a:rPr>
              <a:t>total_visits</a:t>
            </a:r>
            <a:r>
              <a:rPr lang="en-US" sz="1200" dirty="0">
                <a:latin typeface="Consolas" panose="020B0609020204030204" pitchFamily="49" charset="0"/>
              </a:rPr>
              <a:t> = </a:t>
            </a:r>
            <a:r>
              <a:rPr lang="en-US" sz="1200" dirty="0" err="1">
                <a:latin typeface="Consolas" panose="020B0609020204030204" pitchFamily="49" charset="0"/>
              </a:rPr>
              <a:t>self.visits</a:t>
            </a:r>
            <a:r>
              <a:rPr lang="en-US" sz="1200" dirty="0">
                <a:latin typeface="Consolas" panose="020B0609020204030204" pitchFamily="49" charset="0"/>
              </a:rPr>
              <a:t> + </a:t>
            </a:r>
            <a:r>
              <a:rPr lang="en-US" sz="1200" dirty="0" err="1">
                <a:latin typeface="Consolas" panose="020B0609020204030204" pitchFamily="49" charset="0"/>
              </a:rPr>
              <a:t>other.visits</a:t>
            </a:r>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 </a:t>
            </a:r>
            <a:r>
              <a:rPr lang="en-US" sz="1200" dirty="0" err="1">
                <a:latin typeface="Consolas" panose="020B0609020204030204" pitchFamily="49" charset="0"/>
              </a:rPr>
              <a:t>self.contacts</a:t>
            </a:r>
            <a:r>
              <a:rPr lang="en-US" sz="1200" dirty="0">
                <a:latin typeface="Consolas" panose="020B0609020204030204" pitchFamily="49" charset="0"/>
              </a:rPr>
              <a:t> + </a:t>
            </a:r>
            <a:r>
              <a:rPr lang="en-US" sz="1200" dirty="0" err="1">
                <a:latin typeface="Consolas" panose="020B0609020204030204" pitchFamily="49" charset="0"/>
              </a:rPr>
              <a:t>other.contacts</a:t>
            </a:r>
            <a:endParaRPr lang="en-US" sz="1200" dirty="0">
              <a:latin typeface="Consolas" panose="020B0609020204030204" pitchFamily="49" charset="0"/>
            </a:endParaRPr>
          </a:p>
          <a:p>
            <a:r>
              <a:rPr lang="en-US" sz="1200" dirty="0">
                <a:latin typeface="Consolas" panose="020B0609020204030204" pitchFamily="49" charset="0"/>
              </a:rPr>
              <a:t>        return Day(</a:t>
            </a:r>
            <a:r>
              <a:rPr lang="en-US" sz="1200" dirty="0" err="1">
                <a:latin typeface="Consolas" panose="020B0609020204030204" pitchFamily="49" charset="0"/>
              </a:rPr>
              <a:t>total_visits</a:t>
            </a:r>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a:t>
            </a:r>
            <a:r>
              <a:rPr lang="de-DE" sz="1200" dirty="0">
                <a:latin typeface="Consolas" panose="020B0609020204030204" pitchFamily="49" charset="0"/>
              </a:rPr>
              <a:t>	</a:t>
            </a:r>
            <a:endParaRPr lang="en-US" sz="1200" dirty="0" smtClean="0">
              <a:latin typeface="Consolas" panose="020B0609020204030204" pitchFamily="49" charset="0"/>
            </a:endParaRPr>
          </a:p>
        </p:txBody>
      </p:sp>
      <p:sp>
        <p:nvSpPr>
          <p:cNvPr id="5" name="Rectangle 4"/>
          <p:cNvSpPr/>
          <p:nvPr/>
        </p:nvSpPr>
        <p:spPr>
          <a:xfrm>
            <a:off x="315412" y="3921930"/>
            <a:ext cx="2636372" cy="1015663"/>
          </a:xfrm>
          <a:prstGeom prst="rect">
            <a:avLst/>
          </a:prstGeom>
        </p:spPr>
        <p:txBody>
          <a:bodyPr wrap="square">
            <a:spAutoFit/>
          </a:bodyPr>
          <a:lstStyle/>
          <a:p>
            <a:r>
              <a:rPr lang="en-US" sz="1200" dirty="0">
                <a:latin typeface="Consolas" panose="020B0609020204030204" pitchFamily="49" charset="0"/>
              </a:rPr>
              <a:t>day1 = Day(10, 2)</a:t>
            </a:r>
          </a:p>
          <a:p>
            <a:r>
              <a:rPr lang="en-US" sz="1200" dirty="0">
                <a:latin typeface="Consolas" panose="020B0609020204030204" pitchFamily="49" charset="0"/>
              </a:rPr>
              <a:t>day2 = Day(20, 3) </a:t>
            </a:r>
            <a:endParaRPr lang="en-US" sz="1200" dirty="0" smtClean="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print("day1: ", day1)</a:t>
            </a:r>
          </a:p>
          <a:p>
            <a:r>
              <a:rPr lang="en-US" sz="1200" dirty="0">
                <a:latin typeface="Consolas" panose="020B0609020204030204" pitchFamily="49" charset="0"/>
              </a:rPr>
              <a:t>print("day2: ", day2</a:t>
            </a:r>
            <a:r>
              <a:rPr lang="en-US" sz="1200" dirty="0" smtClean="0">
                <a:latin typeface="Consolas" panose="020B0609020204030204" pitchFamily="49" charset="0"/>
              </a:rPr>
              <a:t>)       </a:t>
            </a:r>
            <a:endParaRPr lang="en-US" sz="1200" dirty="0">
              <a:latin typeface="Consolas" panose="020B0609020204030204" pitchFamily="49" charset="0"/>
            </a:endParaRPr>
          </a:p>
        </p:txBody>
      </p:sp>
      <p:sp>
        <p:nvSpPr>
          <p:cNvPr id="9" name="Rectangle 8"/>
          <p:cNvSpPr/>
          <p:nvPr/>
        </p:nvSpPr>
        <p:spPr>
          <a:xfrm>
            <a:off x="5922180" y="3921930"/>
            <a:ext cx="3060408" cy="646331"/>
          </a:xfrm>
          <a:prstGeom prst="rect">
            <a:avLst/>
          </a:prstGeom>
        </p:spPr>
        <p:txBody>
          <a:bodyPr wrap="square">
            <a:spAutoFit/>
          </a:bodyPr>
          <a:lstStyle/>
          <a:p>
            <a:r>
              <a:rPr lang="en-US" sz="1200" i="1" dirty="0" smtClean="0">
                <a:solidFill>
                  <a:srgbClr val="92D050"/>
                </a:solidFill>
                <a:latin typeface="Consolas" panose="020B0609020204030204" pitchFamily="49" charset="0"/>
              </a:rPr>
              <a:t># create </a:t>
            </a:r>
            <a:r>
              <a:rPr lang="en-US" sz="1200" i="1" dirty="0">
                <a:solidFill>
                  <a:srgbClr val="92D050"/>
                </a:solidFill>
                <a:latin typeface="Consolas" panose="020B0609020204030204" pitchFamily="49" charset="0"/>
              </a:rPr>
              <a:t>the new instance</a:t>
            </a:r>
          </a:p>
          <a:p>
            <a:r>
              <a:rPr lang="en-US" sz="1200" dirty="0" err="1">
                <a:latin typeface="Consolas" panose="020B0609020204030204" pitchFamily="49" charset="0"/>
              </a:rPr>
              <a:t>dayTotals</a:t>
            </a:r>
            <a:r>
              <a:rPr lang="en-US" sz="1200" dirty="0">
                <a:latin typeface="Consolas" panose="020B0609020204030204" pitchFamily="49" charset="0"/>
              </a:rPr>
              <a:t> = </a:t>
            </a:r>
            <a:r>
              <a:rPr lang="en-US" sz="1200" b="1" dirty="0">
                <a:solidFill>
                  <a:srgbClr val="FF9900"/>
                </a:solidFill>
                <a:latin typeface="Consolas" panose="020B0609020204030204" pitchFamily="49" charset="0"/>
              </a:rPr>
              <a:t>day1 + day2</a:t>
            </a:r>
          </a:p>
          <a:p>
            <a:r>
              <a:rPr lang="en-US" sz="1200" dirty="0">
                <a:latin typeface="Consolas" panose="020B0609020204030204" pitchFamily="49" charset="0"/>
              </a:rPr>
              <a:t>print("Totals: ", </a:t>
            </a:r>
            <a:r>
              <a:rPr lang="en-US" sz="1200" dirty="0" err="1">
                <a:latin typeface="Consolas" panose="020B0609020204030204" pitchFamily="49" charset="0"/>
              </a:rPr>
              <a:t>dayTotals</a:t>
            </a:r>
            <a:r>
              <a:rPr lang="en-US" sz="1200" dirty="0">
                <a:latin typeface="Consolas" panose="020B0609020204030204" pitchFamily="49" charset="0"/>
              </a:rPr>
              <a:t>)</a:t>
            </a:r>
          </a:p>
        </p:txBody>
      </p:sp>
      <p:sp>
        <p:nvSpPr>
          <p:cNvPr id="8" name="Rectangle 7"/>
          <p:cNvSpPr/>
          <p:nvPr/>
        </p:nvSpPr>
        <p:spPr>
          <a:xfrm>
            <a:off x="2321700" y="4475928"/>
            <a:ext cx="3059402" cy="461665"/>
          </a:xfrm>
          <a:prstGeom prst="rect">
            <a:avLst/>
          </a:prstGeom>
        </p:spPr>
        <p:txBody>
          <a:bodyPr wrap="square">
            <a:spAutoFit/>
          </a:bodyPr>
          <a:lstStyle/>
          <a:p>
            <a:r>
              <a:rPr lang="en-US" sz="1200" dirty="0" smtClean="0">
                <a:solidFill>
                  <a:srgbClr val="FF9900"/>
                </a:solidFill>
                <a:latin typeface="Consolas" panose="020B0609020204030204" pitchFamily="49" charset="0"/>
                <a:sym typeface="Wingdings" panose="05000000000000000000" pitchFamily="2" charset="2"/>
              </a:rPr>
              <a:t> </a:t>
            </a:r>
            <a:r>
              <a:rPr lang="en-US" sz="1200" dirty="0" smtClean="0">
                <a:solidFill>
                  <a:srgbClr val="FF9900"/>
                </a:solidFill>
                <a:latin typeface="Consolas" panose="020B0609020204030204" pitchFamily="49" charset="0"/>
              </a:rPr>
              <a:t>day1</a:t>
            </a:r>
            <a:r>
              <a:rPr lang="en-US" sz="1200" dirty="0">
                <a:solidFill>
                  <a:srgbClr val="FF9900"/>
                </a:solidFill>
                <a:latin typeface="Consolas" panose="020B0609020204030204" pitchFamily="49" charset="0"/>
              </a:rPr>
              <a:t>:  Visits 10 and Contacts 2</a:t>
            </a:r>
          </a:p>
          <a:p>
            <a:r>
              <a:rPr lang="en-US" sz="1200" dirty="0" smtClean="0">
                <a:solidFill>
                  <a:srgbClr val="FF9900"/>
                </a:solidFill>
                <a:latin typeface="Consolas" panose="020B0609020204030204" pitchFamily="49" charset="0"/>
                <a:sym typeface="Wingdings" panose="05000000000000000000" pitchFamily="2" charset="2"/>
              </a:rPr>
              <a:t> </a:t>
            </a:r>
            <a:r>
              <a:rPr lang="en-US" sz="1200" dirty="0" smtClean="0">
                <a:solidFill>
                  <a:srgbClr val="FF9900"/>
                </a:solidFill>
                <a:latin typeface="Consolas" panose="020B0609020204030204" pitchFamily="49" charset="0"/>
              </a:rPr>
              <a:t>day2</a:t>
            </a:r>
            <a:r>
              <a:rPr lang="en-US" sz="1200" dirty="0">
                <a:solidFill>
                  <a:srgbClr val="FF9900"/>
                </a:solidFill>
                <a:latin typeface="Consolas" panose="020B0609020204030204" pitchFamily="49" charset="0"/>
              </a:rPr>
              <a:t>:  Visits 20 and Contacts 3</a:t>
            </a:r>
          </a:p>
        </p:txBody>
      </p:sp>
      <p:sp>
        <p:nvSpPr>
          <p:cNvPr id="4" name="Rectangle 3"/>
          <p:cNvSpPr/>
          <p:nvPr/>
        </p:nvSpPr>
        <p:spPr>
          <a:xfrm>
            <a:off x="5922180" y="4598126"/>
            <a:ext cx="2988319" cy="276999"/>
          </a:xfrm>
          <a:prstGeom prst="rect">
            <a:avLst/>
          </a:prstGeom>
        </p:spPr>
        <p:txBody>
          <a:bodyPr wrap="none">
            <a:spAutoFit/>
          </a:bodyPr>
          <a:lstStyle/>
          <a:p>
            <a:r>
              <a:rPr lang="en-US" sz="1200" dirty="0">
                <a:solidFill>
                  <a:srgbClr val="FF9900"/>
                </a:solidFill>
                <a:latin typeface="Consolas" panose="020B0609020204030204" pitchFamily="49" charset="0"/>
              </a:rPr>
              <a:t>Totals:  Visits 30 and Contacts 5</a:t>
            </a:r>
          </a:p>
        </p:txBody>
      </p:sp>
    </p:spTree>
    <p:extLst>
      <p:ext uri="{BB962C8B-B14F-4D97-AF65-F5344CB8AC3E}">
        <p14:creationId xmlns:p14="http://schemas.microsoft.com/office/powerpoint/2010/main" val="212856147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124" y="1472344"/>
            <a:ext cx="8164029" cy="2359574"/>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7" name="TextBox 4"/>
          <p:cNvSpPr txBox="1"/>
          <p:nvPr/>
        </p:nvSpPr>
        <p:spPr>
          <a:xfrm>
            <a:off x="791496" y="96812"/>
            <a:ext cx="8101080"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Functions and references</a:t>
            </a:r>
          </a:p>
        </p:txBody>
      </p:sp>
      <p:sp>
        <p:nvSpPr>
          <p:cNvPr id="2" name="Rectangle 1"/>
          <p:cNvSpPr/>
          <p:nvPr/>
        </p:nvSpPr>
        <p:spPr>
          <a:xfrm>
            <a:off x="243124" y="861522"/>
            <a:ext cx="8371116" cy="369332"/>
          </a:xfrm>
          <a:prstGeom prst="rect">
            <a:avLst/>
          </a:prstGeom>
        </p:spPr>
        <p:txBody>
          <a:bodyPr wrap="square">
            <a:spAutoFit/>
          </a:bodyPr>
          <a:lstStyle/>
          <a:p>
            <a:r>
              <a:rPr lang="de-DE" dirty="0" smtClean="0">
                <a:latin typeface="Tahoma" panose="020B0604030504040204" pitchFamily="34" charset="0"/>
                <a:ea typeface="Tahoma" panose="020B0604030504040204" pitchFamily="34" charset="0"/>
                <a:cs typeface="Tahoma" panose="020B0604030504040204" pitchFamily="34" charset="0"/>
              </a:rPr>
              <a:t>Overriding __add__</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43124" y="1472344"/>
            <a:ext cx="8011068" cy="2308324"/>
          </a:xfrm>
          <a:prstGeom prst="rect">
            <a:avLst/>
          </a:prstGeom>
          <a:noFill/>
        </p:spPr>
        <p:txBody>
          <a:bodyPr wrap="square" rtlCol="0">
            <a:spAutoFit/>
          </a:bodyPr>
          <a:lstStyle/>
          <a:p>
            <a:r>
              <a:rPr lang="de-DE" sz="1200" dirty="0" smtClean="0">
                <a:solidFill>
                  <a:srgbClr val="FF9900"/>
                </a:solidFill>
                <a:latin typeface="Consolas" panose="020B0609020204030204" pitchFamily="49" charset="0"/>
              </a:rPr>
              <a:t>class Day:</a:t>
            </a:r>
          </a:p>
          <a:p>
            <a:r>
              <a:rPr lang="de-DE" sz="1200" dirty="0">
                <a:latin typeface="Consolas" panose="020B0609020204030204" pitchFamily="49" charset="0"/>
              </a:rPr>
              <a:t> </a:t>
            </a:r>
            <a:r>
              <a:rPr lang="de-DE" sz="1200" dirty="0" smtClean="0">
                <a:latin typeface="Consolas" panose="020B0609020204030204" pitchFamily="49" charset="0"/>
              </a:rPr>
              <a:t>   def __init__(self, visits, contacts):</a:t>
            </a:r>
          </a:p>
          <a:p>
            <a:r>
              <a:rPr lang="de-DE" sz="1200" dirty="0">
                <a:latin typeface="Consolas" panose="020B0609020204030204" pitchFamily="49" charset="0"/>
              </a:rPr>
              <a:t> </a:t>
            </a:r>
            <a:r>
              <a:rPr lang="de-DE" sz="1200" dirty="0" smtClean="0">
                <a:latin typeface="Consolas" panose="020B0609020204030204" pitchFamily="49" charset="0"/>
              </a:rPr>
              <a:t>       	self.visits = visits</a:t>
            </a:r>
          </a:p>
          <a:p>
            <a:r>
              <a:rPr lang="de-DE" sz="1200" dirty="0">
                <a:latin typeface="Consolas" panose="020B0609020204030204" pitchFamily="49" charset="0"/>
              </a:rPr>
              <a:t>	</a:t>
            </a:r>
            <a:r>
              <a:rPr lang="de-DE" sz="1200" dirty="0" smtClean="0">
                <a:latin typeface="Consolas" panose="020B0609020204030204" pitchFamily="49" charset="0"/>
              </a:rPr>
              <a:t>self.contacts = contacts</a:t>
            </a:r>
          </a:p>
          <a:p>
            <a:endParaRPr lang="de-DE" sz="1200" dirty="0">
              <a:latin typeface="Consolas" panose="020B0609020204030204" pitchFamily="49" charset="0"/>
            </a:endParaRPr>
          </a:p>
          <a:p>
            <a:r>
              <a:rPr lang="de-DE" sz="1200" dirty="0" smtClean="0">
                <a:latin typeface="Consolas" panose="020B0609020204030204" pitchFamily="49" charset="0"/>
              </a:rPr>
              <a:t>    def __str__(self):</a:t>
            </a:r>
          </a:p>
          <a:p>
            <a:r>
              <a:rPr lang="en-US" sz="1200" dirty="0" smtClean="0">
                <a:latin typeface="Consolas" panose="020B0609020204030204" pitchFamily="49" charset="0"/>
              </a:rPr>
              <a:t>	return “Visits {} and Contacts {}”.format(</a:t>
            </a:r>
            <a:r>
              <a:rPr lang="en-US" sz="1200" dirty="0" err="1" smtClean="0">
                <a:latin typeface="Consolas" panose="020B0609020204030204" pitchFamily="49" charset="0"/>
              </a:rPr>
              <a:t>self.visits</a:t>
            </a:r>
            <a:r>
              <a:rPr lang="en-US" sz="1200" dirty="0" smtClean="0">
                <a:latin typeface="Consolas" panose="020B0609020204030204" pitchFamily="49" charset="0"/>
              </a:rPr>
              <a:t>, </a:t>
            </a:r>
            <a:r>
              <a:rPr lang="en-US" sz="1200" dirty="0" err="1" smtClean="0">
                <a:latin typeface="Consolas" panose="020B0609020204030204" pitchFamily="49" charset="0"/>
              </a:rPr>
              <a:t>self.contacts</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a:t>
            </a:r>
            <a:r>
              <a:rPr lang="en-US" sz="1200" dirty="0">
                <a:solidFill>
                  <a:srgbClr val="FF9900"/>
                </a:solidFill>
                <a:latin typeface="Consolas" panose="020B0609020204030204" pitchFamily="49" charset="0"/>
              </a:rPr>
              <a:t>__add__(self, other):</a:t>
            </a:r>
          </a:p>
          <a:p>
            <a:r>
              <a:rPr lang="en-US" sz="1200" dirty="0">
                <a:latin typeface="Consolas" panose="020B0609020204030204" pitchFamily="49" charset="0"/>
              </a:rPr>
              <a:t>        </a:t>
            </a:r>
            <a:r>
              <a:rPr lang="en-US" sz="1200" dirty="0" err="1">
                <a:latin typeface="Consolas" panose="020B0609020204030204" pitchFamily="49" charset="0"/>
              </a:rPr>
              <a:t>total_visits</a:t>
            </a:r>
            <a:r>
              <a:rPr lang="en-US" sz="1200" dirty="0">
                <a:latin typeface="Consolas" panose="020B0609020204030204" pitchFamily="49" charset="0"/>
              </a:rPr>
              <a:t> = </a:t>
            </a:r>
            <a:r>
              <a:rPr lang="en-US" sz="1200" dirty="0" err="1">
                <a:latin typeface="Consolas" panose="020B0609020204030204" pitchFamily="49" charset="0"/>
              </a:rPr>
              <a:t>self.visits</a:t>
            </a:r>
            <a:r>
              <a:rPr lang="en-US" sz="1200" dirty="0">
                <a:latin typeface="Consolas" panose="020B0609020204030204" pitchFamily="49" charset="0"/>
              </a:rPr>
              <a:t> + </a:t>
            </a:r>
            <a:r>
              <a:rPr lang="en-US" sz="1200" dirty="0" err="1">
                <a:latin typeface="Consolas" panose="020B0609020204030204" pitchFamily="49" charset="0"/>
              </a:rPr>
              <a:t>other.visits</a:t>
            </a:r>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 </a:t>
            </a:r>
            <a:r>
              <a:rPr lang="en-US" sz="1200" dirty="0" err="1">
                <a:latin typeface="Consolas" panose="020B0609020204030204" pitchFamily="49" charset="0"/>
              </a:rPr>
              <a:t>self.contacts</a:t>
            </a:r>
            <a:r>
              <a:rPr lang="en-US" sz="1200" dirty="0">
                <a:latin typeface="Consolas" panose="020B0609020204030204" pitchFamily="49" charset="0"/>
              </a:rPr>
              <a:t> + </a:t>
            </a:r>
            <a:r>
              <a:rPr lang="en-US" sz="1200" dirty="0" err="1">
                <a:latin typeface="Consolas" panose="020B0609020204030204" pitchFamily="49" charset="0"/>
              </a:rPr>
              <a:t>other.contacts</a:t>
            </a:r>
            <a:endParaRPr lang="en-US" sz="1200" dirty="0">
              <a:latin typeface="Consolas" panose="020B0609020204030204" pitchFamily="49" charset="0"/>
            </a:endParaRPr>
          </a:p>
          <a:p>
            <a:r>
              <a:rPr lang="en-US" sz="1200" dirty="0">
                <a:latin typeface="Consolas" panose="020B0609020204030204" pitchFamily="49" charset="0"/>
              </a:rPr>
              <a:t>        return Day(</a:t>
            </a:r>
            <a:r>
              <a:rPr lang="en-US" sz="1200" dirty="0" err="1">
                <a:latin typeface="Consolas" panose="020B0609020204030204" pitchFamily="49" charset="0"/>
              </a:rPr>
              <a:t>total_visits</a:t>
            </a:r>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a:t>
            </a:r>
            <a:r>
              <a:rPr lang="de-DE" sz="1200" dirty="0">
                <a:latin typeface="Consolas" panose="020B0609020204030204" pitchFamily="49" charset="0"/>
              </a:rPr>
              <a:t>	</a:t>
            </a:r>
            <a:endParaRPr lang="en-US" sz="1200" dirty="0" smtClean="0">
              <a:latin typeface="Consolas" panose="020B0609020204030204" pitchFamily="49" charset="0"/>
            </a:endParaRPr>
          </a:p>
        </p:txBody>
      </p:sp>
      <p:sp>
        <p:nvSpPr>
          <p:cNvPr id="5" name="Rectangle 4"/>
          <p:cNvSpPr/>
          <p:nvPr/>
        </p:nvSpPr>
        <p:spPr>
          <a:xfrm>
            <a:off x="315412" y="3921930"/>
            <a:ext cx="2636372" cy="1015663"/>
          </a:xfrm>
          <a:prstGeom prst="rect">
            <a:avLst/>
          </a:prstGeom>
        </p:spPr>
        <p:txBody>
          <a:bodyPr wrap="square">
            <a:spAutoFit/>
          </a:bodyPr>
          <a:lstStyle/>
          <a:p>
            <a:r>
              <a:rPr lang="en-US" sz="1200" dirty="0">
                <a:latin typeface="Consolas" panose="020B0609020204030204" pitchFamily="49" charset="0"/>
              </a:rPr>
              <a:t>day1 = Day(10, 2)</a:t>
            </a:r>
          </a:p>
          <a:p>
            <a:r>
              <a:rPr lang="en-US" sz="1200" dirty="0">
                <a:latin typeface="Consolas" panose="020B0609020204030204" pitchFamily="49" charset="0"/>
              </a:rPr>
              <a:t>day2 = Day(20, 3</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Totals = </a:t>
            </a:r>
            <a:r>
              <a:rPr lang="en-US" sz="1200" dirty="0" smtClean="0">
                <a:solidFill>
                  <a:srgbClr val="FF9900"/>
                </a:solidFill>
                <a:latin typeface="Consolas" panose="020B0609020204030204" pitchFamily="49" charset="0"/>
              </a:rPr>
              <a:t>sum</a:t>
            </a:r>
            <a:r>
              <a:rPr lang="en-US" sz="1200" dirty="0" smtClean="0">
                <a:latin typeface="Consolas" panose="020B0609020204030204" pitchFamily="49" charset="0"/>
              </a:rPr>
              <a:t>([day1, day2]) </a:t>
            </a:r>
          </a:p>
          <a:p>
            <a:endParaRPr lang="en-US" sz="1200" dirty="0">
              <a:latin typeface="Consolas" panose="020B0609020204030204" pitchFamily="49" charset="0"/>
            </a:endParaRPr>
          </a:p>
        </p:txBody>
      </p:sp>
      <p:sp>
        <p:nvSpPr>
          <p:cNvPr id="6" name="Rectangle 5"/>
          <p:cNvSpPr/>
          <p:nvPr/>
        </p:nvSpPr>
        <p:spPr>
          <a:xfrm>
            <a:off x="2771760" y="4486039"/>
            <a:ext cx="5851117" cy="228925"/>
          </a:xfrm>
          <a:prstGeom prst="rect">
            <a:avLst/>
          </a:prstGeom>
        </p:spPr>
        <p:txBody>
          <a:bodyPr wrap="square">
            <a:spAutoFit/>
          </a:bodyPr>
          <a:lstStyle/>
          <a:p>
            <a:r>
              <a:rPr lang="en-US" sz="1200" dirty="0" smtClean="0">
                <a:solidFill>
                  <a:srgbClr val="FF0000"/>
                </a:solidFill>
                <a:latin typeface="Consolas" panose="020B0609020204030204" pitchFamily="49" charset="0"/>
                <a:sym typeface="Wingdings" panose="05000000000000000000" pitchFamily="2" charset="2"/>
              </a:rPr>
              <a:t> </a:t>
            </a:r>
            <a:r>
              <a:rPr lang="en-US" sz="1200" dirty="0" err="1" smtClean="0">
                <a:solidFill>
                  <a:srgbClr val="FF0000"/>
                </a:solidFill>
                <a:latin typeface="Consolas" panose="020B0609020204030204" pitchFamily="49" charset="0"/>
              </a:rPr>
              <a:t>TypeError</a:t>
            </a:r>
            <a:r>
              <a:rPr lang="en-US" sz="1200" dirty="0">
                <a:solidFill>
                  <a:srgbClr val="FF0000"/>
                </a:solidFill>
                <a:latin typeface="Consolas" panose="020B0609020204030204" pitchFamily="49" charset="0"/>
              </a:rPr>
              <a:t>: unsupported operand type(s) for +: '</a:t>
            </a:r>
            <a:r>
              <a:rPr lang="en-US" sz="1200" dirty="0" err="1">
                <a:solidFill>
                  <a:srgbClr val="FF0000"/>
                </a:solidFill>
                <a:latin typeface="Consolas" panose="020B0609020204030204" pitchFamily="49" charset="0"/>
              </a:rPr>
              <a:t>int</a:t>
            </a:r>
            <a:r>
              <a:rPr lang="en-US" sz="1200" dirty="0">
                <a:solidFill>
                  <a:srgbClr val="FF0000"/>
                </a:solidFill>
                <a:latin typeface="Consolas" panose="020B0609020204030204" pitchFamily="49" charset="0"/>
              </a:rPr>
              <a:t>' and 'Day'</a:t>
            </a:r>
          </a:p>
        </p:txBody>
      </p:sp>
    </p:spTree>
    <p:extLst>
      <p:ext uri="{BB962C8B-B14F-4D97-AF65-F5344CB8AC3E}">
        <p14:creationId xmlns:p14="http://schemas.microsoft.com/office/powerpoint/2010/main" val="8352429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
          <p:cNvGrpSpPr>
            <a:grpSpLocks/>
          </p:cNvGrpSpPr>
          <p:nvPr/>
        </p:nvGrpSpPr>
        <p:grpSpPr bwMode="auto">
          <a:xfrm>
            <a:off x="5202084" y="2078832"/>
            <a:ext cx="1153449" cy="863445"/>
            <a:chOff x="1968" y="4608"/>
            <a:chExt cx="527" cy="526"/>
          </a:xfrm>
        </p:grpSpPr>
        <p:sp>
          <p:nvSpPr>
            <p:cNvPr id="22" name="Oval 15"/>
            <p:cNvSpPr>
              <a:spLocks noChangeArrowheads="1"/>
            </p:cNvSpPr>
            <p:nvPr/>
          </p:nvSpPr>
          <p:spPr bwMode="auto">
            <a:xfrm>
              <a:off x="1968" y="4608"/>
              <a:ext cx="528" cy="527"/>
            </a:xfrm>
            <a:prstGeom prst="ellipse">
              <a:avLst/>
            </a:prstGeom>
            <a:noFill/>
            <a:ln w="38160">
              <a:solidFill>
                <a:srgbClr val="3333CC"/>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23" name="Oval 16"/>
            <p:cNvSpPr>
              <a:spLocks noChangeArrowheads="1"/>
            </p:cNvSpPr>
            <p:nvPr/>
          </p:nvSpPr>
          <p:spPr bwMode="auto">
            <a:xfrm>
              <a:off x="2064" y="4752"/>
              <a:ext cx="96" cy="96"/>
            </a:xfrm>
            <a:prstGeom prst="ellipse">
              <a:avLst/>
            </a:prstGeom>
            <a:noFill/>
            <a:ln w="38160">
              <a:solidFill>
                <a:srgbClr val="3333CC"/>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24" name="Oval 17"/>
            <p:cNvSpPr>
              <a:spLocks noChangeArrowheads="1"/>
            </p:cNvSpPr>
            <p:nvPr/>
          </p:nvSpPr>
          <p:spPr bwMode="auto">
            <a:xfrm>
              <a:off x="2304" y="4752"/>
              <a:ext cx="96" cy="96"/>
            </a:xfrm>
            <a:prstGeom prst="ellipse">
              <a:avLst/>
            </a:prstGeom>
            <a:noFill/>
            <a:ln w="38160">
              <a:solidFill>
                <a:srgbClr val="3333CC"/>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25" name="Freeform 18"/>
            <p:cNvSpPr>
              <a:spLocks noChangeArrowheads="1"/>
            </p:cNvSpPr>
            <p:nvPr/>
          </p:nvSpPr>
          <p:spPr bwMode="auto">
            <a:xfrm>
              <a:off x="2064" y="4896"/>
              <a:ext cx="337" cy="160"/>
            </a:xfrm>
            <a:custGeom>
              <a:avLst/>
              <a:gdLst>
                <a:gd name="T0" fmla="*/ 0 w 1485"/>
                <a:gd name="T1" fmla="*/ 8 h 705"/>
                <a:gd name="T2" fmla="*/ 10 w 1485"/>
                <a:gd name="T3" fmla="*/ 25 h 705"/>
                <a:gd name="T4" fmla="*/ 31 w 1485"/>
                <a:gd name="T5" fmla="*/ 34 h 705"/>
                <a:gd name="T6" fmla="*/ 52 w 1485"/>
                <a:gd name="T7" fmla="*/ 34 h 705"/>
                <a:gd name="T8" fmla="*/ 73 w 1485"/>
                <a:gd name="T9" fmla="*/ 17 h 705"/>
                <a:gd name="T10" fmla="*/ 73 w 1485"/>
                <a:gd name="T11" fmla="*/ 0 h 705"/>
                <a:gd name="T12" fmla="*/ 0 60000 65536"/>
                <a:gd name="T13" fmla="*/ 0 60000 65536"/>
                <a:gd name="T14" fmla="*/ 0 60000 65536"/>
                <a:gd name="T15" fmla="*/ 0 60000 65536"/>
                <a:gd name="T16" fmla="*/ 0 60000 65536"/>
                <a:gd name="T17" fmla="*/ 0 60000 65536"/>
                <a:gd name="T18" fmla="*/ 0 w 1485"/>
                <a:gd name="T19" fmla="*/ 0 h 705"/>
                <a:gd name="T20" fmla="*/ 1485 w 1485"/>
                <a:gd name="T21" fmla="*/ 705 h 705"/>
              </a:gdLst>
              <a:ahLst/>
              <a:cxnLst>
                <a:cxn ang="T12">
                  <a:pos x="T0" y="T1"/>
                </a:cxn>
                <a:cxn ang="T13">
                  <a:pos x="T2" y="T3"/>
                </a:cxn>
                <a:cxn ang="T14">
                  <a:pos x="T4" y="T5"/>
                </a:cxn>
                <a:cxn ang="T15">
                  <a:pos x="T6" y="T7"/>
                </a:cxn>
                <a:cxn ang="T16">
                  <a:pos x="T8" y="T9"/>
                </a:cxn>
                <a:cxn ang="T17">
                  <a:pos x="T10" y="T11"/>
                </a:cxn>
              </a:cxnLst>
              <a:rect l="T18" t="T19" r="T20" b="T21"/>
              <a:pathLst>
                <a:path w="1485" h="705">
                  <a:moveTo>
                    <a:pt x="0" y="162"/>
                  </a:moveTo>
                  <a:cubicBezTo>
                    <a:pt x="50" y="284"/>
                    <a:pt x="101" y="406"/>
                    <a:pt x="202" y="487"/>
                  </a:cubicBezTo>
                  <a:cubicBezTo>
                    <a:pt x="303" y="569"/>
                    <a:pt x="471" y="623"/>
                    <a:pt x="607" y="650"/>
                  </a:cubicBezTo>
                  <a:cubicBezTo>
                    <a:pt x="742" y="677"/>
                    <a:pt x="877" y="704"/>
                    <a:pt x="1013" y="650"/>
                  </a:cubicBezTo>
                  <a:cubicBezTo>
                    <a:pt x="1147" y="596"/>
                    <a:pt x="1350" y="433"/>
                    <a:pt x="1417" y="324"/>
                  </a:cubicBezTo>
                  <a:cubicBezTo>
                    <a:pt x="1484" y="216"/>
                    <a:pt x="1451" y="108"/>
                    <a:pt x="1417" y="0"/>
                  </a:cubicBezTo>
                </a:path>
              </a:pathLst>
            </a:custGeom>
            <a:noFill/>
            <a:ln w="38160">
              <a:solidFill>
                <a:srgbClr val="3333CC"/>
              </a:solidFill>
              <a:round/>
              <a:headEnd/>
              <a:tailEnd/>
            </a:ln>
          </p:spPr>
          <p:txBody>
            <a:bodyPr>
              <a:prstTxWarp prst="textNoShape">
                <a:avLst/>
              </a:prstTxWarp>
            </a:bodyPr>
            <a:lstStyle/>
            <a:p>
              <a:pPr eaLnBrk="0" hangingPunct="0"/>
              <a:endParaRPr lang="en-US">
                <a:latin typeface="CamingoDos Regular" pitchFamily="34" charset="0"/>
              </a:endParaRPr>
            </a:p>
          </p:txBody>
        </p:sp>
      </p:grpSp>
      <p:grpSp>
        <p:nvGrpSpPr>
          <p:cNvPr id="5" name="Group 19"/>
          <p:cNvGrpSpPr>
            <a:grpSpLocks/>
          </p:cNvGrpSpPr>
          <p:nvPr/>
        </p:nvGrpSpPr>
        <p:grpSpPr bwMode="auto">
          <a:xfrm>
            <a:off x="6462252" y="2073828"/>
            <a:ext cx="1151260" cy="863445"/>
            <a:chOff x="2880" y="4032"/>
            <a:chExt cx="526" cy="526"/>
          </a:xfrm>
        </p:grpSpPr>
        <p:sp>
          <p:nvSpPr>
            <p:cNvPr id="27" name="Oval 20"/>
            <p:cNvSpPr>
              <a:spLocks noChangeArrowheads="1"/>
            </p:cNvSpPr>
            <p:nvPr/>
          </p:nvSpPr>
          <p:spPr bwMode="auto">
            <a:xfrm>
              <a:off x="2880" y="4032"/>
              <a:ext cx="527" cy="527"/>
            </a:xfrm>
            <a:prstGeom prst="ellipse">
              <a:avLst/>
            </a:prstGeom>
            <a:noFill/>
            <a:ln w="38160">
              <a:solidFill>
                <a:srgbClr val="FF3399"/>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28" name="Oval 21"/>
            <p:cNvSpPr>
              <a:spLocks noChangeArrowheads="1"/>
            </p:cNvSpPr>
            <p:nvPr/>
          </p:nvSpPr>
          <p:spPr bwMode="auto">
            <a:xfrm>
              <a:off x="2976" y="4176"/>
              <a:ext cx="96" cy="96"/>
            </a:xfrm>
            <a:prstGeom prst="ellipse">
              <a:avLst/>
            </a:prstGeom>
            <a:noFill/>
            <a:ln w="38160">
              <a:solidFill>
                <a:srgbClr val="FF3399"/>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29" name="Oval 22"/>
            <p:cNvSpPr>
              <a:spLocks noChangeArrowheads="1"/>
            </p:cNvSpPr>
            <p:nvPr/>
          </p:nvSpPr>
          <p:spPr bwMode="auto">
            <a:xfrm>
              <a:off x="3215" y="4176"/>
              <a:ext cx="96" cy="96"/>
            </a:xfrm>
            <a:prstGeom prst="ellipse">
              <a:avLst/>
            </a:prstGeom>
            <a:noFill/>
            <a:ln w="38160">
              <a:solidFill>
                <a:srgbClr val="FF3399"/>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30" name="Freeform 23"/>
            <p:cNvSpPr>
              <a:spLocks noChangeArrowheads="1"/>
            </p:cNvSpPr>
            <p:nvPr/>
          </p:nvSpPr>
          <p:spPr bwMode="auto">
            <a:xfrm>
              <a:off x="2976" y="4320"/>
              <a:ext cx="336" cy="160"/>
            </a:xfrm>
            <a:custGeom>
              <a:avLst/>
              <a:gdLst>
                <a:gd name="T0" fmla="*/ 0 w 1481"/>
                <a:gd name="T1" fmla="*/ 8 h 705"/>
                <a:gd name="T2" fmla="*/ 10 w 1481"/>
                <a:gd name="T3" fmla="*/ 25 h 705"/>
                <a:gd name="T4" fmla="*/ 31 w 1481"/>
                <a:gd name="T5" fmla="*/ 34 h 705"/>
                <a:gd name="T6" fmla="*/ 52 w 1481"/>
                <a:gd name="T7" fmla="*/ 34 h 705"/>
                <a:gd name="T8" fmla="*/ 73 w 1481"/>
                <a:gd name="T9" fmla="*/ 17 h 705"/>
                <a:gd name="T10" fmla="*/ 73 w 1481"/>
                <a:gd name="T11" fmla="*/ 0 h 705"/>
                <a:gd name="T12" fmla="*/ 0 60000 65536"/>
                <a:gd name="T13" fmla="*/ 0 60000 65536"/>
                <a:gd name="T14" fmla="*/ 0 60000 65536"/>
                <a:gd name="T15" fmla="*/ 0 60000 65536"/>
                <a:gd name="T16" fmla="*/ 0 60000 65536"/>
                <a:gd name="T17" fmla="*/ 0 60000 65536"/>
                <a:gd name="T18" fmla="*/ 0 w 1481"/>
                <a:gd name="T19" fmla="*/ 0 h 705"/>
                <a:gd name="T20" fmla="*/ 1481 w 1481"/>
                <a:gd name="T21" fmla="*/ 705 h 705"/>
              </a:gdLst>
              <a:ahLst/>
              <a:cxnLst>
                <a:cxn ang="T12">
                  <a:pos x="T0" y="T1"/>
                </a:cxn>
                <a:cxn ang="T13">
                  <a:pos x="T2" y="T3"/>
                </a:cxn>
                <a:cxn ang="T14">
                  <a:pos x="T4" y="T5"/>
                </a:cxn>
                <a:cxn ang="T15">
                  <a:pos x="T6" y="T7"/>
                </a:cxn>
                <a:cxn ang="T16">
                  <a:pos x="T8" y="T9"/>
                </a:cxn>
                <a:cxn ang="T17">
                  <a:pos x="T10" y="T11"/>
                </a:cxn>
              </a:cxnLst>
              <a:rect l="T18" t="T19" r="T20" b="T21"/>
              <a:pathLst>
                <a:path w="1481" h="705">
                  <a:moveTo>
                    <a:pt x="0" y="162"/>
                  </a:moveTo>
                  <a:cubicBezTo>
                    <a:pt x="50" y="284"/>
                    <a:pt x="101" y="406"/>
                    <a:pt x="202" y="487"/>
                  </a:cubicBezTo>
                  <a:cubicBezTo>
                    <a:pt x="303" y="569"/>
                    <a:pt x="470" y="623"/>
                    <a:pt x="605" y="650"/>
                  </a:cubicBezTo>
                  <a:cubicBezTo>
                    <a:pt x="740" y="677"/>
                    <a:pt x="875" y="704"/>
                    <a:pt x="1010" y="650"/>
                  </a:cubicBezTo>
                  <a:cubicBezTo>
                    <a:pt x="1143" y="596"/>
                    <a:pt x="1346" y="433"/>
                    <a:pt x="1413" y="324"/>
                  </a:cubicBezTo>
                  <a:cubicBezTo>
                    <a:pt x="1480" y="216"/>
                    <a:pt x="1447" y="108"/>
                    <a:pt x="1413" y="0"/>
                  </a:cubicBezTo>
                </a:path>
              </a:pathLst>
            </a:custGeom>
            <a:noFill/>
            <a:ln w="38160">
              <a:solidFill>
                <a:srgbClr val="FF3399"/>
              </a:solidFill>
              <a:round/>
              <a:headEnd/>
              <a:tailEnd/>
            </a:ln>
          </p:spPr>
          <p:txBody>
            <a:bodyPr>
              <a:prstTxWarp prst="textNoShape">
                <a:avLst/>
              </a:prstTxWarp>
            </a:bodyPr>
            <a:lstStyle/>
            <a:p>
              <a:pPr eaLnBrk="0" hangingPunct="0"/>
              <a:endParaRPr lang="en-US">
                <a:latin typeface="CamingoDos Regular" pitchFamily="34" charset="0"/>
              </a:endParaRPr>
            </a:p>
          </p:txBody>
        </p:sp>
      </p:grpSp>
      <p:grpSp>
        <p:nvGrpSpPr>
          <p:cNvPr id="6" name="Group 24"/>
          <p:cNvGrpSpPr>
            <a:grpSpLocks/>
          </p:cNvGrpSpPr>
          <p:nvPr/>
        </p:nvGrpSpPr>
        <p:grpSpPr bwMode="auto">
          <a:xfrm>
            <a:off x="7651304" y="2072637"/>
            <a:ext cx="1151260" cy="863445"/>
            <a:chOff x="3456" y="4608"/>
            <a:chExt cx="526" cy="526"/>
          </a:xfrm>
        </p:grpSpPr>
        <p:sp>
          <p:nvSpPr>
            <p:cNvPr id="32" name="Oval 25"/>
            <p:cNvSpPr>
              <a:spLocks noChangeArrowheads="1"/>
            </p:cNvSpPr>
            <p:nvPr/>
          </p:nvSpPr>
          <p:spPr bwMode="auto">
            <a:xfrm>
              <a:off x="3456" y="4608"/>
              <a:ext cx="527" cy="527"/>
            </a:xfrm>
            <a:prstGeom prst="ellipse">
              <a:avLst/>
            </a:prstGeom>
            <a:noFill/>
            <a:ln w="38160">
              <a:solidFill>
                <a:srgbClr val="808080"/>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33" name="Oval 26"/>
            <p:cNvSpPr>
              <a:spLocks noChangeArrowheads="1"/>
            </p:cNvSpPr>
            <p:nvPr/>
          </p:nvSpPr>
          <p:spPr bwMode="auto">
            <a:xfrm>
              <a:off x="3552" y="4752"/>
              <a:ext cx="96" cy="96"/>
            </a:xfrm>
            <a:prstGeom prst="ellipse">
              <a:avLst/>
            </a:prstGeom>
            <a:noFill/>
            <a:ln w="38160">
              <a:solidFill>
                <a:srgbClr val="808080"/>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34" name="Oval 27"/>
            <p:cNvSpPr>
              <a:spLocks noChangeArrowheads="1"/>
            </p:cNvSpPr>
            <p:nvPr/>
          </p:nvSpPr>
          <p:spPr bwMode="auto">
            <a:xfrm>
              <a:off x="3791" y="4752"/>
              <a:ext cx="96" cy="96"/>
            </a:xfrm>
            <a:prstGeom prst="ellipse">
              <a:avLst/>
            </a:prstGeom>
            <a:noFill/>
            <a:ln w="38160">
              <a:solidFill>
                <a:srgbClr val="808080"/>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35" name="Freeform 28"/>
            <p:cNvSpPr>
              <a:spLocks noChangeArrowheads="1"/>
            </p:cNvSpPr>
            <p:nvPr/>
          </p:nvSpPr>
          <p:spPr bwMode="auto">
            <a:xfrm>
              <a:off x="3552" y="4896"/>
              <a:ext cx="336" cy="160"/>
            </a:xfrm>
            <a:custGeom>
              <a:avLst/>
              <a:gdLst>
                <a:gd name="T0" fmla="*/ 0 w 1481"/>
                <a:gd name="T1" fmla="*/ 8 h 705"/>
                <a:gd name="T2" fmla="*/ 10 w 1481"/>
                <a:gd name="T3" fmla="*/ 25 h 705"/>
                <a:gd name="T4" fmla="*/ 31 w 1481"/>
                <a:gd name="T5" fmla="*/ 34 h 705"/>
                <a:gd name="T6" fmla="*/ 52 w 1481"/>
                <a:gd name="T7" fmla="*/ 34 h 705"/>
                <a:gd name="T8" fmla="*/ 73 w 1481"/>
                <a:gd name="T9" fmla="*/ 17 h 705"/>
                <a:gd name="T10" fmla="*/ 73 w 1481"/>
                <a:gd name="T11" fmla="*/ 0 h 705"/>
                <a:gd name="T12" fmla="*/ 0 60000 65536"/>
                <a:gd name="T13" fmla="*/ 0 60000 65536"/>
                <a:gd name="T14" fmla="*/ 0 60000 65536"/>
                <a:gd name="T15" fmla="*/ 0 60000 65536"/>
                <a:gd name="T16" fmla="*/ 0 60000 65536"/>
                <a:gd name="T17" fmla="*/ 0 60000 65536"/>
                <a:gd name="T18" fmla="*/ 0 w 1481"/>
                <a:gd name="T19" fmla="*/ 0 h 705"/>
                <a:gd name="T20" fmla="*/ 1481 w 1481"/>
                <a:gd name="T21" fmla="*/ 705 h 705"/>
              </a:gdLst>
              <a:ahLst/>
              <a:cxnLst>
                <a:cxn ang="T12">
                  <a:pos x="T0" y="T1"/>
                </a:cxn>
                <a:cxn ang="T13">
                  <a:pos x="T2" y="T3"/>
                </a:cxn>
                <a:cxn ang="T14">
                  <a:pos x="T4" y="T5"/>
                </a:cxn>
                <a:cxn ang="T15">
                  <a:pos x="T6" y="T7"/>
                </a:cxn>
                <a:cxn ang="T16">
                  <a:pos x="T8" y="T9"/>
                </a:cxn>
                <a:cxn ang="T17">
                  <a:pos x="T10" y="T11"/>
                </a:cxn>
              </a:cxnLst>
              <a:rect l="T18" t="T19" r="T20" b="T21"/>
              <a:pathLst>
                <a:path w="1481" h="705">
                  <a:moveTo>
                    <a:pt x="0" y="162"/>
                  </a:moveTo>
                  <a:cubicBezTo>
                    <a:pt x="50" y="284"/>
                    <a:pt x="101" y="406"/>
                    <a:pt x="202" y="487"/>
                  </a:cubicBezTo>
                  <a:cubicBezTo>
                    <a:pt x="303" y="569"/>
                    <a:pt x="470" y="623"/>
                    <a:pt x="605" y="650"/>
                  </a:cubicBezTo>
                  <a:cubicBezTo>
                    <a:pt x="740" y="677"/>
                    <a:pt x="875" y="704"/>
                    <a:pt x="1010" y="650"/>
                  </a:cubicBezTo>
                  <a:cubicBezTo>
                    <a:pt x="1143" y="596"/>
                    <a:pt x="1346" y="433"/>
                    <a:pt x="1413" y="324"/>
                  </a:cubicBezTo>
                  <a:cubicBezTo>
                    <a:pt x="1480" y="216"/>
                    <a:pt x="1447" y="108"/>
                    <a:pt x="1413" y="0"/>
                  </a:cubicBezTo>
                </a:path>
              </a:pathLst>
            </a:custGeom>
            <a:noFill/>
            <a:ln w="38160">
              <a:solidFill>
                <a:srgbClr val="808080"/>
              </a:solidFill>
              <a:round/>
              <a:headEnd/>
              <a:tailEnd/>
            </a:ln>
          </p:spPr>
          <p:txBody>
            <a:bodyPr>
              <a:prstTxWarp prst="textNoShape">
                <a:avLst/>
              </a:prstTxWarp>
            </a:bodyPr>
            <a:lstStyle/>
            <a:p>
              <a:pPr eaLnBrk="0" hangingPunct="0"/>
              <a:endParaRPr lang="en-US">
                <a:latin typeface="CamingoDos Regular" pitchFamily="34" charset="0"/>
              </a:endParaRPr>
            </a:p>
          </p:txBody>
        </p:sp>
      </p:grpSp>
      <p:grpSp>
        <p:nvGrpSpPr>
          <p:cNvPr id="7" name="Group 34"/>
          <p:cNvGrpSpPr>
            <a:grpSpLocks/>
          </p:cNvGrpSpPr>
          <p:nvPr/>
        </p:nvGrpSpPr>
        <p:grpSpPr bwMode="auto">
          <a:xfrm>
            <a:off x="1241556" y="2078831"/>
            <a:ext cx="1821004" cy="1872986"/>
            <a:chOff x="329" y="4176"/>
            <a:chExt cx="832" cy="1141"/>
          </a:xfrm>
        </p:grpSpPr>
        <p:grpSp>
          <p:nvGrpSpPr>
            <p:cNvPr id="8" name="Group 3"/>
            <p:cNvGrpSpPr>
              <a:grpSpLocks/>
            </p:cNvGrpSpPr>
            <p:nvPr/>
          </p:nvGrpSpPr>
          <p:grpSpPr bwMode="auto">
            <a:xfrm>
              <a:off x="431" y="4176"/>
              <a:ext cx="620" cy="620"/>
              <a:chOff x="431" y="4176"/>
              <a:chExt cx="620" cy="620"/>
            </a:xfrm>
          </p:grpSpPr>
          <p:sp>
            <p:nvSpPr>
              <p:cNvPr id="39" name="AutoShape 4"/>
              <p:cNvSpPr>
                <a:spLocks noChangeArrowheads="1"/>
              </p:cNvSpPr>
              <p:nvPr/>
            </p:nvSpPr>
            <p:spPr bwMode="auto">
              <a:xfrm>
                <a:off x="431" y="4176"/>
                <a:ext cx="621" cy="621"/>
              </a:xfrm>
              <a:prstGeom prst="roundRect">
                <a:avLst>
                  <a:gd name="adj" fmla="val 157"/>
                </a:avLst>
              </a:prstGeom>
              <a:noFill/>
              <a:ln w="38160">
                <a:solidFill>
                  <a:srgbClr val="FFB937"/>
                </a:solidFill>
                <a:round/>
                <a:headEnd/>
                <a:tailEnd/>
              </a:ln>
            </p:spPr>
            <p:txBody>
              <a:bodyPr wrap="none" anchor="ctr">
                <a:prstTxWarp prst="textNoShape">
                  <a:avLst/>
                </a:prstTxWarp>
              </a:bodyPr>
              <a:lstStyle/>
              <a:p>
                <a:pPr eaLnBrk="0" hangingPunct="0"/>
                <a:endParaRPr lang="en-US" sz="200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
            <p:nvSpPr>
              <p:cNvPr id="40" name="Oval 5"/>
              <p:cNvSpPr>
                <a:spLocks noChangeArrowheads="1"/>
              </p:cNvSpPr>
              <p:nvPr/>
            </p:nvSpPr>
            <p:spPr bwMode="auto">
              <a:xfrm>
                <a:off x="480" y="4224"/>
                <a:ext cx="527" cy="527"/>
              </a:xfrm>
              <a:prstGeom prst="ellipse">
                <a:avLst/>
              </a:prstGeom>
              <a:noFill/>
              <a:ln w="38160">
                <a:solidFill>
                  <a:srgbClr val="FFB937"/>
                </a:solidFill>
                <a:round/>
                <a:headEnd/>
                <a:tailEnd/>
              </a:ln>
            </p:spPr>
            <p:txBody>
              <a:bodyPr wrap="none" anchor="ctr">
                <a:prstTxWarp prst="textNoShape">
                  <a:avLst/>
                </a:prstTxWarp>
              </a:bodyPr>
              <a:lstStyle/>
              <a:p>
                <a:pPr eaLnBrk="0" hangingPunct="0"/>
                <a:endParaRPr lang="en-US" sz="2000">
                  <a:latin typeface="Tahoma" panose="020B0604030504040204" pitchFamily="34" charset="0"/>
                  <a:ea typeface="Tahoma" panose="020B0604030504040204" pitchFamily="34" charset="0"/>
                  <a:cs typeface="Tahoma" panose="020B0604030504040204" pitchFamily="34" charset="0"/>
                </a:endParaRPr>
              </a:p>
            </p:txBody>
          </p:sp>
          <p:sp>
            <p:nvSpPr>
              <p:cNvPr id="41" name="Oval 6"/>
              <p:cNvSpPr>
                <a:spLocks noChangeArrowheads="1"/>
              </p:cNvSpPr>
              <p:nvPr/>
            </p:nvSpPr>
            <p:spPr bwMode="auto">
              <a:xfrm>
                <a:off x="576" y="4368"/>
                <a:ext cx="96" cy="96"/>
              </a:xfrm>
              <a:prstGeom prst="ellipse">
                <a:avLst/>
              </a:prstGeom>
              <a:noFill/>
              <a:ln w="38160">
                <a:solidFill>
                  <a:srgbClr val="FFB937"/>
                </a:solidFill>
                <a:round/>
                <a:headEnd/>
                <a:tailEnd/>
              </a:ln>
            </p:spPr>
            <p:txBody>
              <a:bodyPr wrap="none" anchor="ctr">
                <a:prstTxWarp prst="textNoShape">
                  <a:avLst/>
                </a:prstTxWarp>
              </a:bodyPr>
              <a:lstStyle/>
              <a:p>
                <a:pPr eaLnBrk="0" hangingPunct="0"/>
                <a:endParaRPr lang="en-US" sz="2000">
                  <a:latin typeface="Tahoma" panose="020B0604030504040204" pitchFamily="34" charset="0"/>
                  <a:ea typeface="Tahoma" panose="020B0604030504040204" pitchFamily="34" charset="0"/>
                  <a:cs typeface="Tahoma" panose="020B0604030504040204" pitchFamily="34" charset="0"/>
                </a:endParaRPr>
              </a:p>
            </p:txBody>
          </p:sp>
          <p:sp>
            <p:nvSpPr>
              <p:cNvPr id="42" name="Oval 7"/>
              <p:cNvSpPr>
                <a:spLocks noChangeArrowheads="1"/>
              </p:cNvSpPr>
              <p:nvPr/>
            </p:nvSpPr>
            <p:spPr bwMode="auto">
              <a:xfrm>
                <a:off x="815" y="4368"/>
                <a:ext cx="96" cy="96"/>
              </a:xfrm>
              <a:prstGeom prst="ellipse">
                <a:avLst/>
              </a:prstGeom>
              <a:noFill/>
              <a:ln w="38160">
                <a:solidFill>
                  <a:srgbClr val="FFB937"/>
                </a:solidFill>
                <a:round/>
                <a:headEnd/>
                <a:tailEnd/>
              </a:ln>
            </p:spPr>
            <p:txBody>
              <a:bodyPr wrap="none" anchor="ctr">
                <a:prstTxWarp prst="textNoShape">
                  <a:avLst/>
                </a:prstTxWarp>
              </a:bodyPr>
              <a:lstStyle/>
              <a:p>
                <a:pPr eaLnBrk="0" hangingPunct="0"/>
                <a:endParaRPr lang="en-US" sz="2000">
                  <a:latin typeface="Tahoma" panose="020B0604030504040204" pitchFamily="34" charset="0"/>
                  <a:ea typeface="Tahoma" panose="020B0604030504040204" pitchFamily="34" charset="0"/>
                  <a:cs typeface="Tahoma" panose="020B0604030504040204" pitchFamily="34" charset="0"/>
                </a:endParaRPr>
              </a:p>
            </p:txBody>
          </p:sp>
          <p:sp>
            <p:nvSpPr>
              <p:cNvPr id="43" name="Freeform 8"/>
              <p:cNvSpPr>
                <a:spLocks noChangeArrowheads="1"/>
              </p:cNvSpPr>
              <p:nvPr/>
            </p:nvSpPr>
            <p:spPr bwMode="auto">
              <a:xfrm>
                <a:off x="576" y="4511"/>
                <a:ext cx="336" cy="161"/>
              </a:xfrm>
              <a:custGeom>
                <a:avLst/>
                <a:gdLst>
                  <a:gd name="T0" fmla="*/ 0 w 1481"/>
                  <a:gd name="T1" fmla="*/ 8 h 709"/>
                  <a:gd name="T2" fmla="*/ 10 w 1481"/>
                  <a:gd name="T3" fmla="*/ 25 h 709"/>
                  <a:gd name="T4" fmla="*/ 31 w 1481"/>
                  <a:gd name="T5" fmla="*/ 34 h 709"/>
                  <a:gd name="T6" fmla="*/ 52 w 1481"/>
                  <a:gd name="T7" fmla="*/ 34 h 709"/>
                  <a:gd name="T8" fmla="*/ 73 w 1481"/>
                  <a:gd name="T9" fmla="*/ 17 h 709"/>
                  <a:gd name="T10" fmla="*/ 73 w 1481"/>
                  <a:gd name="T11" fmla="*/ 0 h 709"/>
                  <a:gd name="T12" fmla="*/ 0 60000 65536"/>
                  <a:gd name="T13" fmla="*/ 0 60000 65536"/>
                  <a:gd name="T14" fmla="*/ 0 60000 65536"/>
                  <a:gd name="T15" fmla="*/ 0 60000 65536"/>
                  <a:gd name="T16" fmla="*/ 0 60000 65536"/>
                  <a:gd name="T17" fmla="*/ 0 60000 65536"/>
                  <a:gd name="T18" fmla="*/ 0 w 1481"/>
                  <a:gd name="T19" fmla="*/ 0 h 709"/>
                  <a:gd name="T20" fmla="*/ 1481 w 1481"/>
                  <a:gd name="T21" fmla="*/ 709 h 709"/>
                </a:gdLst>
                <a:ahLst/>
                <a:cxnLst>
                  <a:cxn ang="T12">
                    <a:pos x="T0" y="T1"/>
                  </a:cxn>
                  <a:cxn ang="T13">
                    <a:pos x="T2" y="T3"/>
                  </a:cxn>
                  <a:cxn ang="T14">
                    <a:pos x="T4" y="T5"/>
                  </a:cxn>
                  <a:cxn ang="T15">
                    <a:pos x="T6" y="T7"/>
                  </a:cxn>
                  <a:cxn ang="T16">
                    <a:pos x="T8" y="T9"/>
                  </a:cxn>
                  <a:cxn ang="T17">
                    <a:pos x="T10" y="T11"/>
                  </a:cxn>
                </a:cxnLst>
                <a:rect l="T18" t="T19" r="T20" b="T21"/>
                <a:pathLst>
                  <a:path w="1481" h="709">
                    <a:moveTo>
                      <a:pt x="0" y="163"/>
                    </a:moveTo>
                    <a:cubicBezTo>
                      <a:pt x="50" y="286"/>
                      <a:pt x="101" y="408"/>
                      <a:pt x="202" y="490"/>
                    </a:cubicBezTo>
                    <a:cubicBezTo>
                      <a:pt x="303" y="572"/>
                      <a:pt x="470" y="626"/>
                      <a:pt x="605" y="653"/>
                    </a:cubicBezTo>
                    <a:cubicBezTo>
                      <a:pt x="740" y="680"/>
                      <a:pt x="875" y="708"/>
                      <a:pt x="1010" y="653"/>
                    </a:cubicBezTo>
                    <a:cubicBezTo>
                      <a:pt x="1143" y="599"/>
                      <a:pt x="1346" y="436"/>
                      <a:pt x="1413" y="327"/>
                    </a:cubicBezTo>
                    <a:cubicBezTo>
                      <a:pt x="1480" y="217"/>
                      <a:pt x="1447" y="108"/>
                      <a:pt x="1413" y="0"/>
                    </a:cubicBezTo>
                  </a:path>
                </a:pathLst>
              </a:custGeom>
              <a:noFill/>
              <a:ln w="38160">
                <a:solidFill>
                  <a:srgbClr val="FFB937"/>
                </a:solidFill>
                <a:round/>
                <a:headEnd/>
                <a:tailEnd/>
              </a:ln>
            </p:spPr>
            <p:txBody>
              <a:bodyPr>
                <a:prstTxWarp prst="textNoShape">
                  <a:avLst/>
                </a:prstTxWarp>
              </a:bodyPr>
              <a:lstStyle/>
              <a:p>
                <a:pPr eaLnBrk="0" hangingPunct="0"/>
                <a:endParaRPr lang="en-US" sz="2000">
                  <a:latin typeface="Tahoma" panose="020B0604030504040204" pitchFamily="34" charset="0"/>
                  <a:ea typeface="Tahoma" panose="020B0604030504040204" pitchFamily="34" charset="0"/>
                  <a:cs typeface="Tahoma" panose="020B0604030504040204" pitchFamily="34" charset="0"/>
                </a:endParaRPr>
              </a:p>
            </p:txBody>
          </p:sp>
        </p:grpSp>
        <p:sp>
          <p:nvSpPr>
            <p:cNvPr id="38" name="Text Box 29"/>
            <p:cNvSpPr txBox="1">
              <a:spLocks noChangeArrowheads="1"/>
            </p:cNvSpPr>
            <p:nvPr/>
          </p:nvSpPr>
          <p:spPr bwMode="auto">
            <a:xfrm>
              <a:off x="329" y="4896"/>
              <a:ext cx="832" cy="421"/>
            </a:xfrm>
            <a:prstGeom prst="rect">
              <a:avLst/>
            </a:prstGeom>
            <a:noFill/>
            <a:ln w="9525">
              <a:noFill/>
              <a:miter lim="800000"/>
              <a:headEnd/>
              <a:tailEnd/>
            </a:ln>
          </p:spPr>
          <p:txBody>
            <a:bodyPr wrap="square" lIns="90000" tIns="46800" rIns="90000" bIns="46800">
              <a:prstTxWarp prst="textNoShape">
                <a:avLst/>
              </a:prstTxWarp>
              <a:spAutoFit/>
            </a:bodyPr>
            <a:lstStyle/>
            <a:p>
              <a:pPr algn="ctr" eaLnBrk="0" hangingPunct="0">
                <a:lnSpc>
                  <a:spcPct val="97000"/>
                </a:lnSpc>
                <a:spcBef>
                  <a:spcPts val="975"/>
                </a:spcBef>
                <a:buClr>
                  <a:srgbClr val="000000"/>
                </a:buClr>
                <a:buSzPct val="66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latin typeface="Tahoma" panose="020B0604030504040204" pitchFamily="34" charset="0"/>
                  <a:ea typeface="Tahoma" panose="020B0604030504040204" pitchFamily="34" charset="0"/>
                  <a:cs typeface="Tahoma" panose="020B0604030504040204" pitchFamily="34" charset="0"/>
                </a:rPr>
                <a:t>Rubber stamp </a:t>
              </a:r>
              <a:r>
                <a:rPr lang="en-GB" sz="2000" dirty="0" smtClean="0">
                  <a:latin typeface="Tahoma" panose="020B0604030504040204" pitchFamily="34" charset="0"/>
                  <a:ea typeface="Tahoma" panose="020B0604030504040204" pitchFamily="34" charset="0"/>
                  <a:cs typeface="Tahoma" panose="020B0604030504040204" pitchFamily="34" charset="0"/>
                </a:rPr>
                <a:t>(</a:t>
              </a:r>
              <a:r>
                <a:rPr lang="en-GB" sz="2000" b="1" dirty="0" smtClean="0">
                  <a:latin typeface="Tahoma" panose="020B0604030504040204" pitchFamily="34" charset="0"/>
                  <a:ea typeface="Tahoma" panose="020B0604030504040204" pitchFamily="34" charset="0"/>
                  <a:cs typeface="Tahoma" panose="020B0604030504040204" pitchFamily="34" charset="0"/>
                </a:rPr>
                <a:t>CLASS</a:t>
              </a:r>
              <a:r>
                <a:rPr lang="en-GB" sz="2000" dirty="0" smtClean="0">
                  <a:latin typeface="Tahoma" panose="020B0604030504040204" pitchFamily="34" charset="0"/>
                  <a:ea typeface="Tahoma" panose="020B0604030504040204" pitchFamily="34" charset="0"/>
                  <a:cs typeface="Tahoma" panose="020B0604030504040204" pitchFamily="34" charset="0"/>
                </a:rPr>
                <a:t>)</a:t>
              </a:r>
              <a:endParaRPr lang="en-GB" sz="20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9" name="Group 9"/>
          <p:cNvGrpSpPr>
            <a:grpSpLocks/>
          </p:cNvGrpSpPr>
          <p:nvPr/>
        </p:nvGrpSpPr>
        <p:grpSpPr bwMode="auto">
          <a:xfrm>
            <a:off x="3941916" y="2073827"/>
            <a:ext cx="1155637" cy="865087"/>
            <a:chOff x="1464" y="4080"/>
            <a:chExt cx="528" cy="527"/>
          </a:xfrm>
        </p:grpSpPr>
        <p:sp>
          <p:nvSpPr>
            <p:cNvPr id="45" name="Oval 10"/>
            <p:cNvSpPr>
              <a:spLocks noChangeArrowheads="1"/>
            </p:cNvSpPr>
            <p:nvPr/>
          </p:nvSpPr>
          <p:spPr bwMode="auto">
            <a:xfrm>
              <a:off x="1464" y="4080"/>
              <a:ext cx="528" cy="527"/>
            </a:xfrm>
            <a:prstGeom prst="ellipse">
              <a:avLst/>
            </a:prstGeom>
            <a:noFill/>
            <a:ln w="38160">
              <a:solidFill>
                <a:srgbClr val="00CC99"/>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46" name="Oval 11"/>
            <p:cNvSpPr>
              <a:spLocks noChangeArrowheads="1"/>
            </p:cNvSpPr>
            <p:nvPr/>
          </p:nvSpPr>
          <p:spPr bwMode="auto">
            <a:xfrm>
              <a:off x="1560" y="4224"/>
              <a:ext cx="96" cy="96"/>
            </a:xfrm>
            <a:prstGeom prst="ellipse">
              <a:avLst/>
            </a:prstGeom>
            <a:noFill/>
            <a:ln w="38160">
              <a:solidFill>
                <a:srgbClr val="00CC99"/>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47" name="Oval 12"/>
            <p:cNvSpPr>
              <a:spLocks noChangeArrowheads="1"/>
            </p:cNvSpPr>
            <p:nvPr/>
          </p:nvSpPr>
          <p:spPr bwMode="auto">
            <a:xfrm>
              <a:off x="1800" y="4224"/>
              <a:ext cx="96" cy="96"/>
            </a:xfrm>
            <a:prstGeom prst="ellipse">
              <a:avLst/>
            </a:prstGeom>
            <a:noFill/>
            <a:ln w="38160">
              <a:solidFill>
                <a:srgbClr val="00CC99"/>
              </a:solidFill>
              <a:round/>
              <a:headEnd/>
              <a:tailEnd/>
            </a:ln>
          </p:spPr>
          <p:txBody>
            <a:bodyPr wrap="none" anchor="ctr">
              <a:prstTxWarp prst="textNoShape">
                <a:avLst/>
              </a:prstTxWarp>
            </a:bodyPr>
            <a:lstStyle/>
            <a:p>
              <a:pPr eaLnBrk="0" hangingPunct="0"/>
              <a:endParaRPr lang="en-US">
                <a:latin typeface="CamingoDos Regular" pitchFamily="34" charset="0"/>
              </a:endParaRPr>
            </a:p>
          </p:txBody>
        </p:sp>
        <p:sp>
          <p:nvSpPr>
            <p:cNvPr id="48" name="Freeform 13"/>
            <p:cNvSpPr>
              <a:spLocks noChangeArrowheads="1"/>
            </p:cNvSpPr>
            <p:nvPr/>
          </p:nvSpPr>
          <p:spPr bwMode="auto">
            <a:xfrm>
              <a:off x="1560" y="4368"/>
              <a:ext cx="337" cy="160"/>
            </a:xfrm>
            <a:custGeom>
              <a:avLst/>
              <a:gdLst>
                <a:gd name="T0" fmla="*/ 0 w 1485"/>
                <a:gd name="T1" fmla="*/ 8 h 705"/>
                <a:gd name="T2" fmla="*/ 10 w 1485"/>
                <a:gd name="T3" fmla="*/ 25 h 705"/>
                <a:gd name="T4" fmla="*/ 31 w 1485"/>
                <a:gd name="T5" fmla="*/ 34 h 705"/>
                <a:gd name="T6" fmla="*/ 52 w 1485"/>
                <a:gd name="T7" fmla="*/ 34 h 705"/>
                <a:gd name="T8" fmla="*/ 73 w 1485"/>
                <a:gd name="T9" fmla="*/ 17 h 705"/>
                <a:gd name="T10" fmla="*/ 73 w 1485"/>
                <a:gd name="T11" fmla="*/ 0 h 705"/>
                <a:gd name="T12" fmla="*/ 0 60000 65536"/>
                <a:gd name="T13" fmla="*/ 0 60000 65536"/>
                <a:gd name="T14" fmla="*/ 0 60000 65536"/>
                <a:gd name="T15" fmla="*/ 0 60000 65536"/>
                <a:gd name="T16" fmla="*/ 0 60000 65536"/>
                <a:gd name="T17" fmla="*/ 0 60000 65536"/>
                <a:gd name="T18" fmla="*/ 0 w 1485"/>
                <a:gd name="T19" fmla="*/ 0 h 705"/>
                <a:gd name="T20" fmla="*/ 1485 w 1485"/>
                <a:gd name="T21" fmla="*/ 705 h 705"/>
              </a:gdLst>
              <a:ahLst/>
              <a:cxnLst>
                <a:cxn ang="T12">
                  <a:pos x="T0" y="T1"/>
                </a:cxn>
                <a:cxn ang="T13">
                  <a:pos x="T2" y="T3"/>
                </a:cxn>
                <a:cxn ang="T14">
                  <a:pos x="T4" y="T5"/>
                </a:cxn>
                <a:cxn ang="T15">
                  <a:pos x="T6" y="T7"/>
                </a:cxn>
                <a:cxn ang="T16">
                  <a:pos x="T8" y="T9"/>
                </a:cxn>
                <a:cxn ang="T17">
                  <a:pos x="T10" y="T11"/>
                </a:cxn>
              </a:cxnLst>
              <a:rect l="T18" t="T19" r="T20" b="T21"/>
              <a:pathLst>
                <a:path w="1485" h="705">
                  <a:moveTo>
                    <a:pt x="0" y="162"/>
                  </a:moveTo>
                  <a:cubicBezTo>
                    <a:pt x="50" y="284"/>
                    <a:pt x="101" y="406"/>
                    <a:pt x="202" y="487"/>
                  </a:cubicBezTo>
                  <a:cubicBezTo>
                    <a:pt x="303" y="569"/>
                    <a:pt x="471" y="623"/>
                    <a:pt x="607" y="650"/>
                  </a:cubicBezTo>
                  <a:cubicBezTo>
                    <a:pt x="742" y="677"/>
                    <a:pt x="877" y="704"/>
                    <a:pt x="1013" y="650"/>
                  </a:cubicBezTo>
                  <a:cubicBezTo>
                    <a:pt x="1147" y="596"/>
                    <a:pt x="1350" y="433"/>
                    <a:pt x="1417" y="324"/>
                  </a:cubicBezTo>
                  <a:cubicBezTo>
                    <a:pt x="1484" y="216"/>
                    <a:pt x="1451" y="108"/>
                    <a:pt x="1417" y="0"/>
                  </a:cubicBezTo>
                </a:path>
              </a:pathLst>
            </a:custGeom>
            <a:noFill/>
            <a:ln w="38160">
              <a:solidFill>
                <a:srgbClr val="00CC99"/>
              </a:solidFill>
              <a:round/>
              <a:headEnd/>
              <a:tailEnd/>
            </a:ln>
          </p:spPr>
          <p:txBody>
            <a:bodyPr>
              <a:prstTxWarp prst="textNoShape">
                <a:avLst/>
              </a:prstTxWarp>
            </a:bodyPr>
            <a:lstStyle/>
            <a:p>
              <a:pPr eaLnBrk="0" hangingPunct="0"/>
              <a:endParaRPr lang="en-US">
                <a:latin typeface="CamingoDos Regular" pitchFamily="34" charset="0"/>
              </a:endParaRPr>
            </a:p>
          </p:txBody>
        </p:sp>
      </p:grpSp>
      <p:sp>
        <p:nvSpPr>
          <p:cNvPr id="49" name="Text Box 30"/>
          <p:cNvSpPr txBox="1">
            <a:spLocks noChangeArrowheads="1"/>
          </p:cNvSpPr>
          <p:nvPr/>
        </p:nvSpPr>
        <p:spPr bwMode="auto">
          <a:xfrm>
            <a:off x="5112072" y="3260734"/>
            <a:ext cx="2533166" cy="700834"/>
          </a:xfrm>
          <a:prstGeom prst="rect">
            <a:avLst/>
          </a:prstGeom>
          <a:noFill/>
          <a:ln w="9525">
            <a:noFill/>
            <a:miter lim="800000"/>
            <a:headEnd/>
            <a:tailEnd/>
          </a:ln>
        </p:spPr>
        <p:txBody>
          <a:bodyPr wrap="square" lIns="90000" tIns="46800" rIns="90000" bIns="46800">
            <a:prstTxWarp prst="textNoShape">
              <a:avLst/>
            </a:prstTxWarp>
            <a:spAutoFit/>
          </a:bodyPr>
          <a:lstStyle/>
          <a:p>
            <a:pPr algn="ctr" eaLnBrk="0" hangingPunct="0">
              <a:lnSpc>
                <a:spcPct val="97000"/>
              </a:lnSpc>
              <a:buClr>
                <a:srgbClr val="000000"/>
              </a:buClr>
              <a:buSzPct val="66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latin typeface="Tahoma" panose="020B0604030504040204" pitchFamily="34" charset="0"/>
                <a:ea typeface="Tahoma" panose="020B0604030504040204" pitchFamily="34" charset="0"/>
                <a:cs typeface="Tahoma" panose="020B0604030504040204" pitchFamily="34" charset="0"/>
              </a:rPr>
              <a:t>Imprints </a:t>
            </a:r>
          </a:p>
          <a:p>
            <a:pPr algn="ctr" eaLnBrk="0" hangingPunct="0">
              <a:buClr>
                <a:srgbClr val="000000"/>
              </a:buClr>
              <a:buSzPct val="66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latin typeface="Tahoma" panose="020B0604030504040204" pitchFamily="34" charset="0"/>
                <a:ea typeface="Tahoma" panose="020B0604030504040204" pitchFamily="34" charset="0"/>
                <a:cs typeface="Tahoma" panose="020B0604030504040204" pitchFamily="34" charset="0"/>
              </a:rPr>
              <a:t>(</a:t>
            </a:r>
            <a:r>
              <a:rPr lang="en-GB" sz="2000" b="1" dirty="0" smtClean="0">
                <a:latin typeface="Tahoma" panose="020B0604030504040204" pitchFamily="34" charset="0"/>
                <a:ea typeface="Tahoma" panose="020B0604030504040204" pitchFamily="34" charset="0"/>
                <a:cs typeface="Tahoma" panose="020B0604030504040204" pitchFamily="34" charset="0"/>
              </a:rPr>
              <a:t>INSTANCES</a:t>
            </a:r>
            <a:r>
              <a:rPr lang="en-GB" sz="2000" dirty="0" smtClean="0">
                <a:latin typeface="Tahoma" panose="020B0604030504040204" pitchFamily="34" charset="0"/>
                <a:ea typeface="Tahoma" panose="020B0604030504040204" pitchFamily="34" charset="0"/>
                <a:cs typeface="Tahoma" panose="020B0604030504040204" pitchFamily="34" charset="0"/>
              </a:rPr>
              <a:t>)</a:t>
            </a:r>
            <a:endParaRPr lang="en-GB" sz="2000" dirty="0">
              <a:latin typeface="Tahoma" panose="020B0604030504040204" pitchFamily="34" charset="0"/>
              <a:ea typeface="Tahoma" panose="020B0604030504040204" pitchFamily="34" charset="0"/>
              <a:cs typeface="Tahoma" panose="020B0604030504040204" pitchFamily="34" charset="0"/>
            </a:endParaRPr>
          </a:p>
        </p:txBody>
      </p:sp>
      <p:sp>
        <p:nvSpPr>
          <p:cNvPr id="36" name="TextBox 35"/>
          <p:cNvSpPr txBox="1"/>
          <p:nvPr/>
        </p:nvSpPr>
        <p:spPr>
          <a:xfrm>
            <a:off x="876130" y="963744"/>
            <a:ext cx="5013342" cy="707886"/>
          </a:xfrm>
          <a:prstGeom prst="rect">
            <a:avLst/>
          </a:prstGeom>
          <a:noFill/>
        </p:spPr>
        <p:txBody>
          <a:bodyPr wrap="square" rtlCol="0">
            <a:spAutoFit/>
          </a:bodyPr>
          <a:lstStyle/>
          <a:p>
            <a:r>
              <a:rPr lang="en-US" sz="2000" dirty="0" smtClean="0">
                <a:latin typeface="Tahoma" panose="020B0604030504040204" pitchFamily="34" charset="0"/>
                <a:ea typeface="Tahoma" panose="020B0604030504040204" pitchFamily="34" charset="0"/>
                <a:cs typeface="Tahoma" panose="020B0604030504040204" pitchFamily="34" charset="0"/>
              </a:rPr>
              <a:t>Class     creates a new type</a:t>
            </a:r>
          </a:p>
          <a:p>
            <a:r>
              <a:rPr lang="en-US" sz="2000" dirty="0" smtClean="0">
                <a:latin typeface="Tahoma" panose="020B0604030504040204" pitchFamily="34" charset="0"/>
                <a:ea typeface="Tahoma" panose="020B0604030504040204" pitchFamily="34" charset="0"/>
                <a:cs typeface="Tahoma" panose="020B0604030504040204" pitchFamily="34" charset="0"/>
              </a:rPr>
              <a:t>Object   is an “</a:t>
            </a:r>
            <a:r>
              <a:rPr lang="en-US" sz="2000" b="1" dirty="0" smtClean="0">
                <a:latin typeface="Tahoma" panose="020B0604030504040204" pitchFamily="34" charset="0"/>
                <a:ea typeface="Tahoma" panose="020B0604030504040204" pitchFamily="34" charset="0"/>
                <a:cs typeface="Tahoma" panose="020B0604030504040204" pitchFamily="34" charset="0"/>
              </a:rPr>
              <a:t>instance</a:t>
            </a:r>
            <a:r>
              <a:rPr lang="en-US" sz="2000" dirty="0" smtClean="0">
                <a:latin typeface="Tahoma" panose="020B0604030504040204" pitchFamily="34" charset="0"/>
                <a:ea typeface="Tahoma" panose="020B0604030504040204" pitchFamily="34" charset="0"/>
                <a:cs typeface="Tahoma" panose="020B0604030504040204" pitchFamily="34" charset="0"/>
              </a:rPr>
              <a:t> of a class” </a:t>
            </a:r>
          </a:p>
        </p:txBody>
      </p:sp>
      <p:sp>
        <p:nvSpPr>
          <p:cNvPr id="44" name="TextBox 4"/>
          <p:cNvSpPr txBox="1"/>
          <p:nvPr/>
        </p:nvSpPr>
        <p:spPr>
          <a:xfrm>
            <a:off x="791496" y="96812"/>
            <a:ext cx="7815184"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Classes</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and</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Instances</a:t>
            </a:r>
            <a:endPar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579853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124" y="1472344"/>
            <a:ext cx="8164029" cy="2359574"/>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7" name="TextBox 4"/>
          <p:cNvSpPr txBox="1"/>
          <p:nvPr/>
        </p:nvSpPr>
        <p:spPr>
          <a:xfrm>
            <a:off x="791496" y="96812"/>
            <a:ext cx="8101080"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Functions and references</a:t>
            </a:r>
          </a:p>
        </p:txBody>
      </p:sp>
      <p:sp>
        <p:nvSpPr>
          <p:cNvPr id="2" name="Rectangle 1"/>
          <p:cNvSpPr/>
          <p:nvPr/>
        </p:nvSpPr>
        <p:spPr>
          <a:xfrm>
            <a:off x="243124" y="861522"/>
            <a:ext cx="8371116" cy="369332"/>
          </a:xfrm>
          <a:prstGeom prst="rect">
            <a:avLst/>
          </a:prstGeom>
        </p:spPr>
        <p:txBody>
          <a:bodyPr wrap="square">
            <a:spAutoFit/>
          </a:bodyPr>
          <a:lstStyle/>
          <a:p>
            <a:r>
              <a:rPr lang="de-DE" dirty="0" smtClean="0">
                <a:latin typeface="Tahoma" panose="020B0604030504040204" pitchFamily="34" charset="0"/>
                <a:ea typeface="Tahoma" panose="020B0604030504040204" pitchFamily="34" charset="0"/>
                <a:cs typeface="Tahoma" panose="020B0604030504040204" pitchFamily="34" charset="0"/>
              </a:rPr>
              <a:t>Overriding __add__</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43124" y="1472344"/>
            <a:ext cx="8011068" cy="2308324"/>
          </a:xfrm>
          <a:prstGeom prst="rect">
            <a:avLst/>
          </a:prstGeom>
          <a:noFill/>
        </p:spPr>
        <p:txBody>
          <a:bodyPr wrap="square" rtlCol="0">
            <a:spAutoFit/>
          </a:bodyPr>
          <a:lstStyle/>
          <a:p>
            <a:r>
              <a:rPr lang="de-DE" sz="1200" dirty="0" smtClean="0">
                <a:solidFill>
                  <a:srgbClr val="FF9900"/>
                </a:solidFill>
                <a:latin typeface="Consolas" panose="020B0609020204030204" pitchFamily="49" charset="0"/>
              </a:rPr>
              <a:t>class Day:</a:t>
            </a:r>
          </a:p>
          <a:p>
            <a:r>
              <a:rPr lang="de-DE" sz="1200" dirty="0">
                <a:latin typeface="Consolas" panose="020B0609020204030204" pitchFamily="49" charset="0"/>
              </a:rPr>
              <a:t> </a:t>
            </a:r>
            <a:r>
              <a:rPr lang="de-DE" sz="1200" dirty="0" smtClean="0">
                <a:latin typeface="Consolas" panose="020B0609020204030204" pitchFamily="49" charset="0"/>
              </a:rPr>
              <a:t>   def __init__(self, visits, contacts):</a:t>
            </a:r>
          </a:p>
          <a:p>
            <a:r>
              <a:rPr lang="de-DE" sz="1200" dirty="0">
                <a:latin typeface="Consolas" panose="020B0609020204030204" pitchFamily="49" charset="0"/>
              </a:rPr>
              <a:t> </a:t>
            </a:r>
            <a:r>
              <a:rPr lang="de-DE" sz="1200" dirty="0" smtClean="0">
                <a:latin typeface="Consolas" panose="020B0609020204030204" pitchFamily="49" charset="0"/>
              </a:rPr>
              <a:t>       	self.visits = visits</a:t>
            </a:r>
          </a:p>
          <a:p>
            <a:r>
              <a:rPr lang="de-DE" sz="1200" dirty="0">
                <a:latin typeface="Consolas" panose="020B0609020204030204" pitchFamily="49" charset="0"/>
              </a:rPr>
              <a:t>	</a:t>
            </a:r>
            <a:r>
              <a:rPr lang="de-DE" sz="1200" dirty="0" smtClean="0">
                <a:latin typeface="Consolas" panose="020B0609020204030204" pitchFamily="49" charset="0"/>
              </a:rPr>
              <a:t>self.contacts = contacts</a:t>
            </a:r>
          </a:p>
          <a:p>
            <a:endParaRPr lang="de-DE" sz="1200" dirty="0">
              <a:latin typeface="Consolas" panose="020B0609020204030204" pitchFamily="49" charset="0"/>
            </a:endParaRPr>
          </a:p>
          <a:p>
            <a:r>
              <a:rPr lang="de-DE" sz="1200" dirty="0" smtClean="0">
                <a:latin typeface="Consolas" panose="020B0609020204030204" pitchFamily="49" charset="0"/>
              </a:rPr>
              <a:t>    def __str__(self):</a:t>
            </a:r>
          </a:p>
          <a:p>
            <a:r>
              <a:rPr lang="en-US" sz="1200" dirty="0" smtClean="0">
                <a:latin typeface="Consolas" panose="020B0609020204030204" pitchFamily="49" charset="0"/>
              </a:rPr>
              <a:t>	return “Visits {} and Contacts {}”.format(</a:t>
            </a:r>
            <a:r>
              <a:rPr lang="en-US" sz="1200" dirty="0" err="1" smtClean="0">
                <a:latin typeface="Consolas" panose="020B0609020204030204" pitchFamily="49" charset="0"/>
              </a:rPr>
              <a:t>self.visits</a:t>
            </a:r>
            <a:r>
              <a:rPr lang="en-US" sz="1200" dirty="0" smtClean="0">
                <a:latin typeface="Consolas" panose="020B0609020204030204" pitchFamily="49" charset="0"/>
              </a:rPr>
              <a:t>, </a:t>
            </a:r>
            <a:r>
              <a:rPr lang="en-US" sz="1200" dirty="0" err="1" smtClean="0">
                <a:latin typeface="Consolas" panose="020B0609020204030204" pitchFamily="49" charset="0"/>
              </a:rPr>
              <a:t>self.contacts</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a:t>
            </a:r>
            <a:r>
              <a:rPr lang="en-US" sz="1200" dirty="0">
                <a:solidFill>
                  <a:srgbClr val="FF9900"/>
                </a:solidFill>
                <a:latin typeface="Consolas" panose="020B0609020204030204" pitchFamily="49" charset="0"/>
              </a:rPr>
              <a:t>__add__(self, other):</a:t>
            </a:r>
          </a:p>
          <a:p>
            <a:r>
              <a:rPr lang="en-US" sz="1200" dirty="0">
                <a:latin typeface="Consolas" panose="020B0609020204030204" pitchFamily="49" charset="0"/>
              </a:rPr>
              <a:t>        </a:t>
            </a:r>
            <a:r>
              <a:rPr lang="en-US" sz="1200" dirty="0" err="1">
                <a:latin typeface="Consolas" panose="020B0609020204030204" pitchFamily="49" charset="0"/>
              </a:rPr>
              <a:t>total_visits</a:t>
            </a:r>
            <a:r>
              <a:rPr lang="en-US" sz="1200" dirty="0">
                <a:latin typeface="Consolas" panose="020B0609020204030204" pitchFamily="49" charset="0"/>
              </a:rPr>
              <a:t> = </a:t>
            </a:r>
            <a:r>
              <a:rPr lang="en-US" sz="1200" dirty="0" err="1">
                <a:latin typeface="Consolas" panose="020B0609020204030204" pitchFamily="49" charset="0"/>
              </a:rPr>
              <a:t>self.visits</a:t>
            </a:r>
            <a:r>
              <a:rPr lang="en-US" sz="1200" dirty="0">
                <a:latin typeface="Consolas" panose="020B0609020204030204" pitchFamily="49" charset="0"/>
              </a:rPr>
              <a:t> + </a:t>
            </a:r>
            <a:r>
              <a:rPr lang="en-US" sz="1200" dirty="0" err="1">
                <a:latin typeface="Consolas" panose="020B0609020204030204" pitchFamily="49" charset="0"/>
              </a:rPr>
              <a:t>other.visits</a:t>
            </a:r>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 </a:t>
            </a:r>
            <a:r>
              <a:rPr lang="en-US" sz="1200" dirty="0" err="1">
                <a:latin typeface="Consolas" panose="020B0609020204030204" pitchFamily="49" charset="0"/>
              </a:rPr>
              <a:t>self.contacts</a:t>
            </a:r>
            <a:r>
              <a:rPr lang="en-US" sz="1200" dirty="0">
                <a:latin typeface="Consolas" panose="020B0609020204030204" pitchFamily="49" charset="0"/>
              </a:rPr>
              <a:t> + </a:t>
            </a:r>
            <a:r>
              <a:rPr lang="en-US" sz="1200" dirty="0" err="1">
                <a:latin typeface="Consolas" panose="020B0609020204030204" pitchFamily="49" charset="0"/>
              </a:rPr>
              <a:t>other.contacts</a:t>
            </a:r>
            <a:endParaRPr lang="en-US" sz="1200" dirty="0">
              <a:latin typeface="Consolas" panose="020B0609020204030204" pitchFamily="49" charset="0"/>
            </a:endParaRPr>
          </a:p>
          <a:p>
            <a:r>
              <a:rPr lang="en-US" sz="1200" dirty="0">
                <a:latin typeface="Consolas" panose="020B0609020204030204" pitchFamily="49" charset="0"/>
              </a:rPr>
              <a:t>        return Day(</a:t>
            </a:r>
            <a:r>
              <a:rPr lang="en-US" sz="1200" dirty="0" err="1">
                <a:latin typeface="Consolas" panose="020B0609020204030204" pitchFamily="49" charset="0"/>
              </a:rPr>
              <a:t>total_visits</a:t>
            </a:r>
            <a:r>
              <a:rPr lang="en-US" sz="1200" dirty="0">
                <a:latin typeface="Consolas" panose="020B0609020204030204" pitchFamily="49" charset="0"/>
              </a:rPr>
              <a:t>, </a:t>
            </a:r>
            <a:r>
              <a:rPr lang="en-US" sz="1200" dirty="0" err="1">
                <a:latin typeface="Consolas" panose="020B0609020204030204" pitchFamily="49" charset="0"/>
              </a:rPr>
              <a:t>total_contacts</a:t>
            </a:r>
            <a:r>
              <a:rPr lang="en-US" sz="1200" dirty="0">
                <a:latin typeface="Consolas" panose="020B0609020204030204" pitchFamily="49" charset="0"/>
              </a:rPr>
              <a:t>) </a:t>
            </a:r>
            <a:r>
              <a:rPr lang="de-DE" sz="1200" dirty="0">
                <a:latin typeface="Consolas" panose="020B0609020204030204" pitchFamily="49" charset="0"/>
              </a:rPr>
              <a:t>	</a:t>
            </a:r>
            <a:endParaRPr lang="en-US" sz="1200" dirty="0" smtClean="0">
              <a:latin typeface="Consolas" panose="020B0609020204030204" pitchFamily="49" charset="0"/>
            </a:endParaRPr>
          </a:p>
        </p:txBody>
      </p:sp>
      <p:sp>
        <p:nvSpPr>
          <p:cNvPr id="5" name="Rectangle 4"/>
          <p:cNvSpPr/>
          <p:nvPr/>
        </p:nvSpPr>
        <p:spPr>
          <a:xfrm>
            <a:off x="315412" y="3921930"/>
            <a:ext cx="2636372" cy="1015663"/>
          </a:xfrm>
          <a:prstGeom prst="rect">
            <a:avLst/>
          </a:prstGeom>
        </p:spPr>
        <p:txBody>
          <a:bodyPr wrap="square">
            <a:spAutoFit/>
          </a:bodyPr>
          <a:lstStyle/>
          <a:p>
            <a:r>
              <a:rPr lang="en-US" sz="1200" dirty="0">
                <a:latin typeface="Consolas" panose="020B0609020204030204" pitchFamily="49" charset="0"/>
              </a:rPr>
              <a:t>day1 = Day(10, 2)</a:t>
            </a:r>
          </a:p>
          <a:p>
            <a:r>
              <a:rPr lang="en-US" sz="1200" dirty="0">
                <a:latin typeface="Consolas" panose="020B0609020204030204" pitchFamily="49" charset="0"/>
              </a:rPr>
              <a:t>day2 = Day(20, 3</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Totals = </a:t>
            </a:r>
            <a:r>
              <a:rPr lang="en-US" sz="1200" dirty="0" smtClean="0">
                <a:solidFill>
                  <a:srgbClr val="FF9900"/>
                </a:solidFill>
                <a:latin typeface="Consolas" panose="020B0609020204030204" pitchFamily="49" charset="0"/>
              </a:rPr>
              <a:t>sum</a:t>
            </a:r>
            <a:r>
              <a:rPr lang="en-US" sz="1200" dirty="0" smtClean="0">
                <a:latin typeface="Consolas" panose="020B0609020204030204" pitchFamily="49" charset="0"/>
              </a:rPr>
              <a:t>([day1, day2]) </a:t>
            </a:r>
          </a:p>
          <a:p>
            <a:endParaRPr lang="en-US" sz="1200" dirty="0">
              <a:latin typeface="Consolas" panose="020B0609020204030204" pitchFamily="49" charset="0"/>
            </a:endParaRPr>
          </a:p>
        </p:txBody>
      </p:sp>
      <p:sp>
        <p:nvSpPr>
          <p:cNvPr id="6" name="Rectangle 5"/>
          <p:cNvSpPr/>
          <p:nvPr/>
        </p:nvSpPr>
        <p:spPr>
          <a:xfrm>
            <a:off x="2771760" y="4486039"/>
            <a:ext cx="5851117" cy="228925"/>
          </a:xfrm>
          <a:prstGeom prst="rect">
            <a:avLst/>
          </a:prstGeom>
        </p:spPr>
        <p:txBody>
          <a:bodyPr wrap="square">
            <a:spAutoFit/>
          </a:bodyPr>
          <a:lstStyle/>
          <a:p>
            <a:r>
              <a:rPr lang="en-US" sz="1200" dirty="0" smtClean="0">
                <a:solidFill>
                  <a:srgbClr val="FF0000"/>
                </a:solidFill>
                <a:latin typeface="Consolas" panose="020B0609020204030204" pitchFamily="49" charset="0"/>
                <a:sym typeface="Wingdings" panose="05000000000000000000" pitchFamily="2" charset="2"/>
              </a:rPr>
              <a:t> </a:t>
            </a:r>
            <a:r>
              <a:rPr lang="en-US" sz="1200" dirty="0" err="1" smtClean="0">
                <a:solidFill>
                  <a:srgbClr val="FF0000"/>
                </a:solidFill>
                <a:latin typeface="Consolas" panose="020B0609020204030204" pitchFamily="49" charset="0"/>
              </a:rPr>
              <a:t>TypeError</a:t>
            </a:r>
            <a:r>
              <a:rPr lang="en-US" sz="1200" dirty="0">
                <a:solidFill>
                  <a:srgbClr val="FF0000"/>
                </a:solidFill>
                <a:latin typeface="Consolas" panose="020B0609020204030204" pitchFamily="49" charset="0"/>
              </a:rPr>
              <a:t>: unsupported operand type(s) for +: '</a:t>
            </a:r>
            <a:r>
              <a:rPr lang="en-US" sz="1200" dirty="0" err="1">
                <a:solidFill>
                  <a:srgbClr val="FF0000"/>
                </a:solidFill>
                <a:latin typeface="Consolas" panose="020B0609020204030204" pitchFamily="49" charset="0"/>
              </a:rPr>
              <a:t>int</a:t>
            </a:r>
            <a:r>
              <a:rPr lang="en-US" sz="1200" dirty="0">
                <a:solidFill>
                  <a:srgbClr val="FF0000"/>
                </a:solidFill>
                <a:latin typeface="Consolas" panose="020B0609020204030204" pitchFamily="49" charset="0"/>
              </a:rPr>
              <a:t>' and 'Day'</a:t>
            </a:r>
          </a:p>
        </p:txBody>
      </p:sp>
      <p:sp>
        <p:nvSpPr>
          <p:cNvPr id="8" name="Rectangle 7"/>
          <p:cNvSpPr/>
          <p:nvPr/>
        </p:nvSpPr>
        <p:spPr>
          <a:xfrm>
            <a:off x="3671880" y="4019319"/>
            <a:ext cx="3180679" cy="369332"/>
          </a:xfrm>
          <a:prstGeom prst="rect">
            <a:avLst/>
          </a:prstGeom>
        </p:spPr>
        <p:txBody>
          <a:bodyPr wrap="none">
            <a:spAutoFit/>
          </a:bodyPr>
          <a:lstStyle/>
          <a:p>
            <a:r>
              <a:rPr lang="en-US" dirty="0">
                <a:solidFill>
                  <a:srgbClr val="FF9900"/>
                </a:solidFill>
                <a:latin typeface="CamingoDos Regular" pitchFamily="34" charset="0"/>
                <a:sym typeface="Wingdings" panose="05000000000000000000" pitchFamily="2" charset="2"/>
              </a:rPr>
              <a:t>   sum =&gt; </a:t>
            </a:r>
            <a:r>
              <a:rPr lang="en-US" dirty="0" smtClean="0">
                <a:solidFill>
                  <a:srgbClr val="FF9900"/>
                </a:solidFill>
                <a:latin typeface="CamingoDos Regular" pitchFamily="34" charset="0"/>
                <a:sym typeface="Wingdings" panose="05000000000000000000" pitchFamily="2" charset="2"/>
              </a:rPr>
              <a:t>0.__add__(day1)</a:t>
            </a:r>
            <a:endParaRPr lang="en-US" dirty="0">
              <a:solidFill>
                <a:srgbClr val="FF9900"/>
              </a:solidFill>
            </a:endParaRPr>
          </a:p>
        </p:txBody>
      </p:sp>
    </p:spTree>
    <p:extLst>
      <p:ext uri="{BB962C8B-B14F-4D97-AF65-F5344CB8AC3E}">
        <p14:creationId xmlns:p14="http://schemas.microsoft.com/office/powerpoint/2010/main" val="3856990594"/>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124" y="1472344"/>
            <a:ext cx="8164029" cy="2359574"/>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7" name="TextBox 4"/>
          <p:cNvSpPr txBox="1"/>
          <p:nvPr/>
        </p:nvSpPr>
        <p:spPr>
          <a:xfrm>
            <a:off x="791496" y="96812"/>
            <a:ext cx="8101080"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Functions and references</a:t>
            </a:r>
          </a:p>
        </p:txBody>
      </p:sp>
      <p:sp>
        <p:nvSpPr>
          <p:cNvPr id="2" name="Rectangle 1"/>
          <p:cNvSpPr/>
          <p:nvPr/>
        </p:nvSpPr>
        <p:spPr>
          <a:xfrm>
            <a:off x="243124" y="861522"/>
            <a:ext cx="8371116" cy="369332"/>
          </a:xfrm>
          <a:prstGeom prst="rect">
            <a:avLst/>
          </a:prstGeom>
        </p:spPr>
        <p:txBody>
          <a:bodyPr wrap="square">
            <a:spAutoFit/>
          </a:bodyPr>
          <a:lstStyle/>
          <a:p>
            <a:r>
              <a:rPr lang="de-DE" dirty="0" smtClean="0">
                <a:latin typeface="Tahoma" panose="020B0604030504040204" pitchFamily="34" charset="0"/>
                <a:ea typeface="Tahoma" panose="020B0604030504040204" pitchFamily="34" charset="0"/>
                <a:cs typeface="Tahoma" panose="020B0604030504040204" pitchFamily="34" charset="0"/>
              </a:rPr>
              <a:t>Overriding __radd__</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43124" y="1472344"/>
            <a:ext cx="8011068" cy="2308324"/>
          </a:xfrm>
          <a:prstGeom prst="rect">
            <a:avLst/>
          </a:prstGeom>
          <a:noFill/>
        </p:spPr>
        <p:txBody>
          <a:bodyPr wrap="square" rtlCol="0">
            <a:spAutoFit/>
          </a:bodyPr>
          <a:lstStyle/>
          <a:p>
            <a:r>
              <a:rPr lang="de-DE" sz="1200" dirty="0" smtClean="0">
                <a:solidFill>
                  <a:srgbClr val="FF9900"/>
                </a:solidFill>
                <a:latin typeface="Consolas" panose="020B0609020204030204" pitchFamily="49" charset="0"/>
              </a:rPr>
              <a:t>class Day:</a:t>
            </a:r>
          </a:p>
          <a:p>
            <a:r>
              <a:rPr lang="de-DE" sz="1200" dirty="0">
                <a:latin typeface="Consolas" panose="020B0609020204030204" pitchFamily="49" charset="0"/>
              </a:rPr>
              <a:t> </a:t>
            </a:r>
            <a:r>
              <a:rPr lang="de-DE" sz="1200" dirty="0" smtClean="0">
                <a:latin typeface="Consolas" panose="020B0609020204030204" pitchFamily="49" charset="0"/>
              </a:rPr>
              <a:t>   def __init__(self, visits, contacts):</a:t>
            </a:r>
          </a:p>
          <a:p>
            <a:r>
              <a:rPr lang="de-DE" sz="1200" dirty="0">
                <a:latin typeface="Consolas" panose="020B0609020204030204" pitchFamily="49" charset="0"/>
              </a:rPr>
              <a:t> </a:t>
            </a:r>
            <a:r>
              <a:rPr lang="de-DE" sz="1200" dirty="0" smtClean="0">
                <a:latin typeface="Consolas" panose="020B0609020204030204" pitchFamily="49" charset="0"/>
              </a:rPr>
              <a:t>       	self.visits = visits</a:t>
            </a:r>
          </a:p>
          <a:p>
            <a:r>
              <a:rPr lang="de-DE" sz="1200" dirty="0">
                <a:latin typeface="Consolas" panose="020B0609020204030204" pitchFamily="49" charset="0"/>
              </a:rPr>
              <a:t>	</a:t>
            </a:r>
            <a:r>
              <a:rPr lang="de-DE" sz="1200" dirty="0" smtClean="0">
                <a:latin typeface="Consolas" panose="020B0609020204030204" pitchFamily="49" charset="0"/>
              </a:rPr>
              <a:t>self.contacts = contacts</a:t>
            </a:r>
          </a:p>
          <a:p>
            <a:r>
              <a:rPr lang="de-DE"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__radd</a:t>
            </a:r>
            <a:r>
              <a:rPr lang="en-US" sz="1200" dirty="0">
                <a:solidFill>
                  <a:srgbClr val="FF9900"/>
                </a:solidFill>
                <a:latin typeface="Consolas" panose="020B0609020204030204" pitchFamily="49" charset="0"/>
              </a:rPr>
              <a:t>__(self, other):</a:t>
            </a:r>
          </a:p>
          <a:p>
            <a:r>
              <a:rPr lang="en-US" sz="1200" dirty="0">
                <a:latin typeface="Consolas" panose="020B0609020204030204" pitchFamily="49" charset="0"/>
              </a:rPr>
              <a:t>        if other == 0:</a:t>
            </a:r>
          </a:p>
          <a:p>
            <a:r>
              <a:rPr lang="en-US" sz="1200" dirty="0">
                <a:latin typeface="Consolas" panose="020B0609020204030204" pitchFamily="49" charset="0"/>
              </a:rPr>
              <a:t>            print('other is 0')</a:t>
            </a:r>
          </a:p>
          <a:p>
            <a:r>
              <a:rPr lang="en-US" sz="1200" dirty="0">
                <a:latin typeface="Consolas" panose="020B0609020204030204" pitchFamily="49" charset="0"/>
              </a:rPr>
              <a:t>            return self</a:t>
            </a:r>
          </a:p>
          <a:p>
            <a:r>
              <a:rPr lang="en-US" sz="1200" dirty="0">
                <a:latin typeface="Consolas" panose="020B0609020204030204" pitchFamily="49" charset="0"/>
              </a:rPr>
              <a:t>        else:    </a:t>
            </a:r>
          </a:p>
          <a:p>
            <a:r>
              <a:rPr lang="en-US" sz="1200" dirty="0">
                <a:latin typeface="Consolas" panose="020B0609020204030204" pitchFamily="49" charset="0"/>
              </a:rPr>
              <a:t>            print('other is not 0')</a:t>
            </a:r>
          </a:p>
          <a:p>
            <a:r>
              <a:rPr lang="en-US" sz="1200" dirty="0">
                <a:latin typeface="Consolas" panose="020B0609020204030204" pitchFamily="49" charset="0"/>
              </a:rPr>
              <a:t>            return self.__add__(other)</a:t>
            </a:r>
            <a:r>
              <a:rPr lang="de-DE" sz="1200" dirty="0">
                <a:latin typeface="Consolas" panose="020B0609020204030204" pitchFamily="49" charset="0"/>
              </a:rPr>
              <a:t>	</a:t>
            </a:r>
            <a:endParaRPr lang="en-US" sz="1200" dirty="0" smtClean="0">
              <a:latin typeface="Consolas" panose="020B0609020204030204" pitchFamily="49" charset="0"/>
            </a:endParaRPr>
          </a:p>
        </p:txBody>
      </p:sp>
      <p:sp>
        <p:nvSpPr>
          <p:cNvPr id="5" name="Rectangle 4"/>
          <p:cNvSpPr/>
          <p:nvPr/>
        </p:nvSpPr>
        <p:spPr>
          <a:xfrm>
            <a:off x="315412" y="3921930"/>
            <a:ext cx="2636372" cy="1015663"/>
          </a:xfrm>
          <a:prstGeom prst="rect">
            <a:avLst/>
          </a:prstGeom>
        </p:spPr>
        <p:txBody>
          <a:bodyPr wrap="square">
            <a:spAutoFit/>
          </a:bodyPr>
          <a:lstStyle/>
          <a:p>
            <a:r>
              <a:rPr lang="en-US" sz="1200" dirty="0">
                <a:latin typeface="Consolas" panose="020B0609020204030204" pitchFamily="49" charset="0"/>
              </a:rPr>
              <a:t>day1 = Day(10, 2)</a:t>
            </a:r>
          </a:p>
          <a:p>
            <a:r>
              <a:rPr lang="en-US" sz="1200" dirty="0">
                <a:latin typeface="Consolas" panose="020B0609020204030204" pitchFamily="49" charset="0"/>
              </a:rPr>
              <a:t>day2 = Day(20, 3</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Totals = </a:t>
            </a:r>
            <a:r>
              <a:rPr lang="en-US" sz="1200" dirty="0" smtClean="0">
                <a:solidFill>
                  <a:srgbClr val="FF9900"/>
                </a:solidFill>
                <a:latin typeface="Consolas" panose="020B0609020204030204" pitchFamily="49" charset="0"/>
              </a:rPr>
              <a:t>sum</a:t>
            </a:r>
            <a:r>
              <a:rPr lang="en-US" sz="1200" dirty="0" smtClean="0">
                <a:latin typeface="Consolas" panose="020B0609020204030204" pitchFamily="49" charset="0"/>
              </a:rPr>
              <a:t>([day1, day2]) </a:t>
            </a:r>
          </a:p>
          <a:p>
            <a:endParaRPr lang="en-US" sz="1200" dirty="0">
              <a:latin typeface="Consolas" panose="020B0609020204030204" pitchFamily="49" charset="0"/>
            </a:endParaRPr>
          </a:p>
        </p:txBody>
      </p:sp>
      <p:sp>
        <p:nvSpPr>
          <p:cNvPr id="4" name="Rectangle 3"/>
          <p:cNvSpPr/>
          <p:nvPr/>
        </p:nvSpPr>
        <p:spPr>
          <a:xfrm>
            <a:off x="3671880" y="4019319"/>
            <a:ext cx="3112262" cy="369332"/>
          </a:xfrm>
          <a:prstGeom prst="rect">
            <a:avLst/>
          </a:prstGeom>
        </p:spPr>
        <p:txBody>
          <a:bodyPr wrap="none">
            <a:spAutoFit/>
          </a:bodyPr>
          <a:lstStyle/>
          <a:p>
            <a:r>
              <a:rPr lang="en-US" dirty="0">
                <a:solidFill>
                  <a:srgbClr val="FF9900"/>
                </a:solidFill>
                <a:latin typeface="CamingoDos Regular" pitchFamily="34" charset="0"/>
                <a:sym typeface="Wingdings" panose="05000000000000000000" pitchFamily="2" charset="2"/>
              </a:rPr>
              <a:t>   sum =&gt; </a:t>
            </a:r>
            <a:r>
              <a:rPr lang="en-US" dirty="0" err="1" smtClean="0">
                <a:solidFill>
                  <a:srgbClr val="FF9900"/>
                </a:solidFill>
                <a:latin typeface="CamingoDos Regular" pitchFamily="34" charset="0"/>
                <a:sym typeface="Wingdings" panose="05000000000000000000" pitchFamily="2" charset="2"/>
              </a:rPr>
              <a:t>day.__radd</a:t>
            </a:r>
            <a:r>
              <a:rPr lang="en-US" dirty="0" smtClean="0">
                <a:solidFill>
                  <a:srgbClr val="FF9900"/>
                </a:solidFill>
                <a:latin typeface="CamingoDos Regular" pitchFamily="34" charset="0"/>
                <a:sym typeface="Wingdings" panose="05000000000000000000" pitchFamily="2" charset="2"/>
              </a:rPr>
              <a:t>__(0)</a:t>
            </a:r>
            <a:endParaRPr lang="en-US" dirty="0">
              <a:solidFill>
                <a:srgbClr val="FF9900"/>
              </a:solidFill>
            </a:endParaRPr>
          </a:p>
        </p:txBody>
      </p:sp>
    </p:spTree>
    <p:extLst>
      <p:ext uri="{BB962C8B-B14F-4D97-AF65-F5344CB8AC3E}">
        <p14:creationId xmlns:p14="http://schemas.microsoft.com/office/powerpoint/2010/main" val="299831156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124" y="1472344"/>
            <a:ext cx="8164029" cy="2359574"/>
          </a:xfrm>
          <a:prstGeom prst="rect">
            <a:avLst/>
          </a:prstGeom>
          <a:solidFill>
            <a:srgbClr val="DCE6F2">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CamingoDos Regular" pitchFamily="34" charset="0"/>
            </a:endParaRPr>
          </a:p>
        </p:txBody>
      </p:sp>
      <p:sp>
        <p:nvSpPr>
          <p:cNvPr id="17" name="TextBox 4"/>
          <p:cNvSpPr txBox="1"/>
          <p:nvPr/>
        </p:nvSpPr>
        <p:spPr>
          <a:xfrm>
            <a:off x="791496" y="96812"/>
            <a:ext cx="8101080" cy="523220"/>
          </a:xfrm>
          <a:prstGeom prst="rect">
            <a:avLst/>
          </a:prstGeom>
          <a:noFill/>
        </p:spPr>
        <p:txBody>
          <a:bodyPr wrap="square" rtlCol="0">
            <a:spAutoFit/>
          </a:bodyPr>
          <a:lstStyle/>
          <a:p>
            <a:r>
              <a:rPr lang="de-DE" sz="2800" dirty="0" smtClean="0">
                <a:solidFill>
                  <a:srgbClr val="FFB937"/>
                </a:solidFill>
                <a:latin typeface="CamingoDos Regular" pitchFamily="34" charset="0"/>
              </a:rPr>
              <a:t>OOP – Polymorphism: Functions and references</a:t>
            </a:r>
          </a:p>
        </p:txBody>
      </p:sp>
      <p:sp>
        <p:nvSpPr>
          <p:cNvPr id="2" name="Rectangle 1"/>
          <p:cNvSpPr/>
          <p:nvPr/>
        </p:nvSpPr>
        <p:spPr>
          <a:xfrm>
            <a:off x="243124" y="861522"/>
            <a:ext cx="8371116" cy="369332"/>
          </a:xfrm>
          <a:prstGeom prst="rect">
            <a:avLst/>
          </a:prstGeom>
        </p:spPr>
        <p:txBody>
          <a:bodyPr wrap="square">
            <a:spAutoFit/>
          </a:bodyPr>
          <a:lstStyle/>
          <a:p>
            <a:r>
              <a:rPr lang="de-DE" dirty="0" smtClean="0">
                <a:latin typeface="Tahoma" panose="020B0604030504040204" pitchFamily="34" charset="0"/>
                <a:ea typeface="Tahoma" panose="020B0604030504040204" pitchFamily="34" charset="0"/>
                <a:cs typeface="Tahoma" panose="020B0604030504040204" pitchFamily="34" charset="0"/>
              </a:rPr>
              <a:t>Overriding __radd__</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243124" y="1472344"/>
            <a:ext cx="8011068" cy="2308324"/>
          </a:xfrm>
          <a:prstGeom prst="rect">
            <a:avLst/>
          </a:prstGeom>
          <a:noFill/>
        </p:spPr>
        <p:txBody>
          <a:bodyPr wrap="square" rtlCol="0">
            <a:spAutoFit/>
          </a:bodyPr>
          <a:lstStyle/>
          <a:p>
            <a:r>
              <a:rPr lang="de-DE" sz="1200" dirty="0" smtClean="0">
                <a:solidFill>
                  <a:srgbClr val="FF9900"/>
                </a:solidFill>
                <a:latin typeface="Consolas" panose="020B0609020204030204" pitchFamily="49" charset="0"/>
              </a:rPr>
              <a:t>class Day:</a:t>
            </a:r>
          </a:p>
          <a:p>
            <a:r>
              <a:rPr lang="de-DE" sz="1200" dirty="0">
                <a:latin typeface="Consolas" panose="020B0609020204030204" pitchFamily="49" charset="0"/>
              </a:rPr>
              <a:t> </a:t>
            </a:r>
            <a:r>
              <a:rPr lang="de-DE" sz="1200" dirty="0" smtClean="0">
                <a:latin typeface="Consolas" panose="020B0609020204030204" pitchFamily="49" charset="0"/>
              </a:rPr>
              <a:t>   def __init__(self, visits, contacts):</a:t>
            </a:r>
          </a:p>
          <a:p>
            <a:r>
              <a:rPr lang="de-DE" sz="1200" dirty="0">
                <a:latin typeface="Consolas" panose="020B0609020204030204" pitchFamily="49" charset="0"/>
              </a:rPr>
              <a:t> </a:t>
            </a:r>
            <a:r>
              <a:rPr lang="de-DE" sz="1200" dirty="0" smtClean="0">
                <a:latin typeface="Consolas" panose="020B0609020204030204" pitchFamily="49" charset="0"/>
              </a:rPr>
              <a:t>       	self.visits = visits</a:t>
            </a:r>
          </a:p>
          <a:p>
            <a:r>
              <a:rPr lang="de-DE" sz="1200" dirty="0">
                <a:latin typeface="Consolas" panose="020B0609020204030204" pitchFamily="49" charset="0"/>
              </a:rPr>
              <a:t>	</a:t>
            </a:r>
            <a:r>
              <a:rPr lang="de-DE" sz="1200" dirty="0" smtClean="0">
                <a:latin typeface="Consolas" panose="020B0609020204030204" pitchFamily="49" charset="0"/>
              </a:rPr>
              <a:t>self.contacts = contacts</a:t>
            </a:r>
          </a:p>
          <a:p>
            <a:r>
              <a:rPr lang="de-DE"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solidFill>
                  <a:srgbClr val="FF9900"/>
                </a:solidFill>
                <a:latin typeface="Consolas" panose="020B0609020204030204" pitchFamily="49" charset="0"/>
              </a:rPr>
              <a:t>def</a:t>
            </a:r>
            <a:r>
              <a:rPr lang="en-US" sz="1200" dirty="0" smtClean="0">
                <a:solidFill>
                  <a:srgbClr val="FF9900"/>
                </a:solidFill>
                <a:latin typeface="Consolas" panose="020B0609020204030204" pitchFamily="49" charset="0"/>
              </a:rPr>
              <a:t> __radd</a:t>
            </a:r>
            <a:r>
              <a:rPr lang="en-US" sz="1200" dirty="0">
                <a:solidFill>
                  <a:srgbClr val="FF9900"/>
                </a:solidFill>
                <a:latin typeface="Consolas" panose="020B0609020204030204" pitchFamily="49" charset="0"/>
              </a:rPr>
              <a:t>__(self, other):</a:t>
            </a:r>
          </a:p>
          <a:p>
            <a:r>
              <a:rPr lang="en-US" sz="1200" dirty="0">
                <a:latin typeface="Consolas" panose="020B0609020204030204" pitchFamily="49" charset="0"/>
              </a:rPr>
              <a:t>        if other == 0:</a:t>
            </a:r>
          </a:p>
          <a:p>
            <a:r>
              <a:rPr lang="en-US" sz="1200" dirty="0">
                <a:latin typeface="Consolas" panose="020B0609020204030204" pitchFamily="49" charset="0"/>
              </a:rPr>
              <a:t>            print('other is 0')</a:t>
            </a:r>
          </a:p>
          <a:p>
            <a:r>
              <a:rPr lang="en-US" sz="1200" dirty="0">
                <a:latin typeface="Consolas" panose="020B0609020204030204" pitchFamily="49" charset="0"/>
              </a:rPr>
              <a:t>            return self</a:t>
            </a:r>
          </a:p>
          <a:p>
            <a:r>
              <a:rPr lang="en-US" sz="1200" dirty="0">
                <a:latin typeface="Consolas" panose="020B0609020204030204" pitchFamily="49" charset="0"/>
              </a:rPr>
              <a:t>        else:    </a:t>
            </a:r>
          </a:p>
          <a:p>
            <a:r>
              <a:rPr lang="en-US" sz="1200" dirty="0">
                <a:latin typeface="Consolas" panose="020B0609020204030204" pitchFamily="49" charset="0"/>
              </a:rPr>
              <a:t>            print('other is not 0')</a:t>
            </a:r>
          </a:p>
          <a:p>
            <a:r>
              <a:rPr lang="en-US" sz="1200" dirty="0">
                <a:latin typeface="Consolas" panose="020B0609020204030204" pitchFamily="49" charset="0"/>
              </a:rPr>
              <a:t>            return self.__add__(other)</a:t>
            </a:r>
            <a:r>
              <a:rPr lang="de-DE" sz="1200" dirty="0">
                <a:latin typeface="Consolas" panose="020B0609020204030204" pitchFamily="49" charset="0"/>
              </a:rPr>
              <a:t>	</a:t>
            </a:r>
            <a:endParaRPr lang="en-US" sz="1200" dirty="0" smtClean="0">
              <a:latin typeface="Consolas" panose="020B0609020204030204" pitchFamily="49" charset="0"/>
            </a:endParaRPr>
          </a:p>
        </p:txBody>
      </p:sp>
      <p:sp>
        <p:nvSpPr>
          <p:cNvPr id="5" name="Rectangle 4"/>
          <p:cNvSpPr/>
          <p:nvPr/>
        </p:nvSpPr>
        <p:spPr>
          <a:xfrm>
            <a:off x="315412" y="3921930"/>
            <a:ext cx="2636372" cy="1015663"/>
          </a:xfrm>
          <a:prstGeom prst="rect">
            <a:avLst/>
          </a:prstGeom>
        </p:spPr>
        <p:txBody>
          <a:bodyPr wrap="square">
            <a:spAutoFit/>
          </a:bodyPr>
          <a:lstStyle/>
          <a:p>
            <a:r>
              <a:rPr lang="en-US" sz="1200" dirty="0">
                <a:latin typeface="Consolas" panose="020B0609020204030204" pitchFamily="49" charset="0"/>
              </a:rPr>
              <a:t>day1 = Day(10, 2)</a:t>
            </a:r>
          </a:p>
          <a:p>
            <a:r>
              <a:rPr lang="en-US" sz="1200" dirty="0">
                <a:latin typeface="Consolas" panose="020B0609020204030204" pitchFamily="49" charset="0"/>
              </a:rPr>
              <a:t>day2 = Day(20, 3</a:t>
            </a:r>
            <a:r>
              <a:rPr lang="en-US" sz="1200" dirty="0" smtClean="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Totals = </a:t>
            </a:r>
            <a:r>
              <a:rPr lang="en-US" sz="1200" dirty="0" smtClean="0">
                <a:solidFill>
                  <a:srgbClr val="FF9900"/>
                </a:solidFill>
                <a:latin typeface="Consolas" panose="020B0609020204030204" pitchFamily="49" charset="0"/>
              </a:rPr>
              <a:t>sum</a:t>
            </a:r>
            <a:r>
              <a:rPr lang="en-US" sz="1200" dirty="0" smtClean="0">
                <a:latin typeface="Consolas" panose="020B0609020204030204" pitchFamily="49" charset="0"/>
              </a:rPr>
              <a:t>([day1, day2]) </a:t>
            </a:r>
          </a:p>
          <a:p>
            <a:endParaRPr lang="en-US" sz="1200" dirty="0">
              <a:latin typeface="Consolas" panose="020B0609020204030204" pitchFamily="49" charset="0"/>
            </a:endParaRPr>
          </a:p>
        </p:txBody>
      </p:sp>
      <p:sp>
        <p:nvSpPr>
          <p:cNvPr id="4" name="Rectangle 3"/>
          <p:cNvSpPr/>
          <p:nvPr/>
        </p:nvSpPr>
        <p:spPr>
          <a:xfrm>
            <a:off x="3671880" y="4019319"/>
            <a:ext cx="3112262" cy="369332"/>
          </a:xfrm>
          <a:prstGeom prst="rect">
            <a:avLst/>
          </a:prstGeom>
        </p:spPr>
        <p:txBody>
          <a:bodyPr wrap="none">
            <a:spAutoFit/>
          </a:bodyPr>
          <a:lstStyle/>
          <a:p>
            <a:r>
              <a:rPr lang="en-US" dirty="0">
                <a:solidFill>
                  <a:srgbClr val="FF9900"/>
                </a:solidFill>
                <a:latin typeface="CamingoDos Regular" pitchFamily="34" charset="0"/>
                <a:sym typeface="Wingdings" panose="05000000000000000000" pitchFamily="2" charset="2"/>
              </a:rPr>
              <a:t>   sum =&gt; </a:t>
            </a:r>
            <a:r>
              <a:rPr lang="en-US" dirty="0" err="1" smtClean="0">
                <a:solidFill>
                  <a:srgbClr val="FF9900"/>
                </a:solidFill>
                <a:latin typeface="CamingoDos Regular" pitchFamily="34" charset="0"/>
                <a:sym typeface="Wingdings" panose="05000000000000000000" pitchFamily="2" charset="2"/>
              </a:rPr>
              <a:t>day.__radd</a:t>
            </a:r>
            <a:r>
              <a:rPr lang="en-US" dirty="0" smtClean="0">
                <a:solidFill>
                  <a:srgbClr val="FF9900"/>
                </a:solidFill>
                <a:latin typeface="CamingoDos Regular" pitchFamily="34" charset="0"/>
                <a:sym typeface="Wingdings" panose="05000000000000000000" pitchFamily="2" charset="2"/>
              </a:rPr>
              <a:t>__(0)</a:t>
            </a:r>
            <a:endParaRPr lang="en-US" dirty="0">
              <a:solidFill>
                <a:srgbClr val="FF9900"/>
              </a:solidFill>
            </a:endParaRPr>
          </a:p>
        </p:txBody>
      </p:sp>
      <p:sp>
        <p:nvSpPr>
          <p:cNvPr id="8" name="Rectangle 7"/>
          <p:cNvSpPr/>
          <p:nvPr/>
        </p:nvSpPr>
        <p:spPr>
          <a:xfrm>
            <a:off x="3028521" y="4462002"/>
            <a:ext cx="2988319" cy="276999"/>
          </a:xfrm>
          <a:prstGeom prst="rect">
            <a:avLst/>
          </a:prstGeom>
        </p:spPr>
        <p:txBody>
          <a:bodyPr wrap="none">
            <a:spAutoFit/>
          </a:bodyPr>
          <a:lstStyle/>
          <a:p>
            <a:r>
              <a:rPr lang="en-US" sz="1200" dirty="0">
                <a:solidFill>
                  <a:srgbClr val="FF9900"/>
                </a:solidFill>
                <a:latin typeface="Consolas" panose="020B0609020204030204" pitchFamily="49" charset="0"/>
              </a:rPr>
              <a:t>Totals:  Visits 30 and Contacts 5</a:t>
            </a:r>
          </a:p>
        </p:txBody>
      </p:sp>
    </p:spTree>
    <p:extLst>
      <p:ext uri="{BB962C8B-B14F-4D97-AF65-F5344CB8AC3E}">
        <p14:creationId xmlns:p14="http://schemas.microsoft.com/office/powerpoint/2010/main" val="186667543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Polymorphism: </a:t>
            </a:r>
            <a:r>
              <a:rPr lang="de-DE" sz="2800" i="1" dirty="0" smtClean="0">
                <a:solidFill>
                  <a:srgbClr val="FFB937"/>
                </a:solidFill>
                <a:latin typeface="Tahoma" panose="020B0604030504040204" pitchFamily="34" charset="0"/>
                <a:ea typeface="Tahoma" panose="020B0604030504040204" pitchFamily="34" charset="0"/>
                <a:cs typeface="Tahoma" panose="020B0604030504040204" pitchFamily="34" charset="0"/>
              </a:rPr>
              <a:t>Duck typing</a:t>
            </a:r>
          </a:p>
        </p:txBody>
      </p:sp>
      <p:sp>
        <p:nvSpPr>
          <p:cNvPr id="2" name="Rectangle 1"/>
          <p:cNvSpPr/>
          <p:nvPr/>
        </p:nvSpPr>
        <p:spPr>
          <a:xfrm>
            <a:off x="249876" y="1581618"/>
            <a:ext cx="8641152" cy="2062103"/>
          </a:xfrm>
          <a:prstGeom prst="rect">
            <a:avLst/>
          </a:prstGeom>
        </p:spPr>
        <p:txBody>
          <a:bodyPr wrap="square">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Python is </a:t>
            </a:r>
            <a:r>
              <a:rPr lang="en-US" sz="1600" dirty="0">
                <a:solidFill>
                  <a:srgbClr val="37FFE6"/>
                </a:solidFill>
                <a:latin typeface="Tahoma" panose="020B0604030504040204" pitchFamily="34" charset="0"/>
                <a:ea typeface="Tahoma" panose="020B0604030504040204" pitchFamily="34" charset="0"/>
                <a:cs typeface="Tahoma" panose="020B0604030504040204" pitchFamily="34" charset="0"/>
              </a:rPr>
              <a:t>not </a:t>
            </a:r>
            <a:r>
              <a:rPr lang="en-US" sz="1600" dirty="0" smtClean="0">
                <a:solidFill>
                  <a:srgbClr val="37FFE6"/>
                </a:solidFill>
                <a:latin typeface="Tahoma" panose="020B0604030504040204" pitchFamily="34" charset="0"/>
                <a:ea typeface="Tahoma" panose="020B0604030504040204" pitchFamily="34" charset="0"/>
                <a:cs typeface="Tahoma" panose="020B0604030504040204" pitchFamily="34" charset="0"/>
              </a:rPr>
              <a:t>interested </a:t>
            </a:r>
            <a:r>
              <a:rPr lang="en-US" sz="1600" dirty="0">
                <a:latin typeface="Tahoma" panose="020B0604030504040204" pitchFamily="34" charset="0"/>
                <a:ea typeface="Tahoma" panose="020B0604030504040204" pitchFamily="34" charset="0"/>
                <a:cs typeface="Tahoma" panose="020B0604030504040204" pitchFamily="34" charset="0"/>
              </a:rPr>
              <a:t>in the actual type of the variables you are working with.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Python </a:t>
            </a:r>
            <a:r>
              <a:rPr lang="en-US"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is interested </a:t>
            </a:r>
            <a:r>
              <a:rPr lang="en-US" sz="1600" dirty="0">
                <a:latin typeface="Tahoma" panose="020B0604030504040204" pitchFamily="34" charset="0"/>
                <a:ea typeface="Tahoma" panose="020B0604030504040204" pitchFamily="34" charset="0"/>
                <a:cs typeface="Tahoma" panose="020B0604030504040204" pitchFamily="34" charset="0"/>
              </a:rPr>
              <a:t>in how those variables </a:t>
            </a:r>
            <a:r>
              <a:rPr lang="en-US" sz="1600" dirty="0" smtClean="0">
                <a:latin typeface="Tahoma" panose="020B0604030504040204" pitchFamily="34" charset="0"/>
                <a:ea typeface="Tahoma" panose="020B0604030504040204" pitchFamily="34" charset="0"/>
                <a:cs typeface="Tahoma" panose="020B0604030504040204" pitchFamily="34" charset="0"/>
              </a:rPr>
              <a:t>act: it </a:t>
            </a:r>
            <a:r>
              <a:rPr lang="en-US" sz="1600" dirty="0">
                <a:latin typeface="Tahoma" panose="020B0604030504040204" pitchFamily="34" charset="0"/>
                <a:ea typeface="Tahoma" panose="020B0604030504040204" pitchFamily="34" charset="0"/>
                <a:cs typeface="Tahoma" panose="020B0604030504040204" pitchFamily="34" charset="0"/>
              </a:rPr>
              <a:t>just wants the variable </a:t>
            </a:r>
            <a:r>
              <a:rPr lang="en-US" sz="1600" i="1" dirty="0">
                <a:latin typeface="Tahoma" panose="020B0604030504040204" pitchFamily="34" charset="0"/>
                <a:ea typeface="Tahoma" panose="020B0604030504040204" pitchFamily="34" charset="0"/>
                <a:cs typeface="Tahoma" panose="020B0604030504040204" pitchFamily="34" charset="0"/>
              </a:rPr>
              <a:t>to provide the right </a:t>
            </a:r>
            <a:r>
              <a:rPr lang="en-US" sz="1600" i="1" dirty="0" smtClean="0">
                <a:latin typeface="Tahoma" panose="020B0604030504040204" pitchFamily="34" charset="0"/>
                <a:ea typeface="Tahoma" panose="020B0604030504040204" pitchFamily="34" charset="0"/>
                <a:cs typeface="Tahoma" panose="020B0604030504040204" pitchFamily="34" charset="0"/>
              </a:rPr>
              <a:t>methods</a:t>
            </a:r>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smtClean="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So</a:t>
            </a:r>
            <a:r>
              <a:rPr lang="en-US" sz="1600" dirty="0">
                <a:latin typeface="Tahoma" panose="020B0604030504040204" pitchFamily="34" charset="0"/>
                <a:ea typeface="Tahoma" panose="020B0604030504040204" pitchFamily="34" charset="0"/>
                <a:cs typeface="Tahoma" panose="020B0604030504040204" pitchFamily="34" charset="0"/>
              </a:rPr>
              <a:t>, if you come from statically typed languages</a:t>
            </a:r>
            <a:r>
              <a:rPr lang="en-US" sz="1600" dirty="0" smtClean="0">
                <a:latin typeface="Tahoma" panose="020B0604030504040204" pitchFamily="34" charset="0"/>
                <a:ea typeface="Tahoma" panose="020B0604030504040204" pitchFamily="34" charset="0"/>
                <a:cs typeface="Tahoma" panose="020B0604030504040204" pitchFamily="34" charset="0"/>
              </a:rPr>
              <a:t>, think about </a:t>
            </a:r>
            <a:r>
              <a:rPr lang="en-US" sz="1600" i="1" u="sng" dirty="0" smtClean="0">
                <a:latin typeface="Tahoma" panose="020B0604030504040204" pitchFamily="34" charset="0"/>
                <a:ea typeface="Tahoma" panose="020B0604030504040204" pitchFamily="34" charset="0"/>
                <a:cs typeface="Tahoma" panose="020B0604030504040204" pitchFamily="34" charset="0"/>
              </a:rPr>
              <a:t>acting </a:t>
            </a:r>
            <a:r>
              <a:rPr lang="en-US" sz="1600" i="1" u="sng" dirty="0">
                <a:latin typeface="Tahoma" panose="020B0604030504040204" pitchFamily="34" charset="0"/>
                <a:ea typeface="Tahoma" panose="020B0604030504040204" pitchFamily="34" charset="0"/>
                <a:cs typeface="Tahoma" panose="020B0604030504040204" pitchFamily="34" charset="0"/>
              </a:rPr>
              <a:t>like</a:t>
            </a:r>
            <a:r>
              <a:rPr lang="en-US" sz="1600" dirty="0">
                <a:latin typeface="Tahoma" panose="020B0604030504040204" pitchFamily="34" charset="0"/>
                <a:ea typeface="Tahoma" panose="020B0604030504040204" pitchFamily="34" charset="0"/>
                <a:cs typeface="Tahoma" panose="020B0604030504040204" pitchFamily="34" charset="0"/>
              </a:rPr>
              <a:t> instead of </a:t>
            </a:r>
            <a:r>
              <a:rPr lang="en-US" sz="1600" i="1" u="sng" dirty="0">
                <a:latin typeface="Tahoma" panose="020B0604030504040204" pitchFamily="34" charset="0"/>
                <a:ea typeface="Tahoma" panose="020B0604030504040204" pitchFamily="34" charset="0"/>
                <a:cs typeface="Tahoma" panose="020B0604030504040204" pitchFamily="34" charset="0"/>
              </a:rPr>
              <a:t>being</a:t>
            </a:r>
            <a:r>
              <a:rPr lang="en-US" sz="1600" dirty="0">
                <a:latin typeface="Tahoma" panose="020B0604030504040204" pitchFamily="34" charset="0"/>
                <a:ea typeface="Tahoma" panose="020B0604030504040204" pitchFamily="34" charset="0"/>
                <a:cs typeface="Tahoma" panose="020B0604030504040204" pitchFamily="34" charset="0"/>
              </a:rPr>
              <a:t>.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This </a:t>
            </a:r>
            <a:r>
              <a:rPr lang="en-US" sz="1600" dirty="0">
                <a:latin typeface="Tahoma" panose="020B0604030504040204" pitchFamily="34" charset="0"/>
                <a:ea typeface="Tahoma" panose="020B0604030504040204" pitchFamily="34" charset="0"/>
                <a:cs typeface="Tahoma" panose="020B0604030504040204" pitchFamily="34" charset="0"/>
              </a:rPr>
              <a:t>is what we called "duck typing".</a:t>
            </a:r>
          </a:p>
        </p:txBody>
      </p:sp>
    </p:spTree>
    <p:extLst>
      <p:ext uri="{BB962C8B-B14F-4D97-AF65-F5344CB8AC3E}">
        <p14:creationId xmlns:p14="http://schemas.microsoft.com/office/powerpoint/2010/main" val="2875269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Polymorphism: </a:t>
            </a:r>
            <a:r>
              <a:rPr lang="de-DE" sz="2800" i="1" dirty="0" smtClean="0">
                <a:solidFill>
                  <a:srgbClr val="FFB937"/>
                </a:solidFill>
                <a:latin typeface="Tahoma" panose="020B0604030504040204" pitchFamily="34" charset="0"/>
                <a:ea typeface="Tahoma" panose="020B0604030504040204" pitchFamily="34" charset="0"/>
                <a:cs typeface="Tahoma" panose="020B0604030504040204" pitchFamily="34" charset="0"/>
              </a:rPr>
              <a:t>Duck typing</a:t>
            </a:r>
          </a:p>
        </p:txBody>
      </p:sp>
      <p:sp>
        <p:nvSpPr>
          <p:cNvPr id="7" name="Rectangle 6"/>
          <p:cNvSpPr/>
          <p:nvPr/>
        </p:nvSpPr>
        <p:spPr>
          <a:xfrm>
            <a:off x="251424" y="1041546"/>
            <a:ext cx="4572000" cy="3046988"/>
          </a:xfrm>
          <a:prstGeom prst="rect">
            <a:avLst/>
          </a:prstGeom>
        </p:spPr>
        <p:txBody>
          <a:bodyPr>
            <a:spAutoFit/>
          </a:bodyPr>
          <a:lstStyle/>
          <a:p>
            <a:r>
              <a:rPr lang="en-US" sz="1600" dirty="0">
                <a:solidFill>
                  <a:srgbClr val="FF9900"/>
                </a:solidFill>
                <a:latin typeface="Consolas" panose="020B0609020204030204" pitchFamily="49" charset="0"/>
              </a:rPr>
              <a:t>class Room:</a:t>
            </a:r>
          </a:p>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__</a:t>
            </a:r>
            <a:r>
              <a:rPr lang="en-US" sz="1600" dirty="0" err="1">
                <a:latin typeface="Consolas" panose="020B0609020204030204" pitchFamily="49" charset="0"/>
              </a:rPr>
              <a:t>init</a:t>
            </a:r>
            <a:r>
              <a:rPr lang="en-US" sz="1600" dirty="0">
                <a:latin typeface="Consolas" panose="020B0609020204030204" pitchFamily="49" charset="0"/>
              </a:rPr>
              <a:t>__(self, </a:t>
            </a:r>
            <a:r>
              <a:rPr lang="en-US" sz="1600" dirty="0">
                <a:solidFill>
                  <a:srgbClr val="37FFE6"/>
                </a:solidFill>
                <a:latin typeface="Consolas" panose="020B0609020204030204" pitchFamily="49" charset="0"/>
              </a:rPr>
              <a:t>door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solidFill>
                  <a:srgbClr val="FF9900"/>
                </a:solidFill>
                <a:latin typeface="Consolas" panose="020B0609020204030204" pitchFamily="49" charset="0"/>
              </a:rPr>
              <a:t>self.door</a:t>
            </a:r>
            <a:r>
              <a:rPr lang="en-US" sz="1600" dirty="0">
                <a:latin typeface="Consolas" panose="020B0609020204030204" pitchFamily="49" charset="0"/>
              </a:rPr>
              <a:t> = </a:t>
            </a:r>
            <a:r>
              <a:rPr lang="en-US" sz="1600" dirty="0">
                <a:solidFill>
                  <a:srgbClr val="37FFE6"/>
                </a:solidFill>
                <a:latin typeface="Consolas" panose="020B0609020204030204" pitchFamily="49" charset="0"/>
              </a:rPr>
              <a:t>door</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open(self):</a:t>
            </a:r>
          </a:p>
          <a:p>
            <a:r>
              <a:rPr lang="en-US" sz="1600" dirty="0">
                <a:latin typeface="Consolas" panose="020B0609020204030204" pitchFamily="49" charset="0"/>
              </a:rPr>
              <a:t>        </a:t>
            </a:r>
            <a:r>
              <a:rPr lang="en-US" sz="1600" dirty="0" err="1">
                <a:latin typeface="Consolas" panose="020B0609020204030204" pitchFamily="49" charset="0"/>
              </a:rPr>
              <a:t>self.door.open</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close(self):</a:t>
            </a:r>
          </a:p>
          <a:p>
            <a:r>
              <a:rPr lang="en-US" sz="1600" dirty="0">
                <a:latin typeface="Consolas" panose="020B0609020204030204" pitchFamily="49" charset="0"/>
              </a:rPr>
              <a:t>        </a:t>
            </a:r>
            <a:r>
              <a:rPr lang="en-US" sz="1600" dirty="0" err="1">
                <a:latin typeface="Consolas" panose="020B0609020204030204" pitchFamily="49" charset="0"/>
              </a:rPr>
              <a:t>self.door.close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is_open</a:t>
            </a:r>
            <a:r>
              <a:rPr lang="en-US" sz="1600" dirty="0">
                <a:latin typeface="Consolas" panose="020B0609020204030204" pitchFamily="49" charset="0"/>
              </a:rPr>
              <a:t>(self):</a:t>
            </a:r>
          </a:p>
          <a:p>
            <a:r>
              <a:rPr lang="en-US" sz="1600" dirty="0">
                <a:latin typeface="Consolas" panose="020B0609020204030204" pitchFamily="49" charset="0"/>
              </a:rPr>
              <a:t>        return </a:t>
            </a:r>
            <a:r>
              <a:rPr lang="en-US" sz="1600" dirty="0" err="1">
                <a:latin typeface="Consolas" panose="020B0609020204030204" pitchFamily="49" charset="0"/>
              </a:rPr>
              <a:t>self.door.is_open</a:t>
            </a:r>
            <a:r>
              <a:rPr lang="en-US" sz="1600" dirty="0">
                <a:latin typeface="Consolas" panose="020B0609020204030204" pitchFamily="49" charset="0"/>
              </a:rPr>
              <a:t>()</a:t>
            </a:r>
          </a:p>
        </p:txBody>
      </p:sp>
    </p:spTree>
    <p:extLst>
      <p:ext uri="{BB962C8B-B14F-4D97-AF65-F5344CB8AC3E}">
        <p14:creationId xmlns:p14="http://schemas.microsoft.com/office/powerpoint/2010/main" val="254577672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Polymorphism: </a:t>
            </a:r>
            <a:r>
              <a:rPr lang="de-DE" sz="2800" i="1" dirty="0" smtClean="0">
                <a:solidFill>
                  <a:srgbClr val="FFB937"/>
                </a:solidFill>
                <a:latin typeface="Tahoma" panose="020B0604030504040204" pitchFamily="34" charset="0"/>
                <a:ea typeface="Tahoma" panose="020B0604030504040204" pitchFamily="34" charset="0"/>
                <a:cs typeface="Tahoma" panose="020B0604030504040204" pitchFamily="34" charset="0"/>
              </a:rPr>
              <a:t>Duck typing</a:t>
            </a:r>
          </a:p>
        </p:txBody>
      </p:sp>
      <p:sp>
        <p:nvSpPr>
          <p:cNvPr id="7" name="Rectangle 6"/>
          <p:cNvSpPr/>
          <p:nvPr/>
        </p:nvSpPr>
        <p:spPr>
          <a:xfrm>
            <a:off x="251424" y="1041546"/>
            <a:ext cx="4572000" cy="3046988"/>
          </a:xfrm>
          <a:prstGeom prst="rect">
            <a:avLst/>
          </a:prstGeom>
        </p:spPr>
        <p:txBody>
          <a:bodyPr>
            <a:spAutoFit/>
          </a:bodyPr>
          <a:lstStyle/>
          <a:p>
            <a:r>
              <a:rPr lang="en-US" sz="1600" dirty="0">
                <a:solidFill>
                  <a:srgbClr val="FF9900"/>
                </a:solidFill>
                <a:latin typeface="Consolas" panose="020B0609020204030204" pitchFamily="49" charset="0"/>
              </a:rPr>
              <a:t>class Room:</a:t>
            </a:r>
          </a:p>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__</a:t>
            </a:r>
            <a:r>
              <a:rPr lang="en-US" sz="1600" dirty="0" err="1">
                <a:latin typeface="Consolas" panose="020B0609020204030204" pitchFamily="49" charset="0"/>
              </a:rPr>
              <a:t>init</a:t>
            </a:r>
            <a:r>
              <a:rPr lang="en-US" sz="1600" dirty="0">
                <a:latin typeface="Consolas" panose="020B0609020204030204" pitchFamily="49" charset="0"/>
              </a:rPr>
              <a:t>__(self, </a:t>
            </a:r>
            <a:r>
              <a:rPr lang="en-US" sz="1600" dirty="0">
                <a:solidFill>
                  <a:srgbClr val="37FFE6"/>
                </a:solidFill>
                <a:latin typeface="Consolas" panose="020B0609020204030204" pitchFamily="49" charset="0"/>
              </a:rPr>
              <a:t>door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solidFill>
                  <a:srgbClr val="FF9900"/>
                </a:solidFill>
                <a:latin typeface="Consolas" panose="020B0609020204030204" pitchFamily="49" charset="0"/>
              </a:rPr>
              <a:t>self.door</a:t>
            </a:r>
            <a:r>
              <a:rPr lang="en-US" sz="1600" dirty="0">
                <a:latin typeface="Consolas" panose="020B0609020204030204" pitchFamily="49" charset="0"/>
              </a:rPr>
              <a:t> = </a:t>
            </a:r>
            <a:r>
              <a:rPr lang="en-US" sz="1600" dirty="0">
                <a:solidFill>
                  <a:srgbClr val="37FFE6"/>
                </a:solidFill>
                <a:latin typeface="Consolas" panose="020B0609020204030204" pitchFamily="49" charset="0"/>
              </a:rPr>
              <a:t>door</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open(self):</a:t>
            </a:r>
          </a:p>
          <a:p>
            <a:r>
              <a:rPr lang="en-US" sz="1600" dirty="0">
                <a:latin typeface="Consolas" panose="020B0609020204030204" pitchFamily="49" charset="0"/>
              </a:rPr>
              <a:t>        </a:t>
            </a:r>
            <a:r>
              <a:rPr lang="en-US" sz="1600" dirty="0" err="1">
                <a:latin typeface="Consolas" panose="020B0609020204030204" pitchFamily="49" charset="0"/>
              </a:rPr>
              <a:t>self.door.open</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close(self):</a:t>
            </a:r>
          </a:p>
          <a:p>
            <a:r>
              <a:rPr lang="en-US" sz="1600" dirty="0">
                <a:latin typeface="Consolas" panose="020B0609020204030204" pitchFamily="49" charset="0"/>
              </a:rPr>
              <a:t>        </a:t>
            </a:r>
            <a:r>
              <a:rPr lang="en-US" sz="1600" dirty="0" err="1">
                <a:latin typeface="Consolas" panose="020B0609020204030204" pitchFamily="49" charset="0"/>
              </a:rPr>
              <a:t>self.door.close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is_open</a:t>
            </a:r>
            <a:r>
              <a:rPr lang="en-US" sz="1600" dirty="0">
                <a:latin typeface="Consolas" panose="020B0609020204030204" pitchFamily="49" charset="0"/>
              </a:rPr>
              <a:t>(self):</a:t>
            </a:r>
          </a:p>
          <a:p>
            <a:r>
              <a:rPr lang="en-US" sz="1600" dirty="0">
                <a:latin typeface="Consolas" panose="020B0609020204030204" pitchFamily="49" charset="0"/>
              </a:rPr>
              <a:t>        return </a:t>
            </a:r>
            <a:r>
              <a:rPr lang="en-US" sz="1600" dirty="0" err="1">
                <a:latin typeface="Consolas" panose="020B0609020204030204" pitchFamily="49" charset="0"/>
              </a:rPr>
              <a:t>self.door.is_open</a:t>
            </a:r>
            <a:r>
              <a:rPr lang="en-US" sz="1600" dirty="0">
                <a:latin typeface="Consolas" panose="020B0609020204030204" pitchFamily="49" charset="0"/>
              </a:rPr>
              <a:t>()</a:t>
            </a:r>
          </a:p>
        </p:txBody>
      </p:sp>
      <p:sp>
        <p:nvSpPr>
          <p:cNvPr id="8" name="TextBox 7"/>
          <p:cNvSpPr txBox="1"/>
          <p:nvPr/>
        </p:nvSpPr>
        <p:spPr>
          <a:xfrm>
            <a:off x="5112072" y="2203987"/>
            <a:ext cx="3581868" cy="1477328"/>
          </a:xfrm>
          <a:prstGeom prst="rect">
            <a:avLst/>
          </a:prstGeom>
          <a:noFill/>
        </p:spPr>
        <p:txBody>
          <a:bodyPr wrap="square" rtlCol="0">
            <a:spAutoFit/>
          </a:bodyPr>
          <a:lstStyle/>
          <a:p>
            <a:r>
              <a:rPr lang="de-DE" i="1" dirty="0" smtClean="0">
                <a:solidFill>
                  <a:srgbClr val="FF9900"/>
                </a:solidFill>
                <a:latin typeface="Tahoma" panose="020B0604030504040204" pitchFamily="34" charset="0"/>
                <a:ea typeface="Tahoma" panose="020B0604030504040204" pitchFamily="34" charset="0"/>
                <a:cs typeface="Tahoma" panose="020B0604030504040204" pitchFamily="34" charset="0"/>
              </a:rPr>
              <a:t>CODE!!</a:t>
            </a:r>
          </a:p>
          <a:p>
            <a:endParaRPr lang="de-DE" i="1" dirty="0">
              <a:solidFill>
                <a:srgbClr val="FF9900"/>
              </a:solidFill>
              <a:latin typeface="Tahoma" panose="020B0604030504040204" pitchFamily="34" charset="0"/>
              <a:ea typeface="Tahoma" panose="020B0604030504040204" pitchFamily="34" charset="0"/>
              <a:cs typeface="Tahoma" panose="020B0604030504040204" pitchFamily="34" charset="0"/>
            </a:endParaRPr>
          </a:p>
          <a:p>
            <a:r>
              <a:rPr lang="de-DE" i="1" dirty="0" smtClean="0">
                <a:solidFill>
                  <a:srgbClr val="FF9900"/>
                </a:solidFill>
                <a:latin typeface="Tahoma" panose="020B0604030504040204" pitchFamily="34" charset="0"/>
                <a:ea typeface="Tahoma" panose="020B0604030504040204" pitchFamily="34" charset="0"/>
                <a:cs typeface="Tahoma" panose="020B0604030504040204" pitchFamily="34" charset="0"/>
              </a:rPr>
              <a:t>create classes:</a:t>
            </a:r>
          </a:p>
          <a:p>
            <a:pPr marL="285750" indent="-285750">
              <a:buFontTx/>
              <a:buChar char="-"/>
            </a:pPr>
            <a:r>
              <a:rPr lang="de-DE" i="1" dirty="0" smtClean="0">
                <a:solidFill>
                  <a:srgbClr val="FF9900"/>
                </a:solidFill>
                <a:latin typeface="Tahoma" panose="020B0604030504040204" pitchFamily="34" charset="0"/>
                <a:ea typeface="Tahoma" panose="020B0604030504040204" pitchFamily="34" charset="0"/>
                <a:cs typeface="Tahoma" panose="020B0604030504040204" pitchFamily="34" charset="0"/>
              </a:rPr>
              <a:t>Door (with strings)</a:t>
            </a:r>
          </a:p>
          <a:p>
            <a:pPr marL="285750" indent="-285750">
              <a:buFontTx/>
              <a:buChar char="-"/>
            </a:pPr>
            <a:r>
              <a:rPr lang="de-DE" i="1" dirty="0" smtClean="0">
                <a:solidFill>
                  <a:srgbClr val="FF9900"/>
                </a:solidFill>
                <a:latin typeface="Tahoma" panose="020B0604030504040204" pitchFamily="34" charset="0"/>
                <a:ea typeface="Tahoma" panose="020B0604030504040204" pitchFamily="34" charset="0"/>
                <a:cs typeface="Tahoma" panose="020B0604030504040204" pitchFamily="34" charset="0"/>
              </a:rPr>
              <a:t>BooleanDoor (with booleans)</a:t>
            </a:r>
            <a:endParaRPr lang="en-US" i="1" dirty="0">
              <a:solidFill>
                <a:srgbClr val="FF99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507969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Polymorphism: </a:t>
            </a:r>
            <a:r>
              <a:rPr lang="de-DE" sz="2800" i="1" dirty="0" smtClean="0">
                <a:solidFill>
                  <a:srgbClr val="FFB937"/>
                </a:solidFill>
                <a:latin typeface="Tahoma" panose="020B0604030504040204" pitchFamily="34" charset="0"/>
                <a:ea typeface="Tahoma" panose="020B0604030504040204" pitchFamily="34" charset="0"/>
                <a:cs typeface="Tahoma" panose="020B0604030504040204" pitchFamily="34" charset="0"/>
              </a:rPr>
              <a:t>EAFP</a:t>
            </a:r>
          </a:p>
        </p:txBody>
      </p:sp>
      <p:sp>
        <p:nvSpPr>
          <p:cNvPr id="3" name="TextBox 2"/>
          <p:cNvSpPr txBox="1"/>
          <p:nvPr/>
        </p:nvSpPr>
        <p:spPr>
          <a:xfrm>
            <a:off x="431448" y="1035527"/>
            <a:ext cx="8371116" cy="1569660"/>
          </a:xfrm>
          <a:prstGeom prst="rect">
            <a:avLst/>
          </a:prstGeom>
          <a:noFill/>
        </p:spPr>
        <p:txBody>
          <a:bodyPr wrap="square" rtlCol="0">
            <a:spAutoFit/>
          </a:bodyPr>
          <a:lstStyle/>
          <a:p>
            <a:r>
              <a:rPr lang="de-DE" sz="1600" dirty="0" smtClean="0">
                <a:latin typeface="Tahoma" panose="020B0604030504040204" pitchFamily="34" charset="0"/>
                <a:ea typeface="Tahoma" panose="020B0604030504040204" pitchFamily="34" charset="0"/>
                <a:cs typeface="Tahoma" panose="020B0604030504040204" pitchFamily="34" charset="0"/>
              </a:rPr>
              <a:t>EAFP: </a:t>
            </a:r>
            <a:r>
              <a:rPr lang="de-DE"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Easier to Ask for Forgiveness than for Permission</a:t>
            </a:r>
          </a:p>
          <a:p>
            <a:endParaRPr lang="de-DE" sz="1600" dirty="0">
              <a:latin typeface="Tahoma" panose="020B0604030504040204" pitchFamily="34" charset="0"/>
              <a:ea typeface="Tahoma" panose="020B0604030504040204" pitchFamily="34" charset="0"/>
              <a:cs typeface="Tahoma" panose="020B0604030504040204" pitchFamily="34" charset="0"/>
            </a:endParaRPr>
          </a:p>
          <a:p>
            <a:r>
              <a:rPr lang="de-DE" sz="1600" dirty="0" smtClean="0">
                <a:latin typeface="Tahoma" panose="020B0604030504040204" pitchFamily="34" charset="0"/>
                <a:ea typeface="Tahoma" panose="020B0604030504040204" pitchFamily="34" charset="0"/>
                <a:cs typeface="Tahoma" panose="020B0604030504040204" pitchFamily="34" charset="0"/>
              </a:rPr>
              <a:t>EAFP completely relies in duck typing</a:t>
            </a:r>
          </a:p>
          <a:p>
            <a:endParaRPr lang="de-DE" sz="1600" dirty="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Instead </a:t>
            </a:r>
            <a:r>
              <a:rPr lang="en-US" sz="1600" dirty="0">
                <a:latin typeface="Tahoma" panose="020B0604030504040204" pitchFamily="34" charset="0"/>
                <a:ea typeface="Tahoma" panose="020B0604030504040204" pitchFamily="34" charset="0"/>
                <a:cs typeface="Tahoma" panose="020B0604030504040204" pitchFamily="34" charset="0"/>
              </a:rPr>
              <a:t>of checking if an object has a given attribute or method before actually accessing or using it, just trust the object to provide what you need and manage the error case.</a:t>
            </a:r>
          </a:p>
        </p:txBody>
      </p:sp>
    </p:spTree>
    <p:extLst>
      <p:ext uri="{BB962C8B-B14F-4D97-AF65-F5344CB8AC3E}">
        <p14:creationId xmlns:p14="http://schemas.microsoft.com/office/powerpoint/2010/main" val="4150165219"/>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Polymorphism: </a:t>
            </a:r>
            <a:r>
              <a:rPr lang="de-DE" sz="2800" i="1" dirty="0" smtClean="0">
                <a:solidFill>
                  <a:srgbClr val="FFB937"/>
                </a:solidFill>
                <a:latin typeface="Tahoma" panose="020B0604030504040204" pitchFamily="34" charset="0"/>
                <a:ea typeface="Tahoma" panose="020B0604030504040204" pitchFamily="34" charset="0"/>
                <a:cs typeface="Tahoma" panose="020B0604030504040204" pitchFamily="34" charset="0"/>
              </a:rPr>
              <a:t>EAFP</a:t>
            </a:r>
          </a:p>
        </p:txBody>
      </p:sp>
      <p:sp>
        <p:nvSpPr>
          <p:cNvPr id="7" name="Rectangle 6"/>
          <p:cNvSpPr/>
          <p:nvPr/>
        </p:nvSpPr>
        <p:spPr>
          <a:xfrm>
            <a:off x="431448" y="3020682"/>
            <a:ext cx="3823970" cy="1077218"/>
          </a:xfrm>
          <a:prstGeom prst="rect">
            <a:avLst/>
          </a:prstGeom>
        </p:spPr>
        <p:txBody>
          <a:bodyPr wrap="square">
            <a:spAutoFit/>
          </a:bodyPr>
          <a:lstStyle/>
          <a:p>
            <a:r>
              <a:rPr lang="en-US" sz="1600" dirty="0" smtClean="0">
                <a:latin typeface="Consolas" panose="020B0609020204030204" pitchFamily="49" charset="0"/>
              </a:rPr>
              <a:t>if </a:t>
            </a:r>
            <a:r>
              <a:rPr lang="en-US" sz="1600" dirty="0" err="1" smtClean="0">
                <a:latin typeface="Consolas" panose="020B0609020204030204" pitchFamily="49" charset="0"/>
              </a:rPr>
              <a:t>hasattr</a:t>
            </a:r>
            <a:r>
              <a:rPr lang="en-US" sz="1600" dirty="0" smtClean="0">
                <a:latin typeface="Consolas" panose="020B0609020204030204" pitchFamily="49" charset="0"/>
              </a:rPr>
              <a:t>(</a:t>
            </a:r>
            <a:r>
              <a:rPr lang="en-US" sz="1600" dirty="0" err="1" smtClean="0">
                <a:latin typeface="Consolas" panose="020B0609020204030204" pitchFamily="49" charset="0"/>
              </a:rPr>
              <a:t>someobject</a:t>
            </a:r>
            <a:r>
              <a:rPr lang="en-US" sz="1600" dirty="0" smtClean="0">
                <a:latin typeface="Consolas" panose="020B0609020204030204" pitchFamily="49" charset="0"/>
              </a:rPr>
              <a:t>, </a:t>
            </a:r>
            <a:r>
              <a:rPr lang="en-US" sz="1600" dirty="0" smtClean="0">
                <a:solidFill>
                  <a:srgbClr val="FF9900"/>
                </a:solidFill>
                <a:latin typeface="Consolas" panose="020B0609020204030204" pitchFamily="49" charset="0"/>
              </a:rPr>
              <a:t>‘open’)</a:t>
            </a:r>
            <a:r>
              <a:rPr lang="en-US" sz="1600" dirty="0" smtClean="0">
                <a:latin typeface="Consolas" panose="020B0609020204030204" pitchFamily="49" charset="0"/>
              </a:rPr>
              <a:t>:</a:t>
            </a:r>
          </a:p>
          <a:p>
            <a:r>
              <a:rPr lang="de-DE" sz="1600" dirty="0" smtClean="0">
                <a:latin typeface="Consolas" panose="020B0609020204030204" pitchFamily="49" charset="0"/>
              </a:rPr>
              <a:t>    ...</a:t>
            </a:r>
          </a:p>
          <a:p>
            <a:r>
              <a:rPr lang="de-DE" sz="1600" dirty="0" smtClean="0">
                <a:latin typeface="Consolas" panose="020B0609020204030204" pitchFamily="49" charset="0"/>
              </a:rPr>
              <a:t>else:</a:t>
            </a:r>
          </a:p>
          <a:p>
            <a:r>
              <a:rPr lang="de-DE" sz="1600" dirty="0" smtClean="0">
                <a:latin typeface="Consolas" panose="020B0609020204030204" pitchFamily="49" charset="0"/>
              </a:rPr>
              <a:t>    ...</a:t>
            </a:r>
            <a:endParaRPr lang="en-US" sz="1600" dirty="0" smtClean="0">
              <a:latin typeface="Consolas" panose="020B0609020204030204" pitchFamily="49" charset="0"/>
            </a:endParaRPr>
          </a:p>
        </p:txBody>
      </p:sp>
      <p:sp>
        <p:nvSpPr>
          <p:cNvPr id="3" name="TextBox 2"/>
          <p:cNvSpPr txBox="1"/>
          <p:nvPr/>
        </p:nvSpPr>
        <p:spPr>
          <a:xfrm>
            <a:off x="431448" y="1035527"/>
            <a:ext cx="8371116" cy="1569660"/>
          </a:xfrm>
          <a:prstGeom prst="rect">
            <a:avLst/>
          </a:prstGeom>
          <a:noFill/>
        </p:spPr>
        <p:txBody>
          <a:bodyPr wrap="square" rtlCol="0">
            <a:spAutoFit/>
          </a:bodyPr>
          <a:lstStyle/>
          <a:p>
            <a:r>
              <a:rPr lang="de-DE" sz="1600" dirty="0" smtClean="0">
                <a:latin typeface="Tahoma" panose="020B0604030504040204" pitchFamily="34" charset="0"/>
                <a:ea typeface="Tahoma" panose="020B0604030504040204" pitchFamily="34" charset="0"/>
                <a:cs typeface="Tahoma" panose="020B0604030504040204" pitchFamily="34" charset="0"/>
              </a:rPr>
              <a:t>EAFP: </a:t>
            </a:r>
            <a:r>
              <a:rPr lang="de-DE"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Easier to Ask for Forgiveness than for Permission</a:t>
            </a:r>
          </a:p>
          <a:p>
            <a:endParaRPr lang="de-DE" sz="1600" dirty="0">
              <a:latin typeface="Tahoma" panose="020B0604030504040204" pitchFamily="34" charset="0"/>
              <a:ea typeface="Tahoma" panose="020B0604030504040204" pitchFamily="34" charset="0"/>
              <a:cs typeface="Tahoma" panose="020B0604030504040204" pitchFamily="34" charset="0"/>
            </a:endParaRPr>
          </a:p>
          <a:p>
            <a:r>
              <a:rPr lang="de-DE" sz="1600" dirty="0" smtClean="0">
                <a:latin typeface="Tahoma" panose="020B0604030504040204" pitchFamily="34" charset="0"/>
                <a:ea typeface="Tahoma" panose="020B0604030504040204" pitchFamily="34" charset="0"/>
                <a:cs typeface="Tahoma" panose="020B0604030504040204" pitchFamily="34" charset="0"/>
              </a:rPr>
              <a:t>EAFP completely relies in duck typing</a:t>
            </a:r>
          </a:p>
          <a:p>
            <a:endParaRPr lang="de-DE" sz="1600" dirty="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Instead </a:t>
            </a:r>
            <a:r>
              <a:rPr lang="en-US" sz="1600" dirty="0">
                <a:latin typeface="Tahoma" panose="020B0604030504040204" pitchFamily="34" charset="0"/>
                <a:ea typeface="Tahoma" panose="020B0604030504040204" pitchFamily="34" charset="0"/>
                <a:cs typeface="Tahoma" panose="020B0604030504040204" pitchFamily="34" charset="0"/>
              </a:rPr>
              <a:t>of checking if an object has a given attribute or method before actually accessing or using it, just trust the object to provide what you need and manage the error case.</a:t>
            </a:r>
          </a:p>
        </p:txBody>
      </p:sp>
    </p:spTree>
    <p:extLst>
      <p:ext uri="{BB962C8B-B14F-4D97-AF65-F5344CB8AC3E}">
        <p14:creationId xmlns:p14="http://schemas.microsoft.com/office/powerpoint/2010/main" val="273996701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OOP – Polymorphism: </a:t>
            </a:r>
            <a:r>
              <a:rPr lang="de-DE" sz="2800" i="1" dirty="0" smtClean="0">
                <a:solidFill>
                  <a:srgbClr val="FFB937"/>
                </a:solidFill>
                <a:latin typeface="Tahoma" panose="020B0604030504040204" pitchFamily="34" charset="0"/>
                <a:ea typeface="Tahoma" panose="020B0604030504040204" pitchFamily="34" charset="0"/>
                <a:cs typeface="Tahoma" panose="020B0604030504040204" pitchFamily="34" charset="0"/>
              </a:rPr>
              <a:t>EAFP</a:t>
            </a:r>
          </a:p>
        </p:txBody>
      </p:sp>
      <p:sp>
        <p:nvSpPr>
          <p:cNvPr id="7" name="Rectangle 6"/>
          <p:cNvSpPr/>
          <p:nvPr/>
        </p:nvSpPr>
        <p:spPr>
          <a:xfrm>
            <a:off x="431448" y="3020682"/>
            <a:ext cx="3823970" cy="1077218"/>
          </a:xfrm>
          <a:prstGeom prst="rect">
            <a:avLst/>
          </a:prstGeom>
        </p:spPr>
        <p:txBody>
          <a:bodyPr wrap="square">
            <a:spAutoFit/>
          </a:bodyPr>
          <a:lstStyle/>
          <a:p>
            <a:r>
              <a:rPr lang="en-US" sz="1600" dirty="0" smtClean="0">
                <a:latin typeface="Consolas" panose="020B0609020204030204" pitchFamily="49" charset="0"/>
              </a:rPr>
              <a:t>if </a:t>
            </a:r>
            <a:r>
              <a:rPr lang="en-US" sz="1600" dirty="0" err="1" smtClean="0">
                <a:latin typeface="Consolas" panose="020B0609020204030204" pitchFamily="49" charset="0"/>
              </a:rPr>
              <a:t>hasattr</a:t>
            </a:r>
            <a:r>
              <a:rPr lang="en-US" sz="1600" dirty="0" smtClean="0">
                <a:latin typeface="Consolas" panose="020B0609020204030204" pitchFamily="49" charset="0"/>
              </a:rPr>
              <a:t>(</a:t>
            </a:r>
            <a:r>
              <a:rPr lang="en-US" sz="1600" dirty="0" err="1" smtClean="0">
                <a:latin typeface="Consolas" panose="020B0609020204030204" pitchFamily="49" charset="0"/>
              </a:rPr>
              <a:t>someobject</a:t>
            </a:r>
            <a:r>
              <a:rPr lang="en-US" sz="1600" dirty="0" smtClean="0">
                <a:latin typeface="Consolas" panose="020B0609020204030204" pitchFamily="49" charset="0"/>
              </a:rPr>
              <a:t>, </a:t>
            </a:r>
            <a:r>
              <a:rPr lang="en-US" sz="1600" dirty="0" smtClean="0">
                <a:solidFill>
                  <a:srgbClr val="FF9900"/>
                </a:solidFill>
                <a:latin typeface="Consolas" panose="020B0609020204030204" pitchFamily="49" charset="0"/>
              </a:rPr>
              <a:t>‘open’)</a:t>
            </a:r>
            <a:r>
              <a:rPr lang="en-US" sz="1600" dirty="0" smtClean="0">
                <a:latin typeface="Consolas" panose="020B0609020204030204" pitchFamily="49" charset="0"/>
              </a:rPr>
              <a:t>:</a:t>
            </a:r>
          </a:p>
          <a:p>
            <a:r>
              <a:rPr lang="de-DE" sz="1600" dirty="0" smtClean="0">
                <a:latin typeface="Consolas" panose="020B0609020204030204" pitchFamily="49" charset="0"/>
              </a:rPr>
              <a:t>    ...</a:t>
            </a:r>
          </a:p>
          <a:p>
            <a:r>
              <a:rPr lang="de-DE" sz="1600" dirty="0" smtClean="0">
                <a:latin typeface="Consolas" panose="020B0609020204030204" pitchFamily="49" charset="0"/>
              </a:rPr>
              <a:t>else:</a:t>
            </a:r>
          </a:p>
          <a:p>
            <a:r>
              <a:rPr lang="de-DE" sz="1600" dirty="0" smtClean="0">
                <a:latin typeface="Consolas" panose="020B0609020204030204" pitchFamily="49" charset="0"/>
              </a:rPr>
              <a:t>    ...</a:t>
            </a:r>
            <a:endParaRPr lang="en-US" sz="1600" dirty="0" smtClean="0">
              <a:latin typeface="Consolas" panose="020B0609020204030204" pitchFamily="49" charset="0"/>
            </a:endParaRPr>
          </a:p>
        </p:txBody>
      </p:sp>
      <p:sp>
        <p:nvSpPr>
          <p:cNvPr id="3" name="TextBox 2"/>
          <p:cNvSpPr txBox="1"/>
          <p:nvPr/>
        </p:nvSpPr>
        <p:spPr>
          <a:xfrm>
            <a:off x="431448" y="1035527"/>
            <a:ext cx="8371116" cy="1569660"/>
          </a:xfrm>
          <a:prstGeom prst="rect">
            <a:avLst/>
          </a:prstGeom>
          <a:noFill/>
        </p:spPr>
        <p:txBody>
          <a:bodyPr wrap="square" rtlCol="0">
            <a:spAutoFit/>
          </a:bodyPr>
          <a:lstStyle/>
          <a:p>
            <a:r>
              <a:rPr lang="de-DE" sz="1600" dirty="0" smtClean="0">
                <a:latin typeface="Tahoma" panose="020B0604030504040204" pitchFamily="34" charset="0"/>
                <a:ea typeface="Tahoma" panose="020B0604030504040204" pitchFamily="34" charset="0"/>
                <a:cs typeface="Tahoma" panose="020B0604030504040204" pitchFamily="34" charset="0"/>
              </a:rPr>
              <a:t>EAFP: </a:t>
            </a:r>
            <a:r>
              <a:rPr lang="de-DE" sz="1600" dirty="0" smtClean="0">
                <a:solidFill>
                  <a:srgbClr val="FF9900"/>
                </a:solidFill>
                <a:latin typeface="Tahoma" panose="020B0604030504040204" pitchFamily="34" charset="0"/>
                <a:ea typeface="Tahoma" panose="020B0604030504040204" pitchFamily="34" charset="0"/>
                <a:cs typeface="Tahoma" panose="020B0604030504040204" pitchFamily="34" charset="0"/>
              </a:rPr>
              <a:t>Easier to Ask for Forgiveness than for Permission</a:t>
            </a:r>
          </a:p>
          <a:p>
            <a:endParaRPr lang="de-DE" sz="1600" dirty="0">
              <a:latin typeface="Tahoma" panose="020B0604030504040204" pitchFamily="34" charset="0"/>
              <a:ea typeface="Tahoma" panose="020B0604030504040204" pitchFamily="34" charset="0"/>
              <a:cs typeface="Tahoma" panose="020B0604030504040204" pitchFamily="34" charset="0"/>
            </a:endParaRPr>
          </a:p>
          <a:p>
            <a:r>
              <a:rPr lang="de-DE" sz="1600" dirty="0" smtClean="0">
                <a:latin typeface="Tahoma" panose="020B0604030504040204" pitchFamily="34" charset="0"/>
                <a:ea typeface="Tahoma" panose="020B0604030504040204" pitchFamily="34" charset="0"/>
                <a:cs typeface="Tahoma" panose="020B0604030504040204" pitchFamily="34" charset="0"/>
              </a:rPr>
              <a:t>EAFP completely relies in duck typing</a:t>
            </a:r>
          </a:p>
          <a:p>
            <a:endParaRPr lang="de-DE" sz="1600" dirty="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Instead </a:t>
            </a:r>
            <a:r>
              <a:rPr lang="en-US" sz="1600" dirty="0">
                <a:latin typeface="Tahoma" panose="020B0604030504040204" pitchFamily="34" charset="0"/>
                <a:ea typeface="Tahoma" panose="020B0604030504040204" pitchFamily="34" charset="0"/>
                <a:cs typeface="Tahoma" panose="020B0604030504040204" pitchFamily="34" charset="0"/>
              </a:rPr>
              <a:t>of checking if an object has a given attribute or method before actually accessing or using it, just trust the object to provide what you need and manage the error case.</a:t>
            </a:r>
          </a:p>
        </p:txBody>
      </p:sp>
      <p:cxnSp>
        <p:nvCxnSpPr>
          <p:cNvPr id="4" name="Straight Connector 3"/>
          <p:cNvCxnSpPr/>
          <p:nvPr/>
        </p:nvCxnSpPr>
        <p:spPr>
          <a:xfrm>
            <a:off x="791496" y="2751774"/>
            <a:ext cx="2700360" cy="16202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971520" y="2751774"/>
            <a:ext cx="2520336" cy="16202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15466" y="3022956"/>
            <a:ext cx="3823970" cy="1323439"/>
          </a:xfrm>
          <a:prstGeom prst="rect">
            <a:avLst/>
          </a:prstGeom>
        </p:spPr>
        <p:txBody>
          <a:bodyPr wrap="square">
            <a:spAutoFit/>
          </a:bodyPr>
          <a:lstStyle/>
          <a:p>
            <a:r>
              <a:rPr lang="en-US" sz="1600" dirty="0" smtClean="0">
                <a:solidFill>
                  <a:srgbClr val="00B0F0"/>
                </a:solidFill>
                <a:latin typeface="Consolas" panose="020B0609020204030204" pitchFamily="49" charset="0"/>
              </a:rPr>
              <a:t>try:</a:t>
            </a:r>
          </a:p>
          <a:p>
            <a:r>
              <a:rPr lang="de-DE" sz="1600" dirty="0">
                <a:latin typeface="Consolas" panose="020B0609020204030204" pitchFamily="49" charset="0"/>
              </a:rPr>
              <a:t> </a:t>
            </a:r>
            <a:r>
              <a:rPr lang="de-DE" sz="1600" dirty="0" smtClean="0">
                <a:latin typeface="Consolas" panose="020B0609020204030204" pitchFamily="49" charset="0"/>
              </a:rPr>
              <a:t>   someobject.open()</a:t>
            </a:r>
            <a:endParaRPr lang="en-US" sz="1600" dirty="0" smtClean="0">
              <a:latin typeface="Consolas" panose="020B0609020204030204" pitchFamily="49" charset="0"/>
            </a:endParaRPr>
          </a:p>
          <a:p>
            <a:r>
              <a:rPr lang="de-DE" sz="1600" dirty="0" smtClean="0">
                <a:latin typeface="Consolas" panose="020B0609020204030204" pitchFamily="49" charset="0"/>
              </a:rPr>
              <a:t>    ...</a:t>
            </a:r>
          </a:p>
          <a:p>
            <a:r>
              <a:rPr lang="de-DE" sz="1600" dirty="0" smtClean="0">
                <a:solidFill>
                  <a:srgbClr val="00B0F0"/>
                </a:solidFill>
                <a:latin typeface="Consolas" panose="020B0609020204030204" pitchFamily="49" charset="0"/>
              </a:rPr>
              <a:t>except</a:t>
            </a:r>
            <a:r>
              <a:rPr lang="de-DE" sz="1600" dirty="0" smtClean="0">
                <a:latin typeface="Consolas" panose="020B0609020204030204" pitchFamily="49" charset="0"/>
              </a:rPr>
              <a:t> AttributeError:</a:t>
            </a:r>
          </a:p>
          <a:p>
            <a:r>
              <a:rPr lang="de-DE" sz="1600" dirty="0" smtClean="0">
                <a:latin typeface="Consolas" panose="020B0609020204030204" pitchFamily="49" charset="0"/>
              </a:rPr>
              <a:t>    ...</a:t>
            </a:r>
            <a:endParaRPr lang="en-US" sz="1600" dirty="0" smtClean="0">
              <a:latin typeface="Consolas" panose="020B0609020204030204" pitchFamily="49" charset="0"/>
            </a:endParaRPr>
          </a:p>
        </p:txBody>
      </p:sp>
    </p:spTree>
    <p:extLst>
      <p:ext uri="{BB962C8B-B14F-4D97-AF65-F5344CB8AC3E}">
        <p14:creationId xmlns:p14="http://schemas.microsoft.com/office/powerpoint/2010/main" val="193988620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Exercise 1</a:t>
            </a:r>
          </a:p>
        </p:txBody>
      </p:sp>
      <p:sp>
        <p:nvSpPr>
          <p:cNvPr id="6" name="Rechteck 5"/>
          <p:cNvSpPr/>
          <p:nvPr/>
        </p:nvSpPr>
        <p:spPr>
          <a:xfrm>
            <a:off x="341436" y="856374"/>
            <a:ext cx="8461128" cy="3785652"/>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1) Write </a:t>
            </a:r>
            <a:r>
              <a:rPr lang="en-US" sz="1200" dirty="0">
                <a:latin typeface="Tahoma" panose="020B0604030504040204" pitchFamily="34" charset="0"/>
                <a:ea typeface="Tahoma" panose="020B0604030504040204" pitchFamily="34" charset="0"/>
                <a:cs typeface="Tahoma" panose="020B0604030504040204" pitchFamily="34" charset="0"/>
              </a:rPr>
              <a:t>an </a:t>
            </a:r>
            <a:r>
              <a:rPr lang="en-US" sz="1200" dirty="0" smtClean="0">
                <a:latin typeface="Tahoma" panose="020B0604030504040204" pitchFamily="34" charset="0"/>
                <a:ea typeface="Tahoma" panose="020B0604030504040204" pitchFamily="34" charset="0"/>
                <a:cs typeface="Tahoma" panose="020B0604030504040204" pitchFamily="34" charset="0"/>
              </a:rPr>
              <a:t>base class </a:t>
            </a:r>
            <a:r>
              <a:rPr lang="en-US" sz="1200" dirty="0" smtClean="0">
                <a:solidFill>
                  <a:srgbClr val="FFC000"/>
                </a:solidFill>
                <a:latin typeface="Tahoma" panose="020B0604030504040204" pitchFamily="34" charset="0"/>
                <a:ea typeface="Tahoma" panose="020B0604030504040204" pitchFamily="34" charset="0"/>
                <a:cs typeface="Tahoma" panose="020B0604030504040204" pitchFamily="34" charset="0"/>
              </a:rPr>
              <a:t>Box,</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and use it to define some methods which any box object should </a:t>
            </a:r>
            <a:r>
              <a:rPr lang="en-US" sz="1200" dirty="0" smtClean="0">
                <a:latin typeface="Tahoma" panose="020B0604030504040204" pitchFamily="34" charset="0"/>
                <a:ea typeface="Tahoma" panose="020B0604030504040204" pitchFamily="34" charset="0"/>
                <a:cs typeface="Tahoma" panose="020B0604030504040204" pitchFamily="34" charset="0"/>
              </a:rPr>
              <a:t>have. Hint: do not implement the methods. </a:t>
            </a:r>
            <a:r>
              <a:rPr lang="en-US" sz="1200" dirty="0">
                <a:latin typeface="Tahoma" panose="020B0604030504040204" pitchFamily="34" charset="0"/>
                <a:ea typeface="Tahoma" panose="020B0604030504040204" pitchFamily="34" charset="0"/>
                <a:cs typeface="Tahoma" panose="020B0604030504040204" pitchFamily="34" charset="0"/>
              </a:rPr>
              <a:t>Only do: raise </a:t>
            </a:r>
            <a:r>
              <a:rPr lang="en-US" sz="1200" dirty="0" err="1">
                <a:latin typeface="Tahoma" panose="020B0604030504040204" pitchFamily="34" charset="0"/>
                <a:ea typeface="Tahoma" panose="020B0604030504040204" pitchFamily="34" charset="0"/>
                <a:cs typeface="Tahoma" panose="020B0604030504040204" pitchFamily="34" charset="0"/>
              </a:rPr>
              <a:t>NotImplementedError</a:t>
            </a:r>
            <a:r>
              <a:rPr lang="en-US" sz="1200" dirty="0">
                <a:latin typeface="Tahoma" panose="020B0604030504040204" pitchFamily="34" charset="0"/>
                <a:ea typeface="Tahoma" panose="020B0604030504040204" pitchFamily="34" charset="0"/>
                <a:cs typeface="Tahoma" panose="020B0604030504040204" pitchFamily="34" charset="0"/>
              </a:rPr>
              <a:t>()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sz="1200" dirty="0" smtClean="0">
                <a:latin typeface="Tahoma" panose="020B0604030504040204" pitchFamily="34" charset="0"/>
                <a:ea typeface="Tahoma" panose="020B0604030504040204" pitchFamily="34" charset="0"/>
                <a:cs typeface="Tahoma" panose="020B0604030504040204" pitchFamily="34" charset="0"/>
              </a:rPr>
              <a:t>add: </a:t>
            </a:r>
            <a:r>
              <a:rPr lang="en-US" sz="1200" dirty="0">
                <a:latin typeface="Tahoma" panose="020B0604030504040204" pitchFamily="34" charset="0"/>
                <a:ea typeface="Tahoma" panose="020B0604030504040204" pitchFamily="34" charset="0"/>
                <a:cs typeface="Tahoma" panose="020B0604030504040204" pitchFamily="34" charset="0"/>
              </a:rPr>
              <a:t>for adding any number of items to the </a:t>
            </a:r>
            <a:r>
              <a:rPr lang="en-US" sz="1200" dirty="0" smtClean="0">
                <a:latin typeface="Tahoma" panose="020B0604030504040204" pitchFamily="34" charset="0"/>
                <a:ea typeface="Tahoma" panose="020B0604030504040204" pitchFamily="34" charset="0"/>
                <a:cs typeface="Tahoma" panose="020B0604030504040204" pitchFamily="34" charset="0"/>
              </a:rPr>
              <a:t>box</a:t>
            </a:r>
          </a:p>
          <a:p>
            <a:pPr marL="285750" indent="-285750">
              <a:buFontTx/>
              <a:buChar char="-"/>
            </a:pPr>
            <a:r>
              <a:rPr lang="en-US" sz="1200" dirty="0" smtClean="0">
                <a:latin typeface="Tahoma" panose="020B0604030504040204" pitchFamily="34" charset="0"/>
                <a:ea typeface="Tahoma" panose="020B0604030504040204" pitchFamily="34" charset="0"/>
                <a:cs typeface="Tahoma" panose="020B0604030504040204" pitchFamily="34" charset="0"/>
              </a:rPr>
              <a:t>empty: </a:t>
            </a:r>
            <a:r>
              <a:rPr lang="en-US" sz="1200" dirty="0">
                <a:latin typeface="Tahoma" panose="020B0604030504040204" pitchFamily="34" charset="0"/>
                <a:ea typeface="Tahoma" panose="020B0604030504040204" pitchFamily="34" charset="0"/>
                <a:cs typeface="Tahoma" panose="020B0604030504040204" pitchFamily="34" charset="0"/>
              </a:rPr>
              <a:t>for taking all the items out of the box and returning them as a </a:t>
            </a:r>
            <a:r>
              <a:rPr lang="en-US" sz="1200" dirty="0" smtClean="0">
                <a:latin typeface="Tahoma" panose="020B0604030504040204" pitchFamily="34" charset="0"/>
                <a:ea typeface="Tahoma" panose="020B0604030504040204" pitchFamily="34" charset="0"/>
                <a:cs typeface="Tahoma" panose="020B0604030504040204" pitchFamily="34" charset="0"/>
              </a:rPr>
              <a:t>list</a:t>
            </a:r>
          </a:p>
          <a:p>
            <a:pPr marL="285750" indent="-285750">
              <a:buFontTx/>
              <a:buChar char="-"/>
            </a:pPr>
            <a:r>
              <a:rPr lang="en-US" sz="1200" dirty="0" smtClean="0">
                <a:latin typeface="Tahoma" panose="020B0604030504040204" pitchFamily="34" charset="0"/>
                <a:ea typeface="Tahoma" panose="020B0604030504040204" pitchFamily="34" charset="0"/>
                <a:cs typeface="Tahoma" panose="020B0604030504040204" pitchFamily="34" charset="0"/>
              </a:rPr>
              <a:t>count: </a:t>
            </a:r>
            <a:r>
              <a:rPr lang="en-US" sz="1200" dirty="0">
                <a:latin typeface="Tahoma" panose="020B0604030504040204" pitchFamily="34" charset="0"/>
                <a:ea typeface="Tahoma" panose="020B0604030504040204" pitchFamily="34" charset="0"/>
                <a:cs typeface="Tahoma" panose="020B0604030504040204" pitchFamily="34" charset="0"/>
              </a:rPr>
              <a:t>for counting the items which are currently in the box.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2) Write </a:t>
            </a:r>
            <a:r>
              <a:rPr lang="en-US" sz="1200" dirty="0">
                <a:latin typeface="Tahoma" panose="020B0604030504040204" pitchFamily="34" charset="0"/>
                <a:ea typeface="Tahoma" panose="020B0604030504040204" pitchFamily="34" charset="0"/>
                <a:cs typeface="Tahoma" panose="020B0604030504040204" pitchFamily="34" charset="0"/>
              </a:rPr>
              <a:t>a simple </a:t>
            </a:r>
            <a:r>
              <a:rPr lang="en-US" sz="1200" dirty="0">
                <a:solidFill>
                  <a:srgbClr val="FFC000"/>
                </a:solidFill>
                <a:latin typeface="Tahoma" panose="020B0604030504040204" pitchFamily="34" charset="0"/>
                <a:ea typeface="Tahoma" panose="020B0604030504040204" pitchFamily="34" charset="0"/>
                <a:cs typeface="Tahoma" panose="020B0604030504040204" pitchFamily="34" charset="0"/>
              </a:rPr>
              <a:t>Item</a:t>
            </a:r>
            <a:r>
              <a:rPr lang="en-US" sz="1200" dirty="0">
                <a:latin typeface="Tahoma" panose="020B0604030504040204" pitchFamily="34" charset="0"/>
                <a:ea typeface="Tahoma" panose="020B0604030504040204" pitchFamily="34" charset="0"/>
                <a:cs typeface="Tahoma" panose="020B0604030504040204" pitchFamily="34" charset="0"/>
              </a:rPr>
              <a:t> class which has a </a:t>
            </a:r>
            <a:r>
              <a:rPr lang="en-US" sz="1200" i="1" dirty="0">
                <a:latin typeface="Tahoma" panose="020B0604030504040204" pitchFamily="34" charset="0"/>
                <a:ea typeface="Tahoma" panose="020B0604030504040204" pitchFamily="34" charset="0"/>
                <a:cs typeface="Tahoma" panose="020B0604030504040204" pitchFamily="34" charset="0"/>
              </a:rPr>
              <a:t>name</a:t>
            </a:r>
            <a:r>
              <a:rPr lang="en-US" sz="1200" dirty="0">
                <a:latin typeface="Tahoma" panose="020B0604030504040204" pitchFamily="34" charset="0"/>
                <a:ea typeface="Tahoma" panose="020B0604030504040204" pitchFamily="34" charset="0"/>
                <a:cs typeface="Tahoma" panose="020B0604030504040204" pitchFamily="34" charset="0"/>
              </a:rPr>
              <a:t> attribute and a </a:t>
            </a:r>
            <a:r>
              <a:rPr lang="en-US" sz="1200" i="1" dirty="0">
                <a:latin typeface="Tahoma" panose="020B0604030504040204" pitchFamily="34" charset="0"/>
                <a:ea typeface="Tahoma" panose="020B0604030504040204" pitchFamily="34" charset="0"/>
                <a:cs typeface="Tahoma" panose="020B0604030504040204" pitchFamily="34" charset="0"/>
              </a:rPr>
              <a:t>value</a:t>
            </a:r>
            <a:r>
              <a:rPr lang="en-US" sz="1200" dirty="0">
                <a:latin typeface="Tahoma" panose="020B0604030504040204" pitchFamily="34" charset="0"/>
                <a:ea typeface="Tahoma" panose="020B0604030504040204" pitchFamily="34" charset="0"/>
                <a:cs typeface="Tahoma" panose="020B0604030504040204" pitchFamily="34" charset="0"/>
              </a:rPr>
              <a:t> attribute – you can assume that all the items you will use will be Item objects.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3) Now </a:t>
            </a:r>
            <a:r>
              <a:rPr lang="en-US" sz="1200" dirty="0">
                <a:latin typeface="Tahoma" panose="020B0604030504040204" pitchFamily="34" charset="0"/>
                <a:ea typeface="Tahoma" panose="020B0604030504040204" pitchFamily="34" charset="0"/>
                <a:cs typeface="Tahoma" panose="020B0604030504040204" pitchFamily="34" charset="0"/>
              </a:rPr>
              <a:t>write </a:t>
            </a:r>
            <a:r>
              <a:rPr lang="en-US" sz="1200" u="sng" dirty="0">
                <a:latin typeface="Tahoma" panose="020B0604030504040204" pitchFamily="34" charset="0"/>
                <a:ea typeface="Tahoma" panose="020B0604030504040204" pitchFamily="34" charset="0"/>
                <a:cs typeface="Tahoma" panose="020B0604030504040204" pitchFamily="34" charset="0"/>
              </a:rPr>
              <a:t>two subclasses </a:t>
            </a:r>
            <a:r>
              <a:rPr lang="en-US" sz="1200" dirty="0">
                <a:latin typeface="Tahoma" panose="020B0604030504040204" pitchFamily="34" charset="0"/>
                <a:ea typeface="Tahoma" panose="020B0604030504040204" pitchFamily="34" charset="0"/>
                <a:cs typeface="Tahoma" panose="020B0604030504040204" pitchFamily="34" charset="0"/>
              </a:rPr>
              <a:t>of Box which use different underlying collections to store items: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sz="1200" dirty="0" err="1" smtClean="0">
                <a:latin typeface="Tahoma" panose="020B0604030504040204" pitchFamily="34" charset="0"/>
                <a:ea typeface="Tahoma" panose="020B0604030504040204" pitchFamily="34" charset="0"/>
                <a:cs typeface="Tahoma" panose="020B0604030504040204" pitchFamily="34" charset="0"/>
              </a:rPr>
              <a:t>ListBox</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should use a </a:t>
            </a:r>
            <a:r>
              <a:rPr lang="en-US" sz="1200" dirty="0" smtClean="0">
                <a:latin typeface="Tahoma" panose="020B0604030504040204" pitchFamily="34" charset="0"/>
                <a:ea typeface="Tahoma" panose="020B0604030504040204" pitchFamily="34" charset="0"/>
                <a:cs typeface="Tahoma" panose="020B0604030504040204" pitchFamily="34" charset="0"/>
              </a:rPr>
              <a:t>list</a:t>
            </a:r>
          </a:p>
          <a:p>
            <a:pPr marL="285750" indent="-285750">
              <a:buFontTx/>
              <a:buChar char="-"/>
            </a:pPr>
            <a:r>
              <a:rPr lang="en-US" sz="1200" dirty="0" err="1" smtClean="0">
                <a:latin typeface="Tahoma" panose="020B0604030504040204" pitchFamily="34" charset="0"/>
                <a:ea typeface="Tahoma" panose="020B0604030504040204" pitchFamily="34" charset="0"/>
                <a:cs typeface="Tahoma" panose="020B0604030504040204" pitchFamily="34" charset="0"/>
              </a:rPr>
              <a:t>DictBox</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should use a </a:t>
            </a:r>
            <a:r>
              <a:rPr lang="en-US" sz="1200" dirty="0" err="1" smtClean="0">
                <a:latin typeface="Tahoma" panose="020B0604030504040204" pitchFamily="34" charset="0"/>
                <a:ea typeface="Tahoma" panose="020B0604030504040204" pitchFamily="34" charset="0"/>
                <a:cs typeface="Tahoma" panose="020B0604030504040204" pitchFamily="34" charset="0"/>
              </a:rPr>
              <a:t>dict</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4) Write </a:t>
            </a:r>
            <a:r>
              <a:rPr lang="en-US" sz="1200" dirty="0">
                <a:latin typeface="Tahoma" panose="020B0604030504040204" pitchFamily="34" charset="0"/>
                <a:ea typeface="Tahoma" panose="020B0604030504040204" pitchFamily="34" charset="0"/>
                <a:cs typeface="Tahoma" panose="020B0604030504040204" pitchFamily="34" charset="0"/>
              </a:rPr>
              <a:t>a function, </a:t>
            </a:r>
            <a:r>
              <a:rPr lang="en-US" sz="1200" i="1" dirty="0" err="1">
                <a:solidFill>
                  <a:srgbClr val="FFC000"/>
                </a:solidFill>
                <a:latin typeface="Tahoma" panose="020B0604030504040204" pitchFamily="34" charset="0"/>
                <a:ea typeface="Tahoma" panose="020B0604030504040204" pitchFamily="34" charset="0"/>
                <a:cs typeface="Tahoma" panose="020B0604030504040204" pitchFamily="34" charset="0"/>
              </a:rPr>
              <a:t>repack_boxes</a:t>
            </a:r>
            <a:r>
              <a:rPr lang="en-US" sz="1200" dirty="0">
                <a:latin typeface="Tahoma" panose="020B0604030504040204" pitchFamily="34" charset="0"/>
                <a:ea typeface="Tahoma" panose="020B0604030504040204" pitchFamily="34" charset="0"/>
                <a:cs typeface="Tahoma" panose="020B0604030504040204" pitchFamily="34" charset="0"/>
              </a:rPr>
              <a:t>, which takes any number of boxes as parameters, gathers up all the items they contain, and redistributes them as evenly as possible over all the boxes. Order is unimportant. There are multiple ways of doing this.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5) Test </a:t>
            </a:r>
            <a:r>
              <a:rPr lang="en-US" sz="1200" dirty="0">
                <a:latin typeface="Tahoma" panose="020B0604030504040204" pitchFamily="34" charset="0"/>
                <a:ea typeface="Tahoma" panose="020B0604030504040204" pitchFamily="34" charset="0"/>
                <a:cs typeface="Tahoma" panose="020B0604030504040204" pitchFamily="34" charset="0"/>
              </a:rPr>
              <a:t>your code with a </a:t>
            </a:r>
            <a:r>
              <a:rPr lang="en-US" sz="1200" dirty="0" err="1">
                <a:latin typeface="Tahoma" panose="020B0604030504040204" pitchFamily="34" charset="0"/>
                <a:ea typeface="Tahoma" panose="020B0604030504040204" pitchFamily="34" charset="0"/>
                <a:cs typeface="Tahoma" panose="020B0604030504040204" pitchFamily="34" charset="0"/>
              </a:rPr>
              <a:t>ListBox</a:t>
            </a:r>
            <a:r>
              <a:rPr lang="en-US" sz="1200" dirty="0">
                <a:latin typeface="Tahoma" panose="020B0604030504040204" pitchFamily="34" charset="0"/>
                <a:ea typeface="Tahoma" panose="020B0604030504040204" pitchFamily="34" charset="0"/>
                <a:cs typeface="Tahoma" panose="020B0604030504040204" pitchFamily="34" charset="0"/>
              </a:rPr>
              <a:t> with 20 items, a </a:t>
            </a:r>
            <a:r>
              <a:rPr lang="en-US" sz="1200" dirty="0" err="1">
                <a:latin typeface="Tahoma" panose="020B0604030504040204" pitchFamily="34" charset="0"/>
                <a:ea typeface="Tahoma" panose="020B0604030504040204" pitchFamily="34" charset="0"/>
                <a:cs typeface="Tahoma" panose="020B0604030504040204" pitchFamily="34" charset="0"/>
              </a:rPr>
              <a:t>ListBox</a:t>
            </a:r>
            <a:r>
              <a:rPr lang="en-US" sz="1200" dirty="0">
                <a:latin typeface="Tahoma" panose="020B0604030504040204" pitchFamily="34" charset="0"/>
                <a:ea typeface="Tahoma" panose="020B0604030504040204" pitchFamily="34" charset="0"/>
                <a:cs typeface="Tahoma" panose="020B0604030504040204" pitchFamily="34" charset="0"/>
              </a:rPr>
              <a:t> with 9 items and a </a:t>
            </a:r>
            <a:r>
              <a:rPr lang="en-US" sz="1200" dirty="0" err="1">
                <a:latin typeface="Tahoma" panose="020B0604030504040204" pitchFamily="34" charset="0"/>
                <a:ea typeface="Tahoma" panose="020B0604030504040204" pitchFamily="34" charset="0"/>
                <a:cs typeface="Tahoma" panose="020B0604030504040204" pitchFamily="34" charset="0"/>
              </a:rPr>
              <a:t>DictBox</a:t>
            </a:r>
            <a:r>
              <a:rPr lang="en-US" sz="1200" dirty="0">
                <a:latin typeface="Tahoma" panose="020B0604030504040204" pitchFamily="34" charset="0"/>
                <a:ea typeface="Tahoma" panose="020B0604030504040204" pitchFamily="34" charset="0"/>
                <a:cs typeface="Tahoma" panose="020B0604030504040204" pitchFamily="34" charset="0"/>
              </a:rPr>
              <a:t> with 5 items. You should end up with two boxes with 11 items each, and one box with 12 items.</a:t>
            </a:r>
          </a:p>
        </p:txBody>
      </p:sp>
      <p:sp>
        <p:nvSpPr>
          <p:cNvPr id="3" name="Rechteck 2"/>
          <p:cNvSpPr/>
          <p:nvPr/>
        </p:nvSpPr>
        <p:spPr>
          <a:xfrm>
            <a:off x="-18612" y="4920488"/>
            <a:ext cx="5130684" cy="261610"/>
          </a:xfrm>
          <a:prstGeom prst="rect">
            <a:avLst/>
          </a:prstGeom>
        </p:spPr>
        <p:txBody>
          <a:bodyPr wrap="square">
            <a:spAutoFit/>
          </a:bodyPr>
          <a:lstStyle/>
          <a:p>
            <a:r>
              <a:rPr lang="en-US" sz="1100" dirty="0">
                <a:latin typeface="Candara" panose="020E0502030303020204" pitchFamily="34" charset="0"/>
              </a:rPr>
              <a:t>http://python-textbok.readthedocs.io/en/1.0/Object_Oriented_Programming.html</a:t>
            </a:r>
          </a:p>
        </p:txBody>
      </p:sp>
    </p:spTree>
    <p:extLst>
      <p:ext uri="{BB962C8B-B14F-4D97-AF65-F5344CB8AC3E}">
        <p14:creationId xmlns:p14="http://schemas.microsoft.com/office/powerpoint/2010/main" val="14266558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104256" y="951534"/>
            <a:ext cx="2202192" cy="830997"/>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name = ‘</a:t>
            </a:r>
            <a:r>
              <a:rPr lang="en-US" sz="1600" dirty="0" err="1" smtClean="0">
                <a:latin typeface="Consolas" panose="020B0609020204030204" pitchFamily="49" charset="0"/>
                <a:cs typeface="Consolas" panose="020B0609020204030204" pitchFamily="49" charset="0"/>
              </a:rPr>
              <a:t>PacMan</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color = ‘yellow’</a:t>
            </a:r>
          </a:p>
          <a:p>
            <a:r>
              <a:rPr lang="en-US" sz="1600" dirty="0" smtClean="0">
                <a:latin typeface="Consolas" panose="020B0609020204030204" pitchFamily="49" charset="0"/>
                <a:cs typeface="Consolas" panose="020B0609020204030204" pitchFamily="49" charset="0"/>
              </a:rPr>
              <a:t>speed = 50</a:t>
            </a:r>
          </a:p>
        </p:txBody>
      </p:sp>
      <p:pic>
        <p:nvPicPr>
          <p:cNvPr id="44" name="Picture 2" descr="The original Pac-Man arcade 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1570"/>
            <a:ext cx="3638588" cy="3145131"/>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4104256" y="1851654"/>
            <a:ext cx="4518284" cy="3477875"/>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 but if we want to add the other elements:</a:t>
            </a:r>
          </a:p>
          <a:p>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pacmanName</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PacMan</a:t>
            </a:r>
            <a:r>
              <a:rPr lang="en-US" sz="1600" dirty="0">
                <a:latin typeface="Consolas" panose="020B0609020204030204" pitchFamily="49" charset="0"/>
                <a:cs typeface="Consolas" panose="020B0609020204030204" pitchFamily="49" charset="0"/>
              </a:rPr>
              <a:t>’</a:t>
            </a:r>
          </a:p>
          <a:p>
            <a:r>
              <a:rPr lang="en-US" sz="1600" dirty="0" err="1" smtClean="0">
                <a:latin typeface="Consolas" panose="020B0609020204030204" pitchFamily="49" charset="0"/>
                <a:cs typeface="Consolas" panose="020B0609020204030204" pitchFamily="49" charset="0"/>
              </a:rPr>
              <a:t>pacmanColor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‘yellow’</a:t>
            </a:r>
          </a:p>
          <a:p>
            <a:r>
              <a:rPr lang="en-US" sz="1600" dirty="0" err="1" smtClean="0">
                <a:latin typeface="Consolas" panose="020B0609020204030204" pitchFamily="49" charset="0"/>
                <a:cs typeface="Consolas" panose="020B0609020204030204" pitchFamily="49" charset="0"/>
              </a:rPr>
              <a:t>pacmanSpeed</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50</a:t>
            </a:r>
          </a:p>
          <a:p>
            <a:r>
              <a:rPr lang="en-US" sz="1600" dirty="0" smtClean="0">
                <a:solidFill>
                  <a:srgbClr val="37FFE6"/>
                </a:solidFill>
                <a:latin typeface="Consolas" panose="020B0609020204030204" pitchFamily="49" charset="0"/>
                <a:cs typeface="Consolas" panose="020B0609020204030204" pitchFamily="49" charset="0"/>
              </a:rPr>
              <a:t>ghost1Name = ‘Ghost 1’</a:t>
            </a:r>
          </a:p>
          <a:p>
            <a:r>
              <a:rPr lang="en-US" sz="1600" dirty="0" smtClean="0">
                <a:solidFill>
                  <a:srgbClr val="37FFE6"/>
                </a:solidFill>
                <a:latin typeface="Consolas" panose="020B0609020204030204" pitchFamily="49" charset="0"/>
                <a:cs typeface="Consolas" panose="020B0609020204030204" pitchFamily="49" charset="0"/>
              </a:rPr>
              <a:t>ghost1Color = ‘blue’</a:t>
            </a:r>
          </a:p>
          <a:p>
            <a:r>
              <a:rPr lang="en-US" sz="1600" dirty="0" smtClean="0">
                <a:solidFill>
                  <a:srgbClr val="37FFE6"/>
                </a:solidFill>
                <a:latin typeface="Consolas" panose="020B0609020204030204" pitchFamily="49" charset="0"/>
                <a:cs typeface="Consolas" panose="020B0609020204030204" pitchFamily="49" charset="0"/>
              </a:rPr>
              <a:t>ghost1Speed = 30</a:t>
            </a:r>
          </a:p>
          <a:p>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ghost2Name </a:t>
            </a:r>
            <a:r>
              <a:rPr lang="en-US" sz="1600" dirty="0">
                <a:solidFill>
                  <a:schemeClr val="accent6">
                    <a:lumMod val="60000"/>
                    <a:lumOff val="40000"/>
                  </a:schemeClr>
                </a:solidFill>
                <a:latin typeface="Consolas" panose="020B0609020204030204" pitchFamily="49" charset="0"/>
                <a:cs typeface="Consolas" panose="020B0609020204030204" pitchFamily="49" charset="0"/>
              </a:rPr>
              <a:t>= ‘Ghost </a:t>
            </a:r>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2’</a:t>
            </a:r>
            <a:endParaRPr lang="en-US" sz="1600" dirty="0">
              <a:solidFill>
                <a:schemeClr val="accent6">
                  <a:lumMod val="60000"/>
                  <a:lumOff val="40000"/>
                </a:schemeClr>
              </a:solidFill>
              <a:latin typeface="Consolas" panose="020B0609020204030204" pitchFamily="49" charset="0"/>
              <a:cs typeface="Consolas" panose="020B0609020204030204" pitchFamily="49" charset="0"/>
            </a:endParaRPr>
          </a:p>
          <a:p>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ghost2Color </a:t>
            </a:r>
            <a:r>
              <a:rPr lang="en-US" sz="1600" dirty="0">
                <a:solidFill>
                  <a:schemeClr val="accent6">
                    <a:lumMod val="60000"/>
                    <a:lumOff val="40000"/>
                  </a:schemeClr>
                </a:solidFill>
                <a:latin typeface="Consolas" panose="020B0609020204030204" pitchFamily="49" charset="0"/>
                <a:cs typeface="Consolas" panose="020B0609020204030204" pitchFamily="49" charset="0"/>
              </a:rPr>
              <a:t>= </a:t>
            </a:r>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‘red’</a:t>
            </a:r>
            <a:endParaRPr lang="en-US" sz="1600" dirty="0">
              <a:solidFill>
                <a:schemeClr val="accent6">
                  <a:lumMod val="60000"/>
                  <a:lumOff val="40000"/>
                </a:schemeClr>
              </a:solidFill>
              <a:latin typeface="Consolas" panose="020B0609020204030204" pitchFamily="49" charset="0"/>
              <a:cs typeface="Consolas" panose="020B0609020204030204" pitchFamily="49" charset="0"/>
            </a:endParaRPr>
          </a:p>
          <a:p>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ghost2Speed </a:t>
            </a:r>
            <a:r>
              <a:rPr lang="en-US" sz="1600" dirty="0">
                <a:solidFill>
                  <a:schemeClr val="accent6">
                    <a:lumMod val="60000"/>
                    <a:lumOff val="40000"/>
                  </a:schemeClr>
                </a:solidFill>
                <a:latin typeface="Consolas" panose="020B0609020204030204" pitchFamily="49" charset="0"/>
                <a:cs typeface="Consolas" panose="020B0609020204030204" pitchFamily="49" charset="0"/>
              </a:rPr>
              <a:t>= </a:t>
            </a:r>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80</a:t>
            </a:r>
            <a:endParaRPr lang="en-US" sz="1600" dirty="0">
              <a:solidFill>
                <a:schemeClr val="accent6">
                  <a:lumMod val="60000"/>
                  <a:lumOff val="40000"/>
                </a:schemeClr>
              </a:solidFill>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9" name="TextBox 4"/>
          <p:cNvSpPr txBox="1"/>
          <p:nvPr/>
        </p:nvSpPr>
        <p:spPr>
          <a:xfrm>
            <a:off x="791496" y="96812"/>
            <a:ext cx="7815184"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Example</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No</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OOP</a:t>
            </a:r>
          </a:p>
        </p:txBody>
      </p:sp>
    </p:spTree>
    <p:extLst>
      <p:ext uri="{BB962C8B-B14F-4D97-AF65-F5344CB8AC3E}">
        <p14:creationId xmlns:p14="http://schemas.microsoft.com/office/powerpoint/2010/main" val="22584952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Exercise 2</a:t>
            </a:r>
          </a:p>
        </p:txBody>
      </p:sp>
      <p:sp>
        <p:nvSpPr>
          <p:cNvPr id="6" name="Rechteck 5"/>
          <p:cNvSpPr/>
          <p:nvPr/>
        </p:nvSpPr>
        <p:spPr>
          <a:xfrm>
            <a:off x="431448" y="852238"/>
            <a:ext cx="8461128" cy="3323987"/>
          </a:xfrm>
          <a:prstGeom prst="rect">
            <a:avLst/>
          </a:prstGeom>
        </p:spPr>
        <p:txBody>
          <a:bodyPr wrap="square">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Let’s create a music playlist. For that you need:</a:t>
            </a:r>
          </a:p>
          <a:p>
            <a:endParaRPr lang="de-DE"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Songs</a:t>
            </a: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Artists</a:t>
            </a: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Albums</a:t>
            </a: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Playlist</a:t>
            </a:r>
          </a:p>
          <a:p>
            <a:pPr marL="285750" indent="-285750">
              <a:buFontTx/>
              <a:buChar char="-"/>
            </a:pPr>
            <a:endParaRPr lang="de-DE" sz="1400" dirty="0">
              <a:latin typeface="Tahoma" panose="020B0604030504040204" pitchFamily="34" charset="0"/>
              <a:ea typeface="Tahoma" panose="020B0604030504040204" pitchFamily="34" charset="0"/>
              <a:cs typeface="Tahoma" panose="020B0604030504040204" pitchFamily="34" charset="0"/>
            </a:endParaRPr>
          </a:p>
          <a:p>
            <a:r>
              <a:rPr lang="de-DE" sz="1400" dirty="0" smtClean="0">
                <a:latin typeface="Tahoma" panose="020B0604030504040204" pitchFamily="34" charset="0"/>
                <a:ea typeface="Tahoma" panose="020B0604030504040204" pitchFamily="34" charset="0"/>
                <a:cs typeface="Tahoma" panose="020B0604030504040204" pitchFamily="34" charset="0"/>
              </a:rPr>
              <a:t>Pre-requisites:</a:t>
            </a:r>
          </a:p>
          <a:p>
            <a:endParaRPr lang="de-DE"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Focus on how they would be related by COMPOSITON</a:t>
            </a: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First, draw the relationship between the four classes (if bidirectional relationship exists, decide how the link should be formed)</a:t>
            </a: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Any song or album has a single artist</a:t>
            </a: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Each song is in one album, but multiple copies of the same song can exist in different albums</a:t>
            </a:r>
          </a:p>
          <a:p>
            <a:pPr marL="285750" indent="-285750">
              <a:buFontTx/>
              <a:buChar char="-"/>
            </a:pPr>
            <a:r>
              <a:rPr lang="de-DE" sz="1400" dirty="0" smtClean="0">
                <a:latin typeface="Tahoma" panose="020B0604030504040204" pitchFamily="34" charset="0"/>
                <a:ea typeface="Tahoma" panose="020B0604030504040204" pitchFamily="34" charset="0"/>
                <a:cs typeface="Tahoma" panose="020B0604030504040204" pitchFamily="34" charset="0"/>
              </a:rPr>
              <a:t>Goal: create an album and add all its songs to a playlist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3" name="Rechteck 2"/>
          <p:cNvSpPr/>
          <p:nvPr/>
        </p:nvSpPr>
        <p:spPr>
          <a:xfrm>
            <a:off x="-18612" y="4740464"/>
            <a:ext cx="5130684" cy="261610"/>
          </a:xfrm>
          <a:prstGeom prst="rect">
            <a:avLst/>
          </a:prstGeom>
        </p:spPr>
        <p:txBody>
          <a:bodyPr wrap="square">
            <a:spAutoFit/>
          </a:bodyPr>
          <a:lstStyle/>
          <a:p>
            <a:r>
              <a:rPr lang="en-US" sz="1100" dirty="0">
                <a:latin typeface="Candara" panose="020E0502030303020204" pitchFamily="34" charset="0"/>
              </a:rPr>
              <a:t>http://python-textbok.readthedocs.io/en/1.0/Object_Oriented_Programming.html</a:t>
            </a:r>
          </a:p>
        </p:txBody>
      </p:sp>
    </p:spTree>
    <p:extLst>
      <p:ext uri="{BB962C8B-B14F-4D97-AF65-F5344CB8AC3E}">
        <p14:creationId xmlns:p14="http://schemas.microsoft.com/office/powerpoint/2010/main" val="4019608757"/>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791496" y="96812"/>
            <a:ext cx="7815184" cy="523220"/>
          </a:xfrm>
          <a:prstGeom prst="rect">
            <a:avLst/>
          </a:prstGeom>
          <a:noFill/>
        </p:spPr>
        <p:txBody>
          <a:bodyPr wrap="square" rtlCol="0">
            <a:spAutoFit/>
          </a:bodyPr>
          <a:lstStyle/>
          <a:p>
            <a:r>
              <a:rPr lang="de-DE" sz="2800" dirty="0" smtClean="0">
                <a:solidFill>
                  <a:srgbClr val="FFB937"/>
                </a:solidFill>
                <a:latin typeface="CamingoDos Regular" pitchFamily="34" charset="0"/>
              </a:rPr>
              <a:t>Exercise 2</a:t>
            </a:r>
          </a:p>
        </p:txBody>
      </p:sp>
      <p:sp>
        <p:nvSpPr>
          <p:cNvPr id="6" name="Rechteck 5"/>
          <p:cNvSpPr/>
          <p:nvPr/>
        </p:nvSpPr>
        <p:spPr>
          <a:xfrm>
            <a:off x="431448" y="852238"/>
            <a:ext cx="8461128" cy="2308324"/>
          </a:xfrm>
          <a:prstGeom prst="rect">
            <a:avLst/>
          </a:prstGeom>
        </p:spPr>
        <p:txBody>
          <a:bodyPr wrap="square">
            <a:spAutoFit/>
          </a:bodyPr>
          <a:lstStyle/>
          <a:p>
            <a:endParaRPr lang="en-US" sz="1600" dirty="0">
              <a:latin typeface="CamingoDos Regular" pitchFamily="34" charset="0"/>
            </a:endParaRPr>
          </a:p>
          <a:p>
            <a:r>
              <a:rPr lang="en-US" sz="1600" dirty="0" smtClean="0">
                <a:latin typeface="CamingoDos Regular" pitchFamily="34" charset="0"/>
              </a:rPr>
              <a:t>1) </a:t>
            </a:r>
            <a:r>
              <a:rPr lang="en-US" sz="1600" u="sng" dirty="0" smtClean="0">
                <a:solidFill>
                  <a:srgbClr val="37FFE6"/>
                </a:solidFill>
                <a:latin typeface="CamingoDos Regular" pitchFamily="34" charset="0"/>
              </a:rPr>
              <a:t>Songs</a:t>
            </a:r>
            <a:r>
              <a:rPr lang="en-US" sz="1600" dirty="0" smtClean="0">
                <a:latin typeface="CamingoDos Regular" pitchFamily="34" charset="0"/>
              </a:rPr>
              <a:t>  (each song has a </a:t>
            </a:r>
            <a:r>
              <a:rPr lang="en-US" sz="1600" dirty="0" smtClean="0">
                <a:solidFill>
                  <a:srgbClr val="FFC000"/>
                </a:solidFill>
                <a:latin typeface="CamingoDos Regular" pitchFamily="34" charset="0"/>
              </a:rPr>
              <a:t>title</a:t>
            </a:r>
            <a:r>
              <a:rPr lang="en-US" sz="1600" dirty="0" smtClean="0">
                <a:latin typeface="CamingoDos Regular" pitchFamily="34" charset="0"/>
              </a:rPr>
              <a:t>, is sung by an </a:t>
            </a:r>
            <a:r>
              <a:rPr lang="en-US" sz="1600" dirty="0" smtClean="0">
                <a:solidFill>
                  <a:srgbClr val="FFC000"/>
                </a:solidFill>
                <a:latin typeface="CamingoDos Regular" pitchFamily="34" charset="0"/>
              </a:rPr>
              <a:t>artist</a:t>
            </a:r>
            <a:r>
              <a:rPr lang="en-US" sz="1600" dirty="0" smtClean="0">
                <a:latin typeface="CamingoDos Regular" pitchFamily="34" charset="0"/>
              </a:rPr>
              <a:t>, belongs to an </a:t>
            </a:r>
            <a:r>
              <a:rPr lang="en-US" sz="1600" dirty="0" smtClean="0">
                <a:solidFill>
                  <a:srgbClr val="FFC000"/>
                </a:solidFill>
                <a:latin typeface="CamingoDos Regular" pitchFamily="34" charset="0"/>
              </a:rPr>
              <a:t>album</a:t>
            </a:r>
            <a:r>
              <a:rPr lang="en-US" sz="1600" dirty="0" smtClean="0">
                <a:latin typeface="CamingoDos Regular" pitchFamily="34" charset="0"/>
              </a:rPr>
              <a:t> and has a </a:t>
            </a:r>
            <a:r>
              <a:rPr lang="en-US" sz="1600" dirty="0" err="1" smtClean="0">
                <a:solidFill>
                  <a:srgbClr val="FFC000"/>
                </a:solidFill>
                <a:latin typeface="CamingoDos Regular" pitchFamily="34" charset="0"/>
              </a:rPr>
              <a:t>track_number</a:t>
            </a:r>
            <a:r>
              <a:rPr lang="en-US" sz="1600" dirty="0" smtClean="0">
                <a:latin typeface="CamingoDos Regular" pitchFamily="34" charset="0"/>
              </a:rPr>
              <a:t>)</a:t>
            </a:r>
          </a:p>
          <a:p>
            <a:endParaRPr lang="en-US" sz="1600" dirty="0" smtClean="0">
              <a:solidFill>
                <a:srgbClr val="FFC000"/>
              </a:solidFill>
              <a:latin typeface="CamingoDos Regular" pitchFamily="34" charset="0"/>
            </a:endParaRPr>
          </a:p>
          <a:p>
            <a:r>
              <a:rPr lang="en-US" sz="1600" dirty="0" smtClean="0">
                <a:latin typeface="CamingoDos Regular" pitchFamily="34" charset="0"/>
              </a:rPr>
              <a:t>2) </a:t>
            </a:r>
            <a:r>
              <a:rPr lang="en-US" sz="1600" u="sng" dirty="0" smtClean="0">
                <a:solidFill>
                  <a:srgbClr val="37FFE6"/>
                </a:solidFill>
                <a:latin typeface="CamingoDos Regular" pitchFamily="34" charset="0"/>
              </a:rPr>
              <a:t>Album</a:t>
            </a:r>
            <a:r>
              <a:rPr lang="en-US" sz="1600" dirty="0" smtClean="0">
                <a:solidFill>
                  <a:srgbClr val="37FFE6"/>
                </a:solidFill>
                <a:latin typeface="CamingoDos Regular" pitchFamily="34" charset="0"/>
              </a:rPr>
              <a:t> </a:t>
            </a:r>
            <a:r>
              <a:rPr lang="en-US" sz="1600" dirty="0" smtClean="0">
                <a:latin typeface="CamingoDos Regular" pitchFamily="34" charset="0"/>
              </a:rPr>
              <a:t>(an album has a </a:t>
            </a:r>
            <a:r>
              <a:rPr lang="en-US" sz="1600" dirty="0" smtClean="0">
                <a:solidFill>
                  <a:srgbClr val="FFC000"/>
                </a:solidFill>
                <a:latin typeface="CamingoDos Regular" pitchFamily="34" charset="0"/>
              </a:rPr>
              <a:t>title</a:t>
            </a:r>
            <a:r>
              <a:rPr lang="en-US" sz="1600" dirty="0" smtClean="0">
                <a:latin typeface="CamingoDos Regular" pitchFamily="34" charset="0"/>
              </a:rPr>
              <a:t>, is from an </a:t>
            </a:r>
            <a:r>
              <a:rPr lang="en-US" sz="1600" dirty="0" smtClean="0">
                <a:solidFill>
                  <a:srgbClr val="FFC000"/>
                </a:solidFill>
                <a:latin typeface="CamingoDos Regular" pitchFamily="34" charset="0"/>
              </a:rPr>
              <a:t>artist</a:t>
            </a:r>
            <a:r>
              <a:rPr lang="en-US" sz="1600" dirty="0" smtClean="0">
                <a:latin typeface="CamingoDos Regular" pitchFamily="34" charset="0"/>
              </a:rPr>
              <a:t> and was recorded on a certain </a:t>
            </a:r>
            <a:r>
              <a:rPr lang="en-US" sz="1600" dirty="0" smtClean="0">
                <a:solidFill>
                  <a:srgbClr val="FFC000"/>
                </a:solidFill>
                <a:latin typeface="CamingoDos Regular" pitchFamily="34" charset="0"/>
              </a:rPr>
              <a:t>year</a:t>
            </a:r>
            <a:r>
              <a:rPr lang="en-US" sz="1600" dirty="0" smtClean="0">
                <a:latin typeface="CamingoDos Regular" pitchFamily="34" charset="0"/>
              </a:rPr>
              <a:t>)</a:t>
            </a:r>
          </a:p>
          <a:p>
            <a:endParaRPr lang="en-US" sz="1600" dirty="0">
              <a:latin typeface="CamingoDos Regular" pitchFamily="34" charset="0"/>
            </a:endParaRPr>
          </a:p>
          <a:p>
            <a:r>
              <a:rPr lang="en-US" sz="1600" dirty="0" smtClean="0">
                <a:latin typeface="CamingoDos Regular" pitchFamily="34" charset="0"/>
              </a:rPr>
              <a:t>3) </a:t>
            </a:r>
            <a:r>
              <a:rPr lang="en-US" sz="1600" u="sng" dirty="0" smtClean="0">
                <a:solidFill>
                  <a:srgbClr val="37FFE6"/>
                </a:solidFill>
                <a:latin typeface="CamingoDos Regular" pitchFamily="34" charset="0"/>
              </a:rPr>
              <a:t>Artists</a:t>
            </a:r>
            <a:r>
              <a:rPr lang="en-US" sz="1600" dirty="0" smtClean="0">
                <a:latin typeface="CamingoDos Regular" pitchFamily="34" charset="0"/>
              </a:rPr>
              <a:t>  (has a </a:t>
            </a:r>
            <a:r>
              <a:rPr lang="en-US" sz="1600" dirty="0" smtClean="0">
                <a:solidFill>
                  <a:srgbClr val="FFC000"/>
                </a:solidFill>
                <a:latin typeface="CamingoDos Regular" pitchFamily="34" charset="0"/>
              </a:rPr>
              <a:t>name</a:t>
            </a:r>
            <a:r>
              <a:rPr lang="en-US" sz="1600" dirty="0" smtClean="0">
                <a:latin typeface="CamingoDos Regular" pitchFamily="34" charset="0"/>
              </a:rPr>
              <a:t>, has a </a:t>
            </a:r>
            <a:r>
              <a:rPr lang="en-US" sz="1600" dirty="0" smtClean="0">
                <a:solidFill>
                  <a:srgbClr val="FFC000"/>
                </a:solidFill>
                <a:latin typeface="CamingoDos Regular" pitchFamily="34" charset="0"/>
              </a:rPr>
              <a:t>list of songs </a:t>
            </a:r>
            <a:r>
              <a:rPr lang="en-US" sz="1600" dirty="0" smtClean="0">
                <a:latin typeface="CamingoDos Regular" pitchFamily="34" charset="0"/>
              </a:rPr>
              <a:t>and </a:t>
            </a:r>
            <a:r>
              <a:rPr lang="en-US" sz="1600" dirty="0" smtClean="0">
                <a:solidFill>
                  <a:srgbClr val="FFC000"/>
                </a:solidFill>
                <a:latin typeface="CamingoDos Regular" pitchFamily="34" charset="0"/>
              </a:rPr>
              <a:t>albums</a:t>
            </a:r>
            <a:r>
              <a:rPr lang="en-US" sz="1600" dirty="0" smtClean="0">
                <a:latin typeface="CamingoDos Regular" pitchFamily="34" charset="0"/>
              </a:rPr>
              <a:t>)</a:t>
            </a:r>
          </a:p>
          <a:p>
            <a:endParaRPr lang="en-US" sz="1600" dirty="0">
              <a:latin typeface="CamingoDos Regular" pitchFamily="34" charset="0"/>
            </a:endParaRPr>
          </a:p>
          <a:p>
            <a:r>
              <a:rPr lang="en-US" sz="1600" dirty="0" smtClean="0">
                <a:latin typeface="CamingoDos Regular" pitchFamily="34" charset="0"/>
              </a:rPr>
              <a:t>4) </a:t>
            </a:r>
            <a:r>
              <a:rPr lang="en-US" sz="1600" u="sng" dirty="0" smtClean="0">
                <a:solidFill>
                  <a:srgbClr val="37FFE6"/>
                </a:solidFill>
                <a:latin typeface="CamingoDos Regular" pitchFamily="34" charset="0"/>
              </a:rPr>
              <a:t>Playlist</a:t>
            </a:r>
            <a:r>
              <a:rPr lang="en-US" sz="1600" dirty="0" smtClean="0">
                <a:latin typeface="CamingoDos Regular" pitchFamily="34" charset="0"/>
              </a:rPr>
              <a:t> (has a </a:t>
            </a:r>
            <a:r>
              <a:rPr lang="en-US" sz="1600" dirty="0" smtClean="0">
                <a:solidFill>
                  <a:srgbClr val="FFC000"/>
                </a:solidFill>
                <a:latin typeface="CamingoDos Regular" pitchFamily="34" charset="0"/>
              </a:rPr>
              <a:t>name</a:t>
            </a:r>
            <a:r>
              <a:rPr lang="en-US" sz="1600" dirty="0" smtClean="0">
                <a:latin typeface="CamingoDos Regular" pitchFamily="34" charset="0"/>
              </a:rPr>
              <a:t>, has all the </a:t>
            </a:r>
            <a:r>
              <a:rPr lang="en-US" sz="1600" dirty="0" smtClean="0">
                <a:solidFill>
                  <a:srgbClr val="FFC000"/>
                </a:solidFill>
                <a:latin typeface="CamingoDos Regular" pitchFamily="34" charset="0"/>
              </a:rPr>
              <a:t>songs</a:t>
            </a:r>
            <a:r>
              <a:rPr lang="en-US" sz="1600" dirty="0" smtClean="0">
                <a:latin typeface="CamingoDos Regular" pitchFamily="34" charset="0"/>
              </a:rPr>
              <a:t>)</a:t>
            </a:r>
            <a:endParaRPr lang="en-US" sz="1600" dirty="0">
              <a:latin typeface="CamingoDos Regular"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266" y="3561882"/>
            <a:ext cx="3830734" cy="132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feld 1"/>
          <p:cNvSpPr txBox="1"/>
          <p:nvPr/>
        </p:nvSpPr>
        <p:spPr>
          <a:xfrm>
            <a:off x="4038722" y="3405279"/>
            <a:ext cx="1350180" cy="369332"/>
          </a:xfrm>
          <a:prstGeom prst="rect">
            <a:avLst/>
          </a:prstGeom>
          <a:noFill/>
        </p:spPr>
        <p:txBody>
          <a:bodyPr wrap="square" rtlCol="0">
            <a:spAutoFit/>
          </a:bodyPr>
          <a:lstStyle/>
          <a:p>
            <a:r>
              <a:rPr lang="en-US" dirty="0" smtClean="0">
                <a:latin typeface="CamingoDos Regular" pitchFamily="34" charset="0"/>
              </a:rPr>
              <a:t>Example: </a:t>
            </a:r>
            <a:endParaRPr lang="en-US" dirty="0">
              <a:latin typeface="CamingoDos Regular" pitchFamily="34" charset="0"/>
            </a:endParaRPr>
          </a:p>
        </p:txBody>
      </p:sp>
      <p:sp>
        <p:nvSpPr>
          <p:cNvPr id="3" name="Rechteck 2"/>
          <p:cNvSpPr/>
          <p:nvPr/>
        </p:nvSpPr>
        <p:spPr>
          <a:xfrm>
            <a:off x="-18612" y="4740464"/>
            <a:ext cx="5130684" cy="261610"/>
          </a:xfrm>
          <a:prstGeom prst="rect">
            <a:avLst/>
          </a:prstGeom>
        </p:spPr>
        <p:txBody>
          <a:bodyPr wrap="square">
            <a:spAutoFit/>
          </a:bodyPr>
          <a:lstStyle/>
          <a:p>
            <a:r>
              <a:rPr lang="en-US" sz="1100" dirty="0">
                <a:latin typeface="Candara" panose="020E0502030303020204" pitchFamily="34" charset="0"/>
              </a:rPr>
              <a:t>http://python-textbok.readthedocs.io/en/1.0/Object_Oriented_Programming.html</a:t>
            </a:r>
          </a:p>
        </p:txBody>
      </p:sp>
    </p:spTree>
    <p:extLst>
      <p:ext uri="{BB962C8B-B14F-4D97-AF65-F5344CB8AC3E}">
        <p14:creationId xmlns:p14="http://schemas.microsoft.com/office/powerpoint/2010/main" val="26543064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104256" y="951534"/>
            <a:ext cx="2202192" cy="830997"/>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name = ‘</a:t>
            </a:r>
            <a:r>
              <a:rPr lang="en-US" sz="1600" dirty="0" err="1" smtClean="0">
                <a:latin typeface="Consolas" panose="020B0609020204030204" pitchFamily="49" charset="0"/>
                <a:cs typeface="Consolas" panose="020B0609020204030204" pitchFamily="49" charset="0"/>
              </a:rPr>
              <a:t>PacMan</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color = ‘yellow’</a:t>
            </a:r>
          </a:p>
          <a:p>
            <a:r>
              <a:rPr lang="en-US" sz="1600" dirty="0" smtClean="0">
                <a:latin typeface="Consolas" panose="020B0609020204030204" pitchFamily="49" charset="0"/>
                <a:cs typeface="Consolas" panose="020B0609020204030204" pitchFamily="49" charset="0"/>
              </a:rPr>
              <a:t>speed = 50</a:t>
            </a:r>
          </a:p>
        </p:txBody>
      </p:sp>
      <p:pic>
        <p:nvPicPr>
          <p:cNvPr id="44" name="Picture 2" descr="The original Pac-Man arcade 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1570"/>
            <a:ext cx="3638588" cy="3145131"/>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4104256" y="1851654"/>
            <a:ext cx="4518284" cy="3477875"/>
          </a:xfrm>
          <a:prstGeom prst="rect">
            <a:avLst/>
          </a:prstGeom>
          <a:noFill/>
        </p:spPr>
        <p:txBody>
          <a:bodyPr wrap="square" rtlCol="0">
            <a:spAutoFit/>
          </a:bodyPr>
          <a:lstStyle/>
          <a:p>
            <a:r>
              <a:rPr lang="en-US" sz="1600" dirty="0" smtClean="0">
                <a:solidFill>
                  <a:srgbClr val="FFB937"/>
                </a:solidFill>
                <a:latin typeface="Tahoma" panose="020B0604030504040204" pitchFamily="34" charset="0"/>
                <a:ea typeface="Tahoma" panose="020B0604030504040204" pitchFamily="34" charset="0"/>
                <a:cs typeface="Tahoma" panose="020B0604030504040204" pitchFamily="34" charset="0"/>
              </a:rPr>
              <a:t>… but if we want to add the other elements: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err="1" smtClean="0">
                <a:latin typeface="Consolas" panose="020B0609020204030204" pitchFamily="49" charset="0"/>
                <a:cs typeface="Consolas" panose="020B0609020204030204" pitchFamily="49" charset="0"/>
              </a:rPr>
              <a:t>pacmanName</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PacMan</a:t>
            </a:r>
            <a:r>
              <a:rPr lang="en-US" sz="1600" dirty="0">
                <a:latin typeface="Consolas" panose="020B0609020204030204" pitchFamily="49" charset="0"/>
                <a:cs typeface="Consolas" panose="020B0609020204030204" pitchFamily="49" charset="0"/>
              </a:rPr>
              <a:t>’</a:t>
            </a:r>
          </a:p>
          <a:p>
            <a:r>
              <a:rPr lang="en-US" sz="1600" dirty="0" err="1" smtClean="0">
                <a:latin typeface="Consolas" panose="020B0609020204030204" pitchFamily="49" charset="0"/>
                <a:cs typeface="Consolas" panose="020B0609020204030204" pitchFamily="49" charset="0"/>
              </a:rPr>
              <a:t>pacmanColor</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‘yellow’</a:t>
            </a:r>
          </a:p>
          <a:p>
            <a:r>
              <a:rPr lang="en-US" sz="1600" dirty="0" err="1" smtClean="0">
                <a:latin typeface="Consolas" panose="020B0609020204030204" pitchFamily="49" charset="0"/>
                <a:cs typeface="Consolas" panose="020B0609020204030204" pitchFamily="49" charset="0"/>
              </a:rPr>
              <a:t>pacmanSpeed</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50</a:t>
            </a:r>
          </a:p>
          <a:p>
            <a:r>
              <a:rPr lang="en-US" sz="1600" dirty="0" smtClean="0">
                <a:solidFill>
                  <a:srgbClr val="37FFE6"/>
                </a:solidFill>
                <a:latin typeface="Consolas" panose="020B0609020204030204" pitchFamily="49" charset="0"/>
                <a:cs typeface="Consolas" panose="020B0609020204030204" pitchFamily="49" charset="0"/>
              </a:rPr>
              <a:t>ghost1Name = ‘Ghost 1’</a:t>
            </a:r>
          </a:p>
          <a:p>
            <a:r>
              <a:rPr lang="en-US" sz="1600" dirty="0" smtClean="0">
                <a:solidFill>
                  <a:srgbClr val="37FFE6"/>
                </a:solidFill>
                <a:latin typeface="Consolas" panose="020B0609020204030204" pitchFamily="49" charset="0"/>
                <a:cs typeface="Consolas" panose="020B0609020204030204" pitchFamily="49" charset="0"/>
              </a:rPr>
              <a:t>ghost1Color = ‘blue’</a:t>
            </a:r>
          </a:p>
          <a:p>
            <a:r>
              <a:rPr lang="en-US" sz="1600" dirty="0" smtClean="0">
                <a:solidFill>
                  <a:srgbClr val="37FFE6"/>
                </a:solidFill>
                <a:latin typeface="Consolas" panose="020B0609020204030204" pitchFamily="49" charset="0"/>
                <a:cs typeface="Consolas" panose="020B0609020204030204" pitchFamily="49" charset="0"/>
              </a:rPr>
              <a:t>ghost1Speed = 30</a:t>
            </a:r>
          </a:p>
          <a:p>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ghost2Name </a:t>
            </a:r>
            <a:r>
              <a:rPr lang="en-US" sz="1600" dirty="0">
                <a:solidFill>
                  <a:schemeClr val="accent6">
                    <a:lumMod val="60000"/>
                    <a:lumOff val="40000"/>
                  </a:schemeClr>
                </a:solidFill>
                <a:latin typeface="Consolas" panose="020B0609020204030204" pitchFamily="49" charset="0"/>
                <a:cs typeface="Consolas" panose="020B0609020204030204" pitchFamily="49" charset="0"/>
              </a:rPr>
              <a:t>= ‘Ghost </a:t>
            </a:r>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2’</a:t>
            </a:r>
            <a:endParaRPr lang="en-US" sz="1600" dirty="0">
              <a:solidFill>
                <a:schemeClr val="accent6">
                  <a:lumMod val="60000"/>
                  <a:lumOff val="40000"/>
                </a:schemeClr>
              </a:solidFill>
              <a:latin typeface="Consolas" panose="020B0609020204030204" pitchFamily="49" charset="0"/>
              <a:cs typeface="Consolas" panose="020B0609020204030204" pitchFamily="49" charset="0"/>
            </a:endParaRPr>
          </a:p>
          <a:p>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ghost2Color </a:t>
            </a:r>
            <a:r>
              <a:rPr lang="en-US" sz="1600" dirty="0">
                <a:solidFill>
                  <a:schemeClr val="accent6">
                    <a:lumMod val="60000"/>
                    <a:lumOff val="40000"/>
                  </a:schemeClr>
                </a:solidFill>
                <a:latin typeface="Consolas" panose="020B0609020204030204" pitchFamily="49" charset="0"/>
                <a:cs typeface="Consolas" panose="020B0609020204030204" pitchFamily="49" charset="0"/>
              </a:rPr>
              <a:t>= </a:t>
            </a:r>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‘red’</a:t>
            </a:r>
            <a:endParaRPr lang="en-US" sz="1600" dirty="0">
              <a:solidFill>
                <a:schemeClr val="accent6">
                  <a:lumMod val="60000"/>
                  <a:lumOff val="40000"/>
                </a:schemeClr>
              </a:solidFill>
              <a:latin typeface="Consolas" panose="020B0609020204030204" pitchFamily="49" charset="0"/>
              <a:cs typeface="Consolas" panose="020B0609020204030204" pitchFamily="49" charset="0"/>
            </a:endParaRPr>
          </a:p>
          <a:p>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ghost2Speed </a:t>
            </a:r>
            <a:r>
              <a:rPr lang="en-US" sz="1600" dirty="0">
                <a:solidFill>
                  <a:schemeClr val="accent6">
                    <a:lumMod val="60000"/>
                    <a:lumOff val="40000"/>
                  </a:schemeClr>
                </a:solidFill>
                <a:latin typeface="Consolas" panose="020B0609020204030204" pitchFamily="49" charset="0"/>
                <a:cs typeface="Consolas" panose="020B0609020204030204" pitchFamily="49" charset="0"/>
              </a:rPr>
              <a:t>= </a:t>
            </a:r>
            <a:r>
              <a:rPr lang="en-US" sz="1600" dirty="0" smtClean="0">
                <a:solidFill>
                  <a:schemeClr val="accent6">
                    <a:lumMod val="60000"/>
                    <a:lumOff val="40000"/>
                  </a:schemeClr>
                </a:solidFill>
                <a:latin typeface="Consolas" panose="020B0609020204030204" pitchFamily="49" charset="0"/>
                <a:cs typeface="Consolas" panose="020B0609020204030204" pitchFamily="49" charset="0"/>
              </a:rPr>
              <a:t>80</a:t>
            </a:r>
            <a:endParaRPr lang="en-US" sz="1600" dirty="0">
              <a:solidFill>
                <a:schemeClr val="accent6">
                  <a:lumMod val="60000"/>
                  <a:lumOff val="40000"/>
                </a:schemeClr>
              </a:solidFill>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grpSp>
        <p:nvGrpSpPr>
          <p:cNvPr id="3" name="Gruppieren 2"/>
          <p:cNvGrpSpPr/>
          <p:nvPr/>
        </p:nvGrpSpPr>
        <p:grpSpPr>
          <a:xfrm>
            <a:off x="7002324" y="3174077"/>
            <a:ext cx="1905071" cy="900120"/>
            <a:chOff x="7831118" y="3710466"/>
            <a:chExt cx="2359442" cy="1114804"/>
          </a:xfrm>
        </p:grpSpPr>
        <p:sp>
          <p:nvSpPr>
            <p:cNvPr id="53" name="TextBox 52"/>
            <p:cNvSpPr txBox="1"/>
            <p:nvPr/>
          </p:nvSpPr>
          <p:spPr>
            <a:xfrm>
              <a:off x="8056960" y="3710466"/>
              <a:ext cx="2133600" cy="1029195"/>
            </a:xfrm>
            <a:prstGeom prst="rect">
              <a:avLst/>
            </a:prstGeom>
            <a:noFill/>
          </p:spPr>
          <p:txBody>
            <a:bodyPr wrap="square" rtlCol="0">
              <a:spAutoFit/>
            </a:bodyPr>
            <a:lstStyle/>
            <a:p>
              <a:r>
                <a:rPr lang="en-US" sz="2400" b="1" dirty="0" smtClean="0">
                  <a:solidFill>
                    <a:srgbClr val="C00000"/>
                  </a:solidFill>
                  <a:latin typeface="CamingoDos Regular" pitchFamily="34" charset="0"/>
                </a:rPr>
                <a:t>TOO </a:t>
              </a:r>
              <a:r>
                <a:rPr lang="en-US" sz="24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MUCH</a:t>
              </a:r>
            </a:p>
          </p:txBody>
        </p:sp>
        <p:sp>
          <p:nvSpPr>
            <p:cNvPr id="2" name="Rectangle 1"/>
            <p:cNvSpPr/>
            <p:nvPr/>
          </p:nvSpPr>
          <p:spPr>
            <a:xfrm>
              <a:off x="7831118" y="3764805"/>
              <a:ext cx="2118127" cy="1060465"/>
            </a:xfrm>
            <a:prstGeom prst="rect">
              <a:avLst/>
            </a:prstGeom>
            <a:solidFill>
              <a:srgbClr val="C0504D">
                <a:alpha val="16078"/>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accent3">
                    <a:lumMod val="40000"/>
                    <a:lumOff val="60000"/>
                  </a:schemeClr>
                </a:solidFill>
              </a:endParaRPr>
            </a:p>
          </p:txBody>
        </p:sp>
      </p:grpSp>
      <p:sp>
        <p:nvSpPr>
          <p:cNvPr id="54" name="Multiply 53"/>
          <p:cNvSpPr/>
          <p:nvPr/>
        </p:nvSpPr>
        <p:spPr>
          <a:xfrm>
            <a:off x="3941916" y="2619727"/>
            <a:ext cx="2795157" cy="1746974"/>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Box 4"/>
          <p:cNvSpPr txBox="1"/>
          <p:nvPr/>
        </p:nvSpPr>
        <p:spPr>
          <a:xfrm>
            <a:off x="791496" y="96812"/>
            <a:ext cx="7815184" cy="523220"/>
          </a:xfrm>
          <a:prstGeom prst="rect">
            <a:avLst/>
          </a:prstGeom>
          <a:noFill/>
        </p:spPr>
        <p:txBody>
          <a:bodyPr wrap="square" rtlCol="0">
            <a:spAutoFit/>
          </a:bodyPr>
          <a:lstStyle/>
          <a:p>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Example</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 </a:t>
            </a:r>
            <a:r>
              <a:rPr lang="de-DE" sz="2800" dirty="0" err="1" smtClean="0">
                <a:solidFill>
                  <a:srgbClr val="FFB937"/>
                </a:solidFill>
                <a:latin typeface="Tahoma" panose="020B0604030504040204" pitchFamily="34" charset="0"/>
                <a:ea typeface="Tahoma" panose="020B0604030504040204" pitchFamily="34" charset="0"/>
                <a:cs typeface="Tahoma" panose="020B0604030504040204" pitchFamily="34" charset="0"/>
              </a:rPr>
              <a:t>No</a:t>
            </a:r>
            <a:r>
              <a:rPr lang="de-DE" sz="2800" dirty="0" smtClean="0">
                <a:solidFill>
                  <a:srgbClr val="FFB937"/>
                </a:solidFill>
                <a:latin typeface="Tahoma" panose="020B0604030504040204" pitchFamily="34" charset="0"/>
                <a:ea typeface="Tahoma" panose="020B0604030504040204" pitchFamily="34" charset="0"/>
                <a:cs typeface="Tahoma" panose="020B0604030504040204" pitchFamily="34" charset="0"/>
              </a:rPr>
              <a:t> OOP</a:t>
            </a:r>
          </a:p>
        </p:txBody>
      </p:sp>
    </p:spTree>
    <p:extLst>
      <p:ext uri="{BB962C8B-B14F-4D97-AF65-F5344CB8AC3E}">
        <p14:creationId xmlns:p14="http://schemas.microsoft.com/office/powerpoint/2010/main" val="2045079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 Schwarz ">
  <a:themeElements>
    <a:clrScheme name="Benutzerdefiniert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5484</TotalTime>
  <Words>5922</Words>
  <Application>Microsoft Office PowerPoint</Application>
  <PresentationFormat>On-screen Show (16:9)</PresentationFormat>
  <Paragraphs>1396</Paragraphs>
  <Slides>81</Slides>
  <Notes>65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81</vt:i4>
      </vt:variant>
    </vt:vector>
  </HeadingPairs>
  <TitlesOfParts>
    <vt:vector size="92" baseType="lpstr">
      <vt:lpstr>Arial</vt:lpstr>
      <vt:lpstr>Calibri</vt:lpstr>
      <vt:lpstr>CamingoDos Regular</vt:lpstr>
      <vt:lpstr>Candara</vt:lpstr>
      <vt:lpstr>Century Gothic</vt:lpstr>
      <vt:lpstr>Consolas</vt:lpstr>
      <vt:lpstr>Cooper Std Black</vt:lpstr>
      <vt:lpstr>Tahoma</vt:lpstr>
      <vt:lpstr>Times New Roman</vt:lpstr>
      <vt:lpstr>Wingdings</vt:lpstr>
      <vt:lpstr> Schwarz </vt:lpstr>
      <vt:lpstr>Introduction to  Object Oriented Programming (OOP)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Hochschule der Medien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Diana</cp:lastModifiedBy>
  <cp:revision>962</cp:revision>
  <dcterms:created xsi:type="dcterms:W3CDTF">2014-03-13T12:36:33Z</dcterms:created>
  <dcterms:modified xsi:type="dcterms:W3CDTF">2018-10-06T12:02:24Z</dcterms:modified>
</cp:coreProperties>
</file>