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wmf" ContentType="image/x-wmf"/>
  <Override PartName="/ppt/media/image6.wmf" ContentType="image/x-wmf"/>
  <Override PartName="/ppt/media/image5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wmf" ContentType="image/x-wmf"/>
  <Override PartName="/ppt/media/image21.wmf" ContentType="image/x-wmf"/>
  <Override PartName="/ppt/media/image20.wmf" ContentType="image/x-wmf"/>
  <Override PartName="/ppt/media/image16.wmf" ContentType="image/x-wmf"/>
  <Override PartName="/ppt/media/image10.wmf" ContentType="image/x-wmf"/>
  <Override PartName="/ppt/media/image23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2.png" ContentType="image/png"/>
  <Override PartName="/ppt/media/image13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A336D8-C922-4397-8249-55D560BC098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Q%E2%80%93Q_plot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8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Sleep data in datasets package. Datasets package not availabe in  R version 3.5.1 , use datasets.load package instead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Shapiro test :  si p value élevée, on ne rejette pas H0 donc data normale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Si p value basse, on rejette H0 donc data non normale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H0: normal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H1: non  normal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However, since the test is biased by sample size,the test may be statistically significant from a normal distribution in any large samples. Thus a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Q–Q plot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 is required for verification in addition to the test.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The Q-Q plot, or quantile-quantile plot, is a graphical tool to help us assess if a set of data plausibly came from some theoretical distribution such as a Normal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or exponential. For example, if we run a statistical analysis that assumes our dependent variable is Normally distributed, we can use a Normal Q-Q plot to check that assumption. A Q-Q plot is a scatterplot created by plotting two sets of quantiles (percentiles= points in your data below which a certain proportion of your data fall). against one another. If both sets of quantiles came from the same distribution, we should see the points forming a line that’s roughly straight. Here’s an example of a Normal Q-Q plot when both sets of quantiles truly come from Normal distributions.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 is normal , p value </a:t>
            </a:r>
            <a:r>
              <a:rPr b="1" lang="en-US" sz="2000" spc="-1" strike="noStrike">
                <a:latin typeface="Arial"/>
              </a:rPr>
              <a:t>above</a:t>
            </a:r>
            <a:r>
              <a:rPr b="0" lang="en-US" sz="2000" spc="-1" strike="noStrike">
                <a:latin typeface="Arial"/>
              </a:rPr>
              <a:t> 5%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October 2020: Hiding this slide from the course. In practice, statistics teachers do </a:t>
            </a:r>
            <a:r>
              <a:rPr b="1" lang="en-US" sz="2000" spc="-1" strike="noStrike">
                <a:latin typeface="Arial"/>
              </a:rPr>
              <a:t>not </a:t>
            </a:r>
            <a:r>
              <a:rPr b="0" lang="en-US" sz="2000" spc="-1" strike="noStrike">
                <a:latin typeface="Arial"/>
              </a:rPr>
              <a:t>recommend the Shapiro-Wilk normality test to check assumptions. QQ plot is better.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Histogram is problematic as well, but at least students can easily see how it is quite un-informative for our own particular data sets, and most are not tempted much to draw their conclusions regarding normality based on the histograms. (Leonore)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Include this slide when teaching Shapiro-Wilk test.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Hide this slide when leaving out Shapiro-Wilk test. (Leonore)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This test is one of the most widely used tests. However, it can be used only if the background assumptions are satisfied.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populations from which the samples have been drawn should be  normal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 One needs to note that the normality assumption has to be tested individually and separately for the two samples.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standard deviation of the populations should be equal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i.e.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σX2 = σY2 = σ2, where σ2 is unknown. This assumption can be tested by the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F-test.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Samples have to be randomly drawn independent of each other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 There is however no requirement that the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two samples should be of equal size - often times they would be unequal though the odd case of equal size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cannot be ruled out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Welch t-test (a slightly modified version of the t-test) takes into account different sample variances.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the variances are actually the same, it provides the same results as the standard Student t-test.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Leonore, Oct 2020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Use interaction plot to draw a stripchart with connecting lines. This code does not require a for loop (which has not been covered in the course). 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https://www.zoology.ubc.ca/~schluter/R/Display.html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088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Single factor (or one-way) analysis of variance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Parametric ( ANOVA)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Non parametric (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kal-Wallis)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Wilcox: t-test for non normal distributions (using ranks instead of values) . Use the Wilcoxon signed-rank test when you'd like to use the paired </a:t>
            </a:r>
            <a:r>
              <a:rPr b="0" i="1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–test, but the differences are severely non-normally distributed.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Kolmogorov-smirnov test (x,y) : a two-sample test of the null hypothesis that x and y were drawn from the same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continuous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distribution is performed.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does not distinguish between independent and dependent variables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sign of r(+ or -) is the same as the sign of the slope of the line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When r= 0, the points are not LINEARLY ASSOCIATED–this does NOT mean there is NO ASSOCIATION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sign of r(+ or -) is the same as the sign of the slope of the line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•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When r= 0, the points are not LINEARLY ASSOCIATED–this does NOT mean there is NO ASSOCIATION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Note, October 2020: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Hiding this slide – show fewer plots in next slide to not overwhelm beginners.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Null hypo: no correlation . Here we can reject the null hypo that there is no correlation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(TODO: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legend could be added, as in the original slide from women data set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Pearson correlation coefficient could be written into the plot using text)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Leonore Oct 2020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Null hypo: no correlation . Here we can reject the null hypo that there is no correlation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null hypothesis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Assumptions: 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-normality and homoscedasticity of the variables (otherwise log transforme the data or use ranks)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-linearity (data fit a straight line) and independence of  the observations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null hypothesis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Assumptions: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Linear model assumes normality of the residuals.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It does NOT assume normality of the data.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This cannot be checked BEFORE we use lm. Check it afterwards.</a:t>
            </a: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Hide slide.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Leonore October 2020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 st example continuous variable as a function of a continuous variable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 st example continuous variable as a function of a continuous variable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Statistical analyses may </a:t>
            </a:r>
            <a:r>
              <a:rPr b="0" lang="en-US" sz="1200" spc="-1" strike="noStrike">
                <a:latin typeface="Arial"/>
              </a:rPr>
              <a:t>be unreliable if assumptions are violated, so check them!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the next slides, we will see some examples of question and types of variables and translate some of them in 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 method makes that the  sum and mean of resiudals are 0. Can be seen with a boxplot. </a:t>
            </a:r>
            <a:r>
              <a:rPr b="1" lang="en-US" sz="2000" spc="-1" strike="noStrike">
                <a:latin typeface="Arial"/>
              </a:rPr>
              <a:t>We assume the residuals are normally distributed around 0 with equal variance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residual standard error is the standard deviation of the residuals (which we would usually like to be small).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The numbers of degrees of freedom indicates the  number of independent pieces of data that ara available to estimate the error (= # ob obsevations - # of parameters to estimate)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R2= r (correlation coeff) ^2 when it is a simple linear regression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Adj R2 takes into account the number of variable in the model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In the case of a simple regression, the F-test is eq to a t.test (same p-value)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only doing 1 thing to assess normality, QQ plot would be more appropriate than Shapiro-Wilk test in my experience/opinion. Leonore, Oct 2020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4e81bd"/>
                </a:solidFill>
                <a:latin typeface="Arial"/>
              </a:rPr>
              <a:t>Hiding all slides on the 2</a:t>
            </a:r>
            <a:r>
              <a:rPr b="0" lang="en-US" sz="2000" spc="-1" strike="noStrike" baseline="30000">
                <a:solidFill>
                  <a:srgbClr val="4e81bd"/>
                </a:solidFill>
                <a:latin typeface="Arial"/>
              </a:rPr>
              <a:t>nd</a:t>
            </a:r>
            <a:r>
              <a:rPr b="0" lang="en-US" sz="2000" spc="-1" strike="noStrike">
                <a:solidFill>
                  <a:srgbClr val="4e81bd"/>
                </a:solidFill>
                <a:latin typeface="Arial"/>
              </a:rPr>
              <a:t> example (linear model with categorical variable) to save time! 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4e81bd"/>
                </a:solidFill>
                <a:latin typeface="Arial"/>
              </a:rPr>
              <a:t>Simultaneously, I changed the exercise slides to include a linear model with a continuous dependent variable instead of categorical dependent variable. This was to make the exercise match the slides and to add interest for students.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4e81bd"/>
                </a:solidFill>
                <a:latin typeface="Arial"/>
              </a:rPr>
              <a:t>Leonore, Oct 2020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 st example continuous variable as a function of a dichotomous variable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Hiding all slides on the 2</a:t>
            </a:r>
            <a:r>
              <a:rPr b="0" lang="en-US" sz="2000" spc="-1" strike="noStrike" baseline="30000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 example (linear model with categorical variable) to save time! Leonore, Oct 2020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Hiding all slides on the 2</a:t>
            </a:r>
            <a:r>
              <a:rPr b="0" lang="en-US" sz="2000" spc="-1" strike="noStrike" baseline="30000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 example (linear model with categorical variable) to save time! Leonore, Oct 2020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model will say that 153,896will be the baseline height for women. And  8.436 will represent the increase/decrease of this baseline for men.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Hiding all slides on the 2</a:t>
            </a:r>
            <a:r>
              <a:rPr b="0" lang="en-US" sz="2000" spc="-1" strike="noStrike" baseline="30000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 example (linear model with categorical variable) to save time! Leonore, Oct 2020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Arial"/>
              </a:rPr>
              <a:t>GenderM is not significantly different from 0. Difference in baseline for males compared to females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solidFill>
                  <a:srgbClr val="4f81bd"/>
                </a:solidFill>
                <a:latin typeface="Arial"/>
              </a:rPr>
              <a:t>R2 is way maller than the one in the model with age (0.65) which means that Gender does not explain much of the height variability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Arial"/>
              </a:rPr>
              <a:t>Hiding all slides on the 2</a:t>
            </a:r>
            <a:r>
              <a:rPr b="0" lang="en-US" sz="2000" spc="-1" strike="noStrike" baseline="30000">
                <a:solidFill>
                  <a:srgbClr val="4f81bd"/>
                </a:solidFill>
                <a:latin typeface="Arial"/>
              </a:rPr>
              <a:t>nd</a:t>
            </a:r>
            <a:r>
              <a:rPr b="0" lang="en-US" sz="2000" spc="-1" strike="noStrike">
                <a:solidFill>
                  <a:srgbClr val="4f81bd"/>
                </a:solidFill>
                <a:latin typeface="Arial"/>
              </a:rPr>
              <a:t> example (linear model with categorical variable) to save time! Leonore, Oct 2020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Arial"/>
              </a:rPr>
              <a:t>Next steps: multiple regressions, analysis of variance between a continuous variable and one or more continuous or categorical variables.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Statistics to confirm your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 or the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 is an ongoing process, there is always more to explore 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088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Intro on this very vast subject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There are many ways to « analyze data », depending on the type of experiment and the questions asked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questions are usually framed in the context of hypothesis testing, and often summarised by The question: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«Which test should I use ?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P-value = result of an hypothesis test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For those in the know, this is Frequentist statistics, inherited from (but kind of despite) Fisher.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P-value thresholds should be decided upon before running the test. Changing the threshold based on the test’s results is a mild form of p-hacking.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P-value = result of an hypothesis test , </a:t>
            </a:r>
            <a:r>
              <a:rPr b="1" lang="en-US" sz="1200" spc="-1" strike="noStrike">
                <a:solidFill>
                  <a:srgbClr val="c0504d"/>
                </a:solidFill>
                <a:latin typeface="+mn-lt"/>
                <a:ea typeface="+mn-ea"/>
              </a:rPr>
              <a:t>is a probability that is used to assess the significance of a test.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c0504d"/>
                </a:solidFill>
                <a:latin typeface="+mn-lt"/>
                <a:ea typeface="+mn-ea"/>
              </a:rPr>
              <a:t>The p-value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is the probability of getting a result that is as or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</a:rPr>
              <a:t>more extreme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than the observed result, </a:t>
            </a:r>
            <a:r>
              <a:rPr b="0" lang="en-US" sz="1200" spc="-1" strike="noStrike">
                <a:solidFill>
                  <a:srgbClr val="c0504d"/>
                </a:solidFill>
                <a:latin typeface="+mn-lt"/>
                <a:ea typeface="+mn-ea"/>
              </a:rPr>
              <a:t>assuming that the null hypothesis is true.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Infer conclusions based on p-value: if the probability of observing such an extreme or more extreme test statistic assuming H0 is true is very low, infer that H0 wasn’t true to begin with.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Biological significance can be present in the absence of statistical significance - typically in underpowered studies.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Pvalue=x= Probabilité x de rejeter par erreur l'hypothèse nulle=there is a probability of x that you will mistakenly reject the null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440" cy="3819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520" cy="63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42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Espace réservé pour une image  17" descr=""/>
          <p:cNvPicPr/>
          <p:nvPr/>
        </p:nvPicPr>
        <p:blipFill>
          <a:blip r:embed="rId2"/>
          <a:srcRect l="1467" t="0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hyperlink" Target="http://cran.r-project.org/manuals.html" TargetMode="External"/><Relationship Id="rId2" Type="http://schemas.openxmlformats.org/officeDocument/2006/relationships/hyperlink" Target="http://cran.r-project.org/manuals.html" TargetMode="External"/><Relationship Id="rId3" Type="http://schemas.openxmlformats.org/officeDocument/2006/relationships/hyperlink" Target="https://www.datacamp.com/courses/free-introduction-to-r" TargetMode="External"/><Relationship Id="rId4" Type="http://schemas.openxmlformats.org/officeDocument/2006/relationships/hyperlink" Target="https://www.datacamp.com/courses/free-introduction-to-r" TargetMode="External"/><Relationship Id="rId5" Type="http://schemas.openxmlformats.org/officeDocument/2006/relationships/hyperlink" Target="http://www.sthda.com/english/" TargetMode="External"/><Relationship Id="rId6" Type="http://schemas.openxmlformats.org/officeDocument/2006/relationships/hyperlink" Target="http://www.sthda.com/english/" TargetMode="External"/><Relationship Id="rId7" Type="http://schemas.openxmlformats.org/officeDocument/2006/relationships/hyperlink" Target="http://stackoverflow.com/tags/r/info" TargetMode="External"/><Relationship Id="rId8" Type="http://schemas.openxmlformats.org/officeDocument/2006/relationships/hyperlink" Target="http://www.rseek.org/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://www.sib.swiss/training" TargetMode="External"/><Relationship Id="rId2" Type="http://schemas.openxmlformats.org/officeDocument/2006/relationships/hyperlink" Target="mailto:training@sib.swiss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22000" y="5217480"/>
            <a:ext cx="80978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February,  2022 - Streamed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-- with slides from Diana Marek, Wandrille Duchemin, Leonore Wigger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14720" y="4017600"/>
            <a:ext cx="809784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0613"/>
                </a:solidFill>
                <a:latin typeface="Arial"/>
                <a:ea typeface="DejaVu Sans"/>
              </a:rPr>
              <a:t>First steps with R in Life Sciences:</a:t>
            </a:r>
            <a:br/>
            <a:r>
              <a:rPr b="1" lang="en-US" sz="3200" spc="-1" strike="noStrike">
                <a:solidFill>
                  <a:srgbClr val="e30613"/>
                </a:solidFill>
                <a:latin typeface="Arial"/>
                <a:ea typeface="DejaVu Sans"/>
              </a:rPr>
              <a:t>Statistics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5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840" cy="3426840"/>
          </a:xfrm>
          <a:prstGeom prst="rect">
            <a:avLst/>
          </a:prstGeom>
          <a:ln>
            <a:noFill/>
          </a:ln>
        </p:spPr>
      </p:pic>
      <p:pic>
        <p:nvPicPr>
          <p:cNvPr id="286" name="Picture 7" descr=""/>
          <p:cNvPicPr/>
          <p:nvPr/>
        </p:nvPicPr>
        <p:blipFill>
          <a:blip r:embed="rId2"/>
          <a:stretch/>
        </p:blipFill>
        <p:spPr>
          <a:xfrm>
            <a:off x="60480" y="3423240"/>
            <a:ext cx="779040" cy="420840"/>
          </a:xfrm>
          <a:prstGeom prst="rect">
            <a:avLst/>
          </a:prstGeom>
          <a:ln>
            <a:noFill/>
          </a:ln>
        </p:spPr>
      </p:pic>
      <p:sp>
        <p:nvSpPr>
          <p:cNvPr id="287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 The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absence of a statistically significant difference </a:t>
            </a:r>
            <a:br/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does NOT imply a an </a:t>
            </a:r>
            <a:r>
              <a:rPr b="0" i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equivalence (i.e. that groups are the same)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Being careful with interpretations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endParaRPr b="0" lang="en-US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Compare a continuous measure between two groups: Is the difference between the two group means statistically significant?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Assumptions:</a:t>
            </a:r>
            <a:endParaRPr b="0" lang="en-US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Observations are independent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808080"/>
                </a:solidFill>
                <a:latin typeface="Calibri"/>
                <a:ea typeface="DejaVu Sans"/>
              </a:rPr>
              <a:t>Values are normally distributed within in each group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Values’s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means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are normally distributed within each group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808080"/>
                </a:solidFill>
                <a:latin typeface="Calibri"/>
                <a:ea typeface="DejaVu Sans"/>
              </a:rPr>
              <a:t>(Same variance in each group)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 uses Welch's t-test, which does not assume equal variance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8480" y="122760"/>
            <a:ext cx="792720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T-test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58480" y="90252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Student's sleep data: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shows the effect of two soporific drugs on 10 patients: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hours of sleep gained with the drug compared to control condition without drug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&gt;data(sleep)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&gt;head(sleep)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extra group 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1   0.7     1  1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  -1.6     1 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3  -0.2     1 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4  -1.2     1  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5  -0.1     1  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6   3.4     1  6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&gt;summary(sleep)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extra        group        ID 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Min.   :-1.600   1:10   1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1st Qu.:-0.025   2:10   2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Median : 0.950          3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Mean   : 1.540          4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3rd Qu.: 3.400          5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Max.   : 5.500          6      :2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DejaVu Sans"/>
              </a:rPr>
              <a:t>(Other):8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Example data set: sleep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754880" y="2476080"/>
            <a:ext cx="4170240" cy="17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Cushny, A. R. and Peebles, A. R. (1905) The action of optical isomers: II hyoscines. The Journal of Physiology 32, 501–510.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(1908) The probable error of the mean. Biometrika, 6, 20.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93480" y="1010160"/>
            <a:ext cx="8354880" cy="58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&gt;data(sleep) </a:t>
            </a:r>
            <a:r>
              <a:rPr b="0" lang="en-US" sz="2200" spc="-1" strike="noStrike">
                <a:solidFill>
                  <a:srgbClr val="4f6228"/>
                </a:solidFill>
                <a:latin typeface="Calibri"/>
                <a:ea typeface="DejaVu Sans"/>
              </a:rPr>
              <a:t># Data which shows the effect of two soporific drugs (increase in hours of sleep compared to control) on patients.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Using histograms (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hist()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 and QQ-Plots (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qqnorm(), qqline()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),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we can visually assess the normality of the data.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8480" y="305640"/>
            <a:ext cx="897516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Check normality of the data with plots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8" name="Image 3" descr=""/>
          <p:cNvPicPr/>
          <p:nvPr/>
        </p:nvPicPr>
        <p:blipFill>
          <a:blip r:embed="rId1"/>
          <a:stretch/>
        </p:blipFill>
        <p:spPr>
          <a:xfrm>
            <a:off x="5136120" y="2722320"/>
            <a:ext cx="3814560" cy="381456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307440" y="2971800"/>
            <a:ext cx="4826520" cy="30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&gt;par(mfrow=c(2,2))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&gt;hist(sleep$extra[sleep$group==1],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freq=FALSE, xlab="Drug 1",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 Extra sleep on drug 1")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&gt;qqnorm(sleep$extra[sleep$group==1])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&gt;qqline(sleep$extra[sleep$group==1])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&gt;hist(sleep$extra[sleep$group==2],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freq=FALSE, &gt;xlab="Drug 2",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 Extra sleep on drug 2")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&gt;qqnorm(sleep$extra[sleep$group==2])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&gt;qqline(sleep$extra[sleep$group==2])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addition, we can run a statistical test to assess normality of the data: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Shapiro-Wilk test.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H0: Data is normally distributed. H1: Data deviates significantly from normality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&gt;shapiro.test(sleep$extra[sleep$group==1])</a:t>
            </a:r>
            <a:r>
              <a:rPr b="0" lang="en-US" sz="2600" spc="-1" strike="noStrike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1]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W = 0.92581, p-value = 0.4079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&gt;shapiro.test(sleep$extra[sleep$group==2])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	</a:t>
            </a:r>
            <a:br/>
            <a:r>
              <a:rPr b="0" lang="en-US" sz="2600" spc="-1" strike="noStrike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2]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W = 0.9193, p-value = 0.3511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Check normality of the data with a test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QQ-Plot: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Histograms: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Distributions hard to asses for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small data sets.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QQ-Plot: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Histograms: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Distributions hard to asses for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small data sets.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Shapiro-Wilk normality test: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Better for smaller data sets.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Its usefulness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is somewhat controversial, don't use it by itself to assess normality.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0840" y="43560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82400" y="5860080"/>
            <a:ext cx="3908520" cy="778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04640" y="1135080"/>
            <a:ext cx="85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col=c("orange", "pink"), ylab="Extra sleep", xlab="Drug received")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&gt;points(extra ~ group, data = sleep, col="black",pch = 19)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0760" y="61308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Visualize group differences with boxplot()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0" name="Picture 3" descr=""/>
          <p:cNvPicPr/>
          <p:nvPr/>
        </p:nvPicPr>
        <p:blipFill>
          <a:blip r:embed="rId1"/>
          <a:srcRect l="0" t="7349" r="0" b="0"/>
          <a:stretch/>
        </p:blipFill>
        <p:spPr>
          <a:xfrm>
            <a:off x="434880" y="2173680"/>
            <a:ext cx="4224960" cy="43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50720" y="819720"/>
            <a:ext cx="8425800" cy="59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sleep$extra[sleep$group==2])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&gt;t.test(extra ~ group, data=sleep)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#equivalent to the above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Two-sided </a:t>
            </a:r>
            <a:r>
              <a:rPr b="1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Welch two-sample t-test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(modified t-test, does not assume equal sample variances)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Welch Two Sample t-test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data:  extra by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t = -1.8608, df = 17.776, p-value = </a:t>
            </a:r>
            <a:r>
              <a:rPr b="1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alternative hypothesis: true difference in means is not equal to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-3.3654832  0.2054832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mean in group 1 mean in group 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         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0.75            2.33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 t.test()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013000" y="4885920"/>
            <a:ext cx="3742920" cy="119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No significant difference between group means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at alpha level 0.05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8080" y="732240"/>
            <a:ext cx="8262720" cy="56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t.test() and other tests return an R object that can be assigned to a variable. This object is a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list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View the names of the list’s slots using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names()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Access the elements of a list using the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$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[[ ]]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operators.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test.res &lt;- t.test(sleep$extra[sleep$group==1],</a:t>
            </a:r>
            <a:br/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          sleep$extra[sleep$group==2])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names(test.res)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[1] "statistic"   "parameter"   "p.value"     "conf.int"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[5] "estimate"    "null.value"  "alternative" "method"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[9] "data.name"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test.res[["statistic"]]  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#or: test.res$statistic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-1.860813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test.res[["p.value"]]    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#or: test.res$p.value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Courier New"/>
              </a:rPr>
              <a:t>[1] </a:t>
            </a:r>
            <a:r>
              <a:rPr b="0" lang="en-US" sz="1600" spc="-1" strike="noStrike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T-test object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grpSp>
        <p:nvGrpSpPr>
          <p:cNvPr id="28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90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91" name="CustomShape 4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94" name="CustomShape 7"/>
          <p:cNvSpPr/>
          <p:nvPr/>
        </p:nvSpPr>
        <p:spPr>
          <a:xfrm flipH="1" flipV="1" rot="10800000">
            <a:off x="33607440" y="9987480"/>
            <a:ext cx="5234760" cy="1362960"/>
          </a:xfrm>
          <a:prstGeom prst="bentArrow">
            <a:avLst>
              <a:gd name="adj1" fmla="val 14216"/>
              <a:gd name="adj2" fmla="val 13071"/>
              <a:gd name="adj3" fmla="val 16324"/>
              <a:gd name="adj4" fmla="val 4375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Sleep data set has </a:t>
            </a:r>
            <a:r>
              <a:rPr b="0" lang="en-US" sz="2800" spc="-1" strike="noStrike">
                <a:solidFill>
                  <a:srgbClr val="4e81bd"/>
                </a:solidFill>
                <a:latin typeface="Calibri"/>
                <a:ea typeface="DejaVu Sans"/>
              </a:rPr>
              <a:t>two measurements per person (ID):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for each drug.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2800" spc="-1" strike="noStrike">
                <a:solidFill>
                  <a:srgbClr val="4e81bd"/>
                </a:solidFill>
                <a:latin typeface="Calibri"/>
                <a:ea typeface="DejaVu Sans"/>
              </a:rPr>
              <a:t>paired t-test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would be more appropriate than an unpaired t-test.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Normality assumption: </a:t>
            </a:r>
            <a:endParaRPr b="0" lang="en-US" sz="2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The mean of the </a:t>
            </a:r>
            <a:r>
              <a:rPr b="1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differences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 between pairs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are normally distributed.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Paired data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3000" y="6240240"/>
            <a:ext cx="8482320" cy="433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omic Sans MS"/>
                <a:ea typeface="DejaVu Sans"/>
              </a:rPr>
              <a:t>Is the difference between the two treatments significant?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58480" y="732240"/>
            <a:ext cx="87526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&gt;interaction.plot(response=sleep$extra, x.factor=sleep$group,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trace.factor=sleep$ID, legend=FALSE, type="b", lty=1, pch=16,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xlab="Drug received", ylab="Extra sleep")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1" name="Picture 6" descr=""/>
          <p:cNvPicPr/>
          <p:nvPr/>
        </p:nvPicPr>
        <p:blipFill>
          <a:blip r:embed="rId1"/>
          <a:srcRect l="0" t="8806" r="0" b="0"/>
          <a:stretch/>
        </p:blipFill>
        <p:spPr>
          <a:xfrm>
            <a:off x="1919160" y="1843920"/>
            <a:ext cx="5045040" cy="42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9760" y="409680"/>
            <a:ext cx="8696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Check normality of the differences between pairs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86720" y="966960"/>
            <a:ext cx="8570880" cy="20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&gt;difference = sleep$extra[sleep$group==1]-sleep$extra[sleep$group==2]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&gt;hist(difference, freq=FALSE, xlab="Difference Drug 2 - Drug 1", main="Difference in extra sleep", col="white")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&gt;qqnorm(difference, xlim=c(-5, 2), ylim=c(-5, 2))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&gt;qqline(difference)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708600" y="3029040"/>
            <a:ext cx="2349000" cy="190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Most points are close to the qqline but there is an outlier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5" name="Picture 7" descr=""/>
          <p:cNvPicPr/>
          <p:nvPr/>
        </p:nvPicPr>
        <p:blipFill>
          <a:blip r:embed="rId1"/>
          <a:srcRect l="0" t="3340" r="0" b="0"/>
          <a:stretch/>
        </p:blipFill>
        <p:spPr>
          <a:xfrm>
            <a:off x="361800" y="3029040"/>
            <a:ext cx="6251400" cy="360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8480" y="344520"/>
            <a:ext cx="792720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27600" y="6130440"/>
            <a:ext cx="7584840" cy="363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8" name="Image 5" descr=""/>
          <p:cNvPicPr/>
          <p:nvPr/>
        </p:nvPicPr>
        <p:blipFill>
          <a:blip r:embed="rId1"/>
          <a:srcRect l="0" t="10319" r="0" b="3014"/>
          <a:stretch/>
        </p:blipFill>
        <p:spPr>
          <a:xfrm>
            <a:off x="1379520" y="947520"/>
            <a:ext cx="5481000" cy="47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93480" y="1010160"/>
            <a:ext cx="8636400" cy="56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&gt;par(mfrow=c(1,2))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ylab="Extra sleep",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xlab="Drug received")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&gt;points(extra ~ group,  data=sleep, col="grey",pch=19)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adds on top of boxplot the scatter plot of the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lines(extra ~ group, ID)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for each patient id, connects the paired values by a 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&gt;stripchart(extra ~ group, data = sleep, pch=19, col="grey", add = FALSE, vertical=TRUE, ylab="Extra sleep", xlab="Drug received")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scatter plot of the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 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lines(extra ~ group, ID)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 # for each patient id, connects the paired values by a 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8480" y="111600"/>
            <a:ext cx="792720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91960" y="1010160"/>
            <a:ext cx="8717760" cy="55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368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 a 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paired t-test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when the data contains two measures for the same subject/entity.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sleep$extra[sleep$group==2],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paired values must be at the same position in the two vectors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do not use formula notation (extra~sleep) for paired t-test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Paired t-test                           </a:t>
            </a:r>
            <a:r>
              <a:rPr b="1" lang="en-US" sz="2800" spc="-1" strike="noStrike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91960" y="3107160"/>
            <a:ext cx="7048800" cy="36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Paired t-test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t = -4.0621, df = 9, p-value = 0.002833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alternative hypothesis: true difference in means is not equal to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-2.4598858 -0.7001142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mean of the differences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-1.58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651920" y="5385600"/>
            <a:ext cx="4166280" cy="147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238760"/>
            <a:ext cx="835488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When the data deviates strongly from normality, a non-parametric test can be used in place of a t-test. </a:t>
            </a: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Non-parametric tests 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do not assume any particular distribution of the data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26160" y="548640"/>
            <a:ext cx="83710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Non-parametric alternatives to the t-test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93480" y="2723400"/>
            <a:ext cx="8496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t-test (without pairing), use </a:t>
            </a:r>
            <a:r>
              <a:rPr b="1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Mann-Whitney U test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444600" y="4740120"/>
            <a:ext cx="7824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paired t-test, use </a:t>
            </a:r>
            <a:r>
              <a:rPr b="1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Wilcoxon Signed Rank test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4600" y="6093360"/>
            <a:ext cx="8560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These two tests have different names but are both implemented in the R function wilcox.test.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299880" y="4122000"/>
            <a:ext cx="6825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&gt;wilcox.test(extra~group, data=sleep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r>
              <a:rPr b="0" lang="en-US" sz="1800" spc="-1" strike="noStrike">
                <a:solidFill>
                  <a:srgbClr val="4f6228"/>
                </a:solidFill>
                <a:latin typeface="Calibri"/>
                <a:ea typeface="DejaVu Sans"/>
              </a:rPr>
              <a:t># equivalent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502560" y="5202000"/>
            <a:ext cx="6900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sleep$extra[sleep$group==2], paired=TRUE)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393480" y="3373920"/>
            <a:ext cx="83037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&gt;wilcox.test(sleep$extra[sleep$group==1],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sleep$extra[sleep$group==2])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47760" y="1146240"/>
            <a:ext cx="835488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For the sleep data, a paired test is appropriate.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34720" y="331560"/>
            <a:ext cx="874836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 wilcox.test()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920" y="1719000"/>
            <a:ext cx="7585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sleep$extra[sleep$group==2],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47760" y="2636640"/>
            <a:ext cx="863532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Wilcoxon signed rank test with continuity correction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 = 0, p-value =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0.009091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alternative hypothesis: true location shift is not equal to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526280" y="4678920"/>
            <a:ext cx="4166280" cy="144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239040" y="4647240"/>
            <a:ext cx="41482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conclusion is the same as it was for the paired t-test.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p-value is a little higher wilcox.test: 0.009091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t.test: 0.002833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2760" y="4805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41200" y="190440"/>
            <a:ext cx="874836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37760" y="2044800"/>
            <a:ext cx="835488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2760" y="3293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41200" y="4196160"/>
            <a:ext cx="8794080" cy="17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Warning messages</a:t>
            </a:r>
            <a:r>
              <a:rPr b="0" lang="en-US" sz="1600" spc="-1" strike="noStrike">
                <a:solidFill>
                  <a:srgbClr val="c00000"/>
                </a:solidFill>
                <a:latin typeface="Lucida Console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1: In wilcox.test.default(sleep$extra[sleep$group == 1], sleep$extra[sleep$group ==  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b="1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with ties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2: In wilcox.test.default(sleep$extra[sleep$group == 1], sleep$extra[sleep$group ==  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b="1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b="0" lang="en-US" sz="1500" spc="-1" strike="noStrike">
                <a:solidFill>
                  <a:srgbClr val="c00000"/>
                </a:solidFill>
                <a:latin typeface="Lucida Console"/>
                <a:ea typeface="DejaVu Sans"/>
              </a:rPr>
              <a:t>with zeroes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41200" y="359280"/>
            <a:ext cx="8992440" cy="9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37760" y="1432800"/>
            <a:ext cx="835488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41200" y="5955840"/>
            <a:ext cx="8535240" cy="637200"/>
          </a:xfrm>
          <a:prstGeom prst="rect">
            <a:avLst/>
          </a:prstGeom>
          <a:noFill/>
          <a:ln w="19080">
            <a:solidFill>
              <a:srgbClr val="4e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warnings don't mean that there is an error in the result. An (approximated) p-value is still provided and can be reported.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86352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808080"/>
                </a:solidFill>
                <a:latin typeface="Calibri"/>
                <a:ea typeface="DejaVu Sans"/>
              </a:rPr>
              <a:t>Data representation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31144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570600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Statistical analysis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715392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7548840" y="1832400"/>
            <a:ext cx="1314000" cy="3519360"/>
          </a:xfrm>
          <a:custGeom>
            <a:avLst/>
            <a:gdLst/>
            <a:ahLst/>
            <a:rect l="l" t="t" r="r" b="b"/>
            <a:pathLst>
              <a:path w="1316240" h="3521674">
                <a:moveTo>
                  <a:pt x="0" y="131624"/>
                </a:moveTo>
                <a:cubicBezTo>
                  <a:pt x="0" y="58930"/>
                  <a:pt x="58930" y="0"/>
                  <a:pt x="131624" y="0"/>
                </a:cubicBezTo>
                <a:lnTo>
                  <a:pt x="1184616" y="0"/>
                </a:lnTo>
                <a:cubicBezTo>
                  <a:pt x="1257310" y="0"/>
                  <a:pt x="1316240" y="58930"/>
                  <a:pt x="1316240" y="131624"/>
                </a:cubicBezTo>
                <a:lnTo>
                  <a:pt x="1316240" y="3390050"/>
                </a:lnTo>
                <a:cubicBezTo>
                  <a:pt x="1316240" y="3462744"/>
                  <a:pt x="1257310" y="3521674"/>
                  <a:pt x="1184616" y="3521674"/>
                </a:cubicBezTo>
                <a:lnTo>
                  <a:pt x="131624" y="3521674"/>
                </a:lnTo>
                <a:cubicBezTo>
                  <a:pt x="58930" y="3521674"/>
                  <a:pt x="0" y="3462744"/>
                  <a:pt x="0" y="3390050"/>
                </a:cubicBezTo>
                <a:lnTo>
                  <a:pt x="0" y="13162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5760" rIns="95760" tIns="95760" bIns="95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2608920" y="215748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307" name="Group 9"/>
          <p:cNvGrpSpPr/>
          <p:nvPr/>
        </p:nvGrpSpPr>
        <p:grpSpPr>
          <a:xfrm>
            <a:off x="177840" y="2390040"/>
            <a:ext cx="33429960" cy="7597440"/>
            <a:chOff x="177840" y="2390040"/>
            <a:chExt cx="33429960" cy="7597440"/>
          </a:xfrm>
        </p:grpSpPr>
        <p:sp>
          <p:nvSpPr>
            <p:cNvPr id="308" name="CustomShape 10"/>
            <p:cNvSpPr/>
            <p:nvPr/>
          </p:nvSpPr>
          <p:spPr>
            <a:xfrm rot="13238400">
              <a:off x="2719800" y="2609640"/>
              <a:ext cx="927720" cy="682920"/>
            </a:xfrm>
            <a:prstGeom prst="curvedUpArrow">
              <a:avLst>
                <a:gd name="adj1" fmla="val 15475"/>
                <a:gd name="adj2" fmla="val 53339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309" name="CustomShape 11"/>
            <p:cNvSpPr/>
            <p:nvPr/>
          </p:nvSpPr>
          <p:spPr>
            <a:xfrm>
              <a:off x="177840" y="3198240"/>
              <a:ext cx="1314000" cy="787680"/>
            </a:xfrm>
            <a:custGeom>
              <a:avLst/>
              <a:gdLst/>
              <a:ahLst/>
              <a:rect l="l" t="t" r="r" b="b"/>
              <a:pathLst>
                <a:path w="1316240" h="789744">
                  <a:moveTo>
                    <a:pt x="0" y="78974"/>
                  </a:moveTo>
                  <a:cubicBezTo>
                    <a:pt x="0" y="35358"/>
                    <a:pt x="35358" y="0"/>
                    <a:pt x="78974" y="0"/>
                  </a:cubicBezTo>
                  <a:lnTo>
                    <a:pt x="1237266" y="0"/>
                  </a:lnTo>
                  <a:cubicBezTo>
                    <a:pt x="1280882" y="0"/>
                    <a:pt x="1316240" y="35358"/>
                    <a:pt x="1316240" y="78974"/>
                  </a:cubicBezTo>
                  <a:lnTo>
                    <a:pt x="1316240" y="710770"/>
                  </a:lnTo>
                  <a:cubicBezTo>
                    <a:pt x="1316240" y="754386"/>
                    <a:pt x="1280882" y="789744"/>
                    <a:pt x="1237266" y="789744"/>
                  </a:cubicBezTo>
                  <a:lnTo>
                    <a:pt x="78974" y="789744"/>
                  </a:lnTo>
                  <a:cubicBezTo>
                    <a:pt x="35358" y="789744"/>
                    <a:pt x="0" y="754386"/>
                    <a:pt x="0" y="710770"/>
                  </a:cubicBezTo>
                  <a:lnTo>
                    <a:pt x="0" y="789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80280" rIns="80280" tIns="80280" bIns="8028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Scientific question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10" name="CustomShape 12"/>
            <p:cNvSpPr/>
            <p:nvPr/>
          </p:nvSpPr>
          <p:spPr>
            <a:xfrm>
              <a:off x="1625760" y="3430080"/>
              <a:ext cx="276840" cy="324360"/>
            </a:xfrm>
            <a:custGeom>
              <a:avLst/>
              <a:gdLst/>
              <a:ahLst/>
              <a:rect l="l" t="t" r="r" b="b"/>
              <a:pathLst>
                <a:path w="279042" h="326427">
                  <a:moveTo>
                    <a:pt x="0" y="65285"/>
                  </a:moveTo>
                  <a:lnTo>
                    <a:pt x="139521" y="65285"/>
                  </a:lnTo>
                  <a:lnTo>
                    <a:pt x="139521" y="0"/>
                  </a:lnTo>
                  <a:lnTo>
                    <a:pt x="279042" y="163214"/>
                  </a:lnTo>
                  <a:lnTo>
                    <a:pt x="139521" y="326427"/>
                  </a:lnTo>
                  <a:lnTo>
                    <a:pt x="139521" y="261142"/>
                  </a:lnTo>
                  <a:lnTo>
                    <a:pt x="0" y="261142"/>
                  </a:lnTo>
                  <a:lnTo>
                    <a:pt x="0" y="652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1" name="CustomShape 13"/>
            <p:cNvSpPr/>
            <p:nvPr/>
          </p:nvSpPr>
          <p:spPr>
            <a:xfrm>
              <a:off x="2020680" y="3198240"/>
              <a:ext cx="1314000" cy="787680"/>
            </a:xfrm>
            <a:custGeom>
              <a:avLst/>
              <a:gdLst/>
              <a:ahLst/>
              <a:rect l="l" t="t" r="r" b="b"/>
              <a:pathLst>
                <a:path w="1316240" h="789744">
                  <a:moveTo>
                    <a:pt x="0" y="78974"/>
                  </a:moveTo>
                  <a:cubicBezTo>
                    <a:pt x="0" y="35358"/>
                    <a:pt x="35358" y="0"/>
                    <a:pt x="78974" y="0"/>
                  </a:cubicBezTo>
                  <a:lnTo>
                    <a:pt x="1237266" y="0"/>
                  </a:lnTo>
                  <a:cubicBezTo>
                    <a:pt x="1280882" y="0"/>
                    <a:pt x="1316240" y="35358"/>
                    <a:pt x="1316240" y="78974"/>
                  </a:cubicBezTo>
                  <a:lnTo>
                    <a:pt x="1316240" y="710770"/>
                  </a:lnTo>
                  <a:cubicBezTo>
                    <a:pt x="1316240" y="754386"/>
                    <a:pt x="1280882" y="789744"/>
                    <a:pt x="1237266" y="789744"/>
                  </a:cubicBezTo>
                  <a:lnTo>
                    <a:pt x="78974" y="789744"/>
                  </a:lnTo>
                  <a:cubicBezTo>
                    <a:pt x="35358" y="789744"/>
                    <a:pt x="0" y="754386"/>
                    <a:pt x="0" y="710770"/>
                  </a:cubicBezTo>
                  <a:lnTo>
                    <a:pt x="0" y="789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80280" rIns="80280" tIns="80280" bIns="8028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Formatted Data In 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12" name="CustomShape 14"/>
            <p:cNvSpPr/>
            <p:nvPr/>
          </p:nvSpPr>
          <p:spPr>
            <a:xfrm>
              <a:off x="3468600" y="3430080"/>
              <a:ext cx="276840" cy="324360"/>
            </a:xfrm>
            <a:custGeom>
              <a:avLst/>
              <a:gdLst/>
              <a:ahLst/>
              <a:rect l="l" t="t" r="r" b="b"/>
              <a:pathLst>
                <a:path w="279042" h="326427">
                  <a:moveTo>
                    <a:pt x="0" y="65285"/>
                  </a:moveTo>
                  <a:lnTo>
                    <a:pt x="139521" y="65285"/>
                  </a:lnTo>
                  <a:lnTo>
                    <a:pt x="139521" y="0"/>
                  </a:lnTo>
                  <a:lnTo>
                    <a:pt x="279042" y="163214"/>
                  </a:lnTo>
                  <a:lnTo>
                    <a:pt x="139521" y="326427"/>
                  </a:lnTo>
                  <a:lnTo>
                    <a:pt x="139521" y="261142"/>
                  </a:lnTo>
                  <a:lnTo>
                    <a:pt x="0" y="261142"/>
                  </a:lnTo>
                  <a:lnTo>
                    <a:pt x="0" y="652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3" name="CustomShape 15"/>
            <p:cNvSpPr/>
            <p:nvPr/>
          </p:nvSpPr>
          <p:spPr>
            <a:xfrm flipH="1" flipV="1" rot="10800000">
              <a:off x="33607440" y="9987480"/>
              <a:ext cx="5234760" cy="1362960"/>
            </a:xfrm>
            <a:prstGeom prst="bentArrow">
              <a:avLst>
                <a:gd name="adj1" fmla="val 14216"/>
                <a:gd name="adj2" fmla="val 13071"/>
                <a:gd name="adj3" fmla="val 16324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</p:grpSp>
      <p:sp>
        <p:nvSpPr>
          <p:cNvPr id="314" name="CustomShape 16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60003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8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9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0"/>
          <p:cNvSpPr/>
          <p:nvPr/>
        </p:nvSpPr>
        <p:spPr>
          <a:xfrm>
            <a:off x="5307120" y="342504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Considering WT mice weight and KO mice weight separately, check the assumption of normality graphically. 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Make an appropriate plot to visualize the mouse weights grouped by genotype.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Perform a test to see whether the mouse weight is different between the two genotypes.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Repeat step </a:t>
            </a:r>
            <a:r>
              <a:rPr b="1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b="1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93480" y="1010160"/>
            <a:ext cx="845892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can help you to make a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graphical representation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of your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hypothesis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and to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test it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using the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right model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based on your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data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(check the assumptions). 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 offers a wide range of functions for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simple hypotheses testing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such as: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t.test():  Student's t-test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wilcox.test(): Whitney Mann U  and Wilcoxon Signed Rank tests (non-parametric)</a:t>
            </a:r>
            <a:endParaRPr b="0" lang="en-US" sz="24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examples not covered in this course: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var.test() : F test for equality of variances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fisher.test() : Fisher's exact test 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chisq.test() : Chi-squared contingency tables tests and goodness-of-fit tests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ks.test() : Kolmogorov-Smirnov test (non parametric)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93480" y="1409040"/>
            <a:ext cx="8354880" cy="50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Goal: Quantify the strength of a linear correlation between two continuous variables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cor()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computes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a correlation between two variables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Default: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method="pearson"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(linear correlation)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Other options: method="spearman",  method="kendall"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(rank-based correlations) 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cor.test()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computes a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correlation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and performs a corresponding statistical test to obtain a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p-value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(for Pearson correlation: p-value from linear regression, same as lm()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7960" y="576360"/>
            <a:ext cx="84204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Bivariate linear correlation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71520" y="71172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Scatter plots and correlation strength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8320" y="5518800"/>
            <a:ext cx="264420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Strong linear  correlation: points are close to a straight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561840" y="5518800"/>
            <a:ext cx="272124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Medium-strong linear correlation: points more or less follow a straight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6512040" y="5529600"/>
            <a:ext cx="24166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correlation: Points have random pattern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7200" y="2276280"/>
            <a:ext cx="9143640" cy="30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 descr=""/>
          <p:cNvPicPr/>
          <p:nvPr/>
        </p:nvPicPr>
        <p:blipFill>
          <a:blip r:embed="rId1"/>
          <a:stretch/>
        </p:blipFill>
        <p:spPr>
          <a:xfrm>
            <a:off x="153000" y="127080"/>
            <a:ext cx="8785440" cy="4009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09" name="CustomShape 1"/>
          <p:cNvSpPr/>
          <p:nvPr/>
        </p:nvSpPr>
        <p:spPr>
          <a:xfrm>
            <a:off x="153000" y="4331520"/>
            <a:ext cx="8785440" cy="23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sets of 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 points, with the Pearson correlation coefficient of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for each set. Note that the correlation reflects the noisiness and direction of a linear relationship (top row), but not the slope of that relationship (middle), nor many aspects of nonlinear relationships (bottom).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Image credit: wikipedia user DenisBoigelot, under the CC0 1.0 license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8280" y="814680"/>
            <a:ext cx="87735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col="red", pch=20,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xlab="Petal Length", ylab="Petal Width")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4" name="Picture 8" descr=""/>
          <p:cNvPicPr/>
          <p:nvPr/>
        </p:nvPicPr>
        <p:blipFill>
          <a:blip r:embed="rId1"/>
          <a:srcRect l="0" t="13451" r="4347" b="2975"/>
          <a:stretch/>
        </p:blipFill>
        <p:spPr>
          <a:xfrm>
            <a:off x="368280" y="2329560"/>
            <a:ext cx="5675400" cy="430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68280" y="814680"/>
            <a:ext cx="86389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col="red", pch=20,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xlab="Petal Length", ylab="Petal Width")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</a:t>
            </a:r>
            <a:r>
              <a:rPr b="1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abline(lm(iris$Petal.Width~iris$Petal.Length),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1" lang="en-US" sz="2000" spc="-1" strike="noStrike">
                <a:solidFill>
                  <a:srgbClr val="4f81bd"/>
                </a:solidFill>
                <a:latin typeface="Courier New"/>
                <a:ea typeface="Courier New"/>
              </a:rPr>
              <a:t>col="black", lwd=2)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9" name="Picture 3" descr=""/>
          <p:cNvPicPr/>
          <p:nvPr/>
        </p:nvPicPr>
        <p:blipFill>
          <a:blip r:embed="rId1"/>
          <a:srcRect l="0" t="13343" r="4553" b="2975"/>
          <a:stretch/>
        </p:blipFill>
        <p:spPr>
          <a:xfrm>
            <a:off x="368280" y="2329560"/>
            <a:ext cx="5599080" cy="4257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6363360" y="511488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Visual assessment: Points are close to trend line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93480" y="1010160"/>
            <a:ext cx="8514000" cy="58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&gt;cor(iris$Petal.Length, iris$Petal.Width, method="pearson")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[1] 0.9628654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&gt;cor.test(iris$Petal.Length, iris$Petal.Width,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method="pearson")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Pearson's product-moment correlation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data:  iris$Petal.Length and iris$Petal.Width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t = </a:t>
            </a:r>
            <a:r>
              <a:rPr b="1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43.387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, df = 148, p-value &lt; </a:t>
            </a:r>
            <a:r>
              <a:rPr b="1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2.2e-16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alternative hypothesis: true correlation is not equal to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0.9490525 0.9729853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    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cor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0.9628654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Linear correlation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160960" y="5170680"/>
            <a:ext cx="3390120" cy="1052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 can reject the null hypothesis that there is no association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39760" y="1169640"/>
            <a:ext cx="8865720" cy="56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Determine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extent to which there is a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linear relationship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an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"outcome" variable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(dependent variable) and one  more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"explanatory" variables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(independent variables, predictor variables).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Can a significant part of the variability in the outcome be predicted/explained by the independent variables?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Outcome variable:  continuous (e.g. weight, heart rate, blood sugar)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Explanatory variables: continuous OR categorical (e.g. gender)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In R, the linear regression model is specified by </a:t>
            </a:r>
            <a:r>
              <a:rPr b="0" lang="en-US" sz="2200" spc="-1" strike="noStrike">
                <a:solidFill>
                  <a:srgbClr val="4472c4"/>
                </a:solidFill>
                <a:latin typeface="Calibri"/>
                <a:ea typeface="DejaVu Sans"/>
              </a:rPr>
              <a:t>a model formula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of the form: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outcome ~ explanatory variables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39760" y="340920"/>
            <a:ext cx="540324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Linear regression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22" dur="indefinite" restart="never" nodeType="tmRoot">
          <p:childTnLst>
            <p:seq>
              <p:cTn id="323" dur="indefinite" nodeType="mainSeq">
                <p:childTnLst>
                  <p:par>
                    <p:cTn id="324" fill="hold">
                      <p:stCondLst>
                        <p:cond delay="0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76480" y="1059120"/>
            <a:ext cx="8865720" cy="51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A simple regression model (one explanatory variable) is specified by </a:t>
            </a:r>
            <a:endParaRPr b="0" lang="en-US" sz="2000" spc="-1" strike="noStrike">
              <a:latin typeface="Arial"/>
            </a:endParaRPr>
          </a:p>
          <a:p>
            <a:pPr marL="2160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y = a + b*x+ err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a: Intercept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b: coefficient of explanatory var., x: explanatory var.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err: error term (=residuals)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Assumptions :</a:t>
            </a:r>
            <a:endParaRPr b="0" lang="en-US" sz="20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Noto Sans CJK SC"/>
              </a:rPr>
              <a:t>Homoscedasticity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independence between residual variance and variables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Linearity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absence of linear relationship between variables</a:t>
            </a:r>
            <a:endParaRPr b="0" lang="en-US" sz="20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independence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of  the observations. </a:t>
            </a:r>
            <a:endParaRPr b="0" lang="en-US" sz="20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Residuals centered around predicted value (mean=0)</a:t>
            </a:r>
            <a:endParaRPr b="0" lang="en-US" sz="20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+ normality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residual’s mean </a:t>
            </a:r>
            <a:endParaRPr b="0" lang="en-US" sz="2000" spc="-1" strike="noStrike">
              <a:latin typeface="Arial"/>
            </a:endParaRPr>
          </a:p>
          <a:p>
            <a:pPr lvl="2" marL="648000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only used to assess parameters confidence interval</a:t>
            </a:r>
            <a:endParaRPr b="0" lang="en-US" sz="2000" spc="-1" strike="noStrike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 : try log-transform (for heteroskedasticity) or non-parametric methods if the assumptions are not met.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76120" y="-186840"/>
            <a:ext cx="8865720" cy="8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52920" y="3474720"/>
            <a:ext cx="809784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with statistics in 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81960" y="336672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 3" descr=""/>
          <p:cNvPicPr/>
          <p:nvPr/>
        </p:nvPicPr>
        <p:blipFill>
          <a:blip r:embed="rId1"/>
          <a:srcRect l="0" t="0" r="0" b="16872"/>
          <a:stretch/>
        </p:blipFill>
        <p:spPr>
          <a:xfrm>
            <a:off x="419040" y="1810800"/>
            <a:ext cx="8075160" cy="34704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91960" y="540360"/>
            <a:ext cx="87102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Some of the important symbols that can be used in the formula are :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8280" y="5587920"/>
            <a:ext cx="8303760" cy="108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omic Sans MS"/>
                <a:ea typeface="DejaVu Sans"/>
              </a:rPr>
              <a:t>Note: by default, the intercept is always included in a model. To remove it, a -1 term should be added to the formula : y ~ -1 + x1 + x2.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93480" y="1010160"/>
            <a:ext cx="8354880" cy="53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&gt;class_data &lt;- read.csv("class.csv")</a:t>
            </a:r>
            <a:r>
              <a:rPr b="0" lang="en-US" sz="2400" spc="-1" strike="noStrike">
                <a:solidFill>
                  <a:srgbClr val="4f6228"/>
                </a:solidFill>
                <a:latin typeface="Courier New"/>
                <a:ea typeface="Courier New"/>
              </a:rPr>
              <a:t> #dataset* of 19 students' measurements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&gt;summary(class_data)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Summary of the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94800" y="2808360"/>
            <a:ext cx="800352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Gender      Age            Height          Weight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F: 9   Min.   :11.00   Min.   :130.3   Min.   :22.91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M:10   1st Qu.:12.00   1st Qu.:148.0   1st Qu.:38.22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Median :13.00   Median :159.5   Median :45.13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Mean   :13.32   Mean   :158.3   Mean   :45.37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3rd Qu.:14.50   3rd Qu.:167.4   3rd Qu.:50.92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Max.   :16.00   Max.   :182.9   Max.   :68.04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83920" y="6362280"/>
            <a:ext cx="83332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*CLASS dataset, from the program SAS (names removed and units have been modified from imperial to metric)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&gt;pairs(class_data)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37" name="Image 3" descr=""/>
          <p:cNvPicPr/>
          <p:nvPr/>
        </p:nvPicPr>
        <p:blipFill>
          <a:blip r:embed="rId1"/>
          <a:stretch/>
        </p:blipFill>
        <p:spPr>
          <a:xfrm>
            <a:off x="1367280" y="1670040"/>
            <a:ext cx="6207120" cy="495612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3168000" y="4160880"/>
            <a:ext cx="1267920" cy="961560"/>
          </a:xfrm>
          <a:prstGeom prst="ellipse">
            <a:avLst/>
          </a:prstGeom>
          <a:noFill/>
          <a:ln w="2844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4754880" y="985320"/>
            <a:ext cx="43869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4" dur="indefinite" restart="never" nodeType="tmRoot">
          <p:childTnLst>
            <p:seq>
              <p:cTn id="395" dur="indefinite" nodeType="mainSeq">
                <p:childTnLst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93480" y="1010160"/>
            <a:ext cx="8354880" cy="54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lm()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 fitting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 a linear model. </a:t>
            </a:r>
            <a:endParaRPr b="0" lang="en-US" sz="2200" spc="-1" strike="noStrike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Creates an R object which contains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the regression result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and can be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stored or printed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. Just printing the result provides only the regression coefficients.</a:t>
            </a:r>
            <a:endParaRPr b="0" lang="en-US" sz="2200" spc="-1" strike="noStrike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summary()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plot()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functions can be used to provide more information, including diagnostic plots.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Many other functions can be applied to the regression objects:</a:t>
            </a:r>
            <a:endParaRPr b="0" lang="en-US" sz="2200" spc="-1" strike="noStrike">
              <a:latin typeface="Arial"/>
            </a:endParaRPr>
          </a:p>
          <a:p>
            <a:pPr lvl="1" marL="449280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residuals()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extracts a vector containing the residuals (error)</a:t>
            </a:r>
            <a:endParaRPr b="0" lang="en-US" sz="2200" spc="-1" strike="noStrike">
              <a:latin typeface="Arial"/>
            </a:endParaRPr>
          </a:p>
          <a:p>
            <a:pPr lvl="1" marL="449280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coef()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extracts the regression coefficients</a:t>
            </a:r>
            <a:endParaRPr b="0" lang="en-US" sz="2200" spc="-1" strike="noStrike">
              <a:latin typeface="Arial"/>
            </a:endParaRPr>
          </a:p>
          <a:p>
            <a:pPr lvl="1" marL="449280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anova()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produces the corresponding ANOVA table (not covered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The lm() Function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10" dur="indefinite" restart="never" nodeType="tmRoot">
          <p:childTnLst>
            <p:seq>
              <p:cTn id="411" dur="indefinite" nodeType="mainSeq">
                <p:childTnLst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model_height_age &lt;- lm(Height~Age, data=class_data)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</a:t>
            </a: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64.069        7.079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model_height_age&lt;-lm(Height~Age, data=class_data)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</a:t>
            </a:r>
            <a:r>
              <a:rPr b="0" lang="en-US" sz="2000" spc="-1" strike="noStrike">
                <a:solidFill>
                  <a:srgbClr val="262626"/>
                </a:solidFill>
                <a:latin typeface="Courier New"/>
                <a:ea typeface="Courier New"/>
              </a:rPr>
              <a:t>64.069        7.079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Courier New"/>
              </a:rPr>
              <a:t>Model: Height = 64.07 + 7.08 x 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663440" y="1705320"/>
            <a:ext cx="42044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Age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 rot="1273200">
            <a:off x="4156560" y="1460160"/>
            <a:ext cx="745200" cy="279720"/>
          </a:xfrm>
          <a:custGeom>
            <a:avLst/>
            <a:gdLst/>
            <a:ahLst/>
            <a:rect l="l" t="t" r="r" b="b"/>
            <a:pathLst>
              <a:path w="3051" h="766">
                <a:moveTo>
                  <a:pt x="0" y="384"/>
                </a:moveTo>
                <a:lnTo>
                  <a:pt x="566" y="3"/>
                </a:lnTo>
                <a:lnTo>
                  <a:pt x="566" y="383"/>
                </a:lnTo>
                <a:lnTo>
                  <a:pt x="2482" y="381"/>
                </a:lnTo>
                <a:lnTo>
                  <a:pt x="2482" y="0"/>
                </a:lnTo>
                <a:lnTo>
                  <a:pt x="3050" y="380"/>
                </a:lnTo>
                <a:lnTo>
                  <a:pt x="2483" y="763"/>
                </a:lnTo>
                <a:lnTo>
                  <a:pt x="2482" y="381"/>
                </a:lnTo>
                <a:lnTo>
                  <a:pt x="566" y="383"/>
                </a:lnTo>
                <a:lnTo>
                  <a:pt x="567" y="765"/>
                </a:lnTo>
                <a:lnTo>
                  <a:pt x="0" y="38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4" dur="indefinite" restart="never" nodeType="tmRoot">
          <p:childTnLst>
            <p:seq>
              <p:cTn id="465" dur="indefinite" nodeType="mainSeq">
                <p:childTnLst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The output of lm() already contains some diagnostic plots: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  <a:ea typeface="DejaVu Sans"/>
              </a:rPr>
              <a:t>&gt; par(mfrow=c(1,2))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which=1)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which=2)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4" dur="indefinite" restart="never" nodeType="tmRoot">
          <p:childTnLst>
            <p:seq>
              <p:cTn id="4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+ mean of residuals at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6" dur="indefinite" restart="never" nodeType="tmRoot">
          <p:childTnLst>
            <p:seq>
              <p:cTn id="4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+ mean of residuals at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2468880" y="5303520"/>
            <a:ext cx="4204800" cy="1333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Some assumptions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omic Sans MS"/>
                <a:ea typeface="DejaVu Sans"/>
              </a:rPr>
              <a:t>can only be tested after the model is run.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98" dur="indefinite" restart="never" nodeType="tmRoot">
          <p:childTnLst>
            <p:seq>
              <p:cTn id="4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&gt;plot(Age~Height,data=class_data)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&gt;abline(model_height_age, col="red", lwd=2)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Representation of the fit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0" name="Image 3" descr=""/>
          <p:cNvPicPr/>
          <p:nvPr/>
        </p:nvPicPr>
        <p:blipFill>
          <a:blip r:embed="rId1"/>
          <a:srcRect l="0" t="11084" r="5636" b="0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0" dur="indefinite" restart="never" nodeType="tmRoot">
          <p:childTnLst>
            <p:seq>
              <p:cTn id="5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93480" y="1010160"/>
            <a:ext cx="8354880" cy="56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From the data you have collected, you will have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one or more question(s) (hypotheses to test).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Make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informative pictures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to reveal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relationships between variables.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Decide on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statistical model.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Assess the assumptions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underlying your modelling before final decision (results might be unreliable if assumptions are violated).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Translate statistical model into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R language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, run statistical test</a:t>
            </a:r>
            <a:endParaRPr b="0" lang="en-US" sz="24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Getting started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58480" y="363600"/>
            <a:ext cx="830772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(I):  coefficients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2" name="Image 3" descr=""/>
          <p:cNvPicPr/>
          <p:nvPr/>
        </p:nvPicPr>
        <p:blipFill>
          <a:blip r:embed="rId1"/>
          <a:srcRect l="0" t="11084" r="5636" b="0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230000" y="3398400"/>
            <a:ext cx="4729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#get the coefficients as vector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&gt;coef(model_height_age)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4230000" y="1970640"/>
            <a:ext cx="4336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coefficients: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y-intercept and slope of the regression line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503600" y="4221000"/>
            <a:ext cx="46382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(Intercept)         Age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64.068667    7.079333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 flipV="1">
            <a:off x="4954680" y="5004000"/>
            <a:ext cx="360" cy="5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6"/>
          <p:cNvSpPr/>
          <p:nvPr/>
        </p:nvSpPr>
        <p:spPr>
          <a:xfrm flipV="1">
            <a:off x="6762960" y="5004000"/>
            <a:ext cx="360" cy="5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7"/>
          <p:cNvSpPr/>
          <p:nvPr/>
        </p:nvSpPr>
        <p:spPr>
          <a:xfrm>
            <a:off x="4423320" y="5680440"/>
            <a:ext cx="15184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y-intercept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631560" y="5492520"/>
            <a:ext cx="30477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slope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02" dur="indefinite" restart="never" nodeType="tmRoot">
          <p:childTnLst>
            <p:seq>
              <p:cTn id="5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 3" descr=""/>
          <p:cNvPicPr/>
          <p:nvPr/>
        </p:nvPicPr>
        <p:blipFill>
          <a:blip r:embed="rId1"/>
          <a:srcRect l="0" t="11084" r="5636" b="0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4230000" y="3009960"/>
            <a:ext cx="4518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 get the residuals as vector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&gt;residuals(model_height_age)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239720" y="2012400"/>
            <a:ext cx="43362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residuals: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distances of data points from the regression 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311920" y="3646080"/>
            <a:ext cx="360" cy="60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737880" y="2250720"/>
            <a:ext cx="36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4239720" y="3717720"/>
            <a:ext cx="4638240" cy="17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1              2             3            4             5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-11.6393   4.1087  -3.4787   2.8713   0.8393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6             7              8             9           10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-6.0187  15.5713 -12.5900   9.7620   2.6500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11           12            13           14           15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-3.6673  -1.8893  12.0807   0.1427 -11.5087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16           17           18          19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-1.3487  -0.0787  -1.3487   5.5420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258480" y="363600"/>
            <a:ext cx="848988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(II): 2) residuals                                           </a:t>
            </a:r>
            <a:r>
              <a:rPr b="1" lang="en-US" sz="2800" spc="-1" strike="noStrike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04" dur="indefinite" restart="never" nodeType="tmRoot">
          <p:childTnLst>
            <p:seq>
              <p:cTn id="5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280" y="192600"/>
            <a:ext cx="8553240" cy="64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&gt;summary(model_height_age)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Min       1Q   Median       3Q      Max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-12.5900  -3.5730  -0.0787   3.4900  15.5713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       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Estimate Std. Error t value Pr(&gt;|t|)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(Intercept)   64.069     16.565   3.868  0.00124 **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Age            7.079      1.237   5.724 </a:t>
            </a: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2.48e-05 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***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Signif. codes:  0 ‘***’ 0.001 ‘**’ 0.01 ‘*’ 0.05 ‘.’ 0.1 ‘ ’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Residual standard error: 7.832 on 17 degrees of freedom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Multiple R-squared:  0.6584,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Adjusted R-squared:  0.6383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F-statistic: 32.77 on 1 and 17 DF,  p-value: </a:t>
            </a: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2.48e-05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16640" y="1605960"/>
            <a:ext cx="6567120" cy="1078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7114680" y="1138680"/>
            <a:ext cx="171504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 (line)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16640" y="31413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307280" y="3043080"/>
            <a:ext cx="194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Age  different from 0? 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31400" y="6103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 baseline="30000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: Fraction of the variance explained by the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400640" y="5959800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model significant compared to a model with just the intercept? 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9160" y="5439240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>
            <a:off x="29160" y="5752440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>
            <a:off x="4937760" y="248760"/>
            <a:ext cx="42966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06" dur="indefinite" restart="never" nodeType="tmRoot">
          <p:childTnLst>
            <p:seq>
              <p:cTn id="507" dur="indefinite" nodeType="mainSeq">
                <p:childTnLst>
                  <p:par>
                    <p:cTn id="508" fill="hold">
                      <p:stCondLst>
                        <p:cond delay="0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93480" y="1010160"/>
            <a:ext cx="791568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For a simple regression model, the 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t statistic and p-value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from lm() are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 identical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to those from cor.test() with method="pearson".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cor.test() and lm()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393480" y="2369880"/>
            <a:ext cx="774972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Estimate Std. Error t value Pr(&gt;|t|)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(Intercept)   64.069     16.565   3.868  0.00124 **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Age            7.079      1.237  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5.724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2.48e-05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258480" y="4114080"/>
            <a:ext cx="8255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cor.test(class_data$Height, class_data$Age)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354240" y="4298760"/>
            <a:ext cx="859824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t = 5.7245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, df = 17, </a:t>
            </a:r>
            <a:r>
              <a:rPr b="1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p-value = 2.48e-05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alternative hypothesis: true correlation is not equal to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0.5657317 0.9247988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cor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0.8114343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354240" y="2214000"/>
            <a:ext cx="8255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&gt;summary(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lm(Height~Age, data=class_data)</a:t>
            </a: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6" dur="indefinite" restart="never" nodeType="tmRoot">
          <p:childTnLst>
            <p:seq>
              <p:cTn id="5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258480" y="126648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Normality checks first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&gt;shapiro.test(class_data$Height[class_data$Gender=="M"])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	</a:t>
            </a:r>
            <a:br/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Shapiro-Wilk normality testdata:  class_data$Height[class_data$Gender == "M"]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W = 0.95476, p-value = 0.7249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br/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&gt;shapiro.test(class_data$Height[class_data$Gender=="F"])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	</a:t>
            </a:r>
            <a:br/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Shapiro-Wilk normality testdata:  class_data$Height[class_data$Gender == "F"]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W = 0.93123, p-value = 0.4932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931920" y="1076760"/>
            <a:ext cx="4842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23480" y="25560"/>
            <a:ext cx="848988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Simple linear regression – 2</a:t>
            </a:r>
            <a:r>
              <a:rPr b="0" lang="en-US" sz="4000" spc="-1" strike="noStrike" baseline="30000">
                <a:solidFill>
                  <a:srgbClr val="4f81bd"/>
                </a:solidFill>
                <a:latin typeface="Calibri"/>
                <a:ea typeface="DejaVu Sans"/>
              </a:rPr>
              <a:t>nd</a:t>
            </a: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 example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38" dur="indefinite" restart="never" nodeType="tmRoot">
          <p:childTnLst>
            <p:seq>
              <p:cTn id="539" dur="indefinite" nodeType="mainSeq">
                <p:childTnLst>
                  <p:par>
                    <p:cTn id="540" fill="hold">
                      <p:stCondLst>
                        <p:cond delay="0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model_height_gender&lt;-lm(Height~Gender,</a:t>
            </a:r>
            <a:br/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data=class_data)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model_height_gender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lm(formula = Height ~ Gender, data = class_data)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br/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(Intercept)      GenderM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262626"/>
                </a:solidFill>
                <a:latin typeface="Courier New"/>
                <a:ea typeface="Courier New"/>
              </a:rPr>
              <a:t>153.896        8.436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5186160" y="134640"/>
            <a:ext cx="35622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fill="hold">
                      <p:stCondLst>
                        <p:cond delay="0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19200" y="468360"/>
            <a:ext cx="8354880" cy="55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 model with one categorical is specified by:</a:t>
            </a:r>
            <a:br/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y ~ a+ b1*x1 (dich) + err</a:t>
            </a:r>
            <a:br/>
            <a:br/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Height~a+b1*</a:t>
            </a:r>
            <a:r>
              <a:rPr b="1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+ err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 turns categorical variables (here x1) into </a:t>
            </a: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dummy variables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(by default based on the alphabetic order)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Gender variable: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emale and </a:t>
            </a: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ale will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become respectively</a:t>
            </a: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 1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The model will say that "a" will be the baseline height for women. And "b1" will represent the increase/decrease of this baseline for men.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78" dur="indefinite" restart="never" nodeType="tmRoot">
          <p:childTnLst>
            <p:seq>
              <p:cTn id="579" dur="indefinite" nodeType="mainSeq">
                <p:childTnLst>
                  <p:par>
                    <p:cTn id="580" fill="hold">
                      <p:stCondLst>
                        <p:cond delay="0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&gt;plot(Height~Gender,data=class_data)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1" name="Image 4" descr=""/>
          <p:cNvPicPr/>
          <p:nvPr/>
        </p:nvPicPr>
        <p:blipFill>
          <a:blip r:embed="rId1"/>
          <a:stretch/>
        </p:blipFill>
        <p:spPr>
          <a:xfrm>
            <a:off x="198720" y="1459440"/>
            <a:ext cx="5432040" cy="4092480"/>
          </a:xfrm>
          <a:prstGeom prst="rect">
            <a:avLst/>
          </a:prstGeom>
          <a:ln>
            <a:noFill/>
          </a:ln>
        </p:spPr>
      </p:pic>
      <p:sp>
        <p:nvSpPr>
          <p:cNvPr id="502" name="CustomShape 3"/>
          <p:cNvSpPr/>
          <p:nvPr/>
        </p:nvSpPr>
        <p:spPr>
          <a:xfrm>
            <a:off x="2066040" y="6003720"/>
            <a:ext cx="507204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: HeightM =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153.896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+ 8.436 x GenderM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HeightF   =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153.896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5668200" y="2706840"/>
            <a:ext cx="3274920" cy="15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Call: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lm(formula = Height ~ Gender,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 = class_data)</a:t>
            </a:r>
            <a:br/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Coefficients: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(Intercept)      GenderM  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153.896        8.436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98" dur="indefinite" restart="never" nodeType="tmRoot">
          <p:childTnLst>
            <p:seq>
              <p:cTn id="5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16280" y="248760"/>
            <a:ext cx="8713800" cy="64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&gt;summary(model_height_age)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lm(formula = Height ~ Gender, data = class_data)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Min       1Q     Median       3Q      Max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-23.594   -10.640      2.261    8.637   20.549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            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Estimate Std. Error t value Pr(&gt;|t|)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(Intercept)  153.896      4.213   36.529  &lt;2e-16 ***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GenderM        8.436      5.807    1.453   0.165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Signif. codes:  0 ‘***’ 0.001 ‘**’ 0.01 ‘*’ 0.05 ‘.’ 0.1 ‘ ’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Residual standard error: 12.64 on 17 degrees of freedom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Multiple R-squared:  0.1104,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latin typeface="Courier New"/>
                <a:ea typeface="Courier New"/>
              </a:rPr>
              <a:t>Adjusted R-squared:  0.05809 F-statistic:  2.11 on 1 and 17 DF,  p-value: 0.1645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116640" y="1605960"/>
            <a:ext cx="6567120" cy="943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6" name="CustomShape 3"/>
          <p:cNvSpPr/>
          <p:nvPr/>
        </p:nvSpPr>
        <p:spPr>
          <a:xfrm>
            <a:off x="7114680" y="1138680"/>
            <a:ext cx="17150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116280" y="28929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5"/>
          <p:cNvSpPr/>
          <p:nvPr/>
        </p:nvSpPr>
        <p:spPr>
          <a:xfrm>
            <a:off x="7316640" y="2892960"/>
            <a:ext cx="182520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GenderM  different from 0?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6"/>
          <p:cNvSpPr/>
          <p:nvPr/>
        </p:nvSpPr>
        <p:spPr>
          <a:xfrm>
            <a:off x="131400" y="6211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R2: Total variance explained by the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7"/>
          <p:cNvSpPr/>
          <p:nvPr/>
        </p:nvSpPr>
        <p:spPr>
          <a:xfrm>
            <a:off x="4400640" y="6211800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model significant compared to a model with just the intercept?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8"/>
          <p:cNvSpPr/>
          <p:nvPr/>
        </p:nvSpPr>
        <p:spPr>
          <a:xfrm>
            <a:off x="38520" y="5279040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2" name="CustomShape 9"/>
          <p:cNvSpPr/>
          <p:nvPr/>
        </p:nvSpPr>
        <p:spPr>
          <a:xfrm>
            <a:off x="38520" y="5546880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3" name="CustomShape 10"/>
          <p:cNvSpPr/>
          <p:nvPr/>
        </p:nvSpPr>
        <p:spPr>
          <a:xfrm>
            <a:off x="5385240" y="248760"/>
            <a:ext cx="364356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Height~a+b1*Gender+ err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00" dur="indefinite" restart="never" nodeType="tmRoot">
          <p:childTnLst>
            <p:seq>
              <p:cTn id="601" dur="indefinite" nodeType="mainSeq">
                <p:childTnLst>
                  <p:par>
                    <p:cTn id="602" fill="hold">
                      <p:stCondLst>
                        <p:cond delay="0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 offers different ways to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model your hypotheses.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Choose one suited to your types of variables and your research question. Covered in this course: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Comparing two group means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t.test()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Testing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linear correlation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between continuous variables: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cor(), cor.test()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Building simple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linear models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between a continuous variable and a continuous or categorical variable.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lm()</a:t>
            </a:r>
            <a:endParaRPr b="0" lang="en-US" sz="2400" spc="-1" strike="noStrike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630" dur="indefinite" restart="never" nodeType="tmRoot">
          <p:childTnLst>
            <p:seq>
              <p:cTn id="631" dur="indefinite" nodeType="mainSeq">
                <p:childTnLst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Covered in this lecture: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T-test</a:t>
            </a:r>
            <a:endParaRPr b="0" lang="en-US" sz="2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Correlation</a:t>
            </a:r>
            <a:endParaRPr b="0" lang="en-US" sz="2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Simple linear regression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grpSp>
        <p:nvGrpSpPr>
          <p:cNvPr id="517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18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19" name="CustomShape 4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22" name="CustomShape 7"/>
          <p:cNvSpPr/>
          <p:nvPr/>
        </p:nvSpPr>
        <p:spPr>
          <a:xfrm flipH="1" flipV="1" rot="10800000">
            <a:off x="33607440" y="9987480"/>
            <a:ext cx="5234760" cy="1362960"/>
          </a:xfrm>
          <a:prstGeom prst="bentArrow">
            <a:avLst>
              <a:gd name="adj1" fmla="val 14216"/>
              <a:gd name="adj2" fmla="val 13071"/>
              <a:gd name="adj3" fmla="val 16324"/>
              <a:gd name="adj4" fmla="val 4375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23" name="CustomShape 8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10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11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60" dur="indefinite" restart="never" nodeType="tmRoot">
          <p:childTnLst>
            <p:seq>
              <p:cTn id="6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8480" y="1056240"/>
            <a:ext cx="8354880" cy="55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then collect your data.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Save your data into a csv format in a dedicated folder.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Start up RStudio , create an R project, open a new script file and save it where you save your data. Don't forget to annotate it and save it regularly.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Import your data into R. Check everything in your data. Make sure it is what you expect it to be. 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Explore your data, first with R's plotting functions. Make an hypothesis. Try to guess the answer that your statistical test should give you.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b="0" lang="en-US" sz="2200" spc="-1" strike="noStrike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Make sure your files (data, scripts, figures, reports) are well organised in your folder.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8480" y="-90720"/>
            <a:ext cx="8756280" cy="12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Summary - Overall analysis workflow  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662" dur="indefinite" restart="never" nodeType="tmRoot">
          <p:childTnLst>
            <p:seq>
              <p:cTn id="663" dur="indefinite" nodeType="mainSeq">
                <p:childTnLst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073720" cy="57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 manuals: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cran.r-project.org/manuals.html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Datacamp free tutorials: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://www.datacamp.com/courses/free-introduction-to-r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STHDA (Statistical Tools for High Throughput Data Analysis) free tutorials: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://www.sthda.com/english/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Stackoverflow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documentation, resources and user forum: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http://stackoverflow.com/tags/r/info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Rseek - 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search engine on numerous online R resources: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8"/>
              </a:rPr>
              <a:t>http://www.rseek.org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More to explore… 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696" dur="indefinite" restart="never" nodeType="tmRoot">
          <p:childTnLst>
            <p:seq>
              <p:cTn id="6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3480" y="1010160"/>
            <a:ext cx="8354880" cy="56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Content and slides developed by: </a:t>
            </a:r>
            <a:br/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Diana Marek, Geoffrey Fucile, Alex Smith, Linda Dib, Leonore Wigger, Wandrille Duchemin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Content inspired by material from: 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Owen L. PETCHEY and “Getting started with R” book 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Daniel WEGMANN and Frédéric SCHÜTZ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Robert STOJNIĆ and Ian ROBERTS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Jenny DRNEVICH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262626"/>
                </a:solidFill>
                <a:latin typeface="Calibri"/>
                <a:ea typeface="DejaVu Sans"/>
              </a:rPr>
              <a:t>Thank you for your attention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http://www.sib.swiss/training</a:t>
            </a:r>
            <a:br/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Any questions? Contact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training@sib.swiss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615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Credits and Acknowledgments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698" dur="indefinite" restart="never" nodeType="tmRoot">
          <p:childTnLst>
            <p:seq>
              <p:cTn id="6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05040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(Pima.tr).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Pima.tr using data(). Use ? to get an idea which variables it contains.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Hypothesis: Blood glucose level (glu) is associated with diastolic blood pressure (bp). Run a linear model to test the hypothesis.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Let’s practice - 11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00" dur="indefinite" restart="never" nodeType="tmRoot">
          <p:childTnLst>
            <p:seq>
              <p:cTn id="7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" y="3040560"/>
            <a:ext cx="848052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and linear modelling in R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25520" y="693360"/>
            <a:ext cx="8354880" cy="58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Two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hypotheses in competition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H0:</a:t>
            </a: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 the NULL hypothesis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(usually the most conservative)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H1: </a:t>
            </a: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DejaVu Sans"/>
              </a:rPr>
              <a:t>the alternative hypothesis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(usually the one we are actually interested in)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 u="sng">
                <a:solidFill>
                  <a:srgbClr val="262626"/>
                </a:solidFill>
                <a:uFillTx/>
                <a:latin typeface="Calibri"/>
                <a:ea typeface="DejaVu Sans"/>
              </a:rPr>
              <a:t>Example:</a:t>
            </a:r>
            <a:endParaRPr b="0" lang="en-US" sz="22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H0: « There is no difference in weight between two given strains of mice »</a:t>
            </a:r>
            <a:endParaRPr b="0" lang="en-US" sz="18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H1: « The average weight in KO mice is different from that in WT mice »</a:t>
            </a:r>
            <a:endParaRPr b="0" lang="en-US" sz="18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Statistical test:</a:t>
            </a:r>
            <a:endParaRPr b="0" lang="en-US" sz="1800" spc="-1" strike="noStrike">
              <a:latin typeface="Arial"/>
            </a:endParaRPr>
          </a:p>
          <a:p>
            <a:pPr lvl="1" marL="52560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Calculate test statistic, </a:t>
            </a:r>
            <a:endParaRPr b="0" lang="en-US" sz="1800" spc="-1" strike="noStrike">
              <a:latin typeface="Arial"/>
            </a:endParaRPr>
          </a:p>
          <a:p>
            <a:pPr lvl="1" marL="52560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Calculate associated p-value, </a:t>
            </a:r>
            <a:endParaRPr b="0" lang="en-US" sz="1800" spc="-1" strike="noStrike">
              <a:latin typeface="Arial"/>
            </a:endParaRPr>
          </a:p>
          <a:p>
            <a:pPr lvl="1" marL="52560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Check if p-value is small enough to reject H0,  according to pre-defined significance level.</a:t>
            </a:r>
            <a:endParaRPr b="0" lang="en-US" sz="1800" spc="-1" strike="noStrike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5520" y="817200"/>
            <a:ext cx="8354880" cy="58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Test statistic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542160">
              <a:lnSpc>
                <a:spcPct val="100000"/>
              </a:lnSpc>
              <a:spcBef>
                <a:spcPts val="1134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 calculated from sample data. Measures the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degree of agreement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between the sample of data and the null hypothesis. Example: t statistic in the t-test.</a:t>
            </a:r>
            <a:endParaRPr b="0" lang="en-US" sz="2200" spc="-1" strike="noStrike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p-value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of observing a result (and test statistic)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at least as extreme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as the one obtained from the analyzed data,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assuming the null hypothesis is true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significance level (alpha level)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134"/>
              </a:spcBef>
            </a:pP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Decision threshold for the p-value below which we reject the null hypothesis (conventionally, 0.05 or 0.01).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It is also the probability of mistakenly rejecting the null hypothesis.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365012</TotalTime>
  <Application>LibreOffice/6.0.7.3$Linux_X86_64 LibreOffice_project/00m0$Build-3</Application>
  <Words>6589</Words>
  <Paragraphs>881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2012-01-20T09:16:18Z</dcterms:created>
  <dc:creator>Daniela</dc:creator>
  <dc:description/>
  <dc:language>en-US</dc:language>
  <cp:lastModifiedBy/>
  <cp:lastPrinted>2018-12-05T15:04:36Z</cp:lastPrinted>
  <dcterms:modified xsi:type="dcterms:W3CDTF">2022-01-24T15:06:04Z</dcterms:modified>
  <cp:revision>3081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66</vt:i4>
  </property>
</Properties>
</file>