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wmf" ContentType="image/x-wmf"/>
  <Override PartName="/ppt/media/image2.wmf" ContentType="image/x-wmf"/>
  <Override PartName="/ppt/media/image7.wmf" ContentType="image/x-wmf"/>
  <Override PartName="/ppt/media/image6.png" ContentType="image/png"/>
  <Override PartName="/ppt/media/image1.png" ContentType="image/png"/>
  <Override PartName="/ppt/media/image9.png" ContentType="image/png"/>
  <Override PartName="/ppt/media/image14.wmf" ContentType="image/x-wmf"/>
  <Override PartName="/ppt/media/image15.wmf" ContentType="image/x-wmf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69" Type="http://schemas.openxmlformats.org/officeDocument/2006/relationships/slide" Target="slides/slide59.xml"/><Relationship Id="rId70" Type="http://schemas.openxmlformats.org/officeDocument/2006/relationships/slide" Target="slides/slide6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25EF4C-BCBD-4800-819C-CCD0162A6C4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Type of plot = b  for both = line + points (circles)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Note that the plot's range is NOT recalculated.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Line type here in blue is DASHED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Pch= 19 = SOLID CIRCLES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Line types can either be specified as an integer (0=blank, 1=solid (default), 2=dashed, 3=dotted, 4=dotdash, 5=longdash, 6=twodash) or as one of the character strings "blank", "solid", "dashed", "dotted", "dotdash", "longdash", or "twodash", where "blank" uses ‘invisible lines’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line width, a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positive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number, defaulting to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Ylim= y coordinates range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Pch= 15 = SOLID SQUARES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Lty =c (1, 2, 1)  eq to Lty =c (solid, dashed, solid)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 from standard packages are available without running data(name-of-dataset).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However, it is still recommended practice to use data(name-of-dataset) – see R help.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there is already a variable of that name, it will be overwritten.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 is generated by a pseudo-random process and will be different each time when a function call is made to rnorm!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(For reproducibility, use set.seed. Not necessary for this course, not covered to save time.)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 is generated by a pseudo-random process and will be different each time when a function call is made to rnorm!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(For reproducibility, use set.seed. Not necessary for this course, not covered to save time.)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 (x, breaks= “ Sturges”, freq = NULL, main, xlab, ylab)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x: vector of data values for which the hist is to be constructed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Breaks: a vector giving the breakpoints between histo cells or a single number giving the number of cells for the hist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Freq: logical. If T, the histo graphic is a representation of the frequencies, the counts of data values in each cell of the histo. </a:t>
            </a:r>
            <a:r>
              <a:rPr b="1" lang="en-US" sz="2000" spc="-1" strike="noStrike">
                <a:latin typeface="Arial"/>
              </a:rPr>
              <a:t>If F, the hist is the fraction of data within each hist cell (probability density)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density describes the theoretical probability distribution of a variable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hist (x, breaks= “ Sturges”, freq = NULL, main, xlab, ylab)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x: vector of data values for which the hist is to be constructed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Breaks: a vector giving the breakpoints between histo cells or a single number giving the number of cells for the hist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Freq: logical. If T, the histo graphic is a representation of the frequencies, the counts of data values in each cell of the histo. </a:t>
            </a:r>
            <a:r>
              <a:rPr b="1" lang="en-US" sz="2000" spc="-1" strike="noStrike">
                <a:latin typeface="Arial"/>
              </a:rPr>
              <a:t>If F, the hist is the fraction of data within each hist cell (probability density)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density describes the theoretical probability distribution of a variable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type of image is also called a Draftsman's display - it shows the possible two-dimensional projections of multidimensional data (in this case, four dimensional).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Setosa in red,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Versicolor in green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Virginica in blue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Bg is for the background colour of the points (filling color) , col can be used to only coloured the the empty circles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lower.panel, upper.panel: separate panel functions (or NULL) to be used below and above the diagonal respectively.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 show eithe only the upper or lower panel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- Use this to see if there might be linear correlation (e.g. Petal.Length, Petal.Width)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- Use this to check which variables could be used together to predict the species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It looks like most of the variables could be used to predict the species - except that using the sepal length and width alone would make distinguishing </a:t>
            </a:r>
            <a:r>
              <a:rPr b="1" i="1" lang="en-US" sz="2000" spc="-1" strike="noStrike">
                <a:latin typeface="Arial"/>
              </a:rPr>
              <a:t>Iris versicolor</a:t>
            </a:r>
            <a:r>
              <a:rPr b="1" lang="en-US" sz="2000" spc="-1" strike="noStrike">
                <a:latin typeface="Arial"/>
              </a:rPr>
              <a:t> and </a:t>
            </a:r>
            <a:r>
              <a:rPr b="1" i="1" lang="en-US" sz="2000" spc="-1" strike="noStrike">
                <a:latin typeface="Arial"/>
              </a:rPr>
              <a:t>virginica</a:t>
            </a:r>
            <a:r>
              <a:rPr b="1" lang="en-US" sz="2000" spc="-1" strike="noStrike">
                <a:latin typeface="Arial"/>
              </a:rPr>
              <a:t> tricky (green and blue)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type of image is also called a Draftsman's display - it shows the possible two-dimensional projections of multidimensional data (in this case, four dimensional).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Setosa in red,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Versicolor in green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Virginica in blue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Bg is for the background colour of the points (filling color) , col can be used to only coloured the the empty circles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lower.panel, upper.panel: separate panel functions (or NULL) to be used below and above the diagonal respectively.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 show eithe only the upper or lower panel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160" cy="3422160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Careful, that genotype and diet should be factors to be coloured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To use other colours, use the function rainbow or other colour palettes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Other packages exist for error bars plotting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gplots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Hmisc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plotrix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ggplot2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Other packages exist for error bars plotting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gplots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Hmisc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plotrix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ggplot2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Code= 3 to tell R to draw arrows at both end (0: no arrow, 1: no upper arrow, 2: no lower arrow)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Angle=90 : make the arrow heads 90 degrees (flat)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Length : size of the arrows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Other packages exist for error bars plotting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gplots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Hmisc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plotrix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ggplot2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Code= 3 to tell R to draw arrows at both end (0: no arrow, 1: no upper arrow, 2: no lower arrow)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Angle=90 : make the arrow heads 90 degrees (flat)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Length : size of the arrows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Why barplots are (often) nonsense? Try the shiny app. 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It's a summary graphic of the distribution - more so than the histogram, less than the density estimate.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1 died from melanoma, 2 alive, 3 dead from other causes.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Pch= 19 = SOLID CIRCLES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#Use 'data(package = .packages(all.available = TRUE))'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#to list the data sets in all *available* packages.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Alternative :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+mn-lt"/>
                <a:ea typeface="+mn-ea"/>
              </a:rPr>
              <a:t>boxplot(thickness ~ status, data=Melanoma, main= "Thickness of melanoma as function of patient status", xlab = "status", ylab= "Tumour thickness")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Courier New"/>
                <a:ea typeface="Courier New"/>
              </a:rPr>
              <a:t>points(thickness ~ status, Melanoma, col="grey", pch = 19)  </a:t>
            </a:r>
            <a:r>
              <a:rPr b="0" lang="en-US" sz="1200" spc="-1" strike="noStrike">
                <a:solidFill>
                  <a:srgbClr val="4f6228"/>
                </a:solidFill>
                <a:latin typeface="Courier New"/>
                <a:ea typeface="Courier New"/>
              </a:rPr>
              <a:t>#adds the actual data points onto the plot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Courier New"/>
              </a:rPr>
              <a:t>Here we use a formula such as y ~ grp, where y is a numeric vector of data values to be split into groups according to the grouping variable grp (usually a factor)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+mn-ea"/>
              </a:rPr>
              <a:t>boxplot(melanoma$thickness[melanoma$status=="1"],melanoma$thickness[melanoma$status=="2"],melanoma$thickness[melanoma$status=="3"],main= "Thickness of melanoma as function of patient status", xlab = "status", ylab= "Tumour thickness")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It's a summary graphic of the distribution - more so than the histogram, less than the density estimate.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1 died from melanoma, 2 alive, 3 dead from other causes.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Pch= 19 = SOLID CIRCLES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#Use 'data(package = .packages(all.available = TRUE))'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#to list the data sets in all *available* packages.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Alternative :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+mn-lt"/>
                <a:ea typeface="+mn-ea"/>
              </a:rPr>
              <a:t>boxplot(thickness ~ status, data=Melanoma, main= "Thickness of melanoma as function of patient status", xlab = "status", ylab= "Tumour thickness")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Courier New"/>
                <a:ea typeface="Courier New"/>
              </a:rPr>
              <a:t>points(thickness ~ status, Melanoma, col="grey", pch = 19)  </a:t>
            </a:r>
            <a:r>
              <a:rPr b="0" lang="en-US" sz="1200" spc="-1" strike="noStrike">
                <a:solidFill>
                  <a:srgbClr val="4f6228"/>
                </a:solidFill>
                <a:latin typeface="Courier New"/>
                <a:ea typeface="Courier New"/>
              </a:rPr>
              <a:t>#adds the actual data points onto the plot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Courier New"/>
              </a:rPr>
              <a:t>Here we use a formula such as y ~ grp, where y is a numeric vector of data values to be split into groups according to the grouping variable grp (usually a factor)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+mn-ea"/>
              </a:rPr>
              <a:t>boxplot(melanoma$thickness[melanoma$status=="1"],melanoma$thickness[melanoma$status=="2"],melanoma$thickness[melanoma$status=="3"],main= "Thickness of melanoma as function of patient status", xlab = "status", ylab= "Tumour thickness")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It is good practice to convert the grouping variable to factor before making boxplots!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melanoma example will still work if we don't do this, but only because the grouping variable "status" contains the integer values 1,2,3. 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boxplot(melanoma$thickness[melanoma$status=="1"],melanoma$thickness[melanoma$status=="2"],melanoma$thickness[melanoma$status=="3"],main= "Thickness of melanoma as function of patient status", xlab = "status", ylab= "Tumour thickness")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Alternative :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+mn-lt"/>
                <a:ea typeface="+mn-ea"/>
              </a:rPr>
              <a:t>boxplot(thickness ~ status, data=Melanoma, main= "Thickness of melanoma as function of patient status", xlab = "status", ylab= "Tumour thickness")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Courier New"/>
                <a:ea typeface="Courier New"/>
              </a:rPr>
              <a:t>points(thickness ~ status, Melanoma, col="grey", pch = 19)  </a:t>
            </a:r>
            <a:r>
              <a:rPr b="0" lang="en-US" sz="1200" spc="-1" strike="noStrike">
                <a:solidFill>
                  <a:srgbClr val="4f6228"/>
                </a:solidFill>
                <a:latin typeface="Courier New"/>
                <a:ea typeface="Courier New"/>
              </a:rPr>
              <a:t>#adds the actual data points onto the plot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Courier New"/>
              </a:rPr>
              <a:t>Here we use a formula such as y ~ grp, where y is a numeric vector of data values to be split into groups according to the grouping variable grp (usually a factor)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boxplot(melanoma$thickness[melanoma$status=="1"],melanoma$thickness[melanoma$status=="2"],melanoma$thickness[melanoma$status=="3"],main= "Thickness of melanoma as function of patient status", xlab = "status", ylab= "Tumour thickness")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Alternative :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+mn-lt"/>
                <a:ea typeface="+mn-ea"/>
              </a:rPr>
              <a:t>boxplot(thickness ~ status, data=Melanoma, main= "Thickness of melanoma as function of patient status", xlab = "status", ylab= "Tumour thickness")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b="0" lang="en-US" sz="1200" spc="-1" strike="noStrike">
                <a:solidFill>
                  <a:srgbClr val="4f81bd"/>
                </a:solidFill>
                <a:latin typeface="Courier New"/>
                <a:ea typeface="Courier New"/>
              </a:rPr>
              <a:t>points(thickness ~ status, Melanoma, col="grey", pch = 19)  </a:t>
            </a:r>
            <a:r>
              <a:rPr b="0" lang="en-US" sz="1200" spc="-1" strike="noStrike">
                <a:solidFill>
                  <a:srgbClr val="4f6228"/>
                </a:solidFill>
                <a:latin typeface="Courier New"/>
                <a:ea typeface="Courier New"/>
              </a:rPr>
              <a:t>#adds the actual data points onto the plot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Courier New"/>
              </a:rPr>
              <a:t>Here we use a formula such as y ~ grp, where y is a numeric vector of data values to be split into groups according to the grouping variable grp (usually a factor)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How to use abline():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v=c(…) 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vertical bars at the given x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h=c(…)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horizontal bars at the given y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a=…,b=…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an affine line with intercept a and slope b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lm(…):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trend line from a linear regression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How to use abline():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v=c(…) 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vertical bars at the given x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h=c(…)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horizontal bars at the given y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a=…,b=…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an affine line with intercept a and slope b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lm(…):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trend line from a linear regression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2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How to use abline():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v=c(…) 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vertical bars at the given x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h=c(…)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horizontal bars at the given y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a=…,b=…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an affine line with intercept a and slope b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lm(…):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trend line from a linear regression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2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How to use abline():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v=c(…) 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vertical bars at the given x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h=c(…)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horizontal bars at the given y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a=…,b=…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an affine line with intercept a and slope b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lm(…):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trend line from a linear regression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How to use abline():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v=c(…) 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vertical bars at the given x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h=c(…)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horizontal bars at the given y values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a=…,b=… 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an affine line with intercept a and slope b</a:t>
            </a:r>
            <a:endParaRPr b="0" lang="en-US" sz="12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lm(…):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trend line from a linear regression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2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160" cy="3422160"/>
          </a:xfrm>
          <a:prstGeom prst="rect">
            <a:avLst/>
          </a:prstGeom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Careful, that genotype and diet should be factors to be coloured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CustomShape 3"/>
          <p:cNvSpPr/>
          <p:nvPr/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“outer margin” (om_) specifies the distance between the edge of the device and the edge of the figure region whereas the “inner margin” (ma_) specifies the distance between the edge of the figure and the edge of the plot.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third letter in each of these margin specifications tells you the units: lines of text (oma,mar), or inches (omi,mai). These are always specified as vectors of 4 values (c(0,1,1,2)) for the bottom, left, top, and right margins, respectively, so order is important!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mar: changing figure margins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vector of 4 values (bottom, left, top, right), measured in “lines of text”, space around the outside of the plot “box”. Defaults to c(5,4,4,2)+0.1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generally close-cutting setting for mar: par( mar=c(4,4,1.5,0.5) 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You can also experiment with argument pty, here is the extract from the par help: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"pty: A character specifying the type of plot region to be used; "s" generates a square plotting region and "m" generates the maximal plotting region."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mfrow/mfcol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A vector of the form c(nr, nc). Subsequent figures will be drawn in an nr-by-nc array on the device by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columns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(mfcol), or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rows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(mfrow), respectively.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layout() is a more flexible alternative.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: A specification for the default plotting colour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pch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Either an integer specifying a symbol or a single character to be used as the default in plotting points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pch=19 =&gt; SOLID circles . c.f. help(points)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 vector of the form c(nr, nc). Subsequent figures will be drawn in an nr-by-nc array on the device by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columns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(mfcol), or </a:t>
            </a:r>
            <a:r>
              <a:rPr b="0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rows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(mfrow), respectively.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Col : A specification for the default plotting colour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PCH: Either an integer specifying a symbol or a single character to be used as the default in plotting points</a:t>
            </a:r>
            <a:endParaRPr b="0" lang="en-US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Pch= 19 = SOLID circles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resetting par()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When you use the par() function, you are changing the default graphical settings that R uses to generate plots. Sometimes you will need to reset changes that you made previously!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0. Heavy-fisted way: restart R!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1. [specific to Rstudio]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Click the little broom in the plot panel to clear all plots and re-initialise graphical parameters.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2. quickest but least controlled way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run the command dev.off() to close existing plots &amp; re-set par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3. re-set only those arguments that you need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Re-run par(), adding arguments to set the parameters previously changed to something you like better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4. the most general way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At the very beginning of your script, save a copy of the default graphical parameters by running this command: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  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op &lt;- par(no.readonly=TRUE)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Then, everytime you need to reset your settings, you can run this: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  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par(op)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4f81bd"/>
                </a:solidFill>
                <a:latin typeface="Courier New"/>
                <a:ea typeface="+mn-ea"/>
              </a:rPr>
              <a:t>no.readonly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logical; if </a:t>
            </a:r>
            <a:r>
              <a:rPr b="1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TRUE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and there are no other arguments, only parameters are returned which can be set by a subsequent </a:t>
            </a:r>
            <a:r>
              <a:rPr b="1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par()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call </a:t>
            </a:r>
            <a:r>
              <a:rPr b="1" i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on the same device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Some of the graphical parameters cannot be changed (“read only”), so the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no.readonly = TRUE bit simply passes all of the par() settings that aren’t read only.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word about how RStudio handles graphics? (keeps all the graphics windows in one place, has refresh capacity, etc)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Major difference between these two formats, i.e. the former is vector graphics (pdf) and the second is raster (image matricielle) (png). This is important for the next slide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postscript(file="a_name.ps", …)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pdf(file="…pdf", …)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jpeg(file=" …jpg", …)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png(file=" ….png", …)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Each graphics device will have a specific set of arguments that dictate characteristics of the outputted file : height=, width=, horizontal=, res=, paper=, pointsize=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For pdf &amp; ps (vector formats), the width and height of the graphics region are given in inches, default values are 7. A4 = 8.3" x 11.7“.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For png, jpeg (raster formats), the width and height of the graphics are given in pixels.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Add a word about how RStudio handles graphics? (keeps all the graphics windows in one place, has refresh capacity, etc)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Major difference between these two formats, i.e. the former is vector graphics (pdf) and the second is raster (image matricielle) (png). This is important for the next slide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Each graphics device will have a specific set of arguments that dictate characteristics of the outputted file : height=, width=, horizontal=, res=, paper=, pointsize=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For pdf &amp; ps (vector formats), the width and height of the graphics region are given in inches, default values are 7. A4 = 8.3" x 11.7“.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For png, jpeg (raster formats), the width and height of the graphics are given in pixels.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4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You can tell R to put each page of output in a separate file. 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 send output to a series of files each representing a single page, use in the filename the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printf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format specifier "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%d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 (or its extended form like "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%02d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")</a:t>
            </a: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Don’t forget to close graphics devices (i.e. the file) by using dev.off()</a:t>
            </a: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[Note: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[Might be better to simplify this slide next time and not show the onefile argument. Just show different default behavior: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- Raster formats can have only 1 page in the file.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- pdf and postscript can have multiple pages.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This is relevant when making multiple plots between opening the file and calling dev.off().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]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Other things to mention: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Typically, call par() after opening the file. It will affect only the plot(s) in that file. Dev.off() close the file and restore default parameters.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- When dev.off is not called the file will not contain the graphics.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600" cy="3423600"/>
          </a:xfrm>
          <a:prstGeom prst="rect">
            <a:avLst/>
          </a:prstGeom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PDFs grow too large, in which case consider plotting to a raster graphics file (e.g. PNG).</a:t>
            </a: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PDFs created in R can later be further processed using another software, e.g., Adobe programs.</a:t>
            </a: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Likewise, PDFs created in R can later be converted to other file formats using another software.</a:t>
            </a: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+mn-ea"/>
              </a:rPr>
              <a:t>The plotting device inside RStudio: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+mn-ea"/>
              </a:rPr>
              <a:t>works well for resizing plots, works well for copying plots into pptx or word.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+mn-ea"/>
              </a:rPr>
              <a:t>(if you do not need reproducibility)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600" cy="3423600"/>
          </a:xfrm>
          <a:prstGeom prst="rect">
            <a:avLst/>
          </a:prstGeom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The original data has been modified for the purpose of the course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workflow to take advantage of R for your work: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answer(s)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6676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Base plotting advantages and disadvantages</a:t>
            </a:r>
            <a:endParaRPr b="0" lang="en-US" sz="2000" spc="-1" strike="noStrike">
              <a:latin typeface="Arial"/>
            </a:endParaRPr>
          </a:p>
          <a:p>
            <a:pPr marL="26676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Advantage: </a:t>
            </a:r>
            <a:r>
              <a:rPr b="0" lang="en-US" sz="2000" spc="-1" strike="noStrike">
                <a:latin typeface="Arial"/>
              </a:rPr>
              <a:t>Very flexible, high degree of control over appearance of graphical output</a:t>
            </a:r>
            <a:endParaRPr b="0" lang="en-US" sz="2000" spc="-1" strike="noStrike">
              <a:latin typeface="Arial"/>
            </a:endParaRPr>
          </a:p>
          <a:p>
            <a:pPr marL="266760" indent="-214560"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Disadvantage: </a:t>
            </a:r>
            <a:r>
              <a:rPr b="0" lang="en-US" sz="2000" spc="-1" strike="noStrike">
                <a:latin typeface="Arial"/>
              </a:rPr>
              <a:t>More work is required to make plots aesthetically pleasing than with other plotting systems</a:t>
            </a:r>
            <a:endParaRPr b="0" lang="en-US" sz="2000" spc="-1" strike="noStrike">
              <a:latin typeface="Arial"/>
            </a:endParaRPr>
          </a:p>
          <a:p>
            <a:pPr marL="266760" indent="-2145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440" cy="3819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520" cy="63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42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Espace réservé pour une image  17" descr=""/>
          <p:cNvPicPr/>
          <p:nvPr/>
        </p:nvPicPr>
        <p:blipFill>
          <a:blip r:embed="rId2"/>
          <a:srcRect l="1467" t="0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Espace réservé pour une image  17" descr=""/>
          <p:cNvPicPr/>
          <p:nvPr/>
        </p:nvPicPr>
        <p:blipFill>
          <a:blip r:embed="rId2"/>
          <a:srcRect l="1467" t="0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160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71800" y="6725520"/>
            <a:ext cx="64188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stekhoven.shinyapps.io/barplotNonsense/" TargetMode="External"/><Relationship Id="rId2" Type="http://schemas.openxmlformats.org/officeDocument/2006/relationships/hyperlink" Target="https://stekhoven.shinyapps.io/barplotNonsense/" TargetMode="External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6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4000" y="4129200"/>
            <a:ext cx="809784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DejaVu Sans"/>
              </a:rPr>
              <a:t>First steps with R in Life Sciences:</a:t>
            </a:r>
            <a:br/>
            <a:r>
              <a:rPr b="1" lang="en-US" sz="4000" spc="-1" strike="noStrike">
                <a:solidFill>
                  <a:srgbClr val="e30613"/>
                </a:solidFill>
                <a:latin typeface="Arial"/>
                <a:ea typeface="DejaVu Sans"/>
              </a:rPr>
              <a:t>Graphics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04000" y="5297400"/>
            <a:ext cx="809784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February,  2022 - Streamed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-- with slides from Diana Marek, Wandrille Duchemin, Leonore Wigger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25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840" cy="3426840"/>
          </a:xfrm>
          <a:prstGeom prst="rect">
            <a:avLst/>
          </a:prstGeom>
          <a:ln>
            <a:noFill/>
          </a:ln>
        </p:spPr>
      </p:pic>
      <p:pic>
        <p:nvPicPr>
          <p:cNvPr id="326" name="Picture 7" descr=""/>
          <p:cNvPicPr/>
          <p:nvPr/>
        </p:nvPicPr>
        <p:blipFill>
          <a:blip r:embed="rId2"/>
          <a:stretch/>
        </p:blipFill>
        <p:spPr>
          <a:xfrm>
            <a:off x="60480" y="3423240"/>
            <a:ext cx="779040" cy="420840"/>
          </a:xfrm>
          <a:prstGeom prst="rect">
            <a:avLst/>
          </a:prstGeom>
          <a:ln>
            <a:noFill/>
          </a:ln>
        </p:spPr>
      </p:pic>
      <p:sp>
        <p:nvSpPr>
          <p:cNvPr id="327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93480" y="1010160"/>
            <a:ext cx="853992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Every time the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plot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function is called, a new plot is created.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In order to add more graphical elements to an already existing plot, low-level plotting commands can be used, such as: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points()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to add points to an existing plot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lines()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 add a line to an existing plot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argument can also be provided to those functions ("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lines, 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points and 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b"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both).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Default for points():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"p"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, default for lines():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"l"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&gt;x &lt;- seq(0,100, by=10)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&gt;y &lt;- log(x) + (x/100)^5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&gt;plot(x,y)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&gt;lines(x,y+1)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&gt;points(x,y-1, 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Adding elements to a plot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4" name="Image 3" descr=""/>
          <p:cNvPicPr/>
          <p:nvPr/>
        </p:nvPicPr>
        <p:blipFill>
          <a:blip r:embed="rId1"/>
          <a:srcRect l="0" t="14042" r="3269" b="0"/>
          <a:stretch/>
        </p:blipFill>
        <p:spPr>
          <a:xfrm>
            <a:off x="3868200" y="4223160"/>
            <a:ext cx="506520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plot()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points()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lines()</a:t>
            </a:r>
            <a:r>
              <a:rPr b="0" lang="en-US" sz="2400" spc="-1" strike="noStrike">
                <a:solidFill>
                  <a:srgbClr val="00009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all take customizing arguments, including: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col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indicating the colour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lwd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indicating the line width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lty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indicating the line type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pch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indicating the plotting character (symbol)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&gt;plot(x, y,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type="l"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,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col="red", lwd=7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&gt;lines(x, y+1, 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col="blue",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lty="dashed"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&gt;points(x, y-1, type="b", 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pch=19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Customizing plots – Part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Picture 8" descr=""/>
          <p:cNvPicPr/>
          <p:nvPr/>
        </p:nvPicPr>
        <p:blipFill>
          <a:blip r:embed="rId1"/>
          <a:srcRect l="0" t="15248" r="5049" b="0"/>
          <a:stretch/>
        </p:blipFill>
        <p:spPr>
          <a:xfrm>
            <a:off x="4366440" y="4028040"/>
            <a:ext cx="4310280" cy="243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258480" y="344520"/>
            <a:ext cx="79340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 line types, to use with lty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0" name="Picture 4" descr=""/>
          <p:cNvPicPr/>
          <p:nvPr/>
        </p:nvPicPr>
        <p:blipFill>
          <a:blip r:embed="rId1"/>
          <a:stretch/>
        </p:blipFill>
        <p:spPr>
          <a:xfrm>
            <a:off x="1120680" y="1533960"/>
            <a:ext cx="6618600" cy="44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58480" y="344520"/>
            <a:ext cx="79340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 plotting characters, to use with pch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1185480" y="1528200"/>
            <a:ext cx="4298760" cy="429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8" dur="indefinite" restart="never" nodeType="tmRoot">
          <p:childTnLst>
            <p:seq>
              <p:cTn id="1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Content Placeholder 3" descr=""/>
          <p:cNvPicPr/>
          <p:nvPr/>
        </p:nvPicPr>
        <p:blipFill>
          <a:blip r:embed="rId1"/>
          <a:stretch/>
        </p:blipFill>
        <p:spPr>
          <a:xfrm>
            <a:off x="4866120" y="1451880"/>
            <a:ext cx="4367880" cy="4992120"/>
          </a:xfrm>
          <a:prstGeom prst="rect">
            <a:avLst/>
          </a:prstGeom>
          <a:ln>
            <a:noFill/>
          </a:ln>
        </p:spPr>
      </p:pic>
      <p:sp>
        <p:nvSpPr>
          <p:cNvPr id="394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 color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198720" y="1044000"/>
            <a:ext cx="7967520" cy="22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default palette : 1 to 8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Hexadecimal : 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#1492AD” 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#BC520088” </a:t>
            </a:r>
            <a:r>
              <a:rPr b="0" lang="en-US" sz="1500" spc="-1" strike="noStrike">
                <a:solidFill>
                  <a:srgbClr val="262626"/>
                </a:solidFill>
                <a:latin typeface="Calibri"/>
                <a:ea typeface="DejaVu Sans"/>
              </a:rPr>
              <a:t>← transparency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5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657 built-in color names, </a:t>
            </a:r>
            <a:endParaRPr b="0" lang="en-US" sz="2000" spc="-1" strike="noStrike">
              <a:latin typeface="Arial"/>
            </a:endParaRPr>
          </a:p>
          <a:p>
            <a:pPr marL="2160000" indent="-214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here is a subset: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colors()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will output a list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of all color names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91440" y="6242040"/>
            <a:ext cx="95079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4"/>
          <p:cNvSpPr/>
          <p:nvPr/>
        </p:nvSpPr>
        <p:spPr>
          <a:xfrm>
            <a:off x="258480" y="5595840"/>
            <a:ext cx="47948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See R color cheat sheet for the full color chart and other ways to define colors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3383280" y="1061280"/>
            <a:ext cx="3934080" cy="27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Image 3" descr=""/>
          <p:cNvPicPr/>
          <p:nvPr/>
        </p:nvPicPr>
        <p:blipFill>
          <a:blip r:embed="rId1"/>
          <a:srcRect l="0" t="5351" r="2604" b="0"/>
          <a:stretch/>
        </p:blipFill>
        <p:spPr>
          <a:xfrm>
            <a:off x="4204440" y="4858560"/>
            <a:ext cx="4938120" cy="2089440"/>
          </a:xfrm>
          <a:prstGeom prst="rect">
            <a:avLst/>
          </a:prstGeom>
          <a:ln>
            <a:noFill/>
          </a:ln>
        </p:spPr>
      </p:pic>
      <p:sp>
        <p:nvSpPr>
          <p:cNvPr id="400" name="CustomShape 1"/>
          <p:cNvSpPr/>
          <p:nvPr/>
        </p:nvSpPr>
        <p:spPr>
          <a:xfrm>
            <a:off x="393480" y="1010160"/>
            <a:ext cx="812484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plot()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command takes further arguments to customize the plotting area:</a:t>
            </a:r>
            <a:endParaRPr b="0" lang="en-US" sz="22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xlim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and </a:t>
            </a: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ylim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to set the limits on the x- and y-axis, respectively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xlab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and</a:t>
            </a: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ylab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to set the labels for the x- and y-axis, respectively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main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to set a title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x &lt;- seq(0, 100, length.out=10)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y &lt;- log(x) + (x/100)^5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plot(x,y, type="l", col="red", </a:t>
            </a:r>
            <a:r>
              <a:rPr b="1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ylim=c(1,7)</a:t>
            </a: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       </a:t>
            </a:r>
            <a:r>
              <a:rPr b="1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xlab="The variable x"</a:t>
            </a: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, </a:t>
            </a:r>
            <a:r>
              <a:rPr b="1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main ="x vs. y" </a:t>
            </a: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lines(x, y+1, lwd=3,lty="dashed", col="blue")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ourier New"/>
                <a:ea typeface="Courier New"/>
              </a:rPr>
              <a:t>&gt; points(x, y-1, type="b", pch=15)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Customizing plots – Part 2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 3" descr=""/>
          <p:cNvPicPr/>
          <p:nvPr/>
        </p:nvPicPr>
        <p:blipFill>
          <a:blip r:embed="rId1"/>
          <a:stretch/>
        </p:blipFill>
        <p:spPr>
          <a:xfrm>
            <a:off x="4437000" y="4439160"/>
            <a:ext cx="4519080" cy="2454840"/>
          </a:xfrm>
          <a:prstGeom prst="rect">
            <a:avLst/>
          </a:prstGeom>
          <a:ln>
            <a:noFill/>
          </a:ln>
        </p:spPr>
      </p:pic>
      <p:sp>
        <p:nvSpPr>
          <p:cNvPr id="403" name="CustomShape 1"/>
          <p:cNvSpPr/>
          <p:nvPr/>
        </p:nvSpPr>
        <p:spPr>
          <a:xfrm>
            <a:off x="258480" y="946800"/>
            <a:ext cx="8354880" cy="57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legend()</a:t>
            </a:r>
            <a:r>
              <a:rPr b="1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command can be used to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add legends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 to plots:</a:t>
            </a:r>
            <a:endParaRPr b="0" lang="en-US" sz="22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x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y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to set the numeric coordinates for positioning the legend. </a:t>
            </a:r>
            <a:endParaRPr b="0" lang="en-US" sz="1800" spc="-1" strike="noStrike">
              <a:latin typeface="Arial"/>
            </a:endParaRPr>
          </a:p>
          <a:p>
            <a:pPr lvl="2" marL="623880" indent="-17244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x can be used  by itself with a keyword for legend position: "bottomright", "bottom", "bottomleft", "left", "topleft", "top", "topright", "right", "center"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legend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to set the text to appear in the legend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col , lty , lwd , pch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: set graphical elements in the legend 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bty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for box type around the legend ("o" for box, "n" for no box)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bg</a:t>
            </a:r>
            <a:r>
              <a:rPr b="0" lang="en-US" sz="2200" spc="-1" strike="noStrike">
                <a:solidFill>
                  <a:srgbClr val="00009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for background color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legend(x="bottomright",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legend=c("red line","blue line", "black line"),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lty=c(1,2,1),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pch=c(NA,NA,19),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col=c("red", "blue", "black"),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bg="gray90")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Customizing plots – Part 3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93480" y="1010160"/>
            <a:ext cx="8484480" cy="55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 contains many practice data sets (data frames), great for trying out plotting functions.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Display names of available data sets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&gt;data()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#data sets in standard packages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&gt;data(package = .packages(all.available = TRUE))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#data sets in all installed packages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262626"/>
                </a:solidFill>
                <a:latin typeface="Calibri"/>
                <a:ea typeface="Courier New"/>
              </a:rPr>
              <a:t>Load and use a data 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&gt;data(iris)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#load the iris data (overwrite existing variable)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&gt;?iris  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#get information about the iris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&gt;head(iris)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#display top few lines of the iris data frame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Sepal.Length Sepal.Width Petal.Length Petal.Width Species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1          5.1         3.5          1.4         0.2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2          4.9         3.0          1.4         0.2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3          4.7         3.2          1.3         0.2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4          4.6         3.1          1.5         0.2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5          5.0         3.6          1.4         0.2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ucida Console"/>
                <a:ea typeface="Courier New"/>
              </a:rPr>
              <a:t>6          5.4         3.9          1.7         0.4  setosa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258480" y="560520"/>
            <a:ext cx="8426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How to get data for practicing and playing – Part 1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06" dur="indefinite" restart="never" nodeType="tmRoot">
          <p:childTnLst>
            <p:seq>
              <p:cTn id="2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393480" y="1010160"/>
            <a:ext cx="8501400" cy="32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R can easily simulate data drawn from a given distribution. The function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rnorm()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generates normally distributed data.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Example: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&gt;rnorm(10)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#numeric vector with 10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#drawn from normal distribution,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#mean=0, standard deviation=1 (</a:t>
            </a:r>
            <a:r>
              <a:rPr b="1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function defaults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[1]  1.1053564  0.7937635  0.2743762  0.3574477 -0.7677099  [2]  0.5838973  0.6616164  0.1203090 -0.4060265  0.2778585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58480" y="560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How to get data for practicing and playing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08" dur="indefinite" restart="never" nodeType="tmRoot">
          <p:childTnLst>
            <p:seq>
              <p:cTn id="2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93480" y="1010160"/>
            <a:ext cx="8501400" cy="32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R can easily simulate data drawn from a given distribution. The function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rnorm()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generates normally distributed data.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Example: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&gt;rnorm(10)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#numeric vector with 10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#drawn from normal distribution,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#mean=0, standard deviation=1 (</a:t>
            </a:r>
            <a:r>
              <a:rPr b="1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function defaults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[1]  1.1053564  0.7937635  0.2743762  0.3574477 -0.7677099  [2]  0.5838973  0.6616164  0.1203090 -0.4060265  0.2778585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258480" y="52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How to get data for practicing and playing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7010280" y="6467400"/>
            <a:ext cx="238068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4"/>
          <p:cNvSpPr/>
          <p:nvPr/>
        </p:nvSpPr>
        <p:spPr>
          <a:xfrm>
            <a:off x="468360" y="5867280"/>
            <a:ext cx="79387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want data from other distributions than normal: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rpois()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poisson, </a:t>
            </a:r>
            <a:r>
              <a:rPr b="0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rbinom()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binomial (see R help)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393480" y="4114080"/>
            <a:ext cx="808884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&gt;rnorm(10, mean=10, sd=2)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</a:t>
            </a:r>
            <a:r>
              <a:rPr b="1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customized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 mean and sd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[1]  6.253392  9.527140  9.398857 11.932284 11.472909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Console"/>
                <a:ea typeface="DejaVu Sans"/>
              </a:rPr>
              <a:t>[2] 10.714245  7.656026 11.302829  9.332930 10.264157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10" dur="indefinite" restart="never" nodeType="tmRoot">
          <p:childTnLst>
            <p:seq>
              <p:cTn id="2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43880" y="1432080"/>
            <a:ext cx="8196120" cy="47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Take-home exam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: data analysis tasks, available on course page.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 is graded as "pass" or "fail".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Submit analysis by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February 23, 2022, 23:59:59</a:t>
            </a:r>
            <a:endParaRPr b="0" lang="en-US" sz="20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(e-mail in the chat + google doc)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You will receive a certificate of achievement from the SIB Training Team, which you can submit to your educational institution.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If you don't take the exam, you will receive a certificate of attendance.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43880" y="254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 Light"/>
                <a:ea typeface="DejaVu Sans"/>
              </a:rPr>
              <a:t>Exam – for 0.5 ECTS credit points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93480" y="1010160"/>
            <a:ext cx="8570520" cy="55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The function </a:t>
            </a: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hist()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produces a histogram, which counts the number of observations that fall into different ranges (bins)</a:t>
            </a:r>
            <a:endParaRPr b="0" lang="en-US" sz="2000" spc="-1" strike="noStrike">
              <a:latin typeface="Arial"/>
            </a:endParaRPr>
          </a:p>
          <a:p>
            <a:pPr lvl="1"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Rough visual representation of the distribution of the data.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x  </a:t>
            </a:r>
            <a:r>
              <a:rPr b="0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vector of data values for which the histogram will be constructed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breaks </a:t>
            </a:r>
            <a:r>
              <a:rPr b="0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either a vector indicating breakpoints between histogram bins, or a single number for the number of bins (used as suggestion)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freq </a:t>
            </a:r>
            <a:r>
              <a:rPr b="0" lang="en-US" sz="1600" spc="-1" strike="noStrike">
                <a:solidFill>
                  <a:srgbClr val="262626"/>
                </a:solidFill>
                <a:latin typeface="Calibri"/>
                <a:ea typeface="DejaVu Sans"/>
              </a:rPr>
              <a:t>logical. If TRUE, cell height represents counts per bin. If FALSE, cell height is the fraction of values that fall into each bin (probability density).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x &lt;- rnorm(10000)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hist(x, breaks=20,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freq=FALSE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main="Hist", col="pink")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hist() function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6" name="Picture 3" descr=""/>
          <p:cNvPicPr/>
          <p:nvPr/>
        </p:nvPicPr>
        <p:blipFill>
          <a:blip r:embed="rId1"/>
          <a:stretch/>
        </p:blipFill>
        <p:spPr>
          <a:xfrm>
            <a:off x="4070160" y="3740400"/>
            <a:ext cx="5346720" cy="286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93480" y="1010160"/>
            <a:ext cx="8308080" cy="55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To add a smooth line to a histogram, use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density(),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which computes estimates of the probability density (kernel density estimates)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This works as a complementary representation of the histogram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only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when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freq = FALSE</a:t>
            </a:r>
            <a:endParaRPr b="0" lang="en-US" sz="2200" spc="-1" strike="noStrike">
              <a:latin typeface="Arial"/>
            </a:endParaRPr>
          </a:p>
          <a:p>
            <a:pPr lvl="1"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The line produced by density() often reflects the distribution better than a histogram.</a:t>
            </a:r>
            <a:endParaRPr b="0" lang="en-US" sz="2200" spc="-1" strike="noStrike">
              <a:latin typeface="Arial"/>
            </a:endParaRPr>
          </a:p>
          <a:p>
            <a:pPr lvl="1"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Use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lines()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to plot the result as a line on top of the histogram.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x &lt;- rnorm(10000)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hist(x, freq=FALSE,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main="Hist", col ="pink")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lines(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density(x)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col="blue", lwd=3)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hist() and density() functions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19" name="Picture 3" descr=""/>
          <p:cNvPicPr/>
          <p:nvPr/>
        </p:nvPicPr>
        <p:blipFill>
          <a:blip r:embed="rId1"/>
          <a:stretch/>
        </p:blipFill>
        <p:spPr>
          <a:xfrm>
            <a:off x="3566160" y="3923640"/>
            <a:ext cx="5667840" cy="30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spcAft>
                <a:spcPts val="1199"/>
              </a:spcAft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If x is a matrix or a data frame, </a:t>
            </a: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pairs()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 draws all possible bivariate plots between the columns of x.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data(iris)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#contains 4 measurements for 150 flowers from 3   species of iris (Iris setosa, versicolor and virginica)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pairs(iris[,1:4], main="Edgar Anderson's Iris Data",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pch=21, bg=c("red", "green3", "blue")[iris$Species])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Draftsman's or Pairs Scatter Plots       </a:t>
            </a:r>
            <a:r>
              <a:rPr b="1" lang="en-US" sz="2800" spc="-1" strike="noStrike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93480" y="5334120"/>
            <a:ext cx="25308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Colors: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setosa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versicolor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green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virginica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blue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393480" y="4618080"/>
            <a:ext cx="2713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color fill of circles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4" name="Picture 8" descr=""/>
          <p:cNvPicPr/>
          <p:nvPr/>
        </p:nvPicPr>
        <p:blipFill>
          <a:blip r:embed="rId1"/>
          <a:srcRect l="13642" t="90217" r="71864" b="4416"/>
          <a:stretch/>
        </p:blipFill>
        <p:spPr>
          <a:xfrm>
            <a:off x="2502000" y="4956480"/>
            <a:ext cx="620280" cy="226440"/>
          </a:xfrm>
          <a:prstGeom prst="rect">
            <a:avLst/>
          </a:prstGeom>
          <a:ln>
            <a:noFill/>
          </a:ln>
        </p:spPr>
      </p:pic>
      <p:pic>
        <p:nvPicPr>
          <p:cNvPr id="425" name="Picture 3" descr=""/>
          <p:cNvPicPr/>
          <p:nvPr/>
        </p:nvPicPr>
        <p:blipFill>
          <a:blip r:embed="rId2"/>
          <a:srcRect l="0" t="0" r="2616" b="7087"/>
          <a:stretch/>
        </p:blipFill>
        <p:spPr>
          <a:xfrm>
            <a:off x="3310200" y="3342240"/>
            <a:ext cx="5567760" cy="336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Picture 4" descr=""/>
          <p:cNvPicPr/>
          <p:nvPr/>
        </p:nvPicPr>
        <p:blipFill>
          <a:blip r:embed="rId1"/>
          <a:srcRect l="3669" t="0" r="2553" b="3930"/>
          <a:stretch/>
        </p:blipFill>
        <p:spPr>
          <a:xfrm>
            <a:off x="2419920" y="483120"/>
            <a:ext cx="6475320" cy="6128640"/>
          </a:xfrm>
          <a:prstGeom prst="rect">
            <a:avLst/>
          </a:prstGeom>
          <a:ln>
            <a:noFill/>
          </a:ln>
        </p:spPr>
      </p:pic>
      <p:sp>
        <p:nvSpPr>
          <p:cNvPr id="427" name="CustomShape 1"/>
          <p:cNvSpPr/>
          <p:nvPr/>
        </p:nvSpPr>
        <p:spPr>
          <a:xfrm>
            <a:off x="274320" y="4808520"/>
            <a:ext cx="232704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Colors: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setosa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versicolor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green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virginica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in blue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82" dur="indefinite" restart="never" nodeType="tmRoot">
          <p:childTnLst>
            <p:seq>
              <p:cTn id="2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58480" y="344520"/>
            <a:ext cx="8714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Excursus: Coloring data points in the iris data(I)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69840" y="2072160"/>
            <a:ext cx="9019800" cy="20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[1] setosa     setosa     setosa     setosa     setosa     setosa     setosa     setosa     setosa     setosa     setosa     setosa     setosa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[14] setosa     setosa     setosa     setosa     setosa     setosa     setosa     setosa     setosa     setosa     setosa     setosa     setosa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[27] setosa     setosa     setosa     setosa     setosa     setosa     setosa     setosa     setosa     setosa     setosa     setosa     setosa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[40] setosa     setosa     setosa     setosa     setosa     setosa     setosa     setosa     setosa     setosa     setosa     versicolor versicolor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[53] versicolor versicolor versicolor versicolor versicolor versicolor versicolor versicolor versicolor versicolor versicolor versicolor versicolor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[66] versicolor versicolor versicolor versicolor versicolor versicolor versicolor versicolor versicolor versicolor versicolor versicolor versicolor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[79] versicolor versicolor versicolor versicolor versicolor versicolor versicolor versicolor versicolor versicolor versicolor versicolor versicolor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[92] versicolor versicolor versicolor versicolor versicolor versicolor versicolor versicolor versicolor virginica  virginica  virginica  virginica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[105] virginica  virginica  virginica  virginica  virginica  virginica  virginica  virginica  virginica  virginica  virginica  virginica  virginica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[118] virginica  virginica  virginica  virginica  virginica  virginica  virginica  virginica  virginica  virginica  virginica  virginica  virginica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[131] virginica  virginica  virginica  virginica  virginica  virginica  virginica  virginica  virginica  virginica  virginica  virginica  virginica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[144] virginica  virginica  virginica  virginica  virginica  virginica  virginica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Levels: setosa versicolor virginica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281160" y="1647000"/>
            <a:ext cx="814896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iris$Species 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#factor with 3 levels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281160" y="4983120"/>
            <a:ext cx="72151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[1] 1 1 1 1 1 1 1 1 1 1 1 1 1 1 1 1 1 1 1 1 1 1 1 1 1 1 1 1 1 1 1 1 1 1 1 1 1 1 1 1 1 1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[44] 1 1 1 1 1 1 1 2 2 2 2 2 2 2 2 2 2 2 2 2 2 2 2 2 2 2 2 2 2 2 2 2 2 2 2 2 2 2 2 2 2 2 2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[87] 2 2 2 2 2 2 2 2 2 2 2 2 2 2 3 3 3 3 3 3 3 3 3 3 3 3 3 3 3 3 3 3 3 3 3 3 3 3 3 3 3 3 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[130] 3 3 3 3 3 3 3 3 3 3 3 3 3 3 3 3 3 3 3 3 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281160" y="4505760"/>
            <a:ext cx="869148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as.numeric(iris$Species)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#factor coerced to numeric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6"/>
          <p:cNvSpPr/>
          <p:nvPr/>
        </p:nvSpPr>
        <p:spPr>
          <a:xfrm>
            <a:off x="281160" y="1335600"/>
            <a:ext cx="8403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does this work?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281160" y="1015920"/>
            <a:ext cx="829872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bg=c("red", "green3", "blue")[iris$Species])  </a:t>
            </a:r>
            <a:r>
              <a:rPr b="1" lang="en-US" sz="16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#color fill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84" dur="indefinite" restart="never" nodeType="tmRoot">
          <p:childTnLst>
            <p:seq>
              <p:cTn id="2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58480" y="344520"/>
            <a:ext cx="8975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Excursus: Coloring data points in the iris data (II)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1994760"/>
            <a:ext cx="84261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bg=c("red", "green3", "blue")[iris$Species]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81160" y="938520"/>
            <a:ext cx="856692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coloring strategy in the iris draftman's plot involves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coercion: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281160" y="3123000"/>
            <a:ext cx="871416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bg=c("red", "green3", "blue")[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as.numeric(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iris$Species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2120760" y="265104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equivalent 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258480" y="6156360"/>
            <a:ext cx="87372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e60003"/>
                </a:solidFill>
                <a:latin typeface="Calibri"/>
                <a:ea typeface="DejaVu Sans"/>
              </a:rPr>
              <a:t>Inside the square brackets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[]</a:t>
            </a:r>
            <a:r>
              <a:rPr b="1" lang="en-US" sz="2000" spc="-1" strike="noStrike">
                <a:solidFill>
                  <a:srgbClr val="e60003"/>
                </a:solidFill>
                <a:latin typeface="Calibri"/>
                <a:ea typeface="DejaVu Sans"/>
              </a:rPr>
              <a:t> , the factor is automatically coerced to a numeric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2222640" y="3671640"/>
            <a:ext cx="2055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equivalent 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281160" y="4148640"/>
            <a:ext cx="840348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bg=c("red","green3",blue")[c(</a:t>
            </a: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Courier New"/>
              </a:rPr>
              <a:t>1,1,1,1,1,1,1,1,1,1,1,1,1,1,1,1,1,1,1,1,1,1,1,1,1,1,1,1,1,1,1,1,1,1,1,1,1,1,1,1,1,1,1,1,1,1,1,1,1,2,2,2,2,2,2,2,2,2,2,2,2,2,2,2,2,2,2,2,2,2,2,2,2,2,2,2,2,2,2,2,2,2,2,2,2,2,2,2,2,2,2,2,2,2,2,2,2,2,2,3,3,3,3,3,3,3,3,3,3,3,3,3,3,3,3,3,3,3,3,3,3,3,3,3,3,3,3,3,3,3,3,3,3,3,3,3,3,3,3,3,3,3,3,3,3,3,3,3,3)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>
            <a:off x="258480" y="1803240"/>
            <a:ext cx="8589600" cy="4366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86" dur="indefinite" restart="never" nodeType="tmRoot">
          <p:childTnLst>
            <p:seq>
              <p:cTn id="2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58480" y="2063520"/>
            <a:ext cx="8579160" cy="9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bg=c("red", "green3", "blue")[iris$Species]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#color fill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bg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933280"/>
            <a:ext cx="8329320" cy="37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[1] "red"    "red"    "red"    "red"    "red"    "red"    "red"    "red"    "red"    "red"    "red"    "red"    "red"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[14] "red"    "red"    "red"    "red"    "red"    "red"    "red"    "red"    "red"    "red"    "red"    "red"    "red"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[27] "red"    "red"    "red"    "red"    "red"    "red"    "red"    "red"    "red"    "red"    "red"    "red"    "red"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[40] "red"    "red"    "red"    "red"    "red"    "red"    "red"    "red"    "red"    "red"    "red"    "green3" "green3"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[53] "green3" "green3" "green3" "green3" "green3" "green3" "green3" "green3" "green3" "green3" "green3" "green3" "green3"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[66] "green3" "green3" "green3" "green3" "green3" "green3" "green3" "green3" "green3" "green3" "green3" "green3" "green3"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[79] "green3" "green3" "green3" "green3" "green3" "green3" "green3" "green3" "green3" "green3" "green3" "green3" "green3"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[92] "green3" "green3" "green3" "green3" "green3" "green3" "green3" "green3" "green3" "blue"   "blue"   "blue"   "blue"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[105] "blue"   "blue"   "blue"   "blue"   "blue"   "blue"   "blue"   "blue"   "blue"   "blue"   "blue"   "blue"   "blue"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[118] "blue"   "blue"   "blue"   "blue"   "blue"   "blue"   "blue"   "blue"   "blue"   "blue"   "blue"   "blue"   "blue"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[131] "blue"   "blue"   "blue"   "blue"   "blue"   "blue"   "blue"   "blue"   "blue"   "blue"   "blue"   "blue"   "blue"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[144] "blue"   "blue"   "blue"   "blue"   "blue"   "blue"   "blue"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258480" y="144720"/>
            <a:ext cx="8714160" cy="7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Excursus: Coloring data points in the iris data (III)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469800" y="1119600"/>
            <a:ext cx="81180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results in a vector of color terms with 150 entries in the correct order.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367560" y="725040"/>
            <a:ext cx="8350200" cy="59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Let's come back to the mice dataset stored in the "mice_data" data frame (Let’s practice – 3). If mice_data is not currently in your workspace, either get it back by loading the .Rdata file or import the data again from the original .csv file.</a:t>
            </a:r>
            <a:endParaRPr b="0" lang="en-US" sz="1800" spc="-1" strike="noStrike">
              <a:latin typeface="Arial"/>
            </a:endParaRPr>
          </a:p>
          <a:p>
            <a:pPr marL="266760" indent="-25992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Check your data frame: did it load correctly? Make sure genotype and diet are factor variables.</a:t>
            </a:r>
            <a:endParaRPr b="0" lang="en-US" sz="1800" spc="-1" strike="noStrike">
              <a:latin typeface="Arial"/>
            </a:endParaRPr>
          </a:p>
          <a:p>
            <a:pPr marL="266760" indent="-25992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Plot an histogram of mouse weight and customize it with colours, labels,  title and represent the density line on top.</a:t>
            </a:r>
            <a:endParaRPr b="0" lang="en-US" sz="1800" spc="-1" strike="noStrike">
              <a:latin typeface="Arial"/>
            </a:endParaRPr>
          </a:p>
          <a:p>
            <a:pPr marL="266760" indent="-25992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scatter plot of mouse weights using the function plot(), with no additional arguments. (You do not need to define values for a second axis.) Inspect the plot - what appears on the two axes? Then re-do the plot by adding function arguments: Use solid circles as plotting symbol, add a title, customise the y-axis label, and colour the points </a:t>
            </a: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by genotype.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Add a legend.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58480" y="111600"/>
            <a:ext cx="793620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- 7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02" dur="indefinite" restart="never" nodeType="tmRoot">
          <p:childTnLst>
            <p:seq>
              <p:cTn id="3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93480" y="1010160"/>
            <a:ext cx="8567280" cy="54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Barplots allow simple visualization of counts or numeric data.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Optional arguments can be used to customize the plot.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&gt;course_data &lt;- c(yr2011=25, yr2012=35, yr2013=50, yr2014=100)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&gt;barplot(course_data, main="Number of requests for R courses",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names.arg=c("2011", "2012","2013", "2014"),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col=c("yellow", "orange","red", "blue"))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barplot() function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2" name="Image 3" descr=""/>
          <p:cNvPicPr/>
          <p:nvPr/>
        </p:nvPicPr>
        <p:blipFill>
          <a:blip r:embed="rId1"/>
          <a:stretch/>
        </p:blipFill>
        <p:spPr>
          <a:xfrm>
            <a:off x="2028600" y="2192400"/>
            <a:ext cx="5455800" cy="25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93480" y="383760"/>
            <a:ext cx="78339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 with sd error bars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4" name="Picture 7" descr=""/>
          <p:cNvPicPr/>
          <p:nvPr/>
        </p:nvPicPr>
        <p:blipFill>
          <a:blip r:embed="rId1"/>
          <a:stretch/>
        </p:blipFill>
        <p:spPr>
          <a:xfrm>
            <a:off x="574200" y="1293480"/>
            <a:ext cx="5127480" cy="5127480"/>
          </a:xfrm>
          <a:prstGeom prst="rect">
            <a:avLst/>
          </a:prstGeom>
          <a:ln>
            <a:noFill/>
          </a:ln>
        </p:spPr>
      </p:pic>
      <p:sp>
        <p:nvSpPr>
          <p:cNvPr id="455" name="CustomShape 2"/>
          <p:cNvSpPr/>
          <p:nvPr/>
        </p:nvSpPr>
        <p:spPr>
          <a:xfrm>
            <a:off x="5965920" y="1661400"/>
            <a:ext cx="2886120" cy="39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year, R course requests were counted in 4 cities.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 heights: mean across all cities per year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Custom plotting using low level functions: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add error bars (std dev.)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add text to each bar (n=4)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24" dur="indefinite" restart="never" nodeType="tmRoot">
          <p:childTnLst>
            <p:seq>
              <p:cTn id="3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91160" y="2988000"/>
            <a:ext cx="67424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Calibri"/>
              </a:rPr>
              <a:t>Building graphics </a:t>
            </a:r>
            <a:r>
              <a:rPr b="1" lang="en-US" sz="2400" spc="-1" strike="noStrike">
                <a:solidFill>
                  <a:srgbClr val="323232"/>
                </a:solidFill>
                <a:latin typeface="Calibri"/>
                <a:ea typeface="Calibri"/>
              </a:rPr>
              <a:t>in R (basic plotting)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78640" y="1957320"/>
            <a:ext cx="5757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4f81bd"/>
                </a:solidFill>
                <a:latin typeface="Calibri"/>
                <a:ea typeface="Calibri"/>
              </a:rPr>
              <a:t>Day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220680" y="286776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06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220680" y="393948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444960" y="213480"/>
            <a:ext cx="7940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e81bd"/>
                </a:solidFill>
                <a:latin typeface="Arial"/>
                <a:ea typeface="DejaVu Sans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278640" y="5614560"/>
            <a:ext cx="8284320" cy="992160"/>
          </a:xfrm>
          <a:prstGeom prst="rect">
            <a:avLst/>
          </a:prstGeom>
          <a:solidFill>
            <a:srgbClr val="1e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6f6f6"/>
                </a:solidFill>
                <a:latin typeface="Comic Sans MS"/>
                <a:ea typeface="DejaVu Sans"/>
              </a:rPr>
              <a:t>Examples and exercises are integrated in the chapters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1091160" y="3930120"/>
            <a:ext cx="729468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5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Calibri"/>
              </a:rPr>
              <a:t>Starting with statistics</a:t>
            </a:r>
            <a:r>
              <a:rPr b="1" lang="en-US" sz="2400" spc="-1" strike="noStrike">
                <a:solidFill>
                  <a:srgbClr val="575757"/>
                </a:solidFill>
                <a:latin typeface="Calibri"/>
                <a:ea typeface="Calibri"/>
              </a:rPr>
              <a:t> </a:t>
            </a:r>
            <a:r>
              <a:rPr b="1" lang="en-US" sz="2400" spc="-1" strike="noStrike">
                <a:solidFill>
                  <a:srgbClr val="323232"/>
                </a:solidFill>
                <a:latin typeface="Calibri"/>
                <a:ea typeface="Calibri"/>
              </a:rPr>
              <a:t>in R (hypothesis testing, simple linear regression)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93480" y="942120"/>
            <a:ext cx="8491680" cy="56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Create a data frame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df &lt;- data.frame(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year = c("2011","2012","2013","2014",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"2011","2012","2013","2014",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"2011","2012","2013","2014",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"2011","2012","2013","2014"),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city =  c("A","A","A","A", "B","B","B","B",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"C","C","C","C", "D","D","D","D"),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nb_requests_courses = c(30,36,50,98, 26,35,54,101,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                 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28,38,51,105, 29,40,55,125))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Check what is inside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Courier New"/>
              </a:rPr>
              <a:t>&gt; head(df)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year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    city    nb_requests_courses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1 2011        A                  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2 2012        A                  36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3 2013        A                  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4 2014        A                  98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5 2011        B                  26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393480" y="383760"/>
            <a:ext cx="80528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 with sd error bars (I)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281880" y="1195920"/>
            <a:ext cx="86590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Compute mean, sd, number of observations per year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mean_nb  &lt;- tapply(df$nb_requests_courses, df$year, mean)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sd_nb    &lt;- tapply(df$nb_requests_courses, df$year, sd)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n_values &lt;- tapply(df$nb_requests_courses, df$year, length)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93480" y="383760"/>
            <a:ext cx="80179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barplots with sd error bars (II)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393480" y="3440880"/>
            <a:ext cx="6805080" cy="31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mean_nb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2011   2012   2013   2014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28.25  37.25  52.50  107.25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sd_nb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2011      2012      2013      2014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1.707825  2.217356  2.380476  12.175796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n_values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2011 2012 2013 2014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4    4    4    4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81880" y="929880"/>
            <a:ext cx="47376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Compute summary statistics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68" dur="indefinite" restart="never" nodeType="tmRoot">
          <p:childTnLst>
            <p:seq>
              <p:cTn id="369" dur="indefinite" nodeType="mainSeq">
                <p:childTnLst>
                  <p:par>
                    <p:cTn id="370" fill="hold">
                      <p:stCondLst>
                        <p:cond delay="0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93480" y="383760"/>
            <a:ext cx="83836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barplots with sd error bars (III)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52640" y="1549440"/>
            <a:ext cx="876276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Make a barplot using the means returned by tapply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mids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&lt;-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barplot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mean_nb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xlab="year",ylab="Number of requests for courses",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ylim=c(0,120),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col=c("yellow", "orange","red", "blue"),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cex=1.5, cex.axis=1.5, cex.main=1.5, cex.names=1.5,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 "Number of requests for R")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mids contains the location of the middle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of the bars on the x-axis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mids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     </a:t>
            </a: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[,1]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[1,]  0.7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[2,]  1.9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[3,]  3.1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Lucida Console"/>
                <a:ea typeface="Courier New"/>
              </a:rPr>
              <a:t>[4,]  4.3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152640" y="960480"/>
            <a:ext cx="38815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High-level: Generate plot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65" name="Picture 1" descr=""/>
          <p:cNvPicPr/>
          <p:nvPr/>
        </p:nvPicPr>
        <p:blipFill>
          <a:blip r:embed="rId1"/>
          <a:stretch/>
        </p:blipFill>
        <p:spPr>
          <a:xfrm>
            <a:off x="6361560" y="3750840"/>
            <a:ext cx="2483280" cy="28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2" dur="indefinite" restart="never" nodeType="tmRoot">
          <p:childTnLst>
            <p:seq>
              <p:cTn id="3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93480" y="1596240"/>
            <a:ext cx="8558640" cy="48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Use arrows() to put </a:t>
            </a:r>
            <a:r>
              <a:rPr b="1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sd error bars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on the 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arrows(mids, mean_nb-sd_nb,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coordinates of lower point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mids, mean_nb+sd_nb,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coordinates of upper point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code=3,  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type of arrow: "head at both ends"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angle=90,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angle between shaft and head of arrow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length=0.1,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length of edges of arrow head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lwd=2)   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line width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 Add text at the midpoints and at height 5 on the y-axis: number of observations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text(x=mids, y=5, paste("n =",n_values), cex=2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393480" y="383760"/>
            <a:ext cx="81093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barplots with sd error bars (IV)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468" name="Group 3"/>
          <p:cNvGrpSpPr/>
          <p:nvPr/>
        </p:nvGrpSpPr>
        <p:grpSpPr>
          <a:xfrm>
            <a:off x="2207160" y="1979280"/>
            <a:ext cx="4774680" cy="992160"/>
            <a:chOff x="2207160" y="1979280"/>
            <a:chExt cx="4774680" cy="992160"/>
          </a:xfrm>
        </p:grpSpPr>
        <p:grpSp>
          <p:nvGrpSpPr>
            <p:cNvPr id="469" name="Group 4"/>
            <p:cNvGrpSpPr/>
            <p:nvPr/>
          </p:nvGrpSpPr>
          <p:grpSpPr>
            <a:xfrm>
              <a:off x="2207160" y="2163600"/>
              <a:ext cx="238320" cy="636120"/>
              <a:chOff x="2207160" y="2163600"/>
              <a:chExt cx="238320" cy="636120"/>
            </a:xfrm>
          </p:grpSpPr>
          <p:sp>
            <p:nvSpPr>
              <p:cNvPr id="470" name="Line 5"/>
              <p:cNvSpPr/>
              <p:nvPr/>
            </p:nvSpPr>
            <p:spPr>
              <a:xfrm>
                <a:off x="2326320" y="2163600"/>
                <a:ext cx="10800" cy="635760"/>
              </a:xfrm>
              <a:prstGeom prst="line">
                <a:avLst/>
              </a:prstGeom>
              <a:ln w="28440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" name="Line 6"/>
              <p:cNvSpPr/>
              <p:nvPr/>
            </p:nvSpPr>
            <p:spPr>
              <a:xfrm>
                <a:off x="2207160" y="2163600"/>
                <a:ext cx="216720" cy="360"/>
              </a:xfrm>
              <a:prstGeom prst="line">
                <a:avLst/>
              </a:prstGeom>
              <a:ln w="28440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Line 7"/>
              <p:cNvSpPr/>
              <p:nvPr/>
            </p:nvSpPr>
            <p:spPr>
              <a:xfrm>
                <a:off x="2228760" y="2799360"/>
                <a:ext cx="216720" cy="360"/>
              </a:xfrm>
              <a:prstGeom prst="line">
                <a:avLst/>
              </a:prstGeom>
              <a:ln w="28440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73" name="CustomShape 8"/>
            <p:cNvSpPr/>
            <p:nvPr/>
          </p:nvSpPr>
          <p:spPr>
            <a:xfrm>
              <a:off x="2669760" y="1979280"/>
              <a:ext cx="431208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"arrow head"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4" name="CustomShape 9"/>
            <p:cNvSpPr/>
            <p:nvPr/>
          </p:nvSpPr>
          <p:spPr>
            <a:xfrm>
              <a:off x="2702520" y="2334960"/>
              <a:ext cx="1449360" cy="63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"arrow shaft"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5" name="Line 10"/>
            <p:cNvSpPr/>
            <p:nvPr/>
          </p:nvSpPr>
          <p:spPr>
            <a:xfrm>
              <a:off x="2445480" y="2163600"/>
              <a:ext cx="2242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Line 11"/>
            <p:cNvSpPr/>
            <p:nvPr/>
          </p:nvSpPr>
          <p:spPr>
            <a:xfrm>
              <a:off x="2445480" y="2517120"/>
              <a:ext cx="2566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7" name="CustomShape 12"/>
          <p:cNvSpPr/>
          <p:nvPr/>
        </p:nvSpPr>
        <p:spPr>
          <a:xfrm>
            <a:off x="289800" y="1013400"/>
            <a:ext cx="652320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Low-level: Add elements (error bars and text)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93480" y="383760"/>
            <a:ext cx="78339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Customized barplot with sd error bars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9" name="Picture 7" descr=""/>
          <p:cNvPicPr/>
          <p:nvPr/>
        </p:nvPicPr>
        <p:blipFill>
          <a:blip r:embed="rId1"/>
          <a:stretch/>
        </p:blipFill>
        <p:spPr>
          <a:xfrm>
            <a:off x="574200" y="1293480"/>
            <a:ext cx="5127480" cy="51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4" dur="indefinite" restart="never" nodeType="tmRoot">
          <p:childTnLst>
            <p:seq>
              <p:cTn id="3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Bar plots with error bars are widely used in biology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Be aware: different ways of calculating error bars (sd or sem*)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(standard deviation or standard error of the mean)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Often not the most informative way to look at the data, combine them with other plots (box plot, violin plots, scatter plot)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://stekhoven.shinyapps.io/barplotNonsense/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Barplot digression…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5458680" y="5958360"/>
            <a:ext cx="368316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*sd: standard deviation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sem: standard error of the mean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6" dur="indefinite" restart="never" nodeType="tmRoot">
          <p:childTnLst>
            <p:seq>
              <p:cTn id="3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Picture 22" descr=""/>
          <p:cNvPicPr/>
          <p:nvPr/>
        </p:nvPicPr>
        <p:blipFill>
          <a:blip r:embed="rId1"/>
          <a:srcRect l="0" t="10493" r="0" b="13737"/>
          <a:stretch/>
        </p:blipFill>
        <p:spPr>
          <a:xfrm>
            <a:off x="258480" y="2221200"/>
            <a:ext cx="5856480" cy="4436640"/>
          </a:xfrm>
          <a:prstGeom prst="rect">
            <a:avLst/>
          </a:prstGeom>
          <a:ln>
            <a:noFill/>
          </a:ln>
        </p:spPr>
      </p:pic>
      <p:sp>
        <p:nvSpPr>
          <p:cNvPr id="484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boxplot() function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312200" y="5682960"/>
            <a:ext cx="1029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Median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1312200" y="3452040"/>
            <a:ext cx="10292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Outliers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7" name="Line 4"/>
          <p:cNvSpPr/>
          <p:nvPr/>
        </p:nvSpPr>
        <p:spPr>
          <a:xfrm flipV="1">
            <a:off x="2188080" y="5892480"/>
            <a:ext cx="269280" cy="14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Line 5"/>
          <p:cNvSpPr/>
          <p:nvPr/>
        </p:nvSpPr>
        <p:spPr>
          <a:xfrm flipV="1">
            <a:off x="2134080" y="2611080"/>
            <a:ext cx="1150200" cy="1025640"/>
          </a:xfrm>
          <a:prstGeom prst="line">
            <a:avLst/>
          </a:prstGeom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Line 6"/>
          <p:cNvSpPr/>
          <p:nvPr/>
        </p:nvSpPr>
        <p:spPr>
          <a:xfrm>
            <a:off x="2134080" y="3655080"/>
            <a:ext cx="1166400" cy="1002240"/>
          </a:xfrm>
          <a:prstGeom prst="line">
            <a:avLst/>
          </a:prstGeom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7"/>
          <p:cNvSpPr/>
          <p:nvPr/>
        </p:nvSpPr>
        <p:spPr>
          <a:xfrm>
            <a:off x="258480" y="732240"/>
            <a:ext cx="881316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Convenient way of depicting the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spread of numerical data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Interquartile range (IQR), contains 50% of points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Whiskers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Extend from box, indicate variability outside upper and lower quartiles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Outliers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May be plotted as individual points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6161760" y="2330640"/>
            <a:ext cx="2980080" cy="8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Melanoma thickness (mm)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 205 patients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98" dur="indefinite" restart="never" nodeType="tmRoot">
          <p:childTnLst>
            <p:seq>
              <p:cTn id="3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22" descr=""/>
          <p:cNvPicPr/>
          <p:nvPr/>
        </p:nvPicPr>
        <p:blipFill>
          <a:blip r:embed="rId1"/>
          <a:srcRect l="0" t="10493" r="0" b="13737"/>
          <a:stretch/>
        </p:blipFill>
        <p:spPr>
          <a:xfrm>
            <a:off x="258480" y="2221200"/>
            <a:ext cx="5856480" cy="4436640"/>
          </a:xfrm>
          <a:prstGeom prst="rect">
            <a:avLst/>
          </a:prstGeom>
          <a:ln>
            <a:noFill/>
          </a:ln>
        </p:spPr>
      </p:pic>
      <p:sp>
        <p:nvSpPr>
          <p:cNvPr id="493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boxplot() function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1312200" y="5682960"/>
            <a:ext cx="10292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Median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Line 3"/>
          <p:cNvSpPr/>
          <p:nvPr/>
        </p:nvSpPr>
        <p:spPr>
          <a:xfrm flipV="1">
            <a:off x="2188080" y="5892480"/>
            <a:ext cx="269280" cy="14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Line 4"/>
          <p:cNvSpPr/>
          <p:nvPr/>
        </p:nvSpPr>
        <p:spPr>
          <a:xfrm flipV="1">
            <a:off x="2134080" y="2611080"/>
            <a:ext cx="1150200" cy="1025640"/>
          </a:xfrm>
          <a:prstGeom prst="line">
            <a:avLst/>
          </a:prstGeom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Line 5"/>
          <p:cNvSpPr/>
          <p:nvPr/>
        </p:nvSpPr>
        <p:spPr>
          <a:xfrm>
            <a:off x="2134080" y="3655080"/>
            <a:ext cx="1166400" cy="1002240"/>
          </a:xfrm>
          <a:prstGeom prst="line">
            <a:avLst/>
          </a:prstGeom>
          <a:ln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"/>
          <p:cNvSpPr/>
          <p:nvPr/>
        </p:nvSpPr>
        <p:spPr>
          <a:xfrm>
            <a:off x="6161760" y="2330640"/>
            <a:ext cx="298008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Melanoma thickness (mm)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 205 patients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99" name="Group 7"/>
          <p:cNvGrpSpPr/>
          <p:nvPr/>
        </p:nvGrpSpPr>
        <p:grpSpPr>
          <a:xfrm>
            <a:off x="4330440" y="4727880"/>
            <a:ext cx="5177520" cy="1629360"/>
            <a:chOff x="4330440" y="4727880"/>
            <a:chExt cx="5177520" cy="1629360"/>
          </a:xfrm>
        </p:grpSpPr>
        <p:sp>
          <p:nvSpPr>
            <p:cNvPr id="500" name="CustomShape 8"/>
            <p:cNvSpPr/>
            <p:nvPr/>
          </p:nvSpPr>
          <p:spPr>
            <a:xfrm>
              <a:off x="4330440" y="5546160"/>
              <a:ext cx="514080" cy="56772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440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9"/>
            <p:cNvSpPr/>
            <p:nvPr/>
          </p:nvSpPr>
          <p:spPr>
            <a:xfrm>
              <a:off x="4339080" y="4727880"/>
              <a:ext cx="514440" cy="8042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CustomShape 10"/>
            <p:cNvSpPr/>
            <p:nvPr/>
          </p:nvSpPr>
          <p:spPr>
            <a:xfrm>
              <a:off x="4330440" y="6127920"/>
              <a:ext cx="514080" cy="19368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44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CustomShape 11"/>
            <p:cNvSpPr/>
            <p:nvPr/>
          </p:nvSpPr>
          <p:spPr>
            <a:xfrm>
              <a:off x="4913280" y="5646240"/>
              <a:ext cx="4228920" cy="362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c00000"/>
                  </a:solidFill>
                  <a:latin typeface="Calibri"/>
                  <a:ea typeface="DejaVu Sans"/>
                </a:rPr>
                <a:t>Box: Interquartile range (Q1 to Q3)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4" name="CustomShape 12"/>
            <p:cNvSpPr/>
            <p:nvPr/>
          </p:nvSpPr>
          <p:spPr>
            <a:xfrm>
              <a:off x="4913280" y="4948200"/>
              <a:ext cx="4560480" cy="316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4e81bd"/>
                  </a:solidFill>
                  <a:latin typeface="Calibri"/>
                  <a:ea typeface="DejaVu Sans"/>
                </a:rPr>
                <a:t>Whisker: covers all points &lt; Q3 + 1.5 * IQR 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505" name="CustomShape 13"/>
            <p:cNvSpPr/>
            <p:nvPr/>
          </p:nvSpPr>
          <p:spPr>
            <a:xfrm>
              <a:off x="4913280" y="6041160"/>
              <a:ext cx="4594680" cy="316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4e81bd"/>
                  </a:solidFill>
                  <a:latin typeface="Calibri"/>
                  <a:ea typeface="DejaVu Sans"/>
                </a:rPr>
                <a:t>Whisker: covers all points &gt; Q1 - 1.5 * IQR </a:t>
              </a:r>
              <a:endParaRPr b="0" lang="en-US" sz="1500" spc="-1" strike="noStrike">
                <a:latin typeface="Arial"/>
              </a:endParaRPr>
            </a:p>
          </p:txBody>
        </p:sp>
      </p:grpSp>
      <p:sp>
        <p:nvSpPr>
          <p:cNvPr id="506" name="CustomShape 14"/>
          <p:cNvSpPr/>
          <p:nvPr/>
        </p:nvSpPr>
        <p:spPr>
          <a:xfrm>
            <a:off x="258480" y="732240"/>
            <a:ext cx="881316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Convenient way of depicting the 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spread of numerical data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Interquartile range (IQR), contains 50% of points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Whiskers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Extend from box, indicate variability outside upper and lower quartiles</a:t>
            </a:r>
            <a:endParaRPr b="0" lang="en-US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Outliers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May be plotted as individual points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15"/>
          <p:cNvSpPr/>
          <p:nvPr/>
        </p:nvSpPr>
        <p:spPr>
          <a:xfrm>
            <a:off x="1312200" y="3452040"/>
            <a:ext cx="10292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Outliers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258480" y="862560"/>
            <a:ext cx="8499240" cy="50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&gt;library(MASS)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&gt;data(Melanoma)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#Data from MASS package. 205 patients in Denmark with malignant melanoma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&gt;head(Melanoma)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#look inside the data 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time status sex age year thickness ulcer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1   10      3   1  76 1972      6.76     1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2   30      3   1  56 1968      0.65     0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3   35      2   1  41 1977      1.34     0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4   99      3   0  71 1968      2.90     0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5  185      1   1  52 1965     12.08     1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Lucida Console"/>
                <a:ea typeface="Courier New"/>
              </a:rPr>
              <a:t>6  204      1   1  28 1971      4.84     1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&gt;boxplot(Melanoma$thickness,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ylab="Tumour thickness (mm)")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Boxplot: data and plotting code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5613840" y="1676880"/>
            <a:ext cx="2558880" cy="511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Picture 5" descr=""/>
          <p:cNvPicPr/>
          <p:nvPr/>
        </p:nvPicPr>
        <p:blipFill>
          <a:blip r:embed="rId1"/>
          <a:stretch/>
        </p:blipFill>
        <p:spPr>
          <a:xfrm>
            <a:off x="929880" y="1954080"/>
            <a:ext cx="6839280" cy="4190760"/>
          </a:xfrm>
          <a:prstGeom prst="rect">
            <a:avLst/>
          </a:prstGeom>
          <a:ln>
            <a:noFill/>
          </a:ln>
        </p:spPr>
      </p:pic>
      <p:sp>
        <p:nvSpPr>
          <p:cNvPr id="512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Make separate boxplots for 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subgroups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 of data</a:t>
            </a: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Plot</a:t>
            </a:r>
            <a:r>
              <a:rPr b="0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 individual data points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as an overlay of the boxplots.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258480" y="344520"/>
            <a:ext cx="83948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More boxplots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929880" y="6362640"/>
            <a:ext cx="79380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Courier New"/>
              </a:rPr>
              <a:t>status: 1 died from melanoma, 2 alive, 3 dead from other causes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grpSp>
        <p:nvGrpSpPr>
          <p:cNvPr id="338" name="Group 2"/>
          <p:cNvGrpSpPr/>
          <p:nvPr/>
        </p:nvGrpSpPr>
        <p:grpSpPr>
          <a:xfrm>
            <a:off x="177840" y="1832400"/>
            <a:ext cx="8685000" cy="3519360"/>
            <a:chOff x="177840" y="1832400"/>
            <a:chExt cx="8685000" cy="3519360"/>
          </a:xfrm>
        </p:grpSpPr>
        <p:sp>
          <p:nvSpPr>
            <p:cNvPr id="339" name="CustomShape 3"/>
            <p:cNvSpPr/>
            <p:nvPr/>
          </p:nvSpPr>
          <p:spPr>
            <a:xfrm>
              <a:off x="177840" y="3198240"/>
              <a:ext cx="1314000" cy="7876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0280" rIns="57240" tIns="80280" bIns="8064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Scientific question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0" name="CustomShape 4"/>
            <p:cNvSpPr/>
            <p:nvPr/>
          </p:nvSpPr>
          <p:spPr>
            <a:xfrm>
              <a:off x="1625760" y="3430080"/>
              <a:ext cx="276840" cy="32436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341" name="CustomShape 5"/>
            <p:cNvSpPr/>
            <p:nvPr/>
          </p:nvSpPr>
          <p:spPr>
            <a:xfrm>
              <a:off x="2020680" y="3198240"/>
              <a:ext cx="1314000" cy="7876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0280" rIns="57240" tIns="80280" bIns="8064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Formatted Data In 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2" name="CustomShape 6"/>
            <p:cNvSpPr/>
            <p:nvPr/>
          </p:nvSpPr>
          <p:spPr>
            <a:xfrm>
              <a:off x="3468600" y="3430080"/>
              <a:ext cx="276840" cy="32436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343" name="CustomShape 7"/>
            <p:cNvSpPr/>
            <p:nvPr/>
          </p:nvSpPr>
          <p:spPr>
            <a:xfrm>
              <a:off x="3863520" y="3198240"/>
              <a:ext cx="1314000" cy="7876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0280" rIns="57240" tIns="80280" bIns="8064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Data representation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4" name="CustomShape 8"/>
            <p:cNvSpPr/>
            <p:nvPr/>
          </p:nvSpPr>
          <p:spPr>
            <a:xfrm>
              <a:off x="5311440" y="3430080"/>
              <a:ext cx="276840" cy="32436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345" name="CustomShape 9"/>
            <p:cNvSpPr/>
            <p:nvPr/>
          </p:nvSpPr>
          <p:spPr>
            <a:xfrm>
              <a:off x="5706000" y="3198240"/>
              <a:ext cx="1314000" cy="7876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80280" rIns="57240" tIns="80280" bIns="8064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Statistical analysis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46" name="CustomShape 10"/>
            <p:cNvSpPr/>
            <p:nvPr/>
          </p:nvSpPr>
          <p:spPr>
            <a:xfrm>
              <a:off x="7153920" y="3430080"/>
              <a:ext cx="276840" cy="32436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7548840" y="1832400"/>
              <a:ext cx="1314000" cy="35193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95760" rIns="57240" tIns="95760" bIns="9576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Communicate</a:t>
              </a:r>
              <a:endParaRPr b="0" lang="en-US" sz="1500" spc="-1" strike="noStrike">
                <a:latin typeface="Arial"/>
              </a:endParaRPr>
            </a:p>
          </p:txBody>
        </p:sp>
      </p:grpSp>
      <p:grpSp>
        <p:nvGrpSpPr>
          <p:cNvPr id="348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49" name="CustomShape 13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14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15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52" name="CustomShape 16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7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18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19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More boxplots: data preparation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516" name="Group 2"/>
          <p:cNvGrpSpPr/>
          <p:nvPr/>
        </p:nvGrpSpPr>
        <p:grpSpPr>
          <a:xfrm>
            <a:off x="330840" y="1228320"/>
            <a:ext cx="8668080" cy="4203360"/>
            <a:chOff x="330840" y="1228320"/>
            <a:chExt cx="8668080" cy="4203360"/>
          </a:xfrm>
        </p:grpSpPr>
        <p:sp>
          <p:nvSpPr>
            <p:cNvPr id="517" name="CustomShape 3"/>
            <p:cNvSpPr/>
            <p:nvPr/>
          </p:nvSpPr>
          <p:spPr>
            <a:xfrm>
              <a:off x="330840" y="1228320"/>
              <a:ext cx="8668080" cy="420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f6228"/>
                  </a:solidFill>
                  <a:latin typeface="Lucida Console"/>
                  <a:ea typeface="Courier New"/>
                </a:rPr>
                <a:t>#check if the grouping variable is a factor (it is not!)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f81bd"/>
                  </a:solidFill>
                  <a:latin typeface="Lucida Console"/>
                  <a:ea typeface="Courier New"/>
                </a:rPr>
                <a:t>&gt;str(Melanoma)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'data.frame':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205 obs. of  10 variables: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time     : int  10 30 35 99 185 204 210 232 232 279 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c00000"/>
                  </a:solidFill>
                  <a:latin typeface="Lucida Console"/>
                  <a:ea typeface="Courier New"/>
                </a:rPr>
                <a:t>$ status  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: </a:t>
              </a:r>
              <a:r>
                <a:rPr b="0" lang="en-US" sz="1800" spc="-1" strike="noStrike">
                  <a:solidFill>
                    <a:srgbClr val="c00000"/>
                  </a:solidFill>
                  <a:latin typeface="Lucida Console"/>
                  <a:ea typeface="Courier New"/>
                </a:rPr>
                <a:t>int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 3 3 2 3 1 1 1 3 1 1 ...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sex      : int  1 1 1 0 1 1 1 0 1 0 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age      : int  76 56 41 71 52 28 77 60 49 68 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year     : int  1972 1968 1977 1968 1965 1971 1972 1974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thickness: num  6.76 0.65 1.34 2.9 12.08 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Lucida Console"/>
                  <a:ea typeface="Courier New"/>
                </a:rPr>
                <a:t>$ ulcer    : int  1 0 0 0 1 1 1 1 1 1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f6228"/>
                  </a:solidFill>
                  <a:latin typeface="Lucida Console"/>
                  <a:ea typeface="Courier New"/>
                </a:rPr>
                <a:t>#coerce the grouping variable to factor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f81bd"/>
                  </a:solidFill>
                  <a:latin typeface="Lucida Console"/>
                  <a:ea typeface="Courier New"/>
                </a:rPr>
                <a:t>&gt;Melanoma$status &lt;- factor(Melanoma$status)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8" name="CustomShape 4"/>
            <p:cNvSpPr/>
            <p:nvPr/>
          </p:nvSpPr>
          <p:spPr>
            <a:xfrm>
              <a:off x="2287440" y="2655720"/>
              <a:ext cx="524160" cy="275040"/>
            </a:xfrm>
            <a:prstGeom prst="ellipse">
              <a:avLst/>
            </a:prstGeom>
            <a:noFill/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434" dur="indefinite" restart="never" nodeType="tmRoot">
          <p:childTnLst>
            <p:seq>
              <p:cTn id="4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More boxplots: plotting code             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23640" y="829080"/>
            <a:ext cx="8668080" cy="50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Method 1: Data subsets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&gt;boxplot(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Melanoma$thickness[Melanoma$status=="1"],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Melanoma$thickness[Melanoma$status=="2"],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Melanoma$thickness[Melanoma$status=="3"],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main="Thickness of melanoma per patient status",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xlab="status", ylab="Tumour thickness",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names=c("1","2","3"))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&gt;points(Melanoma$status, Melanoma$thickness,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col="blue",pch=19)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#adds the actual data points to the plot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Courier New"/>
              </a:rPr>
              <a:t>Method 2: Formulas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&gt;boxplot(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thickness ~ status, data=Melanoma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main="Thickness of melanoma per patient status",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xlab="status", ylab="Tumour thickness")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&gt;points(thickness ~ status, data=Melanoma,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col="blue", pch=19)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#adds the actual data points to the plot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6" dur="indefinite" restart="never" nodeType="tmRoot">
          <p:childTnLst>
            <p:seq>
              <p:cTn id="437" dur="indefinite" nodeType="mainSeq">
                <p:childTnLst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More boxplots: plotting code              </a:t>
            </a:r>
            <a:r>
              <a:rPr b="1" lang="en-US" sz="2800" spc="-1" strike="noStrike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323640" y="829080"/>
            <a:ext cx="8668080" cy="50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Method 1: Data subsets – boxplot( df$y[df$x==’a’] 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DejaVu Sans"/>
              </a:rPr>
              <a:t>df$y[df$x==’b’])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3333"/>
                </a:solidFill>
                <a:latin typeface="Calibri"/>
                <a:ea typeface="Courier New"/>
              </a:rPr>
              <a:t>Method 2: Formulas       - boxplot( y ~ x , data=df)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→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give the same plot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3" name="Picture 5" descr=""/>
          <p:cNvPicPr/>
          <p:nvPr/>
        </p:nvPicPr>
        <p:blipFill>
          <a:blip r:embed="rId1"/>
          <a:stretch/>
        </p:blipFill>
        <p:spPr>
          <a:xfrm>
            <a:off x="929880" y="2422440"/>
            <a:ext cx="683928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8" dur="indefinite" restart="never" nodeType="tmRoot">
          <p:childTnLst>
            <p:seq>
              <p:cTn id="499" dur="indefinite" nodeType="mainSeq">
                <p:childTnLst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393480" y="1010160"/>
            <a:ext cx="847008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abline()</a:t>
            </a:r>
            <a:r>
              <a:rPr b="0" lang="en-US" sz="22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adds one or more straight lines through the current plot – vertical, horizontal or sloped.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Useful for</a:t>
            </a:r>
            <a:endParaRPr b="0" lang="en-US" sz="22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showing boundaries and cutoffs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fitting straight trend lines through the data (cf. ?lm)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Arguments:</a:t>
            </a:r>
            <a:endParaRPr b="0" lang="en-US" sz="2200" spc="-1" strike="noStrike">
              <a:latin typeface="Arial"/>
            </a:endParaRPr>
          </a:p>
          <a:p>
            <a:pPr lvl="1" marL="353880" indent="-1692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abline(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v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=c(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ourier New"/>
              </a:rPr>
              <a:t>…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 ):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      add vertical line(s) at the given x value(s)</a:t>
            </a:r>
            <a:endParaRPr b="0" lang="en-US" sz="1800" spc="-1" strike="noStrike">
              <a:latin typeface="Arial"/>
            </a:endParaRPr>
          </a:p>
          <a:p>
            <a:pPr lvl="1" marL="353880" indent="-1692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abline(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h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=c(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ourier New"/>
              </a:rPr>
              <a:t>…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 ):     </a:t>
            </a:r>
            <a:r>
              <a:rPr b="0" lang="en-US" sz="12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add horizontal line(s) at the given y value(s)</a:t>
            </a:r>
            <a:endParaRPr b="0" lang="en-US" sz="1800" spc="-1" strike="noStrike">
              <a:latin typeface="Arial"/>
            </a:endParaRPr>
          </a:p>
          <a:p>
            <a:pPr lvl="1" marL="353880" indent="-1692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abline(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= ,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b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= ):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      add an affine line with intercept a and slope b</a:t>
            </a:r>
            <a:endParaRPr b="0" lang="en-US" sz="1800" spc="-1" strike="noStrike">
              <a:latin typeface="Arial"/>
            </a:endParaRPr>
          </a:p>
          <a:p>
            <a:pPr lvl="1" marL="353880" indent="-1692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abline(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reg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=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lm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ourier New"/>
              </a:rPr>
              <a:t>…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) ):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add a trend line from a linear 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Courier New"/>
              </a:rPr>
              <a:t>        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equivalent to </a:t>
            </a: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Courier New"/>
              </a:rPr>
              <a:t>abline(lm(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ourier New"/>
              </a:rPr>
              <a:t>…</a:t>
            </a:r>
            <a:r>
              <a:rPr b="0" lang="en-US" sz="1800" spc="-1" strike="noStrike">
                <a:solidFill>
                  <a:srgbClr val="4f81bd"/>
                </a:solidFill>
                <a:latin typeface="Calibri"/>
                <a:ea typeface="Courier New"/>
              </a:rPr>
              <a:t>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The abline() function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36" dur="indefinite" restart="never" nodeType="tmRoot">
          <p:childTnLst>
            <p:seq>
              <p:cTn id="5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Example: Fitting a trend line (I)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625680" y="1095840"/>
            <a:ext cx="543564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Trend line example: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Plot data points (black), add a trend line (red)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8" name="Picture 6" descr=""/>
          <p:cNvPicPr/>
          <p:nvPr/>
        </p:nvPicPr>
        <p:blipFill>
          <a:blip r:embed="rId1"/>
          <a:stretch/>
        </p:blipFill>
        <p:spPr>
          <a:xfrm>
            <a:off x="856440" y="1828800"/>
            <a:ext cx="7429680" cy="50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8" dur="indefinite" restart="never" nodeType="tmRoot">
          <p:childTnLst>
            <p:seq>
              <p:cTn id="5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35488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data(airquality)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#Daily measurements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               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Courier New"/>
              </a:rPr>
              <a:t>#in New York, May to September 1973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Plot ozone level against wind speed, then add a trend 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plot(airquality$Wind, airquality$Ozone, pch=20,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xlab="Wind (mph)",ylab="Ozone (ppb)")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abline(lm(airquality$Ozone ~ airquality$Wind),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col=2, lwd=2)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legend("topright", legend= c("measures","fitted line"),</a:t>
            </a:r>
            <a:br/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pch= c(20, NA), lty = c(0, 1), lwd=c(NA, 2),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</a:t>
            </a: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 = c(1, 2), bg = 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Example: Fitting a trend line (II)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40" dur="indefinite" restart="never" nodeType="tmRoot">
          <p:childTnLst>
            <p:seq>
              <p:cTn id="541" dur="indefinite" nodeType="mainSeq">
                <p:childTnLst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Example 1: Horizontal and vertical lines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4425480"/>
            <a:ext cx="85852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data(airquality)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 Daily measurements, New York, May-Sept. 1973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plot(airquality$Wind, airquality$Ozone, pch=20,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xlab= "Wind (mph)", ylab="Ozone (ppb)")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abline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h=60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, col="red", lty="dashed")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abline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(</a:t>
            </a:r>
            <a:r>
              <a:rPr b="1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v=seq(3,21,3), 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col="grey", lty="dotdash")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legend("topright", "Maximum allowable ozone concentration",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         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col="red", lty="dashed")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33" name="Picture 4" descr=""/>
          <p:cNvPicPr/>
          <p:nvPr/>
        </p:nvPicPr>
        <p:blipFill>
          <a:blip r:embed="rId1"/>
          <a:stretch/>
        </p:blipFill>
        <p:spPr>
          <a:xfrm>
            <a:off x="1174680" y="826920"/>
            <a:ext cx="6108840" cy="35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8" dur="indefinite" restart="never" nodeType="tmRoot">
          <p:childTnLst>
            <p:seq>
              <p:cTn id="5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Example 2: Fitting a trend 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258480" y="4315680"/>
            <a:ext cx="811044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&gt; plot(airquality$Wind, airquality$Ozone, pch=20,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xlab= "Wind (mph)", ylab="Ozone (ppb)")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abline(lm(airquality$Ozone ~ airquality$Wind), col=2, lwd=2)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legend("topright", legend= c("measures","fitted line"),</a:t>
            </a:r>
            <a:br/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pch= c(20, NA), lty = c(0, 1), lwd=c(NA, 2),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  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Courier New"/>
              </a:rPr>
              <a:t>col = c(1, 2), bg = "gray90")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36" name="Picture 3" descr=""/>
          <p:cNvPicPr/>
          <p:nvPr/>
        </p:nvPicPr>
        <p:blipFill>
          <a:blip r:embed="rId1"/>
          <a:stretch/>
        </p:blipFill>
        <p:spPr>
          <a:xfrm>
            <a:off x="1088280" y="903240"/>
            <a:ext cx="6072480" cy="338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0" dur="indefinite" restart="never" nodeType="tmRoot">
          <p:childTnLst>
            <p:seq>
              <p:cTn id="5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67560" y="725040"/>
            <a:ext cx="8350200" cy="59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Let's come back to the mice dataset stored in the "mice_data" data frame (Let’s practice – 3). If mice_data is not currently in your workspace, either get it back by loading the .Rdata file or import the data again from the original .csv file.</a:t>
            </a:r>
            <a:endParaRPr b="0" lang="en-US" sz="1800" spc="-1" strike="noStrike">
              <a:latin typeface="Arial"/>
            </a:endParaRPr>
          </a:p>
          <a:p>
            <a:pPr marL="266760" indent="-25992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boxplots of weights from WT and KO mice. Customise with title, labels, colours.</a:t>
            </a:r>
            <a:endParaRPr b="0" lang="en-US" sz="1800" spc="-1" strike="noStrike">
              <a:latin typeface="Arial"/>
            </a:endParaRPr>
          </a:p>
          <a:p>
            <a:pPr marL="266760" indent="-25992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barplot of the mean weights of WT and KO mice, using the means returned by tapply(). Customise the barplot with title, labels, colours.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Optional: Add number of observations to each bar.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Optional: add errors bars.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258480" y="111600"/>
            <a:ext cx="793620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- 8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582" dur="indefinite" restart="never" nodeType="tmRoot">
          <p:childTnLst>
            <p:seq>
              <p:cTn id="5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360000" y="1192320"/>
            <a:ext cx="8489880" cy="53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The function </a:t>
            </a:r>
            <a:r>
              <a:rPr b="1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par()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to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change the default values of many plotting parameters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All future calls to graphics functions will be affected.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Example 1: set plotting colors and symbols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&gt;par(col="red", pch=15)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Example 2: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margin widths for subsequent plots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mar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sets plot margins in number of lines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mai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sets plot margins in inches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 vectors of 4 values (c(0,1,1,2)) for the bottom, left, top, and right margins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&gt;par(mar=c(5.1,4.1,4.1,2.1))    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#set margins in lines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&gt;par(mai=c(1.02,0.82,0.82,0.42)) </a:t>
            </a:r>
            <a:r>
              <a:rPr b="0" lang="en-US" sz="18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#set margins in inches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258480" y="234720"/>
            <a:ext cx="78566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Permanent Graphic Changes (I)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84" dur="indefinite" restart="never" nodeType="tmRoot">
          <p:childTnLst>
            <p:seq>
              <p:cTn id="585" dur="indefinite" nodeType="mainSeq">
                <p:childTnLst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86352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representation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31144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570600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Statistical analysis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715392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0" name="CustomShape 5"/>
          <p:cNvSpPr/>
          <p:nvPr/>
        </p:nvSpPr>
        <p:spPr>
          <a:xfrm>
            <a:off x="7548840" y="1832400"/>
            <a:ext cx="1314000" cy="3519360"/>
          </a:xfrm>
          <a:custGeom>
            <a:avLst/>
            <a:gdLst/>
            <a:ahLst/>
            <a:rect l="l" t="t" r="r" b="b"/>
            <a:pathLst>
              <a:path w="1316240" h="3521674">
                <a:moveTo>
                  <a:pt x="0" y="131624"/>
                </a:moveTo>
                <a:cubicBezTo>
                  <a:pt x="0" y="58930"/>
                  <a:pt x="58930" y="0"/>
                  <a:pt x="131624" y="0"/>
                </a:cubicBezTo>
                <a:lnTo>
                  <a:pt x="1184616" y="0"/>
                </a:lnTo>
                <a:cubicBezTo>
                  <a:pt x="1257310" y="0"/>
                  <a:pt x="1316240" y="58930"/>
                  <a:pt x="1316240" y="131624"/>
                </a:cubicBezTo>
                <a:lnTo>
                  <a:pt x="1316240" y="3390050"/>
                </a:lnTo>
                <a:cubicBezTo>
                  <a:pt x="1316240" y="3462744"/>
                  <a:pt x="1257310" y="3521674"/>
                  <a:pt x="1184616" y="3521674"/>
                </a:cubicBezTo>
                <a:lnTo>
                  <a:pt x="131624" y="3521674"/>
                </a:lnTo>
                <a:cubicBezTo>
                  <a:pt x="58930" y="3521674"/>
                  <a:pt x="0" y="3462744"/>
                  <a:pt x="0" y="3390050"/>
                </a:cubicBezTo>
                <a:lnTo>
                  <a:pt x="0" y="1316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5760" rIns="95760" tIns="95760" bIns="95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64" name="CustomShape 9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65" name="CustomShape 10"/>
          <p:cNvSpPr/>
          <p:nvPr/>
        </p:nvSpPr>
        <p:spPr>
          <a:xfrm>
            <a:off x="17784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808080"/>
                </a:solidFill>
                <a:latin typeface="Calibri"/>
                <a:ea typeface="DejaVu Sans"/>
              </a:rPr>
              <a:t>Scientific question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162576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7" name="CustomShape 12"/>
          <p:cNvSpPr/>
          <p:nvPr/>
        </p:nvSpPr>
        <p:spPr>
          <a:xfrm>
            <a:off x="202068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808080"/>
                </a:solidFill>
                <a:latin typeface="Calibri"/>
                <a:ea typeface="DejaVu Sans"/>
              </a:rPr>
              <a:t>Formatted Data In 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346860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9" name="CustomShape 14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5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16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17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393480" y="1010160"/>
            <a:ext cx="433728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"/>
          <p:cNvSpPr/>
          <p:nvPr/>
        </p:nvSpPr>
        <p:spPr>
          <a:xfrm>
            <a:off x="4423680" y="1162440"/>
            <a:ext cx="433728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"/>
          <p:cNvSpPr/>
          <p:nvPr/>
        </p:nvSpPr>
        <p:spPr>
          <a:xfrm>
            <a:off x="258480" y="1139760"/>
            <a:ext cx="4472280" cy="14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Normal Margins (bottom, left, top right):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&gt;par(mar=c(5.1,4.1,4.1,2.1)) &gt;plot(1:10)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545760" y="1162440"/>
            <a:ext cx="433728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"/>
          <p:cNvSpPr/>
          <p:nvPr/>
        </p:nvSpPr>
        <p:spPr>
          <a:xfrm>
            <a:off x="4732920" y="1231560"/>
            <a:ext cx="4315320" cy="12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ourier New"/>
              </a:rPr>
              <a:t>Wide Margins (bottom, left, top, right):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&gt;par(mar=c(8.1,8.1,8.1,8.1)) &gt;plot(1:10)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6" name="Picture 7" descr=""/>
          <p:cNvPicPr/>
          <p:nvPr/>
        </p:nvPicPr>
        <p:blipFill>
          <a:blip r:embed="rId1"/>
          <a:stretch/>
        </p:blipFill>
        <p:spPr>
          <a:xfrm>
            <a:off x="258480" y="2705040"/>
            <a:ext cx="3731760" cy="3722040"/>
          </a:xfrm>
          <a:prstGeom prst="rect">
            <a:avLst/>
          </a:prstGeom>
          <a:ln w="28440">
            <a:solidFill>
              <a:srgbClr val="4e81bd"/>
            </a:solidFill>
            <a:round/>
          </a:ln>
        </p:spPr>
      </p:pic>
      <p:pic>
        <p:nvPicPr>
          <p:cNvPr id="547" name="Picture 8" descr=""/>
          <p:cNvPicPr/>
          <p:nvPr/>
        </p:nvPicPr>
        <p:blipFill>
          <a:blip r:embed="rId2"/>
          <a:stretch/>
        </p:blipFill>
        <p:spPr>
          <a:xfrm>
            <a:off x="4804920" y="2705040"/>
            <a:ext cx="3731760" cy="3722040"/>
          </a:xfrm>
          <a:prstGeom prst="rect">
            <a:avLst/>
          </a:prstGeom>
          <a:ln w="28440">
            <a:solidFill>
              <a:srgbClr val="4e81bd"/>
            </a:solidFill>
            <a:round/>
          </a:ln>
        </p:spPr>
      </p:pic>
    </p:spTree>
  </p:cSld>
  <p:timing>
    <p:tnLst>
      <p:par>
        <p:cTn id="610" dur="indefinite" restart="never" nodeType="tmRoot">
          <p:childTnLst>
            <p:seq>
              <p:cTn id="611" dur="indefinite" nodeType="mainSeq">
                <p:childTnLst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9000"/>
                                  </p:end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258480" y="808920"/>
            <a:ext cx="8474040" cy="29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Example 3:</a:t>
            </a: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 Generate multi-panel figures using </a:t>
            </a:r>
            <a:r>
              <a:rPr b="1" lang="en-US" sz="2200" spc="-1" strike="noStrike">
                <a:solidFill>
                  <a:srgbClr val="4e81bd"/>
                </a:solidFill>
                <a:latin typeface="Calibri"/>
                <a:ea typeface="DejaVu Sans"/>
              </a:rPr>
              <a:t>par()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mfrow (or mfcol)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A vector of the form c(nr, nc). Subsequent figures will be drawn in an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nr-by-nc array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rows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columns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respectively).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par(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mfrow=c(1,2)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,col="firebrick", pch=19) 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#1x2 plot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x &lt;- seq(-100, 100, 0.1)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plot(x, y=x^2, ylim = c(-10000,10000), "quadratic")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plot(x, y=x^3, ylim = c(-10000,10000), "cubic")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258480" y="334080"/>
            <a:ext cx="784044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Permanent Graphic Changes (II)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50" name="Picture 4" descr=""/>
          <p:cNvPicPr/>
          <p:nvPr/>
        </p:nvPicPr>
        <p:blipFill>
          <a:blip r:embed="rId1"/>
          <a:stretch/>
        </p:blipFill>
        <p:spPr>
          <a:xfrm>
            <a:off x="353520" y="3776040"/>
            <a:ext cx="6088680" cy="29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0" dur="indefinite" restart="never" nodeType="tmRoot">
          <p:childTnLst>
            <p:seq>
              <p:cTn id="6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258480" y="3328560"/>
            <a:ext cx="8489880" cy="27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par() is automatically reset to defaults when you: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Restart 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 close/switch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Rstudio projects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Run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dev.off(),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which closes the most recent plot/plotting device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Run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graphics.off(),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which closes plots/plotting devices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In RStudio, </a:t>
            </a: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clear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plots using the broom icon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09960" y="2814120"/>
            <a:ext cx="83869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Resetting par()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53" name="Picture 3" descr=""/>
          <p:cNvPicPr/>
          <p:nvPr/>
        </p:nvPicPr>
        <p:blipFill>
          <a:blip r:embed="rId1"/>
          <a:stretch/>
        </p:blipFill>
        <p:spPr>
          <a:xfrm>
            <a:off x="7040880" y="5122440"/>
            <a:ext cx="469800" cy="45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54" name="CustomShape 3"/>
          <p:cNvSpPr/>
          <p:nvPr/>
        </p:nvSpPr>
        <p:spPr>
          <a:xfrm>
            <a:off x="309960" y="543960"/>
            <a:ext cx="838692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Current settings of par()                         </a:t>
            </a:r>
            <a:r>
              <a:rPr b="1" lang="en-US" sz="2800" spc="-1" strike="noStrike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0360" y="1059120"/>
            <a:ext cx="8489880" cy="27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5"/>
          <p:cNvSpPr/>
          <p:nvPr/>
        </p:nvSpPr>
        <p:spPr>
          <a:xfrm>
            <a:off x="258480" y="1122840"/>
            <a:ext cx="8489880" cy="11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Calling par() without parameters displays current settings</a:t>
            </a:r>
            <a:endParaRPr b="0" lang="en-US" sz="22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latin typeface="Calibri"/>
                <a:ea typeface="DejaVu Sans"/>
              </a:rPr>
              <a:t>If you changed nothing, all parameters are at default values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42" dur="indefinite" restart="never" nodeType="tmRoot">
          <p:childTnLst>
            <p:seq>
              <p:cTn id="6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384840" y="1132200"/>
            <a:ext cx="8380080" cy="55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By default,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R plots all graphics to the screen.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R offers functions to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export graphics to many formats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(pdf, postscript, bmp, jpeg, png, tiff). The basic concept is to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redirect the graphics output to a different “device”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Use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pdf()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to start redirection to a .pdf file, </a:t>
            </a:r>
            <a:r>
              <a:rPr b="1" lang="en-US" sz="2000" spc="-1" strike="noStrike">
                <a:solidFill>
                  <a:srgbClr val="4e81bd"/>
                </a:solidFill>
                <a:latin typeface="Calibri"/>
                <a:ea typeface="DejaVu Sans"/>
              </a:rPr>
              <a:t>png()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a .png file, etc.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dev.off()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to close the redirection.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pdf(file="quadratic_cubic.pdf", width=10, height=5,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paper="a4")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par(mfrow=c(1,2),col="firebrick", pch=19)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x &lt;- seq(-100, 100, 0.1)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plot(x, y=x^2, ylim=c(-10000,10000), "quadratic")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plot(x, y=x^3, ylim=c(-10000,10000), "cubic")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dev.off()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Alternatively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you can use the RStudio interface: 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Plots </a:t>
            </a:r>
            <a:r>
              <a:rPr b="0" lang="en-US" sz="2000" spc="-1" strike="noStrike">
                <a:solidFill>
                  <a:srgbClr val="4f81bd"/>
                </a:solidFill>
                <a:latin typeface="Wingdings"/>
                <a:ea typeface="DejaVu Sans"/>
              </a:rPr>
              <a:t>&gt;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Export </a:t>
            </a:r>
            <a:r>
              <a:rPr b="0" i="1" lang="en-US" sz="2000" spc="-1" strike="noStrike">
                <a:solidFill>
                  <a:srgbClr val="4f81bd"/>
                </a:solidFill>
                <a:latin typeface="Wingdings"/>
                <a:ea typeface="DejaVu Sans"/>
              </a:rPr>
              <a:t>&gt;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Save as Image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(PNG,JPEG,TIFF,BMP,…)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Plots </a:t>
            </a:r>
            <a:r>
              <a:rPr b="0" lang="en-US" sz="2000" spc="-1" strike="noStrike">
                <a:solidFill>
                  <a:srgbClr val="4f81bd"/>
                </a:solidFill>
                <a:latin typeface="Wingdings"/>
                <a:ea typeface="DejaVu Sans"/>
              </a:rPr>
              <a:t>&gt;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Save as PDF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Saving figures to files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44" dur="indefinite" restart="never" nodeType="tmRoot">
          <p:childTnLst>
            <p:seq>
              <p:cTn id="645" dur="indefinite" nodeType="mainSeq">
                <p:childTnLst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9200" y="919080"/>
            <a:ext cx="8380080" cy="55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 correct file extension:</a:t>
            </a:r>
            <a:endParaRPr b="0" lang="en-US" sz="18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postscript(file="a_name.ps", …)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pdf(file="…pdf", …)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jpeg(file=" …jpg", …)</a:t>
            </a:r>
            <a:endParaRPr b="0" lang="en-US" sz="16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png(file=" ….png", …)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graphics device has a specific set of arguments that dictate characteristics of the outputted file : height=, width=, horizontal=, res=, paper=, pointsize=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png, jpeg, tiff (raster formats), the width and height of the graphics are given in pixels.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pdf and postscript (vector formats), the width and height of the graphics region are given in inches. Default values are 7.  (Tip: A4 = 8.3" x 11.7“; set the width and height a little smaller for printing to A4 size).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Only pdf() and postscript have an argument "paper".  This can be set to common paper formats  (paper="a4" for A4 in portrait orientation, paper="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Arguments to graphics export functions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84" dur="indefinite" restart="never" nodeType="tmRoot">
          <p:childTnLst>
            <p:seq>
              <p:cTn id="685" dur="indefinite" nodeType="mainSeq">
                <p:childTnLst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49200" y="919080"/>
            <a:ext cx="8380080" cy="55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Files in 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png, jpeg, tiff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(raster formats) can only have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one page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Files in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pdf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postscript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formats (vector format) receive </a:t>
            </a:r>
            <a:r>
              <a:rPr b="0" lang="en-US" sz="1800" spc="-1" strike="noStrike">
                <a:solidFill>
                  <a:srgbClr val="4e81bd"/>
                </a:solidFill>
                <a:latin typeface="Calibri"/>
                <a:ea typeface="DejaVu Sans"/>
              </a:rPr>
              <a:t>multiple pages by default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You can deactivate this behaviour using the onefile argument.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One Multi-page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pdf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(file="my_file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.pdf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...</a:t>
            </a:r>
            <a:r>
              <a:rPr b="0" lang="en-US" sz="1600" spc="-1" strike="noStrike">
                <a:solidFill>
                  <a:srgbClr val="77933c"/>
                </a:solidFill>
                <a:latin typeface="Lucida Console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#make a few plots, each will go on a separate page     #in the same file</a:t>
            </a:r>
            <a:br/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dev.off()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Several one-page files</a:t>
            </a:r>
            <a:br/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pdf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(file="my_file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_%d.pdf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", </a:t>
            </a:r>
            <a:r>
              <a:rPr b="1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onefile= FALSE </a:t>
            </a:r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4e81bd"/>
                </a:solidFill>
                <a:latin typeface="Lucida Console"/>
                <a:ea typeface="DejaVu Sans"/>
              </a:rPr>
              <a:t>...</a:t>
            </a:r>
            <a:r>
              <a:rPr b="0" lang="en-US" sz="1600" spc="-1" strike="noStrike">
                <a:solidFill>
                  <a:srgbClr val="77933c"/>
                </a:solidFill>
                <a:latin typeface="Lucida Console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4f6228"/>
                </a:solidFill>
                <a:latin typeface="Lucida Console"/>
                <a:ea typeface="DejaVu Sans"/>
              </a:rPr>
              <a:t>#make a few plots, each will go into its own file</a:t>
            </a:r>
            <a:br/>
            <a:r>
              <a:rPr b="0" lang="en-US" sz="1600" spc="-1" strike="noStrike">
                <a:solidFill>
                  <a:srgbClr val="4f81bd"/>
                </a:solidFill>
                <a:latin typeface="Lucida Console"/>
                <a:ea typeface="DejaVu Sans"/>
              </a:rPr>
              <a:t>&gt; dev.off()</a:t>
            </a: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format specifier %d causes the resulting files to be numbered: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Multi-page vs single page output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22" dur="indefinite" restart="never" nodeType="tmRoot">
          <p:childTnLst>
            <p:seq>
              <p:cTn id="723" dur="indefinite" nodeType="mainSeq">
                <p:childTnLst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24720" y="111600"/>
            <a:ext cx="6772680" cy="6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Choosing an image file format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24720" y="916560"/>
            <a:ext cx="8521560" cy="56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Raster graphics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(png, tiff, jpeg):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sizes depend on the image size (number of pixels)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once created, stretching the image leads to poor quality</a:t>
            </a: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Vector graphics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(pdf, ps, eps, svg):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sizes depend on the number of drawing actions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(e.g. number of points, lines,...)</a:t>
            </a: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elements can be scaled as desired</a:t>
            </a: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Embedding image files in MS Office documents (Word, PowerPoint): 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Windows, png and tiff work best, pdf can get blurry. </a:t>
            </a: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macOS, pdf works well.</a:t>
            </a: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Publication-quality figures:</a:t>
            </a:r>
            <a:endParaRPr b="0" lang="en-US" sz="20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Vector graphics (pdf, eps) tend to be easier to adapt as they can be resized</a:t>
            </a:r>
            <a:endParaRPr b="0" lang="en-US" sz="16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6044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 tip: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pdfs can become large in file size and slow to display when a large number of points is plotted. When this is an issue, consider png.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60" dur="indefinite" restart="never" nodeType="tmRoot">
          <p:childTnLst>
            <p:seq>
              <p:cTn id="7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115200"/>
            <a:ext cx="79304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"/>
                <a:ea typeface="DejaVu Sans"/>
              </a:rPr>
              <a:t>Let’s practice – 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209520" y="669240"/>
            <a:ext cx="8504640" cy="60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Make a multi-panel figure with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four graphics on one page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 exporting the figure to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file. Set width and height arguments in the call to png() to make it look nice.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Perform the steps of the 2 previous practice sessions, but for diet in place of genotype. (Step 2 will not change). This time, make 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pdf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with two pages 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two graphics on each page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Again, set width and height arguments in the call to pdf() to make it look nice.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Look at the multi-panel figures. Are your impressions about mouse weight from yesterday's exploration of data summaries confirmed by today's visualizations?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62" dur="indefinite" restart="never" nodeType="tmRoot">
          <p:childTnLst>
            <p:seq>
              <p:cTn id="7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258480" y="216720"/>
            <a:ext cx="8638200" cy="637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2"/>
          <p:cNvSpPr/>
          <p:nvPr/>
        </p:nvSpPr>
        <p:spPr>
          <a:xfrm>
            <a:off x="258480" y="216720"/>
            <a:ext cx="853776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Introduction to 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high-level and low-level plotting functions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in R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plot(), lines(), points(), hist(), barplot(), boxplot() …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Customization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 of plotting functions 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Colours, line types, line widths, plotting characters…</a:t>
            </a:r>
            <a:endParaRPr b="0" lang="en-US" sz="20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Titles, labels, legend…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Permanent graphic changes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Exporting graphics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258480" y="21672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64" dur="indefinite" restart="never" nodeType="tmRoot">
          <p:childTnLst>
            <p:seq>
              <p:cTn id="765" dur="indefinite" nodeType="mainSeq">
                <p:childTnLst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grpSp>
        <p:nvGrpSpPr>
          <p:cNvPr id="571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7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73" name="CustomShape 4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76" name="CustomShape 7"/>
          <p:cNvSpPr/>
          <p:nvPr/>
        </p:nvSpPr>
        <p:spPr>
          <a:xfrm flipH="1" flipV="1" rot="10800000">
            <a:off x="33607440" y="9987480"/>
            <a:ext cx="5234760" cy="1362960"/>
          </a:xfrm>
          <a:prstGeom prst="bentArrow">
            <a:avLst>
              <a:gd name="adj1" fmla="val 14216"/>
              <a:gd name="adj2" fmla="val 13071"/>
              <a:gd name="adj3" fmla="val 16324"/>
              <a:gd name="adj4" fmla="val 4375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77" name="CustomShape 8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8" name="CustomShape 9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CustomShape 10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0" name="CustomShape 11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88" dur="indefinite" restart="never" nodeType="tmRoot">
          <p:childTnLst>
            <p:seq>
              <p:cTn id="7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22000" y="2205000"/>
            <a:ext cx="8097840" cy="32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23232"/>
                </a:solidFill>
                <a:latin typeface="Calibri"/>
                <a:ea typeface="Calibri"/>
              </a:rPr>
              <a:t>     </a:t>
            </a:r>
            <a:r>
              <a:rPr b="0" lang="en-US" sz="3600" spc="-1" strike="noStrike">
                <a:solidFill>
                  <a:srgbClr val="323232"/>
                </a:solidFill>
                <a:latin typeface="Calibri"/>
                <a:ea typeface="Calibri"/>
              </a:rPr>
              <a:t>Building graphics in 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752840" y="353700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06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386352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808080"/>
                </a:solidFill>
                <a:latin typeface="Calibri"/>
                <a:ea typeface="DejaVu Sans"/>
              </a:rPr>
              <a:t>Data representation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31144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83" name="CustomShape 3"/>
          <p:cNvSpPr/>
          <p:nvPr/>
        </p:nvSpPr>
        <p:spPr>
          <a:xfrm>
            <a:off x="5706000" y="3198240"/>
            <a:ext cx="1314000" cy="787680"/>
          </a:xfrm>
          <a:custGeom>
            <a:avLst/>
            <a:gdLst/>
            <a:ahLst/>
            <a:rect l="l" t="t" r="r" b="b"/>
            <a:pathLst>
              <a:path w="1316240" h="789744">
                <a:moveTo>
                  <a:pt x="0" y="78974"/>
                </a:moveTo>
                <a:cubicBezTo>
                  <a:pt x="0" y="35358"/>
                  <a:pt x="35358" y="0"/>
                  <a:pt x="78974" y="0"/>
                </a:cubicBezTo>
                <a:lnTo>
                  <a:pt x="1237266" y="0"/>
                </a:lnTo>
                <a:cubicBezTo>
                  <a:pt x="1280882" y="0"/>
                  <a:pt x="1316240" y="35358"/>
                  <a:pt x="1316240" y="78974"/>
                </a:cubicBezTo>
                <a:lnTo>
                  <a:pt x="1316240" y="710770"/>
                </a:lnTo>
                <a:cubicBezTo>
                  <a:pt x="1316240" y="754386"/>
                  <a:pt x="1280882" y="789744"/>
                  <a:pt x="1237266" y="789744"/>
                </a:cubicBezTo>
                <a:lnTo>
                  <a:pt x="78974" y="789744"/>
                </a:lnTo>
                <a:cubicBezTo>
                  <a:pt x="35358" y="789744"/>
                  <a:pt x="0" y="754386"/>
                  <a:pt x="0" y="710770"/>
                </a:cubicBezTo>
                <a:lnTo>
                  <a:pt x="0" y="7897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80280" rIns="80280" tIns="80280" bIns="8028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Statistical analysis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7153920" y="34300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85" name="CustomShape 5"/>
          <p:cNvSpPr/>
          <p:nvPr/>
        </p:nvSpPr>
        <p:spPr>
          <a:xfrm>
            <a:off x="7548840" y="1832400"/>
            <a:ext cx="1314000" cy="3519360"/>
          </a:xfrm>
          <a:custGeom>
            <a:avLst/>
            <a:gdLst/>
            <a:ahLst/>
            <a:rect l="l" t="t" r="r" b="b"/>
            <a:pathLst>
              <a:path w="1316240" h="3521674">
                <a:moveTo>
                  <a:pt x="0" y="131624"/>
                </a:moveTo>
                <a:cubicBezTo>
                  <a:pt x="0" y="58930"/>
                  <a:pt x="58930" y="0"/>
                  <a:pt x="131624" y="0"/>
                </a:cubicBezTo>
                <a:lnTo>
                  <a:pt x="1184616" y="0"/>
                </a:lnTo>
                <a:cubicBezTo>
                  <a:pt x="1257310" y="0"/>
                  <a:pt x="1316240" y="58930"/>
                  <a:pt x="1316240" y="131624"/>
                </a:cubicBezTo>
                <a:lnTo>
                  <a:pt x="1316240" y="3390050"/>
                </a:lnTo>
                <a:cubicBezTo>
                  <a:pt x="1316240" y="3462744"/>
                  <a:pt x="1257310" y="3521674"/>
                  <a:pt x="1184616" y="3521674"/>
                </a:cubicBezTo>
                <a:lnTo>
                  <a:pt x="131624" y="3521674"/>
                </a:lnTo>
                <a:cubicBezTo>
                  <a:pt x="58930" y="3521674"/>
                  <a:pt x="0" y="3462744"/>
                  <a:pt x="0" y="3390050"/>
                </a:cubicBezTo>
                <a:lnTo>
                  <a:pt x="0" y="131624"/>
                </a:lnTo>
                <a:close/>
              </a:path>
            </a:pathLst>
          </a:cu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5760" rIns="95760" tIns="95760" bIns="957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2608920" y="215748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Tidying &amp; data manipulation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589" name="Group 9"/>
          <p:cNvGrpSpPr/>
          <p:nvPr/>
        </p:nvGrpSpPr>
        <p:grpSpPr>
          <a:xfrm>
            <a:off x="177840" y="2390040"/>
            <a:ext cx="33429960" cy="7597440"/>
            <a:chOff x="177840" y="2390040"/>
            <a:chExt cx="33429960" cy="7597440"/>
          </a:xfrm>
        </p:grpSpPr>
        <p:sp>
          <p:nvSpPr>
            <p:cNvPr id="590" name="CustomShape 10"/>
            <p:cNvSpPr/>
            <p:nvPr/>
          </p:nvSpPr>
          <p:spPr>
            <a:xfrm rot="13238400">
              <a:off x="2719800" y="2609640"/>
              <a:ext cx="927720" cy="682920"/>
            </a:xfrm>
            <a:prstGeom prst="curvedUpArrow">
              <a:avLst>
                <a:gd name="adj1" fmla="val 15475"/>
                <a:gd name="adj2" fmla="val 53339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591" name="CustomShape 11"/>
            <p:cNvSpPr/>
            <p:nvPr/>
          </p:nvSpPr>
          <p:spPr>
            <a:xfrm>
              <a:off x="177840" y="3198240"/>
              <a:ext cx="1314000" cy="787680"/>
            </a:xfrm>
            <a:custGeom>
              <a:avLst/>
              <a:gdLst/>
              <a:ahLst/>
              <a:rect l="l" t="t" r="r" b="b"/>
              <a:pathLst>
                <a:path w="1316240" h="789744">
                  <a:moveTo>
                    <a:pt x="0" y="78974"/>
                  </a:moveTo>
                  <a:cubicBezTo>
                    <a:pt x="0" y="35358"/>
                    <a:pt x="35358" y="0"/>
                    <a:pt x="78974" y="0"/>
                  </a:cubicBezTo>
                  <a:lnTo>
                    <a:pt x="1237266" y="0"/>
                  </a:lnTo>
                  <a:cubicBezTo>
                    <a:pt x="1280882" y="0"/>
                    <a:pt x="1316240" y="35358"/>
                    <a:pt x="1316240" y="78974"/>
                  </a:cubicBezTo>
                  <a:lnTo>
                    <a:pt x="1316240" y="710770"/>
                  </a:lnTo>
                  <a:cubicBezTo>
                    <a:pt x="1316240" y="754386"/>
                    <a:pt x="1280882" y="789744"/>
                    <a:pt x="1237266" y="789744"/>
                  </a:cubicBezTo>
                  <a:lnTo>
                    <a:pt x="78974" y="789744"/>
                  </a:lnTo>
                  <a:cubicBezTo>
                    <a:pt x="35358" y="789744"/>
                    <a:pt x="0" y="754386"/>
                    <a:pt x="0" y="710770"/>
                  </a:cubicBezTo>
                  <a:lnTo>
                    <a:pt x="0" y="789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80280" rIns="80280" tIns="80280" bIns="8028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Scientific question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592" name="CustomShape 12"/>
            <p:cNvSpPr/>
            <p:nvPr/>
          </p:nvSpPr>
          <p:spPr>
            <a:xfrm>
              <a:off x="1625760" y="3430080"/>
              <a:ext cx="276840" cy="324360"/>
            </a:xfrm>
            <a:custGeom>
              <a:avLst/>
              <a:gdLst/>
              <a:ahLst/>
              <a:rect l="l" t="t" r="r" b="b"/>
              <a:pathLst>
                <a:path w="279042" h="326427">
                  <a:moveTo>
                    <a:pt x="0" y="65285"/>
                  </a:moveTo>
                  <a:lnTo>
                    <a:pt x="139521" y="65285"/>
                  </a:lnTo>
                  <a:lnTo>
                    <a:pt x="139521" y="0"/>
                  </a:lnTo>
                  <a:lnTo>
                    <a:pt x="279042" y="163214"/>
                  </a:lnTo>
                  <a:lnTo>
                    <a:pt x="139521" y="326427"/>
                  </a:lnTo>
                  <a:lnTo>
                    <a:pt x="139521" y="261142"/>
                  </a:lnTo>
                  <a:lnTo>
                    <a:pt x="0" y="261142"/>
                  </a:lnTo>
                  <a:lnTo>
                    <a:pt x="0" y="652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93" name="CustomShape 13"/>
            <p:cNvSpPr/>
            <p:nvPr/>
          </p:nvSpPr>
          <p:spPr>
            <a:xfrm>
              <a:off x="2020680" y="3198240"/>
              <a:ext cx="1314000" cy="787680"/>
            </a:xfrm>
            <a:custGeom>
              <a:avLst/>
              <a:gdLst/>
              <a:ahLst/>
              <a:rect l="l" t="t" r="r" b="b"/>
              <a:pathLst>
                <a:path w="1316240" h="789744">
                  <a:moveTo>
                    <a:pt x="0" y="78974"/>
                  </a:moveTo>
                  <a:cubicBezTo>
                    <a:pt x="0" y="35358"/>
                    <a:pt x="35358" y="0"/>
                    <a:pt x="78974" y="0"/>
                  </a:cubicBezTo>
                  <a:lnTo>
                    <a:pt x="1237266" y="0"/>
                  </a:lnTo>
                  <a:cubicBezTo>
                    <a:pt x="1280882" y="0"/>
                    <a:pt x="1316240" y="35358"/>
                    <a:pt x="1316240" y="78974"/>
                  </a:cubicBezTo>
                  <a:lnTo>
                    <a:pt x="1316240" y="710770"/>
                  </a:lnTo>
                  <a:cubicBezTo>
                    <a:pt x="1316240" y="754386"/>
                    <a:pt x="1280882" y="789744"/>
                    <a:pt x="1237266" y="789744"/>
                  </a:cubicBezTo>
                  <a:lnTo>
                    <a:pt x="78974" y="789744"/>
                  </a:lnTo>
                  <a:cubicBezTo>
                    <a:pt x="35358" y="789744"/>
                    <a:pt x="0" y="754386"/>
                    <a:pt x="0" y="710770"/>
                  </a:cubicBezTo>
                  <a:lnTo>
                    <a:pt x="0" y="789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80280" rIns="80280" tIns="80280" bIns="8028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Formatted Data In 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594" name="CustomShape 14"/>
            <p:cNvSpPr/>
            <p:nvPr/>
          </p:nvSpPr>
          <p:spPr>
            <a:xfrm>
              <a:off x="3468600" y="3430080"/>
              <a:ext cx="276840" cy="324360"/>
            </a:xfrm>
            <a:custGeom>
              <a:avLst/>
              <a:gdLst/>
              <a:ahLst/>
              <a:rect l="l" t="t" r="r" b="b"/>
              <a:pathLst>
                <a:path w="279042" h="326427">
                  <a:moveTo>
                    <a:pt x="0" y="65285"/>
                  </a:moveTo>
                  <a:lnTo>
                    <a:pt x="139521" y="65285"/>
                  </a:lnTo>
                  <a:lnTo>
                    <a:pt x="139521" y="0"/>
                  </a:lnTo>
                  <a:lnTo>
                    <a:pt x="279042" y="163214"/>
                  </a:lnTo>
                  <a:lnTo>
                    <a:pt x="139521" y="326427"/>
                  </a:lnTo>
                  <a:lnTo>
                    <a:pt x="139521" y="261142"/>
                  </a:lnTo>
                  <a:lnTo>
                    <a:pt x="0" y="261142"/>
                  </a:lnTo>
                  <a:lnTo>
                    <a:pt x="0" y="652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95" name="CustomShape 15"/>
            <p:cNvSpPr/>
            <p:nvPr/>
          </p:nvSpPr>
          <p:spPr>
            <a:xfrm flipH="1" flipV="1" rot="10800000">
              <a:off x="33607440" y="9987480"/>
              <a:ext cx="5234760" cy="1362960"/>
            </a:xfrm>
            <a:prstGeom prst="bentArrow">
              <a:avLst>
                <a:gd name="adj1" fmla="val 14216"/>
                <a:gd name="adj2" fmla="val 13071"/>
                <a:gd name="adj3" fmla="val 16324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</p:grpSp>
      <p:sp>
        <p:nvSpPr>
          <p:cNvPr id="596" name="CustomShape 16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Exploration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CustomShape 17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60003"/>
                </a:solidFill>
                <a:latin typeface="Calibri"/>
                <a:ea typeface="DejaVu Sans"/>
              </a:rPr>
              <a:t>Modelling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CustomShape 18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CustomShape 19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Import in 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CustomShape 20"/>
          <p:cNvSpPr/>
          <p:nvPr/>
        </p:nvSpPr>
        <p:spPr>
          <a:xfrm>
            <a:off x="5311440" y="3442680"/>
            <a:ext cx="276840" cy="324360"/>
          </a:xfrm>
          <a:custGeom>
            <a:avLst/>
            <a:gdLst/>
            <a:ahLst/>
            <a:rect l="l" t="t" r="r" b="b"/>
            <a:pathLst>
              <a:path w="279042" h="326427">
                <a:moveTo>
                  <a:pt x="0" y="65285"/>
                </a:moveTo>
                <a:lnTo>
                  <a:pt x="139521" y="65285"/>
                </a:lnTo>
                <a:lnTo>
                  <a:pt x="139521" y="0"/>
                </a:lnTo>
                <a:lnTo>
                  <a:pt x="279042" y="163214"/>
                </a:lnTo>
                <a:lnTo>
                  <a:pt x="139521" y="326427"/>
                </a:lnTo>
                <a:lnTo>
                  <a:pt x="139521" y="261142"/>
                </a:lnTo>
                <a:lnTo>
                  <a:pt x="0" y="261142"/>
                </a:lnTo>
                <a:lnTo>
                  <a:pt x="0" y="6528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p:timing>
    <p:tnLst>
      <p:par>
        <p:cTn id="790" dur="indefinite" restart="never" nodeType="tmRoot">
          <p:childTnLst>
            <p:seq>
              <p:cTn id="7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010160"/>
            <a:ext cx="7877160" cy="56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is powerful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for</a:t>
            </a: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 plotting 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graphs and figures. It provides several plotting systems: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base        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(widely used, comes with basic R installation)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ggplot2   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(widely used)</a:t>
            </a:r>
            <a:endParaRPr b="0" lang="en-US" sz="18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lattice     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(mainly used for specialized needs, e.g. 3D plots)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They have very different syntax,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cannot be mixed</a:t>
            </a:r>
            <a:r>
              <a:rPr b="0" lang="en-US" sz="2400" spc="-1" strike="noStrike">
                <a:solidFill>
                  <a:srgbClr val="262626"/>
                </a:solidFill>
                <a:latin typeface="Calibri"/>
                <a:ea typeface="DejaVu Sans"/>
              </a:rPr>
              <a:t>, and need to be learned separately.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course gives an introduction to the </a:t>
            </a:r>
            <a:r>
              <a:rPr b="0" lang="en-US" sz="2400" spc="-1" strike="noStrike">
                <a:solidFill>
                  <a:srgbClr val="4e81bd"/>
                </a:solidFill>
                <a:latin typeface="Calibri"/>
                <a:ea typeface="DejaVu Sans"/>
              </a:rPr>
              <a:t>R base plotting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 graphics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93480" y="1010160"/>
            <a:ext cx="8498160" cy="56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Plots are built up step-by-step with multiple function calls.</a:t>
            </a:r>
            <a:endParaRPr b="0" lang="en-US" sz="24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High level graphics functions: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Draw a new plot. Tailor its appearance with optional arguments.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lvl="1" marL="266760" indent="-264600">
              <a:lnSpc>
                <a:spcPct val="100000"/>
              </a:lnSpc>
              <a:spcBef>
                <a:spcPts val="11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f81bd"/>
                </a:solidFill>
                <a:latin typeface="Calibri"/>
                <a:ea typeface="DejaVu Sans"/>
              </a:rPr>
              <a:t>Low level graphics functions: </a:t>
            </a:r>
            <a:endParaRPr b="0" lang="en-US" sz="2400" spc="-1" strike="noStrike">
              <a:latin typeface="Arial"/>
            </a:endParaRPr>
          </a:p>
          <a:p>
            <a:pPr lvl="1" marL="449280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Add graphical elements to an existing plot, piece by piece.</a:t>
            </a:r>
            <a:endParaRPr b="0" lang="en-US" sz="2000" spc="-1" strike="noStrike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R base plotting system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The generic function to use is </a:t>
            </a:r>
            <a:r>
              <a:rPr b="1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plot()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, which plots a variable y against a variable x.</a:t>
            </a:r>
            <a:endParaRPr b="0" lang="en-US" sz="2000" spc="-1" strike="noStrike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Takes the argument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to indicate the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type of plot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("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l"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lines, 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points and "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b"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for both). The default is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points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x &lt;- 1:100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y &lt;- log(x) + (x/100)^5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4f81bd"/>
                </a:solidFill>
                <a:latin typeface="Lucida Console"/>
                <a:ea typeface="Courier New"/>
              </a:rPr>
              <a:t>&gt; plot(x,y) </a:t>
            </a:r>
            <a:r>
              <a:rPr b="0" lang="en-US" sz="1800" spc="-1" strike="noStrike">
                <a:solidFill>
                  <a:srgbClr val="77933c"/>
                </a:solidFill>
                <a:latin typeface="Lucida Console"/>
                <a:ea typeface="Courier New"/>
              </a:rPr>
              <a:t># equivalent to plot(x, y, 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0" tIns="0" b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4f81bd"/>
                </a:solidFill>
                <a:latin typeface="Calibri"/>
                <a:ea typeface="DejaVu Sans"/>
              </a:rPr>
              <a:t>Plotting - the basics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1" name="Image 4" descr=""/>
          <p:cNvPicPr/>
          <p:nvPr/>
        </p:nvPicPr>
        <p:blipFill>
          <a:blip r:embed="rId1"/>
          <a:srcRect l="0" t="13781" r="3257" b="4725"/>
          <a:stretch/>
        </p:blipFill>
        <p:spPr>
          <a:xfrm>
            <a:off x="1037880" y="4017600"/>
            <a:ext cx="7161840" cy="262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371118</TotalTime>
  <Application>LibreOffice/6.0.7.3$Linux_X86_64 LibreOffice_project/00m0$Build-3</Application>
  <Words>8056</Words>
  <Paragraphs>956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2012-01-20T09:16:18Z</dcterms:created>
  <dc:creator>Daniela</dc:creator>
  <dc:description/>
  <dc:language>en-US</dc:language>
  <cp:lastModifiedBy/>
  <cp:lastPrinted>2018-12-05T15:04:36Z</cp:lastPrinted>
  <dcterms:modified xsi:type="dcterms:W3CDTF">2022-01-24T11:54:14Z</dcterms:modified>
  <cp:revision>3154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58</vt:i4>
  </property>
</Properties>
</file>