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18"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9"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20"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21"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22" name="PlaceHolder 6"/>
          <p:cNvSpPr>
            <a:spLocks noGrp="1"/>
          </p:cNvSpPr>
          <p:nvPr>
            <p:ph type="sldNum"/>
          </p:nvPr>
        </p:nvSpPr>
        <p:spPr>
          <a:xfrm>
            <a:off x="4399200" y="9555480"/>
            <a:ext cx="3372840" cy="502560"/>
          </a:xfrm>
          <a:prstGeom prst="rect">
            <a:avLst/>
          </a:prstGeom>
        </p:spPr>
        <p:txBody>
          <a:bodyPr lIns="0" rIns="0" tIns="0" bIns="0" anchor="b"/>
          <a:p>
            <a:pPr algn="r"/>
            <a:fld id="{02449E4C-7E74-4E33-9D4B-ADE525A9191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1143000" y="685800"/>
            <a:ext cx="4566960" cy="3423960"/>
          </a:xfrm>
          <a:prstGeom prst="rect">
            <a:avLst/>
          </a:prstGeom>
        </p:spPr>
      </p:sp>
      <p:sp>
        <p:nvSpPr>
          <p:cNvPr id="144" name="PlaceHolder 2"/>
          <p:cNvSpPr>
            <a:spLocks noGrp="1"/>
          </p:cNvSpPr>
          <p:nvPr>
            <p:ph type="body"/>
          </p:nvPr>
        </p:nvSpPr>
        <p:spPr>
          <a:xfrm>
            <a:off x="685800" y="4343400"/>
            <a:ext cx="5481000" cy="4109400"/>
          </a:xfrm>
          <a:prstGeom prst="rect">
            <a:avLst/>
          </a:prstGeom>
        </p:spPr>
        <p:txBody>
          <a:bodyPr lIns="0" rIns="0" tIns="0" bIns="0"/>
          <a:p>
            <a:endParaRPr b="0" lang="en-US" sz="2000" spc="-1" strike="noStrike">
              <a:latin typeface="Arial"/>
            </a:endParaRPr>
          </a:p>
        </p:txBody>
      </p:sp>
      <p:sp>
        <p:nvSpPr>
          <p:cNvPr id="145" name="CustomShape 3"/>
          <p:cNvSpPr/>
          <p:nvPr/>
        </p:nvSpPr>
        <p:spPr>
          <a:xfrm>
            <a:off x="3884760" y="8685360"/>
            <a:ext cx="2966400" cy="45180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1143000" y="685800"/>
            <a:ext cx="4566960" cy="3423960"/>
          </a:xfrm>
          <a:prstGeom prst="rect">
            <a:avLst/>
          </a:prstGeom>
        </p:spPr>
      </p:sp>
      <p:sp>
        <p:nvSpPr>
          <p:cNvPr id="147" name="PlaceHolder 2"/>
          <p:cNvSpPr>
            <a:spLocks noGrp="1"/>
          </p:cNvSpPr>
          <p:nvPr>
            <p:ph type="body"/>
          </p:nvPr>
        </p:nvSpPr>
        <p:spPr>
          <a:xfrm>
            <a:off x="685800" y="4343400"/>
            <a:ext cx="5481000" cy="4109400"/>
          </a:xfrm>
          <a:prstGeom prst="rect">
            <a:avLst/>
          </a:prstGeom>
        </p:spPr>
        <p:txBody>
          <a:bodyPr lIns="0" rIns="0" tIns="0" bIns="0"/>
          <a:p>
            <a:pPr marL="216000" indent="-214560">
              <a:lnSpc>
                <a:spcPct val="100000"/>
              </a:lnSpc>
            </a:pPr>
            <a:r>
              <a:rPr b="0" lang="en-US" sz="2000" spc="-1" strike="noStrike">
                <a:latin typeface="Arial"/>
              </a:rPr>
              <a:t>In online course:</a:t>
            </a:r>
            <a:endParaRPr b="0" lang="en-US" sz="2000" spc="-1" strike="noStrike">
              <a:latin typeface="Arial"/>
            </a:endParaRPr>
          </a:p>
          <a:p>
            <a:pPr marL="216000" indent="-214560">
              <a:lnSpc>
                <a:spcPct val="100000"/>
              </a:lnSpc>
            </a:pPr>
            <a:r>
              <a:rPr b="0" lang="en-US" sz="2000" spc="-1" strike="noStrike">
                <a:latin typeface="Arial"/>
              </a:rPr>
              <a:t>Live demo</a:t>
            </a:r>
            <a:endParaRPr b="0" lang="en-US" sz="2000" spc="-1" strike="noStrike">
              <a:latin typeface="Arial"/>
            </a:endParaRPr>
          </a:p>
          <a:p>
            <a:pPr marL="216000" indent="-214560">
              <a:lnSpc>
                <a:spcPct val="100000"/>
              </a:lnSpc>
            </a:pPr>
            <a:r>
              <a:rPr b="0" lang="en-US" sz="2000" spc="-1" strike="noStrike">
                <a:latin typeface="Arial"/>
              </a:rPr>
              <a:t>make the ex1.R available on a shared google doc so that they can copy it and play with it.</a:t>
            </a:r>
            <a:endParaRPr b="0" lang="en-US" sz="2000" spc="-1" strike="noStrike">
              <a:latin typeface="Arial"/>
            </a:endParaRPr>
          </a:p>
        </p:txBody>
      </p:sp>
      <p:sp>
        <p:nvSpPr>
          <p:cNvPr id="148" name="CustomShape 3"/>
          <p:cNvSpPr/>
          <p:nvPr/>
        </p:nvSpPr>
        <p:spPr>
          <a:xfrm>
            <a:off x="3884760" y="8685360"/>
            <a:ext cx="2966400" cy="45180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1143000" y="685800"/>
            <a:ext cx="4566960" cy="3423960"/>
          </a:xfrm>
          <a:prstGeom prst="rect">
            <a:avLst/>
          </a:prstGeom>
        </p:spPr>
      </p:sp>
      <p:sp>
        <p:nvSpPr>
          <p:cNvPr id="150" name="PlaceHolder 2"/>
          <p:cNvSpPr>
            <a:spLocks noGrp="1"/>
          </p:cNvSpPr>
          <p:nvPr>
            <p:ph type="body"/>
          </p:nvPr>
        </p:nvSpPr>
        <p:spPr>
          <a:xfrm>
            <a:off x="685800" y="4343400"/>
            <a:ext cx="5481000" cy="4109400"/>
          </a:xfrm>
          <a:prstGeom prst="rect">
            <a:avLst/>
          </a:prstGeom>
        </p:spPr>
        <p:txBody>
          <a:bodyPr lIns="0" rIns="0" tIns="0" bIns="0"/>
          <a:p>
            <a:pPr marL="216000" indent="-210960">
              <a:lnSpc>
                <a:spcPct val="100000"/>
              </a:lnSpc>
            </a:pPr>
            <a:r>
              <a:rPr b="0" lang="en-US" sz="2000" spc="-1" strike="noStrike">
                <a:latin typeface="Arial"/>
              </a:rPr>
              <a:t>Don't forget to say that comments have to be added in front of the install.packages,  library, save.image, load otherwise the compilation won't work. </a:t>
            </a:r>
            <a:endParaRPr b="0" lang="en-US" sz="2000" spc="-1" strike="noStrike">
              <a:latin typeface="Arial"/>
            </a:endParaRPr>
          </a:p>
        </p:txBody>
      </p:sp>
      <p:sp>
        <p:nvSpPr>
          <p:cNvPr id="151" name="CustomShape 3"/>
          <p:cNvSpPr/>
          <p:nvPr/>
        </p:nvSpPr>
        <p:spPr>
          <a:xfrm>
            <a:off x="3884760" y="8685360"/>
            <a:ext cx="2966400" cy="45180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1143000" y="685800"/>
            <a:ext cx="4566960" cy="3423960"/>
          </a:xfrm>
          <a:prstGeom prst="rect">
            <a:avLst/>
          </a:prstGeom>
        </p:spPr>
      </p:sp>
      <p:sp>
        <p:nvSpPr>
          <p:cNvPr id="153" name="PlaceHolder 2"/>
          <p:cNvSpPr>
            <a:spLocks noGrp="1"/>
          </p:cNvSpPr>
          <p:nvPr>
            <p:ph type="body"/>
          </p:nvPr>
        </p:nvSpPr>
        <p:spPr>
          <a:xfrm>
            <a:off x="685800" y="4343400"/>
            <a:ext cx="5481000" cy="4109400"/>
          </a:xfrm>
          <a:prstGeom prst="rect">
            <a:avLst/>
          </a:prstGeom>
        </p:spPr>
        <p:txBody>
          <a:bodyPr lIns="0" rIns="0" tIns="0" bIns="0"/>
          <a:p>
            <a:pPr marL="216000" indent="-210960">
              <a:lnSpc>
                <a:spcPct val="100000"/>
              </a:lnSpc>
            </a:pPr>
            <a:r>
              <a:rPr b="0" lang="en-US" sz="2000" spc="-1" strike="noStrike">
                <a:latin typeface="Arial"/>
              </a:rPr>
              <a:t>Don't forget to say that comments have to be added in front of the install.packages,  library, save.image, load otherwise the compilation won't work. </a:t>
            </a:r>
            <a:endParaRPr b="0" lang="en-US" sz="2000" spc="-1" strike="noStrike">
              <a:latin typeface="Arial"/>
            </a:endParaRPr>
          </a:p>
        </p:txBody>
      </p:sp>
      <p:sp>
        <p:nvSpPr>
          <p:cNvPr id="154" name="CustomShape 3"/>
          <p:cNvSpPr/>
          <p:nvPr/>
        </p:nvSpPr>
        <p:spPr>
          <a:xfrm>
            <a:off x="3884760" y="8685360"/>
            <a:ext cx="2966400" cy="45180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1143000" y="685800"/>
            <a:ext cx="4566960" cy="3423960"/>
          </a:xfrm>
          <a:prstGeom prst="rect">
            <a:avLst/>
          </a:prstGeom>
        </p:spPr>
      </p:sp>
      <p:sp>
        <p:nvSpPr>
          <p:cNvPr id="156" name="PlaceHolder 2"/>
          <p:cNvSpPr>
            <a:spLocks noGrp="1"/>
          </p:cNvSpPr>
          <p:nvPr>
            <p:ph type="body"/>
          </p:nvPr>
        </p:nvSpPr>
        <p:spPr>
          <a:xfrm>
            <a:off x="685800" y="4343400"/>
            <a:ext cx="5481000" cy="4109400"/>
          </a:xfrm>
          <a:prstGeom prst="rect">
            <a:avLst/>
          </a:prstGeom>
        </p:spPr>
        <p:txBody>
          <a:bodyPr lIns="0" rIns="0" tIns="0" bIns="0"/>
          <a:p>
            <a:pPr marL="216000" indent="-210960">
              <a:lnSpc>
                <a:spcPct val="100000"/>
              </a:lnSpc>
            </a:pPr>
            <a:r>
              <a:rPr b="0" lang="en-US" sz="2000" spc="-1" strike="noStrike">
                <a:latin typeface="Arial"/>
              </a:rPr>
              <a:t>Don't forget to say that comments have to be added in front of the install.packages,  library, save.image, load otherwise the compilation won't work. </a:t>
            </a:r>
            <a:endParaRPr b="0" lang="en-US" sz="2000" spc="-1" strike="noStrike">
              <a:latin typeface="Arial"/>
            </a:endParaRPr>
          </a:p>
        </p:txBody>
      </p:sp>
      <p:sp>
        <p:nvSpPr>
          <p:cNvPr id="157" name="CustomShape 3"/>
          <p:cNvSpPr/>
          <p:nvPr/>
        </p:nvSpPr>
        <p:spPr>
          <a:xfrm>
            <a:off x="3884760" y="8685360"/>
            <a:ext cx="2966400" cy="45180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1143000" y="685800"/>
            <a:ext cx="4566960" cy="3423960"/>
          </a:xfrm>
          <a:prstGeom prst="rect">
            <a:avLst/>
          </a:prstGeom>
        </p:spPr>
      </p:sp>
      <p:sp>
        <p:nvSpPr>
          <p:cNvPr id="159" name="PlaceHolder 2"/>
          <p:cNvSpPr>
            <a:spLocks noGrp="1"/>
          </p:cNvSpPr>
          <p:nvPr>
            <p:ph type="body"/>
          </p:nvPr>
        </p:nvSpPr>
        <p:spPr>
          <a:xfrm>
            <a:off x="685800" y="4343400"/>
            <a:ext cx="5481000" cy="4109400"/>
          </a:xfrm>
          <a:prstGeom prst="rect">
            <a:avLst/>
          </a:prstGeom>
        </p:spPr>
        <p:txBody>
          <a:bodyPr lIns="0" rIns="0" tIns="0" bIns="0"/>
          <a:p>
            <a:pPr marL="216000" indent="-210960">
              <a:lnSpc>
                <a:spcPct val="100000"/>
              </a:lnSpc>
            </a:pPr>
            <a:r>
              <a:rPr b="1" lang="en-US" sz="2000" spc="-1" strike="noStrike">
                <a:latin typeface="Arial"/>
              </a:rPr>
              <a:t>The original data has been modified for the purpose of the course</a:t>
            </a:r>
            <a:endParaRPr b="0" lang="en-US" sz="2000" spc="-1" strike="noStrike">
              <a:latin typeface="Arial"/>
            </a:endParaRPr>
          </a:p>
        </p:txBody>
      </p:sp>
      <p:sp>
        <p:nvSpPr>
          <p:cNvPr id="160" name="CustomShape 3"/>
          <p:cNvSpPr/>
          <p:nvPr/>
        </p:nvSpPr>
        <p:spPr>
          <a:xfrm>
            <a:off x="3884760" y="8685360"/>
            <a:ext cx="2966400" cy="45180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1143000" y="685800"/>
            <a:ext cx="4566960" cy="3423960"/>
          </a:xfrm>
          <a:prstGeom prst="rect">
            <a:avLst/>
          </a:prstGeom>
        </p:spPr>
      </p:sp>
      <p:sp>
        <p:nvSpPr>
          <p:cNvPr id="162" name="PlaceHolder 2"/>
          <p:cNvSpPr>
            <a:spLocks noGrp="1"/>
          </p:cNvSpPr>
          <p:nvPr>
            <p:ph type="body"/>
          </p:nvPr>
        </p:nvSpPr>
        <p:spPr>
          <a:xfrm>
            <a:off x="685800" y="4343400"/>
            <a:ext cx="5481000" cy="4109400"/>
          </a:xfrm>
          <a:prstGeom prst="rect">
            <a:avLst/>
          </a:prstGeom>
        </p:spPr>
        <p:txBody>
          <a:bodyPr lIns="0" rIns="0" tIns="0" bIns="0"/>
          <a:p>
            <a:pPr marL="216000" indent="-210960">
              <a:lnSpc>
                <a:spcPct val="100000"/>
              </a:lnSpc>
            </a:pPr>
            <a:r>
              <a:rPr b="1" lang="en-US" sz="2000" spc="-1" strike="noStrike">
                <a:latin typeface="Arial"/>
              </a:rPr>
              <a:t>The original data has been modified for the purpose of the course</a:t>
            </a:r>
            <a:endParaRPr b="0" lang="en-US" sz="2000" spc="-1" strike="noStrike">
              <a:latin typeface="Arial"/>
            </a:endParaRPr>
          </a:p>
        </p:txBody>
      </p:sp>
      <p:sp>
        <p:nvSpPr>
          <p:cNvPr id="163" name="CustomShape 3"/>
          <p:cNvSpPr/>
          <p:nvPr/>
        </p:nvSpPr>
        <p:spPr>
          <a:xfrm>
            <a:off x="3884760" y="8685360"/>
            <a:ext cx="2966400" cy="45180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9c3"/>
        </a:solidFill>
      </p:bgPr>
    </p:bg>
    <p:spTree>
      <p:nvGrpSpPr>
        <p:cNvPr id="1" name=""/>
        <p:cNvGrpSpPr/>
        <p:nvPr/>
      </p:nvGrpSpPr>
      <p:grpSpPr>
        <a:xfrm>
          <a:off x="0" y="0"/>
          <a:ext cx="0" cy="0"/>
          <a:chOff x="0" y="0"/>
          <a:chExt cx="0" cy="0"/>
        </a:xfrm>
      </p:grpSpPr>
      <p:sp>
        <p:nvSpPr>
          <p:cNvPr id="0" name="CustomShape 1"/>
          <p:cNvSpPr/>
          <p:nvPr/>
        </p:nvSpPr>
        <p:spPr>
          <a:xfrm>
            <a:off x="8371800" y="6725520"/>
            <a:ext cx="642240" cy="116640"/>
          </a:xfrm>
          <a:prstGeom prst="rect">
            <a:avLst/>
          </a:prstGeom>
          <a:noFill/>
          <a:ln>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9c3"/>
        </a:solidFill>
      </p:bgPr>
    </p:bg>
    <p:spTree>
      <p:nvGrpSpPr>
        <p:cNvPr id="1" name=""/>
        <p:cNvGrpSpPr/>
        <p:nvPr/>
      </p:nvGrpSpPr>
      <p:grpSpPr>
        <a:xfrm>
          <a:off x="0" y="0"/>
          <a:ext cx="0" cy="0"/>
          <a:chOff x="0" y="0"/>
          <a:chExt cx="0" cy="0"/>
        </a:xfrm>
      </p:grpSpPr>
      <p:sp>
        <p:nvSpPr>
          <p:cNvPr id="39" name="CustomShape 1"/>
          <p:cNvSpPr/>
          <p:nvPr/>
        </p:nvSpPr>
        <p:spPr>
          <a:xfrm>
            <a:off x="8371800" y="6725520"/>
            <a:ext cx="642240" cy="116640"/>
          </a:xfrm>
          <a:prstGeom prst="rect">
            <a:avLst/>
          </a:prstGeom>
          <a:noFill/>
          <a:ln>
            <a:noFill/>
          </a:ln>
        </p:spPr>
        <p:style>
          <a:lnRef idx="0"/>
          <a:fillRef idx="0"/>
          <a:effectRef idx="0"/>
          <a:fontRef idx="minor"/>
        </p:style>
      </p:sp>
      <p:sp>
        <p:nvSpPr>
          <p:cNvPr id="40"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9c3"/>
        </a:solidFill>
      </p:bgPr>
    </p:bg>
    <p:spTree>
      <p:nvGrpSpPr>
        <p:cNvPr id="1" name=""/>
        <p:cNvGrpSpPr/>
        <p:nvPr/>
      </p:nvGrpSpPr>
      <p:grpSpPr>
        <a:xfrm>
          <a:off x="0" y="0"/>
          <a:ext cx="0" cy="0"/>
          <a:chOff x="0" y="0"/>
          <a:chExt cx="0" cy="0"/>
        </a:xfrm>
      </p:grpSpPr>
      <p:sp>
        <p:nvSpPr>
          <p:cNvPr id="78" name="CustomShape 1"/>
          <p:cNvSpPr/>
          <p:nvPr/>
        </p:nvSpPr>
        <p:spPr>
          <a:xfrm>
            <a:off x="8371800" y="6725520"/>
            <a:ext cx="642240" cy="116640"/>
          </a:xfrm>
          <a:prstGeom prst="rect">
            <a:avLst/>
          </a:prstGeom>
          <a:noFill/>
          <a:ln>
            <a:noFill/>
          </a:ln>
        </p:spPr>
        <p:style>
          <a:lnRef idx="0"/>
          <a:fillRef idx="0"/>
          <a:effectRef idx="0"/>
          <a:fontRef idx="minor"/>
        </p:style>
      </p:sp>
      <p:sp>
        <p:nvSpPr>
          <p:cNvPr id="79"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58480" y="216720"/>
            <a:ext cx="8634960" cy="6376680"/>
          </a:xfrm>
          <a:prstGeom prst="rect">
            <a:avLst/>
          </a:prstGeom>
          <a:noFill/>
          <a:ln w="25560">
            <a:noFill/>
          </a:ln>
        </p:spPr>
        <p:style>
          <a:lnRef idx="0"/>
          <a:fillRef idx="0"/>
          <a:effectRef idx="0"/>
          <a:fontRef idx="minor"/>
        </p:style>
      </p:sp>
      <p:sp>
        <p:nvSpPr>
          <p:cNvPr id="124" name="CustomShape 2"/>
          <p:cNvSpPr/>
          <p:nvPr/>
        </p:nvSpPr>
        <p:spPr>
          <a:xfrm>
            <a:off x="393480" y="938160"/>
            <a:ext cx="8468640" cy="5562360"/>
          </a:xfrm>
          <a:prstGeom prst="rect">
            <a:avLst/>
          </a:prstGeom>
          <a:noFill/>
          <a:ln>
            <a:noFill/>
          </a:ln>
        </p:spPr>
        <p:style>
          <a:lnRef idx="0"/>
          <a:fillRef idx="0"/>
          <a:effectRef idx="0"/>
          <a:fontRef idx="minor"/>
        </p:style>
        <p:txBody>
          <a:bodyPr lIns="0" rIns="0" tIns="0" bIns="0"/>
          <a:p>
            <a:pPr marL="266760" indent="-261360">
              <a:lnSpc>
                <a:spcPct val="100000"/>
              </a:lnSpc>
              <a:spcAft>
                <a:spcPts val="601"/>
              </a:spcAft>
              <a:buClr>
                <a:srgbClr val="262626"/>
              </a:buClr>
              <a:buFont typeface="Arial"/>
              <a:buAutoNum type="arabicParenR"/>
            </a:pPr>
            <a:r>
              <a:rPr b="0" lang="en-US" sz="2000" spc="-1" strike="noStrike">
                <a:solidFill>
                  <a:srgbClr val="262626"/>
                </a:solidFill>
                <a:latin typeface="Calibri"/>
                <a:ea typeface="DejaVu Sans"/>
              </a:rPr>
              <a:t>On your computer, create a folder for this course.</a:t>
            </a:r>
            <a:endParaRPr b="0" lang="en-US" sz="2000" spc="-1" strike="noStrike">
              <a:latin typeface="Arial"/>
            </a:endParaRPr>
          </a:p>
          <a:p>
            <a:pPr marL="266760" indent="-261360">
              <a:lnSpc>
                <a:spcPct val="100000"/>
              </a:lnSpc>
              <a:spcAft>
                <a:spcPts val="601"/>
              </a:spcAft>
              <a:buClr>
                <a:srgbClr val="262626"/>
              </a:buClr>
              <a:buFont typeface="Arial"/>
              <a:buAutoNum type="arabicParenR"/>
            </a:pPr>
            <a:r>
              <a:rPr b="0" lang="en-US" sz="2000" spc="-1" strike="noStrike">
                <a:solidFill>
                  <a:srgbClr val="262626"/>
                </a:solidFill>
                <a:latin typeface="Calibri"/>
                <a:ea typeface="Noto Sans CJK SC"/>
              </a:rPr>
              <a:t>Download the course_datasets.zip file, unzip it in the course folder.</a:t>
            </a:r>
            <a:r>
              <a:rPr b="0" lang="en-US" sz="2000" spc="-1" strike="noStrike">
                <a:solidFill>
                  <a:srgbClr val="000000"/>
                </a:solidFill>
                <a:latin typeface="Arial"/>
                <a:ea typeface="DejaVu Sans"/>
              </a:rPr>
              <a:t> </a:t>
            </a:r>
            <a:endParaRPr b="0" lang="en-US" sz="2000" spc="-1" strike="noStrike">
              <a:latin typeface="Arial"/>
            </a:endParaRPr>
          </a:p>
          <a:p>
            <a:pPr marL="460800">
              <a:lnSpc>
                <a:spcPct val="100000"/>
              </a:lnSpc>
            </a:pPr>
            <a:endParaRPr b="0" lang="en-US" sz="2000" spc="-1" strike="noStrike">
              <a:latin typeface="Arial"/>
            </a:endParaRPr>
          </a:p>
          <a:p>
            <a:pPr marL="457200" indent="-455400">
              <a:lnSpc>
                <a:spcPct val="100000"/>
              </a:lnSpc>
              <a:spcAft>
                <a:spcPts val="601"/>
              </a:spcAft>
              <a:buClr>
                <a:srgbClr val="262626"/>
              </a:buClr>
              <a:buFont typeface="Arial"/>
              <a:buAutoNum type="arabicParenR"/>
            </a:pPr>
            <a:r>
              <a:rPr b="0" lang="en-US" sz="2000" spc="-1" strike="noStrike">
                <a:solidFill>
                  <a:srgbClr val="262626"/>
                </a:solidFill>
                <a:latin typeface="Calibri"/>
                <a:ea typeface="Noto Sans CJK SC"/>
              </a:rPr>
              <a:t>In RStudio, create a new project in the course folder.</a:t>
            </a:r>
            <a:endParaRPr b="0" lang="en-US" sz="2000" spc="-1" strike="noStrike">
              <a:latin typeface="Arial"/>
            </a:endParaRPr>
          </a:p>
          <a:p>
            <a:pPr>
              <a:lnSpc>
                <a:spcPct val="100000"/>
              </a:lnSpc>
              <a:spcAft>
                <a:spcPts val="601"/>
              </a:spcAft>
            </a:pPr>
            <a:endParaRPr b="0" lang="en-US" sz="2000" spc="-1" strike="noStrike">
              <a:latin typeface="Arial"/>
            </a:endParaRPr>
          </a:p>
        </p:txBody>
      </p:sp>
      <p:sp>
        <p:nvSpPr>
          <p:cNvPr id="125" name="CustomShape 3"/>
          <p:cNvSpPr/>
          <p:nvPr/>
        </p:nvSpPr>
        <p:spPr>
          <a:xfrm>
            <a:off x="258480" y="216720"/>
            <a:ext cx="7937640" cy="60408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- 1 </a:t>
            </a:r>
            <a:endParaRPr b="0" lang="en-US"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258480" y="216720"/>
            <a:ext cx="8634960" cy="6376680"/>
          </a:xfrm>
          <a:prstGeom prst="rect">
            <a:avLst/>
          </a:prstGeom>
          <a:noFill/>
          <a:ln w="25560">
            <a:noFill/>
          </a:ln>
        </p:spPr>
        <p:style>
          <a:lnRef idx="0"/>
          <a:fillRef idx="0"/>
          <a:effectRef idx="0"/>
          <a:fontRef idx="minor"/>
        </p:style>
      </p:sp>
      <p:sp>
        <p:nvSpPr>
          <p:cNvPr id="127" name="CustomShape 2"/>
          <p:cNvSpPr/>
          <p:nvPr/>
        </p:nvSpPr>
        <p:spPr>
          <a:xfrm>
            <a:off x="258480" y="216720"/>
            <a:ext cx="7937640" cy="60408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2 </a:t>
            </a:r>
            <a:endParaRPr b="0" lang="en-US" sz="4000" spc="-1" strike="noStrike">
              <a:latin typeface="Arial"/>
            </a:endParaRPr>
          </a:p>
        </p:txBody>
      </p:sp>
      <p:sp>
        <p:nvSpPr>
          <p:cNvPr id="128" name="CustomShape 3"/>
          <p:cNvSpPr/>
          <p:nvPr/>
        </p:nvSpPr>
        <p:spPr>
          <a:xfrm>
            <a:off x="583560" y="4323960"/>
            <a:ext cx="3373560" cy="2009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f81bd"/>
                </a:solidFill>
                <a:latin typeface="Consolas"/>
                <a:ea typeface="DejaVu Sans"/>
              </a:rPr>
              <a:t>#ex1.R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f81bd"/>
                </a:solidFill>
                <a:latin typeface="Consolas"/>
                <a:ea typeface="DejaVu Sans"/>
              </a:rPr>
              <a:t># First Steps, ex 1</a:t>
            </a:r>
            <a:endParaRPr b="0" lang="en-US" sz="1800" spc="-1" strike="noStrike">
              <a:latin typeface="Arial"/>
            </a:endParaRPr>
          </a:p>
          <a:p>
            <a:pPr>
              <a:lnSpc>
                <a:spcPct val="100000"/>
              </a:lnSpc>
            </a:pPr>
            <a:r>
              <a:rPr b="0" lang="en-US" sz="1800" spc="-1" strike="noStrike">
                <a:solidFill>
                  <a:srgbClr val="4f81bd"/>
                </a:solidFill>
                <a:latin typeface="Consolas"/>
                <a:ea typeface="DejaVu Sans"/>
              </a:rPr>
              <a:t>w &lt;- 3</a:t>
            </a:r>
            <a:endParaRPr b="0" lang="en-US" sz="1800" spc="-1" strike="noStrike">
              <a:latin typeface="Arial"/>
            </a:endParaRPr>
          </a:p>
          <a:p>
            <a:pPr>
              <a:lnSpc>
                <a:spcPct val="100000"/>
              </a:lnSpc>
            </a:pPr>
            <a:r>
              <a:rPr b="0" lang="en-US" sz="1800" spc="-1" strike="noStrike">
                <a:solidFill>
                  <a:srgbClr val="4f81bd"/>
                </a:solidFill>
                <a:latin typeface="Consolas"/>
                <a:ea typeface="DejaVu Sans"/>
              </a:rPr>
              <a:t>h &lt;- 0.5</a:t>
            </a:r>
            <a:endParaRPr b="0" lang="en-US" sz="1800" spc="-1" strike="noStrike">
              <a:latin typeface="Arial"/>
            </a:endParaRPr>
          </a:p>
          <a:p>
            <a:pPr>
              <a:lnSpc>
                <a:spcPct val="100000"/>
              </a:lnSpc>
            </a:pPr>
            <a:r>
              <a:rPr b="0" lang="en-US" sz="1800" spc="-1" strike="noStrike">
                <a:solidFill>
                  <a:srgbClr val="4f81bd"/>
                </a:solidFill>
                <a:latin typeface="Consolas"/>
                <a:ea typeface="DejaVu Sans"/>
              </a:rPr>
              <a:t>area &lt;- w * h</a:t>
            </a:r>
            <a:endParaRPr b="0" lang="en-US" sz="1800" spc="-1" strike="noStrike">
              <a:latin typeface="Arial"/>
            </a:endParaRPr>
          </a:p>
          <a:p>
            <a:pPr>
              <a:lnSpc>
                <a:spcPct val="100000"/>
              </a:lnSpc>
            </a:pPr>
            <a:r>
              <a:rPr b="0" lang="en-US" sz="1800" spc="-1" strike="noStrike">
                <a:solidFill>
                  <a:srgbClr val="4f81bd"/>
                </a:solidFill>
                <a:latin typeface="Consolas"/>
                <a:ea typeface="DejaVu Sans"/>
              </a:rPr>
              <a:t>area</a:t>
            </a:r>
            <a:endParaRPr b="0" lang="en-US" sz="1800" spc="-1" strike="noStrike">
              <a:latin typeface="Arial"/>
            </a:endParaRPr>
          </a:p>
        </p:txBody>
      </p:sp>
      <p:sp>
        <p:nvSpPr>
          <p:cNvPr id="129" name="CustomShape 4"/>
          <p:cNvSpPr/>
          <p:nvPr/>
        </p:nvSpPr>
        <p:spPr>
          <a:xfrm>
            <a:off x="365760" y="821880"/>
            <a:ext cx="8527680" cy="3470040"/>
          </a:xfrm>
          <a:prstGeom prst="rect">
            <a:avLst/>
          </a:prstGeom>
          <a:noFill/>
          <a:ln>
            <a:noFill/>
          </a:ln>
        </p:spPr>
        <p:style>
          <a:lnRef idx="0"/>
          <a:fillRef idx="0"/>
          <a:effectRef idx="0"/>
          <a:fontRef idx="minor"/>
        </p:style>
        <p:txBody>
          <a:bodyPr lIns="90000" rIns="90000" tIns="45000" bIns="45000"/>
          <a:p>
            <a:pPr marL="216000" indent="-214920">
              <a:lnSpc>
                <a:spcPct val="100000"/>
              </a:lnSpc>
              <a:buClr>
                <a:srgbClr val="000000"/>
              </a:buClr>
              <a:buFont typeface="StarSymbol"/>
              <a:buAutoNum type="arabicParenR"/>
            </a:pPr>
            <a:r>
              <a:rPr b="0" lang="en-US" sz="2200" spc="-1" strike="noStrike">
                <a:solidFill>
                  <a:srgbClr val="000000"/>
                </a:solidFill>
                <a:latin typeface="Arial"/>
                <a:ea typeface="DejaVu Sans"/>
              </a:rPr>
              <a:t> </a:t>
            </a:r>
            <a:r>
              <a:rPr b="0" lang="en-US" sz="2200" spc="-1" strike="noStrike">
                <a:solidFill>
                  <a:srgbClr val="000000"/>
                </a:solidFill>
                <a:latin typeface="Arial"/>
                <a:ea typeface="Noto Sans CJK SC"/>
              </a:rPr>
              <a:t>Get familiar with the different windows of Rstudio</a:t>
            </a:r>
            <a:endParaRPr b="0" lang="en-US" sz="2200" spc="-1" strike="noStrike">
              <a:latin typeface="Arial"/>
            </a:endParaRPr>
          </a:p>
          <a:p>
            <a:pPr lvl="1" marL="432000" indent="-21492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Console </a:t>
            </a:r>
            <a:endParaRPr b="0" lang="en-US" sz="2200" spc="-1" strike="noStrike">
              <a:latin typeface="Arial"/>
            </a:endParaRPr>
          </a:p>
          <a:p>
            <a:pPr lvl="1" marL="432000" indent="-21492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Environment / history</a:t>
            </a:r>
            <a:endParaRPr b="0" lang="en-US" sz="2200" spc="-1" strike="noStrike">
              <a:latin typeface="Arial"/>
            </a:endParaRPr>
          </a:p>
          <a:p>
            <a:pPr lvl="1" marL="432000" indent="-21492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Script</a:t>
            </a:r>
            <a:endParaRPr b="0" lang="en-US" sz="2200" spc="-1" strike="noStrike">
              <a:latin typeface="Arial"/>
            </a:endParaRPr>
          </a:p>
          <a:p>
            <a:pPr lvl="1" marL="432000" indent="-21492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Files / Help</a:t>
            </a:r>
            <a:endParaRPr b="0" lang="en-US" sz="2200" spc="-1" strike="noStrike">
              <a:latin typeface="Arial"/>
            </a:endParaRPr>
          </a:p>
          <a:p>
            <a:pPr marL="216000" indent="-214920">
              <a:lnSpc>
                <a:spcPct val="100000"/>
              </a:lnSpc>
              <a:buClr>
                <a:srgbClr val="000000"/>
              </a:buClr>
              <a:buFont typeface="StarSymbol"/>
              <a:buAutoNum type="arabicParenR"/>
            </a:pPr>
            <a:r>
              <a:rPr b="0" lang="en-US" sz="2200" spc="-1" strike="noStrike">
                <a:solidFill>
                  <a:srgbClr val="000000"/>
                </a:solidFill>
                <a:latin typeface="Arial"/>
                <a:ea typeface="Noto Sans CJK SC"/>
              </a:rPr>
              <a:t> </a:t>
            </a:r>
            <a:r>
              <a:rPr b="0" lang="en-US" sz="2200" spc="-1" strike="noStrike">
                <a:solidFill>
                  <a:srgbClr val="000000"/>
                </a:solidFill>
                <a:latin typeface="Arial"/>
                <a:ea typeface="Noto Sans CJK SC"/>
              </a:rPr>
              <a:t>Prepare your first script</a:t>
            </a:r>
            <a:endParaRPr b="0" lang="en-US" sz="2200" spc="-1" strike="noStrike">
              <a:latin typeface="Arial"/>
            </a:endParaRPr>
          </a:p>
          <a:p>
            <a:pPr lvl="1" marL="432000" indent="-21492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Open a new script file </a:t>
            </a:r>
            <a:endParaRPr b="0" lang="en-US" sz="2200" spc="-1" strike="noStrike">
              <a:latin typeface="Arial"/>
            </a:endParaRPr>
          </a:p>
          <a:p>
            <a:pPr lvl="1" marL="432000" indent="-21492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Save it as ex1.R</a:t>
            </a:r>
            <a:endParaRPr b="0" lang="en-US" sz="2200" spc="-1" strike="noStrike">
              <a:latin typeface="Arial"/>
            </a:endParaRPr>
          </a:p>
          <a:p>
            <a:pPr lvl="1" marL="432000" indent="-21492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Paste the following code, and use Ctrl+enter </a:t>
            </a:r>
            <a:endParaRPr b="0" lang="en-US" sz="2200" spc="-1" strike="noStrike">
              <a:latin typeface="Arial"/>
            </a:endParaRPr>
          </a:p>
          <a:p>
            <a:pPr lvl="1" marL="432000" indent="-214920">
              <a:lnSpc>
                <a:spcPct val="100000"/>
              </a:lnSpc>
              <a:buClr>
                <a:srgbClr val="000000"/>
              </a:buClr>
              <a:buSzPct val="45000"/>
              <a:buFont typeface="Wingdings" charset="2"/>
              <a:buChar char=""/>
            </a:pPr>
            <a:r>
              <a:rPr b="0" lang="en-US" sz="2200" spc="-1" strike="noStrike">
                <a:solidFill>
                  <a:srgbClr val="000000"/>
                </a:solidFill>
                <a:latin typeface="Arial"/>
                <a:ea typeface="Noto Sans CJK SC"/>
              </a:rPr>
              <a:t>(cmd+enter on Mac) to execute each line</a:t>
            </a:r>
            <a:endParaRPr b="0" lang="en-US" sz="2200" spc="-1" strike="noStrike">
              <a:latin typeface="Arial"/>
            </a:endParaRPr>
          </a:p>
          <a:p>
            <a:pPr>
              <a:lnSpc>
                <a:spcPct val="100000"/>
              </a:lnSpc>
            </a:pPr>
            <a:endParaRPr b="0" lang="en-US" sz="2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58480" y="216720"/>
            <a:ext cx="8634960" cy="6376680"/>
          </a:xfrm>
          <a:prstGeom prst="rect">
            <a:avLst/>
          </a:prstGeom>
          <a:noFill/>
          <a:ln w="25560">
            <a:noFill/>
          </a:ln>
        </p:spPr>
        <p:style>
          <a:lnRef idx="0"/>
          <a:fillRef idx="0"/>
          <a:effectRef idx="0"/>
          <a:fontRef idx="minor"/>
        </p:style>
      </p:sp>
      <p:sp>
        <p:nvSpPr>
          <p:cNvPr id="131" name="CustomShape 2"/>
          <p:cNvSpPr/>
          <p:nvPr/>
        </p:nvSpPr>
        <p:spPr>
          <a:xfrm>
            <a:off x="191880" y="560160"/>
            <a:ext cx="7904160" cy="5889240"/>
          </a:xfrm>
          <a:prstGeom prst="rect">
            <a:avLst/>
          </a:prstGeom>
          <a:noFill/>
          <a:ln>
            <a:noFill/>
          </a:ln>
        </p:spPr>
        <p:style>
          <a:lnRef idx="0"/>
          <a:fillRef idx="0"/>
          <a:effectRef idx="0"/>
          <a:fontRef idx="minor"/>
        </p:style>
        <p:txBody>
          <a:bodyPr lIns="0" rIns="0" tIns="0" bIns="0"/>
          <a:p>
            <a:pPr>
              <a:lnSpc>
                <a:spcPct val="100000"/>
              </a:lnSpc>
              <a:spcBef>
                <a:spcPts val="400"/>
              </a:spcBef>
            </a:pPr>
            <a:r>
              <a:rPr b="0" i="1" lang="en-US" sz="2000" spc="-1" strike="noStrike">
                <a:solidFill>
                  <a:srgbClr val="262626"/>
                </a:solidFill>
                <a:latin typeface="Calibri"/>
                <a:ea typeface="DejaVu Sans"/>
              </a:rPr>
              <a:t>For all exercises, feel free to use</a:t>
            </a:r>
            <a:endParaRPr b="0" lang="en-US" sz="2000" spc="-1" strike="noStrike">
              <a:latin typeface="Arial"/>
            </a:endParaRPr>
          </a:p>
          <a:p>
            <a:pPr>
              <a:lnSpc>
                <a:spcPct val="100000"/>
              </a:lnSpc>
              <a:spcBef>
                <a:spcPts val="400"/>
              </a:spcBef>
            </a:pPr>
            <a:r>
              <a:rPr b="0" i="1" lang="en-US" sz="2000" spc="-1" strike="noStrike">
                <a:solidFill>
                  <a:srgbClr val="262626"/>
                </a:solidFill>
                <a:latin typeface="Calibri"/>
                <a:ea typeface="DejaVu Sans"/>
              </a:rPr>
              <a:t>	</a:t>
            </a:r>
            <a:r>
              <a:rPr b="0" i="1" lang="en-US" sz="2000" spc="-1" strike="noStrike">
                <a:solidFill>
                  <a:srgbClr val="262626"/>
                </a:solidFill>
                <a:latin typeface="Calibri"/>
                <a:ea typeface="DejaVu Sans"/>
              </a:rPr>
              <a:t>- cheat sheets provided</a:t>
            </a:r>
            <a:endParaRPr b="0" lang="en-US" sz="2000" spc="-1" strike="noStrike">
              <a:latin typeface="Arial"/>
            </a:endParaRPr>
          </a:p>
          <a:p>
            <a:pPr>
              <a:lnSpc>
                <a:spcPct val="100000"/>
              </a:lnSpc>
              <a:spcBef>
                <a:spcPts val="400"/>
              </a:spcBef>
            </a:pPr>
            <a:r>
              <a:rPr b="0" i="1" lang="en-US" sz="2000" spc="-1" strike="noStrike">
                <a:solidFill>
                  <a:srgbClr val="262626"/>
                </a:solidFill>
                <a:latin typeface="Calibri"/>
                <a:ea typeface="DejaVu Sans"/>
              </a:rPr>
              <a:t>	</a:t>
            </a:r>
            <a:r>
              <a:rPr b="0" i="1" lang="en-US" sz="2000" spc="-1" strike="noStrike">
                <a:solidFill>
                  <a:srgbClr val="262626"/>
                </a:solidFill>
                <a:latin typeface="Calibri"/>
                <a:ea typeface="DejaVu Sans"/>
              </a:rPr>
              <a:t>- R help (? at command prompt)</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Go back to your script file, then:</a:t>
            </a:r>
            <a:endParaRPr b="0" lang="en-US" sz="2000" spc="-1" strike="noStrike">
              <a:latin typeface="Arial"/>
            </a:endParaRPr>
          </a:p>
          <a:p>
            <a:pPr>
              <a:lnSpc>
                <a:spcPct val="100000"/>
              </a:lnSpc>
              <a:spcBef>
                <a:spcPts val="400"/>
              </a:spcBef>
            </a:pPr>
            <a:endParaRPr b="0" lang="en-US" sz="2000" spc="-1" strike="noStrike">
              <a:latin typeface="Arial"/>
            </a:endParaRPr>
          </a:p>
          <a:p>
            <a:pPr marL="266760" indent="-261360">
              <a:lnSpc>
                <a:spcPct val="100000"/>
              </a:lnSpc>
              <a:spcBef>
                <a:spcPts val="400"/>
              </a:spcBef>
              <a:buClr>
                <a:srgbClr val="000000"/>
              </a:buClr>
              <a:buFont typeface="StarSymbol"/>
              <a:buAutoNum type="arabicParenR"/>
            </a:pPr>
            <a:r>
              <a:rPr b="0" lang="en-US" sz="2000" spc="-1" strike="noStrike">
                <a:solidFill>
                  <a:srgbClr val="262626"/>
                </a:solidFill>
                <a:latin typeface="Calibri"/>
                <a:ea typeface="DejaVu Sans"/>
              </a:rPr>
              <a:t>Assign the values 6</a:t>
            </a:r>
            <a:r>
              <a:rPr b="1" lang="en-US" sz="2000" spc="-1" strike="noStrike">
                <a:solidFill>
                  <a:srgbClr val="262626"/>
                </a:solidFill>
                <a:latin typeface="Calibri"/>
                <a:ea typeface="DejaVu Sans"/>
              </a:rPr>
              <a:t>.</a:t>
            </a:r>
            <a:r>
              <a:rPr b="0" lang="en-US" sz="2000" spc="-1" strike="noStrike">
                <a:solidFill>
                  <a:srgbClr val="262626"/>
                </a:solidFill>
                <a:latin typeface="Calibri"/>
                <a:ea typeface="DejaVu Sans"/>
              </a:rPr>
              <a:t>7 and 56</a:t>
            </a:r>
            <a:r>
              <a:rPr b="1" lang="en-US" sz="2000" spc="-1" strike="noStrike">
                <a:solidFill>
                  <a:srgbClr val="262626"/>
                </a:solidFill>
                <a:latin typeface="Calibri"/>
                <a:ea typeface="DejaVu Sans"/>
              </a:rPr>
              <a:t>.</a:t>
            </a:r>
            <a:r>
              <a:rPr b="0" lang="en-US" sz="2000" spc="-1" strike="noStrike">
                <a:solidFill>
                  <a:srgbClr val="262626"/>
                </a:solidFill>
                <a:latin typeface="Calibri"/>
                <a:ea typeface="DejaVu Sans"/>
              </a:rPr>
              <a:t>3 to variables </a:t>
            </a:r>
            <a:r>
              <a:rPr b="1" lang="en-US" sz="2000" spc="-1" strike="noStrike">
                <a:solidFill>
                  <a:srgbClr val="262626"/>
                </a:solidFill>
                <a:latin typeface="Calibri"/>
                <a:ea typeface="DejaVu Sans"/>
              </a:rPr>
              <a:t>a</a:t>
            </a:r>
            <a:r>
              <a:rPr b="0" lang="en-US" sz="2000" spc="-1" strike="noStrike">
                <a:solidFill>
                  <a:srgbClr val="262626"/>
                </a:solidFill>
                <a:latin typeface="Calibri"/>
                <a:ea typeface="DejaVu Sans"/>
              </a:rPr>
              <a:t> and </a:t>
            </a:r>
            <a:r>
              <a:rPr b="1" lang="en-US" sz="2000" spc="-1" strike="noStrike">
                <a:solidFill>
                  <a:srgbClr val="262626"/>
                </a:solidFill>
                <a:latin typeface="Calibri"/>
                <a:ea typeface="DejaVu Sans"/>
              </a:rPr>
              <a:t>b</a:t>
            </a:r>
            <a:r>
              <a:rPr b="0" lang="en-US" sz="2000" spc="-1" strike="noStrike">
                <a:solidFill>
                  <a:srgbClr val="262626"/>
                </a:solidFill>
                <a:latin typeface="Calibri"/>
                <a:ea typeface="DejaVu Sans"/>
              </a:rPr>
              <a:t>, respectively.</a:t>
            </a:r>
            <a:endParaRPr b="0" lang="en-US" sz="2000" spc="-1" strike="noStrike">
              <a:latin typeface="Arial"/>
            </a:endParaRPr>
          </a:p>
          <a:p>
            <a:pPr marL="3600">
              <a:lnSpc>
                <a:spcPct val="100000"/>
              </a:lnSpc>
              <a:spcBef>
                <a:spcPts val="400"/>
              </a:spcBef>
            </a:pPr>
            <a:endParaRPr b="0" lang="en-US" sz="2000" spc="-1" strike="noStrike">
              <a:latin typeface="Arial"/>
            </a:endParaRPr>
          </a:p>
          <a:p>
            <a:pPr marL="3600">
              <a:lnSpc>
                <a:spcPct val="100000"/>
              </a:lnSpc>
              <a:spcBef>
                <a:spcPts val="400"/>
              </a:spcBef>
            </a:pPr>
            <a:r>
              <a:rPr b="0" lang="en-US" sz="2000" spc="-1" strike="noStrike">
                <a:solidFill>
                  <a:srgbClr val="262626"/>
                </a:solidFill>
                <a:latin typeface="Arial"/>
                <a:ea typeface="DejaVu Sans"/>
              </a:rPr>
              <a:t>2) </a:t>
            </a:r>
            <a:r>
              <a:rPr b="0" lang="en-US" sz="2000" spc="-1" strike="noStrike">
                <a:solidFill>
                  <a:srgbClr val="262626"/>
                </a:solidFill>
                <a:latin typeface="Calibri"/>
                <a:ea typeface="DejaVu Sans"/>
              </a:rPr>
              <a:t>Calculate (2*a)/b + (a*b) and assign the result to variable </a:t>
            </a:r>
            <a:r>
              <a:rPr b="1" lang="en-US" sz="2000" spc="-1" strike="noStrike">
                <a:solidFill>
                  <a:srgbClr val="262626"/>
                </a:solidFill>
                <a:latin typeface="Calibri"/>
                <a:ea typeface="DejaVu Sans"/>
              </a:rPr>
              <a:t>x</a:t>
            </a:r>
            <a:r>
              <a:rPr b="0" lang="en-US" sz="2000" spc="-1" strike="noStrike">
                <a:solidFill>
                  <a:srgbClr val="262626"/>
                </a:solidFill>
                <a:latin typeface="Calibri"/>
                <a:ea typeface="DejaVu Sans"/>
              </a:rPr>
              <a:t>. Display the content of </a:t>
            </a:r>
            <a:r>
              <a:rPr b="1" lang="en-US" sz="2000" spc="-1" strike="noStrike">
                <a:solidFill>
                  <a:srgbClr val="262626"/>
                </a:solidFill>
                <a:latin typeface="Calibri"/>
                <a:ea typeface="DejaVu Sans"/>
              </a:rPr>
              <a:t>x</a:t>
            </a:r>
            <a:r>
              <a:rPr b="0" lang="en-US" sz="2000" spc="-1" strike="noStrike">
                <a:solidFill>
                  <a:srgbClr val="262626"/>
                </a:solidFill>
                <a:latin typeface="Calibri"/>
                <a:ea typeface="DejaVu Sans"/>
              </a:rPr>
              <a:t>.</a:t>
            </a:r>
            <a:endParaRPr b="0" lang="en-US" sz="2000" spc="-1" strike="noStrike">
              <a:latin typeface="Arial"/>
            </a:endParaRPr>
          </a:p>
          <a:p>
            <a:pPr marL="3600">
              <a:lnSpc>
                <a:spcPct val="100000"/>
              </a:lnSpc>
              <a:spcBef>
                <a:spcPts val="400"/>
              </a:spcBef>
            </a:pPr>
            <a:endParaRPr b="0" lang="en-US" sz="2000" spc="-1" strike="noStrike">
              <a:latin typeface="Arial"/>
            </a:endParaRPr>
          </a:p>
          <a:p>
            <a:pPr marL="3600">
              <a:lnSpc>
                <a:spcPct val="100000"/>
              </a:lnSpc>
              <a:spcBef>
                <a:spcPts val="400"/>
              </a:spcBef>
            </a:pPr>
            <a:r>
              <a:rPr b="0" lang="en-US" sz="2000" spc="-1" strike="noStrike">
                <a:solidFill>
                  <a:srgbClr val="262626"/>
                </a:solidFill>
                <a:latin typeface="Arial"/>
                <a:ea typeface="DejaVu Sans"/>
              </a:rPr>
              <a:t>3) </a:t>
            </a:r>
            <a:r>
              <a:rPr b="0" lang="en-US" sz="2000" spc="-1" strike="noStrike">
                <a:solidFill>
                  <a:srgbClr val="262626"/>
                </a:solidFill>
                <a:latin typeface="Calibri"/>
                <a:ea typeface="DejaVu Sans"/>
              </a:rPr>
              <a:t>Find out how to compute the square root of variables. Compute the square roots of </a:t>
            </a:r>
            <a:r>
              <a:rPr b="1" lang="en-US" sz="2000" spc="-1" strike="noStrike">
                <a:solidFill>
                  <a:srgbClr val="262626"/>
                </a:solidFill>
                <a:latin typeface="Calibri"/>
                <a:ea typeface="DejaVu Sans"/>
              </a:rPr>
              <a:t>a </a:t>
            </a:r>
            <a:r>
              <a:rPr b="0" lang="en-US" sz="2000" spc="-1" strike="noStrike">
                <a:solidFill>
                  <a:srgbClr val="262626"/>
                </a:solidFill>
                <a:latin typeface="Calibri"/>
                <a:ea typeface="DejaVu Sans"/>
              </a:rPr>
              <a:t>and </a:t>
            </a:r>
            <a:r>
              <a:rPr b="1" lang="en-US" sz="2000" spc="-1" strike="noStrike">
                <a:solidFill>
                  <a:srgbClr val="262626"/>
                </a:solidFill>
                <a:latin typeface="Calibri"/>
                <a:ea typeface="DejaVu Sans"/>
              </a:rPr>
              <a:t>b</a:t>
            </a:r>
            <a:r>
              <a:rPr b="0" lang="en-US" sz="2000" spc="-1" strike="noStrike">
                <a:solidFill>
                  <a:srgbClr val="262626"/>
                </a:solidFill>
                <a:latin typeface="Calibri"/>
                <a:ea typeface="DejaVu Sans"/>
              </a:rPr>
              <a:t> and of the ratio </a:t>
            </a:r>
            <a:r>
              <a:rPr b="1" lang="en-US" sz="2000" spc="-1" strike="noStrike">
                <a:solidFill>
                  <a:srgbClr val="262626"/>
                </a:solidFill>
                <a:latin typeface="Calibri"/>
                <a:ea typeface="DejaVu Sans"/>
              </a:rPr>
              <a:t>a/b</a:t>
            </a:r>
            <a:r>
              <a:rPr b="0" lang="en-US" sz="2000" spc="-1" strike="noStrike">
                <a:solidFill>
                  <a:srgbClr val="262626"/>
                </a:solidFill>
                <a:latin typeface="Calibri"/>
                <a:ea typeface="DejaVu Sans"/>
              </a:rPr>
              <a:t>.</a:t>
            </a:r>
            <a:endParaRPr b="0" lang="en-US" sz="2000" spc="-1" strike="noStrike">
              <a:latin typeface="Arial"/>
            </a:endParaRPr>
          </a:p>
          <a:p>
            <a:pPr marL="3600">
              <a:lnSpc>
                <a:spcPct val="100000"/>
              </a:lnSpc>
              <a:spcBef>
                <a:spcPts val="400"/>
              </a:spcBef>
            </a:pPr>
            <a:endParaRPr b="0" lang="en-US" sz="2000" spc="-1" strike="noStrike">
              <a:latin typeface="Arial"/>
            </a:endParaRPr>
          </a:p>
          <a:p>
            <a:pPr marL="3600">
              <a:lnSpc>
                <a:spcPct val="100000"/>
              </a:lnSpc>
              <a:spcBef>
                <a:spcPts val="400"/>
              </a:spcBef>
            </a:pPr>
            <a:r>
              <a:rPr b="0" lang="en-US" sz="2000" spc="-1" strike="noStrike">
                <a:solidFill>
                  <a:srgbClr val="262626"/>
                </a:solidFill>
                <a:latin typeface="Arial"/>
                <a:ea typeface="DejaVu Sans"/>
              </a:rPr>
              <a:t>4) a) </a:t>
            </a:r>
            <a:r>
              <a:rPr b="0" lang="en-US" sz="2000" spc="-1" strike="noStrike">
                <a:solidFill>
                  <a:srgbClr val="262626"/>
                </a:solidFill>
                <a:latin typeface="Calibri"/>
                <a:ea typeface="DejaVu Sans"/>
              </a:rPr>
              <a:t>Calculate the logarithm to the base 2 of </a:t>
            </a:r>
            <a:r>
              <a:rPr b="1" lang="en-US" sz="2000" spc="-1" strike="noStrike">
                <a:solidFill>
                  <a:srgbClr val="262626"/>
                </a:solidFill>
                <a:latin typeface="Calibri"/>
                <a:ea typeface="DejaVu Sans"/>
              </a:rPr>
              <a:t>x</a:t>
            </a:r>
            <a:r>
              <a:rPr b="0" lang="en-US" sz="2000" spc="-1" strike="noStrike">
                <a:solidFill>
                  <a:srgbClr val="262626"/>
                </a:solidFill>
                <a:latin typeface="Calibri"/>
                <a:ea typeface="DejaVu Sans"/>
              </a:rPr>
              <a:t> (i.e., log</a:t>
            </a:r>
            <a:r>
              <a:rPr b="0" lang="en-US" sz="2000" spc="-1" strike="noStrike" baseline="-25000">
                <a:solidFill>
                  <a:srgbClr val="262626"/>
                </a:solidFill>
                <a:latin typeface="Calibri"/>
                <a:ea typeface="DejaVu Sans"/>
              </a:rPr>
              <a:t>2 </a:t>
            </a:r>
            <a:r>
              <a:rPr b="0" lang="en-US" sz="2000" spc="-1" strike="noStrike">
                <a:solidFill>
                  <a:srgbClr val="262626"/>
                </a:solidFill>
                <a:latin typeface="Calibri"/>
                <a:ea typeface="DejaVu Sans"/>
              </a:rPr>
              <a:t>x).</a:t>
            </a:r>
            <a:endParaRPr b="0" lang="en-US" sz="2000" spc="-1" strike="noStrike">
              <a:latin typeface="Arial"/>
            </a:endParaRPr>
          </a:p>
          <a:p>
            <a:pPr marL="3600">
              <a:lnSpc>
                <a:spcPct val="100000"/>
              </a:lnSpc>
              <a:spcBef>
                <a:spcPts val="400"/>
              </a:spcBef>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b) Calculate the natural logarithm of </a:t>
            </a:r>
            <a:r>
              <a:rPr b="1" lang="en-US" sz="2000" spc="-1" strike="noStrike">
                <a:solidFill>
                  <a:srgbClr val="262626"/>
                </a:solidFill>
                <a:latin typeface="Calibri"/>
                <a:ea typeface="DejaVu Sans"/>
              </a:rPr>
              <a:t>x</a:t>
            </a:r>
            <a:r>
              <a:rPr b="0" lang="en-US" sz="2000" spc="-1" strike="noStrike">
                <a:solidFill>
                  <a:srgbClr val="262626"/>
                </a:solidFill>
                <a:latin typeface="Calibri"/>
                <a:ea typeface="DejaVu Sans"/>
              </a:rPr>
              <a:t> (i.e., log</a:t>
            </a:r>
            <a:r>
              <a:rPr b="0" lang="en-US" sz="2000" spc="-1" strike="noStrike" baseline="-25000">
                <a:solidFill>
                  <a:srgbClr val="262626"/>
                </a:solidFill>
                <a:latin typeface="Calibri"/>
                <a:ea typeface="DejaVu Sans"/>
              </a:rPr>
              <a:t>e </a:t>
            </a:r>
            <a:r>
              <a:rPr b="0" lang="en-US" sz="2000" spc="-1" strike="noStrike">
                <a:solidFill>
                  <a:srgbClr val="262626"/>
                </a:solidFill>
                <a:latin typeface="Calibri"/>
                <a:ea typeface="DejaVu Sans"/>
              </a:rPr>
              <a:t>x).</a:t>
            </a:r>
            <a:endParaRPr b="0" lang="en-US" sz="2000" spc="-1" strike="noStrike">
              <a:latin typeface="Arial"/>
            </a:endParaRPr>
          </a:p>
          <a:p>
            <a:pPr marL="3600">
              <a:lnSpc>
                <a:spcPct val="100000"/>
              </a:lnSpc>
              <a:spcBef>
                <a:spcPts val="400"/>
              </a:spcBef>
            </a:pPr>
            <a:endParaRPr b="0" lang="en-US" sz="2000" spc="-1" strike="noStrike">
              <a:latin typeface="Arial"/>
            </a:endParaRPr>
          </a:p>
        </p:txBody>
      </p:sp>
      <p:sp>
        <p:nvSpPr>
          <p:cNvPr id="132" name="CustomShape 3"/>
          <p:cNvSpPr/>
          <p:nvPr/>
        </p:nvSpPr>
        <p:spPr>
          <a:xfrm>
            <a:off x="258480" y="-46800"/>
            <a:ext cx="7937640" cy="60408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3 </a:t>
            </a:r>
            <a:endParaRPr b="0" lang="en-US" sz="4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258480" y="216720"/>
            <a:ext cx="8634960" cy="6376680"/>
          </a:xfrm>
          <a:prstGeom prst="rect">
            <a:avLst/>
          </a:prstGeom>
          <a:noFill/>
          <a:ln w="25560">
            <a:noFill/>
          </a:ln>
        </p:spPr>
        <p:style>
          <a:lnRef idx="0"/>
          <a:fillRef idx="0"/>
          <a:effectRef idx="0"/>
          <a:fontRef idx="minor"/>
        </p:style>
      </p:sp>
      <p:sp>
        <p:nvSpPr>
          <p:cNvPr id="134" name="CustomShape 2"/>
          <p:cNvSpPr/>
          <p:nvPr/>
        </p:nvSpPr>
        <p:spPr>
          <a:xfrm>
            <a:off x="191880" y="704160"/>
            <a:ext cx="8809560" cy="5889240"/>
          </a:xfrm>
          <a:prstGeom prst="rect">
            <a:avLst/>
          </a:prstGeom>
          <a:noFill/>
          <a:ln>
            <a:noFill/>
          </a:ln>
        </p:spPr>
        <p:style>
          <a:lnRef idx="0"/>
          <a:fillRef idx="0"/>
          <a:effectRef idx="0"/>
          <a:fontRef idx="minor"/>
        </p:style>
        <p:txBody>
          <a:bodyPr lIns="0" rIns="0" tIns="0" bIns="0"/>
          <a:p>
            <a:pPr>
              <a:lnSpc>
                <a:spcPct val="100000"/>
              </a:lnSpc>
              <a:spcBef>
                <a:spcPts val="400"/>
              </a:spcBef>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5) Create two vectors, </a:t>
            </a:r>
            <a:r>
              <a:rPr b="1" lang="en-US" sz="2000" spc="-1" strike="noStrike">
                <a:solidFill>
                  <a:srgbClr val="262626"/>
                </a:solidFill>
                <a:latin typeface="Calibri"/>
                <a:ea typeface="DejaVu Sans"/>
              </a:rPr>
              <a:t>vector_a </a:t>
            </a:r>
            <a:r>
              <a:rPr b="0" lang="en-US" sz="2000" spc="-1" strike="noStrike">
                <a:solidFill>
                  <a:srgbClr val="262626"/>
                </a:solidFill>
                <a:latin typeface="Calibri"/>
                <a:ea typeface="DejaVu Sans"/>
              </a:rPr>
              <a:t>and </a:t>
            </a:r>
            <a:r>
              <a:rPr b="1" lang="en-US" sz="2000" spc="-1" strike="noStrike">
                <a:solidFill>
                  <a:srgbClr val="262626"/>
                </a:solidFill>
                <a:latin typeface="Calibri"/>
                <a:ea typeface="DejaVu Sans"/>
              </a:rPr>
              <a:t>vector_b</a:t>
            </a:r>
            <a:r>
              <a:rPr b="0" lang="en-US" sz="2000" spc="-1" strike="noStrike">
                <a:solidFill>
                  <a:srgbClr val="262626"/>
                </a:solidFill>
                <a:latin typeface="Calibri"/>
                <a:ea typeface="DejaVu Sans"/>
              </a:rPr>
              <a:t>, containing the values from −5 to 5 and from 10 down to 0, respectively.</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6) Calculate the (element-wise) sum, difference and product between the elements of </a:t>
            </a:r>
            <a:r>
              <a:rPr b="1" lang="en-US" sz="2000" spc="-1" strike="noStrike">
                <a:solidFill>
                  <a:srgbClr val="262626"/>
                </a:solidFill>
                <a:latin typeface="Calibri"/>
                <a:ea typeface="DejaVu Sans"/>
              </a:rPr>
              <a:t>vector_a</a:t>
            </a:r>
            <a:r>
              <a:rPr b="0" lang="en-US" sz="2000" spc="-1" strike="noStrike">
                <a:solidFill>
                  <a:srgbClr val="262626"/>
                </a:solidFill>
                <a:latin typeface="Calibri"/>
                <a:ea typeface="DejaVu Sans"/>
              </a:rPr>
              <a:t> and </a:t>
            </a:r>
            <a:r>
              <a:rPr b="1" lang="en-US" sz="2000" spc="-1" strike="noStrike">
                <a:solidFill>
                  <a:srgbClr val="262626"/>
                </a:solidFill>
                <a:latin typeface="Calibri"/>
                <a:ea typeface="DejaVu Sans"/>
              </a:rPr>
              <a:t>vector_b</a:t>
            </a:r>
            <a:r>
              <a:rPr b="0" lang="en-US" sz="2000" spc="-1" strike="noStrike">
                <a:solidFill>
                  <a:srgbClr val="262626"/>
                </a:solidFill>
                <a:latin typeface="Calibri"/>
                <a:ea typeface="DejaVu Sans"/>
              </a:rPr>
              <a:t>.</a:t>
            </a:r>
            <a:r>
              <a:rPr b="0" i="1" lang="en-US" sz="2000" spc="-1" strike="noStrike">
                <a:solidFill>
                  <a:srgbClr val="262626"/>
                </a:solidFill>
                <a:latin typeface="Calibri"/>
                <a:ea typeface="DejaVu Sans"/>
              </a:rPr>
              <a:t> </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7) a) Calculate the sum of elements in </a:t>
            </a:r>
            <a:r>
              <a:rPr b="1" lang="en-US" sz="2000" spc="-1" strike="noStrike">
                <a:solidFill>
                  <a:srgbClr val="262626"/>
                </a:solidFill>
                <a:latin typeface="Calibri"/>
                <a:ea typeface="DejaVu Sans"/>
              </a:rPr>
              <a:t>vector_a</a:t>
            </a:r>
            <a:r>
              <a:rPr b="0" lang="en-US" sz="2000" spc="-1" strike="noStrike">
                <a:solidFill>
                  <a:srgbClr val="262626"/>
                </a:solidFill>
                <a:latin typeface="Calibri"/>
                <a:ea typeface="DejaVu Sans"/>
              </a:rPr>
              <a:t>. </a:t>
            </a: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b) Calculate the overall sum of elements in both </a:t>
            </a:r>
            <a:r>
              <a:rPr b="1" lang="en-US" sz="2000" spc="-1" strike="noStrike">
                <a:solidFill>
                  <a:srgbClr val="262626"/>
                </a:solidFill>
                <a:latin typeface="Calibri"/>
                <a:ea typeface="DejaVu Sans"/>
              </a:rPr>
              <a:t>vector_a</a:t>
            </a:r>
            <a:r>
              <a:rPr b="0" lang="en-US" sz="2000" spc="-1" strike="noStrike">
                <a:solidFill>
                  <a:srgbClr val="262626"/>
                </a:solidFill>
                <a:latin typeface="Calibri"/>
                <a:ea typeface="DejaVu Sans"/>
              </a:rPr>
              <a:t> and </a:t>
            </a:r>
            <a:r>
              <a:rPr b="1" lang="en-US" sz="2000" spc="-1" strike="noStrike">
                <a:solidFill>
                  <a:srgbClr val="262626"/>
                </a:solidFill>
                <a:latin typeface="Calibri"/>
                <a:ea typeface="DejaVu Sans"/>
              </a:rPr>
              <a:t>vector_b</a:t>
            </a:r>
            <a:r>
              <a:rPr b="0" lang="en-US" sz="2000" spc="-1" strike="noStrike">
                <a:solidFill>
                  <a:srgbClr val="262626"/>
                </a:solidFill>
                <a:latin typeface="Calibri"/>
                <a:ea typeface="DejaVu Sans"/>
              </a:rPr>
              <a:t>.</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8) Identify the smallest and the largest value among both </a:t>
            </a:r>
            <a:r>
              <a:rPr b="1" lang="en-US" sz="2000" spc="-1" strike="noStrike">
                <a:solidFill>
                  <a:srgbClr val="262626"/>
                </a:solidFill>
                <a:latin typeface="Calibri"/>
                <a:ea typeface="DejaVu Sans"/>
              </a:rPr>
              <a:t>vector_a</a:t>
            </a:r>
            <a:r>
              <a:rPr b="0" lang="en-US" sz="2000" spc="-1" strike="noStrike">
                <a:solidFill>
                  <a:srgbClr val="262626"/>
                </a:solidFill>
                <a:latin typeface="Calibri"/>
                <a:ea typeface="DejaVu Sans"/>
              </a:rPr>
              <a:t> and </a:t>
            </a:r>
            <a:r>
              <a:rPr b="1" lang="en-US" sz="2000" spc="-1" strike="noStrike">
                <a:solidFill>
                  <a:srgbClr val="262626"/>
                </a:solidFill>
                <a:latin typeface="Calibri"/>
                <a:ea typeface="DejaVu Sans"/>
              </a:rPr>
              <a:t>vector_b</a:t>
            </a:r>
            <a:r>
              <a:rPr b="0" lang="en-US" sz="2000" spc="-1" strike="noStrike">
                <a:solidFill>
                  <a:srgbClr val="262626"/>
                </a:solidFill>
                <a:latin typeface="Calibri"/>
                <a:ea typeface="DejaVu Sans"/>
              </a:rPr>
              <a:t>.</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9)  Compute the overall mean of the values among both </a:t>
            </a:r>
            <a:r>
              <a:rPr b="1" lang="en-US" sz="2000" spc="-1" strike="noStrike">
                <a:solidFill>
                  <a:srgbClr val="262626"/>
                </a:solidFill>
                <a:latin typeface="Calibri"/>
                <a:ea typeface="DejaVu Sans"/>
              </a:rPr>
              <a:t>vector_a</a:t>
            </a:r>
            <a:r>
              <a:rPr b="0" lang="en-US" sz="2000" spc="-1" strike="noStrike">
                <a:solidFill>
                  <a:srgbClr val="262626"/>
                </a:solidFill>
                <a:latin typeface="Calibri"/>
                <a:ea typeface="DejaVu Sans"/>
              </a:rPr>
              <a:t> and </a:t>
            </a:r>
            <a:r>
              <a:rPr b="1" lang="en-US" sz="2000" spc="-1" strike="noStrike">
                <a:solidFill>
                  <a:srgbClr val="262626"/>
                </a:solidFill>
                <a:latin typeface="Calibri"/>
                <a:ea typeface="DejaVu Sans"/>
              </a:rPr>
              <a:t>vector_b</a:t>
            </a:r>
            <a:r>
              <a:rPr b="0" lang="en-US" sz="2000" spc="-1" strike="noStrike">
                <a:solidFill>
                  <a:srgbClr val="262626"/>
                </a:solidFill>
                <a:latin typeface="Calibri"/>
                <a:ea typeface="DejaVu Sans"/>
              </a:rPr>
              <a:t>.</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i="1" lang="en-US" sz="2000" spc="-1" strike="noStrike">
                <a:solidFill>
                  <a:srgbClr val="000000"/>
                </a:solidFill>
                <a:latin typeface="Arial"/>
                <a:ea typeface="DejaVu Sans"/>
              </a:rPr>
              <a:t>Hint: Each task in exercises 6-9 can be performed in a single statement per vector</a:t>
            </a:r>
            <a:endParaRPr b="0" lang="en-US" sz="2000" spc="-1" strike="noStrike">
              <a:latin typeface="Arial"/>
            </a:endParaRPr>
          </a:p>
        </p:txBody>
      </p:sp>
      <p:sp>
        <p:nvSpPr>
          <p:cNvPr id="135" name="CustomShape 3"/>
          <p:cNvSpPr/>
          <p:nvPr/>
        </p:nvSpPr>
        <p:spPr>
          <a:xfrm>
            <a:off x="258480" y="-46800"/>
            <a:ext cx="7937640" cy="60408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- 4 </a:t>
            </a:r>
            <a:endParaRPr b="0" lang="en-US" sz="4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58480" y="216720"/>
            <a:ext cx="8634960" cy="6376680"/>
          </a:xfrm>
          <a:prstGeom prst="rect">
            <a:avLst/>
          </a:prstGeom>
          <a:noFill/>
          <a:ln w="25560">
            <a:noFill/>
          </a:ln>
        </p:spPr>
        <p:style>
          <a:lnRef idx="0"/>
          <a:fillRef idx="0"/>
          <a:effectRef idx="0"/>
          <a:fontRef idx="minor"/>
        </p:style>
      </p:sp>
      <p:sp>
        <p:nvSpPr>
          <p:cNvPr id="137" name="CustomShape 2"/>
          <p:cNvSpPr/>
          <p:nvPr/>
        </p:nvSpPr>
        <p:spPr>
          <a:xfrm>
            <a:off x="191880" y="704160"/>
            <a:ext cx="8853480" cy="6540840"/>
          </a:xfrm>
          <a:prstGeom prst="rect">
            <a:avLst/>
          </a:prstGeom>
          <a:noFill/>
          <a:ln>
            <a:noFill/>
          </a:ln>
        </p:spPr>
        <p:style>
          <a:lnRef idx="0"/>
          <a:fillRef idx="0"/>
          <a:effectRef idx="0"/>
          <a:fontRef idx="minor"/>
        </p:style>
        <p:txBody>
          <a:bodyPr lIns="0" rIns="0" tIns="0" bIns="0"/>
          <a:p>
            <a:pPr>
              <a:lnSpc>
                <a:spcPct val="100000"/>
              </a:lnSpc>
              <a:spcBef>
                <a:spcPts val="400"/>
              </a:spcBef>
            </a:pPr>
            <a:endParaRPr b="0" lang="en-US" sz="1800" spc="-1" strike="noStrike">
              <a:latin typeface="Arial"/>
            </a:endParaRPr>
          </a:p>
          <a:p>
            <a:pPr marL="216000" indent="-215280">
              <a:lnSpc>
                <a:spcPct val="100000"/>
              </a:lnSpc>
              <a:spcBef>
                <a:spcPts val="400"/>
              </a:spcBef>
              <a:buClr>
                <a:srgbClr val="262626"/>
              </a:buClr>
              <a:buFont typeface="StarSymbol"/>
              <a:buAutoNum type="arabicParenR"/>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Install and load the package “MASS”</a:t>
            </a:r>
            <a:endParaRPr b="0" lang="en-US" sz="2000" spc="-1" strike="noStrike">
              <a:latin typeface="Arial"/>
            </a:endParaRPr>
          </a:p>
          <a:p>
            <a:pPr marL="216000" indent="-215280">
              <a:lnSpc>
                <a:spcPct val="100000"/>
              </a:lnSpc>
              <a:spcBef>
                <a:spcPts val="400"/>
              </a:spcBef>
              <a:buClr>
                <a:srgbClr val="262626"/>
              </a:buClr>
              <a:buFont typeface="StarSymbol"/>
              <a:buAutoNum type="arabicParenR"/>
            </a:pPr>
            <a:r>
              <a:rPr b="0" lang="en-US" sz="2000" spc="-1" strike="noStrike">
                <a:solidFill>
                  <a:srgbClr val="262626"/>
                </a:solidFill>
                <a:latin typeface="Calibri"/>
                <a:ea typeface="DejaVu Sans"/>
              </a:rPr>
              <a:t> </a:t>
            </a:r>
            <a:r>
              <a:rPr b="0" lang="en-US" sz="2000" spc="-1" strike="noStrike">
                <a:solidFill>
                  <a:srgbClr val="262626"/>
                </a:solidFill>
                <a:latin typeface="Calibri"/>
                <a:ea typeface="DejaVu Sans"/>
              </a:rPr>
              <a:t>The following command line loads the </a:t>
            </a:r>
            <a:r>
              <a:rPr b="1" lang="en-US" sz="2000" spc="-1" strike="noStrike">
                <a:solidFill>
                  <a:srgbClr val="262626"/>
                </a:solidFill>
                <a:latin typeface="Calibri"/>
                <a:ea typeface="DejaVu Sans"/>
              </a:rPr>
              <a:t>bacteria</a:t>
            </a:r>
            <a:r>
              <a:rPr b="0" lang="en-US" sz="2000" spc="-1" strike="noStrike">
                <a:solidFill>
                  <a:srgbClr val="262626"/>
                </a:solidFill>
                <a:latin typeface="Calibri"/>
                <a:ea typeface="DejaVu Sans"/>
              </a:rPr>
              <a:t> data.frame present in the MASS package. Execute it:</a:t>
            </a:r>
            <a:endParaRPr b="0" lang="en-US" sz="2000" spc="-1" strike="noStrike">
              <a:latin typeface="Arial"/>
            </a:endParaRPr>
          </a:p>
          <a:p>
            <a:pPr marL="216000" indent="-215280">
              <a:lnSpc>
                <a:spcPct val="100000"/>
              </a:lnSpc>
              <a:spcBef>
                <a:spcPts val="400"/>
              </a:spcBef>
              <a:buClr>
                <a:srgbClr val="262626"/>
              </a:buClr>
              <a:buFont typeface="StarSymbol"/>
              <a:buAutoNum type="arabicParenR"/>
            </a:pPr>
            <a:r>
              <a:rPr b="0" lang="en-US" sz="2000" spc="-1" strike="noStrike">
                <a:solidFill>
                  <a:srgbClr val="4f81bd"/>
                </a:solidFill>
                <a:latin typeface="Calibri"/>
                <a:ea typeface="DejaVu Sans"/>
              </a:rPr>
              <a:t>&gt; data(bacteria)</a:t>
            </a:r>
            <a:endParaRPr b="0" lang="en-US" sz="2000" spc="-1" strike="noStrike">
              <a:latin typeface="Arial"/>
            </a:endParaRPr>
          </a:p>
          <a:p>
            <a:pPr marL="216000" indent="-215280">
              <a:lnSpc>
                <a:spcPct val="100000"/>
              </a:lnSpc>
              <a:spcBef>
                <a:spcPts val="400"/>
              </a:spcBef>
              <a:buClr>
                <a:srgbClr val="262626"/>
              </a:buClr>
              <a:buFont typeface="StarSymbol"/>
              <a:buAutoNum type="arabicParenR"/>
            </a:pPr>
            <a:r>
              <a:rPr b="0" lang="en-US" sz="2000" spc="-1" strike="noStrike">
                <a:solidFill>
                  <a:srgbClr val="4f81bd"/>
                </a:solidFill>
                <a:latin typeface="Calibri"/>
                <a:ea typeface="DejaVu Sans"/>
              </a:rPr>
              <a:t> </a:t>
            </a:r>
            <a:r>
              <a:rPr b="0" lang="en-US" sz="2000" spc="-1" strike="noStrike">
                <a:solidFill>
                  <a:srgbClr val="000000"/>
                </a:solidFill>
                <a:latin typeface="Calibri"/>
                <a:ea typeface="DejaVu Sans"/>
              </a:rPr>
              <a:t>What are the names of the columns of the </a:t>
            </a:r>
            <a:r>
              <a:rPr b="1" lang="en-US" sz="2000" spc="-1" strike="noStrike">
                <a:solidFill>
                  <a:srgbClr val="000000"/>
                </a:solidFill>
                <a:latin typeface="Calibri"/>
                <a:ea typeface="DejaVu Sans"/>
              </a:rPr>
              <a:t>bacteria</a:t>
            </a:r>
            <a:r>
              <a:rPr b="0" lang="en-US" sz="2000" spc="-1" strike="noStrike">
                <a:solidFill>
                  <a:srgbClr val="000000"/>
                </a:solidFill>
                <a:latin typeface="Calibri"/>
                <a:ea typeface="DejaVu Sans"/>
              </a:rPr>
              <a:t> data.frame ?</a:t>
            </a:r>
            <a:endParaRPr b="0" lang="en-US" sz="2000" spc="-1" strike="noStrike">
              <a:latin typeface="Arial"/>
            </a:endParaRPr>
          </a:p>
          <a:p>
            <a:pPr marL="216000" indent="-215280">
              <a:lnSpc>
                <a:spcPct val="100000"/>
              </a:lnSpc>
              <a:spcBef>
                <a:spcPts val="400"/>
              </a:spcBef>
              <a:buClr>
                <a:srgbClr val="262626"/>
              </a:buClr>
              <a:buFont typeface="StarSymbol"/>
              <a:buAutoNum type="arabicParen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Use the </a:t>
            </a:r>
            <a:r>
              <a:rPr b="1"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 , to select in </a:t>
            </a:r>
            <a:r>
              <a:rPr b="1" lang="en-US" sz="2000" spc="-1" strike="noStrike">
                <a:solidFill>
                  <a:srgbClr val="000000"/>
                </a:solidFill>
                <a:latin typeface="Calibri"/>
                <a:ea typeface="DejaVu Sans"/>
              </a:rPr>
              <a:t>bacteria</a:t>
            </a:r>
            <a:r>
              <a:rPr b="0" lang="en-US" sz="2000" spc="-1" strike="noStrike">
                <a:solidFill>
                  <a:srgbClr val="000000"/>
                </a:solidFill>
                <a:latin typeface="Calibri"/>
                <a:ea typeface="DejaVu Sans"/>
              </a:rPr>
              <a:t> rows 100 to 119 in the “trt” column.</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0" lang="en-US" sz="2000" spc="-1" strike="noStrike">
                <a:solidFill>
                  <a:srgbClr val="262626"/>
                </a:solidFill>
                <a:latin typeface="Calibri"/>
                <a:ea typeface="DejaVu Sans"/>
              </a:rPr>
              <a:t>Optional : 5) use comparison operators to count how many rows correspond to a “placebo” treatment (“trt” column).</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39"/>
              </a:spcBef>
            </a:pPr>
            <a:endParaRPr b="0" lang="en-US" sz="2000" spc="-1" strike="noStrike">
              <a:latin typeface="Arial"/>
            </a:endParaRPr>
          </a:p>
        </p:txBody>
      </p:sp>
      <p:sp>
        <p:nvSpPr>
          <p:cNvPr id="138" name="CustomShape 3"/>
          <p:cNvSpPr/>
          <p:nvPr/>
        </p:nvSpPr>
        <p:spPr>
          <a:xfrm>
            <a:off x="258480" y="-46800"/>
            <a:ext cx="7937640" cy="60408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5 </a:t>
            </a:r>
            <a:endParaRPr b="0" lang="en-US" sz="4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0" y="115200"/>
            <a:ext cx="7930800" cy="48888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- 6</a:t>
            </a:r>
            <a:endParaRPr b="0" lang="en-US" sz="4000" spc="-1" strike="noStrike">
              <a:latin typeface="Arial"/>
            </a:endParaRPr>
          </a:p>
        </p:txBody>
      </p:sp>
      <p:sp>
        <p:nvSpPr>
          <p:cNvPr id="140" name="CustomShape 2"/>
          <p:cNvSpPr/>
          <p:nvPr/>
        </p:nvSpPr>
        <p:spPr>
          <a:xfrm>
            <a:off x="209520" y="669240"/>
            <a:ext cx="8145720" cy="6013080"/>
          </a:xfrm>
          <a:prstGeom prst="rect">
            <a:avLst/>
          </a:prstGeom>
          <a:noFill/>
          <a:ln>
            <a:noFill/>
          </a:ln>
        </p:spPr>
        <p:style>
          <a:lnRef idx="0"/>
          <a:fillRef idx="0"/>
          <a:effectRef idx="0"/>
          <a:fontRef idx="minor"/>
        </p:style>
        <p:txBody>
          <a:bodyPr lIns="90000" rIns="90000" tIns="45000" bIns="45000"/>
          <a:p>
            <a:pPr>
              <a:lnSpc>
                <a:spcPct val="100000"/>
              </a:lnSpc>
              <a:spcBef>
                <a:spcPts val="499"/>
              </a:spcBef>
            </a:pPr>
            <a:r>
              <a:rPr b="0" lang="en-US" sz="2000" spc="-1" strike="noStrike">
                <a:solidFill>
                  <a:srgbClr val="000000"/>
                </a:solidFill>
                <a:latin typeface="Calibri"/>
                <a:ea typeface="DejaVu Sans"/>
              </a:rPr>
              <a:t>A dataset from mouse experiments at 18 weeks is available in the file </a:t>
            </a:r>
            <a:r>
              <a:rPr b="1" i="1" lang="en-US" sz="2000" spc="-1" strike="noStrike">
                <a:solidFill>
                  <a:srgbClr val="000000"/>
                </a:solidFill>
                <a:latin typeface="Calibri"/>
                <a:ea typeface="DejaVu Sans"/>
              </a:rPr>
              <a:t>mice_data.csv</a:t>
            </a:r>
            <a:r>
              <a:rPr b="0" i="1" lang="en-US" sz="2000" spc="-1" strike="noStrike">
                <a:solidFill>
                  <a:srgbClr val="000000"/>
                </a:solidFill>
                <a:latin typeface="Calibri"/>
                <a:ea typeface="DejaVu Sans"/>
              </a:rPr>
              <a:t> </a:t>
            </a:r>
            <a:r>
              <a:rPr b="0" i="1" lang="en-US" sz="1600" spc="-1" strike="noStrike">
                <a:solidFill>
                  <a:srgbClr val="000000"/>
                </a:solidFill>
                <a:latin typeface="Calibri"/>
                <a:ea typeface="DejaVu Sans"/>
              </a:rPr>
              <a:t>(courtesy of F Schutz and F. Preitner)</a:t>
            </a:r>
            <a:r>
              <a:rPr b="0" lang="en-US" sz="2000" spc="-1" strike="noStrike">
                <a:solidFill>
                  <a:srgbClr val="000000"/>
                </a:solidFill>
                <a:latin typeface="Calibri"/>
                <a:ea typeface="DejaVu Sans"/>
              </a:rPr>
              <a:t>. Let's explore the dataset to see what it contains.</a:t>
            </a:r>
            <a:endParaRPr b="0" lang="en-US" sz="2000" spc="-1" strike="noStrike">
              <a:latin typeface="Arial"/>
            </a:endParaRPr>
          </a:p>
          <a:p>
            <a:pPr lvl="1" marL="743040" indent="-28044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Open a new script file in R studio, and save it.</a:t>
            </a:r>
            <a:endParaRPr b="0" lang="en-US" sz="2000" spc="-1" strike="noStrike">
              <a:latin typeface="Arial"/>
            </a:endParaRPr>
          </a:p>
          <a:p>
            <a:pPr lvl="1" marL="743040" indent="-28044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Have look at the csv file in R studio's file explorer. What do you need to check in order to be able to read in the file correctly?</a:t>
            </a:r>
            <a:endParaRPr b="0" lang="en-US" sz="2000" spc="-1" strike="noStrike">
              <a:latin typeface="Arial"/>
            </a:endParaRPr>
          </a:p>
          <a:p>
            <a:pPr lvl="1" marL="743040" indent="-28044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Read the file into R, assign its content to object "mice_data". Examine the object.</a:t>
            </a:r>
            <a:endParaRPr b="0" lang="en-US" sz="2000" spc="-1" strike="noStrike">
              <a:latin typeface="Arial"/>
            </a:endParaRPr>
          </a:p>
          <a:p>
            <a:pPr lvl="1" marL="743040" indent="-28044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How many observations and variables does the dataset have? </a:t>
            </a:r>
            <a:endParaRPr b="0" lang="en-US" sz="2000" spc="-1" strike="noStrike">
              <a:latin typeface="Arial"/>
            </a:endParaRPr>
          </a:p>
          <a:p>
            <a:pPr lvl="1" marL="743040" indent="-28044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What is the structure of the dataset? What are the names and classes of the variables? </a:t>
            </a:r>
            <a:endParaRPr b="0" lang="en-US" sz="2000" spc="-1" strike="noStrike">
              <a:latin typeface="Arial"/>
            </a:endParaRPr>
          </a:p>
          <a:p>
            <a:pPr lvl="1" marL="743040" indent="-28044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Which variables appear to be categorical? Convert them to factors.</a:t>
            </a:r>
            <a:endParaRPr b="0" lang="en-US" sz="2000" spc="-1" strike="noStrike">
              <a:latin typeface="Arial"/>
            </a:endParaRPr>
          </a:p>
          <a:p>
            <a:pPr lvl="1" marL="743040" indent="-280440">
              <a:lnSpc>
                <a:spcPct val="100000"/>
              </a:lnSpc>
              <a:spcBef>
                <a:spcPts val="723"/>
              </a:spcBef>
              <a:spcAft>
                <a:spcPts val="283"/>
              </a:spcAft>
              <a:buClr>
                <a:srgbClr val="000000"/>
              </a:buClr>
              <a:buFont typeface="StarSymbol"/>
              <a:buAutoNum type="arabicParenR"/>
            </a:pPr>
            <a:r>
              <a:rPr b="0" lang="en-US" sz="2000" spc="-1" strike="noStrike">
                <a:solidFill>
                  <a:srgbClr val="000000"/>
                </a:solidFill>
                <a:latin typeface="Calibri"/>
                <a:ea typeface="DejaVu Sans"/>
              </a:rPr>
              <a:t>Get the summary statistics of  "mice_data"</a:t>
            </a:r>
            <a:endParaRPr b="0" lang="en-US" sz="2000" spc="-1" strike="noStrike">
              <a:latin typeface="Arial"/>
            </a:endParaRPr>
          </a:p>
          <a:p>
            <a:pPr>
              <a:lnSpc>
                <a:spcPct val="100000"/>
              </a:lnSpc>
              <a:spcBef>
                <a:spcPts val="723"/>
              </a:spcBef>
              <a:spcAft>
                <a:spcPts val="283"/>
              </a:spcAft>
            </a:pP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0" y="115200"/>
            <a:ext cx="7930800" cy="488880"/>
          </a:xfrm>
          <a:prstGeom prst="rect">
            <a:avLst/>
          </a:prstGeom>
          <a:noFill/>
          <a:ln>
            <a:noFill/>
          </a:ln>
        </p:spPr>
        <p:style>
          <a:lnRef idx="0"/>
          <a:fillRef idx="0"/>
          <a:effectRef idx="0"/>
          <a:fontRef idx="minor"/>
        </p:style>
        <p:txBody>
          <a:bodyPr lIns="144000" rIns="0" tIns="0" bIns="0" anchor="b"/>
          <a:p>
            <a:pPr>
              <a:lnSpc>
                <a:spcPct val="90000"/>
              </a:lnSpc>
            </a:pPr>
            <a:r>
              <a:rPr b="0" lang="en-US" sz="4000" spc="-1" strike="noStrike">
                <a:solidFill>
                  <a:srgbClr val="4f81bd"/>
                </a:solidFill>
                <a:latin typeface="Calibri"/>
                <a:ea typeface="DejaVu Sans"/>
              </a:rPr>
              <a:t>Let’s practice – 6bis</a:t>
            </a:r>
            <a:endParaRPr b="0" lang="en-US" sz="4000" spc="-1" strike="noStrike">
              <a:latin typeface="Arial"/>
            </a:endParaRPr>
          </a:p>
        </p:txBody>
      </p:sp>
      <p:sp>
        <p:nvSpPr>
          <p:cNvPr id="142" name="CustomShape 2"/>
          <p:cNvSpPr/>
          <p:nvPr/>
        </p:nvSpPr>
        <p:spPr>
          <a:xfrm>
            <a:off x="209520" y="669240"/>
            <a:ext cx="8048160" cy="6013080"/>
          </a:xfrm>
          <a:prstGeom prst="rect">
            <a:avLst/>
          </a:prstGeom>
          <a:noFill/>
          <a:ln>
            <a:noFill/>
          </a:ln>
        </p:spPr>
        <p:style>
          <a:lnRef idx="0"/>
          <a:fillRef idx="0"/>
          <a:effectRef idx="0"/>
          <a:fontRef idx="minor"/>
        </p:style>
        <p:txBody>
          <a:bodyPr lIns="90000" rIns="90000" tIns="45000" bIns="45000"/>
          <a:p>
            <a:pPr lvl="1" marL="918000" indent="-455400">
              <a:lnSpc>
                <a:spcPct val="100000"/>
              </a:lnSpc>
              <a:spcBef>
                <a:spcPts val="723"/>
              </a:spcBef>
              <a:spcAft>
                <a:spcPts val="283"/>
              </a:spcAft>
              <a:buClr>
                <a:srgbClr val="000000"/>
              </a:buClr>
              <a:buFont typeface="Arial"/>
              <a:buAutoNum type="arabicParenR" startAt="8"/>
            </a:pPr>
            <a:r>
              <a:rPr b="0" lang="en-US" sz="2000" spc="-1" strike="noStrike">
                <a:solidFill>
                  <a:srgbClr val="000000"/>
                </a:solidFill>
                <a:latin typeface="Calibri"/>
                <a:ea typeface="DejaVu Sans"/>
              </a:rPr>
              <a:t>Use the function table() to compute the number of observations in different mouse groups. a) How many mice are included of each genotype (WT, KO)? b) How many mice are included per diet (HFD, CHOW)? c) Make a 2x2 table by genotype and diet crossed.</a:t>
            </a:r>
            <a:endParaRPr b="0" lang="en-US" sz="2000" spc="-1" strike="noStrike">
              <a:latin typeface="Arial"/>
            </a:endParaRPr>
          </a:p>
          <a:p>
            <a:pPr lvl="1" marL="918000" indent="-455400">
              <a:lnSpc>
                <a:spcPct val="100000"/>
              </a:lnSpc>
              <a:spcBef>
                <a:spcPts val="723"/>
              </a:spcBef>
              <a:spcAft>
                <a:spcPts val="283"/>
              </a:spcAft>
              <a:buClr>
                <a:srgbClr val="000000"/>
              </a:buClr>
              <a:buFont typeface="Arial"/>
              <a:buAutoNum type="arabicParenR" startAt="8"/>
            </a:pPr>
            <a:r>
              <a:rPr b="0" lang="en-US" sz="2000" spc="-1" strike="noStrike">
                <a:solidFill>
                  <a:srgbClr val="000000"/>
                </a:solidFill>
                <a:latin typeface="Calibri"/>
                <a:ea typeface="DejaVu Sans"/>
              </a:rPr>
              <a:t>Compute the means and standard deviations for WT and KO mouse weights using tapply(). Then do the same for CHOW and HFD groups. </a:t>
            </a:r>
            <a:endParaRPr b="0" lang="en-US" sz="2000" spc="-1" strike="noStrike">
              <a:latin typeface="Arial"/>
            </a:endParaRPr>
          </a:p>
          <a:p>
            <a:pPr lvl="1" marL="918000" indent="-455400">
              <a:lnSpc>
                <a:spcPct val="100000"/>
              </a:lnSpc>
              <a:spcBef>
                <a:spcPts val="723"/>
              </a:spcBef>
              <a:spcAft>
                <a:spcPts val="283"/>
              </a:spcAft>
              <a:buClr>
                <a:srgbClr val="000000"/>
              </a:buClr>
              <a:buFont typeface="Arial"/>
              <a:buAutoNum type="arabicParenR" startAt="8"/>
            </a:pPr>
            <a:r>
              <a:rPr b="0" lang="en-US" sz="2000" spc="-1" strike="noStrike">
                <a:solidFill>
                  <a:srgbClr val="000000"/>
                </a:solidFill>
                <a:latin typeface="Calibri"/>
                <a:ea typeface="DejaVu Sans"/>
              </a:rPr>
              <a:t>Isolate the observations for the mice on high fat diet (HFD) using subset(). Compute a summary statistics just for the weights of the subset. Then do the same for the mice on regular chow diet (CHOW). Export the data of each subgroup to a csv file.</a:t>
            </a:r>
            <a:endParaRPr b="0" lang="en-US" sz="2000" spc="-1" strike="noStrike">
              <a:latin typeface="Arial"/>
            </a:endParaRPr>
          </a:p>
          <a:p>
            <a:pPr lvl="1" marL="918000" indent="-455400">
              <a:lnSpc>
                <a:spcPct val="100000"/>
              </a:lnSpc>
              <a:spcBef>
                <a:spcPts val="723"/>
              </a:spcBef>
              <a:spcAft>
                <a:spcPts val="283"/>
              </a:spcAft>
              <a:buClr>
                <a:srgbClr val="000000"/>
              </a:buClr>
              <a:buFont typeface="Arial"/>
              <a:buAutoNum type="arabicParenR" startAt="8"/>
            </a:pPr>
            <a:r>
              <a:rPr b="0" lang="en-US" sz="2000" spc="-1" strike="noStrike">
                <a:solidFill>
                  <a:srgbClr val="000000"/>
                </a:solidFill>
                <a:latin typeface="Calibri"/>
                <a:ea typeface="DejaVu Sans"/>
              </a:rPr>
              <a:t>Look at the results from the two previous exercises. What does this initial exploration of the data suggest about mouse weights?</a:t>
            </a:r>
            <a:endParaRPr b="0" lang="en-US" sz="2000" spc="-1" strike="noStrike">
              <a:latin typeface="Arial"/>
            </a:endParaRPr>
          </a:p>
          <a:p>
            <a:pPr>
              <a:lnSpc>
                <a:spcPct val="100000"/>
              </a:lnSpc>
              <a:spcBef>
                <a:spcPts val="723"/>
              </a:spcBef>
              <a:spcAft>
                <a:spcPts val="283"/>
              </a:spcAft>
            </a:pP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373982</TotalTime>
  <Application>LibreOffice/6.0.7.3$Linux_X86_64 LibreOffice_project/00m0$Build-3</Application>
  <Words>643</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2012-01-20T09:16:18Z</dcterms:created>
  <dc:creator>Daniela</dc:creator>
  <dc:description/>
  <dc:language>en-US</dc:language>
  <cp:lastModifiedBy/>
  <cp:lastPrinted>2019-01-14T16:21:20Z</cp:lastPrinted>
  <dcterms:modified xsi:type="dcterms:W3CDTF">2022-01-24T11:42:13Z</dcterms:modified>
  <cp:revision>2956</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