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</p:sldMasterIdLst>
  <p:notesMasterIdLst>
    <p:notesMasterId r:id="rId70"/>
  </p:notesMasterIdLst>
  <p:sldIdLst>
    <p:sldId id="116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x="9144000" cy="6858000" type="screen4x3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67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66" Type="http://schemas.openxmlformats.org/officeDocument/2006/relationships/slide" Target="slides/slide59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4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slide" Target="slides/slide49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" Type="http://schemas.openxmlformats.org/officeDocument/2006/relationships/slideMaster" Target="slideMasters/slideMaster7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282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E4A336D8-C922-4397-8249-55D560BC098B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thandbook.com/hypothesistesting.html#null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%E2%80%93Q_plot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813CDFF-FD0B-401A-8365-69EE43F9A11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022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Data is normal , p value </a:t>
            </a:r>
            <a:r>
              <a:rPr lang="en-US" sz="2000" b="1" strike="noStrike" spc="-1">
                <a:latin typeface="Arial"/>
              </a:rPr>
              <a:t>above</a:t>
            </a:r>
            <a:r>
              <a:rPr lang="en-US" sz="2000" b="0" strike="noStrike" spc="-1">
                <a:latin typeface="Arial"/>
              </a:rPr>
              <a:t> 5%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October 2020: Hiding this slide from the course. In practice, statistics teachers do </a:t>
            </a:r>
            <a:r>
              <a:rPr lang="en-US" sz="2000" b="1" strike="noStrike" spc="-1">
                <a:latin typeface="Arial"/>
              </a:rPr>
              <a:t>not </a:t>
            </a:r>
            <a:r>
              <a:rPr lang="en-US" sz="2000" b="0" strike="noStrike" spc="-1">
                <a:latin typeface="Arial"/>
              </a:rPr>
              <a:t>recommend the Shapiro-Wilk normality test to check assumptions. QQ plot is better. 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Histogram is problematic as well, but at least students can easily see how it is quite un-informative for our own particular data sets, and most are not tempted much to draw their conclusions regarding normality based on the histograms. (Leonore)</a:t>
            </a:r>
          </a:p>
        </p:txBody>
      </p:sp>
      <p:sp>
        <p:nvSpPr>
          <p:cNvPr id="57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Include this slide when teaching Shapiro-Wilk test.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this slide when leaving out Shapiro-Wilk test. (Leonore)</a:t>
            </a:r>
          </a:p>
        </p:txBody>
      </p:sp>
      <p:sp>
        <p:nvSpPr>
          <p:cNvPr id="57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7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test is one of the most widely used tests. However, it can be used only if the background assumptions are satisfied.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• The populations from which the samples have been drawn should be  normal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One needs to note that the normality assumption has to be tested individually and separately for the two samples.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The standard deviation of the populations should be equal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i.e.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σX2 = σY2 = σ2, where σ2 is unknown. This assumption can be tested by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 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Samples have to be randomly drawn independent of each other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. There is however no requirement that the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two samples should be of equal size - often times they would be unequal though the odd case of equal size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cannot be ruled out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Welch t-test (a slightly modified version of the t-test) takes into account different sample variances.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If the variances are actually the same, it provides the same results as the standard Student t-test.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Leonore, Oct 2020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Use interaction plot to draw a stripchart with connecting lines. This code does not require a for loop (which has not been covered in the course). 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https://www.zoology.ubc.ca/~schluter/R/Display.html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9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stripchart produces one dimensional scatter plots (or dot plots) of the given data. These plots are a good alternative to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boxplots when sample sizes are small.</a:t>
            </a: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if true </a:t>
            </a:r>
            <a:r>
              <a:rPr lang="en-US" sz="1200" b="1" i="1" strike="noStrike" spc="-1">
                <a:solidFill>
                  <a:srgbClr val="000000"/>
                </a:solidFill>
                <a:latin typeface="+mn-lt"/>
                <a:ea typeface="+mn-ea"/>
              </a:rPr>
              <a:t>add</a:t>
            </a: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 the chart to the current plot.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9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Single factor (or one-way) analysis of variance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Parametric ( ANOVA)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Non parametric (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kal-Wallis)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Wilcox: t-test for non normal distributions (using ranks instead of values) . Use the Wilcoxon signed-rank test when you'd like to use the paired </a:t>
            </a:r>
            <a:r>
              <a:rPr lang="en-US" sz="2000" b="0" i="1" strike="noStrike" spc="-1">
                <a:latin typeface="Arial"/>
              </a:rPr>
              <a:t>t</a:t>
            </a:r>
            <a:r>
              <a:rPr lang="en-US" sz="2000" b="0" strike="noStrike" spc="-1">
                <a:latin typeface="Arial"/>
              </a:rPr>
              <a:t>–test, but the differences are severely non-normally distributed.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Kolmogorov-smirnov test (x,y) : a two-sample test of the null hypothesis that x and y were drawn from the same </a:t>
            </a:r>
            <a:r>
              <a:rPr lang="en-US" sz="1200" b="0" i="1" strike="noStrike" spc="-1">
                <a:solidFill>
                  <a:srgbClr val="000000"/>
                </a:solidFill>
                <a:latin typeface="+mn-lt"/>
                <a:ea typeface="+mn-ea"/>
              </a:rPr>
              <a:t>continuous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 distribution is performed.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1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does not distinguish between independent and dependent variables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1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1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closer  r is to –1 or 1, the more tightly the points on the scatterplot are clustered around a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•The sign of r(+ or -) is the same as the sign of the slope of the line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•When r= 0, the points are not LINEARLY ASSOCIATED–this does NOT mean there is NO ASSOCIATION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Pearson's correlation only assess whether there is a linear correlation in the data.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Other types of correlation (robust methods) are available: most commonly, the Spearman and Kendall correlations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Note, October 2020: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Hiding this slide – show fewer plots in next slide to not overwhelm beginners.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62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2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(TODO: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legend could be added, as in the original slide from women data set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 Pearson correlation coefficient could be written into the plot using text)</a:t>
            </a: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 2020</a:t>
            </a:r>
          </a:p>
        </p:txBody>
      </p:sp>
      <p:sp>
        <p:nvSpPr>
          <p:cNvPr id="62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Statistical analyses may </a:t>
            </a:r>
            <a:r>
              <a:rPr lang="en-US" sz="1200" b="0" strike="noStrike" spc="-1">
                <a:latin typeface="Arial"/>
              </a:rPr>
              <a:t>be unreliable if assumptions are violated, so check them!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 the next slides, we will see some examples of question and types of variables and translate some of them in 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4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Null hypo: no correlation . Here we can reject the null hypo that there is no correlation</a:t>
            </a:r>
          </a:p>
        </p:txBody>
      </p:sp>
      <p:sp>
        <p:nvSpPr>
          <p:cNvPr id="63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 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-normality and homoscedasticity of the variables (otherwise log transforme the data or use ranks)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-linearity (data fit a straight line) and independence of  the observations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Arial"/>
                <a:hlinkClick r:id="rId3"/>
              </a:rPr>
              <a:t>null hypothesis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of correlation/linear regression is that the slope of the best-fit line is equal to zero; in other words, as the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X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larger, the associated </a:t>
            </a:r>
            <a:r>
              <a:rPr lang="en-US" sz="2000" b="0" i="1" strike="noStrike" spc="-1">
                <a:solidFill>
                  <a:srgbClr val="000000"/>
                </a:solidFill>
                <a:latin typeface="Arial"/>
              </a:rPr>
              <a:t>Y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variable gets neither higher nor lower.</a:t>
            </a:r>
            <a:endParaRPr lang="en-US" sz="20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Also, how strongly related to the DV is the beta coefficient for each IV?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Assumptions: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Linear model assumes normality of the residuals.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It does NOT assume normality of the data.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This cannot be checked BEFORE we use lm. Check it afterwards.</a:t>
            </a: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168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Fortunately, numerous simulation studies have shown that regression and correlation are quite robust to deviations from normality;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36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Hide slide.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Leonore October 2020</a:t>
            </a:r>
          </a:p>
        </p:txBody>
      </p:sp>
      <p:sp>
        <p:nvSpPr>
          <p:cNvPr id="63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4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4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continuous variable</a:t>
            </a:r>
          </a:p>
        </p:txBody>
      </p:sp>
      <p:sp>
        <p:nvSpPr>
          <p:cNvPr id="65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57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0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09400" cy="3082320"/>
          </a:xfrm>
          <a:prstGeom prst="rect">
            <a:avLst/>
          </a:prstGeom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720" cy="35956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3" name="CustomShape 3"/>
          <p:cNvSpPr/>
          <p:nvPr/>
        </p:nvSpPr>
        <p:spPr>
          <a:xfrm>
            <a:off x="3884760" y="8685360"/>
            <a:ext cx="2967120" cy="45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6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 method makes that the  sum and mean of resiudals are 0. Can be seen with a boxplot. </a:t>
            </a:r>
            <a:r>
              <a:rPr lang="en-US" sz="2000" b="1" strike="noStrike" spc="-1">
                <a:latin typeface="Arial"/>
              </a:rPr>
              <a:t>We assume the residuals are normally distributed around 0 with equal variance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residual standard error is the standard deviation of the residuals (which we would usually like to be small).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The numbers of degrees of freedom indicates the  number of independent pieces of data that ara available to estimate the error (= # ob obsevations - # of parameters to estimate)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R2= r (correlation coeff) ^2 when it is a simple linear regression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Adj R2 takes into account the number of variable in the model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 the case of a simple regression, the F-test is eq to a t.test (same p-value)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67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67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If only doing 1 thing to assess normality, QQ plot would be more appropriate than Shapiro-Wilk test in my experience/opinion. Leonore, Oct 2020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E81BD"/>
                </a:solidFill>
                <a:latin typeface="Arial"/>
              </a:rPr>
              <a:t>Hiding all slides on the 2</a:t>
            </a:r>
            <a:r>
              <a:rPr lang="en-US" sz="2000" b="0" strike="noStrike" spc="-1" baseline="30000">
                <a:solidFill>
                  <a:srgbClr val="4E81BD"/>
                </a:solidFill>
                <a:latin typeface="Arial"/>
              </a:rPr>
              <a:t>nd</a:t>
            </a:r>
            <a:r>
              <a:rPr lang="en-US" sz="2000" b="0" strike="noStrike" spc="-1">
                <a:solidFill>
                  <a:srgbClr val="4E81BD"/>
                </a:solidFill>
                <a:latin typeface="Arial"/>
              </a:rPr>
              <a:t> example (linear model with categorical variable) to save time! 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E81BD"/>
                </a:solidFill>
                <a:latin typeface="Arial"/>
              </a:rPr>
              <a:t>Simultaneously, I changed the exercise slides to include a linear model with a continuous dependent variable instead of categorical dependent variable. This was to make the exercise match the slides and to add interest for students.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E81BD"/>
                </a:solidFill>
                <a:latin typeface="Arial"/>
              </a:rPr>
              <a:t>Leonore, Oct 2020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8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1 st example continuous variable as a function of a dichotomous variable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Hiding all slides on the 2</a:t>
            </a:r>
            <a:r>
              <a:rPr lang="en-US" sz="2000" b="0" strike="noStrike" spc="-1" baseline="30000">
                <a:latin typeface="Arial"/>
              </a:rPr>
              <a:t>nd</a:t>
            </a:r>
            <a:r>
              <a:rPr lang="en-US" sz="2000" b="0" strike="noStrike" spc="-1">
                <a:latin typeface="Arial"/>
              </a:rPr>
              <a:t> example (linear model with categorical variable) to save time! Leonore, Oct 2020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8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Hiding all slides on the 2</a:t>
            </a:r>
            <a:r>
              <a:rPr lang="en-US" sz="2000" b="0" strike="noStrike" spc="-1" baseline="30000">
                <a:latin typeface="Arial"/>
              </a:rPr>
              <a:t>nd</a:t>
            </a:r>
            <a:r>
              <a:rPr lang="en-US" sz="2000" b="0" strike="noStrike" spc="-1">
                <a:latin typeface="Arial"/>
              </a:rPr>
              <a:t> example (linear model with categorical variable) to save time! Leonore, Oct 2020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8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Intro on this very vast subject </a:t>
            </a:r>
          </a:p>
        </p:txBody>
      </p:sp>
      <p:sp>
        <p:nvSpPr>
          <p:cNvPr id="55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The model will say that 153,896will be the baseline height for women. And  8.436 will represent the increase/decrease of this baseline for men.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Hiding all slides on the 2</a:t>
            </a:r>
            <a:r>
              <a:rPr lang="en-US" sz="2000" b="0" strike="noStrike" spc="-1" baseline="30000">
                <a:latin typeface="Arial"/>
              </a:rPr>
              <a:t>nd</a:t>
            </a:r>
            <a:r>
              <a:rPr lang="en-US" sz="2000" b="0" strike="noStrike" spc="-1">
                <a:latin typeface="Arial"/>
              </a:rPr>
              <a:t> example (linear model with categorical variable) to save time! Leonore, Oct 2020</a:t>
            </a: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0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GenderM is not significantly different from 0. Difference in baseline for males compared to females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1" strike="noStrike" spc="-1">
                <a:solidFill>
                  <a:srgbClr val="4F81BD"/>
                </a:solidFill>
                <a:latin typeface="Arial"/>
              </a:rPr>
              <a:t>R2 is way maller than the one in the model with age (0.65) which means that Gender does not explain much of the height variability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Hiding all slides on the 2</a:t>
            </a:r>
            <a:r>
              <a:rPr lang="en-US" sz="2000" b="0" strike="noStrike" spc="-1" baseline="30000">
                <a:solidFill>
                  <a:srgbClr val="4F81BD"/>
                </a:solidFill>
                <a:latin typeface="Arial"/>
              </a:rPr>
              <a:t>nd</a:t>
            </a: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 example (linear model with categorical variable) to save time! Leonore, Oct 2020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3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560"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Arial"/>
              </a:rPr>
              <a:t>Next steps: multiple regressions, analysis of variance between a continuous variable and one or more continuous or categorical variables.</a:t>
            </a:r>
            <a:endParaRPr lang="en-US" sz="2000" b="0" strike="noStrike" spc="-1">
              <a:latin typeface="Arial"/>
            </a:endParaRPr>
          </a:p>
          <a:p>
            <a:pPr marL="216000" indent="-21456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696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General workflow to take advantage of R for your work: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answer(s)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colleagues, boss: report, publication , summary – reproducible research and it is essential otherwise the previous steps were meaningless</a:t>
            </a:r>
          </a:p>
        </p:txBody>
      </p:sp>
      <p:sp>
        <p:nvSpPr>
          <p:cNvPr id="699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-specify your question very clearly. 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Your Question, what hypothesis you're making, what data you will collect, coming from different type of experiment ( simulation study, field study, lab study, measurement machine ) – this will be your dataset(s)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Statistics to confirm your answer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-design your experiment  very well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-format your dataset nicely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Tidy step: checking some variables are of the correct type, manipulating the structure of the data</a:t>
            </a: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Explore in terms of graph, table, summary stats to get an idea of the answer or the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Stats will give you a reliable Answer to confirm the question, confirming that the graphs gave you a reliable answer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Communicate answer, data, graphs to colleages, boss: report, publication , summary – reproducible research and it is essential otherwise the previous steps were meaningless</a:t>
            </a: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702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Learning R is an ongoing process, there is always more to explore !</a:t>
            </a:r>
          </a:p>
        </p:txBody>
      </p:sp>
      <p:sp>
        <p:nvSpPr>
          <p:cNvPr id="705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0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0038" cy="3081338"/>
          </a:xfrm>
          <a:prstGeom prst="rect">
            <a:avLst/>
          </a:prstGeom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1360" cy="35953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711" name="CustomShape 3"/>
          <p:cNvSpPr/>
          <p:nvPr/>
        </p:nvSpPr>
        <p:spPr>
          <a:xfrm>
            <a:off x="3884760" y="8685360"/>
            <a:ext cx="2966760" cy="45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There are many ways to « analyze data », depending on the type of experiment and the questions asked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The questions are usually framed in the context of hypothesis testing, and often summarised by The question: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«Which test should I use ?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For those in the know, this is Frequentist statistics, inherited from (but kind of despite) Fisher.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69840" cy="3426840"/>
          </a:xfrm>
          <a:prstGeom prst="rect">
            <a:avLst/>
          </a:prstGeom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P-value thresholds should be decided upon before running the test. Changing the threshold based on the test’s results is a mild form of p-hacking.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P-value = result of an hypothesis test , </a:t>
            </a:r>
            <a:r>
              <a:rPr lang="en-US" sz="1200" b="1" strike="noStrike" spc="-1">
                <a:solidFill>
                  <a:srgbClr val="C0504D"/>
                </a:solidFill>
                <a:latin typeface="+mn-lt"/>
                <a:ea typeface="+mn-ea"/>
              </a:rPr>
              <a:t>is a probability that is used to assess the significance of a test.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The p-value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is the probability of getting a result that is as or </a:t>
            </a:r>
            <a:r>
              <a:rPr lang="en-US" sz="12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</a:rPr>
              <a:t>more extreme </a:t>
            </a: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than the observed result, </a:t>
            </a:r>
            <a:r>
              <a:rPr lang="en-US" sz="1200" b="0" strike="noStrike" spc="-1">
                <a:solidFill>
                  <a:srgbClr val="C0504D"/>
                </a:solidFill>
                <a:latin typeface="+mn-lt"/>
                <a:ea typeface="+mn-ea"/>
              </a:rPr>
              <a:t>assuming that the null hypothesis is true.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Infer conclusions based on p-value: if the probability of observing such an extreme or more extreme test statistic assuming H0 is true is very low, infer that H0 wasn’t true to begin with.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Biological significance can be present in the absence of statistical significance - typically in underpowered studies. 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Pvalue=x= Probabilité x de rejeter par erreur l'hypothèse nulle=there is a probability of x that you will mistakenly reject the null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0413" cy="3427413"/>
          </a:xfrm>
          <a:prstGeom prst="rect">
            <a:avLst/>
          </a:prstGeom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Sleep data in datasets package. Datasets package not availabe in  R version 3.5.1 , use datasets.load package instead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+mn-lt"/>
                <a:ea typeface="+mn-ea"/>
              </a:rPr>
              <a:t>Shapiro test :  si p value élevée, on ne rejette pas H0 donc data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Si p value basse, on rejette H0 donc data non normale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H0: normal 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H1: non  normal</a:t>
            </a:r>
            <a:endParaRPr lang="en-US" sz="12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However, since the test is biased by sample size,the test may be statistically significant from a normal distribution in any large samples. Thus a </a:t>
            </a:r>
            <a:r>
              <a:rPr lang="en-US" sz="2000" b="0" u="sng" strike="noStrike" spc="-1">
                <a:solidFill>
                  <a:srgbClr val="000000"/>
                </a:solidFill>
                <a:uFillTx/>
                <a:latin typeface="+mn-lt"/>
                <a:ea typeface="+mn-ea"/>
                <a:hlinkClick r:id="rId3"/>
              </a:rPr>
              <a:t>Q–Q plot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 is required for verification in addition to the test.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+mn-lt"/>
                <a:ea typeface="+mn-ea"/>
              </a:rPr>
              <a:t>The Q-Q plot, or quantile-quantile plot, is a graphical tool to help us assess if a set of data plausibly came from some theoretical distribution such as a Normal </a:t>
            </a:r>
            <a:r>
              <a:rPr lang="en-US" sz="2000" b="0" strike="noStrike" spc="-1">
                <a:solidFill>
                  <a:srgbClr val="000000"/>
                </a:solidFill>
                <a:latin typeface="+mn-lt"/>
                <a:ea typeface="+mn-ea"/>
              </a:rPr>
              <a:t>or exponential. For example, if we run a statistical analysis that assumes our dependent variable is Normally distributed, we can use a Normal Q-Q plot to check that assumption. A Q-Q plot is a scatterplot created by plotting two sets of quantiles (percentiles= points in your data below which a certain proportion of your data fall). against one another. If both sets of quantiles came from the same distribution, we should see the points forming a line that’s roughly straight. Here’s an example of a Normal Q-Q plot when both sets of quantiles truly come from Normal distributions. </a:t>
            </a: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 marL="216000" indent="-214200"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67" name="CustomShape 3"/>
          <p:cNvSpPr/>
          <p:nvPr/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85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09999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3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8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26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5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74228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3"/>
          </a:solidFill>
          <a:ln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6566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3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rgbClr val="2E2C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304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57506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449"/>
          <a:stretch/>
        </p:blipFill>
        <p:spPr>
          <a:xfrm>
            <a:off x="1214414" y="6154025"/>
            <a:ext cx="6259851" cy="634667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4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1" name="Espace réservé pour une image  17"/>
          <p:cNvPicPr/>
          <p:nvPr/>
        </p:nvPicPr>
        <p:blipFill>
          <a:blip r:embed="rId14"/>
          <a:srcRect l="1467" r="1467" b="78646"/>
          <a:stretch/>
        </p:blipFill>
        <p:spPr>
          <a:xfrm>
            <a:off x="0" y="975600"/>
            <a:ext cx="9141840" cy="837360"/>
          </a:xfrm>
          <a:prstGeom prst="rect">
            <a:avLst/>
          </a:prstGeom>
          <a:ln>
            <a:noFill/>
          </a:ln>
        </p:spPr>
      </p:pic>
      <p:sp>
        <p:nvSpPr>
          <p:cNvPr id="82" name="Line 2"/>
          <p:cNvSpPr/>
          <p:nvPr/>
        </p:nvSpPr>
        <p:spPr>
          <a:xfrm>
            <a:off x="0" y="9756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3" name="Line 3"/>
          <p:cNvSpPr/>
          <p:nvPr/>
        </p:nvSpPr>
        <p:spPr>
          <a:xfrm>
            <a:off x="0" y="1818000"/>
            <a:ext cx="9144000" cy="1440"/>
          </a:xfrm>
          <a:prstGeom prst="line">
            <a:avLst/>
          </a:prstGeom>
          <a:ln w="19080">
            <a:solidFill>
              <a:srgbClr val="E30613"/>
            </a:solidFill>
            <a:round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/>
        </p:style>
      </p:sp>
      <p:sp>
        <p:nvSpPr>
          <p:cNvPr id="8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0CE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8371800" y="6725520"/>
            <a:ext cx="645840" cy="12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179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manuals.html" TargetMode="External"/><Relationship Id="rId7" Type="http://schemas.openxmlformats.org/officeDocument/2006/relationships/hyperlink" Target="http://www.rseek.org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tackoverflow.com/tags/r/info" TargetMode="External"/><Relationship Id="rId5" Type="http://schemas.openxmlformats.org/officeDocument/2006/relationships/hyperlink" Target="http://www.sthda.com/english/" TargetMode="External"/><Relationship Id="rId4" Type="http://schemas.openxmlformats.org/officeDocument/2006/relationships/hyperlink" Target="https://www.datacamp.com/courses/free-introduction-to-r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b.swiss/training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raining@sib.swis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ous-titre 4"/>
          <p:cNvSpPr txBox="1">
            <a:spLocks/>
          </p:cNvSpPr>
          <p:nvPr/>
        </p:nvSpPr>
        <p:spPr>
          <a:xfrm>
            <a:off x="522000" y="5217516"/>
            <a:ext cx="8100000" cy="866130"/>
          </a:xfrm>
          <a:prstGeom prst="rect">
            <a:avLst/>
          </a:prstGeom>
        </p:spPr>
        <p:txBody>
          <a:bodyPr vert="horz" lIns="0" tIns="0" rIns="0" bIns="0" rtlCol="0">
            <a:normAutofit fontScale="55000" lnSpcReduction="20000"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itchFamily="34" charset="0"/>
              <a:buNone/>
              <a:defRPr sz="2800" kern="1200">
                <a:solidFill>
                  <a:schemeClr val="accent1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ts val="2400"/>
              </a:spcBef>
              <a:buSzPct val="110000"/>
              <a:buFontTx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ts val="0"/>
              </a:spcBef>
              <a:buFontTx/>
              <a:buNone/>
              <a:defRPr lang="fr-FR" sz="2400" kern="1200">
                <a:solidFill>
                  <a:schemeClr val="tx1">
                    <a:tint val="75000"/>
                  </a:schemeClr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ts val="0"/>
              </a:spcBef>
              <a:buFontTx/>
              <a:buNone/>
              <a:defRPr sz="2400" b="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E30613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June 8-9, 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E30613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Leonore Wigger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E30613"/>
                </a:solidFill>
                <a:effectLst>
                  <a:outerShdw blurRad="38100" dist="12700" dir="2700000" algn="ctr" rotWithShape="0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-- with slides from Diana Marek, Leonore Wigger, Wandrille Duchemin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E30613"/>
              </a:solidFill>
              <a:effectLst>
                <a:outerShdw blurRad="38100" dist="12700" dir="2700000" algn="ctr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E30613"/>
              </a:solidFill>
              <a:effectLst>
                <a:outerShdw blurRad="38100" dist="12700" dir="2700000" algn="ctr" rotWithShape="0">
                  <a:srgbClr val="000000">
                    <a:alpha val="43137"/>
                  </a:srgbClr>
                </a:outerShdw>
              </a:effectLst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14790" y="4017688"/>
            <a:ext cx="8100000" cy="670846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steps with R in Life Sciences:</a:t>
            </a:r>
            <a:br>
              <a:rPr lang="en-GB" dirty="0"/>
            </a:br>
            <a:r>
              <a:rPr lang="en-GB" dirty="0"/>
              <a:t>Statistics</a:t>
            </a: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54" y="3423412"/>
            <a:ext cx="781031" cy="423058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6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258480" y="90252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Student's sleep data: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shows the effect of two soporific drugs on 10 patients: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hours of sleep gained with the drug compared to control condition without drug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&gt;data(sleep)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&gt;head(sleep)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extra group ID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1   0.7     1  1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2  -1.6     1  2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3  -0.2     1  3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4  -1.2     1  4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5  -0.1     1  5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6   3.4     1  6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&gt;summary(sleep)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extra        group        ID 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Min.   :-1.600   1:10   1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1st Qu.:-0.025   2:10   2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Median : 0.950          3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Mean   : 1.540          4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3rd Qu.: 3.400          5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Max.   : 5.500          6      :2  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       (Other):8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500" b="0" strike="noStrike" spc="-1"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Example data set: sleep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35" name="CustomShape 3"/>
          <p:cNvSpPr/>
          <p:nvPr/>
        </p:nvSpPr>
        <p:spPr>
          <a:xfrm>
            <a:off x="4754880" y="2476080"/>
            <a:ext cx="4170240" cy="179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Cushny, A. R. and Peebles, A. R. (1905) The action of optical isomers: II hyoscines. The Journal of Physiology 32, 501–510.  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Student (1908) The probable error of the mean. Biometrika, 6, 20.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393480" y="1010160"/>
            <a:ext cx="835488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&gt;data(sleep) </a:t>
            </a:r>
            <a:r>
              <a:rPr lang="en-US" sz="22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Data which shows the effect of two soporific drugs (increase in hours of sleep compared to control) on patients.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Using histograms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hist()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and QQ-Plots (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qqnorm(), qqline()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),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we can visually assess the normality of the data.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8480" y="305640"/>
            <a:ext cx="89751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plots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338" name="Image 3"/>
          <p:cNvPicPr/>
          <p:nvPr/>
        </p:nvPicPr>
        <p:blipFill>
          <a:blip r:embed="rId3"/>
          <a:stretch/>
        </p:blipFill>
        <p:spPr>
          <a:xfrm>
            <a:off x="5136120" y="2722320"/>
            <a:ext cx="3814560" cy="3814560"/>
          </a:xfrm>
          <a:prstGeom prst="rect">
            <a:avLst/>
          </a:prstGeom>
          <a:ln>
            <a:noFill/>
          </a:ln>
        </p:spPr>
      </p:pic>
      <p:sp>
        <p:nvSpPr>
          <p:cNvPr id="339" name="CustomShape 3"/>
          <p:cNvSpPr/>
          <p:nvPr/>
        </p:nvSpPr>
        <p:spPr>
          <a:xfrm>
            <a:off x="307440" y="2971800"/>
            <a:ext cx="4826520" cy="300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&gt;par(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mfrow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=c(2,2))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1",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1")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==1])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&gt;hist(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==2],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freq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=FALSE, 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xlab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="Drug 2", 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main=" Extra sleep on drug 2")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qqnorm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&gt;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qqline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(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sleep$extra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[</a:t>
            </a:r>
            <a:r>
              <a:rPr lang="en-US" sz="1600" b="0" strike="noStrike" spc="-1" dirty="0" err="1">
                <a:solidFill>
                  <a:srgbClr val="4F81BD"/>
                </a:solidFill>
                <a:latin typeface="Lucida Console"/>
                <a:ea typeface="Courier New"/>
              </a:rPr>
              <a:t>sleep$group</a:t>
            </a:r>
            <a:r>
              <a:rPr lang="en-US" sz="1600" b="0" strike="noStrike" spc="-1" dirty="0">
                <a:solidFill>
                  <a:srgbClr val="4F81BD"/>
                </a:solidFill>
                <a:latin typeface="Lucida Console"/>
                <a:ea typeface="Courier New"/>
              </a:rPr>
              <a:t>==2])</a:t>
            </a:r>
            <a:endParaRPr lang="en-US" sz="1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addition, we can run a statistical test to assess normality of the data: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Shapiro-Wilk test.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H0: Data is normally distributed. H1: Data deviates significantly from normality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&gt;shapiro.test(sleep$extra[sleep$group==1])</a:t>
            </a:r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1]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0.92581, p-value = 0.4079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&gt;shapiro.test(sleep$extra[sleep$group==2])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data normal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	</a:t>
            </a:r>
            <a:br/>
            <a:r>
              <a:rPr lang="en-US" sz="2600" b="0" strike="noStrike" spc="-1">
                <a:solidFill>
                  <a:srgbClr val="262626"/>
                </a:solidFill>
                <a:latin typeface="Calibri"/>
                <a:ea typeface="Courier New"/>
              </a:rPr>
              <a:t> </a:t>
            </a: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Shapiro-Wilk normality test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data:  sleep$extra[sleep$group == 2]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W = 0.9193, p-value = 0.3511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data with a test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240840" y="546480"/>
            <a:ext cx="86598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93480" y="1218960"/>
            <a:ext cx="8354880" cy="5429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T-test is somewhat robust to non-normal data. No need to be too strict about normality requirement.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QQ-Plot: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you only do one type of assessment, use this!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Histograms: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Better for larger data sets.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Distributions hard to asses for 	small data sets.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	Shapiro-Wilk normality test: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Better for smaller data sets.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Its usefulness 	is somewhat controversial, don't use it by itself to assess normality.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240840" y="43560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Recommendations for assessing normality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4982400" y="5860080"/>
            <a:ext cx="3908520" cy="7783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404640" y="1135080"/>
            <a:ext cx="85600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col=c("orange", "pink"), ylab="Extra sleep",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data = sleep, col="black",pch = 19)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8" name="CustomShape 3"/>
          <p:cNvSpPr/>
          <p:nvPr/>
        </p:nvSpPr>
        <p:spPr>
          <a:xfrm>
            <a:off x="230760" y="613080"/>
            <a:ext cx="8659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Visualize group differences with boxplot()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49" name="CustomShape 4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50" name="Picture 3"/>
          <p:cNvPicPr/>
          <p:nvPr/>
        </p:nvPicPr>
        <p:blipFill>
          <a:blip r:embed="rId3"/>
          <a:srcRect t="7349"/>
          <a:stretch/>
        </p:blipFill>
        <p:spPr>
          <a:xfrm>
            <a:off x="434880" y="2173680"/>
            <a:ext cx="4224960" cy="4386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50720" y="819720"/>
            <a:ext cx="8425800" cy="59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&gt;t.test(extra ~ group, data=sleep)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#equivalent to the above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Two-sided </a:t>
            </a:r>
            <a:r>
              <a:rPr lang="en-US" sz="1800" b="1" strike="noStrike" spc="-1">
                <a:solidFill>
                  <a:srgbClr val="4F6228"/>
                </a:solidFill>
                <a:latin typeface="Lucida Console"/>
                <a:ea typeface="Courier New"/>
              </a:rPr>
              <a:t>Welch two-sample t-test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(modified t-test, does not assume equal sample variances)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Welch Two Sample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extra by group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-1.8608, df = 17.776, p-value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-3.3654832  0.2054832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mean in group 1 mean in group 2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     0.75            2.33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t.test()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3" name="CustomShape 3"/>
          <p:cNvSpPr/>
          <p:nvPr/>
        </p:nvSpPr>
        <p:spPr>
          <a:xfrm>
            <a:off x="5013000" y="4885920"/>
            <a:ext cx="3742920" cy="11977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No significant difference between group means 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478080" y="732240"/>
            <a:ext cx="8262720" cy="5694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t.test() and other tests return an R object that can be assigned to a variable. This object is a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list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View the names of the list’s slots using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names()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Access the elements of a list using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$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or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[[ ]]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operators.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 &lt;- t.test(sleep$extra[sleep$group==1],</a:t>
            </a:r>
            <a:br/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        sleep$extra[sleep$group==2])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names(test.res)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"statistic"   "parameter"   "p.value"     "conf.int"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[5] "estimate"    "null.value"  "alternative" "method" </a:t>
            </a:r>
            <a:br/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[9] "data.name"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test.res[["statistic"]]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test.res$statistic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 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-1.860813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test.res[["p.value"]]     </a:t>
            </a:r>
            <a:r>
              <a:rPr lang="en-US" sz="16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#or: test.res$p.value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600" b="0" strike="noStrike" spc="-1">
                <a:solidFill>
                  <a:srgbClr val="000000"/>
                </a:solidFill>
                <a:latin typeface="Lucida Console"/>
                <a:ea typeface="Courier New"/>
              </a:rPr>
              <a:t>[1] </a:t>
            </a:r>
            <a:r>
              <a:rPr lang="en-US" sz="16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0.07939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 object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Sleep data set has </a:t>
            </a:r>
            <a:r>
              <a:rPr lang="en-US" sz="2800" b="0" strike="noStrike" spc="-1">
                <a:solidFill>
                  <a:srgbClr val="4E81BD"/>
                </a:solidFill>
                <a:latin typeface="Calibri"/>
                <a:ea typeface="DejaVu Sans"/>
              </a:rPr>
              <a:t>two measurements per person (ID):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one for each drug.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lang="en-US" sz="2800" b="0" strike="noStrike" spc="-1">
                <a:solidFill>
                  <a:srgbClr val="4E81BD"/>
                </a:solidFill>
                <a:latin typeface="Calibri"/>
                <a:ea typeface="DejaVu Sans"/>
              </a:rPr>
              <a:t>paired t-test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would be more appropriate than an unpaired t-test.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Normality assumption: </a:t>
            </a:r>
            <a:endParaRPr lang="en-US" sz="2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The mean of the </a:t>
            </a:r>
            <a:r>
              <a:rPr lang="en-US" sz="2400" b="1" strike="noStrike" spc="-1">
                <a:solidFill>
                  <a:srgbClr val="4E81BD"/>
                </a:solidFill>
                <a:latin typeface="Calibri"/>
                <a:ea typeface="DejaVu Sans"/>
              </a:rPr>
              <a:t>differences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 between pairs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are normally distributed.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57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3000" y="6240240"/>
            <a:ext cx="8482320" cy="433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2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Is the difference between the two treatments significant?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60" name="CustomShape 3"/>
          <p:cNvSpPr/>
          <p:nvPr/>
        </p:nvSpPr>
        <p:spPr>
          <a:xfrm>
            <a:off x="258480" y="732240"/>
            <a:ext cx="8752680" cy="91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&gt;interaction.plot(response=sleep$extra, x.factor=sleep$group,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trace.factor=sleep$ID, legend=FALSE, type="b", lty=1, pch=16,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 xlab="Drug received", ylab="Extra sleep")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361" name="Picture 6"/>
          <p:cNvPicPr/>
          <p:nvPr/>
        </p:nvPicPr>
        <p:blipFill>
          <a:blip r:embed="rId3"/>
          <a:srcRect t="8806"/>
          <a:stretch/>
        </p:blipFill>
        <p:spPr>
          <a:xfrm>
            <a:off x="1919160" y="1843920"/>
            <a:ext cx="5045040" cy="4205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952920" y="3474720"/>
            <a:ext cx="8097840" cy="50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br/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Starting with statistics in R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1281960" y="3366720"/>
            <a:ext cx="573840" cy="573840"/>
          </a:xfrm>
          <a:prstGeom prst="roundRect">
            <a:avLst>
              <a:gd name="adj" fmla="val 16667"/>
            </a:avLst>
          </a:prstGeom>
          <a:solidFill>
            <a:srgbClr val="575757"/>
          </a:solidFill>
          <a:ln w="76320">
            <a:solidFill>
              <a:schemeClr val="bg1"/>
            </a:solidFill>
            <a:round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Arial"/>
                <a:ea typeface="DejaVu Sans"/>
              </a:rPr>
              <a:t>07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239760" y="409680"/>
            <a:ext cx="8696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normality of the differences between pairs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486720" y="966960"/>
            <a:ext cx="8570880" cy="203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&gt;difference = sleep$extra[sleep$group==1]-sleep$extra[sleep$group==2]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&gt;hist(difference, freq=FALSE, xlab="Difference Drug 2 - Drug 1", main="Difference in extra sleep", col="white")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&gt;qqnorm(difference, xlim=c(-5, 2), ylim=c(-5, 2))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&gt;qqline(difference)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364" name="CustomShape 3"/>
          <p:cNvSpPr/>
          <p:nvPr/>
        </p:nvSpPr>
        <p:spPr>
          <a:xfrm>
            <a:off x="6708600" y="3029040"/>
            <a:ext cx="2349000" cy="190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Most points are close to the qqline but there is an outlier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5" name="Picture 7"/>
          <p:cNvPicPr/>
          <p:nvPr/>
        </p:nvPicPr>
        <p:blipFill>
          <a:blip r:embed="rId3"/>
          <a:srcRect t="3340"/>
          <a:stretch/>
        </p:blipFill>
        <p:spPr>
          <a:xfrm>
            <a:off x="361800" y="3029040"/>
            <a:ext cx="6251400" cy="3608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258480" y="344520"/>
            <a:ext cx="792720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67" name="CustomShape 2"/>
          <p:cNvSpPr/>
          <p:nvPr/>
        </p:nvSpPr>
        <p:spPr>
          <a:xfrm>
            <a:off x="327600" y="6130440"/>
            <a:ext cx="7584840" cy="363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Are the two means significantly different?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368" name="Image 5"/>
          <p:cNvPicPr/>
          <p:nvPr/>
        </p:nvPicPr>
        <p:blipFill>
          <a:blip r:embed="rId3"/>
          <a:srcRect t="10319" b="3014"/>
          <a:stretch/>
        </p:blipFill>
        <p:spPr>
          <a:xfrm>
            <a:off x="1379520" y="947520"/>
            <a:ext cx="5481000" cy="4749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CustomShape 1"/>
          <p:cNvSpPr/>
          <p:nvPr/>
        </p:nvSpPr>
        <p:spPr>
          <a:xfrm>
            <a:off x="393480" y="1010160"/>
            <a:ext cx="8636400" cy="568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&gt;boxplot(extra ~ group, data=sleep, ylab="Extra sleep",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xlab="Drug received")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&gt;points(extra ~ group,  data=sleep, col="grey",pch=19)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adds on top of boxplot the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lines(extra ~ group, ID) 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&gt;stripchart(extra ~ group, data = sleep, pch=19, col="grey", add = FALSE, vertical=TRUE, ylab="Extra sleep", xlab="Drug received")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scatter plot of the data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&gt;for(ID in split(sleep, sleep$ID)) 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lines(extra ~ group, ID)</a:t>
            </a: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 # for each patient id, connects the paired values by a line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0" name="CustomShape 2"/>
          <p:cNvSpPr/>
          <p:nvPr/>
        </p:nvSpPr>
        <p:spPr>
          <a:xfrm>
            <a:off x="258480" y="111600"/>
            <a:ext cx="792720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data representation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291960" y="1010160"/>
            <a:ext cx="8717760" cy="551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85840" indent="-28368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a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paired t-test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when the data contains two measures for the same subject/entity.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&gt;t.test(sleep$extra[sleep$group==1],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paired values must be at the same position in the two vectors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Courier New"/>
              </a:rPr>
              <a:t># do not use formula notation (extra~sleep) for 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Paired t-test                           </a:t>
            </a:r>
            <a:r>
              <a:rPr lang="en-US" sz="2800" b="1" strike="noStrike" spc="-1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373" name="CustomShape 3"/>
          <p:cNvSpPr/>
          <p:nvPr/>
        </p:nvSpPr>
        <p:spPr>
          <a:xfrm>
            <a:off x="291960" y="3107160"/>
            <a:ext cx="7048800" cy="365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Paired t-test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t = -4.0621, df = 9, p-value = 0.002833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difference in means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-2.4598858 -0.7001142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mean of the differences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            -1.58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74" name="CustomShape 4"/>
          <p:cNvSpPr/>
          <p:nvPr/>
        </p:nvSpPr>
        <p:spPr>
          <a:xfrm>
            <a:off x="4651920" y="5385600"/>
            <a:ext cx="4166280" cy="1470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393480" y="1238760"/>
            <a:ext cx="8354880" cy="1278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When the data deviates strongly from normality, a non-parametric test can be used in place of a t-test. </a:t>
            </a: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Non-parametric tests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do not assume any particular distribution of the data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326160" y="548640"/>
            <a:ext cx="83710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Non-parametric alternatives to the t-test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77" name="CustomShape 3"/>
          <p:cNvSpPr/>
          <p:nvPr/>
        </p:nvSpPr>
        <p:spPr>
          <a:xfrm>
            <a:off x="393480" y="2723400"/>
            <a:ext cx="84963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t-test (without pairing),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Mann-Whitney U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8" name="CustomShape 4"/>
          <p:cNvSpPr/>
          <p:nvPr/>
        </p:nvSpPr>
        <p:spPr>
          <a:xfrm>
            <a:off x="444600" y="4740120"/>
            <a:ext cx="782496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Instead of paired t-test, use </a:t>
            </a:r>
            <a:r>
              <a:rPr lang="en-US" sz="1800" b="1" strike="noStrike" spc="-1">
                <a:solidFill>
                  <a:srgbClr val="4E81BD"/>
                </a:solidFill>
                <a:latin typeface="Calibri"/>
                <a:ea typeface="DejaVu Sans"/>
              </a:rPr>
              <a:t>Wilcoxon Signed Rank test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79" name="CustomShape 5"/>
          <p:cNvSpPr/>
          <p:nvPr/>
        </p:nvSpPr>
        <p:spPr>
          <a:xfrm>
            <a:off x="444600" y="6093360"/>
            <a:ext cx="85600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These two tests have different names but are both implemented in the R function wilcox.test.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0" name="CustomShape 6"/>
          <p:cNvSpPr/>
          <p:nvPr/>
        </p:nvSpPr>
        <p:spPr>
          <a:xfrm>
            <a:off x="299880" y="4122000"/>
            <a:ext cx="682560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&gt;wilcox.test(extra~group, data=sleep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 </a:t>
            </a:r>
            <a:r>
              <a:rPr lang="en-US" sz="1800" b="0" strike="noStrike" spc="-1">
                <a:solidFill>
                  <a:srgbClr val="4F6228"/>
                </a:solidFill>
                <a:latin typeface="Calibri"/>
                <a:ea typeface="DejaVu Sans"/>
              </a:rPr>
              <a:t># equivalent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1" name="CustomShape 7"/>
          <p:cNvSpPr/>
          <p:nvPr/>
        </p:nvSpPr>
        <p:spPr>
          <a:xfrm>
            <a:off x="502560" y="5202000"/>
            <a:ext cx="69001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sleep$extra[sleep$group==2], paired=TRUE)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2" name="CustomShape 8"/>
          <p:cNvSpPr/>
          <p:nvPr/>
        </p:nvSpPr>
        <p:spPr>
          <a:xfrm>
            <a:off x="393480" y="3373920"/>
            <a:ext cx="8303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sleep$extra[sleep$group==2])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347760" y="1146240"/>
            <a:ext cx="8354880" cy="50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the sleep data, a paired test is appropriate.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234720" y="331560"/>
            <a:ext cx="874836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85" name="CustomShape 3"/>
          <p:cNvSpPr/>
          <p:nvPr/>
        </p:nvSpPr>
        <p:spPr>
          <a:xfrm>
            <a:off x="304920" y="1719000"/>
            <a:ext cx="75859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wilcox.test(sleep$extra[sleep$group==1],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             sleep$extra[sleep$group==2], </a:t>
            </a:r>
            <a:r>
              <a:rPr lang="en-US" sz="1800" b="1" strike="noStrike" spc="-1">
                <a:solidFill>
                  <a:srgbClr val="4F81BD"/>
                </a:solidFill>
                <a:latin typeface="Lucida Console"/>
                <a:ea typeface="Courier New"/>
              </a:rPr>
              <a:t>paired=TRUE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86" name="CustomShape 4"/>
          <p:cNvSpPr/>
          <p:nvPr/>
        </p:nvSpPr>
        <p:spPr>
          <a:xfrm>
            <a:off x="347760" y="2636640"/>
            <a:ext cx="86353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Wilcoxon signed rank test with continuity correction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data:  sleep$extra[sleep$group == 1] and sleep$extra[sleep$group == 2]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V = 0, p-value =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0.009091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location shift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87" name="CustomShape 5"/>
          <p:cNvSpPr/>
          <p:nvPr/>
        </p:nvSpPr>
        <p:spPr>
          <a:xfrm>
            <a:off x="4526280" y="4678920"/>
            <a:ext cx="4166280" cy="1445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The  difference between the two treatments is significant at alpha level 0.05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88" name="CustomShape 6"/>
          <p:cNvSpPr/>
          <p:nvPr/>
        </p:nvSpPr>
        <p:spPr>
          <a:xfrm>
            <a:off x="239040" y="4647240"/>
            <a:ext cx="4148280" cy="1460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conclusion is the same as it was for the paired t-test.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p-value is a little higher wilcox.test: 0.009091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t.test: 0.002833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CustomShape 1"/>
          <p:cNvSpPr/>
          <p:nvPr/>
        </p:nvSpPr>
        <p:spPr>
          <a:xfrm>
            <a:off x="392760" y="4805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20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390" name="CustomShape 2"/>
          <p:cNvSpPr/>
          <p:nvPr/>
        </p:nvSpPr>
        <p:spPr>
          <a:xfrm>
            <a:off x="241200" y="190440"/>
            <a:ext cx="8748360" cy="147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1" name="CustomShape 3"/>
          <p:cNvSpPr/>
          <p:nvPr/>
        </p:nvSpPr>
        <p:spPr>
          <a:xfrm>
            <a:off x="437760" y="2044800"/>
            <a:ext cx="8354880" cy="1917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20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CustomShape 1"/>
          <p:cNvSpPr/>
          <p:nvPr/>
        </p:nvSpPr>
        <p:spPr>
          <a:xfrm>
            <a:off x="392760" y="3293280"/>
            <a:ext cx="8354880" cy="7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If </a:t>
            </a:r>
            <a:r>
              <a:rPr lang="en-US" sz="1800" b="0" strike="noStrike" spc="-1">
                <a:solidFill>
                  <a:srgbClr val="4E81BD"/>
                </a:solidFill>
                <a:latin typeface="Calibri"/>
                <a:ea typeface="DejaVu Sans"/>
              </a:rPr>
              <a:t>warning messages 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saying "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  <a:ea typeface="DejaVu Sans"/>
              </a:rPr>
              <a:t>cannot compute exact p-value</a:t>
            </a: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" are displayed, then computation of exact p-value failed and a normal approximation was performed.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3" name="CustomShape 2"/>
          <p:cNvSpPr/>
          <p:nvPr/>
        </p:nvSpPr>
        <p:spPr>
          <a:xfrm>
            <a:off x="241200" y="4196160"/>
            <a:ext cx="8794080" cy="1701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Warning messages</a:t>
            </a:r>
            <a:r>
              <a:rPr lang="en-US" sz="16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: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1: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ties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2: In wilcox.test.default(sleep$extra[sleep$group == 1], sleep$extra[sleep$group ==  :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  </a:t>
            </a:r>
            <a:r>
              <a:rPr lang="en-US" sz="1500" b="1" strike="noStrike" spc="-1">
                <a:solidFill>
                  <a:srgbClr val="C00000"/>
                </a:solidFill>
                <a:latin typeface="Lucida Console"/>
                <a:ea typeface="DejaVu Sans"/>
              </a:rPr>
              <a:t>cannot compute exact p-value </a:t>
            </a:r>
            <a:r>
              <a:rPr lang="en-US" sz="1500" b="0" strike="noStrike" spc="-1">
                <a:solidFill>
                  <a:srgbClr val="C00000"/>
                </a:solidFill>
                <a:latin typeface="Lucida Console"/>
                <a:ea typeface="DejaVu Sans"/>
              </a:rPr>
              <a:t>with zeroes</a:t>
            </a:r>
            <a:endParaRPr lang="en-US" sz="1500" b="0" strike="noStrike" spc="-1">
              <a:latin typeface="Arial"/>
            </a:endParaRPr>
          </a:p>
        </p:txBody>
      </p:sp>
      <p:sp>
        <p:nvSpPr>
          <p:cNvPr id="394" name="CustomShape 3"/>
          <p:cNvSpPr/>
          <p:nvPr/>
        </p:nvSpPr>
        <p:spPr>
          <a:xfrm>
            <a:off x="241200" y="359280"/>
            <a:ext cx="8992440" cy="9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 wilcox.test(): warning messages about p-value computation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395" name="CustomShape 4"/>
          <p:cNvSpPr/>
          <p:nvPr/>
        </p:nvSpPr>
        <p:spPr>
          <a:xfrm>
            <a:off x="437760" y="1432800"/>
            <a:ext cx="8354880" cy="173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wilcox.test() implements two ways to compute p-values: exact and by approximation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method can be selected with parameter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exact=TRUE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or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exact=FALSE</a:t>
            </a:r>
            <a:endParaRPr lang="en-US" sz="1800" b="0" strike="noStrike" spc="-1">
              <a:latin typeface="Arial"/>
            </a:endParaRPr>
          </a:p>
          <a:p>
            <a:pPr marL="285840" indent="-2836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default is "exact" if sample size &lt; 50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and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there are no ties in the data. Otherwise it is by normal approximation.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96" name="CustomShape 5"/>
          <p:cNvSpPr/>
          <p:nvPr/>
        </p:nvSpPr>
        <p:spPr>
          <a:xfrm>
            <a:off x="241200" y="5955840"/>
            <a:ext cx="8535240" cy="637200"/>
          </a:xfrm>
          <a:prstGeom prst="rect">
            <a:avLst/>
          </a:prstGeom>
          <a:noFill/>
          <a:ln w="19080">
            <a:solidFill>
              <a:srgbClr val="4E81B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These warnings don't mean that there is an error in the result. An (approximated) p-value is still provided and can be reported.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ustomShape 1"/>
          <p:cNvSpPr/>
          <p:nvPr/>
        </p:nvSpPr>
        <p:spPr>
          <a:xfrm>
            <a:off x="274320" y="905040"/>
            <a:ext cx="8682120" cy="599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349"/>
              </a:spcBef>
              <a:spcAft>
                <a:spcPts val="850"/>
              </a:spcAft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Come back to the mice data-set stored in the "mice_data" data frame.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262626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Considering WT mice weight and KO mice weight separately, check the assumption of normality graphically. 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Make an appropriate plot to visualize the mouse weights grouped by genotype.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Perform a test to see whether the mouse weight is different between the two genotypes.</a:t>
            </a:r>
            <a:endParaRPr lang="en-US" sz="2000" b="0" strike="noStrike" spc="-1">
              <a:latin typeface="Arial"/>
            </a:endParaRPr>
          </a:p>
          <a:p>
            <a:pPr marL="216000" indent="-212760">
              <a:lnSpc>
                <a:spcPct val="100000"/>
              </a:lnSpc>
              <a:spcBef>
                <a:spcPts val="1417"/>
              </a:spcBef>
              <a:spcAft>
                <a:spcPts val="850"/>
              </a:spcAft>
              <a:buClr>
                <a:srgbClr val="000000"/>
              </a:buClr>
              <a:buFont typeface="StarSymbol"/>
              <a:buAutoNum type="arabicParenR"/>
            </a:pP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Repeat step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1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to </a:t>
            </a:r>
            <a:r>
              <a:rPr lang="en-US" sz="2000" b="1" i="1" strike="noStrike" spc="-1">
                <a:solidFill>
                  <a:srgbClr val="262626"/>
                </a:solidFill>
                <a:latin typeface="Calibri"/>
                <a:ea typeface="DejaVu Sans"/>
              </a:rPr>
              <a:t>3</a:t>
            </a:r>
            <a:r>
              <a:rPr lang="en-US" sz="2000" b="0" i="1" strike="noStrike" spc="-1">
                <a:solidFill>
                  <a:srgbClr val="262626"/>
                </a:solidFill>
                <a:latin typeface="Calibri"/>
                <a:ea typeface="DejaVu Sans"/>
              </a:rPr>
              <a:t> for the diet variable.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851"/>
              </a:spcBef>
              <a:spcAft>
                <a:spcPts val="850"/>
              </a:spcAf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- 9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393480" y="1010160"/>
            <a:ext cx="8458920" cy="5363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can help you to make a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graphical representation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of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hypothesis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test it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using the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right model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based on your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data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(check the assumptions).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a wide range of functions for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hypotheses testing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such as: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t.test():  Student's t-test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wilcox.test(): Whitney Mann U  and Wilcoxon Signed Rank tests (non-parametric)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1199"/>
              </a:spcBef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Further examples not covered in this course:</a:t>
            </a: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var.test() : F test for equality of variances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fisher.test() : Fisher's exact test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chisq.test() : Chi-squared contingency tables tests and goodness-of-fit tests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ks.test() : Kolmogorov-Smirnov test (non parametric)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93480" y="1010160"/>
            <a:ext cx="8354880" cy="567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From the data you have collected, you will have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one or more question(s) (hypotheses to test).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informative pictures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to reveal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relationships between variables.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Decide on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statistical model.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Assess the assumptions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underlying your modelling before final decision (results might be unreliable if assumptions are violated).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Translate statistical model into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R language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, run statistical test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258480" y="344520"/>
            <a:ext cx="7940880" cy="38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Getting started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CustomShape 1"/>
          <p:cNvSpPr/>
          <p:nvPr/>
        </p:nvSpPr>
        <p:spPr>
          <a:xfrm>
            <a:off x="393480" y="1409040"/>
            <a:ext cx="8354880" cy="507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Goal: Quantify the strength of a linear correlation between two continuous variables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a correlation between two variables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</a:t>
            </a:r>
            <a:endParaRPr lang="en-US" sz="24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Default: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method="pearson"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(linear correlation)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Other options: method="spearman",  method="kendall"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(rank-based correlations) </a:t>
            </a:r>
            <a:endParaRPr lang="en-US" sz="2000" b="0" strike="noStrike" spc="-1">
              <a:latin typeface="Arial"/>
            </a:endParaRPr>
          </a:p>
          <a:p>
            <a:pPr marL="266760"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cor.test()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computes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correlation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and performs a corresponding statistical test to obtain a </a:t>
            </a:r>
            <a:r>
              <a:rPr lang="en-US" sz="2400" b="0" strike="noStrike" spc="-1">
                <a:solidFill>
                  <a:srgbClr val="4E81BD"/>
                </a:solidFill>
                <a:latin typeface="Calibri"/>
                <a:ea typeface="DejaVu Sans"/>
              </a:rPr>
              <a:t>p-value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(for Pearson correlation: p-value from linear regression, same as lm() 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02" name="CustomShape 2"/>
          <p:cNvSpPr/>
          <p:nvPr/>
        </p:nvSpPr>
        <p:spPr>
          <a:xfrm>
            <a:off x="327960" y="576360"/>
            <a:ext cx="84204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Bivariate linear correlation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ustomShape 1"/>
          <p:cNvSpPr/>
          <p:nvPr/>
        </p:nvSpPr>
        <p:spPr>
          <a:xfrm>
            <a:off x="371520" y="71172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plots and correlation strength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04" name="CustomShape 2"/>
          <p:cNvSpPr/>
          <p:nvPr/>
        </p:nvSpPr>
        <p:spPr>
          <a:xfrm>
            <a:off x="688320" y="5518800"/>
            <a:ext cx="264420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Strong linear  correlation: points are close to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5" name="CustomShape 3"/>
          <p:cNvSpPr/>
          <p:nvPr/>
        </p:nvSpPr>
        <p:spPr>
          <a:xfrm>
            <a:off x="3561840" y="5518800"/>
            <a:ext cx="2721240" cy="1185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Medium-strong linear correlation: points more or less follow a straight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06" name="CustomShape 4"/>
          <p:cNvSpPr/>
          <p:nvPr/>
        </p:nvSpPr>
        <p:spPr>
          <a:xfrm>
            <a:off x="6512040" y="5529600"/>
            <a:ext cx="2416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No correlation: Points have random pattern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407" name="Picture 406"/>
          <p:cNvPicPr/>
          <p:nvPr/>
        </p:nvPicPr>
        <p:blipFill>
          <a:blip r:embed="rId3"/>
          <a:stretch/>
        </p:blipFill>
        <p:spPr>
          <a:xfrm>
            <a:off x="7200" y="2276280"/>
            <a:ext cx="9143640" cy="3035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"/>
          <p:cNvPicPr/>
          <p:nvPr/>
        </p:nvPicPr>
        <p:blipFill>
          <a:blip r:embed="rId3"/>
          <a:stretch/>
        </p:blipFill>
        <p:spPr>
          <a:xfrm>
            <a:off x="153000" y="127080"/>
            <a:ext cx="8785440" cy="40096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09" name="CustomShape 1"/>
          <p:cNvSpPr/>
          <p:nvPr/>
        </p:nvSpPr>
        <p:spPr>
          <a:xfrm>
            <a:off x="153000" y="4331520"/>
            <a:ext cx="8785440" cy="2332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Several sets of (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 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) points, with the Pearson correlation coefficient of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x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y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for each set. Note that the correlation reflects the noisiness and direction of a linear relationship (top row), but not the slope of that relationship (middle), nor many aspects of nonlinear relationships (bottom).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Image credit: wikipedia user DenisBoigelot, under the CC0 1.0 license</a:t>
            </a:r>
            <a:r>
              <a:rPr lang="en-US" sz="15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15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368280" y="814680"/>
            <a:ext cx="8773560" cy="100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3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4" name="Picture 8"/>
          <p:cNvPicPr/>
          <p:nvPr/>
        </p:nvPicPr>
        <p:blipFill>
          <a:blip r:embed="rId3"/>
          <a:srcRect t="13451" r="4347" b="2975"/>
          <a:stretch/>
        </p:blipFill>
        <p:spPr>
          <a:xfrm>
            <a:off x="368280" y="2329560"/>
            <a:ext cx="5675400" cy="430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6363360" y="347472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Does a significant linear correlation exist between sepal length and width?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16" name="CustomShape 2"/>
          <p:cNvSpPr/>
          <p:nvPr/>
        </p:nvSpPr>
        <p:spPr>
          <a:xfrm>
            <a:off x="368280" y="814680"/>
            <a:ext cx="8638920" cy="1613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plot(iris$Petal.Length, iris$Petal.Width,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col="red", pch=20,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xlab="Petal Length", ylab="Petal Width")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</a:t>
            </a: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abline(lm(iris$Petal.Width~iris$Petal.Length),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4F81BD"/>
                </a:solidFill>
                <a:latin typeface="Courier New"/>
                <a:ea typeface="Courier New"/>
              </a:rPr>
              <a:t>       col="black", lwd=2)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17" name="CustomShape 3"/>
          <p:cNvSpPr/>
          <p:nvPr/>
        </p:nvSpPr>
        <p:spPr>
          <a:xfrm>
            <a:off x="63360" y="-136440"/>
            <a:ext cx="302760" cy="302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8" name="CustomShape 4"/>
          <p:cNvSpPr/>
          <p:nvPr/>
        </p:nvSpPr>
        <p:spPr>
          <a:xfrm>
            <a:off x="368280" y="316080"/>
            <a:ext cx="83988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Scatter plot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19" name="Picture 3"/>
          <p:cNvPicPr/>
          <p:nvPr/>
        </p:nvPicPr>
        <p:blipFill>
          <a:blip r:embed="rId3"/>
          <a:srcRect t="13343" r="4553" b="2975"/>
          <a:stretch/>
        </p:blipFill>
        <p:spPr>
          <a:xfrm>
            <a:off x="368280" y="2329560"/>
            <a:ext cx="5599080" cy="4257720"/>
          </a:xfrm>
          <a:prstGeom prst="rect">
            <a:avLst/>
          </a:prstGeom>
          <a:ln>
            <a:noFill/>
          </a:ln>
        </p:spPr>
      </p:pic>
      <p:sp>
        <p:nvSpPr>
          <p:cNvPr id="420" name="CustomShape 5"/>
          <p:cNvSpPr/>
          <p:nvPr/>
        </p:nvSpPr>
        <p:spPr>
          <a:xfrm>
            <a:off x="6363360" y="5114880"/>
            <a:ext cx="2644200" cy="1220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Visual assessment: Points are close to trend line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ustomShape 1"/>
          <p:cNvSpPr/>
          <p:nvPr/>
        </p:nvSpPr>
        <p:spPr>
          <a:xfrm>
            <a:off x="393480" y="1010160"/>
            <a:ext cx="8514000" cy="584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&gt;cor(iris$Petal.Length, iris$Petal.Width,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[1] 0.9628654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&gt;cor.test(iris$Petal.Length, iris$Petal.Width,  			   method="pearson")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	Pearson's product-moment correlation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data:  iris$Petal.Length and iris$Petal.Width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t =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43.387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, df = 148, p-value &lt; </a:t>
            </a: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2.2e-16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alternative hypothesis: true correlation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Courier New"/>
              </a:rPr>
              <a:t>0.9490525 0.9729853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     cor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262626"/>
                </a:solidFill>
                <a:latin typeface="Lucida Console"/>
                <a:ea typeface="Courier New"/>
              </a:rPr>
              <a:t>0.9628654</a:t>
            </a:r>
            <a:r>
              <a:rPr lang="en-US" sz="1800" b="0" strike="noStrike" spc="-1">
                <a:solidFill>
                  <a:srgbClr val="262626"/>
                </a:solidFill>
                <a:latin typeface="Lucida Console"/>
                <a:ea typeface="Courier New"/>
              </a:rPr>
              <a:t>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2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423" name="CustomShape 3"/>
          <p:cNvSpPr/>
          <p:nvPr/>
        </p:nvSpPr>
        <p:spPr>
          <a:xfrm>
            <a:off x="5160960" y="5170680"/>
            <a:ext cx="3390120" cy="10522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We can reject the null hypothesis that there is no association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239760" y="1169640"/>
            <a:ext cx="8865720" cy="568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1" strike="noStrike" spc="-1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Determine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extent to which there is a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linear relationship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between an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"outcome" variable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(dependent variable) and one  more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"explanatory" variables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(independent variables, predictor variables).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Can a significant part of the variability in the outcome be predicted/explained by the independent variables?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Outcome variable:  continuous (e.g. weight, heart rate, blood sugar)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	Explanatory variables: continuous OR categorical (e.g. gender)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In R, the linear regression model is specified by </a:t>
            </a:r>
            <a:r>
              <a:rPr lang="en-US" sz="2200" b="0" strike="noStrike" spc="-1">
                <a:solidFill>
                  <a:srgbClr val="4472C4"/>
                </a:solidFill>
                <a:latin typeface="Calibri"/>
                <a:ea typeface="DejaVu Sans"/>
              </a:rPr>
              <a:t>a model formula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of the form: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lang="en-US" sz="2200" b="0" i="1" strike="noStrike" spc="-1">
                <a:solidFill>
                  <a:srgbClr val="4F81BD"/>
                </a:solidFill>
                <a:latin typeface="Calibri"/>
                <a:ea typeface="DejaVu Sans"/>
              </a:rPr>
              <a:t>outcome ~ explanatory variables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239760" y="340920"/>
            <a:ext cx="540324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276480" y="1059120"/>
            <a:ext cx="8865720" cy="5181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A simple regression model (one explanatory variable) is specified by </a:t>
            </a:r>
            <a:endParaRPr lang="en-US" sz="2000" b="0" strike="noStrike" spc="-1">
              <a:latin typeface="Arial"/>
            </a:endParaRPr>
          </a:p>
          <a:p>
            <a:pPr marL="2160000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y = a + b*x+ err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a: Intercept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	b: coefficient of explanatory var., x: explanatory var.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1500" b="0" strike="noStrike" spc="-1">
                <a:solidFill>
                  <a:srgbClr val="000000"/>
                </a:solidFill>
                <a:latin typeface="Arial"/>
                <a:ea typeface="DejaVu Sans"/>
              </a:rPr>
              <a:t>	err: error term (=residuals)</a:t>
            </a:r>
            <a:endParaRPr lang="en-US" sz="15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Assumptions :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Noto Sans CJK SC"/>
              </a:rPr>
              <a:t>Homoscedasticity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Noto Sans CJK SC"/>
              </a:rPr>
              <a:t>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independence between residual variance and variables</a:t>
            </a:r>
            <a:endParaRPr lang="en-US" sz="18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Linearity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+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absence of linear relationship between variables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independence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 the observations. 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Residuals centered around predicted value (mean=0)</a:t>
            </a:r>
            <a:endParaRPr lang="en-US" sz="2000" b="0" strike="noStrike" spc="-1">
              <a:latin typeface="Arial"/>
            </a:endParaRPr>
          </a:p>
          <a:p>
            <a:pPr marL="432000" lvl="1" indent="-2120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+ normality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of the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residual’s mean </a:t>
            </a:r>
            <a:endParaRPr lang="en-US" sz="2000" b="0" strike="noStrike" spc="-1">
              <a:latin typeface="Arial"/>
            </a:endParaRPr>
          </a:p>
          <a:p>
            <a:pPr marL="648000" lvl="2" indent="-214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→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only used to assess parameters confidence interval</a:t>
            </a:r>
            <a:endParaRPr lang="en-US" sz="20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Otherwise : try log-transform (for heteroskedasticity) or non-parametric methods if the assumptions are not met.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27" name="CustomShape 2"/>
          <p:cNvSpPr/>
          <p:nvPr/>
        </p:nvSpPr>
        <p:spPr>
          <a:xfrm>
            <a:off x="276120" y="-186840"/>
            <a:ext cx="8865720" cy="88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Image 3"/>
          <p:cNvPicPr/>
          <p:nvPr/>
        </p:nvPicPr>
        <p:blipFill>
          <a:blip r:embed="rId3"/>
          <a:srcRect b="16872"/>
          <a:stretch/>
        </p:blipFill>
        <p:spPr>
          <a:xfrm>
            <a:off x="419040" y="1810800"/>
            <a:ext cx="8075160" cy="3470400"/>
          </a:xfrm>
          <a:prstGeom prst="rect">
            <a:avLst/>
          </a:prstGeom>
          <a:ln>
            <a:noFill/>
          </a:ln>
        </p:spPr>
      </p:pic>
      <p:sp>
        <p:nvSpPr>
          <p:cNvPr id="429" name="CustomShape 1"/>
          <p:cNvSpPr/>
          <p:nvPr/>
        </p:nvSpPr>
        <p:spPr>
          <a:xfrm>
            <a:off x="291960" y="540360"/>
            <a:ext cx="87102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333333"/>
                </a:solidFill>
                <a:latin typeface="Calibri"/>
                <a:ea typeface="DejaVu Sans"/>
              </a:rPr>
              <a:t>Some of the important symbols that can be used in the formula are : 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30" name="CustomShape 2"/>
          <p:cNvSpPr/>
          <p:nvPr/>
        </p:nvSpPr>
        <p:spPr>
          <a:xfrm>
            <a:off x="368280" y="5587920"/>
            <a:ext cx="8303760" cy="108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lang="en-US" sz="1800" b="1" strike="noStrike" spc="-1">
                <a:solidFill>
                  <a:srgbClr val="FFFFFF"/>
                </a:solidFill>
                <a:latin typeface="Comic Sans MS"/>
                <a:ea typeface="DejaVu Sans"/>
              </a:rPr>
              <a:t>Note: by default, the intercept is always included in a model. To remove it, a -1 term should be added to the formula : y ~ -1 + x1 + x2.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CustomShape 1"/>
          <p:cNvSpPr/>
          <p:nvPr/>
        </p:nvSpPr>
        <p:spPr>
          <a:xfrm>
            <a:off x="393480" y="1010160"/>
            <a:ext cx="8354880" cy="5352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&gt;class_data &lt;- read.csv("class.csv")</a:t>
            </a:r>
            <a:r>
              <a:rPr lang="en-US" sz="2400" b="0" strike="noStrike" spc="-1">
                <a:solidFill>
                  <a:srgbClr val="4F6228"/>
                </a:solidFill>
                <a:latin typeface="Courier New"/>
                <a:ea typeface="Courier New"/>
              </a:rPr>
              <a:t> #dataset* of 19 students' measurements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&gt;summary(class_data)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432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Summary of the data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33" name="CustomShape 3"/>
          <p:cNvSpPr/>
          <p:nvPr/>
        </p:nvSpPr>
        <p:spPr>
          <a:xfrm>
            <a:off x="694800" y="2808360"/>
            <a:ext cx="8003520" cy="200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Gender      Age            Height          Weight 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F: 9   Min.   :11.00   Min.   :130.3   Min.   :22.91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M:10   1st Qu.:12.00   1st Qu.:148.0   1st Qu.:38.22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Median :13.00   Median :159.5   Median :45.13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Mean   :13.32   Mean   :158.3   Mean   :45.37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3rd Qu.:14.50   3rd Qu.:167.4   3rd Qu.:50.92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    Max.   :16.00   Max.   :182.9   Max.   :68.04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4" name="CustomShape 4"/>
          <p:cNvSpPr/>
          <p:nvPr/>
        </p:nvSpPr>
        <p:spPr>
          <a:xfrm>
            <a:off x="583920" y="6362280"/>
            <a:ext cx="83332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*CLASS dataset, from the program SAS (names removed and units have been modified from imperial to metric)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Covered in this lecture: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T-test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Correlation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Simple linear regression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&gt;pairs(class_data)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436" name="CustomShape 2"/>
          <p:cNvSpPr/>
          <p:nvPr/>
        </p:nvSpPr>
        <p:spPr>
          <a:xfrm>
            <a:off x="258480" y="233640"/>
            <a:ext cx="792720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37" name="Image 3"/>
          <p:cNvPicPr/>
          <p:nvPr/>
        </p:nvPicPr>
        <p:blipFill>
          <a:blip r:embed="rId3"/>
          <a:stretch/>
        </p:blipFill>
        <p:spPr>
          <a:xfrm>
            <a:off x="1367280" y="1670040"/>
            <a:ext cx="6207120" cy="4956120"/>
          </a:xfrm>
          <a:prstGeom prst="rect">
            <a:avLst/>
          </a:prstGeom>
          <a:ln>
            <a:noFill/>
          </a:ln>
        </p:spPr>
      </p:pic>
      <p:sp>
        <p:nvSpPr>
          <p:cNvPr id="438" name="CustomShape 3"/>
          <p:cNvSpPr/>
          <p:nvPr/>
        </p:nvSpPr>
        <p:spPr>
          <a:xfrm>
            <a:off x="3168000" y="4160880"/>
            <a:ext cx="1267920" cy="961560"/>
          </a:xfrm>
          <a:prstGeom prst="ellipse">
            <a:avLst/>
          </a:prstGeom>
          <a:noFill/>
          <a:ln w="28440"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39" name="CustomShape 4"/>
          <p:cNvSpPr/>
          <p:nvPr/>
        </p:nvSpPr>
        <p:spPr>
          <a:xfrm>
            <a:off x="4754880" y="985320"/>
            <a:ext cx="43869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CustomShape 1"/>
          <p:cNvSpPr/>
          <p:nvPr/>
        </p:nvSpPr>
        <p:spPr>
          <a:xfrm>
            <a:off x="393480" y="1010160"/>
            <a:ext cx="8354880" cy="549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lm()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: fitting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 linear model. 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Creates an R object which contains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regression result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can be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stored or printed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. Just printing the result provides only the regression coefficients.</a:t>
            </a:r>
            <a:endParaRPr lang="en-US" sz="2200" b="0" strike="noStrike" spc="-1">
              <a:latin typeface="Arial"/>
            </a:endParaRPr>
          </a:p>
          <a:p>
            <a:pPr marL="266760" indent="-26208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summary()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and </a:t>
            </a: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plot()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functions can be used to provide more information, including diagnostic plots.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Many other functions can be applied to the regression objects: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residuals()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a vector containing the residuals (error)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coef()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extracts the regression coefficients</a:t>
            </a:r>
            <a:endParaRPr lang="en-US" sz="2200" b="0" strike="noStrike" spc="-1">
              <a:latin typeface="Arial"/>
            </a:endParaRPr>
          </a:p>
          <a:p>
            <a:pPr marL="449280" lvl="1" indent="-177840">
              <a:lnSpc>
                <a:spcPct val="90000"/>
              </a:lnSpc>
              <a:spcBef>
                <a:spcPts val="49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anova()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produces the corresponding ANOVA table (not covered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441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The lm() Function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 &lt;- 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model_height_age&lt;-lm(Height~Age, 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model_height_age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    Age 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64.069        7.079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Courier New"/>
              </a:rPr>
              <a:t>Model: Height = 64.07 + 7.08 x Age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445" name="CustomShape 2"/>
          <p:cNvSpPr/>
          <p:nvPr/>
        </p:nvSpPr>
        <p:spPr>
          <a:xfrm>
            <a:off x="258480" y="233640"/>
            <a:ext cx="8489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46" name="CustomShape 3"/>
          <p:cNvSpPr/>
          <p:nvPr/>
        </p:nvSpPr>
        <p:spPr>
          <a:xfrm>
            <a:off x="4663440" y="1705320"/>
            <a:ext cx="420444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lang="en-US" sz="2400" b="1" strike="noStrike" spc="-1">
                <a:solidFill>
                  <a:srgbClr val="4F81BD"/>
                </a:solidFill>
                <a:latin typeface="Calibri"/>
                <a:ea typeface="DejaVu Sans"/>
              </a:rPr>
              <a:t>Age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47" name="CustomShape 4"/>
          <p:cNvSpPr/>
          <p:nvPr/>
        </p:nvSpPr>
        <p:spPr>
          <a:xfrm rot="1273200">
            <a:off x="4156560" y="1460160"/>
            <a:ext cx="745200" cy="279720"/>
          </a:xfrm>
          <a:custGeom>
            <a:avLst/>
            <a:gdLst/>
            <a:ahLst/>
            <a:cxnLst/>
            <a:rect l="l" t="t" r="r" b="b"/>
            <a:pathLst>
              <a:path w="3051" h="766">
                <a:moveTo>
                  <a:pt x="0" y="384"/>
                </a:moveTo>
                <a:lnTo>
                  <a:pt x="566" y="3"/>
                </a:lnTo>
                <a:lnTo>
                  <a:pt x="566" y="383"/>
                </a:lnTo>
                <a:lnTo>
                  <a:pt x="2482" y="381"/>
                </a:lnTo>
                <a:lnTo>
                  <a:pt x="2482" y="0"/>
                </a:lnTo>
                <a:lnTo>
                  <a:pt x="3050" y="380"/>
                </a:lnTo>
                <a:lnTo>
                  <a:pt x="2483" y="763"/>
                </a:lnTo>
                <a:lnTo>
                  <a:pt x="2482" y="381"/>
                </a:lnTo>
                <a:lnTo>
                  <a:pt x="566" y="383"/>
                </a:lnTo>
                <a:lnTo>
                  <a:pt x="567" y="765"/>
                </a:lnTo>
                <a:lnTo>
                  <a:pt x="0" y="384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output of lm() already contains some diagnostic plots: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472C4"/>
                </a:solidFill>
                <a:latin typeface="Calibri"/>
                <a:ea typeface="DejaVu Sans"/>
              </a:rPr>
              <a:t>&gt; par(mfrow=c(1,2))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which=1)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 plot(model_height_age, which=2)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49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0" name="Picture 449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2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3" name="Picture 452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CustomShape 1"/>
          <p:cNvSpPr/>
          <p:nvPr/>
        </p:nvSpPr>
        <p:spPr>
          <a:xfrm>
            <a:off x="221760" y="192600"/>
            <a:ext cx="8735400" cy="6445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Left plot :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homoscedasticity (variance or residual equal along axis)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			+ mean of residuals at 0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1" strike="noStrike" spc="-1">
                <a:solidFill>
                  <a:srgbClr val="262626"/>
                </a:solidFill>
                <a:latin typeface="Calibri"/>
                <a:ea typeface="DejaVu Sans"/>
              </a:rPr>
              <a:t>Right plot :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of residuals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55" name="CustomShape 2"/>
          <p:cNvSpPr/>
          <p:nvPr/>
        </p:nvSpPr>
        <p:spPr>
          <a:xfrm>
            <a:off x="221760" y="117360"/>
            <a:ext cx="8957160" cy="115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Check model assumptions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56" name="Picture 455"/>
          <p:cNvPicPr/>
          <p:nvPr/>
        </p:nvPicPr>
        <p:blipFill>
          <a:blip r:embed="rId3"/>
          <a:stretch/>
        </p:blipFill>
        <p:spPr>
          <a:xfrm>
            <a:off x="7200" y="2273040"/>
            <a:ext cx="9142200" cy="4570200"/>
          </a:xfrm>
          <a:prstGeom prst="rect">
            <a:avLst/>
          </a:prstGeom>
          <a:ln>
            <a:noFill/>
          </a:ln>
        </p:spPr>
      </p:pic>
      <p:sp>
        <p:nvSpPr>
          <p:cNvPr id="457" name="CustomShape 3"/>
          <p:cNvSpPr/>
          <p:nvPr/>
        </p:nvSpPr>
        <p:spPr>
          <a:xfrm>
            <a:off x="2468880" y="5303520"/>
            <a:ext cx="4204800" cy="1333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Some assumptions 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can only be tested after the model is run.</a:t>
            </a:r>
            <a:endParaRPr lang="en-US" sz="20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FFFFFF"/>
                </a:solidFill>
                <a:latin typeface="Comic Sans MS"/>
                <a:ea typeface="DejaVu Sans"/>
              </a:rPr>
              <a:t> </a:t>
            </a:r>
            <a:endParaRPr lang="en-US" sz="16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&gt;plot(Age~Height,data=class_data)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&gt;abline(model_height_age, col="red", lwd=2)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59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fit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CustomShape 1"/>
          <p:cNvSpPr/>
          <p:nvPr/>
        </p:nvSpPr>
        <p:spPr>
          <a:xfrm>
            <a:off x="258480" y="363600"/>
            <a:ext cx="8307720" cy="99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(I):  coefficients</a:t>
            </a:r>
            <a:endParaRPr lang="en-US" sz="3600" b="0" strike="noStrike" spc="-1">
              <a:latin typeface="Arial"/>
            </a:endParaRPr>
          </a:p>
        </p:txBody>
      </p:sp>
      <p:pic>
        <p:nvPicPr>
          <p:cNvPr id="462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63" name="CustomShape 2"/>
          <p:cNvSpPr/>
          <p:nvPr/>
        </p:nvSpPr>
        <p:spPr>
          <a:xfrm>
            <a:off x="4230000" y="3398400"/>
            <a:ext cx="472932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#get the coefficients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&gt;coef(model_height_age)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4" name="CustomShape 3"/>
          <p:cNvSpPr/>
          <p:nvPr/>
        </p:nvSpPr>
        <p:spPr>
          <a:xfrm>
            <a:off x="4230000" y="1970640"/>
            <a:ext cx="4336200" cy="69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coefficients: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 and slope of the regression line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65" name="CustomShape 4"/>
          <p:cNvSpPr/>
          <p:nvPr/>
        </p:nvSpPr>
        <p:spPr>
          <a:xfrm>
            <a:off x="4503600" y="4221000"/>
            <a:ext cx="463824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(Intercept)         Age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64.068667    7.079333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6" name="CustomShape 5"/>
          <p:cNvSpPr/>
          <p:nvPr/>
        </p:nvSpPr>
        <p:spPr>
          <a:xfrm flipV="1">
            <a:off x="495468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CustomShape 6"/>
          <p:cNvSpPr/>
          <p:nvPr/>
        </p:nvSpPr>
        <p:spPr>
          <a:xfrm flipV="1">
            <a:off x="6762960" y="5004000"/>
            <a:ext cx="360" cy="582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CustomShape 7"/>
          <p:cNvSpPr/>
          <p:nvPr/>
        </p:nvSpPr>
        <p:spPr>
          <a:xfrm>
            <a:off x="4423320" y="5680440"/>
            <a:ext cx="15184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y-intercept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9" name="CustomShape 8"/>
          <p:cNvSpPr/>
          <p:nvPr/>
        </p:nvSpPr>
        <p:spPr>
          <a:xfrm>
            <a:off x="6631560" y="5492520"/>
            <a:ext cx="30477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slope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of the line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Image 3"/>
          <p:cNvPicPr/>
          <p:nvPr/>
        </p:nvPicPr>
        <p:blipFill>
          <a:blip r:embed="rId3"/>
          <a:srcRect t="11084" r="5636"/>
          <a:stretch/>
        </p:blipFill>
        <p:spPr>
          <a:xfrm>
            <a:off x="604440" y="1947600"/>
            <a:ext cx="3352320" cy="3956400"/>
          </a:xfrm>
          <a:prstGeom prst="rect">
            <a:avLst/>
          </a:prstGeom>
          <a:ln>
            <a:noFill/>
          </a:ln>
        </p:spPr>
      </p:pic>
      <p:sp>
        <p:nvSpPr>
          <p:cNvPr id="471" name="CustomShape 1"/>
          <p:cNvSpPr/>
          <p:nvPr/>
        </p:nvSpPr>
        <p:spPr>
          <a:xfrm>
            <a:off x="4230000" y="3009960"/>
            <a:ext cx="451836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6228"/>
                </a:solidFill>
                <a:latin typeface="Lucida Console"/>
                <a:ea typeface="DejaVu Sans"/>
              </a:rPr>
              <a:t># get the residuals as vector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&gt;residuals(model_height_age)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72" name="CustomShape 2"/>
          <p:cNvSpPr/>
          <p:nvPr/>
        </p:nvSpPr>
        <p:spPr>
          <a:xfrm>
            <a:off x="4239720" y="2012400"/>
            <a:ext cx="4336200" cy="100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residuals: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vertical distances of data points from the regression line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473" name="CustomShape 3"/>
          <p:cNvSpPr/>
          <p:nvPr/>
        </p:nvSpPr>
        <p:spPr>
          <a:xfrm>
            <a:off x="2311920" y="3646080"/>
            <a:ext cx="360" cy="602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CustomShape 4"/>
          <p:cNvSpPr/>
          <p:nvPr/>
        </p:nvSpPr>
        <p:spPr>
          <a:xfrm>
            <a:off x="3737880" y="2250720"/>
            <a:ext cx="360" cy="228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7030A0"/>
            </a:solidFill>
            <a:round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CustomShape 5"/>
          <p:cNvSpPr/>
          <p:nvPr/>
        </p:nvSpPr>
        <p:spPr>
          <a:xfrm>
            <a:off x="4239720" y="3717720"/>
            <a:ext cx="4638240" cy="1790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1              2             3            4             5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-11.6393   4.1087  -3.4787   2.8713   0.8393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6             7              8             9           10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-6.0187  15.5713 -12.5900   9.7620   2.6500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11           12            13           14           15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-3.6673  -1.8893  12.0807   0.1427 -11.5087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16           17           18          19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-1.3487  -0.0787  -1.3487   5.5420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76" name="CustomShape 6"/>
          <p:cNvSpPr/>
          <p:nvPr/>
        </p:nvSpPr>
        <p:spPr>
          <a:xfrm>
            <a:off x="258480" y="363600"/>
            <a:ext cx="8489880" cy="99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Functions to extract data from lm object (II): 2) residuals                                           </a:t>
            </a:r>
            <a:r>
              <a:rPr lang="en-US" sz="2800" b="1" strike="noStrike" spc="-1">
                <a:solidFill>
                  <a:srgbClr val="CE181E"/>
                </a:solidFill>
                <a:latin typeface="Calibri"/>
                <a:ea typeface="DejaVu Sans"/>
              </a:rPr>
              <a:t>- P5S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371880" y="3040560"/>
            <a:ext cx="8480520" cy="110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"/>
                <a:ea typeface="DejaVu Sans"/>
              </a:rPr>
              <a:t>Hypothesis testing and linear modelling in R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116280" y="192600"/>
            <a:ext cx="8553240" cy="64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&gt;summary(model_height_age)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Age, data = class_data)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Min       1Q   Median       3Q      Max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-12.5900  -3.5730  -0.0787   3.4900  15.5713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       Estimate Std. Error t value Pr(&gt;|t|)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64.069     16.565   3.868  0.00124 **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Age            7.079      1.237   5.724 </a:t>
            </a:r>
            <a:r>
              <a:rPr lang="en-US" sz="1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2.48e-05 </a:t>
            </a: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***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Signif. codes:  0 ‘***’ 0.001 ‘**’ 0.01 ‘*’ 0.05 ‘.’ 0.1 ‘ ’ 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Residual standard error: 7.832 on 17 degrees of freedom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Multiple R-squared:  0.6584,	Adjusted R-squared:  0.6383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F-statistic: 32.77 on 1 and 17 DF,  p-value: </a:t>
            </a:r>
            <a:r>
              <a:rPr lang="en-US" sz="1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2.48e-05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116640" y="1605960"/>
            <a:ext cx="6567120" cy="1078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79" name="CustomShape 3"/>
          <p:cNvSpPr/>
          <p:nvPr/>
        </p:nvSpPr>
        <p:spPr>
          <a:xfrm>
            <a:off x="7114680" y="1138680"/>
            <a:ext cx="1715040" cy="200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 (line)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0" name="CustomShape 4"/>
          <p:cNvSpPr/>
          <p:nvPr/>
        </p:nvSpPr>
        <p:spPr>
          <a:xfrm>
            <a:off x="116640" y="31413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1" name="CustomShape 5"/>
          <p:cNvSpPr/>
          <p:nvPr/>
        </p:nvSpPr>
        <p:spPr>
          <a:xfrm>
            <a:off x="7307280" y="3043080"/>
            <a:ext cx="1942200" cy="145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Age  different from 0? 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2" name="CustomShape 6"/>
          <p:cNvSpPr/>
          <p:nvPr/>
        </p:nvSpPr>
        <p:spPr>
          <a:xfrm>
            <a:off x="131400" y="6103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</a:t>
            </a:r>
            <a:r>
              <a:rPr lang="en-US" sz="1800" b="0" strike="noStrike" spc="-1" baseline="30000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: Fraction of the variance explained by the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3" name="CustomShape 7"/>
          <p:cNvSpPr/>
          <p:nvPr/>
        </p:nvSpPr>
        <p:spPr>
          <a:xfrm>
            <a:off x="4400640" y="5959800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model significant compared to a model with just the intercept? YES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84" name="CustomShape 8"/>
          <p:cNvSpPr/>
          <p:nvPr/>
        </p:nvSpPr>
        <p:spPr>
          <a:xfrm>
            <a:off x="29160" y="5439240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5" name="CustomShape 9"/>
          <p:cNvSpPr/>
          <p:nvPr/>
        </p:nvSpPr>
        <p:spPr>
          <a:xfrm>
            <a:off x="29160" y="5752440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86" name="CustomShape 10"/>
          <p:cNvSpPr/>
          <p:nvPr/>
        </p:nvSpPr>
        <p:spPr>
          <a:xfrm>
            <a:off x="4937760" y="248760"/>
            <a:ext cx="42966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Height~a+b1*Age+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393480" y="1010160"/>
            <a:ext cx="7915680" cy="802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For a simple regression model, the 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t statistic and p-value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 from lm() are</a:t>
            </a:r>
            <a:r>
              <a:rPr lang="en-US" sz="2000" b="0" strike="noStrike" spc="-1">
                <a:solidFill>
                  <a:srgbClr val="4E81BD"/>
                </a:solidFill>
                <a:latin typeface="Calibri"/>
                <a:ea typeface="DejaVu Sans"/>
              </a:rPr>
              <a:t> identical </a:t>
            </a: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to those from cor.test() with method="pearson".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48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cor.test() and lm() comparison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489" name="CustomShape 3"/>
          <p:cNvSpPr/>
          <p:nvPr/>
        </p:nvSpPr>
        <p:spPr>
          <a:xfrm>
            <a:off x="393480" y="2369880"/>
            <a:ext cx="7749720" cy="1185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Estimate Std. Error t value Pr(&gt;|t|)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(Intercept)   64.069     16.565   3.868  0.00124 **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Age            7.079      1.237  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5.724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2.48e-05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***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0" name="CustomShape 4"/>
          <p:cNvSpPr/>
          <p:nvPr/>
        </p:nvSpPr>
        <p:spPr>
          <a:xfrm>
            <a:off x="258480" y="4114080"/>
            <a:ext cx="8255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 cor.test(class_data$Height, class_data$Age)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1" name="CustomShape 5"/>
          <p:cNvSpPr/>
          <p:nvPr/>
        </p:nvSpPr>
        <p:spPr>
          <a:xfrm>
            <a:off x="354240" y="4298760"/>
            <a:ext cx="8598240" cy="228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t = 5.7245</a:t>
            </a: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, df = 17, </a:t>
            </a:r>
            <a:r>
              <a:rPr lang="en-US" sz="1800" b="1" strike="noStrike" spc="-1">
                <a:solidFill>
                  <a:srgbClr val="000000"/>
                </a:solidFill>
                <a:latin typeface="Lucida Console"/>
                <a:ea typeface="DejaVu Sans"/>
              </a:rPr>
              <a:t>p-value = 2.48e-05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alternative hypothesis: true correlation is not equal to 0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95 percent confidence interval: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0.5657317 0.9247988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sample estimates: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      cor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Lucida Console"/>
                <a:ea typeface="DejaVu Sans"/>
              </a:rPr>
              <a:t>0.8114343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2" name="CustomShape 6"/>
          <p:cNvSpPr/>
          <p:nvPr/>
        </p:nvSpPr>
        <p:spPr>
          <a:xfrm>
            <a:off x="354240" y="2214000"/>
            <a:ext cx="82555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DejaVu Sans"/>
              </a:rPr>
              <a:t>&gt;summary(</a:t>
            </a:r>
            <a:r>
              <a:rPr lang="en-US" sz="1800" b="0" strike="noStrike" spc="-1">
                <a:solidFill>
                  <a:srgbClr val="4F81BD"/>
                </a:solidFill>
                <a:latin typeface="Lucida Console"/>
                <a:ea typeface="Courier New"/>
              </a:rPr>
              <a:t>lm(Height~Age, data=class_data)</a:t>
            </a:r>
            <a:r>
              <a:rPr lang="en-US" sz="1800" b="0" strike="noStrike" spc="-1">
                <a:solidFill>
                  <a:srgbClr val="4E81BD"/>
                </a:solidFill>
                <a:latin typeface="Lucida Console"/>
                <a:ea typeface="Courier New"/>
              </a:rPr>
              <a:t>)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CustomShape 1"/>
          <p:cNvSpPr/>
          <p:nvPr/>
        </p:nvSpPr>
        <p:spPr>
          <a:xfrm>
            <a:off x="258480" y="126648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Normality checks first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&gt;shapiro.test(class_data$Height[class_data$Gender=="M"])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Courier New"/>
              </a:rPr>
              <a:t>	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Courier New"/>
              </a:rPr>
              <a:t>Shapiro-Wilk normality testdata:  class_data$Height[class_data$Gender == "M"]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Courier New"/>
              </a:rPr>
              <a:t>W = 0.95476, p-value = 0.7249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br/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&gt;shapiro.test(class_data$Height[class_data$Gender=="F"])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Courier New"/>
              </a:rPr>
              <a:t>	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Courier New"/>
              </a:rPr>
              <a:t>Shapiro-Wilk normality testdata:  class_data$Height[class_data$Gender == "F"]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Courier New"/>
              </a:rPr>
              <a:t>W = 0.93123, p-value = 0.4932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94" name="CustomShape 2"/>
          <p:cNvSpPr/>
          <p:nvPr/>
        </p:nvSpPr>
        <p:spPr>
          <a:xfrm>
            <a:off x="3931920" y="1076760"/>
            <a:ext cx="4842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lang="en-US" sz="2400" b="1" strike="noStrike" spc="-1">
                <a:solidFill>
                  <a:srgbClr val="4F81BD"/>
                </a:solidFill>
                <a:latin typeface="Calibri"/>
                <a:ea typeface="DejaVu Sans"/>
              </a:rPr>
              <a:t>Gender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495" name="CustomShape 3"/>
          <p:cNvSpPr/>
          <p:nvPr/>
        </p:nvSpPr>
        <p:spPr>
          <a:xfrm>
            <a:off x="123480" y="25560"/>
            <a:ext cx="8489880" cy="1094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Simple linear regression – 2</a:t>
            </a:r>
            <a:r>
              <a:rPr lang="en-US" sz="4000" b="0" strike="noStrike" spc="-1" baseline="30000">
                <a:solidFill>
                  <a:srgbClr val="4F81BD"/>
                </a:solidFill>
                <a:latin typeface="Calibri"/>
                <a:ea typeface="DejaVu Sans"/>
              </a:rPr>
              <a:t>nd</a:t>
            </a:r>
            <a:r>
              <a:rPr lang="en-US" sz="4000" b="0" strike="noStrike" spc="-1">
                <a:solidFill>
                  <a:srgbClr val="4F81BD"/>
                </a:solidFill>
                <a:latin typeface="Calibri"/>
                <a:ea typeface="DejaVu Sans"/>
              </a:rPr>
              <a:t> example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CustomShape 1"/>
          <p:cNvSpPr/>
          <p:nvPr/>
        </p:nvSpPr>
        <p:spPr>
          <a:xfrm>
            <a:off x="393480" y="1010160"/>
            <a:ext cx="8354880" cy="5659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model_height_gender&lt;-lm(Height~Gender,</a:t>
            </a:r>
            <a:br/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data=class_data)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 model_height_gender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Gender, data = class_data)</a:t>
            </a:r>
            <a:br/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br/>
            <a:r>
              <a:rPr lang="en-US" sz="24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    GenderM     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153.896        8.436</a:t>
            </a:r>
            <a:br/>
            <a:endParaRPr lang="en-US" sz="2400" b="0" strike="noStrike" spc="-1">
              <a:latin typeface="Arial"/>
            </a:endParaRPr>
          </a:p>
        </p:txBody>
      </p:sp>
      <p:sp>
        <p:nvSpPr>
          <p:cNvPr id="497" name="CustomShape 2"/>
          <p:cNvSpPr/>
          <p:nvPr/>
        </p:nvSpPr>
        <p:spPr>
          <a:xfrm>
            <a:off x="5186160" y="134640"/>
            <a:ext cx="356220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</a:t>
            </a:r>
            <a:r>
              <a:rPr lang="en-US" sz="2400" b="1" strike="noStrike" spc="-1">
                <a:solidFill>
                  <a:srgbClr val="4F81BD"/>
                </a:solidFill>
                <a:latin typeface="Calibri"/>
                <a:ea typeface="DejaVu Sans"/>
              </a:rPr>
              <a:t>Gender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CustomShape 1"/>
          <p:cNvSpPr/>
          <p:nvPr/>
        </p:nvSpPr>
        <p:spPr>
          <a:xfrm>
            <a:off x="619200" y="468360"/>
            <a:ext cx="8354880" cy="556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A model with one categorical is specified by:</a:t>
            </a:r>
            <a:br/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y ~ a+ b1*x1 (dich) + err</a:t>
            </a:r>
            <a:br/>
            <a:br/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Height~a+b1*</a:t>
            </a:r>
            <a:r>
              <a:rPr lang="en-US" sz="2800" b="1" strike="noStrike" spc="-1">
                <a:solidFill>
                  <a:srgbClr val="4F81BD"/>
                </a:solidFill>
                <a:latin typeface="Calibri"/>
                <a:ea typeface="DejaVu Sans"/>
              </a:rPr>
              <a:t>Gender</a:t>
            </a:r>
            <a:r>
              <a:rPr lang="en-US" sz="2800" b="1" strike="noStrike" spc="-1">
                <a:solidFill>
                  <a:srgbClr val="262626"/>
                </a:solidFill>
                <a:latin typeface="Calibri"/>
                <a:ea typeface="DejaVu Sans"/>
              </a:rPr>
              <a:t>+ err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turns categorical variables (here x1) into </a:t>
            </a: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dummy variables</a:t>
            </a: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(by default based on the alphabetic order)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Gender variable: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F</a:t>
            </a: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emale and </a:t>
            </a: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M</a:t>
            </a: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ale will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become respectively</a:t>
            </a: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 1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lang="en-US" sz="2800" b="0" strike="noStrike" spc="-1">
                <a:solidFill>
                  <a:srgbClr val="4F81BD"/>
                </a:solidFill>
                <a:latin typeface="Calibri"/>
                <a:ea typeface="DejaVu Sans"/>
              </a:rPr>
              <a:t>2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56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The model will say that "a" will be the baseline height for women. And "b1" will represent the increase/decrease of this baseline for men.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&gt;plot(Height~Gender,data=class_data)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50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Representation of the data</a:t>
            </a:r>
            <a:endParaRPr lang="en-US" sz="4400" b="0" strike="noStrike" spc="-1">
              <a:latin typeface="Arial"/>
            </a:endParaRPr>
          </a:p>
        </p:txBody>
      </p:sp>
      <p:pic>
        <p:nvPicPr>
          <p:cNvPr id="501" name="Image 4"/>
          <p:cNvPicPr/>
          <p:nvPr/>
        </p:nvPicPr>
        <p:blipFill>
          <a:blip r:embed="rId3"/>
          <a:stretch/>
        </p:blipFill>
        <p:spPr>
          <a:xfrm>
            <a:off x="198720" y="1459440"/>
            <a:ext cx="5432040" cy="4092480"/>
          </a:xfrm>
          <a:prstGeom prst="rect">
            <a:avLst/>
          </a:prstGeom>
          <a:ln>
            <a:noFill/>
          </a:ln>
        </p:spPr>
      </p:pic>
      <p:sp>
        <p:nvSpPr>
          <p:cNvPr id="502" name="CustomShape 3"/>
          <p:cNvSpPr/>
          <p:nvPr/>
        </p:nvSpPr>
        <p:spPr>
          <a:xfrm>
            <a:off x="2066040" y="6003720"/>
            <a:ext cx="507204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Model : HeightM =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153.896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+ 8.436 x GenderM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HeightF   = </a:t>
            </a: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153.896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5668200" y="2706840"/>
            <a:ext cx="3274920" cy="158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Call: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lm(formula = Height ~ Gender,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data = class_data)</a:t>
            </a:r>
            <a:br/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Coefficients:</a:t>
            </a:r>
            <a:br/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(Intercept)      GenderM      </a:t>
            </a:r>
            <a:endParaRPr lang="en-US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   153.896        8.436</a:t>
            </a:r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CustomShape 1"/>
          <p:cNvSpPr/>
          <p:nvPr/>
        </p:nvSpPr>
        <p:spPr>
          <a:xfrm>
            <a:off x="116280" y="248760"/>
            <a:ext cx="8713800" cy="6447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ourier New"/>
                <a:ea typeface="Courier New"/>
              </a:rPr>
              <a:t>&gt;summary(model_height_age)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Call: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lm(formula = Height ~ Gender, data = class_data)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Residuals: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Min       1Q     Median       3Q      Max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-23.594   -10.640      2.261    8.637   20.549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Coefficients: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            Estimate Std. Error t value Pr(&gt;|t|)  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(Intercept)  153.896      4.213   36.529  &lt;2e-16 ***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GenderM        8.436      5.807    1.453   0.165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Signif. codes:  0 ‘***’ 0.001 ‘**’ 0.01 ‘*’ 0.05 ‘.’ 0.1 ‘ ’ 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Residual standard error: 12.64 on 17 degrees of freedom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262626"/>
                </a:solidFill>
                <a:latin typeface="Courier New"/>
                <a:ea typeface="Courier New"/>
              </a:rPr>
              <a:t>Multiple R-squared:  0.1104,	Adjusted R-squared:  0.05809 F-statistic:  2.11 on 1 and 17 DF,  p-value: 0.1645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05" name="CustomShape 2"/>
          <p:cNvSpPr/>
          <p:nvPr/>
        </p:nvSpPr>
        <p:spPr>
          <a:xfrm>
            <a:off x="116640" y="1605960"/>
            <a:ext cx="6567120" cy="94320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6" name="CustomShape 3"/>
          <p:cNvSpPr/>
          <p:nvPr/>
        </p:nvSpPr>
        <p:spPr>
          <a:xfrm>
            <a:off x="7114680" y="1138680"/>
            <a:ext cx="1715040" cy="17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Error: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Difference between the observed and the fitted points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7" name="CustomShape 4"/>
          <p:cNvSpPr/>
          <p:nvPr/>
        </p:nvSpPr>
        <p:spPr>
          <a:xfrm>
            <a:off x="116280" y="2892960"/>
            <a:ext cx="7151040" cy="16995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08" name="CustomShape 5"/>
          <p:cNvSpPr/>
          <p:nvPr/>
        </p:nvSpPr>
        <p:spPr>
          <a:xfrm>
            <a:off x="7316640" y="2892960"/>
            <a:ext cx="1825200" cy="1733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of the parameters 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GenderM  different from 0? 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9" name="CustomShape 6"/>
          <p:cNvSpPr/>
          <p:nvPr/>
        </p:nvSpPr>
        <p:spPr>
          <a:xfrm>
            <a:off x="131400" y="6211800"/>
            <a:ext cx="4000680" cy="637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R2: Total variance explained by the model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0" name="CustomShape 7"/>
          <p:cNvSpPr/>
          <p:nvPr/>
        </p:nvSpPr>
        <p:spPr>
          <a:xfrm>
            <a:off x="4400640" y="6211800"/>
            <a:ext cx="4000680" cy="91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4F81BD"/>
                </a:solidFill>
                <a:latin typeface="Calibri"/>
                <a:ea typeface="DejaVu Sans"/>
              </a:rPr>
              <a:t>F-test: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 the model significant compared to a model with just the intercept? NO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1" name="CustomShape 8"/>
          <p:cNvSpPr/>
          <p:nvPr/>
        </p:nvSpPr>
        <p:spPr>
          <a:xfrm>
            <a:off x="38520" y="5279040"/>
            <a:ext cx="4093560" cy="23976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2" name="CustomShape 9"/>
          <p:cNvSpPr/>
          <p:nvPr/>
        </p:nvSpPr>
        <p:spPr>
          <a:xfrm>
            <a:off x="38520" y="5546880"/>
            <a:ext cx="7443000" cy="247680"/>
          </a:xfrm>
          <a:prstGeom prst="rect">
            <a:avLst/>
          </a:prstGeom>
          <a:noFill/>
          <a:ln>
            <a:solidFill>
              <a:srgbClr val="4A7EBB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13" name="CustomShape 10"/>
          <p:cNvSpPr/>
          <p:nvPr/>
        </p:nvSpPr>
        <p:spPr>
          <a:xfrm>
            <a:off x="5385240" y="248760"/>
            <a:ext cx="3643560" cy="81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Height~a+b1*Gender+ err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R offers different ways to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model your hypotheses.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Choose one suited to your types of variables and your research question. Covered in this course: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Comparing two group means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 t.test()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Testing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correlation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continuous variables: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cor(), cor.test()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Building simple </a:t>
            </a: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linear models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between a continuous variable and a continuous or categorical variable.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>
                <a:solidFill>
                  <a:srgbClr val="4F81BD"/>
                </a:solidFill>
                <a:latin typeface="Calibri"/>
                <a:ea typeface="DejaVu Sans"/>
              </a:rPr>
              <a:t>lm()</a:t>
            </a:r>
            <a:endParaRPr lang="en-US" sz="2400" b="0" strike="noStrike" spc="-1">
              <a:latin typeface="Arial"/>
            </a:endParaRPr>
          </a:p>
          <a:p>
            <a:pPr marL="44928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15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 a nutshell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CustomShape 1"/>
          <p:cNvSpPr/>
          <p:nvPr/>
        </p:nvSpPr>
        <p:spPr>
          <a:xfrm rot="13238400">
            <a:off x="2719800" y="2609640"/>
            <a:ext cx="927720" cy="682920"/>
          </a:xfrm>
          <a:prstGeom prst="curvedUpArrow">
            <a:avLst>
              <a:gd name="adj1" fmla="val 15475"/>
              <a:gd name="adj2" fmla="val 53339"/>
              <a:gd name="adj3" fmla="val 25000"/>
            </a:avLst>
          </a:prstGeom>
          <a:ln>
            <a:solidFill>
              <a:srgbClr val="98B85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grpSp>
        <p:nvGrpSpPr>
          <p:cNvPr id="517" name="Group 2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grpSp>
        <p:nvGrpSpPr>
          <p:cNvPr id="518" name="Group 3"/>
          <p:cNvGrpSpPr/>
          <p:nvPr/>
        </p:nvGrpSpPr>
        <p:grpSpPr>
          <a:xfrm>
            <a:off x="0" y="0"/>
            <a:ext cx="36000" cy="36000"/>
            <a:chOff x="0" y="0"/>
            <a:chExt cx="36000" cy="36000"/>
          </a:xfrm>
        </p:grpSpPr>
      </p:grpSp>
      <p:sp>
        <p:nvSpPr>
          <p:cNvPr id="519" name="CustomShape 4"/>
          <p:cNvSpPr/>
          <p:nvPr/>
        </p:nvSpPr>
        <p:spPr>
          <a:xfrm>
            <a:off x="313200" y="-399240"/>
            <a:ext cx="8554320" cy="120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Taking advantage of R for your 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520" name="CustomShape 5"/>
          <p:cNvSpPr/>
          <p:nvPr/>
        </p:nvSpPr>
        <p:spPr>
          <a:xfrm>
            <a:off x="2608920" y="2146320"/>
            <a:ext cx="1495080" cy="51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Tidying &amp; data manipulation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21" name="CustomShape 6"/>
          <p:cNvSpPr/>
          <p:nvPr/>
        </p:nvSpPr>
        <p:spPr>
          <a:xfrm>
            <a:off x="4391640" y="2486880"/>
            <a:ext cx="3036600" cy="58536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ln>
            <a:solidFill>
              <a:srgbClr val="7D5FA0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22" name="CustomShape 7"/>
          <p:cNvSpPr/>
          <p:nvPr/>
        </p:nvSpPr>
        <p:spPr>
          <a:xfrm rot="10800000" flipH="1" flipV="1">
            <a:off x="33607440" y="9987480"/>
            <a:ext cx="5234760" cy="1362960"/>
          </a:xfrm>
          <a:prstGeom prst="bentArrow">
            <a:avLst>
              <a:gd name="adj1" fmla="val 14216"/>
              <a:gd name="adj2" fmla="val 13071"/>
              <a:gd name="adj3" fmla="val 16324"/>
              <a:gd name="adj4" fmla="val 43750"/>
            </a:avLst>
          </a:prstGeom>
          <a:ln>
            <a:solidFill>
              <a:srgbClr val="98B855"/>
            </a:solidFill>
            <a:rou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/>
        </p:style>
      </p:sp>
      <p:sp>
        <p:nvSpPr>
          <p:cNvPr id="523" name="CustomShape 8"/>
          <p:cNvSpPr/>
          <p:nvPr/>
        </p:nvSpPr>
        <p:spPr>
          <a:xfrm>
            <a:off x="2920680" y="4108320"/>
            <a:ext cx="165312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Exploration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4" name="CustomShape 9"/>
          <p:cNvSpPr/>
          <p:nvPr/>
        </p:nvSpPr>
        <p:spPr>
          <a:xfrm>
            <a:off x="4664520" y="4108320"/>
            <a:ext cx="1439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Modelling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5" name="CustomShape 10"/>
          <p:cNvSpPr/>
          <p:nvPr/>
        </p:nvSpPr>
        <p:spPr>
          <a:xfrm>
            <a:off x="6659640" y="4108320"/>
            <a:ext cx="10238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Export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6" name="CustomShape 11"/>
          <p:cNvSpPr/>
          <p:nvPr/>
        </p:nvSpPr>
        <p:spPr>
          <a:xfrm>
            <a:off x="919440" y="4108320"/>
            <a:ext cx="1619640" cy="36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FF0000"/>
                </a:solidFill>
                <a:latin typeface="Calibri"/>
                <a:ea typeface="DejaVu Sans"/>
              </a:rPr>
              <a:t>Import in R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CustomShape 1"/>
          <p:cNvSpPr/>
          <p:nvPr/>
        </p:nvSpPr>
        <p:spPr>
          <a:xfrm>
            <a:off x="258480" y="1056240"/>
            <a:ext cx="8354880" cy="559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Specify your biological question and your experimental design very clearly, then collect your data.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Save your data into a csv format in a dedicated folder.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Start up RStudio , create an R project, open a new script file and save it where you save your data. Don't forget to annotate it and save it regularly.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Import your data into R. Check everything in your data. Make sure it is what you expect it to be. 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Explore your data, first with R's plotting functions. Make an hypothesis. Try to guess the answer that your statistical test should give you.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Perform your test to confirm your answer.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Communicate your findings.</a:t>
            </a:r>
            <a:endParaRPr lang="en-US" sz="2200" b="0" strike="noStrike" spc="-1">
              <a:latin typeface="Arial"/>
            </a:endParaRPr>
          </a:p>
          <a:p>
            <a:pPr marL="457200" indent="-45504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Calibri"/>
              <a:buAutoNum type="arabicPeriod"/>
            </a:pP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Make sure your files (data, scripts, figures, reports) are well organised in your folder.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528" name="CustomShape 2"/>
          <p:cNvSpPr/>
          <p:nvPr/>
        </p:nvSpPr>
        <p:spPr>
          <a:xfrm>
            <a:off x="258480" y="-90720"/>
            <a:ext cx="8756280" cy="121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Summary - Overall analysis workflow 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425520" y="693360"/>
            <a:ext cx="8354880" cy="581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Two </a:t>
            </a:r>
            <a:r>
              <a:rPr lang="en-US" sz="22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hypotheses in competition </a:t>
            </a:r>
            <a:r>
              <a:rPr lang="en-US" sz="22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:</a:t>
            </a:r>
            <a:endParaRPr lang="en-US" sz="22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H0: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 the NULL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most conservative – e.g., “no difference”)</a:t>
            </a:r>
            <a:endParaRPr lang="en-US" sz="1800" b="0" strike="noStrike" spc="-1" dirty="0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H1: </a:t>
            </a:r>
            <a:r>
              <a:rPr lang="en-US" sz="1800" b="0" strike="noStrike" spc="-1" dirty="0">
                <a:solidFill>
                  <a:srgbClr val="4F81BD"/>
                </a:solidFill>
                <a:latin typeface="Calibri"/>
                <a:ea typeface="DejaVu Sans"/>
              </a:rPr>
              <a:t>the alternative hypothesis</a:t>
            </a: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 (usually the one we are actually interested in)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en-US" sz="2200" b="0" u="sng" strike="noStrike" spc="-1" dirty="0">
                <a:solidFill>
                  <a:srgbClr val="262626"/>
                </a:solidFill>
                <a:uFillTx/>
                <a:latin typeface="Calibri"/>
                <a:ea typeface="DejaVu Sans"/>
              </a:rPr>
              <a:t>Example:</a:t>
            </a:r>
            <a:endParaRPr lang="en-US" sz="22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H0: « There is no difference in weight between two given strains of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H1: « The average weight in KO mice is different from that in WT mice »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Statistical test: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test statistic,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Calculate associated p-value, </a:t>
            </a:r>
            <a:endParaRPr lang="en-US" sz="1800" b="0" strike="noStrike" spc="-1" dirty="0">
              <a:latin typeface="Arial"/>
            </a:endParaRPr>
          </a:p>
          <a:p>
            <a:pPr marL="525600" lvl="1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Check if p-value is small enough to reject H0,  according to pre-defined significance level.</a:t>
            </a:r>
            <a:endParaRPr lang="en-US" sz="1800" b="0" strike="noStrike" spc="-1" dirty="0">
              <a:latin typeface="Arial"/>
            </a:endParaRPr>
          </a:p>
          <a:p>
            <a:pPr marL="182520">
              <a:lnSpc>
                <a:spcPct val="100000"/>
              </a:lnSpc>
              <a:spcBef>
                <a:spcPts val="400"/>
              </a:spcBef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ustomShape 1"/>
          <p:cNvSpPr/>
          <p:nvPr/>
        </p:nvSpPr>
        <p:spPr>
          <a:xfrm>
            <a:off x="393480" y="1010160"/>
            <a:ext cx="8073720" cy="575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 manuals: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http://cran.r-project.org/manuals.html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Datacamp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https://www.datacamp.com/courses/free-introduction-to-r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STHDA (Statistical Tools for High Throughput Data Analysis) free tutorials: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5"/>
              </a:rPr>
              <a:t>http://www.sthda.com/english/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Stackoverflow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 documentation, resources and user forum: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6"/>
              </a:rPr>
              <a:t>http://stackoverflow.com/tags/r/info</a:t>
            </a:r>
            <a:endParaRPr lang="en-US" sz="24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>
                <a:solidFill>
                  <a:srgbClr val="262626"/>
                </a:solidFill>
                <a:latin typeface="Calibri"/>
                <a:ea typeface="DejaVu Sans"/>
              </a:rPr>
              <a:t>Rseek -  </a:t>
            </a:r>
            <a:r>
              <a:rPr lang="en-US" sz="2400" b="0" strike="noStrike" spc="-1">
                <a:solidFill>
                  <a:srgbClr val="262626"/>
                </a:solidFill>
                <a:latin typeface="Calibri"/>
                <a:ea typeface="DejaVu Sans"/>
              </a:rPr>
              <a:t>search engine on numerous online R resources: </a:t>
            </a:r>
            <a:r>
              <a:rPr lang="en-US" sz="24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7"/>
              </a:rPr>
              <a:t>http://www.rseek.org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spcAft>
                <a:spcPts val="300"/>
              </a:spcAf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530" name="CustomShape 2"/>
          <p:cNvSpPr/>
          <p:nvPr/>
        </p:nvSpPr>
        <p:spPr>
          <a:xfrm>
            <a:off x="258480" y="111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More to explore… 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CustomShape 1"/>
          <p:cNvSpPr/>
          <p:nvPr/>
        </p:nvSpPr>
        <p:spPr>
          <a:xfrm>
            <a:off x="393480" y="1010160"/>
            <a:ext cx="8354880" cy="561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and slides developed by: </a:t>
            </a:r>
            <a:br/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Diana Marek, Geoffrey Fucile, Alex Smith, Linda Dib, Leonore Wigger, Wandrille Duchemin</a:t>
            </a:r>
            <a:endParaRPr lang="en-US" sz="1800" b="0" strike="noStrike" spc="-1">
              <a:latin typeface="Arial"/>
            </a:endParaRPr>
          </a:p>
          <a:p>
            <a:pPr marL="266760" indent="-26460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262626"/>
                </a:solidFill>
                <a:latin typeface="Calibri"/>
                <a:ea typeface="DejaVu Sans"/>
              </a:rPr>
              <a:t>Content inspired by material from: </a:t>
            </a:r>
            <a:endParaRPr lang="en-US" sz="20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Owen L. PETCHEY and “Getting started with R” book 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Daniel WEGMANN and Frédéric SCHÜTZ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Robert STOJNIĆ and Ian ROBERTS</a:t>
            </a:r>
            <a:endParaRPr lang="en-US" sz="1800" b="0" strike="noStrike" spc="-1">
              <a:latin typeface="Arial"/>
            </a:endParaRPr>
          </a:p>
          <a:p>
            <a:pPr marL="449280" lvl="1" indent="-180360">
              <a:lnSpc>
                <a:spcPct val="100000"/>
              </a:lnSpc>
              <a:spcBef>
                <a:spcPts val="360"/>
              </a:spcBef>
              <a:buClr>
                <a:srgbClr val="26262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262626"/>
                </a:solidFill>
                <a:latin typeface="Calibri"/>
                <a:ea typeface="DejaVu Sans"/>
              </a:rPr>
              <a:t>Jenny DRNEVICH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en-US" sz="3200" b="1" strike="noStrike" spc="-1">
                <a:solidFill>
                  <a:srgbClr val="262626"/>
                </a:solidFill>
                <a:latin typeface="Calibri"/>
                <a:ea typeface="DejaVu Sans"/>
              </a:rPr>
              <a:t>Thank you for your attention </a:t>
            </a: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http://www.sib.swiss/training</a:t>
            </a:r>
            <a:br/>
            <a:r>
              <a:rPr lang="en-US" sz="2800" b="0" strike="noStrike" spc="-1">
                <a:solidFill>
                  <a:srgbClr val="262626"/>
                </a:solidFill>
                <a:latin typeface="Calibri"/>
                <a:ea typeface="DejaVu Sans"/>
              </a:rPr>
              <a:t> Any questions? Contact </a:t>
            </a:r>
            <a:r>
              <a:rPr lang="en-US" sz="2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4"/>
              </a:rPr>
              <a:t>training@sib.swiss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532" name="CustomShape 2"/>
          <p:cNvSpPr/>
          <p:nvPr/>
        </p:nvSpPr>
        <p:spPr>
          <a:xfrm>
            <a:off x="258480" y="615600"/>
            <a:ext cx="7940880" cy="618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Credits and Acknowledgments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9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CustomShape 1"/>
          <p:cNvSpPr/>
          <p:nvPr/>
        </p:nvSpPr>
        <p:spPr>
          <a:xfrm>
            <a:off x="274320" y="905040"/>
            <a:ext cx="8513280" cy="485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data set "Pima" comes from a study on diabetes in women of Pima Indian heritage. We are using a subset (Pima.tr).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1) Load the package MASS using library(). (You may need to install it first). Load the dataset Pima.tr using data(). Use ? to get an idea which variables it contains.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2) Hypothesis: Blood glucose level (glu) is associated with diastolic blood pressure (bp). Run a linear model to test the hypothesis.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3) Visualize the fit with a scatter plot and a trend line.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2401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4) Check assumptions of the model (homoscedasticity, mean of residual at 0, normality of the residuals) graphically.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218160">
              <a:lnSpc>
                <a:spcPct val="9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534" name="CustomShape 2"/>
          <p:cNvSpPr/>
          <p:nvPr/>
        </p:nvSpPr>
        <p:spPr>
          <a:xfrm>
            <a:off x="0" y="122760"/>
            <a:ext cx="7938000" cy="60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000" b="0" strike="noStrike" spc="-1" dirty="0">
                <a:solidFill>
                  <a:srgbClr val="4472C4"/>
                </a:solidFill>
                <a:latin typeface="Calibri Light"/>
                <a:ea typeface="DejaVu Sans"/>
              </a:rPr>
              <a:t>Let’s practice - 10</a:t>
            </a: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425520" y="817200"/>
            <a:ext cx="8354880" cy="580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Test statistic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10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Variable calculated from sample data. Measures the 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degree of agreement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between the sample of data and the null hypothesis. Example: t statistic in the t-test.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p-value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Probability of observing a result (and test statistic)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at least as extreme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as the one obtained from the analyzed data, </a:t>
            </a:r>
            <a:r>
              <a:rPr lang="en-US" sz="2200" b="0" strike="noStrike" spc="-1">
                <a:solidFill>
                  <a:srgbClr val="4E81BD"/>
                </a:solidFill>
                <a:latin typeface="Calibri"/>
                <a:ea typeface="DejaVu Sans"/>
              </a:rPr>
              <a:t>assuming the null hypothesis is true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200" b="0" strike="noStrike" spc="-1">
              <a:latin typeface="Arial"/>
            </a:endParaRPr>
          </a:p>
          <a:p>
            <a:pPr marL="441360">
              <a:lnSpc>
                <a:spcPct val="90000"/>
              </a:lnSpc>
              <a:spcBef>
                <a:spcPts val="1001"/>
              </a:spcBef>
            </a:pPr>
            <a:endParaRPr lang="en-US" sz="2200" b="0" strike="noStrike" spc="-1">
              <a:latin typeface="Arial"/>
            </a:endParaRPr>
          </a:p>
          <a:p>
            <a:pPr marL="266760" indent="-264600">
              <a:lnSpc>
                <a:spcPct val="90000"/>
              </a:lnSpc>
              <a:spcBef>
                <a:spcPts val="1001"/>
              </a:spcBef>
              <a:buClr>
                <a:srgbClr val="262626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4F81BD"/>
                </a:solidFill>
                <a:latin typeface="Calibri"/>
                <a:ea typeface="DejaVu Sans"/>
              </a:rPr>
              <a:t>significance level (alpha level)</a:t>
            </a: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:</a:t>
            </a:r>
            <a:endParaRPr lang="en-US" sz="2200" b="0" strike="noStrike" spc="-1">
              <a:latin typeface="Arial"/>
            </a:endParaRPr>
          </a:p>
          <a:p>
            <a:pPr marL="542160">
              <a:lnSpc>
                <a:spcPct val="90000"/>
              </a:lnSpc>
              <a:spcBef>
                <a:spcPts val="1134"/>
              </a:spcBef>
            </a:pPr>
            <a:r>
              <a:rPr lang="en-US" sz="2200" b="0" strike="noStrike" spc="-1">
                <a:solidFill>
                  <a:srgbClr val="4F81BD"/>
                </a:solidFill>
                <a:latin typeface="Calibri"/>
                <a:ea typeface="DejaVu Sans"/>
              </a:rPr>
              <a:t>Decision threshold for the p-value below which we reject the null hypothesis (conventionally, 0.05 or 0.01). </a:t>
            </a:r>
            <a:r>
              <a:rPr lang="en-US" sz="2200" b="0" strike="noStrike" spc="-1">
                <a:solidFill>
                  <a:srgbClr val="262626"/>
                </a:solidFill>
                <a:latin typeface="Calibri"/>
                <a:ea typeface="DejaVu Sans"/>
              </a:rPr>
              <a:t>It is also the probability of mistakenly rejecting the null hypothesis.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hypothesis testing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1.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,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biological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does NOT imply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statistical significance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	2. The </a:t>
            </a:r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absence of a statistically significant difference </a:t>
            </a:r>
            <a:br/>
            <a:r>
              <a:rPr lang="en-US" sz="2000" b="0" strike="noStrike" spc="-1">
                <a:solidFill>
                  <a:srgbClr val="4F81BD"/>
                </a:solidFill>
                <a:latin typeface="Calibri"/>
                <a:ea typeface="DejaVu Sans"/>
              </a:rPr>
              <a:t>	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does NOT imply a an </a:t>
            </a:r>
            <a:r>
              <a:rPr lang="en-US" sz="2000" b="0" i="1" strike="noStrike" spc="-1">
                <a:solidFill>
                  <a:srgbClr val="4F81BD"/>
                </a:solidFill>
                <a:latin typeface="Calibri"/>
                <a:ea typeface="DejaVu Sans"/>
              </a:rPr>
              <a:t>equivalence (i.e. that groups are the same)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258480" y="233640"/>
            <a:ext cx="7940880" cy="49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4F81BD"/>
                </a:solidFill>
                <a:latin typeface="Calibri"/>
                <a:ea typeface="DejaVu Sans"/>
              </a:rPr>
              <a:t>Being careful with interpretations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CustomShape 1"/>
          <p:cNvSpPr/>
          <p:nvPr/>
        </p:nvSpPr>
        <p:spPr>
          <a:xfrm>
            <a:off x="393480" y="1010160"/>
            <a:ext cx="8354880" cy="499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Goal: 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79"/>
              </a:spcBef>
              <a:buClr>
                <a:srgbClr val="262626"/>
              </a:buClr>
              <a:buFont typeface="Arial"/>
              <a:buChar char="•"/>
            </a:pPr>
            <a:r>
              <a:rPr lang="en-US" sz="24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Compare a continuous measure between two groups: Is the difference between the two group means statistically significant?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Assumptions:</a:t>
            </a:r>
            <a:endParaRPr lang="en-US" sz="28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Observations are independent</a:t>
            </a:r>
            <a:endParaRPr lang="en-US" sz="2000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spc="-1" dirty="0">
                <a:solidFill>
                  <a:srgbClr val="262626"/>
                </a:solidFill>
                <a:latin typeface="Calibri"/>
              </a:rPr>
              <a:t>The means of the two groups follow a normal distribution</a:t>
            </a:r>
            <a:endParaRPr lang="en-US" sz="2000" b="0" strike="noStrike" spc="-1" dirty="0">
              <a:latin typeface="Arial"/>
            </a:endParaRPr>
          </a:p>
          <a:p>
            <a:pPr marL="343080" indent="-340920">
              <a:lnSpc>
                <a:spcPct val="100000"/>
              </a:lnSpc>
              <a:spcBef>
                <a:spcPts val="400"/>
              </a:spcBef>
              <a:buClr>
                <a:srgbClr val="262626"/>
              </a:buClr>
              <a:buFont typeface="Arial"/>
              <a:buChar char="•"/>
            </a:pPr>
            <a:r>
              <a:rPr lang="en-US" sz="2000" b="0" strike="sngStrike" spc="-1" dirty="0">
                <a:solidFill>
                  <a:srgbClr val="808080"/>
                </a:solidFill>
                <a:latin typeface="Calibri"/>
                <a:ea typeface="DejaVu Sans"/>
              </a:rPr>
              <a:t>(Same variance in each group)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	</a:t>
            </a:r>
            <a:r>
              <a:rPr lang="en-US" sz="2000" b="0" i="1" strike="noStrike" spc="-1" dirty="0">
                <a:solidFill>
                  <a:srgbClr val="262626"/>
                </a:solidFill>
                <a:latin typeface="Calibri"/>
                <a:ea typeface="DejaVu Sans"/>
              </a:rPr>
              <a:t>R uses Welch's t-test, which does not assume equal variance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332" name="CustomShape 2"/>
          <p:cNvSpPr/>
          <p:nvPr/>
        </p:nvSpPr>
        <p:spPr>
          <a:xfrm>
            <a:off x="258480" y="122760"/>
            <a:ext cx="7927200" cy="607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44000" tIns="0" rIns="0" bIns="0" anchor="b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4F81BD"/>
                </a:solidFill>
                <a:latin typeface="Calibri"/>
                <a:ea typeface="DejaVu Sans"/>
              </a:rPr>
              <a:t>T-test</a:t>
            </a: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365188</TotalTime>
  <Words>7829</Words>
  <Application>Microsoft Office PowerPoint</Application>
  <PresentationFormat>On-screen Show (4:3)</PresentationFormat>
  <Paragraphs>751</Paragraphs>
  <Slides>62</Slides>
  <Notes>57</Notes>
  <HiddenSlides>14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Arial</vt:lpstr>
      <vt:lpstr>Calibri</vt:lpstr>
      <vt:lpstr>Calibri Light</vt:lpstr>
      <vt:lpstr>Comic Sans MS</vt:lpstr>
      <vt:lpstr>Courier New</vt:lpstr>
      <vt:lpstr>Lucida Console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SIB Template</vt:lpstr>
      <vt:lpstr>First steps with R in Life Sciences: Statistics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Daniela</dc:creator>
  <dc:description/>
  <cp:lastModifiedBy>Leonore Wigger</cp:lastModifiedBy>
  <cp:revision>3092</cp:revision>
  <cp:lastPrinted>2018-12-05T15:04:36Z</cp:lastPrinted>
  <dcterms:created xsi:type="dcterms:W3CDTF">2012-01-20T09:16:18Z</dcterms:created>
  <dcterms:modified xsi:type="dcterms:W3CDTF">2022-06-09T14:25:23Z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14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61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66</vt:i4>
  </property>
</Properties>
</file>