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12"/>
  </p:notesMasterIdLst>
  <p:sldIdLst>
    <p:sldId id="1199" r:id="rId4"/>
    <p:sldId id="1201" r:id="rId5"/>
    <p:sldId id="1209" r:id="rId6"/>
    <p:sldId id="1254" r:id="rId7"/>
    <p:sldId id="1256" r:id="rId8"/>
    <p:sldId id="1257" r:id="rId9"/>
    <p:sldId id="1242" r:id="rId10"/>
    <p:sldId id="1243" r:id="rId11"/>
  </p:sldIdLst>
  <p:sldSz cx="9144000" cy="6858000" type="screen4x3"/>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667F-1F46-4DAB-84DD-61E39142F1F9}" v="8" dt="2022-06-07T22:31:05.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6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ore Wigger" userId="991f9400-5a01-4e9a-8061-fd7c6f87df97" providerId="ADAL" clId="{BB7F667F-1F46-4DAB-84DD-61E39142F1F9}"/>
    <pc:docChg chg="addSld delSld modSld delMainMaster">
      <pc:chgData name="Leonore Wigger" userId="991f9400-5a01-4e9a-8061-fd7c6f87df97" providerId="ADAL" clId="{BB7F667F-1F46-4DAB-84DD-61E39142F1F9}" dt="2022-06-07T22:31:50.733" v="10"/>
      <pc:docMkLst>
        <pc:docMk/>
      </pc:docMkLst>
      <pc:sldChg chg="del">
        <pc:chgData name="Leonore Wigger" userId="991f9400-5a01-4e9a-8061-fd7c6f87df97" providerId="ADAL" clId="{BB7F667F-1F46-4DAB-84DD-61E39142F1F9}" dt="2022-06-07T22:09:20.655" v="0" actId="47"/>
        <pc:sldMkLst>
          <pc:docMk/>
          <pc:sldMk cId="0" sldId="256"/>
        </pc:sldMkLst>
      </pc:sldChg>
      <pc:sldChg chg="del">
        <pc:chgData name="Leonore Wigger" userId="991f9400-5a01-4e9a-8061-fd7c6f87df97" providerId="ADAL" clId="{BB7F667F-1F46-4DAB-84DD-61E39142F1F9}" dt="2022-06-07T22:09:21.217" v="1" actId="47"/>
        <pc:sldMkLst>
          <pc:docMk/>
          <pc:sldMk cId="0" sldId="257"/>
        </pc:sldMkLst>
      </pc:sldChg>
      <pc:sldChg chg="del">
        <pc:chgData name="Leonore Wigger" userId="991f9400-5a01-4e9a-8061-fd7c6f87df97" providerId="ADAL" clId="{BB7F667F-1F46-4DAB-84DD-61E39142F1F9}" dt="2022-06-07T22:09:21.727" v="2" actId="47"/>
        <pc:sldMkLst>
          <pc:docMk/>
          <pc:sldMk cId="0" sldId="258"/>
        </pc:sldMkLst>
      </pc:sldChg>
      <pc:sldChg chg="del">
        <pc:chgData name="Leonore Wigger" userId="991f9400-5a01-4e9a-8061-fd7c6f87df97" providerId="ADAL" clId="{BB7F667F-1F46-4DAB-84DD-61E39142F1F9}" dt="2022-06-07T22:09:22.172" v="3" actId="47"/>
        <pc:sldMkLst>
          <pc:docMk/>
          <pc:sldMk cId="0" sldId="259"/>
        </pc:sldMkLst>
      </pc:sldChg>
      <pc:sldChg chg="del">
        <pc:chgData name="Leonore Wigger" userId="991f9400-5a01-4e9a-8061-fd7c6f87df97" providerId="ADAL" clId="{BB7F667F-1F46-4DAB-84DD-61E39142F1F9}" dt="2022-06-07T22:09:22.563" v="4" actId="47"/>
        <pc:sldMkLst>
          <pc:docMk/>
          <pc:sldMk cId="0" sldId="260"/>
        </pc:sldMkLst>
      </pc:sldChg>
      <pc:sldChg chg="del">
        <pc:chgData name="Leonore Wigger" userId="991f9400-5a01-4e9a-8061-fd7c6f87df97" providerId="ADAL" clId="{BB7F667F-1F46-4DAB-84DD-61E39142F1F9}" dt="2022-06-07T22:09:22.982" v="5" actId="47"/>
        <pc:sldMkLst>
          <pc:docMk/>
          <pc:sldMk cId="0" sldId="261"/>
        </pc:sldMkLst>
      </pc:sldChg>
      <pc:sldChg chg="del">
        <pc:chgData name="Leonore Wigger" userId="991f9400-5a01-4e9a-8061-fd7c6f87df97" providerId="ADAL" clId="{BB7F667F-1F46-4DAB-84DD-61E39142F1F9}" dt="2022-06-07T22:09:23.539" v="6" actId="47"/>
        <pc:sldMkLst>
          <pc:docMk/>
          <pc:sldMk cId="0" sldId="262"/>
        </pc:sldMkLst>
      </pc:sldChg>
      <pc:sldChg chg="add">
        <pc:chgData name="Leonore Wigger" userId="991f9400-5a01-4e9a-8061-fd7c6f87df97" providerId="ADAL" clId="{BB7F667F-1F46-4DAB-84DD-61E39142F1F9}" dt="2022-06-07T22:09:54.457" v="7"/>
        <pc:sldMkLst>
          <pc:docMk/>
          <pc:sldMk cId="4241765841" sldId="1199"/>
        </pc:sldMkLst>
      </pc:sldChg>
      <pc:sldChg chg="del">
        <pc:chgData name="Leonore Wigger" userId="991f9400-5a01-4e9a-8061-fd7c6f87df97" providerId="ADAL" clId="{BB7F667F-1F46-4DAB-84DD-61E39142F1F9}" dt="2022-06-07T22:30:17.071" v="8" actId="47"/>
        <pc:sldMkLst>
          <pc:docMk/>
          <pc:sldMk cId="4146848061" sldId="1210"/>
        </pc:sldMkLst>
      </pc:sldChg>
      <pc:sldChg chg="modSp mod">
        <pc:chgData name="Leonore Wigger" userId="991f9400-5a01-4e9a-8061-fd7c6f87df97" providerId="ADAL" clId="{BB7F667F-1F46-4DAB-84DD-61E39142F1F9}" dt="2022-06-07T22:31:50.733" v="10"/>
        <pc:sldMkLst>
          <pc:docMk/>
          <pc:sldMk cId="72260443" sldId="1242"/>
        </pc:sldMkLst>
        <pc:spChg chg="mod">
          <ac:chgData name="Leonore Wigger" userId="991f9400-5a01-4e9a-8061-fd7c6f87df97" providerId="ADAL" clId="{BB7F667F-1F46-4DAB-84DD-61E39142F1F9}" dt="2022-06-07T22:31:50.733" v="10"/>
          <ac:spMkLst>
            <pc:docMk/>
            <pc:sldMk cId="72260443" sldId="1242"/>
            <ac:spMk id="207" creationId="{00000000-0000-0000-0000-000000000000}"/>
          </ac:spMkLst>
        </pc:spChg>
      </pc:sldChg>
      <pc:sldChg chg="modSp mod">
        <pc:chgData name="Leonore Wigger" userId="991f9400-5a01-4e9a-8061-fd7c6f87df97" providerId="ADAL" clId="{BB7F667F-1F46-4DAB-84DD-61E39142F1F9}" dt="2022-06-07T22:31:45.169" v="9"/>
        <pc:sldMkLst>
          <pc:docMk/>
          <pc:sldMk cId="3449804977" sldId="1256"/>
        </pc:sldMkLst>
        <pc:spChg chg="mod">
          <ac:chgData name="Leonore Wigger" userId="991f9400-5a01-4e9a-8061-fd7c6f87df97" providerId="ADAL" clId="{BB7F667F-1F46-4DAB-84DD-61E39142F1F9}" dt="2022-06-07T22:31:45.169" v="9"/>
          <ac:spMkLst>
            <pc:docMk/>
            <pc:sldMk cId="3449804977" sldId="1256"/>
            <ac:spMk id="824" creationId="{00000000-0000-0000-0000-000000000000}"/>
          </ac:spMkLst>
        </pc:spChg>
      </pc:sldChg>
      <pc:sldMasterChg chg="del delSldLayout">
        <pc:chgData name="Leonore Wigger" userId="991f9400-5a01-4e9a-8061-fd7c6f87df97" providerId="ADAL" clId="{BB7F667F-1F46-4DAB-84DD-61E39142F1F9}" dt="2022-06-07T22:09:22.563" v="4" actId="47"/>
        <pc:sldMasterMkLst>
          <pc:docMk/>
          <pc:sldMasterMk cId="0" sldId="2147483648"/>
        </pc:sldMasterMkLst>
        <pc:sldLayoutChg chg="del">
          <pc:chgData name="Leonore Wigger" userId="991f9400-5a01-4e9a-8061-fd7c6f87df97" providerId="ADAL" clId="{BB7F667F-1F46-4DAB-84DD-61E39142F1F9}" dt="2022-06-07T22:09:22.563" v="4" actId="47"/>
          <pc:sldLayoutMkLst>
            <pc:docMk/>
            <pc:sldMasterMk cId="0" sldId="2147483648"/>
            <pc:sldLayoutMk cId="0" sldId="2147483649"/>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0"/>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1"/>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2"/>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3"/>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4"/>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5"/>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6"/>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7"/>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8"/>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59"/>
          </pc:sldLayoutMkLst>
        </pc:sldLayoutChg>
        <pc:sldLayoutChg chg="del">
          <pc:chgData name="Leonore Wigger" userId="991f9400-5a01-4e9a-8061-fd7c6f87df97" providerId="ADAL" clId="{BB7F667F-1F46-4DAB-84DD-61E39142F1F9}" dt="2022-06-07T22:09:22.563" v="4" actId="47"/>
          <pc:sldLayoutMkLst>
            <pc:docMk/>
            <pc:sldMasterMk cId="0" sldId="2147483648"/>
            <pc:sldLayoutMk cId="0" sldId="2147483660"/>
          </pc:sldLayoutMkLst>
        </pc:sldLayoutChg>
      </pc:sldMasterChg>
      <pc:sldMasterChg chg="del delSldLayout">
        <pc:chgData name="Leonore Wigger" userId="991f9400-5a01-4e9a-8061-fd7c6f87df97" providerId="ADAL" clId="{BB7F667F-1F46-4DAB-84DD-61E39142F1F9}" dt="2022-06-07T22:09:21.217" v="1" actId="47"/>
        <pc:sldMasterMkLst>
          <pc:docMk/>
          <pc:sldMasterMk cId="0" sldId="2147483661"/>
        </pc:sldMasterMkLst>
        <pc:sldLayoutChg chg="del">
          <pc:chgData name="Leonore Wigger" userId="991f9400-5a01-4e9a-8061-fd7c6f87df97" providerId="ADAL" clId="{BB7F667F-1F46-4DAB-84DD-61E39142F1F9}" dt="2022-06-07T22:09:21.217" v="1" actId="47"/>
          <pc:sldLayoutMkLst>
            <pc:docMk/>
            <pc:sldMasterMk cId="0" sldId="2147483661"/>
            <pc:sldLayoutMk cId="0" sldId="2147483662"/>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3"/>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4"/>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5"/>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6"/>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7"/>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8"/>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69"/>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70"/>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71"/>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72"/>
          </pc:sldLayoutMkLst>
        </pc:sldLayoutChg>
        <pc:sldLayoutChg chg="del">
          <pc:chgData name="Leonore Wigger" userId="991f9400-5a01-4e9a-8061-fd7c6f87df97" providerId="ADAL" clId="{BB7F667F-1F46-4DAB-84DD-61E39142F1F9}" dt="2022-06-07T22:09:21.217" v="1" actId="47"/>
          <pc:sldLayoutMkLst>
            <pc:docMk/>
            <pc:sldMasterMk cId="0" sldId="2147483661"/>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18"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19"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20"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21"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22" name="PlaceHolder 6"/>
          <p:cNvSpPr>
            <a:spLocks noGrp="1"/>
          </p:cNvSpPr>
          <p:nvPr>
            <p:ph type="sldNum"/>
          </p:nvPr>
        </p:nvSpPr>
        <p:spPr>
          <a:xfrm>
            <a:off x="4399200" y="9555480"/>
            <a:ext cx="3372840" cy="502560"/>
          </a:xfrm>
          <a:prstGeom prst="rect">
            <a:avLst/>
          </a:prstGeom>
        </p:spPr>
        <p:txBody>
          <a:bodyPr lIns="0" tIns="0" rIns="0" bIns="0" anchor="b"/>
          <a:lstStyle/>
          <a:p>
            <a:pPr algn="r"/>
            <a:fld id="{A684E116-171E-4756-BD7D-BAE9E4C0194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Works</a:t>
            </a:r>
            <a:r>
              <a:rPr lang="en-US" sz="2000" b="0" strike="noStrike" spc="-1" baseline="0" dirty="0">
                <a:latin typeface="Arial"/>
              </a:rPr>
              <a:t> best when demonstrated live and students follow along rather than letting them try it by themselves.</a:t>
            </a:r>
            <a:endParaRPr lang="en-US" sz="2000" b="0" strike="noStrike" spc="-1" dirty="0">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541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In online course:</a:t>
            </a:r>
          </a:p>
          <a:p>
            <a:r>
              <a:rPr lang="en-US" sz="2000" b="0" strike="noStrike" spc="-1" dirty="0">
                <a:latin typeface="Arial"/>
              </a:rPr>
              <a:t>Live</a:t>
            </a:r>
            <a:r>
              <a:rPr lang="en-US" sz="2000" b="0" strike="noStrike" spc="-1" baseline="0" dirty="0">
                <a:latin typeface="Arial"/>
              </a:rPr>
              <a:t> demo</a:t>
            </a:r>
          </a:p>
          <a:p>
            <a:r>
              <a:rPr lang="en-US" sz="2000" b="0" strike="noStrike" spc="-1" baseline="0" dirty="0">
                <a:latin typeface="Arial"/>
              </a:rPr>
              <a:t>make the ex1.R available on a shared google doc so that they can copy it and play with it.</a:t>
            </a:r>
            <a:endParaRPr lang="en-US" sz="2000" b="0" strike="noStrike" spc="-1" dirty="0">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9231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Live</a:t>
            </a:r>
            <a:r>
              <a:rPr lang="en-US" sz="2000" b="0" strike="noStrike" spc="-1" baseline="0" dirty="0">
                <a:latin typeface="Arial"/>
              </a:rPr>
              <a:t> demo, they can </a:t>
            </a:r>
            <a:r>
              <a:rPr lang="en-US" sz="2000" b="0" strike="noStrike" spc="-1" baseline="0">
                <a:latin typeface="Arial"/>
              </a:rPr>
              <a:t>follow along</a:t>
            </a:r>
            <a:endParaRPr lang="en-US" sz="2000" b="0" strike="noStrike" spc="-1">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3593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1143000" y="685800"/>
            <a:ext cx="4567238" cy="3424238"/>
          </a:xfrm>
          <a:prstGeom prst="rect">
            <a:avLst/>
          </a:prstGeom>
        </p:spPr>
      </p:sp>
      <p:sp>
        <p:nvSpPr>
          <p:cNvPr id="1132" name="PlaceHolder 2"/>
          <p:cNvSpPr>
            <a:spLocks noGrp="1"/>
          </p:cNvSpPr>
          <p:nvPr>
            <p:ph type="body"/>
          </p:nvPr>
        </p:nvSpPr>
        <p:spPr>
          <a:xfrm>
            <a:off x="685800" y="4343400"/>
            <a:ext cx="5481360" cy="4109760"/>
          </a:xfrm>
          <a:prstGeom prst="rect">
            <a:avLst/>
          </a:prstGeom>
        </p:spPr>
        <p:txBody>
          <a:bodyPr lIns="0" tIns="0" rIns="0" bIns="0"/>
          <a:lstStyle/>
          <a:p>
            <a:pPr marL="216000" indent="-21132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133" name="CustomShape 3"/>
          <p:cNvSpPr/>
          <p:nvPr/>
        </p:nvSpPr>
        <p:spPr>
          <a:xfrm>
            <a:off x="3884760" y="8685360"/>
            <a:ext cx="2966760" cy="452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497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1143000" y="685800"/>
            <a:ext cx="4567238" cy="3424238"/>
          </a:xfrm>
          <a:prstGeom prst="rect">
            <a:avLst/>
          </a:prstGeom>
        </p:spPr>
      </p:sp>
      <p:sp>
        <p:nvSpPr>
          <p:cNvPr id="1162" name="PlaceHolder 2"/>
          <p:cNvSpPr>
            <a:spLocks noGrp="1"/>
          </p:cNvSpPr>
          <p:nvPr>
            <p:ph type="body"/>
          </p:nvPr>
        </p:nvSpPr>
        <p:spPr>
          <a:xfrm>
            <a:off x="685800" y="4343400"/>
            <a:ext cx="5481360" cy="4109760"/>
          </a:xfrm>
          <a:prstGeom prst="rect">
            <a:avLst/>
          </a:prstGeom>
        </p:spPr>
        <p:txBody>
          <a:bodyPr lIns="0" tIns="0" rIns="0" bIns="0"/>
          <a:lstStyle/>
          <a:p>
            <a:pPr marL="216000" indent="-21132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163" name="CustomShape 3"/>
          <p:cNvSpPr/>
          <p:nvPr/>
        </p:nvSpPr>
        <p:spPr>
          <a:xfrm>
            <a:off x="3884760" y="8685360"/>
            <a:ext cx="2966760" cy="452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3447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1143000" y="685800"/>
            <a:ext cx="4567238" cy="3424238"/>
          </a:xfrm>
          <a:prstGeom prst="rect">
            <a:avLst/>
          </a:prstGeom>
        </p:spPr>
      </p:sp>
      <p:sp>
        <p:nvSpPr>
          <p:cNvPr id="1201" name="PlaceHolder 2"/>
          <p:cNvSpPr>
            <a:spLocks noGrp="1"/>
          </p:cNvSpPr>
          <p:nvPr>
            <p:ph type="body"/>
          </p:nvPr>
        </p:nvSpPr>
        <p:spPr>
          <a:xfrm>
            <a:off x="685800" y="4343400"/>
            <a:ext cx="5481000" cy="4109400"/>
          </a:xfrm>
          <a:prstGeom prst="rect">
            <a:avLst/>
          </a:prstGeom>
        </p:spPr>
        <p:txBody>
          <a:bodyPr lIns="0" tIns="0" rIns="0" bIns="0"/>
          <a:lstStyle/>
          <a:p>
            <a:pPr marL="216000" indent="-21096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202" name="CustomShape 3"/>
          <p:cNvSpPr/>
          <p:nvPr/>
        </p:nvSpPr>
        <p:spPr>
          <a:xfrm>
            <a:off x="3884760" y="8685360"/>
            <a:ext cx="2966400" cy="4518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95374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106488" y="696913"/>
            <a:ext cx="4641850" cy="3482975"/>
          </a:xfrm>
          <a:prstGeom prst="rect">
            <a:avLst/>
          </a:prstGeom>
        </p:spPr>
      </p:sp>
      <p:sp>
        <p:nvSpPr>
          <p:cNvPr id="234" name="PlaceHolder 2"/>
          <p:cNvSpPr>
            <a:spLocks noGrp="1"/>
          </p:cNvSpPr>
          <p:nvPr>
            <p:ph type="body"/>
          </p:nvPr>
        </p:nvSpPr>
        <p:spPr>
          <a:xfrm>
            <a:off x="685800" y="4415790"/>
            <a:ext cx="5482800" cy="4179720"/>
          </a:xfrm>
          <a:prstGeom prst="rect">
            <a:avLst/>
          </a:prstGeom>
        </p:spPr>
        <p:txBody>
          <a:bodyPr lIns="0" tIns="0" rIns="0" bIns="0"/>
          <a:lstStyle/>
          <a:p>
            <a:pPr marL="216000" indent="-212760">
              <a:lnSpc>
                <a:spcPct val="100000"/>
              </a:lnSpc>
            </a:pPr>
            <a:r>
              <a:rPr lang="en-US" sz="2000" b="1" strike="noStrike" spc="-1">
                <a:latin typeface="Arial"/>
              </a:rPr>
              <a:t>The original data has been modified for the purpose of the course</a:t>
            </a:r>
            <a:endParaRPr lang="en-US" sz="2000" b="0" strike="noStrike" spc="-1">
              <a:latin typeface="Arial"/>
            </a:endParaRPr>
          </a:p>
        </p:txBody>
      </p:sp>
      <p:sp>
        <p:nvSpPr>
          <p:cNvPr id="235"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7007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106488" y="696913"/>
            <a:ext cx="4641850" cy="3482975"/>
          </a:xfrm>
          <a:prstGeom prst="rect">
            <a:avLst/>
          </a:prstGeom>
        </p:spPr>
      </p:sp>
      <p:sp>
        <p:nvSpPr>
          <p:cNvPr id="234" name="PlaceHolder 2"/>
          <p:cNvSpPr>
            <a:spLocks noGrp="1"/>
          </p:cNvSpPr>
          <p:nvPr>
            <p:ph type="body"/>
          </p:nvPr>
        </p:nvSpPr>
        <p:spPr>
          <a:xfrm>
            <a:off x="685800" y="4415790"/>
            <a:ext cx="5482800" cy="4179720"/>
          </a:xfrm>
          <a:prstGeom prst="rect">
            <a:avLst/>
          </a:prstGeom>
        </p:spPr>
        <p:txBody>
          <a:bodyPr lIns="0" tIns="0" rIns="0" bIns="0"/>
          <a:lstStyle/>
          <a:p>
            <a:pPr marL="216000" indent="-212760">
              <a:lnSpc>
                <a:spcPct val="100000"/>
              </a:lnSpc>
            </a:pPr>
            <a:r>
              <a:rPr lang="en-US" sz="2000" b="1" strike="noStrike" spc="-1">
                <a:latin typeface="Arial"/>
              </a:rPr>
              <a:t>The original data has been modified for the purpose of the course</a:t>
            </a:r>
            <a:endParaRPr lang="en-US" sz="2000" b="0" strike="noStrike" spc="-1">
              <a:latin typeface="Arial"/>
            </a:endParaRPr>
          </a:p>
        </p:txBody>
      </p:sp>
      <p:sp>
        <p:nvSpPr>
          <p:cNvPr id="235"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872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587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85553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1207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56561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1737361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871496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9494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858742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29326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100742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019312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782051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48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673005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549158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357036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22491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546643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237047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20407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13820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423220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7979828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2831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78" name="CustomShape 1"/>
          <p:cNvSpPr/>
          <p:nvPr/>
        </p:nvSpPr>
        <p:spPr>
          <a:xfrm>
            <a:off x="8371800" y="6725520"/>
            <a:ext cx="641880" cy="116280"/>
          </a:xfrm>
          <a:prstGeom prst="rect">
            <a:avLst/>
          </a:prstGeom>
          <a:noFill/>
          <a:ln>
            <a:noFill/>
          </a:ln>
        </p:spPr>
        <p:style>
          <a:lnRef idx="0">
            <a:scrgbClr r="0" g="0" b="0"/>
          </a:lnRef>
          <a:fillRef idx="0">
            <a:scrgbClr r="0" g="0" b="0"/>
          </a:fillRef>
          <a:effectRef idx="0">
            <a:scrgbClr r="0" g="0" b="0"/>
          </a:effectRef>
          <a:fontRef idx="minor"/>
        </p:style>
      </p:sp>
      <p:sp>
        <p:nvSpPr>
          <p:cNvPr id="7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3" name="CustomShape 1"/>
          <p:cNvSpPr/>
          <p:nvPr/>
        </p:nvSpPr>
        <p:spPr>
          <a:xfrm>
            <a:off x="8371800" y="6725520"/>
            <a:ext cx="644040" cy="11844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2722632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278" name="CustomShape 1"/>
          <p:cNvSpPr/>
          <p:nvPr/>
        </p:nvSpPr>
        <p:spPr>
          <a:xfrm>
            <a:off x="8371800" y="6725520"/>
            <a:ext cx="642600" cy="117000"/>
          </a:xfrm>
          <a:prstGeom prst="rect">
            <a:avLst/>
          </a:prstGeom>
          <a:noFill/>
          <a:ln>
            <a:noFill/>
          </a:ln>
        </p:spPr>
        <p:style>
          <a:lnRef idx="0">
            <a:scrgbClr r="0" g="0" b="0"/>
          </a:lnRef>
          <a:fillRef idx="0">
            <a:scrgbClr r="0" g="0" b="0"/>
          </a:fillRef>
          <a:effectRef idx="0">
            <a:scrgbClr r="0" g="0" b="0"/>
          </a:effectRef>
          <a:fontRef idx="minor"/>
        </p:style>
      </p:sp>
      <p:sp>
        <p:nvSpPr>
          <p:cNvPr id="27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098765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du.sib.swiss/course/view.php?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du.sib.swiss/course/view.php?id=5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2"/>
          <p:cNvSpPr/>
          <p:nvPr/>
        </p:nvSpPr>
        <p:spPr>
          <a:xfrm>
            <a:off x="393480" y="938160"/>
            <a:ext cx="8470440" cy="5564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600">
              <a:spcAft>
                <a:spcPts val="600"/>
              </a:spcAft>
              <a:buClr>
                <a:srgbClr val="262626"/>
              </a:buClr>
            </a:pPr>
            <a:endParaRPr lang="de-CH" sz="2000" b="1" spc="-1" dirty="0">
              <a:solidFill>
                <a:srgbClr val="262626"/>
              </a:solidFill>
              <a:latin typeface="Calibri"/>
            </a:endParaRPr>
          </a:p>
          <a:p>
            <a:pPr marL="460800" lvl="1">
              <a:buClr>
                <a:srgbClr val="262626"/>
              </a:buClr>
            </a:pPr>
            <a:endParaRPr lang="de-CH" sz="2000" spc="-1" dirty="0">
              <a:solidFill>
                <a:srgbClr val="262626"/>
              </a:solidFill>
              <a:latin typeface="Calibri"/>
            </a:endParaRPr>
          </a:p>
          <a:p>
            <a:pPr marL="3600" lvl="1">
              <a:spcAft>
                <a:spcPts val="600"/>
              </a:spcAft>
              <a:buClr>
                <a:srgbClr val="262626"/>
              </a:buClr>
            </a:pPr>
            <a:r>
              <a:rPr lang="de-CH" sz="2000" b="1" spc="-1" dirty="0">
                <a:solidFill>
                  <a:srgbClr val="262626"/>
                </a:solidFill>
                <a:latin typeface="Calibri"/>
              </a:rPr>
              <a:t>1) Inside </a:t>
            </a:r>
            <a:r>
              <a:rPr lang="de-CH" sz="2000" b="1" spc="-1" dirty="0" err="1">
                <a:solidFill>
                  <a:srgbClr val="262626"/>
                </a:solidFill>
                <a:latin typeface="Calibri"/>
              </a:rPr>
              <a:t>Rstudio</a:t>
            </a:r>
            <a:r>
              <a:rPr lang="de-CH" sz="2000" b="1" spc="-1" dirty="0">
                <a:solidFill>
                  <a:srgbClr val="262626"/>
                </a:solidFill>
                <a:latin typeface="Calibri"/>
              </a:rPr>
              <a:t>: Project </a:t>
            </a:r>
            <a:r>
              <a:rPr lang="de-CH" sz="2000" b="1" spc="-1" dirty="0" err="1">
                <a:solidFill>
                  <a:srgbClr val="262626"/>
                </a:solidFill>
                <a:latin typeface="Calibri"/>
              </a:rPr>
              <a:t>set-up</a:t>
            </a:r>
            <a:endParaRPr lang="en-US" sz="2000" b="1" spc="-1" dirty="0">
              <a:solidFill>
                <a:srgbClr val="262626"/>
              </a:solidFill>
              <a:latin typeface="Calibri"/>
            </a:endParaRPr>
          </a:p>
          <a:p>
            <a:pPr marL="3600" lvl="1">
              <a:spcAft>
                <a:spcPts val="600"/>
              </a:spcAft>
              <a:buClr>
                <a:srgbClr val="262626"/>
              </a:buClr>
            </a:pPr>
            <a:r>
              <a:rPr lang="en-US" sz="2000" spc="-1" dirty="0">
                <a:solidFill>
                  <a:srgbClr val="262626"/>
                </a:solidFill>
                <a:latin typeface="Calibri"/>
                <a:ea typeface="Noto Sans CJK SC"/>
              </a:rPr>
              <a:t>In RStudio, create a new project in a new directory named </a:t>
            </a:r>
            <a:r>
              <a:rPr lang="en-US" sz="2000" dirty="0">
                <a:solidFill>
                  <a:srgbClr val="4F81BD"/>
                </a:solidFill>
                <a:cs typeface="Arial" pitchFamily="34" charset="0"/>
              </a:rPr>
              <a:t>Rcourse2022</a:t>
            </a:r>
            <a:r>
              <a:rPr lang="en-US" sz="2000" spc="-1" dirty="0">
                <a:solidFill>
                  <a:srgbClr val="262626"/>
                </a:solidFill>
                <a:latin typeface="Calibri"/>
                <a:ea typeface="Noto Sans CJK SC"/>
              </a:rPr>
              <a:t>.</a:t>
            </a:r>
          </a:p>
          <a:p>
            <a:pPr>
              <a:spcAft>
                <a:spcPts val="600"/>
              </a:spcAft>
            </a:pPr>
            <a:endParaRPr lang="en-US" sz="2000" spc="-1" dirty="0">
              <a:solidFill>
                <a:srgbClr val="262626"/>
              </a:solidFill>
              <a:latin typeface="Calibri"/>
              <a:ea typeface="Noto Sans CJK SC"/>
            </a:endParaRPr>
          </a:p>
          <a:p>
            <a:pPr>
              <a:spcAft>
                <a:spcPts val="600"/>
              </a:spcAft>
            </a:pPr>
            <a:r>
              <a:rPr lang="en-US" sz="2000" b="1" spc="-1" dirty="0">
                <a:solidFill>
                  <a:srgbClr val="262626"/>
                </a:solidFill>
                <a:latin typeface="Calibri"/>
                <a:ea typeface="Noto Sans CJK SC"/>
              </a:rPr>
              <a:t>2) Outside </a:t>
            </a:r>
            <a:r>
              <a:rPr lang="en-US" sz="2000" b="1" spc="-1" dirty="0" err="1">
                <a:solidFill>
                  <a:srgbClr val="262626"/>
                </a:solidFill>
                <a:latin typeface="Calibri"/>
                <a:ea typeface="Noto Sans CJK SC"/>
              </a:rPr>
              <a:t>Rstudio</a:t>
            </a:r>
            <a:r>
              <a:rPr lang="en-US" sz="2000" b="1" spc="-1" dirty="0">
                <a:solidFill>
                  <a:srgbClr val="262626"/>
                </a:solidFill>
                <a:latin typeface="Calibri"/>
                <a:ea typeface="Noto Sans CJK SC"/>
              </a:rPr>
              <a:t>: Prepare course data for exercises</a:t>
            </a: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Download course data sets (course_datasets.zip) from the course web site: </a:t>
            </a:r>
            <a:r>
              <a:rPr lang="en-US" sz="2000" u="sng" spc="-1" dirty="0">
                <a:solidFill>
                  <a:srgbClr val="2626FF"/>
                </a:solidFill>
                <a:latin typeface="Calibri"/>
                <a:ea typeface="Noto Sans CJK SC"/>
                <a:hlinkClick r:id="rId3"/>
              </a:rPr>
              <a:t>https://edu.sib.swiss/course/view.php?id=</a:t>
            </a:r>
            <a:r>
              <a:rPr lang="en-US" sz="2000" u="sng" spc="-1" dirty="0">
                <a:solidFill>
                  <a:srgbClr val="2626FF"/>
                </a:solidFill>
                <a:latin typeface="Calibri"/>
                <a:hlinkClick r:id="rId4">
                  <a:extLst>
                    <a:ext uri="{A12FA001-AC4F-418D-AE19-62706E023703}">
                      <ahyp:hlinkClr xmlns:ahyp="http://schemas.microsoft.com/office/drawing/2018/hyperlinkcolor" val="tx"/>
                    </a:ext>
                  </a:extLst>
                </a:hlinkClick>
              </a:rPr>
              <a:t>594</a:t>
            </a:r>
            <a:r>
              <a:rPr lang="en-US" sz="2000" u="sng" spc="-1" dirty="0">
                <a:solidFill>
                  <a:srgbClr val="2626FF"/>
                </a:solidFill>
                <a:latin typeface="Calibri"/>
              </a:rPr>
              <a:t> </a:t>
            </a:r>
            <a:endParaRPr lang="en-US" sz="2000" spc="-1" dirty="0">
              <a:solidFill>
                <a:srgbClr val="262626"/>
              </a:solidFill>
              <a:latin typeface="Calibri"/>
              <a:ea typeface="Noto Sans CJK SC"/>
            </a:endParaRP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Unzip into the newly created course directory.</a:t>
            </a: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Make sure the data files appear inside a sub-directory: </a:t>
            </a:r>
            <a:r>
              <a:rPr lang="en-US" sz="2000" spc="-1" dirty="0" err="1">
                <a:solidFill>
                  <a:srgbClr val="262626"/>
                </a:solidFill>
                <a:latin typeface="Calibri"/>
                <a:ea typeface="Noto Sans CJK SC"/>
              </a:rPr>
              <a:t>course_datasets</a:t>
            </a:r>
            <a:endParaRPr lang="en-US" sz="2000" spc="-1" dirty="0">
              <a:solidFill>
                <a:srgbClr val="262626"/>
              </a:solidFill>
              <a:latin typeface="Calibri"/>
              <a:ea typeface="Noto Sans CJK SC"/>
            </a:endParaRPr>
          </a:p>
          <a:p>
            <a:pPr>
              <a:spcAft>
                <a:spcPts val="600"/>
              </a:spcAft>
            </a:pPr>
            <a:endParaRPr lang="en-US" sz="2000" spc="-1" dirty="0">
              <a:solidFill>
                <a:srgbClr val="262626"/>
              </a:solidFill>
              <a:latin typeface="Calibri"/>
              <a:ea typeface="Noto Sans CJK SC"/>
            </a:endParaRPr>
          </a:p>
          <a:p>
            <a:pPr>
              <a:spcBef>
                <a:spcPts val="439"/>
              </a:spcBef>
            </a:pPr>
            <a:endParaRPr lang="en-US" sz="2000" spc="-1" dirty="0">
              <a:solidFill>
                <a:srgbClr val="262626"/>
              </a:solidFill>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1</a:t>
            </a:r>
            <a:endParaRPr lang="en-US" sz="4000" spc="-1" dirty="0">
              <a:solidFill>
                <a:prstClr val="black"/>
              </a:solidFill>
            </a:endParaRPr>
          </a:p>
        </p:txBody>
      </p:sp>
    </p:spTree>
    <p:extLst>
      <p:ext uri="{BB962C8B-B14F-4D97-AF65-F5344CB8AC3E}">
        <p14:creationId xmlns:p14="http://schemas.microsoft.com/office/powerpoint/2010/main" val="42417658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8480" y="216720"/>
            <a:ext cx="8636760" cy="6378480"/>
          </a:xfrm>
          <a:prstGeom prst="rect">
            <a:avLst/>
          </a:prstGeom>
          <a:noFill/>
          <a:ln w="25560">
            <a:noFill/>
          </a:ln>
        </p:spPr>
        <p:style>
          <a:lnRef idx="0">
            <a:scrgbClr r="0" g="0" b="0"/>
          </a:lnRef>
          <a:fillRef idx="0">
            <a:scrgbClr r="0" g="0" b="0"/>
          </a:fillRef>
          <a:effectRef idx="0">
            <a:scrgbClr r="0" g="0" b="0"/>
          </a:effectRef>
          <a:fontRef idx="minor"/>
        </p:style>
      </p:sp>
      <p:sp>
        <p:nvSpPr>
          <p:cNvPr id="199" name="CustomShape 2"/>
          <p:cNvSpPr/>
          <p:nvPr/>
        </p:nvSpPr>
        <p:spPr>
          <a:xfrm>
            <a:off x="341640" y="892943"/>
            <a:ext cx="8470440" cy="1729136"/>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1" normalizeH="0" baseline="0" noProof="0" dirty="0">
                <a:ln>
                  <a:noFill/>
                </a:ln>
                <a:solidFill>
                  <a:srgbClr val="262626"/>
                </a:solidFill>
                <a:effectLst/>
                <a:uLnTx/>
                <a:uFillTx/>
                <a:latin typeface="Calibri"/>
              </a:rPr>
              <a:t>1) Prepare your first script</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1" normalizeH="0" baseline="0" noProof="0" dirty="0">
                <a:ln>
                  <a:noFill/>
                </a:ln>
                <a:solidFill>
                  <a:prstClr val="black"/>
                </a:solidFill>
                <a:effectLst/>
                <a:uLnTx/>
                <a:uFillTx/>
                <a:latin typeface="Calibri" panose="020F0502020204030204" pitchFamily="34" charset="0"/>
              </a:rPr>
              <a:t>Open a script file and s</a:t>
            </a:r>
            <a:r>
              <a:rPr kumimoji="0" lang="en-US" sz="2000" b="0" i="0" u="none" strike="noStrike" kern="1200" cap="none" spc="-1" normalizeH="0" baseline="0" noProof="0" dirty="0">
                <a:ln>
                  <a:noFill/>
                </a:ln>
                <a:solidFill>
                  <a:srgbClr val="262626"/>
                </a:solidFill>
                <a:effectLst/>
                <a:uLnTx/>
                <a:uFillTx/>
                <a:latin typeface="Calibri"/>
              </a:rPr>
              <a:t>ave it with file name "</a:t>
            </a: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ex1.R</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Calibri" panose="020F0502020204030204" pitchFamily="34" charset="0"/>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1" normalizeH="0" baseline="0" noProof="0" dirty="0">
                <a:ln>
                  <a:noFill/>
                </a:ln>
                <a:solidFill>
                  <a:srgbClr val="262626"/>
                </a:solidFill>
                <a:effectLst/>
                <a:uLnTx/>
                <a:uFillTx/>
                <a:latin typeface="Calibri"/>
                <a:ea typeface="Noto Sans CJK SC"/>
              </a:rPr>
              <a:t>Comment it (# symbol at the beginning of the 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Type </a:t>
            </a:r>
            <a:r>
              <a:rPr kumimoji="0" lang="de-CH" sz="2000" b="0" i="0" u="none" strike="noStrike" kern="1200" cap="none" spc="-1" normalizeH="0" baseline="0" noProof="0" dirty="0" err="1">
                <a:ln>
                  <a:noFill/>
                </a:ln>
                <a:solidFill>
                  <a:srgbClr val="262626"/>
                </a:solidFill>
                <a:effectLst/>
                <a:uLnTx/>
                <a:uFillTx/>
                <a:latin typeface="Calibri"/>
                <a:ea typeface="Noto Sans CJK SC"/>
              </a:rPr>
              <a:t>or</a:t>
            </a:r>
            <a:r>
              <a:rPr kumimoji="0" lang="de-CH" sz="2000" b="0" i="0" u="none" strike="noStrike" kern="1200" cap="none" spc="-1" normalizeH="0" baseline="0" noProof="0" dirty="0">
                <a:ln>
                  <a:noFill/>
                </a:ln>
                <a:solidFill>
                  <a:srgbClr val="262626"/>
                </a:solidFill>
                <a:effectLst/>
                <a:uLnTx/>
                <a:uFillTx/>
                <a:latin typeface="Calibri"/>
                <a:ea typeface="Noto Sans CJK SC"/>
              </a:rPr>
              <a:t> </a:t>
            </a:r>
            <a:r>
              <a:rPr kumimoji="0" lang="de-CH" sz="2000" b="0" i="0" u="none" strike="noStrike" kern="1200" cap="none" spc="-1" normalizeH="0" baseline="0" noProof="0" dirty="0" err="1">
                <a:ln>
                  <a:noFill/>
                </a:ln>
                <a:solidFill>
                  <a:srgbClr val="262626"/>
                </a:solidFill>
                <a:effectLst/>
                <a:uLnTx/>
                <a:uFillTx/>
                <a:latin typeface="Calibri"/>
                <a:ea typeface="Noto Sans CJK SC"/>
              </a:rPr>
              <a:t>paste</a:t>
            </a:r>
            <a:r>
              <a:rPr kumimoji="0" lang="de-CH" sz="2000" b="0" i="0" u="none" strike="noStrike" kern="1200" cap="none" spc="-1" normalizeH="0" baseline="0" noProof="0" dirty="0">
                <a:ln>
                  <a:noFill/>
                </a:ln>
                <a:solidFill>
                  <a:srgbClr val="262626"/>
                </a:solidFill>
                <a:effectLst/>
                <a:uLnTx/>
                <a:uFillTx/>
                <a:latin typeface="Calibri"/>
                <a:ea typeface="Noto Sans CJK SC"/>
              </a:rPr>
              <a:t> </a:t>
            </a:r>
            <a:r>
              <a:rPr kumimoji="0" lang="de-CH" sz="2000" b="0" i="0" u="none" strike="noStrike" kern="1200" cap="none" spc="-1" normalizeH="0" baseline="0" noProof="0" dirty="0" err="1">
                <a:ln>
                  <a:noFill/>
                </a:ln>
                <a:solidFill>
                  <a:srgbClr val="262626"/>
                </a:solidFill>
                <a:effectLst/>
                <a:uLnTx/>
                <a:uFillTx/>
                <a:latin typeface="Calibri"/>
                <a:ea typeface="Noto Sans CJK SC"/>
              </a:rPr>
              <a:t>the</a:t>
            </a:r>
            <a:r>
              <a:rPr kumimoji="0" lang="de-CH" sz="2000" b="0" i="0" u="none" strike="noStrike" kern="1200" cap="none" spc="-1" normalizeH="0" baseline="0" noProof="0" dirty="0">
                <a:ln>
                  <a:noFill/>
                </a:ln>
                <a:solidFill>
                  <a:srgbClr val="262626"/>
                </a:solidFill>
                <a:effectLst/>
                <a:uLnTx/>
                <a:uFillTx/>
                <a:latin typeface="Calibri"/>
                <a:ea typeface="Noto Sans CJK SC"/>
              </a:rPr>
              <a:t> following code:</a:t>
            </a:r>
            <a:endParaRPr kumimoji="0" lang="en-US" sz="2000" b="0" i="0" u="none" strike="noStrike" kern="1200" cap="none" spc="-1" normalizeH="0" baseline="0" noProof="0" dirty="0">
              <a:ln>
                <a:noFill/>
              </a:ln>
              <a:solidFill>
                <a:srgbClr val="262626"/>
              </a:solidFill>
              <a:effectLst/>
              <a:uLnTx/>
              <a:uFillTx/>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4F81BD"/>
                </a:solidFill>
                <a:effectLst/>
                <a:uLnTx/>
                <a:uFillTx/>
                <a:latin typeface="Calibri"/>
              </a:rPr>
              <a:t>Let’s practice – 2 </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2" name="Rectangle 1"/>
          <p:cNvSpPr/>
          <p:nvPr/>
        </p:nvSpPr>
        <p:spPr>
          <a:xfrm>
            <a:off x="400704" y="2364988"/>
            <a:ext cx="3375535"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 First Steps, ex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w &lt;- 3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h &lt;- 0.5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area &lt;- w *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area</a:t>
            </a:r>
          </a:p>
        </p:txBody>
      </p:sp>
      <p:sp>
        <p:nvSpPr>
          <p:cNvPr id="8" name="CustomShape 2"/>
          <p:cNvSpPr/>
          <p:nvPr/>
        </p:nvSpPr>
        <p:spPr>
          <a:xfrm>
            <a:off x="240994" y="3949504"/>
            <a:ext cx="8553600" cy="77587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de-CH" sz="2000" b="1" i="0" u="none" strike="noStrike" kern="1200" cap="none" spc="-1" normalizeH="0" baseline="0" noProof="0" dirty="0">
                <a:ln>
                  <a:noFill/>
                </a:ln>
                <a:solidFill>
                  <a:srgbClr val="262626"/>
                </a:solidFill>
                <a:effectLst/>
                <a:uLnTx/>
                <a:uFillTx/>
                <a:latin typeface="Calibri"/>
                <a:ea typeface="Noto Sans CJK SC"/>
              </a:rPr>
              <a:t>2) Look at the script (before trying to run it)</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Can you understand each line? What do you expect it to print to the console?</a:t>
            </a:r>
            <a:endParaRPr kumimoji="0" lang="de-CH" sz="2000" b="0" i="0" u="none" strike="noStrike" kern="1200" cap="none" spc="-1" normalizeH="0" baseline="0" noProof="0" dirty="0">
              <a:ln>
                <a:noFill/>
              </a:ln>
              <a:solidFill>
                <a:srgbClr val="262626"/>
              </a:solidFill>
              <a:effectLst/>
              <a:uLnTx/>
              <a:uFillTx/>
              <a:latin typeface="Calibri"/>
            </a:endParaRP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de-CH" sz="2000" b="0" i="0" u="none" strike="noStrike" kern="1200" cap="none" spc="-1" normalizeH="0" baseline="0" noProof="0" dirty="0">
              <a:ln>
                <a:noFill/>
              </a:ln>
              <a:solidFill>
                <a:srgbClr val="262626"/>
              </a:solidFill>
              <a:effectLst/>
              <a:uLnTx/>
              <a:uFillTx/>
              <a:latin typeface="Calibri"/>
              <a:ea typeface="Noto Sans CJK SC"/>
            </a:endParaRPr>
          </a:p>
        </p:txBody>
      </p:sp>
      <p:sp>
        <p:nvSpPr>
          <p:cNvPr id="7" name="CustomShape 2"/>
          <p:cNvSpPr/>
          <p:nvPr/>
        </p:nvSpPr>
        <p:spPr>
          <a:xfrm>
            <a:off x="258480" y="4832565"/>
            <a:ext cx="8754891" cy="186982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de-CH" sz="2000" b="1" i="0" u="none" strike="noStrike" kern="1200" cap="none" spc="-1" normalizeH="0" baseline="0" noProof="0" dirty="0">
                <a:ln>
                  <a:noFill/>
                </a:ln>
                <a:solidFill>
                  <a:srgbClr val="262626"/>
                </a:solidFill>
                <a:effectLst/>
                <a:uLnTx/>
                <a:uFillTx/>
                <a:latin typeface="Calibri"/>
              </a:rPr>
              <a:t>3) Run the script and explore RStudio features</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Run the script line by line. Try both the "Run" button and the keyboard shortcut.  Watch variables appear in the Environment panel (top right).</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Watch what is printed to the console (bottom left). Does it match your expectation?</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de-CH" sz="2000" b="0" i="0" u="none" strike="noStrike" kern="1200" cap="none" spc="-1" normalizeH="0" baseline="0" noProof="0" dirty="0">
              <a:ln>
                <a:noFill/>
              </a:ln>
              <a:solidFill>
                <a:srgbClr val="262626"/>
              </a:solidFill>
              <a:effectLst/>
              <a:uLnTx/>
              <a:uFillTx/>
              <a:latin typeface="Calibri"/>
              <a:ea typeface="Noto Sans CJK SC"/>
            </a:endParaRPr>
          </a:p>
        </p:txBody>
      </p:sp>
    </p:spTree>
    <p:extLst>
      <p:ext uri="{BB962C8B-B14F-4D97-AF65-F5344CB8AC3E}">
        <p14:creationId xmlns:p14="http://schemas.microsoft.com/office/powerpoint/2010/main" val="33266199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8480" y="216720"/>
            <a:ext cx="8636760" cy="6378480"/>
          </a:xfrm>
          <a:prstGeom prst="rect">
            <a:avLst/>
          </a:prstGeom>
          <a:noFill/>
          <a:ln w="25560">
            <a:noFill/>
          </a:ln>
        </p:spPr>
        <p:style>
          <a:lnRef idx="0">
            <a:scrgbClr r="0" g="0" b="0"/>
          </a:lnRef>
          <a:fillRef idx="0">
            <a:scrgbClr r="0" g="0" b="0"/>
          </a:fillRef>
          <a:effectRef idx="0">
            <a:scrgbClr r="0" g="0" b="0"/>
          </a:effectRef>
          <a:fontRef idx="minor"/>
        </p:style>
      </p:sp>
      <p:sp>
        <p:nvSpPr>
          <p:cNvPr id="199" name="CustomShape 2"/>
          <p:cNvSpPr/>
          <p:nvPr/>
        </p:nvSpPr>
        <p:spPr>
          <a:xfrm>
            <a:off x="393480" y="1366576"/>
            <a:ext cx="8470440" cy="513582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Bef>
                <a:spcPts val="439"/>
              </a:spcBef>
            </a:pPr>
            <a:r>
              <a:rPr lang="de-CH" sz="2000" spc="-1" dirty="0">
                <a:solidFill>
                  <a:srgbClr val="262626"/>
                </a:solidFill>
                <a:latin typeface="Calibri"/>
                <a:ea typeface="Noto Sans CJK SC"/>
              </a:rPr>
              <a:t>4) Look at the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options</a:t>
            </a:r>
            <a:r>
              <a:rPr lang="en-US" sz="2000" spc="-1" dirty="0">
                <a:solidFill>
                  <a:srgbClr val="262626"/>
                </a:solidFill>
                <a:latin typeface="Calibri"/>
                <a:ea typeface="Noto Sans CJK SC"/>
              </a:rPr>
              <a:t> (RStudio’s </a:t>
            </a:r>
            <a:r>
              <a:rPr lang="en-US" sz="2000" i="1" spc="-1" dirty="0">
                <a:solidFill>
                  <a:srgbClr val="262626"/>
                </a:solidFill>
                <a:latin typeface="Calibri"/>
                <a:ea typeface="Noto Sans CJK SC"/>
              </a:rPr>
              <a:t>Tools</a:t>
            </a:r>
            <a:r>
              <a:rPr lang="en-US" sz="2000" spc="-1" dirty="0">
                <a:solidFill>
                  <a:srgbClr val="262626"/>
                </a:solidFill>
                <a:latin typeface="Calibri"/>
                <a:ea typeface="Noto Sans CJK SC"/>
              </a:rPr>
              <a:t> menu). If needed, modify them to save your workspace and history and to restore them at startup.</a:t>
            </a:r>
          </a:p>
          <a:p>
            <a:pPr>
              <a:spcBef>
                <a:spcPts val="439"/>
              </a:spcBef>
            </a:pPr>
            <a:endParaRPr lang="de-CH" sz="2000" spc="-1" dirty="0">
              <a:solidFill>
                <a:srgbClr val="262626"/>
              </a:solidFill>
              <a:latin typeface="Calibri"/>
              <a:ea typeface="Noto Sans CJK SC"/>
            </a:endParaRPr>
          </a:p>
          <a:p>
            <a:pPr>
              <a:spcBef>
                <a:spcPts val="439"/>
              </a:spcBef>
            </a:pPr>
            <a:r>
              <a:rPr lang="de-CH" sz="2000" spc="-1" dirty="0">
                <a:solidFill>
                  <a:srgbClr val="262626"/>
                </a:solidFill>
                <a:latin typeface="Calibri"/>
                <a:ea typeface="Noto Sans CJK SC"/>
              </a:rPr>
              <a:t>Check if this works:</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Close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In your course folder, (double-)click the .rproj file.</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Does your project open? Are your variables still in the Environment?</a:t>
            </a:r>
          </a:p>
          <a:p>
            <a:pPr>
              <a:spcBef>
                <a:spcPts val="439"/>
              </a:spcBef>
            </a:pPr>
            <a:endParaRPr lang="de-CH" sz="2000" spc="-1" dirty="0">
              <a:solidFill>
                <a:srgbClr val="262626"/>
              </a:solidFill>
              <a:latin typeface="Calibri"/>
              <a:ea typeface="Noto Sans CJK SC"/>
            </a:endParaRPr>
          </a:p>
          <a:p>
            <a:pPr>
              <a:spcBef>
                <a:spcPts val="439"/>
              </a:spcBef>
            </a:pPr>
            <a:r>
              <a:rPr lang="de-CH" sz="2000" spc="-1" dirty="0">
                <a:solidFill>
                  <a:srgbClr val="262626"/>
                </a:solidFill>
                <a:latin typeface="Calibri"/>
                <a:ea typeface="Noto Sans CJK SC"/>
              </a:rPr>
              <a:t>Check </a:t>
            </a:r>
            <a:r>
              <a:rPr lang="de-CH" sz="2000" spc="-1" dirty="0" err="1">
                <a:solidFill>
                  <a:srgbClr val="262626"/>
                </a:solidFill>
                <a:latin typeface="Calibri"/>
                <a:ea typeface="Noto Sans CJK SC"/>
              </a:rPr>
              <a:t>if</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this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works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too</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Close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Open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again</a:t>
            </a:r>
            <a:r>
              <a:rPr lang="de-CH" sz="2000" spc="-1" dirty="0">
                <a:solidFill>
                  <a:srgbClr val="262626"/>
                </a:solidFill>
                <a:latin typeface="Calibri"/>
                <a:ea typeface="Noto Sans CJK SC"/>
              </a:rPr>
              <a:t>. </a:t>
            </a:r>
          </a:p>
          <a:p>
            <a:pPr marL="342900" indent="-342900">
              <a:spcBef>
                <a:spcPts val="439"/>
              </a:spcBef>
              <a:buFont typeface="Arial" panose="020B0604020202020204" pitchFamily="34" charset="0"/>
              <a:buChar char="•"/>
            </a:pPr>
            <a:r>
              <a:rPr lang="de-CH" sz="2000" spc="-1" dirty="0" err="1">
                <a:solidFill>
                  <a:srgbClr val="262626"/>
                </a:solidFill>
                <a:latin typeface="Calibri"/>
                <a:ea typeface="Noto Sans CJK SC"/>
              </a:rPr>
              <a:t>Verify</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that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is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currently</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closed</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How</a:t>
            </a:r>
            <a:r>
              <a:rPr lang="de-CH" sz="2000" spc="-1" dirty="0">
                <a:solidFill>
                  <a:srgbClr val="262626"/>
                </a:solidFill>
                <a:latin typeface="Calibri"/>
                <a:ea typeface="Noto Sans CJK SC"/>
              </a:rPr>
              <a:t> do </a:t>
            </a:r>
            <a:r>
              <a:rPr lang="de-CH" sz="2000" spc="-1" dirty="0" err="1">
                <a:solidFill>
                  <a:srgbClr val="262626"/>
                </a:solidFill>
                <a:latin typeface="Calibri"/>
                <a:ea typeface="Noto Sans CJK SC"/>
              </a:rPr>
              <a:t>you</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see</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this</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err="1">
                <a:solidFill>
                  <a:srgbClr val="262626"/>
                </a:solidFill>
                <a:latin typeface="Calibri"/>
                <a:ea typeface="Noto Sans CJK SC"/>
              </a:rPr>
              <a:t>From</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inside</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open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Are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variables </a:t>
            </a:r>
            <a:r>
              <a:rPr lang="de-CH" sz="2000" spc="-1" dirty="0" err="1">
                <a:solidFill>
                  <a:srgbClr val="262626"/>
                </a:solidFill>
                <a:latin typeface="Calibri"/>
                <a:ea typeface="Noto Sans CJK SC"/>
              </a:rPr>
              <a:t>now</a:t>
            </a:r>
            <a:r>
              <a:rPr lang="de-CH" sz="2000" spc="-1" dirty="0">
                <a:solidFill>
                  <a:srgbClr val="262626"/>
                </a:solidFill>
                <a:latin typeface="Calibri"/>
                <a:ea typeface="Noto Sans CJK SC"/>
              </a:rPr>
              <a:t> in </a:t>
            </a:r>
            <a:r>
              <a:rPr lang="de-CH" sz="2000" spc="-1" dirty="0" err="1">
                <a:solidFill>
                  <a:srgbClr val="262626"/>
                </a:solidFill>
                <a:latin typeface="Calibri"/>
                <a:ea typeface="Noto Sans CJK SC"/>
              </a:rPr>
              <a:t>the</a:t>
            </a:r>
            <a:r>
              <a:rPr lang="de-CH" sz="2000" spc="-1" dirty="0">
                <a:solidFill>
                  <a:srgbClr val="262626"/>
                </a:solidFill>
                <a:latin typeface="Calibri"/>
                <a:ea typeface="Noto Sans CJK SC"/>
              </a:rPr>
              <a:t> Environment? </a:t>
            </a:r>
          </a:p>
          <a:p>
            <a:pPr>
              <a:spcBef>
                <a:spcPts val="439"/>
              </a:spcBef>
            </a:pPr>
            <a:endParaRPr lang="en-US" sz="2000" spc="-1" dirty="0">
              <a:solidFill>
                <a:srgbClr val="262626"/>
              </a:solidFill>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2bis</a:t>
            </a:r>
            <a:endParaRPr lang="en-US" sz="4000" spc="-1" dirty="0">
              <a:solidFill>
                <a:prstClr val="black"/>
              </a:solidFill>
            </a:endParaRPr>
          </a:p>
        </p:txBody>
      </p:sp>
    </p:spTree>
    <p:extLst>
      <p:ext uri="{BB962C8B-B14F-4D97-AF65-F5344CB8AC3E}">
        <p14:creationId xmlns:p14="http://schemas.microsoft.com/office/powerpoint/2010/main" val="39142419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CustomShape 1"/>
          <p:cNvSpPr/>
          <p:nvPr/>
        </p:nvSpPr>
        <p:spPr>
          <a:xfrm>
            <a:off x="258480" y="216720"/>
            <a:ext cx="8635320" cy="6377040"/>
          </a:xfrm>
          <a:prstGeom prst="rect">
            <a:avLst/>
          </a:prstGeom>
          <a:noFill/>
          <a:ln w="25560">
            <a:noFill/>
          </a:ln>
        </p:spPr>
        <p:style>
          <a:lnRef idx="0">
            <a:scrgbClr r="0" g="0" b="0"/>
          </a:lnRef>
          <a:fillRef idx="0">
            <a:scrgbClr r="0" g="0" b="0"/>
          </a:fillRef>
          <a:effectRef idx="0">
            <a:scrgbClr r="0" g="0" b="0"/>
          </a:effectRef>
          <a:fontRef idx="minor"/>
        </p:style>
      </p:sp>
      <p:sp>
        <p:nvSpPr>
          <p:cNvPr id="790" name="CustomShape 2"/>
          <p:cNvSpPr/>
          <p:nvPr/>
        </p:nvSpPr>
        <p:spPr>
          <a:xfrm>
            <a:off x="258480" y="-46800"/>
            <a:ext cx="7938000" cy="60444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000" b="0" i="0" u="none" strike="noStrike" kern="1200" cap="none" spc="-1" normalizeH="0" baseline="0" noProof="0">
                <a:ln>
                  <a:noFill/>
                </a:ln>
                <a:solidFill>
                  <a:srgbClr val="4F81BD"/>
                </a:solidFill>
                <a:effectLst/>
                <a:uLnTx/>
                <a:uFillTx/>
                <a:latin typeface="Calibri"/>
              </a:rPr>
              <a:t>Let’s practice – 3 </a:t>
            </a:r>
            <a:endParaRPr kumimoji="0" lang="en-US" sz="4000" b="0" i="0" u="none" strike="noStrike" kern="1200" cap="none" spc="-1" normalizeH="0" baseline="0" noProof="0">
              <a:ln>
                <a:noFill/>
              </a:ln>
              <a:solidFill>
                <a:prstClr val="black"/>
              </a:solidFill>
              <a:effectLst/>
              <a:uLnTx/>
              <a:uFillTx/>
              <a:latin typeface="Arial"/>
            </a:endParaRPr>
          </a:p>
        </p:txBody>
      </p:sp>
      <p:sp>
        <p:nvSpPr>
          <p:cNvPr id="791" name="CustomShape 3"/>
          <p:cNvSpPr/>
          <p:nvPr/>
        </p:nvSpPr>
        <p:spPr>
          <a:xfrm>
            <a:off x="191880" y="564840"/>
            <a:ext cx="7904520" cy="5889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For all exercises, feel free to use</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	- cheat sheets provided</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	- R help (? at command prompt)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CH" sz="2000" b="0" i="0" u="none" strike="noStrike" kern="1200" cap="none" spc="-1" normalizeH="0" baseline="0" noProof="0" dirty="0">
                <a:ln>
                  <a:noFill/>
                </a:ln>
                <a:solidFill>
                  <a:srgbClr val="262626"/>
                </a:solidFill>
                <a:effectLst/>
                <a:uLnTx/>
                <a:uFillTx/>
                <a:latin typeface="Calibri"/>
              </a:rPr>
              <a:t>Open a new script file and save it as </a:t>
            </a:r>
            <a:r>
              <a:rPr kumimoji="0" lang="de-CH" sz="2000" b="0" i="0" u="none" strike="noStrike" kern="1200" cap="none" spc="-1" normalizeH="0" baseline="0" noProof="0" dirty="0">
                <a:ln>
                  <a:noFill/>
                </a:ln>
                <a:solidFill>
                  <a:srgbClr val="4E81BD"/>
                </a:solidFill>
                <a:effectLst/>
                <a:uLnTx/>
                <a:uFillTx/>
                <a:latin typeface="Calibri"/>
              </a:rPr>
              <a:t>ex3.R</a:t>
            </a:r>
            <a:endParaRPr kumimoji="0" lang="en-US" sz="2000" b="0" i="0" u="none" strike="noStrike" kern="1200" cap="none" spc="-1" normalizeH="0" baseline="0" noProof="0" dirty="0">
              <a:ln>
                <a:noFill/>
              </a:ln>
              <a:solidFill>
                <a:srgbClr val="4E81BD"/>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266760" marR="0" lvl="0" indent="-261720" algn="l" defTabSz="914400" rtl="0" eaLnBrk="1" fontAlgn="auto" latinLnBrk="0" hangingPunct="1">
              <a:lnSpc>
                <a:spcPct val="100000"/>
              </a:lnSpc>
              <a:spcBef>
                <a:spcPts val="400"/>
              </a:spcBef>
              <a:spcAft>
                <a:spcPts val="0"/>
              </a:spcAft>
              <a:buClr>
                <a:srgbClr val="000000"/>
              </a:buClr>
              <a:buSzTx/>
              <a:buFont typeface="StarSymbol"/>
              <a:buAutoNum type="arabicParenR"/>
              <a:tabLst/>
              <a:defRPr/>
            </a:pPr>
            <a:r>
              <a:rPr kumimoji="0" lang="en-US" sz="2000" b="0" i="0" u="none" strike="noStrike" kern="1200" cap="none" spc="-1" normalizeH="0" baseline="0" noProof="0" dirty="0">
                <a:ln>
                  <a:noFill/>
                </a:ln>
                <a:solidFill>
                  <a:srgbClr val="262626"/>
                </a:solidFill>
                <a:effectLst/>
                <a:uLnTx/>
                <a:uFillTx/>
                <a:latin typeface="Calibri"/>
              </a:rPr>
              <a:t>Assign the values 6</a:t>
            </a:r>
            <a:r>
              <a:rPr kumimoji="0" lang="en-US" sz="2000" b="1" i="0" u="none" strike="noStrike" kern="1200" cap="none" spc="-1" normalizeH="0" baseline="0" noProof="0" dirty="0">
                <a:ln>
                  <a:noFill/>
                </a:ln>
                <a:solidFill>
                  <a:srgbClr val="262626"/>
                </a:solidFill>
                <a:effectLst/>
                <a:uLnTx/>
                <a:uFillTx/>
                <a:latin typeface="Calibri"/>
              </a:rPr>
              <a:t>.</a:t>
            </a:r>
            <a:r>
              <a:rPr kumimoji="0" lang="en-US" sz="2000" b="0" i="0" u="none" strike="noStrike" kern="1200" cap="none" spc="-1" normalizeH="0" baseline="0" noProof="0" dirty="0">
                <a:ln>
                  <a:noFill/>
                </a:ln>
                <a:solidFill>
                  <a:srgbClr val="262626"/>
                </a:solidFill>
                <a:effectLst/>
                <a:uLnTx/>
                <a:uFillTx/>
                <a:latin typeface="Calibri"/>
              </a:rPr>
              <a:t>7 and 56</a:t>
            </a:r>
            <a:r>
              <a:rPr kumimoji="0" lang="en-US" sz="2000" b="1" i="0" u="none" strike="noStrike" kern="1200" cap="none" spc="-1" normalizeH="0" baseline="0" noProof="0" dirty="0">
                <a:ln>
                  <a:noFill/>
                </a:ln>
                <a:solidFill>
                  <a:srgbClr val="262626"/>
                </a:solidFill>
                <a:effectLst/>
                <a:uLnTx/>
                <a:uFillTx/>
                <a:latin typeface="Calibri"/>
              </a:rPr>
              <a:t>.</a:t>
            </a:r>
            <a:r>
              <a:rPr kumimoji="0" lang="en-US" sz="2000" b="0" i="0" u="none" strike="noStrike" kern="1200" cap="none" spc="-1" normalizeH="0" baseline="0" noProof="0" dirty="0">
                <a:ln>
                  <a:noFill/>
                </a:ln>
                <a:solidFill>
                  <a:srgbClr val="262626"/>
                </a:solidFill>
                <a:effectLst/>
                <a:uLnTx/>
                <a:uFillTx/>
                <a:latin typeface="Calibri"/>
              </a:rPr>
              <a:t>3 to variables </a:t>
            </a:r>
            <a:r>
              <a:rPr kumimoji="0" lang="en-US" sz="2000" b="1" i="0" u="none" strike="noStrike" kern="1200" cap="none" spc="-1" normalizeH="0" baseline="0" noProof="0" dirty="0">
                <a:ln>
                  <a:noFill/>
                </a:ln>
                <a:solidFill>
                  <a:srgbClr val="262626"/>
                </a:solidFill>
                <a:effectLst/>
                <a:uLnTx/>
                <a:uFillTx/>
                <a:latin typeface="Calibri"/>
              </a:rPr>
              <a:t>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a:ln>
                  <a:noFill/>
                </a:ln>
                <a:solidFill>
                  <a:srgbClr val="262626"/>
                </a:solidFill>
                <a:effectLst/>
                <a:uLnTx/>
                <a:uFillTx/>
                <a:latin typeface="Calibri"/>
              </a:rPr>
              <a:t>b</a:t>
            </a:r>
            <a:r>
              <a:rPr kumimoji="0" lang="en-US" sz="2000" b="0" i="0" u="none" strike="noStrike" kern="1200" cap="none" spc="-1" normalizeH="0" baseline="0" noProof="0" dirty="0">
                <a:ln>
                  <a:noFill/>
                </a:ln>
                <a:solidFill>
                  <a:srgbClr val="262626"/>
                </a:solidFill>
                <a:effectLst/>
                <a:uLnTx/>
                <a:uFillTx/>
                <a:latin typeface="Calibri"/>
              </a:rPr>
              <a:t>, respectively.</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2) </a:t>
            </a:r>
            <a:r>
              <a:rPr kumimoji="0" lang="en-US" sz="2000" b="0" i="0" u="none" strike="noStrike" kern="1200" cap="none" spc="-1" normalizeH="0" baseline="0" noProof="0" dirty="0">
                <a:ln>
                  <a:noFill/>
                </a:ln>
                <a:solidFill>
                  <a:srgbClr val="262626"/>
                </a:solidFill>
                <a:effectLst/>
                <a:uLnTx/>
                <a:uFillTx/>
                <a:latin typeface="Calibri"/>
              </a:rPr>
              <a:t>Calculate (2*a)/b + (a*b) and assign the result to variable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Display the content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3) </a:t>
            </a:r>
            <a:r>
              <a:rPr kumimoji="0" lang="en-US" sz="2000" b="0" i="0" u="none" strike="noStrike" kern="1200" cap="none" spc="-1" normalizeH="0" baseline="0" noProof="0" dirty="0">
                <a:ln>
                  <a:noFill/>
                </a:ln>
                <a:solidFill>
                  <a:srgbClr val="262626"/>
                </a:solidFill>
                <a:effectLst/>
                <a:uLnTx/>
                <a:uFillTx/>
                <a:latin typeface="Calibri"/>
              </a:rPr>
              <a:t>Find out how to compute the square root of variables. Compute the square roots of </a:t>
            </a:r>
            <a:r>
              <a:rPr kumimoji="0" lang="en-US" sz="2000" b="1" i="0" u="none" strike="noStrike" kern="1200" cap="none" spc="-1" normalizeH="0" baseline="0" noProof="0" dirty="0">
                <a:ln>
                  <a:noFill/>
                </a:ln>
                <a:solidFill>
                  <a:srgbClr val="262626"/>
                </a:solidFill>
                <a:effectLst/>
                <a:uLnTx/>
                <a:uFillTx/>
                <a:latin typeface="Calibri"/>
              </a:rPr>
              <a:t>a </a:t>
            </a:r>
            <a:r>
              <a:rPr kumimoji="0" lang="en-US" sz="2000" b="0" i="0" u="none" strike="noStrike" kern="1200" cap="none" spc="-1" normalizeH="0" baseline="0" noProof="0" dirty="0">
                <a:ln>
                  <a:noFill/>
                </a:ln>
                <a:solidFill>
                  <a:srgbClr val="262626"/>
                </a:solidFill>
                <a:effectLst/>
                <a:uLnTx/>
                <a:uFillTx/>
                <a:latin typeface="Calibri"/>
              </a:rPr>
              <a:t>and </a:t>
            </a:r>
            <a:r>
              <a:rPr kumimoji="0" lang="en-US" sz="2000" b="1" i="0" u="none" strike="noStrike" kern="1200" cap="none" spc="-1" normalizeH="0" baseline="0" noProof="0" dirty="0">
                <a:ln>
                  <a:noFill/>
                </a:ln>
                <a:solidFill>
                  <a:srgbClr val="262626"/>
                </a:solidFill>
                <a:effectLst/>
                <a:uLnTx/>
                <a:uFillTx/>
                <a:latin typeface="Calibri"/>
              </a:rPr>
              <a:t>b</a:t>
            </a:r>
            <a:r>
              <a:rPr kumimoji="0" lang="en-US" sz="2000" b="0" i="0" u="none" strike="noStrike" kern="1200" cap="none" spc="-1" normalizeH="0" baseline="0" noProof="0" dirty="0">
                <a:ln>
                  <a:noFill/>
                </a:ln>
                <a:solidFill>
                  <a:srgbClr val="262626"/>
                </a:solidFill>
                <a:effectLst/>
                <a:uLnTx/>
                <a:uFillTx/>
                <a:latin typeface="Calibri"/>
              </a:rPr>
              <a:t> and of the ratio </a:t>
            </a:r>
            <a:r>
              <a:rPr kumimoji="0" lang="en-US" sz="2000" b="1" i="0" u="none" strike="noStrike" kern="1200" cap="none" spc="-1" normalizeH="0" baseline="0" noProof="0" dirty="0">
                <a:ln>
                  <a:noFill/>
                </a:ln>
                <a:solidFill>
                  <a:srgbClr val="262626"/>
                </a:solidFill>
                <a:effectLst/>
                <a:uLnTx/>
                <a:uFillTx/>
                <a:latin typeface="Calibri"/>
              </a:rPr>
              <a:t>a/b</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4) </a:t>
            </a:r>
            <a:r>
              <a:rPr kumimoji="0" lang="en-US" sz="2000" b="0" i="0" u="none" strike="noStrike" kern="1200" cap="none" spc="-1" normalizeH="0" baseline="0" noProof="0" dirty="0">
                <a:ln>
                  <a:noFill/>
                </a:ln>
                <a:solidFill>
                  <a:srgbClr val="262626"/>
                </a:solidFill>
                <a:effectLst/>
                <a:uLnTx/>
                <a:uFillTx/>
                <a:latin typeface="Calibri"/>
              </a:rPr>
              <a:t>a) Calculate the logarithm to the base 2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(i.e., log</a:t>
            </a:r>
            <a:r>
              <a:rPr kumimoji="0" lang="en-US" sz="2000" b="0" i="0" u="none" strike="noStrike" kern="1200" cap="none" spc="-1" normalizeH="0" baseline="-25000" noProof="0" dirty="0">
                <a:ln>
                  <a:noFill/>
                </a:ln>
                <a:solidFill>
                  <a:srgbClr val="262626"/>
                </a:solidFill>
                <a:effectLst/>
                <a:uLnTx/>
                <a:uFillTx/>
                <a:latin typeface="Calibri"/>
              </a:rPr>
              <a:t>2 </a:t>
            </a:r>
            <a:r>
              <a:rPr kumimoji="0" lang="en-US" sz="2000" b="0" i="0" u="none" strike="noStrike" kern="1200" cap="none" spc="-1" normalizeH="0" baseline="0" noProof="0" dirty="0">
                <a:ln>
                  <a:noFill/>
                </a:ln>
                <a:solidFill>
                  <a:srgbClr val="262626"/>
                </a:solidFill>
                <a:effectLst/>
                <a:uLnTx/>
                <a:uFillTx/>
                <a:latin typeface="Calibri"/>
              </a:rPr>
              <a:t>x).</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     b) Calculate the natural logarithm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(i.e., log</a:t>
            </a:r>
            <a:r>
              <a:rPr kumimoji="0" lang="en-US" sz="2000" b="0" i="0" u="none" strike="noStrike" kern="1200" cap="none" spc="-1" normalizeH="0" baseline="-25000" noProof="0" dirty="0">
                <a:ln>
                  <a:noFill/>
                </a:ln>
                <a:solidFill>
                  <a:srgbClr val="262626"/>
                </a:solidFill>
                <a:effectLst/>
                <a:uLnTx/>
                <a:uFillTx/>
                <a:latin typeface="Calibri"/>
              </a:rPr>
              <a:t>e </a:t>
            </a:r>
            <a:r>
              <a:rPr kumimoji="0" lang="en-US" sz="2000" b="0" i="0" u="none" strike="noStrike" kern="1200" cap="none" spc="-1" normalizeH="0" baseline="0" noProof="0" dirty="0">
                <a:ln>
                  <a:noFill/>
                </a:ln>
                <a:solidFill>
                  <a:srgbClr val="262626"/>
                </a:solidFill>
                <a:effectLst/>
                <a:uLnTx/>
                <a:uFillTx/>
                <a:latin typeface="Calibri"/>
              </a:rPr>
              <a:t>x).</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0073345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258480" y="216720"/>
            <a:ext cx="8635320" cy="6377040"/>
          </a:xfrm>
          <a:prstGeom prst="rect">
            <a:avLst/>
          </a:prstGeom>
          <a:noFill/>
          <a:ln w="25560">
            <a:noFill/>
          </a:ln>
        </p:spPr>
        <p:style>
          <a:lnRef idx="0">
            <a:scrgbClr r="0" g="0" b="0"/>
          </a:lnRef>
          <a:fillRef idx="0">
            <a:scrgbClr r="0" g="0" b="0"/>
          </a:fillRef>
          <a:effectRef idx="0">
            <a:scrgbClr r="0" g="0" b="0"/>
          </a:effectRef>
          <a:fontRef idx="minor"/>
        </p:style>
      </p:sp>
      <p:sp>
        <p:nvSpPr>
          <p:cNvPr id="824" name="CustomShape 2"/>
          <p:cNvSpPr/>
          <p:nvPr/>
        </p:nvSpPr>
        <p:spPr>
          <a:xfrm>
            <a:off x="258480" y="-46800"/>
            <a:ext cx="7938000" cy="60444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4F81BD"/>
                </a:solidFill>
                <a:effectLst/>
                <a:uLnTx/>
                <a:uFillTx/>
                <a:latin typeface="Calibri"/>
              </a:rPr>
              <a:t>Let’s practice </a:t>
            </a:r>
            <a:r>
              <a:rPr lang="en-US" sz="4000" spc="-1" dirty="0">
                <a:solidFill>
                  <a:srgbClr val="4F81BD"/>
                </a:solidFill>
                <a:latin typeface="Calibri"/>
              </a:rPr>
              <a:t>–</a:t>
            </a:r>
            <a:r>
              <a:rPr kumimoji="0" lang="en-US" sz="4000" b="0" i="0" u="none" strike="noStrike" kern="1200" cap="none" spc="-1" normalizeH="0" baseline="0" noProof="0" dirty="0">
                <a:ln>
                  <a:noFill/>
                </a:ln>
                <a:solidFill>
                  <a:srgbClr val="4F81BD"/>
                </a:solidFill>
                <a:effectLst/>
                <a:uLnTx/>
                <a:uFillTx/>
                <a:latin typeface="Calibri"/>
              </a:rPr>
              <a:t> 4 </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25" name="CustomShape 3"/>
          <p:cNvSpPr/>
          <p:nvPr/>
        </p:nvSpPr>
        <p:spPr>
          <a:xfrm>
            <a:off x="191880" y="704160"/>
            <a:ext cx="8809920" cy="5889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 1) Create two vectors,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1" i="0" u="none" strike="noStrike" kern="1200" cap="none" spc="-1" normalizeH="0" baseline="0" noProof="0" dirty="0">
                <a:ln>
                  <a:noFill/>
                </a:ln>
                <a:solidFill>
                  <a:srgbClr val="262626"/>
                </a:solidFill>
                <a:effectLst/>
                <a:uLnTx/>
                <a:uFillTx/>
                <a:latin typeface="Calibri"/>
              </a:rPr>
              <a:t> </a:t>
            </a:r>
            <a:r>
              <a:rPr kumimoji="0" lang="en-US" sz="2000" b="0" i="0" u="none" strike="noStrike" kern="1200" cap="none" spc="-1" normalizeH="0" baseline="0" noProof="0" dirty="0">
                <a:ln>
                  <a:noFill/>
                </a:ln>
                <a:solidFill>
                  <a:srgbClr val="262626"/>
                </a:solidFill>
                <a:effectLst/>
                <a:uLnTx/>
                <a:uFillTx/>
                <a:latin typeface="Calibri"/>
              </a:rPr>
              <a:t>and </a:t>
            </a:r>
            <a:r>
              <a:rPr kumimoji="0" lang="en-US" sz="2000" b="1" i="0" u="none" strike="noStrike" kern="1200" cap="none" spc="-1" normalizeH="0" baseline="0" noProof="0" dirty="0" err="1">
                <a:ln>
                  <a:noFill/>
                </a:ln>
                <a:solidFill>
                  <a:srgbClr val="262626"/>
                </a:solidFill>
                <a:effectLst/>
                <a:uLnTx/>
                <a:uFillTx/>
                <a:latin typeface="Calibri"/>
              </a:rPr>
              <a:t>vector_b</a:t>
            </a:r>
            <a:r>
              <a:rPr kumimoji="0" lang="en-US" sz="2000" b="0" i="0" u="none" strike="noStrike" kern="1200" cap="none" spc="-1" normalizeH="0" baseline="0" noProof="0" dirty="0">
                <a:ln>
                  <a:noFill/>
                </a:ln>
                <a:solidFill>
                  <a:srgbClr val="262626"/>
                </a:solidFill>
                <a:effectLst/>
                <a:uLnTx/>
                <a:uFillTx/>
                <a:latin typeface="Calibri"/>
              </a:rPr>
              <a:t>, containing the values from −5 to 5 and from 10 down to 0, respectively.</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2) Calculate the (element-wise) sum, difference and product between the elements of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err="1">
                <a:ln>
                  <a:noFill/>
                </a:ln>
                <a:solidFill>
                  <a:srgbClr val="262626"/>
                </a:solidFill>
                <a:effectLst/>
                <a:uLnTx/>
                <a:uFillTx/>
                <a:latin typeface="Calibri"/>
              </a:rPr>
              <a:t>vector_b</a:t>
            </a:r>
            <a:r>
              <a:rPr kumimoji="0" lang="en-US" sz="2000" b="0" i="0" u="none" strike="noStrike" kern="1200" cap="none" spc="-1" normalizeH="0" baseline="0" noProof="0" dirty="0">
                <a:ln>
                  <a:noFill/>
                </a:ln>
                <a:solidFill>
                  <a:srgbClr val="262626"/>
                </a:solidFill>
                <a:effectLst/>
                <a:uLnTx/>
                <a:uFillTx/>
                <a:latin typeface="Calibri"/>
              </a:rPr>
              <a:t>.</a:t>
            </a:r>
            <a:r>
              <a:rPr kumimoji="0" lang="en-US" sz="2000" b="0" i="1" u="none" strike="noStrike" kern="1200" cap="none" spc="-1" normalizeH="0" baseline="0" noProof="0" dirty="0">
                <a:ln>
                  <a:noFill/>
                </a:ln>
                <a:solidFill>
                  <a:srgbClr val="262626"/>
                </a:solidFill>
                <a:effectLst/>
                <a:uLnTx/>
                <a:uFillTx/>
                <a:latin typeface="Calibri"/>
              </a:rPr>
              <a:t>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3) a) Calculate the sum of elements in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0" i="0" u="none" strike="noStrike" kern="1200" cap="none" spc="-1" normalizeH="0" baseline="0" noProof="0" dirty="0">
                <a:ln>
                  <a:noFill/>
                </a:ln>
                <a:solidFill>
                  <a:srgbClr val="262626"/>
                </a:solidFill>
                <a:effectLst/>
                <a:uLnTx/>
                <a:uFillTx/>
                <a:latin typeface="Calibri"/>
              </a:rPr>
              <a:t>.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     b) Calculate the overall sum of elements in both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err="1">
                <a:ln>
                  <a:noFill/>
                </a:ln>
                <a:solidFill>
                  <a:srgbClr val="262626"/>
                </a:solidFill>
                <a:effectLst/>
                <a:uLnTx/>
                <a:uFillTx/>
                <a:latin typeface="Calibri"/>
              </a:rPr>
              <a:t>vector_b</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4) Identify the smallest and the largest value among both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err="1">
                <a:ln>
                  <a:noFill/>
                </a:ln>
                <a:solidFill>
                  <a:srgbClr val="262626"/>
                </a:solidFill>
                <a:effectLst/>
                <a:uLnTx/>
                <a:uFillTx/>
                <a:latin typeface="Calibri"/>
              </a:rPr>
              <a:t>vector_b</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5)  Compute the overall mean of the values among both </a:t>
            </a:r>
            <a:r>
              <a:rPr kumimoji="0" lang="en-US" sz="2000" b="1" i="0" u="none" strike="noStrike" kern="1200" cap="none" spc="-1" normalizeH="0" baseline="0" noProof="0" dirty="0" err="1">
                <a:ln>
                  <a:noFill/>
                </a:ln>
                <a:solidFill>
                  <a:srgbClr val="262626"/>
                </a:solidFill>
                <a:effectLst/>
                <a:uLnTx/>
                <a:uFillTx/>
                <a:latin typeface="Calibri"/>
              </a:rPr>
              <a:t>vector_a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err="1">
                <a:ln>
                  <a:noFill/>
                </a:ln>
                <a:solidFill>
                  <a:srgbClr val="262626"/>
                </a:solidFill>
                <a:effectLst/>
                <a:uLnTx/>
                <a:uFillTx/>
                <a:latin typeface="Calibri"/>
              </a:rPr>
              <a:t>vector_b</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000000"/>
                </a:solidFill>
                <a:effectLst/>
                <a:uLnTx/>
                <a:uFillTx/>
                <a:latin typeface="Arial"/>
              </a:rPr>
              <a:t>Hint: Each task in exercises 6-9 can be performed in a single statement per vector</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4498049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CustomShape 1"/>
          <p:cNvSpPr/>
          <p:nvPr/>
        </p:nvSpPr>
        <p:spPr>
          <a:xfrm>
            <a:off x="258480" y="216720"/>
            <a:ext cx="8634960" cy="6376680"/>
          </a:xfrm>
          <a:prstGeom prst="rect">
            <a:avLst/>
          </a:prstGeom>
          <a:noFill/>
          <a:ln w="25560">
            <a:noFill/>
          </a:ln>
        </p:spPr>
        <p:style>
          <a:lnRef idx="0">
            <a:scrgbClr r="0" g="0" b="0"/>
          </a:lnRef>
          <a:fillRef idx="0">
            <a:scrgbClr r="0" g="0" b="0"/>
          </a:fillRef>
          <a:effectRef idx="0">
            <a:scrgbClr r="0" g="0" b="0"/>
          </a:effectRef>
          <a:fontRef idx="minor"/>
        </p:style>
      </p:sp>
      <p:sp>
        <p:nvSpPr>
          <p:cNvPr id="854" name="CustomShape 2"/>
          <p:cNvSpPr/>
          <p:nvPr/>
        </p:nvSpPr>
        <p:spPr>
          <a:xfrm>
            <a:off x="191880" y="704160"/>
            <a:ext cx="8853480" cy="6540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720">
              <a:spcBef>
                <a:spcPts val="400"/>
              </a:spcBef>
              <a:buClr>
                <a:srgbClr val="262626"/>
              </a:buClr>
            </a:pPr>
            <a:r>
              <a:rPr lang="de-CH" sz="2000" spc="-1" dirty="0">
                <a:solidFill>
                  <a:prstClr val="black"/>
                </a:solidFill>
                <a:latin typeface="Calibri" panose="020F0502020204030204" pitchFamily="34" charset="0"/>
              </a:rPr>
              <a:t>Open a new script and save it as "Ex5.R". Comment it.</a:t>
            </a:r>
          </a:p>
          <a:p>
            <a:pPr marL="216000" indent="-215280">
              <a:spcBef>
                <a:spcPts val="400"/>
              </a:spcBef>
              <a:buClr>
                <a:srgbClr val="262626"/>
              </a:buClr>
              <a:buFont typeface="StarSymbol"/>
              <a:buAutoNum type="arabicParenR"/>
            </a:pPr>
            <a:r>
              <a:rPr lang="de-CH" sz="2000" spc="-1" dirty="0">
                <a:solidFill>
                  <a:prstClr val="black"/>
                </a:solidFill>
                <a:latin typeface="Calibri" panose="020F0502020204030204" pitchFamily="34" charset="0"/>
              </a:rPr>
              <a:t> In your script, write commands to install and load the package "MASS".</a:t>
            </a:r>
          </a:p>
          <a:p>
            <a:pPr marL="216000" indent="-215280">
              <a:spcBef>
                <a:spcPts val="400"/>
              </a:spcBef>
              <a:buClr>
                <a:srgbClr val="262626"/>
              </a:buClr>
              <a:buFont typeface="StarSymbol"/>
              <a:buAutoNum type="arabicParenR"/>
            </a:pPr>
            <a:r>
              <a:rPr lang="de-CH" sz="2000" spc="-1" dirty="0">
                <a:solidFill>
                  <a:prstClr val="black"/>
                </a:solidFill>
                <a:latin typeface="Calibri" panose="020F0502020204030204" pitchFamily="34" charset="0"/>
              </a:rPr>
              <a:t> Write a command to load the bacteria data set from the package MASS:</a:t>
            </a:r>
            <a:endParaRPr lang="de-CH" sz="2000" spc="-1" dirty="0">
              <a:solidFill>
                <a:srgbClr val="4F81BD"/>
              </a:solidFill>
              <a:latin typeface="Calibri"/>
            </a:endParaRPr>
          </a:p>
          <a:p>
            <a:pPr marL="720">
              <a:spcBef>
                <a:spcPts val="400"/>
              </a:spcBef>
              <a:buClr>
                <a:srgbClr val="262626"/>
              </a:buClr>
            </a:pPr>
            <a:r>
              <a:rPr lang="de-CH" spc="-1" dirty="0">
                <a:solidFill>
                  <a:srgbClr val="4F81BD"/>
                </a:solidFill>
                <a:latin typeface="Lucida Console" panose="020B0609040504020204" pitchFamily="49" charset="0"/>
              </a:rPr>
              <a:t>  data(bacteria) </a:t>
            </a:r>
            <a:r>
              <a:rPr lang="de-CH" spc="-1" dirty="0">
                <a:solidFill>
                  <a:schemeClr val="accent3">
                    <a:lumMod val="50000"/>
                  </a:schemeClr>
                </a:solidFill>
                <a:latin typeface="Lucida Console" panose="020B0609040504020204" pitchFamily="49" charset="0"/>
              </a:rPr>
              <a:t># loads the bacteria data set (from MASS) </a:t>
            </a:r>
          </a:p>
          <a:p>
            <a:pPr marL="720">
              <a:spcBef>
                <a:spcPts val="400"/>
              </a:spcBef>
              <a:buClr>
                <a:srgbClr val="262626"/>
              </a:buClr>
            </a:pPr>
            <a:endParaRPr lang="de-CH" sz="2000" spc="-1" dirty="0">
              <a:solidFill>
                <a:schemeClr val="accent3">
                  <a:lumMod val="50000"/>
                </a:schemeClr>
              </a:solidFill>
              <a:latin typeface="Lucida Console" panose="020B0609040504020204" pitchFamily="49" charset="0"/>
            </a:endParaRPr>
          </a:p>
          <a:p>
            <a:pPr marL="720">
              <a:spcBef>
                <a:spcPts val="400"/>
              </a:spcBef>
              <a:buClr>
                <a:srgbClr val="262626"/>
              </a:buClr>
            </a:pPr>
            <a:r>
              <a:rPr lang="de-CH" sz="2000" spc="-1" dirty="0">
                <a:solidFill>
                  <a:srgbClr val="000000"/>
                </a:solidFill>
                <a:latin typeface="Calibri"/>
              </a:rPr>
              <a:t>Execute the command. Check: You should have a variable named "bacteria" in your Environment.</a:t>
            </a:r>
          </a:p>
          <a:p>
            <a:pPr marL="720">
              <a:spcBef>
                <a:spcPts val="400"/>
              </a:spcBef>
              <a:buClr>
                <a:srgbClr val="262626"/>
              </a:buClr>
            </a:pPr>
            <a:endParaRPr lang="de-CH" sz="2000" spc="-1" dirty="0">
              <a:solidFill>
                <a:srgbClr val="000000"/>
              </a:solidFill>
              <a:latin typeface="Calibri"/>
            </a:endParaRPr>
          </a:p>
          <a:p>
            <a:pPr marL="720">
              <a:spcBef>
                <a:spcPts val="400"/>
              </a:spcBef>
              <a:buClr>
                <a:srgbClr val="262626"/>
              </a:buClr>
            </a:pPr>
            <a:r>
              <a:rPr lang="en-US" sz="2000" spc="-1" dirty="0">
                <a:solidFill>
                  <a:srgbClr val="000000"/>
                </a:solidFill>
                <a:latin typeface="Calibri"/>
              </a:rPr>
              <a:t>3) What are the names of the columns of the </a:t>
            </a:r>
            <a:r>
              <a:rPr lang="en-US" sz="2000" b="1" spc="-1" dirty="0">
                <a:solidFill>
                  <a:srgbClr val="000000"/>
                </a:solidFill>
                <a:latin typeface="Calibri"/>
              </a:rPr>
              <a:t>bacteria</a:t>
            </a:r>
            <a:r>
              <a:rPr lang="en-US" sz="2000" spc="-1" dirty="0">
                <a:solidFill>
                  <a:srgbClr val="000000"/>
                </a:solidFill>
                <a:latin typeface="Calibri"/>
              </a:rPr>
              <a:t> </a:t>
            </a:r>
            <a:r>
              <a:rPr lang="en-US" sz="2000" spc="-1" dirty="0" err="1">
                <a:solidFill>
                  <a:srgbClr val="000000"/>
                </a:solidFill>
                <a:latin typeface="Calibri"/>
              </a:rPr>
              <a:t>data.frame</a:t>
            </a:r>
            <a:r>
              <a:rPr lang="en-US" sz="2000" spc="-1" dirty="0">
                <a:solidFill>
                  <a:srgbClr val="000000"/>
                </a:solidFill>
                <a:latin typeface="Calibri"/>
              </a:rPr>
              <a:t> ?</a:t>
            </a:r>
            <a:endParaRPr lang="en-US" sz="2000" spc="-1" dirty="0">
              <a:solidFill>
                <a:prstClr val="black"/>
              </a:solidFill>
            </a:endParaRPr>
          </a:p>
          <a:p>
            <a:pPr marL="720">
              <a:spcBef>
                <a:spcPts val="400"/>
              </a:spcBef>
              <a:buClr>
                <a:srgbClr val="262626"/>
              </a:buClr>
            </a:pPr>
            <a:r>
              <a:rPr lang="en-US" sz="2000" spc="-1" dirty="0">
                <a:solidFill>
                  <a:srgbClr val="000000"/>
                </a:solidFill>
                <a:latin typeface="Calibri"/>
              </a:rPr>
              <a:t>4) Use </a:t>
            </a:r>
            <a:r>
              <a:rPr lang="en-US" sz="2000" b="1" spc="-1" dirty="0">
                <a:solidFill>
                  <a:srgbClr val="000000"/>
                </a:solidFill>
                <a:latin typeface="Calibri"/>
              </a:rPr>
              <a:t>[]</a:t>
            </a:r>
            <a:r>
              <a:rPr lang="en-US" sz="2000" spc="-1" dirty="0">
                <a:solidFill>
                  <a:srgbClr val="000000"/>
                </a:solidFill>
                <a:latin typeface="Calibri"/>
              </a:rPr>
              <a:t>  to select rows 100 to 119 of the column “</a:t>
            </a:r>
            <a:r>
              <a:rPr lang="en-US" sz="2000" spc="-1" dirty="0" err="1">
                <a:solidFill>
                  <a:srgbClr val="000000"/>
                </a:solidFill>
                <a:latin typeface="Calibri"/>
              </a:rPr>
              <a:t>ap</a:t>
            </a:r>
            <a:r>
              <a:rPr lang="en-US" sz="2000" spc="-1" dirty="0">
                <a:solidFill>
                  <a:srgbClr val="000000"/>
                </a:solidFill>
                <a:latin typeface="Calibri"/>
              </a:rPr>
              <a:t>” .</a:t>
            </a:r>
          </a:p>
          <a:p>
            <a:pPr marL="720">
              <a:spcBef>
                <a:spcPts val="400"/>
              </a:spcBef>
              <a:buClr>
                <a:srgbClr val="262626"/>
              </a:buClr>
            </a:pPr>
            <a:r>
              <a:rPr lang="de-CH" sz="2000" spc="-1" dirty="0">
                <a:solidFill>
                  <a:srgbClr val="000000"/>
                </a:solidFill>
                <a:latin typeface="Calibri"/>
              </a:rPr>
              <a:t>5) Use $ to get the column "week" and check how many missing values it has.</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Optional : 6) Count how many rows correspond to a “placebo” treatment (“</a:t>
            </a:r>
            <a:r>
              <a:rPr lang="en-US" sz="2000" spc="-1" dirty="0" err="1">
                <a:solidFill>
                  <a:srgbClr val="262626"/>
                </a:solidFill>
                <a:latin typeface="Calibri"/>
              </a:rPr>
              <a:t>trt</a:t>
            </a:r>
            <a:r>
              <a:rPr lang="en-US" sz="2000" spc="-1" dirty="0">
                <a:solidFill>
                  <a:srgbClr val="262626"/>
                </a:solidFill>
                <a:latin typeface="Calibri"/>
              </a:rPr>
              <a:t>” column) using the comparison operator "==".</a:t>
            </a:r>
            <a:endParaRPr lang="en-US" sz="2000" spc="-1" dirty="0">
              <a:solidFill>
                <a:prstClr val="black"/>
              </a:solidFill>
            </a:endParaRPr>
          </a:p>
          <a:p>
            <a:pPr>
              <a:spcBef>
                <a:spcPts val="400"/>
              </a:spcBef>
            </a:pPr>
            <a:endParaRPr lang="en-US" sz="2000" spc="-1" dirty="0">
              <a:solidFill>
                <a:prstClr val="black"/>
              </a:solidFill>
            </a:endParaRPr>
          </a:p>
          <a:p>
            <a:pPr>
              <a:spcBef>
                <a:spcPts val="439"/>
              </a:spcBef>
            </a:pPr>
            <a:endParaRPr lang="en-US" sz="2000" spc="-1" dirty="0">
              <a:solidFill>
                <a:prstClr val="black"/>
              </a:solidFill>
            </a:endParaRPr>
          </a:p>
        </p:txBody>
      </p:sp>
      <p:sp>
        <p:nvSpPr>
          <p:cNvPr id="855" name="CustomShape 3"/>
          <p:cNvSpPr/>
          <p:nvPr/>
        </p:nvSpPr>
        <p:spPr>
          <a:xfrm>
            <a:off x="258480" y="-46800"/>
            <a:ext cx="7937640" cy="6040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a:solidFill>
                  <a:srgbClr val="4F81BD"/>
                </a:solidFill>
                <a:latin typeface="Calibri"/>
              </a:rPr>
              <a:t>Let’s practice – 5 </a:t>
            </a:r>
            <a:endParaRPr lang="en-US" sz="4000" spc="-1">
              <a:solidFill>
                <a:prstClr val="black"/>
              </a:solidFill>
            </a:endParaRPr>
          </a:p>
        </p:txBody>
      </p:sp>
    </p:spTree>
    <p:extLst>
      <p:ext uri="{BB962C8B-B14F-4D97-AF65-F5344CB8AC3E}">
        <p14:creationId xmlns:p14="http://schemas.microsoft.com/office/powerpoint/2010/main" val="7463535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0" y="115200"/>
            <a:ext cx="7932600" cy="4906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6</a:t>
            </a:r>
            <a:endParaRPr lang="en-US" sz="4000" spc="-1" dirty="0">
              <a:solidFill>
                <a:prstClr val="black"/>
              </a:solidFill>
            </a:endParaRPr>
          </a:p>
        </p:txBody>
      </p:sp>
      <p:sp>
        <p:nvSpPr>
          <p:cNvPr id="208" name="CustomShape 2"/>
          <p:cNvSpPr/>
          <p:nvPr/>
        </p:nvSpPr>
        <p:spPr>
          <a:xfrm>
            <a:off x="209520" y="669240"/>
            <a:ext cx="8147496" cy="60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499"/>
              </a:spcBef>
            </a:pPr>
            <a:r>
              <a:rPr lang="en-US" sz="2000" spc="-1" dirty="0">
                <a:solidFill>
                  <a:srgbClr val="000000"/>
                </a:solidFill>
                <a:latin typeface="Calibri"/>
              </a:rPr>
              <a:t>A dataset from mouse experiments at 18 weeks is available in the file </a:t>
            </a:r>
            <a:r>
              <a:rPr lang="en-US" sz="2000" b="1" i="1" spc="-1" dirty="0">
                <a:solidFill>
                  <a:srgbClr val="000000"/>
                </a:solidFill>
                <a:latin typeface="Calibri"/>
              </a:rPr>
              <a:t>mice_data.csv</a:t>
            </a:r>
            <a:r>
              <a:rPr lang="en-US" sz="2000" i="1" spc="-1" dirty="0">
                <a:solidFill>
                  <a:srgbClr val="000000"/>
                </a:solidFill>
                <a:latin typeface="Calibri"/>
              </a:rPr>
              <a:t> </a:t>
            </a:r>
            <a:r>
              <a:rPr lang="en-US" sz="1600" i="1" spc="-1" dirty="0">
                <a:solidFill>
                  <a:srgbClr val="000000"/>
                </a:solidFill>
                <a:latin typeface="Calibri"/>
              </a:rPr>
              <a:t>(courtesy of F Schutz and F. </a:t>
            </a:r>
            <a:r>
              <a:rPr lang="en-US" sz="1600" i="1" spc="-1" dirty="0" err="1">
                <a:solidFill>
                  <a:srgbClr val="000000"/>
                </a:solidFill>
                <a:latin typeface="Calibri"/>
              </a:rPr>
              <a:t>Preitner</a:t>
            </a:r>
            <a:r>
              <a:rPr lang="en-US" sz="1600" i="1" spc="-1" dirty="0">
                <a:solidFill>
                  <a:srgbClr val="000000"/>
                </a:solidFill>
                <a:latin typeface="Calibri"/>
              </a:rPr>
              <a:t>)</a:t>
            </a:r>
            <a:r>
              <a:rPr lang="en-US" sz="2000" spc="-1" dirty="0">
                <a:solidFill>
                  <a:srgbClr val="000000"/>
                </a:solidFill>
                <a:latin typeface="Calibri"/>
              </a:rPr>
              <a:t>. Let's explore the dataset to see what it contains.</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Open a new script file in R studio, comment it and save it.</a:t>
            </a: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Have look at the csv file in R studio's file explorer. What do you need to check in order to be able to read in the file correctly?</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Read the file into R, assign its content to object "</a:t>
            </a:r>
            <a:r>
              <a:rPr lang="en-US" sz="2000" spc="-1" dirty="0" err="1">
                <a:solidFill>
                  <a:srgbClr val="000000"/>
                </a:solidFill>
                <a:latin typeface="Calibri"/>
              </a:rPr>
              <a:t>mice_data</a:t>
            </a:r>
            <a:r>
              <a:rPr lang="en-US" sz="2000" spc="-1" dirty="0">
                <a:solidFill>
                  <a:srgbClr val="000000"/>
                </a:solidFill>
                <a:latin typeface="Calibri"/>
              </a:rPr>
              <a:t>". Examine the object.</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How many observations and variables does the dataset have? </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What is the structure of the dataset? What are the names and classes of the variables? </a:t>
            </a: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Which variables appear to be categorical? Convert them to factors.</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Get the summary statistics of  "</a:t>
            </a:r>
            <a:r>
              <a:rPr lang="en-US" sz="2000" spc="-1" dirty="0" err="1">
                <a:solidFill>
                  <a:srgbClr val="000000"/>
                </a:solidFill>
                <a:latin typeface="Calibri"/>
              </a:rPr>
              <a:t>mice_data</a:t>
            </a:r>
            <a:r>
              <a:rPr lang="en-US" sz="2000" spc="-1" dirty="0">
                <a:solidFill>
                  <a:srgbClr val="000000"/>
                </a:solidFill>
                <a:latin typeface="Calibri"/>
              </a:rPr>
              <a:t>"</a:t>
            </a:r>
            <a:endParaRPr lang="en-US" sz="2000" spc="-1" dirty="0">
              <a:solidFill>
                <a:prstClr val="black"/>
              </a:solidFill>
            </a:endParaRPr>
          </a:p>
          <a:p>
            <a:pPr>
              <a:spcBef>
                <a:spcPts val="723"/>
              </a:spcBef>
              <a:spcAft>
                <a:spcPts val="283"/>
              </a:spcAft>
            </a:pPr>
            <a:endParaRPr lang="en-US" sz="2000" spc="-1" dirty="0">
              <a:solidFill>
                <a:prstClr val="black"/>
              </a:solidFill>
            </a:endParaRPr>
          </a:p>
        </p:txBody>
      </p:sp>
    </p:spTree>
    <p:extLst>
      <p:ext uri="{BB962C8B-B14F-4D97-AF65-F5344CB8AC3E}">
        <p14:creationId xmlns:p14="http://schemas.microsoft.com/office/powerpoint/2010/main" val="72260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0" y="115200"/>
            <a:ext cx="7932600" cy="4906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6bis</a:t>
            </a:r>
            <a:endParaRPr lang="en-US" sz="4000" spc="-1" dirty="0">
              <a:solidFill>
                <a:prstClr val="black"/>
              </a:solidFill>
            </a:endParaRPr>
          </a:p>
        </p:txBody>
      </p:sp>
      <p:sp>
        <p:nvSpPr>
          <p:cNvPr id="208" name="CustomShape 2"/>
          <p:cNvSpPr/>
          <p:nvPr/>
        </p:nvSpPr>
        <p:spPr>
          <a:xfrm>
            <a:off x="209520" y="669240"/>
            <a:ext cx="8050060" cy="60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918000"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Use the function table() to compute the number of observations in different mouse groups. a) How many mice are included of each genotype (WT, KO)? b) How many mice are included per diet (HFD, CHOW)? c) Make a 2x2 table by genotype and diet crossed.</a:t>
            </a:r>
          </a:p>
          <a:p>
            <a:pPr marL="918000"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Isolate the observations for the mice on high fat diet (HFD) using subset(). Compute a summary statistics just for the weights of the subset. Then do the same for the mice on regular chow diet (CHOW). Export the data of each subgroup to a csv file.</a:t>
            </a:r>
          </a:p>
          <a:p>
            <a:pPr marL="918000"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Look at the results from the two previous exercises. What does this initial exploration of the data suggest about mouse weights?</a:t>
            </a:r>
          </a:p>
          <a:p>
            <a:pPr marL="918000" lvl="1" indent="-457200">
              <a:spcBef>
                <a:spcPts val="723"/>
              </a:spcBef>
              <a:spcAft>
                <a:spcPts val="283"/>
              </a:spcAft>
              <a:buClr>
                <a:srgbClr val="000000"/>
              </a:buClr>
              <a:buFont typeface="+mj-lt"/>
              <a:buAutoNum type="arabicParenR" startAt="8"/>
            </a:pPr>
            <a:r>
              <a:rPr lang="en-US" sz="2000" b="1" i="1" spc="-1" dirty="0">
                <a:solidFill>
                  <a:srgbClr val="000000"/>
                </a:solidFill>
                <a:latin typeface="Calibri"/>
              </a:rPr>
              <a:t>Optional: </a:t>
            </a:r>
            <a:r>
              <a:rPr lang="en-US" sz="2000" spc="-1" dirty="0">
                <a:solidFill>
                  <a:srgbClr val="000000"/>
                </a:solidFill>
                <a:latin typeface="Calibri"/>
              </a:rPr>
              <a:t>Compute the means and standard deviations for WT and KO mouse weights using </a:t>
            </a:r>
            <a:r>
              <a:rPr lang="en-US" sz="2000" spc="-1" dirty="0" err="1">
                <a:solidFill>
                  <a:srgbClr val="000000"/>
                </a:solidFill>
                <a:latin typeface="Calibri"/>
              </a:rPr>
              <a:t>tapply</a:t>
            </a:r>
            <a:r>
              <a:rPr lang="en-US" sz="2000" spc="-1" dirty="0">
                <a:solidFill>
                  <a:srgbClr val="000000"/>
                </a:solidFill>
                <a:latin typeface="Calibri"/>
              </a:rPr>
              <a:t>(). Then do the same for CHOW and HFD groups. </a:t>
            </a:r>
          </a:p>
          <a:p>
            <a:pPr marL="460800" lvl="1">
              <a:spcBef>
                <a:spcPts val="723"/>
              </a:spcBef>
              <a:spcAft>
                <a:spcPts val="283"/>
              </a:spcAft>
              <a:buClr>
                <a:srgbClr val="000000"/>
              </a:buClr>
            </a:pPr>
            <a:endParaRPr lang="en-US" sz="2000" spc="-1" dirty="0">
              <a:solidFill>
                <a:prstClr val="black"/>
              </a:solidFill>
            </a:endParaRPr>
          </a:p>
        </p:txBody>
      </p:sp>
    </p:spTree>
    <p:extLst>
      <p:ext uri="{BB962C8B-B14F-4D97-AF65-F5344CB8AC3E}">
        <p14:creationId xmlns:p14="http://schemas.microsoft.com/office/powerpoint/2010/main" val="6916530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374004</TotalTime>
  <Words>1299</Words>
  <Application>Microsoft Office PowerPoint</Application>
  <PresentationFormat>On-screen Show (4:3)</PresentationFormat>
  <Paragraphs>103</Paragraphs>
  <Slides>8</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Arial</vt:lpstr>
      <vt:lpstr>Calibri</vt:lpstr>
      <vt:lpstr>Consolas</vt:lpstr>
      <vt:lpstr>Lucida Console</vt:lpstr>
      <vt:lpstr>StarSymbol</vt:lpstr>
      <vt:lpstr>Symbol</vt:lpstr>
      <vt:lpstr>Times New Roman</vt:lpstr>
      <vt:lpstr>Wingdings</vt:lpstr>
      <vt:lpstr>Office Theme</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Daniela</dc:creator>
  <dc:description/>
  <cp:lastModifiedBy>Leonore Wigger</cp:lastModifiedBy>
  <cp:revision>2957</cp:revision>
  <cp:lastPrinted>2019-01-14T16:21:20Z</cp:lastPrinted>
  <dcterms:created xsi:type="dcterms:W3CDTF">2012-01-20T09:16:18Z</dcterms:created>
  <dcterms:modified xsi:type="dcterms:W3CDTF">2022-06-07T22:31:53Z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