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84D5F69-C09A-49D6-A3E7-9C0333002B9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09400" cy="308088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rIns="0" tIns="0" bIns="0"/>
          <a:p>
            <a:pPr marL="216000" indent="-2113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-specify your question very clearly. 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Statistics to confirm your answer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-design your experiment  very well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-format your dataset nicely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Tidy step: checking some variables are of the correct type, manipulating the structure of the data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Explore in terms of graph, table, summary stats to get an idea of the answer or the answer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Stats will give you a reliable Answer to confirm the question, confirming that the graphs gave you a reliable answer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Communicate answer, data, graphs to colleages, boss: report, publication , summary – reproducible research and it is essential otherwise the previous steps were meaningless</a:t>
            </a: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13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43880" y="1432080"/>
            <a:ext cx="8196120" cy="473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Data: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A set of data collected from students at the University of Lausanne is available in the file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etubiol.csv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(courtesy of F. Schütz).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Goals: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Get to know the overall structure of the data. Summarize variables numerically and graphically. Model relationships between variables.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Exam is graded as "pass" or "fail".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For a pass: </a:t>
            </a:r>
            <a:endParaRPr b="0" lang="en-US" sz="2000" spc="-1" strike="noStrike">
              <a:latin typeface="Arial"/>
            </a:endParaRPr>
          </a:p>
          <a:p>
            <a:pPr lvl="2" marL="460080" indent="-22644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Do all exercises, add comments to explain what you do and why</a:t>
            </a:r>
            <a:endParaRPr b="0" lang="en-US" sz="1800" spc="-1" strike="noStrike">
              <a:latin typeface="Arial"/>
            </a:endParaRPr>
          </a:p>
          <a:p>
            <a:pPr lvl="2" marL="460080" indent="-22644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Copy relevant output from command line into your script file as comments</a:t>
            </a:r>
            <a:endParaRPr b="0" lang="en-US" sz="1800" spc="-1" strike="noStrike">
              <a:latin typeface="Arial"/>
            </a:endParaRPr>
          </a:p>
          <a:p>
            <a:pPr lvl="2" marL="460080" indent="-22644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Use R functions to import data and export graphics (not GUI buttons)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lvl="1" marL="723960" indent="-2617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Submit analysis to </a:t>
            </a: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</a:rPr>
              <a:t>wandrille.duchemin@unibas.ch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by February 24 2022, 23:59:59.</a:t>
            </a:r>
            <a:endParaRPr b="0" lang="en-US" sz="2000" spc="-1" strike="noStrike">
              <a:latin typeface="Arial"/>
            </a:endParaRPr>
          </a:p>
          <a:p>
            <a:pPr lvl="1" marL="723960" indent="-26172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Please bundle your script and graphics in a .zip file.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43880" y="218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4f81bd"/>
                </a:solidFill>
                <a:latin typeface="Calibri Light"/>
                <a:ea typeface="DejaVu Sans"/>
              </a:rPr>
              <a:t>Exam – for 0.5 ECTS credit points</a:t>
            </a:r>
            <a:endParaRPr b="0" lang="en-US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5200" y="1370160"/>
            <a:ext cx="8259480" cy="483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Let's explore the dataset to see what it contains.</a:t>
            </a:r>
            <a:endParaRPr b="0" lang="en-US" sz="1800" spc="-1" strike="noStrike">
              <a:latin typeface="Arial"/>
            </a:endParaRPr>
          </a:p>
          <a:p>
            <a:pPr lvl="1" marL="449280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Have look at the file in R text editor to get familiar with it</a:t>
            </a:r>
            <a:endParaRPr b="0" lang="en-US" sz="1800" spc="-1" strike="noStrike">
              <a:latin typeface="Arial"/>
            </a:endParaRPr>
          </a:p>
          <a:p>
            <a:pPr lvl="1" marL="449280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Open a new script file in R studio, comment it and save it.</a:t>
            </a:r>
            <a:endParaRPr b="0" lang="en-US" sz="1800" spc="-1" strike="noStrike">
              <a:latin typeface="Arial"/>
            </a:endParaRPr>
          </a:p>
          <a:p>
            <a:pPr lvl="1" marL="449280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Read the file, assign it to object "df". Examine "df". </a:t>
            </a:r>
            <a:endParaRPr b="0" lang="en-US" sz="1800" spc="-1" strike="noStrike">
              <a:latin typeface="Arial"/>
            </a:endParaRPr>
          </a:p>
          <a:p>
            <a:pPr lvl="2" marL="648000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How many observations and variables does the dataset have? </a:t>
            </a:r>
            <a:endParaRPr b="0" lang="en-US" sz="1800" spc="-1" strike="noStrike">
              <a:latin typeface="Arial"/>
            </a:endParaRPr>
          </a:p>
          <a:p>
            <a:pPr lvl="2" marL="648000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What is the structure of the dataset?  </a:t>
            </a:r>
            <a:endParaRPr b="0" lang="en-US" sz="1800" spc="-1" strike="noStrike">
              <a:latin typeface="Arial"/>
            </a:endParaRPr>
          </a:p>
          <a:p>
            <a:pPr lvl="2" marL="648000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What are the names and types of the variables? </a:t>
            </a:r>
            <a:endParaRPr b="0" lang="en-US" sz="1800" spc="-1" strike="noStrike">
              <a:latin typeface="Arial"/>
            </a:endParaRPr>
          </a:p>
          <a:p>
            <a:pPr lvl="2" marL="648000" indent="-21240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lphaL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Get the summary statistics of  "df".</a:t>
            </a:r>
            <a:endParaRPr b="0" lang="en-US" sz="1800" spc="-1" strike="noStrike">
              <a:latin typeface="Arial"/>
            </a:endParaRPr>
          </a:p>
          <a:p>
            <a:pPr lvl="1" marL="449280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Calculate the BMI of each person and add an extra variable "bmi" to a new data frame "df_bmi". Export it to a csv file. (Google the BMI formula). </a:t>
            </a:r>
            <a:endParaRPr b="0" lang="en-US" sz="1800" spc="-1" strike="noStrike">
              <a:latin typeface="Arial"/>
            </a:endParaRPr>
          </a:p>
          <a:p>
            <a:pPr lvl="1" marL="449280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Check that "df_bmi" and" etubiol_bmi.csv" contain the new bmi variable.</a:t>
            </a:r>
            <a:endParaRPr b="0" lang="en-US" sz="1800" spc="-1" strike="noStrike">
              <a:latin typeface="Arial"/>
            </a:endParaRPr>
          </a:p>
          <a:p>
            <a:pPr lvl="1" marL="449280" indent="-17748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262626"/>
              </a:buClr>
              <a:buFont typeface="Arial"/>
              <a:buAutoNum type="arabicParenR"/>
            </a:pP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262626"/>
                </a:solidFill>
                <a:latin typeface="Calibri"/>
                <a:ea typeface="DejaVu Sans"/>
              </a:rPr>
              <a:t>Make a global scatter plot of all pairs of variables in the dataset.</a:t>
            </a:r>
            <a:endParaRPr b="0" lang="en-US" sz="1800" spc="-1" strike="noStrike">
              <a:latin typeface="Arial"/>
            </a:endParaRPr>
          </a:p>
          <a:p>
            <a:pPr marL="266760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 Light"/>
                <a:ea typeface="DejaVu Sans"/>
              </a:rPr>
              <a:t>Exam, Part I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43880" y="1059120"/>
            <a:ext cx="8292240" cy="54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</a:pPr>
            <a:endParaRPr b="0" lang="en-US" sz="1800" spc="-1" strike="noStrike">
              <a:latin typeface="Arial"/>
            </a:endParaRPr>
          </a:p>
          <a:p>
            <a:pPr marL="21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Assume that you have been given the following questions for hypothesis testing.</a:t>
            </a:r>
            <a:endParaRPr b="0" lang="en-US" sz="1800" spc="-1" strike="noStrike">
              <a:latin typeface="Arial"/>
            </a:endParaRPr>
          </a:p>
          <a:p>
            <a:pPr lvl="1" marL="612360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Is there a significant difference in bmi means between males and females?</a:t>
            </a:r>
            <a:endParaRPr b="0" lang="en-US" sz="1600" spc="-1" strike="noStrike">
              <a:latin typeface="Arial"/>
            </a:endParaRPr>
          </a:p>
          <a:p>
            <a:pPr lvl="1" marL="612360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Is there a significant difference in bmi means between smokers and non smokers?</a:t>
            </a:r>
            <a:endParaRPr b="0" lang="en-US" sz="1600" spc="-1" strike="noStrike">
              <a:latin typeface="Arial"/>
            </a:endParaRPr>
          </a:p>
          <a:p>
            <a:pPr lvl="1" marL="612360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How strong is the linear (Pearson) correlation between shoe size and height? Is it significant?</a:t>
            </a:r>
            <a:endParaRPr b="0" lang="en-US" sz="1600" spc="-1" strike="noStrike">
              <a:latin typeface="Arial"/>
            </a:endParaRPr>
          </a:p>
          <a:p>
            <a:pPr lvl="1" marL="612360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If you model a linear relationship, how much does the shoe size increase per added cm of height? Is the change significant? What if you do this for males and females separately?</a:t>
            </a:r>
            <a:endParaRPr b="0" lang="en-US" sz="1600" spc="-1" strike="noStrike">
              <a:latin typeface="Arial"/>
            </a:endParaRPr>
          </a:p>
          <a:p>
            <a:pPr lvl="1" marL="612360" indent="-34092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Come up with a question for hypothesis testing of your own that includes one or more variable(s) of your choosing from the etubiol data set. </a:t>
            </a:r>
            <a:endParaRPr b="0" lang="en-US" sz="1600" spc="-1" strike="noStrike">
              <a:latin typeface="Arial"/>
            </a:endParaRPr>
          </a:p>
          <a:p>
            <a:pPr marL="344880" indent="-3405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plots as seen in the course to try to give visualization-based answers to these questions.</a:t>
            </a:r>
            <a:endParaRPr b="0" lang="en-US" sz="1800" spc="-1" strike="noStrike">
              <a:latin typeface="Arial"/>
            </a:endParaRPr>
          </a:p>
          <a:p>
            <a:pPr marL="344880" indent="-340560">
              <a:lnSpc>
                <a:spcPct val="90000"/>
              </a:lnSpc>
              <a:spcBef>
                <a:spcPts val="782"/>
              </a:spcBef>
              <a:spcAft>
                <a:spcPts val="283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Test your hypotheses using tests and modeling techniques from the course, based on the type of variables you have. Include tests of normality where appropriate.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 Light"/>
                <a:ea typeface="DejaVu Sans"/>
              </a:rPr>
              <a:t>Exam, Part II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43880" y="1413000"/>
            <a:ext cx="8071200" cy="464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Specify your biological question and your experimental design very clearly,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then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collect your data.</a:t>
            </a:r>
            <a:endParaRPr b="0" lang="en-US" sz="2000" spc="-1" strike="noStrike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Save your data into a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csv format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in a dedicated folder.</a:t>
            </a:r>
            <a:endParaRPr b="0" lang="en-US" sz="2000" spc="-1" strike="noStrike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Start up R , open a new script file and save it where you save your data. Don't forget to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annotate it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and save it regularly.</a:t>
            </a:r>
            <a:endParaRPr b="0" lang="en-US" sz="2000" spc="-1" strike="noStrike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Import your data into R. </a:t>
            </a: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Check everything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in your data. Make sure it is what you expect it to be. </a:t>
            </a:r>
            <a:endParaRPr b="0" lang="en-US" sz="2000" spc="-1" strike="noStrike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Explore your data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, first with R's plotting functions. Make an hypothesis. Try to guess the answer that your statistical test should give you.</a:t>
            </a:r>
            <a:endParaRPr b="0" lang="en-US" sz="2000" spc="-1" strike="noStrike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Perform your test to confirm your answer.</a:t>
            </a:r>
            <a:endParaRPr b="0" lang="en-US" sz="2000" spc="-1" strike="noStrike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Communicate your findings.</a:t>
            </a:r>
            <a:endParaRPr b="0" lang="en-US" sz="2000" spc="-1" strike="noStrike">
              <a:latin typeface="Arial"/>
            </a:endParaRPr>
          </a:p>
          <a:p>
            <a:pPr marL="457200" indent="-45216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StarSymbol"/>
              <a:buAutoNum type="arabicPeriod"/>
            </a:pPr>
            <a:r>
              <a:rPr b="0" lang="en-US" sz="2000" spc="-1" strike="noStrike">
                <a:solidFill>
                  <a:srgbClr val="4f81bd"/>
                </a:solidFill>
                <a:latin typeface="Calibri"/>
                <a:ea typeface="DejaVu Sans"/>
              </a:rPr>
              <a:t>Make sure your files (data, scripts, figures, reports) are well organized</a:t>
            </a:r>
            <a:r>
              <a:rPr b="0" lang="en-US" sz="2000" spc="-1" strike="noStrike">
                <a:solidFill>
                  <a:srgbClr val="262626"/>
                </a:solidFill>
                <a:latin typeface="Calibri"/>
                <a:ea typeface="DejaVu Sans"/>
              </a:rPr>
              <a:t> in your folder.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43880" y="470520"/>
            <a:ext cx="7747920" cy="74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4f81bd"/>
                </a:solidFill>
                <a:latin typeface="Calibri Light"/>
                <a:ea typeface="DejaVu Sans"/>
              </a:rPr>
              <a:t>Exam – proposed workflow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6509</TotalTime>
  <Application>LibreOffice/6.0.7.3$Linux_X86_64 LibreOffice_project/00m0$Build-3</Application>
  <Words>770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2020-06-02T22:50:45Z</dcterms:created>
  <dc:creator>Leonore Wigger</dc:creator>
  <dc:description/>
  <dc:language>en-US</dc:language>
  <cp:lastModifiedBy/>
  <dcterms:modified xsi:type="dcterms:W3CDTF">2022-02-17T08:47:21Z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