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3" r:id="rId15"/>
    <p:sldId id="332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B96C9-5EE2-46C8-A267-001CC5E07B8F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971FB-C591-4619-8A89-0C8B3B3AB8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9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_________Microsoft_Word1.docx"/><Relationship Id="rId5" Type="http://schemas.openxmlformats.org/officeDocument/2006/relationships/oleObject" Target="../embeddings/oleObject1.bin"/><Relationship Id="rId4" Type="http://schemas.openxmlformats.org/officeDocument/2006/relationships/hyperlink" Target="https://www.diagrameditor.com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C%D0%B5%D1%82%D0%BE%D0%B4%D0%BE%D0%BB%D0%BE%D0%B3%D0%B8%D1%8F" TargetMode="External"/><Relationship Id="rId3" Type="http://schemas.openxmlformats.org/officeDocument/2006/relationships/hyperlink" Target="https://vc.ru/dev/267805-postroenie-diagrammy-idef0-v-bpwin" TargetMode="External"/><Relationship Id="rId7" Type="http://schemas.openxmlformats.org/officeDocument/2006/relationships/hyperlink" Target="https://infostart.ru/1c/articles/640962/" TargetMode="External"/><Relationship Id="rId2" Type="http://schemas.openxmlformats.org/officeDocument/2006/relationships/hyperlink" Target="https://www.diagramedito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515466/" TargetMode="External"/><Relationship Id="rId5" Type="http://schemas.openxmlformats.org/officeDocument/2006/relationships/hyperlink" Target="http://www.interface.ru/home.asp?artId=3434" TargetMode="External"/><Relationship Id="rId4" Type="http://schemas.openxmlformats.org/officeDocument/2006/relationships/hyperlink" Target="http://dit.isuct.ru/IVT/BOOKS/CASE/case8/sadt_index.htm" TargetMode="External"/><Relationship Id="rId9" Type="http://schemas.openxmlformats.org/officeDocument/2006/relationships/hyperlink" Target="https://ru.wikipedia.org/wiki/IDEF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МДК. 2.1 Технология разработки программного обеспечения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pc="10" dirty="0" smtClean="0"/>
              <a:t>Занятие 3. </a:t>
            </a:r>
            <a:r>
              <a:rPr lang="ru-RU" spc="10" dirty="0"/>
              <a:t>Практическое занятие </a:t>
            </a:r>
            <a:endParaRPr lang="ru-RU" spc="10" dirty="0" smtClean="0"/>
          </a:p>
          <a:p>
            <a:r>
              <a:rPr lang="ru-RU" spc="10" dirty="0" smtClean="0"/>
              <a:t>«</a:t>
            </a:r>
            <a:r>
              <a:rPr lang="ru-RU" b="1" dirty="0"/>
              <a:t>Построение архитектуры программного средства</a:t>
            </a:r>
            <a:r>
              <a:rPr lang="ru-RU" spc="10" dirty="0" smtClean="0"/>
              <a:t>»</a:t>
            </a:r>
            <a:endParaRPr lang="ru-RU" sz="4400" dirty="0">
              <a:latin typeface="Times New Roman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6612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 smtClean="0"/>
              <a:t>Преподаватель:    Степанов Владимир Анатольевич</a:t>
            </a:r>
            <a:endParaRPr lang="ru-RU" b="1" i="1" dirty="0"/>
          </a:p>
        </p:txBody>
      </p:sp>
    </p:spTree>
    <p:extLst>
      <p:ext uri="{BB962C8B-B14F-4D97-AF65-F5344CB8AC3E}">
        <p14:creationId xmlns:p14="http://schemas.microsoft.com/office/powerpoint/2010/main" val="267879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/>
              <a:t>Разработка спецификаций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Разработка </a:t>
            </a:r>
            <a:r>
              <a:rPr lang="ru-RU" dirty="0"/>
              <a:t>программного обеспечения начинается с анализа требований к нему.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результате анализа получают спецификации разрабатываемого программного обеспечения, строят общую модель его взаимодействия с пользователем или другими программами и конкретизируют его основные функции.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63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b="1" dirty="0"/>
              <a:t>Разработка спецификаций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b="1" dirty="0"/>
              <a:t>структурном подходе </a:t>
            </a:r>
            <a:r>
              <a:rPr lang="ru-RU" dirty="0"/>
              <a:t>к программированию на </a:t>
            </a:r>
            <a:r>
              <a:rPr lang="ru-RU" b="1" dirty="0">
                <a:solidFill>
                  <a:srgbClr val="FF0000"/>
                </a:solidFill>
              </a:rPr>
              <a:t>этапе анализа и определения спецификаций </a:t>
            </a:r>
            <a:r>
              <a:rPr lang="ru-RU" dirty="0"/>
              <a:t>разрабатывают три типа моделей: </a:t>
            </a:r>
            <a:r>
              <a:rPr lang="ru-RU" b="1" dirty="0"/>
              <a:t>модели функций, модели данных и модели потоков данных. </a:t>
            </a:r>
            <a:endParaRPr lang="ru-RU" b="1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Поскольку </a:t>
            </a:r>
            <a:r>
              <a:rPr lang="ru-RU" dirty="0"/>
              <a:t>разные модели описывают проектируемое программное обеспечение с разных сторон, </a:t>
            </a:r>
            <a:r>
              <a:rPr lang="ru-RU" b="1" dirty="0"/>
              <a:t>рекомендуется использовать сразу несколько моделей, разрабатываемых в виде диаграмм, и пояснять их текстовыми описаниями, словарями </a:t>
            </a:r>
            <a:r>
              <a:rPr lang="ru-RU" dirty="0"/>
              <a:t>и т. 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64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ru-RU" b="1" dirty="0"/>
              <a:t>Структурный анализ предполагает использование следующих видов моделей:</a:t>
            </a:r>
          </a:p>
          <a:p>
            <a:pPr lvl="0"/>
            <a:r>
              <a:rPr lang="ru-RU" b="1" dirty="0"/>
              <a:t>диаграмм потоков данных </a:t>
            </a:r>
            <a:r>
              <a:rPr lang="ru-RU" dirty="0"/>
              <a:t>(DFD -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Diagrams</a:t>
            </a:r>
            <a:r>
              <a:rPr lang="ru-RU" dirty="0"/>
              <a:t>), описывающих взаимодействие источников и потребителей информации через процессы, которые должны быть реализованы в системе;</a:t>
            </a:r>
          </a:p>
          <a:p>
            <a:pPr lvl="0"/>
            <a:r>
              <a:rPr lang="ru-RU" b="1" dirty="0"/>
              <a:t>диаграмм «сущность-связь» </a:t>
            </a:r>
            <a:r>
              <a:rPr lang="ru-RU" dirty="0"/>
              <a:t>(ERD </a:t>
            </a:r>
            <a:r>
              <a:rPr lang="ru-RU" dirty="0" err="1"/>
              <a:t>Entity-Relationship</a:t>
            </a:r>
            <a:r>
              <a:rPr lang="ru-RU" dirty="0"/>
              <a:t> </a:t>
            </a:r>
            <a:r>
              <a:rPr lang="ru-RU" dirty="0" err="1"/>
              <a:t>Diagrams</a:t>
            </a:r>
            <a:r>
              <a:rPr lang="ru-RU" dirty="0"/>
              <a:t>), описывающих базы данных разрабатываемой системы;</a:t>
            </a:r>
          </a:p>
          <a:p>
            <a:pPr lvl="0"/>
            <a:r>
              <a:rPr lang="ru-RU" b="1" dirty="0"/>
              <a:t>диаграмм переходов состояний</a:t>
            </a:r>
            <a:r>
              <a:rPr lang="ru-RU" dirty="0"/>
              <a:t> (STD - </a:t>
            </a:r>
            <a:r>
              <a:rPr lang="ru-RU" dirty="0" err="1"/>
              <a:t>State</a:t>
            </a:r>
            <a:r>
              <a:rPr lang="ru-RU" dirty="0"/>
              <a:t> </a:t>
            </a:r>
            <a:r>
              <a:rPr lang="ru-RU" dirty="0" err="1"/>
              <a:t>Transition</a:t>
            </a:r>
            <a:r>
              <a:rPr lang="ru-RU" dirty="0"/>
              <a:t> </a:t>
            </a:r>
            <a:r>
              <a:rPr lang="ru-RU" dirty="0" err="1"/>
              <a:t>Diagrams</a:t>
            </a:r>
            <a:r>
              <a:rPr lang="ru-RU" dirty="0"/>
              <a:t>), характеризующих поведение системы во времени;</a:t>
            </a:r>
          </a:p>
          <a:p>
            <a:pPr lvl="0"/>
            <a:r>
              <a:rPr lang="ru-RU" b="1" dirty="0"/>
              <a:t>функциональных диаграмм </a:t>
            </a:r>
            <a:r>
              <a:rPr lang="ru-RU" dirty="0"/>
              <a:t>(методика SADT);</a:t>
            </a:r>
          </a:p>
          <a:p>
            <a:pPr lvl="0"/>
            <a:r>
              <a:rPr lang="ru-RU" dirty="0"/>
              <a:t>спецификаций процессов;</a:t>
            </a:r>
          </a:p>
          <a:p>
            <a:pPr lvl="0"/>
            <a:r>
              <a:rPr lang="ru-RU" dirty="0"/>
              <a:t>словаря терминов. Спецификации процессов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Спецификации </a:t>
            </a:r>
            <a:r>
              <a:rPr lang="ru-RU" dirty="0"/>
              <a:t>процессов обычно представляют в виде краткого текстового описания, схем алгоритмов, псевдокодов, </a:t>
            </a:r>
            <a:r>
              <a:rPr lang="ru-RU" dirty="0" err="1"/>
              <a:t>Flow</a:t>
            </a:r>
            <a:r>
              <a:rPr lang="ru-RU" dirty="0"/>
              <a:t>-форм или диаграмм </a:t>
            </a:r>
            <a:r>
              <a:rPr lang="ru-RU" dirty="0" err="1"/>
              <a:t>Насси</a:t>
            </a:r>
            <a:r>
              <a:rPr lang="ru-RU" dirty="0"/>
              <a:t> - </a:t>
            </a:r>
            <a:r>
              <a:rPr lang="ru-RU" dirty="0" err="1"/>
              <a:t>Шнейдермана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73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b="1" dirty="0"/>
              <a:t>Словарь терминов</a:t>
            </a:r>
          </a:p>
          <a:p>
            <a:pPr marL="0" indent="0">
              <a:buNone/>
            </a:pPr>
            <a:r>
              <a:rPr lang="ru-RU" dirty="0"/>
              <a:t>Словарь терминов представляет </a:t>
            </a:r>
            <a:r>
              <a:rPr lang="ru-RU" b="1" dirty="0">
                <a:solidFill>
                  <a:srgbClr val="FF0000"/>
                </a:solidFill>
              </a:rPr>
              <a:t>собой краткое описание основных понятий, используемых при составлении спецификации. </a:t>
            </a:r>
            <a:endParaRPr lang="ru-RU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Он </a:t>
            </a:r>
            <a:r>
              <a:rPr lang="ru-RU" dirty="0"/>
              <a:t>должен включать определение основных понятий предметной области, описание структур элементов данных, их типом и форматов, а также всех сокращений и условных обозначении.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888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1" dirty="0"/>
              <a:t>Диаграммы переходов состояний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 </a:t>
            </a:r>
            <a:r>
              <a:rPr lang="ru-RU" dirty="0"/>
              <a:t>помощью диаграмм переходов состояний можно </a:t>
            </a:r>
            <a:r>
              <a:rPr lang="ru-RU" b="1" dirty="0">
                <a:solidFill>
                  <a:srgbClr val="FF0000"/>
                </a:solidFill>
              </a:rPr>
              <a:t>моделировать последующее функционирование системы</a:t>
            </a:r>
            <a:r>
              <a:rPr lang="ru-RU" dirty="0"/>
              <a:t> на основе ее предыдущего и текущего функционирования.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Моделируемая </a:t>
            </a:r>
            <a:r>
              <a:rPr lang="ru-RU" dirty="0"/>
              <a:t>система в любой заданный момент времени находится точно в одном из конечного множества состояний. С течением времени она может изменить свое состояние, при этом переходы между состояниями должны быть точно определены</a:t>
            </a:r>
          </a:p>
        </p:txBody>
      </p:sp>
    </p:spTree>
    <p:extLst>
      <p:ext uri="{BB962C8B-B14F-4D97-AF65-F5344CB8AC3E}">
        <p14:creationId xmlns:p14="http://schemas.microsoft.com/office/powerpoint/2010/main" val="156499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dirty="0"/>
              <a:t>Функциональные диаграммы</a:t>
            </a:r>
          </a:p>
          <a:p>
            <a:pPr marL="0" indent="0">
              <a:buNone/>
            </a:pPr>
            <a:r>
              <a:rPr lang="ru-RU" dirty="0"/>
              <a:t>Функциональные диаграммы отражают взаимосвязи </a:t>
            </a:r>
            <a:r>
              <a:rPr lang="ru-RU" b="1" dirty="0">
                <a:solidFill>
                  <a:srgbClr val="FF0000"/>
                </a:solidFill>
              </a:rPr>
              <a:t>функций разрабатываемого программного </a:t>
            </a:r>
            <a:r>
              <a:rPr lang="ru-RU" dirty="0"/>
              <a:t>обеспечения.</a:t>
            </a:r>
          </a:p>
          <a:p>
            <a:pPr marL="0" indent="0">
              <a:buNone/>
            </a:pPr>
            <a:r>
              <a:rPr lang="ru-RU" dirty="0" smtClean="0"/>
              <a:t>Они </a:t>
            </a:r>
            <a:r>
              <a:rPr lang="ru-RU" dirty="0"/>
              <a:t>создаются на ранних этапах проектирования систем, для того чтобы помочь проектировщику выявить основные функции и составные части проектируемой системы и, по возможности, обнаружить и устранить существенные ошибки.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создания функциональных диаграмм предлагается использовать </a:t>
            </a:r>
            <a:r>
              <a:rPr lang="ru-RU" b="1" dirty="0"/>
              <a:t>методологию SADT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045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1" dirty="0" smtClean="0"/>
              <a:t>Диаграммы </a:t>
            </a:r>
            <a:r>
              <a:rPr lang="ru-RU" b="1" dirty="0"/>
              <a:t>потоков данных</a:t>
            </a:r>
          </a:p>
          <a:p>
            <a:pPr marL="0" indent="0">
              <a:buNone/>
            </a:pPr>
            <a:r>
              <a:rPr lang="ru-RU" dirty="0"/>
              <a:t>Для описания потоков информации в системе применяются </a:t>
            </a:r>
            <a:r>
              <a:rPr lang="ru-RU" b="1" dirty="0">
                <a:solidFill>
                  <a:srgbClr val="FF0000"/>
                </a:solidFill>
              </a:rPr>
              <a:t>диаграммы потоков данных </a:t>
            </a:r>
            <a:r>
              <a:rPr lang="ru-RU" dirty="0"/>
              <a:t>(DFD –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 </a:t>
            </a:r>
            <a:r>
              <a:rPr lang="ru-RU" dirty="0" err="1"/>
              <a:t>Diagrams</a:t>
            </a:r>
            <a:r>
              <a:rPr lang="ru-RU" dirty="0"/>
              <a:t>).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DFD </a:t>
            </a:r>
            <a:r>
              <a:rPr lang="ru-RU" dirty="0"/>
              <a:t>позволяет описать требуемое поведение системы в виде совокупности процессов, взаимодействующих посредством связывающих их потоков данных.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DFD </a:t>
            </a:r>
            <a:r>
              <a:rPr lang="ru-RU" dirty="0"/>
              <a:t>показывает, как каждый из процессов преобразует свои входные потоки данных в выходные потоки данных и как процессы взаимодействуют между собой. </a:t>
            </a:r>
          </a:p>
        </p:txBody>
      </p:sp>
    </p:spTree>
    <p:extLst>
      <p:ext uri="{BB962C8B-B14F-4D97-AF65-F5344CB8AC3E}">
        <p14:creationId xmlns:p14="http://schemas.microsoft.com/office/powerpoint/2010/main" val="245646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1" dirty="0"/>
              <a:t>Диаграммы «сущность - связь»</a:t>
            </a: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Диаграмма сущность-связь </a:t>
            </a:r>
            <a:r>
              <a:rPr lang="ru-RU" dirty="0"/>
              <a:t>- инструмент разработки моделей данных, обеспечивающий стандартный способ определения данных и отношений между ними.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Она </a:t>
            </a:r>
            <a:r>
              <a:rPr lang="ru-RU" dirty="0"/>
              <a:t>включает </a:t>
            </a:r>
            <a:r>
              <a:rPr lang="ru-RU" b="1" dirty="0">
                <a:solidFill>
                  <a:srgbClr val="FF0000"/>
                </a:solidFill>
              </a:rPr>
              <a:t>сущности и взаимосвязи, отражающие основные бизнес-правила предметной области</a:t>
            </a:r>
            <a:r>
              <a:rPr lang="ru-RU" dirty="0"/>
              <a:t>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Такая </a:t>
            </a:r>
            <a:r>
              <a:rPr lang="ru-RU" dirty="0"/>
              <a:t>диаграмма не слишком детализирована, в нее включаются основные сущности и связи между ними, которые удовлетворяют требованиям, предъявляемым к ИС.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860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b="1" dirty="0"/>
              <a:t>Разработка документации. </a:t>
            </a:r>
            <a:endParaRPr lang="ru-RU" b="1" dirty="0" smtClean="0"/>
          </a:p>
          <a:p>
            <a:pPr marL="0" indent="0" algn="ctr">
              <a:buNone/>
            </a:pPr>
            <a:r>
              <a:rPr lang="ru-RU" b="1" dirty="0" smtClean="0"/>
              <a:t>Стадия </a:t>
            </a:r>
            <a:r>
              <a:rPr lang="ru-RU" b="1" dirty="0"/>
              <a:t>«Технический проект».</a:t>
            </a:r>
          </a:p>
          <a:p>
            <a:r>
              <a:rPr lang="ru-RU" b="1" dirty="0"/>
              <a:t>Проект технический </a:t>
            </a:r>
            <a:r>
              <a:rPr lang="ru-RU" dirty="0"/>
              <a:t>- образ намеченного к созданию объекта, представленный в виде его описания, схем, чертежей, расчетов, обоснований, числовых показателей.</a:t>
            </a:r>
          </a:p>
          <a:p>
            <a:r>
              <a:rPr lang="ru-RU" b="1" dirty="0"/>
              <a:t>Цель технического проекта </a:t>
            </a:r>
            <a:r>
              <a:rPr lang="ru-RU" dirty="0"/>
              <a:t>- определение основных методов, используемых при создании информационной системы, и окончательное определение ее сметной стоимости.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098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rgbClr val="FF0000"/>
                </a:solidFill>
              </a:rPr>
              <a:t>Техническое проектирование подсистем осуществляется в соответствии с утвержденным техническим заданием.</a:t>
            </a:r>
          </a:p>
          <a:p>
            <a:pPr marL="0" indent="0">
              <a:buNone/>
            </a:pPr>
            <a:r>
              <a:rPr lang="ru-RU" dirty="0"/>
              <a:t>Технический проект программной системы подробно описывает:</a:t>
            </a:r>
          </a:p>
          <a:p>
            <a:pPr lvl="0"/>
            <a:r>
              <a:rPr lang="ru-RU" dirty="0"/>
              <a:t>выполняемые функции и варианты их использования;</a:t>
            </a:r>
          </a:p>
          <a:p>
            <a:pPr lvl="0"/>
            <a:r>
              <a:rPr lang="ru-RU" dirty="0"/>
              <a:t>соответствующие им документы;</a:t>
            </a:r>
          </a:p>
          <a:p>
            <a:pPr lvl="0"/>
            <a:r>
              <a:rPr lang="ru-RU" dirty="0"/>
              <a:t>структуры обрабатываемых баз данных;</a:t>
            </a:r>
          </a:p>
          <a:p>
            <a:pPr lvl="0"/>
            <a:r>
              <a:rPr lang="ru-RU" dirty="0"/>
              <a:t>взаимосвязи данных;</a:t>
            </a:r>
          </a:p>
          <a:p>
            <a:pPr lvl="0"/>
            <a:r>
              <a:rPr lang="ru-RU" dirty="0"/>
              <a:t>алгоритмы их обработки.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58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pc="10" dirty="0"/>
              <a:t>Разработка и оформление технического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dirty="0"/>
              <a:t>План практического </a:t>
            </a:r>
            <a:r>
              <a:rPr lang="ru-RU" b="1" dirty="0" smtClean="0"/>
              <a:t>занятия</a:t>
            </a:r>
          </a:p>
          <a:p>
            <a:pPr marL="0" indent="0">
              <a:buNone/>
            </a:pPr>
            <a:r>
              <a:rPr lang="ru-RU" b="1" dirty="0" smtClean="0"/>
              <a:t>Тема</a:t>
            </a:r>
            <a:r>
              <a:rPr lang="ru-RU" b="1" dirty="0"/>
              <a:t>: </a:t>
            </a:r>
            <a:r>
              <a:rPr lang="ru-RU" dirty="0"/>
              <a:t>Построение архитектуры программного средства</a:t>
            </a:r>
            <a:endParaRPr lang="ru-RU" spc="10" dirty="0" smtClean="0"/>
          </a:p>
          <a:p>
            <a:pPr marL="0" indent="0">
              <a:buNone/>
            </a:pPr>
            <a:r>
              <a:rPr lang="ru-RU" b="1" dirty="0"/>
              <a:t>Цель работы:</a:t>
            </a:r>
            <a:r>
              <a:rPr lang="ru-RU" dirty="0"/>
              <a:t> приобретение навыков создания формальных моделей и на их основе определение спецификаций разрабатываемого программного обеспечения, приобретение навыков проектирования программного обеспечения</a:t>
            </a:r>
            <a:endParaRPr lang="ru-RU" sz="3600" dirty="0"/>
          </a:p>
          <a:p>
            <a:pPr marL="457200" lvl="1" indent="0">
              <a:buNone/>
            </a:pP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8963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Технический проект должен включать данные об объемах и интенсивности потоков обрабатываемой информации, количестве пользователей программной системы, характеристиках оборудования и программного обеспечения, взаимодействующего с проектируемым программным продуктом.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634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800" b="1" dirty="0"/>
              <a:t>При разработке технического проекта оформляются:</a:t>
            </a:r>
          </a:p>
          <a:p>
            <a:pPr lvl="0"/>
            <a:r>
              <a:rPr lang="ru-RU" sz="2600" b="1" dirty="0"/>
              <a:t>ведомость технического проекта. </a:t>
            </a:r>
            <a:r>
              <a:rPr lang="ru-RU" sz="2600" dirty="0"/>
              <a:t>Общая информация по проекту;</a:t>
            </a:r>
          </a:p>
          <a:p>
            <a:pPr lvl="0"/>
            <a:r>
              <a:rPr lang="ru-RU" sz="2600" b="1" dirty="0"/>
              <a:t>пояснительная записка к техническому проекту</a:t>
            </a:r>
            <a:r>
              <a:rPr lang="ru-RU" sz="2600" dirty="0"/>
              <a:t>. Вводная информация, позволяющая ее потребителю быстро освоить данные по конкретному проекту;</a:t>
            </a:r>
          </a:p>
          <a:p>
            <a:pPr lvl="0"/>
            <a:r>
              <a:rPr lang="ru-RU" sz="2600" b="1" dirty="0"/>
              <a:t>описание систем классификации и кодирования</a:t>
            </a:r>
            <a:r>
              <a:rPr lang="ru-RU" sz="2600" dirty="0"/>
              <a:t>;</a:t>
            </a:r>
          </a:p>
          <a:p>
            <a:pPr lvl="0"/>
            <a:r>
              <a:rPr lang="ru-RU" sz="2600" b="1" dirty="0"/>
              <a:t>перечень входных данных (документов). </a:t>
            </a:r>
            <a:r>
              <a:rPr lang="ru-RU" sz="2600" dirty="0"/>
              <a:t>Перечень информации, которая используется как входящий поток и служит источником накопления;</a:t>
            </a:r>
          </a:p>
          <a:p>
            <a:pPr lvl="0"/>
            <a:r>
              <a:rPr lang="ru-RU" sz="2600" b="1" dirty="0"/>
              <a:t>перечень выходных данных (документов). </a:t>
            </a:r>
            <a:r>
              <a:rPr lang="ru-RU" sz="2600" dirty="0"/>
              <a:t>Перечень информации, которая используется для анализа накопленных данных;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15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/>
              <a:t>При разработке технического проекта оформляются:</a:t>
            </a:r>
          </a:p>
          <a:p>
            <a:pPr lvl="0"/>
            <a:r>
              <a:rPr lang="ru-RU" sz="2200" b="1" dirty="0" smtClean="0"/>
              <a:t>описание </a:t>
            </a:r>
            <a:r>
              <a:rPr lang="ru-RU" sz="2200" b="1" dirty="0"/>
              <a:t>используемого программного обеспечения</a:t>
            </a:r>
            <a:r>
              <a:rPr lang="ru-RU" sz="2200" dirty="0"/>
              <a:t>. Перечень программного обеспечения и СУБД, которые планируется использовать для создания информационной системы;</a:t>
            </a:r>
          </a:p>
          <a:p>
            <a:pPr lvl="0"/>
            <a:r>
              <a:rPr lang="ru-RU" sz="2200" b="1" dirty="0"/>
              <a:t>описание используемых технических средств</a:t>
            </a:r>
            <a:r>
              <a:rPr lang="ru-RU" sz="2200" dirty="0"/>
              <a:t>. Перечень аппаратных средств, на которых планируется работа проектируемого программного продукта;</a:t>
            </a:r>
          </a:p>
          <a:p>
            <a:pPr lvl="0"/>
            <a:r>
              <a:rPr lang="ru-RU" sz="2200" b="1" dirty="0"/>
              <a:t>проектная оценка надежности системы</a:t>
            </a:r>
            <a:r>
              <a:rPr lang="ru-RU" sz="2200" dirty="0"/>
              <a:t>. Экспертная оценки надежности с выявлением наиболее благополучных участков программной системы и ее узких мест;</a:t>
            </a:r>
          </a:p>
          <a:p>
            <a:pPr lvl="0"/>
            <a:r>
              <a:rPr lang="ru-RU" sz="2200" b="1" dirty="0"/>
              <a:t>ведомость оборудования и материалов</a:t>
            </a:r>
            <a:r>
              <a:rPr lang="ru-RU" sz="2200" dirty="0"/>
              <a:t>. Перечень оборудования и материалов, которые потребуются в ходе реализации проекта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18027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ru-RU" b="1" dirty="0"/>
              <a:t>Структурная схема</a:t>
            </a:r>
          </a:p>
          <a:p>
            <a:r>
              <a:rPr lang="ru-RU" sz="3100" b="1" dirty="0"/>
              <a:t>Структурной</a:t>
            </a:r>
            <a:r>
              <a:rPr lang="ru-RU" sz="3100" dirty="0"/>
              <a:t> называют схему, отражающую состав и взаимодействие по управлению частями разрабатываемого программного обеспечения. Структурная схема определяется архитектурой разрабатываемого ПО. </a:t>
            </a:r>
            <a:endParaRPr lang="ru-RU" sz="3100" dirty="0" smtClean="0"/>
          </a:p>
          <a:p>
            <a:pPr marL="0" indent="0" algn="ctr">
              <a:buNone/>
            </a:pPr>
            <a:r>
              <a:rPr lang="ru-RU" sz="3100" b="1" dirty="0" smtClean="0"/>
              <a:t>Функциональная </a:t>
            </a:r>
            <a:r>
              <a:rPr lang="ru-RU" sz="3100" b="1" dirty="0"/>
              <a:t>схема</a:t>
            </a:r>
          </a:p>
          <a:p>
            <a:r>
              <a:rPr lang="ru-RU" b="1" dirty="0">
                <a:solidFill>
                  <a:srgbClr val="FF0000"/>
                </a:solidFill>
              </a:rPr>
              <a:t>Функциональная схема </a:t>
            </a:r>
            <a:r>
              <a:rPr lang="ru-RU" dirty="0"/>
              <a:t>- это схема взаимодействия компонентов программного обеспечения с описанием информационных потоков, состава данных в потоках и указанием используемых файлов и устройств. Разработка алгоритмов</a:t>
            </a:r>
          </a:p>
          <a:p>
            <a:r>
              <a:rPr lang="ru-RU" b="1" dirty="0"/>
              <a:t>Метод пошаговой детализации </a:t>
            </a:r>
            <a:r>
              <a:rPr lang="ru-RU" dirty="0"/>
              <a:t>реализует нисходящий подход к программированию и предполагает пошаговую разработку алгоритма.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2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928" y="1600200"/>
            <a:ext cx="6252144" cy="4525963"/>
          </a:xfrm>
        </p:spPr>
      </p:pic>
      <p:sp>
        <p:nvSpPr>
          <p:cNvPr id="5" name="Прямоугольник 4"/>
          <p:cNvSpPr/>
          <p:nvPr/>
        </p:nvSpPr>
        <p:spPr>
          <a:xfrm>
            <a:off x="1403648" y="5949280"/>
            <a:ext cx="62646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Пример функциональной схемы «Нотация-</a:t>
            </a:r>
            <a:r>
              <a:rPr lang="en-US" dirty="0" smtClean="0"/>
              <a:t>IDEF0</a:t>
            </a:r>
            <a:r>
              <a:rPr lang="ru-RU" dirty="0" smtClean="0"/>
              <a:t>»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8470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b="1" dirty="0"/>
              <a:t>Структурные карты</a:t>
            </a:r>
          </a:p>
          <a:p>
            <a:pPr marL="0" indent="0">
              <a:buNone/>
            </a:pPr>
            <a:r>
              <a:rPr lang="ru-RU" dirty="0"/>
              <a:t>Методика структурных карт используется на этапе проектирования ПО для того, чтобы продемонстрировать, каким образом программный продукт выполняет системные </a:t>
            </a:r>
            <a:r>
              <a:rPr lang="ru-RU" dirty="0" smtClean="0"/>
              <a:t>требования.</a:t>
            </a:r>
          </a:p>
          <a:p>
            <a:pPr marL="0" indent="0">
              <a:buNone/>
            </a:pPr>
            <a:r>
              <a:rPr lang="ru-RU" dirty="0" smtClean="0"/>
              <a:t>Структурные </a:t>
            </a:r>
            <a:r>
              <a:rPr lang="ru-RU" b="1" dirty="0"/>
              <a:t>карты </a:t>
            </a:r>
            <a:r>
              <a:rPr lang="ru-RU" b="1" dirty="0" err="1"/>
              <a:t>Константайна</a:t>
            </a:r>
            <a:r>
              <a:rPr lang="ru-RU" b="1" dirty="0"/>
              <a:t> </a:t>
            </a:r>
            <a:r>
              <a:rPr lang="ru-RU" dirty="0"/>
              <a:t>предназначены для описания отношений между модулями.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Техника </a:t>
            </a:r>
            <a:r>
              <a:rPr lang="ru-RU" dirty="0"/>
              <a:t>структурных </a:t>
            </a:r>
            <a:r>
              <a:rPr lang="ru-RU" b="1" dirty="0"/>
              <a:t>карт Джексона </a:t>
            </a:r>
            <a:r>
              <a:rPr lang="ru-RU" dirty="0"/>
              <a:t>основана на методе структурного программирования Джексона, который выявляет соответствие между структурой потоков данных и структурой программы. </a:t>
            </a:r>
            <a:endParaRPr lang="ru-RU" dirty="0" smtClean="0"/>
          </a:p>
          <a:p>
            <a:pPr marL="0" indent="0" algn="ctr">
              <a:buNone/>
            </a:pPr>
            <a:r>
              <a:rPr lang="ru-RU" dirty="0" smtClean="0">
                <a:solidFill>
                  <a:srgbClr val="FF0000"/>
                </a:solidFill>
              </a:rPr>
              <a:t>Основное </a:t>
            </a:r>
            <a:r>
              <a:rPr lang="ru-RU" dirty="0">
                <a:solidFill>
                  <a:srgbClr val="FF0000"/>
                </a:solidFill>
              </a:rPr>
              <a:t>внимание в методе сконцентрировано на соответствии входных и выходных потоков данных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3454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ru-RU" b="1" dirty="0"/>
              <a:t>Задания для практической работы №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/>
              <a:t>Задания для практической </a:t>
            </a:r>
            <a:r>
              <a:rPr lang="ru-RU" b="1" dirty="0" smtClean="0"/>
              <a:t>работы:</a:t>
            </a:r>
            <a:endParaRPr lang="ru-RU" dirty="0"/>
          </a:p>
          <a:p>
            <a:pPr marL="514350" lvl="0" indent="-514350">
              <a:buFont typeface="+mj-lt"/>
              <a:buAutoNum type="arabicPeriod"/>
            </a:pPr>
            <a:r>
              <a:rPr lang="ru-RU" dirty="0" smtClean="0"/>
              <a:t>На </a:t>
            </a:r>
            <a:r>
              <a:rPr lang="ru-RU" dirty="0"/>
              <a:t>основе технического задания из практической работы №2 выполнить анализ функциональных и эксплуатационных требований к программному продукту.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/>
              <a:t>Определить основные технические решения (выбор языка программирования, структура программного продукта, состав функций ПП, режимы функционирования) и занести результаты в документ, называемый «Эскизным проектом».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/>
              <a:t>Определить диаграммы потоков данных для решаемой задачи.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/>
              <a:t>Определить диаграммы «сущность-связь», если программный продукт содержит базу данных.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b="1" dirty="0"/>
              <a:t>Добавить словарь терминов.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Оформить результаты, используя MS </a:t>
            </a:r>
            <a:r>
              <a:rPr lang="ru-RU" dirty="0" err="1"/>
              <a:t>Office</a:t>
            </a:r>
            <a:r>
              <a:rPr lang="ru-RU" dirty="0"/>
              <a:t> или MS </a:t>
            </a:r>
            <a:r>
              <a:rPr lang="ru-RU" dirty="0" err="1"/>
              <a:t>Visio</a:t>
            </a:r>
            <a:r>
              <a:rPr lang="ru-RU" dirty="0"/>
              <a:t> в виде эскизного проекта</a:t>
            </a:r>
            <a:r>
              <a:rPr lang="ru-RU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Сдать и защитить работу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184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ru-RU" b="1" dirty="0"/>
              <a:t>Задания для практической работы №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Порядок </a:t>
            </a:r>
            <a:r>
              <a:rPr lang="ru-RU" b="1" dirty="0"/>
              <a:t>выполнения отчета по практической работе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Отчет </a:t>
            </a:r>
            <a:r>
              <a:rPr lang="ru-RU" dirty="0"/>
              <a:t>по практической  работе должен состоять из: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Постановки задачи.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Документа «Эскизный проект», содержащего: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 smtClean="0"/>
              <a:t>	выбор </a:t>
            </a:r>
            <a:r>
              <a:rPr lang="ru-RU" dirty="0"/>
              <a:t>метода решения и языка программирования; </a:t>
            </a:r>
            <a:endParaRPr lang="ru-RU" dirty="0" smtClean="0"/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	</a:t>
            </a:r>
            <a:r>
              <a:rPr lang="ru-RU" dirty="0" smtClean="0"/>
              <a:t>спецификации процессов;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	</a:t>
            </a:r>
            <a:r>
              <a:rPr lang="ru-RU" dirty="0" smtClean="0"/>
              <a:t>все </a:t>
            </a:r>
            <a:r>
              <a:rPr lang="ru-RU" dirty="0"/>
              <a:t>полученные диаграммы</a:t>
            </a:r>
            <a:r>
              <a:rPr lang="ru-RU" dirty="0" smtClean="0"/>
              <a:t>; </a:t>
            </a:r>
          </a:p>
          <a:p>
            <a:pPr marL="914400" lvl="1" indent="-514350">
              <a:buFont typeface="+mj-lt"/>
              <a:buAutoNum type="alphaLcParenR"/>
            </a:pPr>
            <a:r>
              <a:rPr lang="ru-RU" dirty="0"/>
              <a:t>	</a:t>
            </a:r>
            <a:r>
              <a:rPr lang="ru-RU" dirty="0" smtClean="0"/>
              <a:t>словарь </a:t>
            </a:r>
            <a:r>
              <a:rPr lang="ru-RU" dirty="0"/>
              <a:t>терминов.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900" dirty="0" smtClean="0"/>
              <a:t>Защита </a:t>
            </a:r>
            <a:r>
              <a:rPr lang="ru-RU" sz="2900" dirty="0"/>
              <a:t>отчета по практической работе заключается в предъявлении преподавателю полученных </a:t>
            </a:r>
            <a:r>
              <a:rPr lang="ru-RU" sz="2900" dirty="0" smtClean="0"/>
              <a:t>результатов (на </a:t>
            </a:r>
            <a:r>
              <a:rPr lang="ru-RU" sz="2900" dirty="0"/>
              <a:t>экране монитора), демонстрации полученных навыков и ответах на вопросы преподавателя</a:t>
            </a:r>
            <a:r>
              <a:rPr lang="ru-RU" sz="2900" dirty="0" smtClean="0"/>
              <a:t>.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324787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оформления </a:t>
            </a:r>
            <a:r>
              <a:rPr lang="ru-RU" dirty="0"/>
              <a:t>практической работы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9101"/>
            <a:ext cx="6449888" cy="1108720"/>
          </a:xfrm>
        </p:spPr>
        <p:txBody>
          <a:bodyPr/>
          <a:lstStyle/>
          <a:p>
            <a:pPr marL="0" indent="0" algn="ctr">
              <a:buNone/>
            </a:pPr>
            <a:r>
              <a:rPr lang="ru-RU" sz="1800" dirty="0"/>
              <a:t>Эскизный проект на создание информационной системы</a:t>
            </a:r>
          </a:p>
          <a:p>
            <a:pPr marL="0" indent="0" algn="ctr">
              <a:buNone/>
            </a:pPr>
            <a:r>
              <a:rPr lang="ru-RU" sz="1800" dirty="0"/>
              <a:t>Система Управления Базой Данных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708920"/>
            <a:ext cx="4032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Ведомость эскизного проекта	</a:t>
            </a:r>
            <a:r>
              <a:rPr lang="ru-RU" sz="1400" dirty="0" smtClean="0"/>
              <a:t>	3</a:t>
            </a:r>
            <a:endParaRPr lang="ru-RU" sz="1400" dirty="0"/>
          </a:p>
          <a:p>
            <a:r>
              <a:rPr lang="ru-RU" sz="1400" dirty="0"/>
              <a:t>Пояснительная записка к эскизному проекту	3</a:t>
            </a:r>
          </a:p>
          <a:p>
            <a:r>
              <a:rPr lang="ru-RU" sz="1400" dirty="0"/>
              <a:t>Общие положения	</a:t>
            </a:r>
            <a:r>
              <a:rPr lang="ru-RU" sz="1400" dirty="0" smtClean="0"/>
              <a:t>		3</a:t>
            </a:r>
            <a:endParaRPr lang="ru-RU" sz="1400" dirty="0"/>
          </a:p>
          <a:p>
            <a:r>
              <a:rPr lang="ru-RU" sz="1400" dirty="0"/>
              <a:t>Основные технические решения	</a:t>
            </a:r>
            <a:r>
              <a:rPr lang="ru-RU" sz="1400" dirty="0" smtClean="0"/>
              <a:t>	3</a:t>
            </a:r>
            <a:endParaRPr lang="ru-RU" sz="1400" dirty="0"/>
          </a:p>
          <a:p>
            <a:r>
              <a:rPr lang="ru-RU" sz="1400" dirty="0"/>
              <a:t>Решения по структуре системы	</a:t>
            </a:r>
            <a:r>
              <a:rPr lang="ru-RU" sz="1400" dirty="0" smtClean="0"/>
              <a:t>	3</a:t>
            </a:r>
            <a:endParaRPr lang="ru-RU" sz="1400" dirty="0"/>
          </a:p>
          <a:p>
            <a:r>
              <a:rPr lang="ru-RU" sz="1400" dirty="0"/>
              <a:t>Решения по режимам функционирования, работы системы	</a:t>
            </a:r>
            <a:r>
              <a:rPr lang="ru-RU" sz="1400" dirty="0" smtClean="0"/>
              <a:t>			5</a:t>
            </a:r>
            <a:endParaRPr lang="ru-RU" sz="1400" dirty="0"/>
          </a:p>
          <a:p>
            <a:r>
              <a:rPr lang="ru-RU" sz="1400" dirty="0"/>
              <a:t>Решения по численности, квалификации и функциям персонала АС	</a:t>
            </a:r>
            <a:r>
              <a:rPr lang="ru-RU" sz="1400" dirty="0" smtClean="0"/>
              <a:t>	5</a:t>
            </a:r>
            <a:endParaRPr lang="ru-RU" sz="1400" dirty="0"/>
          </a:p>
          <a:p>
            <a:r>
              <a:rPr lang="ru-RU" sz="1400" dirty="0"/>
              <a:t>Состав функций комплексов задач, реализуемых системой	</a:t>
            </a:r>
            <a:r>
              <a:rPr lang="ru-RU" sz="1400" dirty="0" smtClean="0"/>
              <a:t>			5</a:t>
            </a:r>
            <a:endParaRPr lang="ru-RU" sz="1400" dirty="0"/>
          </a:p>
          <a:p>
            <a:r>
              <a:rPr lang="ru-RU" sz="1400" dirty="0"/>
              <a:t>Решения по составу программных средств, языкам деятельности, алгоритмам процедур и операций и методам их реализации	6</a:t>
            </a:r>
          </a:p>
          <a:p>
            <a:r>
              <a:rPr lang="ru-RU" sz="1400" dirty="0"/>
              <a:t>Источники разработки	</a:t>
            </a:r>
            <a:r>
              <a:rPr lang="ru-RU" sz="1400" dirty="0" smtClean="0"/>
              <a:t>		6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2343155"/>
            <a:ext cx="4320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Содержание</a:t>
            </a:r>
            <a:r>
              <a:rPr lang="en-US" dirty="0" smtClean="0"/>
              <a:t> </a:t>
            </a:r>
            <a:r>
              <a:rPr lang="ru-RU" dirty="0" smtClean="0"/>
              <a:t>документа </a:t>
            </a:r>
            <a:r>
              <a:rPr lang="ru-RU" b="1" dirty="0"/>
              <a:t>Эскизный проект </a:t>
            </a:r>
            <a:endParaRPr lang="ru-RU" dirty="0"/>
          </a:p>
        </p:txBody>
      </p:sp>
      <p:pic>
        <p:nvPicPr>
          <p:cNvPr id="7" name="Рисунок 6" descr="C:\Users\USER\Documents\Преподавание\Фин_универ\ПМ-02\2b8ce9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91816"/>
            <a:ext cx="4266356" cy="31988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72000" y="6021288"/>
            <a:ext cx="426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работы необходим </a:t>
            </a:r>
            <a:r>
              <a:rPr lang="en-US" dirty="0" smtClean="0"/>
              <a:t>Microsoft Word </a:t>
            </a:r>
            <a:r>
              <a:rPr lang="ru-RU" dirty="0" smtClean="0"/>
              <a:t>и </a:t>
            </a:r>
            <a:r>
              <a:rPr lang="en-US" dirty="0" smtClean="0"/>
              <a:t>Visio </a:t>
            </a:r>
            <a:r>
              <a:rPr lang="ru-RU" dirty="0" smtClean="0"/>
              <a:t>или 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www.diagrameditor.com</a:t>
            </a:r>
            <a:endParaRPr lang="en-US" dirty="0" smtClean="0"/>
          </a:p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66918"/>
              </p:ext>
            </p:extLst>
          </p:nvPr>
        </p:nvGraphicFramePr>
        <p:xfrm>
          <a:off x="7195907" y="836712"/>
          <a:ext cx="1642449" cy="2466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Документ" r:id="rId6" imgW="6097055" imgH="9154049" progId="Word.Document.12">
                  <p:embed/>
                </p:oleObj>
              </mc:Choice>
              <mc:Fallback>
                <p:oleObj name="Документ" r:id="rId6" imgW="6097055" imgH="915404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5907" y="836712"/>
                        <a:ext cx="1642449" cy="24660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22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ru-RU" sz="2000" dirty="0" smtClean="0"/>
              <a:t>Рисуем диаграммы </a:t>
            </a:r>
            <a:r>
              <a:rPr lang="ru-RU" sz="2000" dirty="0"/>
              <a:t>IDEF0 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://www.diagrameditor.com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ru-RU" sz="2000" dirty="0"/>
              <a:t>Дэвид А. Марка и </a:t>
            </a:r>
            <a:r>
              <a:rPr lang="ru-RU" sz="2000" dirty="0" err="1"/>
              <a:t>Клемент</a:t>
            </a:r>
            <a:r>
              <a:rPr lang="ru-RU" sz="2000" dirty="0"/>
              <a:t> </a:t>
            </a:r>
            <a:r>
              <a:rPr lang="ru-RU" sz="2000" dirty="0" err="1"/>
              <a:t>МакГоуэн</a:t>
            </a:r>
            <a:r>
              <a:rPr lang="ru-RU" sz="2000" dirty="0"/>
              <a:t>. Методология структурного анализа </a:t>
            </a:r>
            <a:r>
              <a:rPr lang="ru-RU" sz="2000" dirty="0" smtClean="0"/>
              <a:t>и</a:t>
            </a:r>
            <a:r>
              <a:rPr lang="en-US" sz="2000" dirty="0" smtClean="0"/>
              <a:t> </a:t>
            </a:r>
            <a:r>
              <a:rPr lang="ru-RU" sz="2000" dirty="0" smtClean="0"/>
              <a:t>проектирования </a:t>
            </a:r>
            <a:r>
              <a:rPr lang="ru-RU" sz="2000" dirty="0"/>
              <a:t>SADT</a:t>
            </a:r>
          </a:p>
          <a:p>
            <a:r>
              <a:rPr lang="ru-RU" sz="2000" dirty="0" smtClean="0"/>
              <a:t>Гвоздева </a:t>
            </a:r>
            <a:r>
              <a:rPr lang="ru-RU" sz="2000" dirty="0"/>
              <a:t>Т.В. Проектирование информационных систем: учебное пособие / </a:t>
            </a:r>
          </a:p>
          <a:p>
            <a:r>
              <a:rPr lang="ru-RU" sz="2000" dirty="0" err="1"/>
              <a:t>Т.В.Гоздева</a:t>
            </a:r>
            <a:r>
              <a:rPr lang="ru-RU" sz="2000" dirty="0"/>
              <a:t>, Б.А. </a:t>
            </a:r>
            <a:r>
              <a:rPr lang="ru-RU" sz="2000" dirty="0" err="1"/>
              <a:t>Баллод</a:t>
            </a:r>
            <a:r>
              <a:rPr lang="ru-RU" sz="2000" dirty="0"/>
              <a:t>. – Ростов на Дону: Феникс, 2009. – 508 с.: ил. – (высшее </a:t>
            </a:r>
            <a:r>
              <a:rPr lang="ru-RU" sz="2000" dirty="0" smtClean="0"/>
              <a:t>образование</a:t>
            </a:r>
            <a:r>
              <a:rPr lang="ru-RU" sz="2000" dirty="0"/>
              <a:t>).</a:t>
            </a:r>
          </a:p>
          <a:p>
            <a:r>
              <a:rPr lang="ru-RU" sz="2000" dirty="0" smtClean="0"/>
              <a:t>Иванова </a:t>
            </a:r>
            <a:r>
              <a:rPr lang="ru-RU" sz="2000" dirty="0"/>
              <a:t>Г.С. Технология программирования: учебник / Г.С. Иванова. – 3-е изд., стер. </a:t>
            </a:r>
            <a:r>
              <a:rPr lang="ru-RU" sz="2000" dirty="0" smtClean="0"/>
              <a:t>– </a:t>
            </a:r>
            <a:r>
              <a:rPr lang="ru-RU" sz="2000" dirty="0"/>
              <a:t>М.: КНОРУС, 2016. – 334 с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r>
              <a:rPr lang="ru-RU" sz="2000" dirty="0"/>
              <a:t>Построение диаграммы IDEF0 В BPWIN </a:t>
            </a:r>
            <a:r>
              <a:rPr lang="en-US" sz="2000" dirty="0">
                <a:hlinkClick r:id="rId3"/>
              </a:rPr>
              <a:t>https://vc.ru/dev/267805-postroenie-diagrammy-idef0-v-bpwin</a:t>
            </a:r>
            <a:endParaRPr lang="ru-RU" sz="2000" dirty="0"/>
          </a:p>
          <a:p>
            <a:r>
              <a:rPr lang="ru-RU" sz="2000" dirty="0"/>
              <a:t>Дэвид А. Марка и </a:t>
            </a:r>
            <a:r>
              <a:rPr lang="ru-RU" sz="2000" dirty="0" err="1"/>
              <a:t>Клемент</a:t>
            </a:r>
            <a:r>
              <a:rPr lang="ru-RU" sz="2000" dirty="0"/>
              <a:t> </a:t>
            </a:r>
            <a:r>
              <a:rPr lang="ru-RU" sz="2000" dirty="0" err="1" smtClean="0"/>
              <a:t>МакГоуэн</a:t>
            </a:r>
            <a:r>
              <a:rPr lang="ru-RU" sz="2000" dirty="0" smtClean="0"/>
              <a:t> «Методология </a:t>
            </a:r>
            <a:r>
              <a:rPr lang="ru-RU" sz="2000" dirty="0"/>
              <a:t>структурного анализа и проектирования </a:t>
            </a:r>
            <a:r>
              <a:rPr lang="ru-RU" sz="2000" dirty="0" smtClean="0"/>
              <a:t>SADT», Предисловие </a:t>
            </a:r>
            <a:r>
              <a:rPr lang="ru-RU" sz="2000" dirty="0"/>
              <a:t>Дугласа Т. </a:t>
            </a:r>
            <a:r>
              <a:rPr lang="ru-RU" sz="2000" dirty="0" smtClean="0"/>
              <a:t>Росса - </a:t>
            </a:r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dit.isuct.ru/IVT/BOOKS/CASE/case8/sadt_index.htm</a:t>
            </a:r>
            <a:endParaRPr lang="ru-RU" sz="2000" dirty="0" smtClean="0"/>
          </a:p>
          <a:p>
            <a:r>
              <a:rPr lang="ru-RU" sz="2000" dirty="0"/>
              <a:t>Сбор информации (</a:t>
            </a:r>
            <a:r>
              <a:rPr lang="en-US" sz="2000" dirty="0"/>
              <a:t>SADT</a:t>
            </a:r>
            <a:r>
              <a:rPr lang="en-US" sz="2000" dirty="0" smtClean="0"/>
              <a:t>)</a:t>
            </a:r>
            <a:r>
              <a:rPr lang="ru-RU" sz="2000" dirty="0" smtClean="0"/>
              <a:t> - </a:t>
            </a:r>
            <a:r>
              <a:rPr lang="en-US" sz="2000" dirty="0">
                <a:hlinkClick r:id="rId5"/>
              </a:rPr>
              <a:t>http://</a:t>
            </a:r>
            <a:r>
              <a:rPr lang="en-US" sz="2000" dirty="0" smtClean="0">
                <a:hlinkClick r:id="rId5"/>
              </a:rPr>
              <a:t>www.interface.ru/home.asp?artId=3434</a:t>
            </a:r>
            <a:endParaRPr lang="ru-RU" sz="2000" dirty="0" smtClean="0"/>
          </a:p>
          <a:p>
            <a:r>
              <a:rPr lang="ru-RU" sz="2000" dirty="0"/>
              <a:t>Перевод стандарта IDEF0 на русском </a:t>
            </a:r>
            <a:r>
              <a:rPr lang="ru-RU" sz="2000" dirty="0" smtClean="0"/>
              <a:t>языке - </a:t>
            </a:r>
            <a:r>
              <a:rPr lang="en-US" sz="2000" dirty="0">
                <a:hlinkClick r:id="rId6"/>
              </a:rPr>
              <a:t>https://habr.com/ru/post/515466</a:t>
            </a:r>
            <a:r>
              <a:rPr lang="en-US" sz="2000" dirty="0" smtClean="0">
                <a:hlinkClick r:id="rId6"/>
              </a:rPr>
              <a:t>/</a:t>
            </a:r>
            <a:endParaRPr lang="ru-RU" sz="2000" dirty="0" smtClean="0"/>
          </a:p>
          <a:p>
            <a:r>
              <a:rPr lang="ru-RU" sz="2000" dirty="0"/>
              <a:t>IDEF0. Знакомство с нотацией и пример </a:t>
            </a:r>
            <a:r>
              <a:rPr lang="ru-RU" sz="2000" dirty="0" smtClean="0"/>
              <a:t>использования - </a:t>
            </a:r>
            <a:r>
              <a:rPr lang="en-US" sz="2000" dirty="0">
                <a:hlinkClick r:id="rId7"/>
              </a:rPr>
              <a:t>https://infostart.ru/1c/articles/640962</a:t>
            </a:r>
            <a:r>
              <a:rPr lang="en-US" sz="2000" dirty="0" smtClean="0">
                <a:hlinkClick r:id="rId7"/>
              </a:rPr>
              <a:t>/</a:t>
            </a:r>
            <a:endParaRPr lang="ru-RU" sz="2000" dirty="0" smtClean="0"/>
          </a:p>
          <a:p>
            <a:r>
              <a:rPr lang="en-US" sz="1800" b="1" dirty="0"/>
              <a:t>IDEF0</a:t>
            </a:r>
            <a:r>
              <a:rPr lang="en-US" sz="1800" dirty="0"/>
              <a:t> — </a:t>
            </a:r>
            <a:r>
              <a:rPr lang="ru-RU" sz="1800" dirty="0">
                <a:hlinkClick r:id="rId8" tooltip="Методология"/>
              </a:rPr>
              <a:t>методология</a:t>
            </a:r>
            <a:r>
              <a:rPr lang="ru-RU" sz="1800" dirty="0"/>
              <a:t> </a:t>
            </a:r>
            <a:r>
              <a:rPr lang="ru-RU" sz="1800" dirty="0" smtClean="0"/>
              <a:t> </a:t>
            </a:r>
            <a:r>
              <a:rPr lang="en-US" sz="2000" dirty="0" smtClean="0">
                <a:hlinkClick r:id="rId9"/>
              </a:rPr>
              <a:t>https</a:t>
            </a:r>
            <a:r>
              <a:rPr lang="en-US" sz="2000" dirty="0">
                <a:hlinkClick r:id="rId9"/>
              </a:rPr>
              <a:t>://</a:t>
            </a:r>
            <a:r>
              <a:rPr lang="en-US" sz="2000" dirty="0" smtClean="0">
                <a:hlinkClick r:id="rId9"/>
              </a:rPr>
              <a:t>ru.wikipedia.org/wiki/IDEF0</a:t>
            </a:r>
            <a:endParaRPr lang="ru-RU" sz="2000" smtClean="0"/>
          </a:p>
          <a:p>
            <a:pPr marL="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endParaRPr lang="ru-RU" sz="2000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4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</a:t>
            </a:r>
            <a:r>
              <a:rPr lang="ru-RU" dirty="0" smtClean="0"/>
              <a:t>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1" dirty="0"/>
              <a:t>Эскизный проект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Эскизный проект предусматривает разработку предварительных проектных решений по системе и ее частям.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Выполнение </a:t>
            </a:r>
            <a:r>
              <a:rPr lang="ru-RU" dirty="0"/>
              <a:t>стадии эскизного проектирования не является строго обязательной. Если основные проектные решения определены ранее или достаточно очевидны для конкретной ИС и объекта автоматизации, то эта стадия может быть исключена из общей последовательности работ.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4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b="1" dirty="0"/>
              <a:t>Содержание эскизного проекта задается в ТЗ на систему. </a:t>
            </a:r>
            <a:endParaRPr lang="ru-RU" b="1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правило, на этапе эскизного проектирования определяются:</a:t>
            </a:r>
          </a:p>
          <a:p>
            <a:pPr lvl="0"/>
            <a:r>
              <a:rPr lang="ru-RU" dirty="0"/>
              <a:t>функции ИС;</a:t>
            </a:r>
          </a:p>
          <a:p>
            <a:pPr lvl="0"/>
            <a:r>
              <a:rPr lang="ru-RU" dirty="0"/>
              <a:t>функции подсистем, их цели и ожидаемый эффект от внедрения;</a:t>
            </a:r>
          </a:p>
          <a:p>
            <a:pPr lvl="0"/>
            <a:r>
              <a:rPr lang="ru-RU" dirty="0"/>
              <a:t>состав комплексов задач и отдельных задач;</a:t>
            </a:r>
          </a:p>
          <a:p>
            <a:pPr lvl="0"/>
            <a:r>
              <a:rPr lang="ru-RU" dirty="0"/>
              <a:t>концепция информационной базы и ее укрупненная структура;</a:t>
            </a:r>
          </a:p>
          <a:p>
            <a:pPr lvl="0"/>
            <a:r>
              <a:rPr lang="ru-RU" dirty="0"/>
              <a:t>функции системы управления базой данных;</a:t>
            </a:r>
          </a:p>
          <a:p>
            <a:pPr lvl="0"/>
            <a:r>
              <a:rPr lang="ru-RU" dirty="0"/>
              <a:t>состав вычислительной системы и других технических средств;</a:t>
            </a:r>
          </a:p>
          <a:p>
            <a:pPr lvl="0"/>
            <a:r>
              <a:rPr lang="ru-RU" dirty="0"/>
              <a:t>функции и параметры основных программных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209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По </a:t>
            </a:r>
            <a:r>
              <a:rPr lang="ru-RU" dirty="0"/>
              <a:t>результатам проделанной работы оформляется, согласовывается и утверждается документация в объеме, необходимом для описания полной совокупности принятых проектных решений и достаточном для дальнейшего выполнения работ по созданию системы.</a:t>
            </a:r>
          </a:p>
          <a:p>
            <a:r>
              <a:rPr lang="ru-RU" b="1" dirty="0"/>
              <a:t>На основе технического задания (и эскизного проекта) разрабатывается технический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1550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Разработка эскизного проекта программы. </a:t>
            </a:r>
            <a:r>
              <a:rPr lang="ru-RU" b="1" dirty="0"/>
              <a:t>Этапы выполнения эскизного проекта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https://fsd.multiurok.ru/html/2020/12/23/s_5fe2f2a7a841c/1599983_2.jpeg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87226"/>
            <a:ext cx="8352928" cy="332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9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Основная задача эскизного проекта</a:t>
            </a:r>
            <a:r>
              <a:rPr lang="ru-RU" dirty="0"/>
              <a:t> – создать прообраз будущей автоматизированной системы.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 </a:t>
            </a:r>
            <a:r>
              <a:rPr lang="ru-RU" dirty="0"/>
              <a:t>разработке эскизного проекта разработчик определяет основные контуры будущей системы, а заказчик в свою очередь получает представление об основных чертах будущего объекта автоматизации и анализирует их возможную применимость в последующей работе.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79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При разработке эскизного проекта составляются:</a:t>
            </a:r>
          </a:p>
          <a:p>
            <a:pPr lvl="0"/>
            <a:r>
              <a:rPr lang="ru-RU" sz="1600" b="1" dirty="0"/>
              <a:t>Ведомость эскизного проекта</a:t>
            </a:r>
            <a:r>
              <a:rPr lang="ru-RU" sz="1600" dirty="0"/>
              <a:t>. Общая информация по проекту.</a:t>
            </a:r>
          </a:p>
          <a:p>
            <a:pPr lvl="0"/>
            <a:r>
              <a:rPr lang="ru-RU" sz="1600" b="1" dirty="0"/>
              <a:t>Пояснительная записка к эскизному проекту</a:t>
            </a:r>
            <a:r>
              <a:rPr lang="ru-RU" sz="1600" dirty="0"/>
              <a:t>. Вводная информация, позволяющая ее потребителю быстро освоить данные по конкретному проекту.</a:t>
            </a:r>
          </a:p>
          <a:p>
            <a:pPr lvl="0"/>
            <a:r>
              <a:rPr lang="ru-RU" sz="1600" b="1" dirty="0"/>
              <a:t>Схема организационной структуры</a:t>
            </a:r>
            <a:r>
              <a:rPr lang="ru-RU" sz="1600" dirty="0"/>
              <a:t>. Описание организационной структуры организации, которая будет использовать создаваемую автоматизированную систему в практической работе.</a:t>
            </a:r>
          </a:p>
          <a:p>
            <a:pPr lvl="0"/>
            <a:r>
              <a:rPr lang="ru-RU" sz="1600" b="1" dirty="0"/>
              <a:t>Структурная схема комплекса технических средств</a:t>
            </a:r>
            <a:r>
              <a:rPr lang="ru-RU" sz="1600" dirty="0"/>
              <a:t>. Техническая составляющая автоматизированной системы, включающая в себя набор серверов, рабочих станций, схему локальной вычислительной сети и структурированной кабельной системы.</a:t>
            </a:r>
          </a:p>
          <a:p>
            <a:pPr lvl="0"/>
            <a:r>
              <a:rPr lang="ru-RU" sz="1600" b="1" dirty="0"/>
              <a:t>Схема функциональной структуры</a:t>
            </a:r>
            <a:r>
              <a:rPr lang="ru-RU" sz="1600" dirty="0"/>
              <a:t>. Описание задач, которые будут использоваться в работе подсистем. Видение участков информационной системы и порядок и их взаимодействия.</a:t>
            </a:r>
          </a:p>
          <a:p>
            <a:pPr lvl="0"/>
            <a:r>
              <a:rPr lang="ru-RU" sz="1600" b="1" dirty="0"/>
              <a:t>Схема автоматизации</a:t>
            </a:r>
            <a:r>
              <a:rPr lang="ru-RU" sz="1600" dirty="0"/>
              <a:t>. Логический процесс создания автоматизированной системы от начала до конца.</a:t>
            </a:r>
          </a:p>
          <a:p>
            <a:pPr marL="0" indent="0" algn="ctr">
              <a:buNone/>
            </a:pPr>
            <a:r>
              <a:rPr lang="ru-RU" sz="1600" b="1" dirty="0"/>
              <a:t>Согласно ГОСТ 34.201-89, дополнительно в эскизный проект по необходимости может быть включено техническое задание на разработку новых технических средств.</a:t>
            </a:r>
          </a:p>
        </p:txBody>
      </p:sp>
    </p:spTree>
    <p:extLst>
      <p:ext uri="{BB962C8B-B14F-4D97-AF65-F5344CB8AC3E}">
        <p14:creationId xmlns:p14="http://schemas.microsoft.com/office/powerpoint/2010/main" val="253538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архитектуры программного средства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Эскизный проект чаще всего не разделяют, он выполняется в рамках общего (первоначального) этапа всего проекта.</a:t>
            </a:r>
            <a:r>
              <a:rPr lang="ru-RU" dirty="0"/>
              <a:t> Перечень работ, составляющих эскизный проект, может варьироваться в зависимости от конкретного технического задания заказчика (его пожеланий) и сложности проектируемого проекта. Соответственно варьируется и цена этого этапа.</a:t>
            </a:r>
          </a:p>
          <a:p>
            <a:r>
              <a:rPr lang="ru-RU" dirty="0"/>
              <a:t>Эскизный проект не всегда создается под конкретного заказчика. Нередко разработчики с помощью эскизного проекта стремятся показать свой творческий потенциал и найти потенциальных заказчиков. Не случайно на различные конкурсы представляются именно эскизные проекты.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3092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1634</Words>
  <Application>Microsoft Office PowerPoint</Application>
  <PresentationFormat>Экран (4:3)</PresentationFormat>
  <Paragraphs>181</Paragraphs>
  <Slides>29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1" baseType="lpstr">
      <vt:lpstr>Тема Office</vt:lpstr>
      <vt:lpstr>Документ</vt:lpstr>
      <vt:lpstr>МДК. 2.1 Технология разработки программного обеспечения</vt:lpstr>
      <vt:lpstr>Разработка и оформление технического задания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Разработка спецификаций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Построение архитектуры программного средства</vt:lpstr>
      <vt:lpstr>Задания для практической работы № 3</vt:lpstr>
      <vt:lpstr>Задания для практической работы № 3</vt:lpstr>
      <vt:lpstr>Пример оформления практической работы </vt:lpstr>
      <vt:lpstr>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МДК. 2.1 Технология разработки программного обеспечения</dc:title>
  <dc:creator>user</dc:creator>
  <cp:lastModifiedBy>USER</cp:lastModifiedBy>
  <cp:revision>22</cp:revision>
  <dcterms:created xsi:type="dcterms:W3CDTF">2021-09-29T15:09:17Z</dcterms:created>
  <dcterms:modified xsi:type="dcterms:W3CDTF">2021-10-06T19:26:24Z</dcterms:modified>
</cp:coreProperties>
</file>