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20" r:id="rId3"/>
    <p:sldId id="321" r:id="rId4"/>
    <p:sldId id="322" r:id="rId5"/>
    <p:sldId id="323" r:id="rId6"/>
    <p:sldId id="324" r:id="rId7"/>
    <p:sldId id="326" r:id="rId8"/>
    <p:sldId id="333" r:id="rId9"/>
    <p:sldId id="327" r:id="rId10"/>
    <p:sldId id="328" r:id="rId11"/>
    <p:sldId id="363" r:id="rId12"/>
    <p:sldId id="329" r:id="rId13"/>
    <p:sldId id="364" r:id="rId14"/>
    <p:sldId id="330" r:id="rId15"/>
    <p:sldId id="365" r:id="rId16"/>
    <p:sldId id="331" r:id="rId17"/>
    <p:sldId id="332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60" r:id="rId37"/>
    <p:sldId id="361" r:id="rId38"/>
    <p:sldId id="36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80" d="100"/>
          <a:sy n="8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B96C9-5EE2-46C8-A267-001CC5E07B8F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971FB-C591-4619-8A89-0C8B3B3AB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9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618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11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01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32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47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49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864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0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21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946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6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444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92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0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7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30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6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9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95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ru-RU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0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svaperm/Public_F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tortoisegit.org/about/" TargetMode="External"/><Relationship Id="rId4" Type="http://schemas.openxmlformats.org/officeDocument/2006/relationships/hyperlink" Target="https://bitbucket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abou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vaperm/Public_FA" TargetMode="External"/><Relationship Id="rId2" Type="http://schemas.openxmlformats.org/officeDocument/2006/relationships/hyperlink" Target="https://github.com/svape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vaperm/Public_FA.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МДК. 2.1 Технология разработки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pc="10" dirty="0" smtClean="0"/>
              <a:t>Занятие 4. </a:t>
            </a:r>
            <a:r>
              <a:rPr lang="ru-RU" spc="10" dirty="0"/>
              <a:t>Практическое занятие </a:t>
            </a:r>
            <a:endParaRPr lang="ru-RU" spc="10" dirty="0" smtClean="0"/>
          </a:p>
          <a:p>
            <a:r>
              <a:rPr lang="ru-RU" b="1" spc="10" dirty="0" smtClean="0"/>
              <a:t>«</a:t>
            </a:r>
            <a:r>
              <a:rPr lang="ru-RU" b="1" dirty="0"/>
              <a:t>Изучение работы в системе контроля версий</a:t>
            </a:r>
            <a:r>
              <a:rPr lang="ru-RU" b="1" spc="10" dirty="0" smtClean="0"/>
              <a:t>»</a:t>
            </a:r>
            <a:endParaRPr lang="ru-RU" sz="4400" b="1" dirty="0">
              <a:latin typeface="Times New Roman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6612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Преподаватель:    Степанов Владимир Анатольевич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6787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025" y="190500"/>
            <a:ext cx="7886700" cy="622300"/>
          </a:xfrm>
        </p:spPr>
        <p:txBody>
          <a:bodyPr>
            <a:normAutofit/>
          </a:bodyPr>
          <a:lstStyle/>
          <a:p>
            <a:r>
              <a:rPr lang="ru-RU" sz="3200" b="1" dirty="0"/>
              <a:t>Клонирование репозитория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567" y="952502"/>
            <a:ext cx="8421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создания репозитория в </a:t>
            </a:r>
            <a:r>
              <a:rPr lang="en-US" dirty="0"/>
              <a:t>GitHub </a:t>
            </a:r>
            <a:r>
              <a:rPr lang="ru-RU" dirty="0"/>
              <a:t> еще необходимо создать копию этого же репозитория у себя на компьютере.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этого все клиенты, работающие с </a:t>
            </a:r>
            <a:r>
              <a:rPr lang="en-US" dirty="0"/>
              <a:t>Git</a:t>
            </a:r>
            <a:r>
              <a:rPr lang="ru-RU" dirty="0"/>
              <a:t>, предоставляют операцию клонирования. После выполнения этой операции Вы получите точную копию удаленного репозитория у себя локально. Необходимая последовательность действий представлена далее.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6" y="2889157"/>
            <a:ext cx="3013244" cy="193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06" y="2889157"/>
            <a:ext cx="4070525" cy="353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4158" y="4965406"/>
            <a:ext cx="313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Рисунок 1. Кнопка для клонирования </a:t>
            </a:r>
            <a:r>
              <a:rPr lang="ru-RU" sz="1200" dirty="0" err="1"/>
              <a:t>репозитория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48076" y="6432431"/>
            <a:ext cx="313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Рисунок 2. Окно </a:t>
            </a:r>
            <a:r>
              <a:rPr lang="en-US" sz="1200" dirty="0" err="1"/>
              <a:t>TortoiseGit</a:t>
            </a:r>
            <a:r>
              <a:rPr lang="en-US" sz="1200" dirty="0"/>
              <a:t> </a:t>
            </a:r>
            <a:r>
              <a:rPr lang="ru-RU" sz="1200" dirty="0"/>
              <a:t>для клонирования </a:t>
            </a:r>
            <a:r>
              <a:rPr lang="ru-RU" sz="1200" dirty="0" err="1"/>
              <a:t>репозитоия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1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025" y="190500"/>
            <a:ext cx="7886700" cy="622300"/>
          </a:xfrm>
        </p:spPr>
        <p:txBody>
          <a:bodyPr>
            <a:normAutofit/>
          </a:bodyPr>
          <a:lstStyle/>
          <a:p>
            <a:r>
              <a:rPr lang="ru-RU" sz="3200" b="1" dirty="0"/>
              <a:t>Клонирование репозитория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567" y="952502"/>
            <a:ext cx="8421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 </a:t>
            </a:r>
            <a:r>
              <a:rPr lang="ru-RU" sz="1600" dirty="0"/>
              <a:t>странице с информацией о Вашем репозитории найдите кнопку </a:t>
            </a:r>
            <a:r>
              <a:rPr lang="en-US" sz="1600" dirty="0"/>
              <a:t>Clone or Download</a:t>
            </a:r>
            <a:r>
              <a:rPr lang="ru-RU" sz="1600" dirty="0"/>
              <a:t>, нажав на неё Вы сможете скопировать </a:t>
            </a:r>
            <a:r>
              <a:rPr lang="en-US" sz="1600" dirty="0"/>
              <a:t>URL</a:t>
            </a:r>
            <a:r>
              <a:rPr lang="ru-RU" sz="1600" dirty="0"/>
              <a:t>, который Вам понадобится для клонирования репозитория. (Рисунок 1)</a:t>
            </a:r>
            <a:endParaRPr lang="en-US" sz="1600" dirty="0"/>
          </a:p>
          <a:p>
            <a:r>
              <a:rPr lang="en-US" sz="1600" dirty="0"/>
              <a:t>       </a:t>
            </a:r>
            <a:r>
              <a:rPr lang="ru-RU" sz="1600" dirty="0"/>
              <a:t>Создайте на жестком диске Вашего компьютера папку, в которую будет клонироваться репозиторий.  После установки </a:t>
            </a:r>
            <a:r>
              <a:rPr lang="en-US" sz="1600" dirty="0" err="1"/>
              <a:t>TortoiseGit</a:t>
            </a:r>
            <a:r>
              <a:rPr lang="en-US" sz="1600" dirty="0"/>
              <a:t>  </a:t>
            </a:r>
            <a:r>
              <a:rPr lang="ru-RU" sz="1600" dirty="0"/>
              <a:t>в контекстное меню будут интегрированы элементы для работы с </a:t>
            </a:r>
            <a:r>
              <a:rPr lang="en-US" sz="1600" dirty="0" err="1"/>
              <a:t>Git</a:t>
            </a:r>
            <a:r>
              <a:rPr lang="en-US" sz="1600" dirty="0"/>
              <a:t>. </a:t>
            </a:r>
            <a:r>
              <a:rPr lang="ru-RU" sz="1600" dirty="0"/>
              <a:t>Нажав правой кнопкой мыши по созданной папке выберите </a:t>
            </a:r>
            <a:r>
              <a:rPr lang="en-US" sz="1600" dirty="0"/>
              <a:t>Git Clone.</a:t>
            </a:r>
            <a:r>
              <a:rPr lang="ru-RU" sz="1600" dirty="0"/>
              <a:t> Вставьте скопированный адрес репозитория в поле </a:t>
            </a:r>
            <a:r>
              <a:rPr lang="en-US" sz="1600" dirty="0"/>
              <a:t>URL </a:t>
            </a:r>
            <a:r>
              <a:rPr lang="ru-RU" sz="1600" dirty="0"/>
              <a:t>и нажмите </a:t>
            </a:r>
            <a:r>
              <a:rPr lang="en-US" sz="1600" dirty="0"/>
              <a:t>OK. (</a:t>
            </a:r>
            <a:r>
              <a:rPr lang="ru-RU" sz="1600" dirty="0"/>
              <a:t>Рисунок 2).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6" y="2889157"/>
            <a:ext cx="3013244" cy="193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07" y="2889157"/>
            <a:ext cx="3761354" cy="326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19" y="4827181"/>
            <a:ext cx="379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Рисунок 1. Кнопка для клонирования </a:t>
            </a:r>
            <a:r>
              <a:rPr lang="ru-RU" sz="1200" dirty="0" err="1"/>
              <a:t>репозитория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616120" y="6129021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Рисунок 2. Окно </a:t>
            </a:r>
            <a:r>
              <a:rPr lang="en-US" sz="1200" dirty="0" err="1"/>
              <a:t>TortoiseGit</a:t>
            </a:r>
            <a:r>
              <a:rPr lang="en-US" sz="1200" dirty="0"/>
              <a:t> </a:t>
            </a:r>
            <a:r>
              <a:rPr lang="ru-RU" sz="1200" dirty="0"/>
              <a:t>для клонирования </a:t>
            </a:r>
            <a:r>
              <a:rPr lang="ru-RU" sz="1200" dirty="0" err="1"/>
              <a:t>репозитоия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76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063635"/>
            <a:ext cx="7886700" cy="474845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Начало работы с локальным репозиторием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155" y="155679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клонирования репозитория в выбранной Вами папке создастся папка с названием эквивалентным названию Вашего  репозитория. В ней необходимо  проводить всю работу.                             	</a:t>
            </a:r>
          </a:p>
          <a:p>
            <a:r>
              <a:rPr lang="ru-RU" dirty="0"/>
              <a:t>       Добавьте в эту папку файл </a:t>
            </a: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, </a:t>
            </a:r>
            <a:r>
              <a:rPr lang="ru-RU" dirty="0"/>
              <a:t>который Вы сможете найти в разделе </a:t>
            </a:r>
            <a:r>
              <a:rPr lang="en-US" dirty="0"/>
              <a:t>Attachments </a:t>
            </a:r>
            <a:r>
              <a:rPr lang="ru-RU" dirty="0"/>
              <a:t>в </a:t>
            </a:r>
            <a:r>
              <a:rPr lang="en-US" dirty="0"/>
              <a:t>Grow. </a:t>
            </a:r>
            <a:r>
              <a:rPr lang="ru-RU" dirty="0"/>
              <a:t>Данный файл представляет собой список путей к файлам и папкам, которые будут игнорироваться системой контроля версий. 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23" y="1700808"/>
            <a:ext cx="5149106" cy="431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Пример практического задания - 1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2177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774" y="1009939"/>
            <a:ext cx="7886700" cy="474845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Начало работы с локальным репозиторием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056" y="2420903"/>
            <a:ext cx="3245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</a:t>
            </a:r>
            <a:r>
              <a:rPr lang="ru-RU" dirty="0"/>
              <a:t>Создайте в этой папке консольное </a:t>
            </a:r>
            <a:r>
              <a:rPr lang="ru-RU" dirty="0" smtClean="0"/>
              <a:t>приложение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Обратите внимание на поля </a:t>
            </a:r>
            <a:r>
              <a:rPr lang="en-US" dirty="0"/>
              <a:t>Name </a:t>
            </a:r>
            <a:r>
              <a:rPr lang="ru-RU" dirty="0"/>
              <a:t>и </a:t>
            </a:r>
            <a:r>
              <a:rPr lang="en-US" dirty="0"/>
              <a:t>Location. </a:t>
            </a:r>
            <a:r>
              <a:rPr lang="ru-RU" dirty="0"/>
              <a:t>При именовании проектов рекомендуется придерживаться данного шаблона. 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3" y="1484784"/>
            <a:ext cx="4991710" cy="418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Пример практического задания - 1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366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94208"/>
            <a:ext cx="7886700" cy="570017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Загрузка изменений в удаленный </a:t>
            </a:r>
            <a:r>
              <a:rPr lang="ru-RU" sz="3200" b="1" dirty="0" err="1"/>
              <a:t>репозиторий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5035"/>
            <a:ext cx="3742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выполнения задания из Вам необходимо отправить это задание на проверку. </a:t>
            </a:r>
          </a:p>
          <a:p>
            <a:endParaRPr lang="ru-RU" dirty="0" smtClean="0"/>
          </a:p>
          <a:p>
            <a:r>
              <a:rPr lang="ru-RU" dirty="0" smtClean="0"/>
              <a:t>Для этого необходимо воспользоваться программой для работы с системой контроля версий. </a:t>
            </a:r>
          </a:p>
          <a:p>
            <a:r>
              <a:rPr lang="ru-RU" dirty="0" smtClean="0"/>
              <a:t>Для этого нужно нажать правой кнопкой мыши по папке с названием </a:t>
            </a:r>
            <a:r>
              <a:rPr lang="ru-RU" dirty="0" err="1" smtClean="0"/>
              <a:t>репозитория</a:t>
            </a:r>
            <a:r>
              <a:rPr lang="ru-RU" dirty="0" smtClean="0"/>
              <a:t>. </a:t>
            </a:r>
          </a:p>
          <a:p>
            <a:endParaRPr lang="ru-RU" dirty="0"/>
          </a:p>
          <a:p>
            <a:r>
              <a:rPr lang="ru-RU" dirty="0" smtClean="0"/>
              <a:t>После этого откроется окно, представленное на рисунке. В поле </a:t>
            </a:r>
            <a:r>
              <a:rPr lang="en-US" dirty="0" smtClean="0"/>
              <a:t>changes made </a:t>
            </a:r>
            <a:r>
              <a:rPr lang="ru-RU" dirty="0" smtClean="0"/>
              <a:t>отображается список  новых файлов либо файлов в которых производились изменения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22" y="1235035"/>
            <a:ext cx="4163328" cy="492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52743" y="116632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Пример практического задания - 1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945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1577"/>
            <a:ext cx="7886700" cy="570017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Загрузка изменений в удаленный </a:t>
            </a:r>
            <a:r>
              <a:rPr lang="ru-RU" sz="3200" b="1" dirty="0" err="1"/>
              <a:t>репозиторий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35035"/>
            <a:ext cx="3645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Рекомендуется </a:t>
            </a:r>
            <a:r>
              <a:rPr lang="ru-RU" dirty="0"/>
              <a:t>именовать ветки согласно указанному шаблону.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поле </a:t>
            </a:r>
            <a:r>
              <a:rPr lang="en-US" dirty="0"/>
              <a:t>Message </a:t>
            </a:r>
            <a:r>
              <a:rPr lang="ru-RU" dirty="0"/>
              <a:t>добавить комментарий к </a:t>
            </a:r>
            <a:r>
              <a:rPr lang="ru-RU" dirty="0" err="1"/>
              <a:t>коммиту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поле </a:t>
            </a:r>
            <a:r>
              <a:rPr lang="en-US" dirty="0"/>
              <a:t>Changes made </a:t>
            </a:r>
            <a:r>
              <a:rPr lang="ru-RU" dirty="0"/>
              <a:t>можно указать файлы, которые должны попасть в </a:t>
            </a:r>
            <a:r>
              <a:rPr lang="ru-RU" dirty="0" err="1"/>
              <a:t>коммит</a:t>
            </a:r>
            <a:r>
              <a:rPr lang="ru-RU" dirty="0"/>
              <a:t>. После установки автора и даты можно нажать на кнопку </a:t>
            </a:r>
            <a:r>
              <a:rPr lang="en-US" dirty="0"/>
              <a:t>Commit &amp; Push 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нажатия кнопки </a:t>
            </a:r>
            <a:r>
              <a:rPr lang="en-US" dirty="0"/>
              <a:t>OK </a:t>
            </a:r>
            <a:r>
              <a:rPr lang="ru-RU" dirty="0"/>
              <a:t>изменения будут добавлены в удаленный репозиторий. В окне вывода результатов операции вам будет доступна ссылка на создание </a:t>
            </a:r>
            <a:r>
              <a:rPr lang="en-US" dirty="0"/>
              <a:t>Pull request.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22" y="1235035"/>
            <a:ext cx="4163328" cy="492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52743" y="0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Пример практического задания - 1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4940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3978" y="908720"/>
            <a:ext cx="7886700" cy="675399"/>
          </a:xfrm>
        </p:spPr>
        <p:txBody>
          <a:bodyPr>
            <a:normAutofit/>
          </a:bodyPr>
          <a:lstStyle/>
          <a:p>
            <a:r>
              <a:rPr lang="ru-RU" sz="3200" b="1" dirty="0"/>
              <a:t>Создание </a:t>
            </a:r>
            <a:r>
              <a:rPr lang="en-US" sz="3200" b="1" dirty="0"/>
              <a:t>Pull Request (PR)</a:t>
            </a:r>
            <a:endParaRPr lang="ru-RU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74586"/>
            <a:ext cx="4892647" cy="462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132856"/>
            <a:ext cx="327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После перехода по ссылке для создания </a:t>
            </a:r>
            <a:r>
              <a:rPr lang="en-US" sz="2000" dirty="0"/>
              <a:t>PR</a:t>
            </a:r>
            <a:r>
              <a:rPr lang="ru-RU" sz="2000" dirty="0"/>
              <a:t>  можете добавить комментарии и нажать кнопку </a:t>
            </a:r>
            <a:r>
              <a:rPr lang="en-US" sz="2000" dirty="0"/>
              <a:t>Create pull </a:t>
            </a:r>
            <a:r>
              <a:rPr lang="en-US" sz="2400" dirty="0"/>
              <a:t>request</a:t>
            </a:r>
            <a:r>
              <a:rPr lang="en-US" sz="2000" dirty="0"/>
              <a:t>. </a:t>
            </a:r>
            <a:r>
              <a:rPr lang="ru-RU" sz="2000" dirty="0"/>
              <a:t>Будет создан </a:t>
            </a:r>
            <a:r>
              <a:rPr lang="en-US" sz="2000" dirty="0"/>
              <a:t>PR</a:t>
            </a:r>
            <a:r>
              <a:rPr lang="ru-RU" sz="2000" dirty="0"/>
              <a:t>, ссылку на который Вам будет нужно  отправить  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Пример практического задания - 1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8631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7224" y="764704"/>
            <a:ext cx="7886700" cy="754227"/>
          </a:xfrm>
        </p:spPr>
        <p:txBody>
          <a:bodyPr/>
          <a:lstStyle/>
          <a:p>
            <a:r>
              <a:rPr lang="ru-RU" sz="3200" b="1" dirty="0"/>
              <a:t>Проверка задания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696" y="1700807"/>
            <a:ext cx="4741931" cy="416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205" y="2811322"/>
            <a:ext cx="3432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Возможные комментарии со стороны проверяющего можно смотреть в разделе </a:t>
            </a:r>
            <a:r>
              <a:rPr lang="en-US" sz="2000" dirty="0"/>
              <a:t>Conversation. </a:t>
            </a:r>
            <a:r>
              <a:rPr lang="ru-RU" sz="2000" dirty="0"/>
              <a:t>После проверки задания  </a:t>
            </a:r>
            <a:r>
              <a:rPr lang="en-US" sz="2000" dirty="0"/>
              <a:t>PR </a:t>
            </a:r>
            <a:r>
              <a:rPr lang="ru-RU" sz="2000" dirty="0"/>
              <a:t>будет </a:t>
            </a:r>
            <a:r>
              <a:rPr lang="ru-RU" sz="2000" dirty="0" err="1"/>
              <a:t>вмержен</a:t>
            </a:r>
            <a:r>
              <a:rPr lang="ru-RU" sz="2000" dirty="0"/>
              <a:t> в основную ветку </a:t>
            </a:r>
            <a:r>
              <a:rPr lang="en-US" sz="2000" dirty="0"/>
              <a:t>(master)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Пример практического задания - 1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6125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644264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864" y="1884943"/>
            <a:ext cx="6685200" cy="30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Пример практического задания - 2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0946906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33844" y="1052736"/>
            <a:ext cx="7886700" cy="638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</a:t>
            </a:r>
            <a:r>
              <a:rPr lang="ru-RU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apt-get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ru-RU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X: 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brew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ru-RU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https://git-scm.com/downloads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845" y="3493703"/>
            <a:ext cx="5054175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/>
              <a:t>Пример практического задания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854563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pc="10" dirty="0"/>
              <a:t>Разработка и оформление технического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План практического </a:t>
            </a:r>
            <a:r>
              <a:rPr lang="ru-RU" b="1" dirty="0" smtClean="0"/>
              <a:t>занятия</a:t>
            </a:r>
          </a:p>
          <a:p>
            <a:pPr marL="0" indent="0" algn="ctr">
              <a:buNone/>
            </a:pPr>
            <a:r>
              <a:rPr lang="ru-RU" b="1" dirty="0" smtClean="0"/>
              <a:t>Тема</a:t>
            </a:r>
            <a:r>
              <a:rPr lang="ru-RU" b="1" dirty="0"/>
              <a:t>: </a:t>
            </a:r>
            <a:r>
              <a:rPr lang="ru-RU" spc="10" dirty="0"/>
              <a:t>Изучение работы в системе контроля </a:t>
            </a:r>
            <a:r>
              <a:rPr lang="ru-RU" spc="10" dirty="0" smtClean="0"/>
              <a:t>версий</a:t>
            </a:r>
          </a:p>
          <a:p>
            <a:pPr marL="457200" lvl="1" indent="0">
              <a:buNone/>
            </a:pPr>
            <a:endParaRPr lang="ru-RU" spc="10" dirty="0"/>
          </a:p>
          <a:p>
            <a:pPr marL="457200" lvl="1" indent="0">
              <a:buNone/>
            </a:pPr>
            <a:r>
              <a:rPr lang="ru-RU" dirty="0" smtClean="0"/>
              <a:t>Для </a:t>
            </a:r>
            <a:r>
              <a:rPr lang="ru-RU" dirty="0"/>
              <a:t>чего используется </a:t>
            </a:r>
            <a:r>
              <a:rPr lang="ru-RU" dirty="0" smtClean="0"/>
              <a:t>система контроля версий и как установить и настроить:</a:t>
            </a:r>
          </a:p>
          <a:p>
            <a:pPr marL="971550" lvl="1" indent="-514350">
              <a:buAutoNum type="arabicPeriod"/>
            </a:pPr>
            <a:r>
              <a:rPr lang="ru-RU" dirty="0" smtClean="0"/>
              <a:t>Установка системы контроля версий </a:t>
            </a:r>
            <a:r>
              <a:rPr lang="en-US" dirty="0" err="1" smtClean="0"/>
              <a:t>Git</a:t>
            </a:r>
            <a:endParaRPr lang="ru-RU" dirty="0" smtClean="0"/>
          </a:p>
          <a:p>
            <a:pPr marL="971550" lvl="1" indent="-514350">
              <a:buAutoNum type="arabicPeriod"/>
            </a:pPr>
            <a:r>
              <a:rPr lang="ru-RU" dirty="0" smtClean="0"/>
              <a:t>Практическая работа</a:t>
            </a:r>
            <a:endParaRPr lang="ru-RU" dirty="0"/>
          </a:p>
          <a:p>
            <a:pPr marL="457200" lvl="1" indent="0">
              <a:buNone/>
            </a:pP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9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33844" y="836712"/>
            <a:ext cx="7886700" cy="854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</a:t>
            </a:r>
            <a:r>
              <a:rPr lang="ru-RU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дистрибутива выполняется как и обычной программы. Необходимо указать каталог для установки и указать некоторые параметры.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222" name="Shape 222" descr="Welcome page"/>
          <p:cNvPicPr preferRelativeResize="0"/>
          <p:nvPr/>
        </p:nvPicPr>
        <p:blipFill rotWithShape="1">
          <a:blip r:embed="rId3">
            <a:alphaModFix/>
          </a:blip>
          <a:srcRect l="8563" t="9173" r="8852" b="9789"/>
          <a:stretch/>
        </p:blipFill>
        <p:spPr>
          <a:xfrm>
            <a:off x="395536" y="3645024"/>
            <a:ext cx="2633506" cy="253510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pic>
        <p:nvPicPr>
          <p:cNvPr id="223" name="Shape 223" descr="Information"/>
          <p:cNvPicPr preferRelativeResize="0"/>
          <p:nvPr/>
        </p:nvPicPr>
        <p:blipFill rotWithShape="1">
          <a:blip r:embed="rId4">
            <a:alphaModFix/>
          </a:blip>
          <a:srcRect l="8647" t="9173" r="8039" b="10149"/>
          <a:stretch/>
        </p:blipFill>
        <p:spPr>
          <a:xfrm>
            <a:off x="3166252" y="3645024"/>
            <a:ext cx="2821949" cy="253510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pic>
        <p:nvPicPr>
          <p:cNvPr id="224" name="Shape 224" descr="Select destination location"/>
          <p:cNvPicPr preferRelativeResize="0"/>
          <p:nvPr/>
        </p:nvPicPr>
        <p:blipFill rotWithShape="1">
          <a:blip r:embed="rId5">
            <a:alphaModFix/>
          </a:blip>
          <a:srcRect l="8912" t="9067" r="8945" b="10617"/>
          <a:stretch/>
        </p:blipFill>
        <p:spPr>
          <a:xfrm>
            <a:off x="6125440" y="3645024"/>
            <a:ext cx="2794950" cy="253510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225" name="Shape 225"/>
          <p:cNvSpPr/>
          <p:nvPr/>
        </p:nvSpPr>
        <p:spPr>
          <a:xfrm>
            <a:off x="2577091" y="6236707"/>
            <a:ext cx="903825" cy="23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569923" y="6236707"/>
            <a:ext cx="903825" cy="23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50952" y="6202371"/>
            <a:ext cx="765900" cy="308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/>
              <a:t>Пример практического задания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107833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33844" y="908720"/>
            <a:ext cx="7886700" cy="782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</a:t>
            </a:r>
            <a:r>
              <a:rPr lang="ru-RU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Shape 234" descr="Select start menu folder"/>
          <p:cNvPicPr preferRelativeResize="0"/>
          <p:nvPr/>
        </p:nvPicPr>
        <p:blipFill rotWithShape="1">
          <a:blip r:embed="rId3">
            <a:alphaModFix/>
          </a:blip>
          <a:srcRect l="8128" t="9171" r="8412" b="10513"/>
          <a:stretch/>
        </p:blipFill>
        <p:spPr>
          <a:xfrm>
            <a:off x="275601" y="2144994"/>
            <a:ext cx="2810475" cy="29037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pic>
        <p:nvPicPr>
          <p:cNvPr id="235" name="Shape 235" descr="Select components"/>
          <p:cNvPicPr preferRelativeResize="0"/>
          <p:nvPr/>
        </p:nvPicPr>
        <p:blipFill rotWithShape="1">
          <a:blip r:embed="rId4">
            <a:alphaModFix/>
          </a:blip>
          <a:srcRect l="8564" t="9351" r="8122" b="10513"/>
          <a:stretch/>
        </p:blipFill>
        <p:spPr>
          <a:xfrm>
            <a:off x="3230310" y="2151533"/>
            <a:ext cx="2805525" cy="28971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pic>
        <p:nvPicPr>
          <p:cNvPr id="236" name="Shape 236" descr="Adjusting your PATH environment"/>
          <p:cNvPicPr preferRelativeResize="0"/>
          <p:nvPr/>
        </p:nvPicPr>
        <p:blipFill rotWithShape="1">
          <a:blip r:embed="rId5">
            <a:alphaModFix/>
          </a:blip>
          <a:srcRect l="8379" t="8991" r="8162" b="10874"/>
          <a:stretch/>
        </p:blipFill>
        <p:spPr>
          <a:xfrm>
            <a:off x="6180114" y="2151533"/>
            <a:ext cx="2810475" cy="28971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237" name="Shape 237"/>
          <p:cNvSpPr/>
          <p:nvPr/>
        </p:nvSpPr>
        <p:spPr>
          <a:xfrm>
            <a:off x="2717563" y="5343530"/>
            <a:ext cx="903825" cy="23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665862" y="5343528"/>
            <a:ext cx="903825" cy="23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 descr="Gi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5858" y="1052736"/>
            <a:ext cx="15716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ru-RU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/>
              <a:t>Пример практического задания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3905010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33844" y="908720"/>
            <a:ext cx="7886700" cy="782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</a:t>
            </a:r>
            <a:r>
              <a:rPr lang="ru-RU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Shape 247" descr="Configuring the line ending conversions"/>
          <p:cNvPicPr preferRelativeResize="0"/>
          <p:nvPr/>
        </p:nvPicPr>
        <p:blipFill rotWithShape="1">
          <a:blip r:embed="rId3">
            <a:alphaModFix/>
          </a:blip>
          <a:srcRect l="8416" t="8990" r="8416" b="10155"/>
          <a:stretch/>
        </p:blipFill>
        <p:spPr>
          <a:xfrm>
            <a:off x="210298" y="2050991"/>
            <a:ext cx="2862675" cy="298799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pic>
        <p:nvPicPr>
          <p:cNvPr id="248" name="Shape 248" descr="Installing"/>
          <p:cNvPicPr preferRelativeResize="0"/>
          <p:nvPr/>
        </p:nvPicPr>
        <p:blipFill rotWithShape="1">
          <a:blip r:embed="rId4">
            <a:alphaModFix/>
          </a:blip>
          <a:srcRect l="8709" t="9204" r="8268" b="10481"/>
          <a:stretch/>
        </p:blipFill>
        <p:spPr>
          <a:xfrm>
            <a:off x="3168284" y="2044307"/>
            <a:ext cx="2857500" cy="29679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pic>
        <p:nvPicPr>
          <p:cNvPr id="249" name="Shape 249" descr="Installation complete"/>
          <p:cNvPicPr preferRelativeResize="0"/>
          <p:nvPr/>
        </p:nvPicPr>
        <p:blipFill rotWithShape="1">
          <a:blip r:embed="rId5">
            <a:alphaModFix/>
          </a:blip>
          <a:srcRect l="8669" t="9271" r="8603" b="10593"/>
          <a:stretch/>
        </p:blipFill>
        <p:spPr>
          <a:xfrm>
            <a:off x="6121256" y="2064359"/>
            <a:ext cx="2847600" cy="29613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250" name="Shape 250"/>
          <p:cNvSpPr/>
          <p:nvPr/>
        </p:nvSpPr>
        <p:spPr>
          <a:xfrm>
            <a:off x="2666288" y="5311967"/>
            <a:ext cx="903825" cy="23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5669396" y="5311966"/>
            <a:ext cx="903825" cy="23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8314187" y="5221480"/>
            <a:ext cx="654525" cy="329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</a:p>
        </p:txBody>
      </p:sp>
      <p:pic>
        <p:nvPicPr>
          <p:cNvPr id="253" name="Shape 253" descr="Gi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9346" y="980728"/>
            <a:ext cx="15716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ижний колонтитул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ru-RU" smtClean="0"/>
              <a:t>Система контроля версий VCS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ru-RU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/>
              <a:t>Пример практического задания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80085780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33844" y="908720"/>
            <a:ext cx="7886700" cy="7827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Настройка </a:t>
            </a:r>
            <a:r>
              <a:rPr lang="ru-RU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Такими глобальными настройками являются имя пользователя и его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Их можно установить следующими командами в консоли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user.name "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b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user.email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johndoe@example.com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параметры будут помещены в файл с настройками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gitconfig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расположенным в домашнем каталоге пользователя (для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это 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\&lt;</a:t>
            </a:r>
            <a:r>
              <a:rPr lang="ru-RU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ru-RU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&gt;\).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Noto Sans Symbols"/>
              <a:buNone/>
            </a:pPr>
            <a:endParaRPr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2743" y="241608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mtClean="0"/>
              <a:t>Пример практического задания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2296816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Настройка Git. Генерация ключей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33844" y="1483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завершения настройки необходимо выполнить еще одно обязательное действие. Это сгенерировать ключи для клиента, т.е. для текущего компьютера.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Ключи используют алгоритм RSA. Это необходимо для того, чтобы клиент мог общаться с сервером по защищенному соединению SSH или HTTPS.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Генерацию можно выполнить несколькими способами. Самый простой из них, это воспользоваться приложением Git Gui. 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⚫"/>
            </a:pPr>
            <a:r>
              <a:rPr lang="ru-RU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генерации ключа нужно выбрать пункт меню Помощь-&gt;Показать ключ SSH.</a:t>
            </a:r>
          </a:p>
          <a:p>
            <a:pPr marL="285750" marR="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⚫"/>
            </a:pPr>
            <a:r>
              <a:rPr lang="ru-RU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ключ не сгенерирован, то доступна кнопка “Создать ключ”.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Noto Sans Symbols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13344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Настройка Git. Генерация ключей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4887" y="1691322"/>
            <a:ext cx="5054175" cy="46641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086346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72190" y="-1322"/>
            <a:ext cx="9717300" cy="6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285480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выбрать?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344" name="Shape 344" descr="https://cdn-images-1.medium.com/max/1400/1*ZRiHG2TDKOyJj7NoyEOQbQ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16631"/>
          <a:stretch/>
        </p:blipFill>
        <p:spPr>
          <a:xfrm>
            <a:off x="921637" y="1828800"/>
            <a:ext cx="7310250" cy="36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731667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Регистрация на сервисе Bitbucket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того, чтобы использовать возможности Git по полной, необходимо завести аккаунт на одном из сервисов, предоставляющих Git на сервере для создания удаленных репозиториев. Одними из таких популярных сервисов являются Github и Bitbucket.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регистрации нужно перейти на сайт </a:t>
            </a:r>
            <a:r>
              <a:rPr lang="ru-RU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https://bitbucket.org/</a:t>
            </a: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выбрать пункт Sign Up.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22346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Регистрация на сервисе Bitbucket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360" name="Shape 3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3845" y="1848166"/>
            <a:ext cx="6354000" cy="43512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361" name="Shape 361"/>
          <p:cNvSpPr/>
          <p:nvPr/>
        </p:nvSpPr>
        <p:spPr>
          <a:xfrm>
            <a:off x="7103745" y="2131009"/>
            <a:ext cx="2040300" cy="378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Регистрация на сервисе бесплатна. Для такого аккаунта доступно создание неограниченного числа репозиториев, как публичных, так и приватных.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0445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115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Система контроля версий </a:t>
            </a:r>
            <a:r>
              <a:rPr lang="en-US" sz="3200" b="1" dirty="0" err="1"/>
              <a:t>Git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6276" y="1520042"/>
            <a:ext cx="3856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Задачи </a:t>
            </a:r>
            <a:r>
              <a:rPr lang="en-US" b="1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Резервное копирование и восстановление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Синхронизация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Отмена изменений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Контроль изменений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Возможность командной работы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33153" y="3669476"/>
            <a:ext cx="5085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Достоинства</a:t>
            </a:r>
            <a:r>
              <a:rPr lang="en-US" b="1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Скорость</a:t>
            </a:r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Простота дизайна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Поддержка нелинейной разработки (тысячи параллельных веток)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Полная распределённость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i="1" dirty="0"/>
              <a:t>Возможность эффективной работы с большими проектами</a:t>
            </a:r>
          </a:p>
        </p:txBody>
      </p:sp>
    </p:spTree>
    <p:extLst>
      <p:ext uri="{BB962C8B-B14F-4D97-AF65-F5344CB8AC3E}">
        <p14:creationId xmlns:p14="http://schemas.microsoft.com/office/powerpoint/2010/main" val="10485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Настройка аккаунта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 настройкой понимается установка значений нужных параметров аккаунта для его дальнейшего использования. Одним из важнейших параметров, является добавление набора ключей для доверенных компьютеров, с которых будут производится обращение к сервису.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⚫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настройки нужно перейти в раздел Management Account-&gt;SSH Keys.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⚫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Там будет кнопка Add Key, после чего откроется окно, в котором нужно будет указать название ключа и вставить сам ключ, сгенерированный ранее.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3895543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Настройка аккаунта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377" name="Shape 377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95225" y="1828800"/>
            <a:ext cx="5563125" cy="43512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51817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удаленного репозитория на Bitbucket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создания нового репозитория на сервисе нужно нажать кнопку Create в главном меню.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386" name="Shape 38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977" y="2712940"/>
            <a:ext cx="6943725" cy="3348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pic>
        <p:nvPicPr>
          <p:cNvPr id="387" name="Shape 387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7065" y="3047778"/>
            <a:ext cx="4532625" cy="33453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388" name="Shape 388"/>
          <p:cNvSpPr/>
          <p:nvPr/>
        </p:nvSpPr>
        <p:spPr>
          <a:xfrm rot="4084124">
            <a:off x="2844573" y="3056912"/>
            <a:ext cx="368680" cy="1445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68235" y="3382617"/>
            <a:ext cx="2068875" cy="163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создании репозитория, нужно указать его название, тип, вид СКВ и основной язык.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7219704" y="3459562"/>
            <a:ext cx="1374075" cy="163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того, можно сразу же включить страницы Wiki и Issue-трекер.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41172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удаленного репозитория на Bitbucket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того, как репозиторий создан, откроется окно с содержимым репозитория.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399" name="Shape 39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845" y="2743082"/>
            <a:ext cx="5216850" cy="3574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400" name="Shape 400"/>
          <p:cNvSpPr txBox="1"/>
          <p:nvPr/>
        </p:nvSpPr>
        <p:spPr>
          <a:xfrm>
            <a:off x="6156938" y="3034972"/>
            <a:ext cx="2057400" cy="193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данной странице указаны сведения для начала работы с ним. Так, здесь приведены команды для загрузки кода.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683128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локального репозитория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33845" y="1600200"/>
            <a:ext cx="56070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или создаем </a:t>
            </a:r>
            <a:r>
              <a:rPr lang="ru-RU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проект.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Далее, кликаем правой кнопкой мыши по открытому решению.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создания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репозитория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все файлы помечаются как новые.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dirty="0"/>
              <a:t>Так же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каталоге с проектом появится скрытая папка .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В ней содержатся файлы с параметрами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репозитория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включающие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хэши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сведения о текущем указателе на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коммит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история изменений, параметры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репозитория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 l="29055" t="13890" r="54694" b="12221"/>
          <a:stretch/>
        </p:blipFill>
        <p:spPr>
          <a:xfrm>
            <a:off x="6240779" y="1371600"/>
            <a:ext cx="2643750" cy="48084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180090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Выполнение первого коммита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⚫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того, как инициализирован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репозитория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него автоматически были помещены файлы проекта. Нужно сделать фиксацию внесенных изменений. Нужно выполнить команду в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</a:t>
            </a: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$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–m “</a:t>
            </a:r>
            <a:r>
              <a:rPr lang="ru-RU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14519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Связывание локального </a:t>
            </a:r>
            <a:r>
              <a:rPr lang="ru-RU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репозитория</a:t>
            </a:r>
            <a:r>
              <a:rPr lang="ru-RU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ru-RU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удаленным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33844" y="18288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того, чтобы связать локальный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локальным необходимо указать в параметрах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созданного на компьютере, удаленный адрес. Это называется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этого нужно открыть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выполнить следующие команды: </a:t>
            </a:r>
            <a:b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lang="en-US" sz="2000" dirty="0" err="1" smtClean="0"/>
              <a:t>git@github.com:svaperm</a:t>
            </a:r>
            <a:r>
              <a:rPr lang="en-US" sz="2000" dirty="0" smtClean="0"/>
              <a:t>/</a:t>
            </a:r>
            <a:r>
              <a:rPr lang="en-US" sz="2000" dirty="0" err="1" smtClean="0"/>
              <a:t>Public_FA.git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-u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 lang="ru-RU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этого, все файлы, помещенные в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помещенные в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коммит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будут отправлены на сервер в созданный ранее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(адрес его указывается при создании удаленной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команда $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будет отправлять данные в удаленную ветку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552316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633844" y="36576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28651" y="153277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проверки правильности настройки, необходимо проверить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был загружен на сервис. Если там успешно показываются файлы проекта и есть сведения 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коммитах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все в порядке.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Также, можно выполнить проверку путем клонирования существующего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Для этого нужно выбрать такой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получить ссылку для клонирования.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она может иметь вид (команда): </a:t>
            </a:r>
            <a:b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/>
              <a:t>git@github.com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:gstu1/</a:t>
            </a:r>
            <a:r>
              <a:rPr lang="ru-RU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student-lms.git</a:t>
            </a:r>
            <a:endParaRPr lang="ru-RU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⚫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все операции производятся нормально, это значит, что настройка выполнена верно,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успешно связывается с удаленным сервисом, файлы помещаются и загружаются с него.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VCS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1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ru-RU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278963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Источники в сети Интернет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github.com/svaperm/Public_FA</a:t>
            </a:r>
            <a:endParaRPr lang="ru-RU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Linux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sudo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apt-get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install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</a:t>
            </a:r>
            <a:endParaRPr lang="ru-RU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OS X:  </a:t>
            </a: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brew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install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</a:t>
            </a:r>
            <a:endParaRPr lang="ru-RU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Windows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ru-RU" dirty="0" smtClean="0">
                <a:solidFill>
                  <a:schemeClr val="dk1"/>
                </a:solidFill>
                <a:ea typeface="Calibri"/>
                <a:cs typeface="Calibri"/>
                <a:sym typeface="Calibri"/>
                <a:hlinkClick r:id="rId3"/>
              </a:rPr>
              <a:t>git-scm.com/downloads</a:t>
            </a:r>
            <a:endParaRPr lang="ru-RU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ru-RU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4"/>
              </a:rPr>
              <a:t>https://bitbucket.org</a:t>
            </a:r>
            <a:r>
              <a:rPr lang="ru-RU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4"/>
              </a:rPr>
              <a:t>/</a:t>
            </a:r>
            <a:endParaRPr lang="ru-RU" u="sng" dirty="0" smtClean="0">
              <a:solidFill>
                <a:schemeClr val="hlink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dirty="0">
                <a:hlinkClick r:id="rId5"/>
              </a:rPr>
              <a:t>https://tortoisegit.org/about/</a:t>
            </a:r>
            <a:endParaRPr lang="ru-RU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dirty="0">
                <a:hlinkClick r:id="rId6"/>
              </a:rPr>
              <a:t>https://github.com/</a:t>
            </a:r>
            <a:endParaRPr lang="ru-RU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ru-RU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3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qph.fs.quoracdn.net/main-qimg-34558df4cd53e76f209b56a7b11c69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61" y="1439925"/>
            <a:ext cx="660796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483" y="242003"/>
            <a:ext cx="8158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Схема работы с репозиторием </a:t>
            </a:r>
            <a:r>
              <a:rPr lang="en-US" sz="3200" b="1" dirty="0" err="1">
                <a:latin typeface="+mj-lt"/>
              </a:rPr>
              <a:t>Git</a:t>
            </a:r>
            <a:r>
              <a:rPr lang="en-US" sz="3200" b="1" dirty="0">
                <a:latin typeface="+mj-lt"/>
              </a:rPr>
              <a:t> </a:t>
            </a:r>
            <a:endParaRPr lang="ru-RU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58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361" y="1737234"/>
            <a:ext cx="7499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Существует несколько графических интерфейсов для работы с </a:t>
            </a:r>
            <a:r>
              <a:rPr lang="en-US" sz="2800" dirty="0" err="1"/>
              <a:t>Git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0333" y="3158836"/>
            <a:ext cx="52370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i="1" dirty="0" err="1"/>
              <a:t>GitHub</a:t>
            </a:r>
            <a:r>
              <a:rPr lang="en-US" sz="2800" b="1" i="1" dirty="0"/>
              <a:t> Desktop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/>
              <a:t>GitKraken</a:t>
            </a:r>
            <a:endParaRPr lang="en-US" sz="28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/>
              <a:t>SmartGit</a:t>
            </a:r>
            <a:endParaRPr lang="en-US" sz="28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/>
              <a:t>SourceTree</a:t>
            </a:r>
            <a:endParaRPr lang="en-US" sz="28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/>
              <a:t>TortoiseGit</a:t>
            </a:r>
            <a:endParaRPr lang="en-US" sz="2800" i="1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2361" y="313255"/>
            <a:ext cx="703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Графические 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35554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TortoiseGit</a:t>
            </a:r>
            <a:r>
              <a:rPr lang="en-US" sz="3200" b="1" dirty="0"/>
              <a:t> – </a:t>
            </a:r>
            <a:r>
              <a:rPr lang="ru-RU" sz="3200" b="1" dirty="0"/>
              <a:t>это …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2594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TortoiseGit</a:t>
            </a:r>
            <a:r>
              <a:rPr lang="ru-RU" dirty="0"/>
              <a:t> — графический клиент системы контроля версий для ОС семейства </a:t>
            </a:r>
            <a:r>
              <a:rPr lang="en-US" dirty="0"/>
              <a:t>Microsoft Windows</a:t>
            </a:r>
            <a:r>
              <a:rPr lang="ru-RU" dirty="0"/>
              <a:t>. Распространяется по лицензии </a:t>
            </a:r>
            <a:r>
              <a:rPr lang="en-US" dirty="0"/>
              <a:t>GNU PL</a:t>
            </a:r>
            <a:r>
              <a:rPr lang="ru-RU" dirty="0"/>
              <a:t>. Обеспечивает совместную работу членов команды. Позволяет легко вносить изменения в общий </a:t>
            </a:r>
            <a:r>
              <a:rPr lang="ru-RU" dirty="0" err="1"/>
              <a:t>репозиторий</a:t>
            </a:r>
            <a:r>
              <a:rPr lang="ru-RU" dirty="0"/>
              <a:t> и получать </a:t>
            </a:r>
            <a:r>
              <a:rPr lang="ru-RU" dirty="0" err="1"/>
              <a:t>изменеия</a:t>
            </a:r>
            <a:r>
              <a:rPr lang="ru-RU" dirty="0"/>
              <a:t> от других членов команды.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393870"/>
            <a:ext cx="61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https://tortoisegit.org/about/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6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GitHub</a:t>
            </a:r>
            <a:r>
              <a:rPr lang="en-US" sz="3200" b="1" dirty="0"/>
              <a:t> – </a:t>
            </a:r>
            <a:r>
              <a:rPr lang="ru-RU" sz="3200" b="1" dirty="0"/>
              <a:t>это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398" y="2173184"/>
            <a:ext cx="74903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GitHub</a:t>
            </a:r>
            <a:r>
              <a:rPr lang="en-US" sz="2000" b="1" dirty="0"/>
              <a:t> – </a:t>
            </a:r>
            <a:r>
              <a:rPr lang="ru-RU" sz="2000" b="1" dirty="0"/>
              <a:t>это крупнейший веб-сервис для хостинга IT-проектов и их совместной разработки.</a:t>
            </a:r>
          </a:p>
          <a:p>
            <a:endParaRPr lang="ru-RU" dirty="0"/>
          </a:p>
          <a:p>
            <a:r>
              <a:rPr lang="ru-RU" dirty="0"/>
              <a:t>Веб-сервис основан на системе контроля версий </a:t>
            </a:r>
            <a:r>
              <a:rPr lang="en-US" dirty="0" err="1"/>
              <a:t>Git</a:t>
            </a:r>
            <a:r>
              <a:rPr lang="ru-RU" dirty="0"/>
              <a:t> и разработан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ru-RU" dirty="0" err="1"/>
              <a:t>Ruby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Rails</a:t>
            </a:r>
            <a:r>
              <a:rPr lang="ru-RU" dirty="0"/>
              <a:t> и </a:t>
            </a:r>
            <a:r>
              <a:rPr lang="ru-RU" dirty="0" err="1"/>
              <a:t>Erlang</a:t>
            </a:r>
            <a:r>
              <a:rPr lang="ru-RU" dirty="0"/>
              <a:t> компанией </a:t>
            </a:r>
            <a:r>
              <a:rPr lang="ru-RU" dirty="0" err="1"/>
              <a:t>GitHub</a:t>
            </a:r>
            <a:r>
              <a:rPr lang="ru-RU" dirty="0"/>
              <a:t>, </a:t>
            </a:r>
            <a:r>
              <a:rPr lang="ru-RU" dirty="0" err="1"/>
              <a:t>Inc</a:t>
            </a:r>
            <a:r>
              <a:rPr lang="ru-RU" dirty="0"/>
              <a:t> (ранее </a:t>
            </a:r>
            <a:r>
              <a:rPr lang="ru-RU" dirty="0" err="1"/>
              <a:t>Logical</a:t>
            </a:r>
            <a:r>
              <a:rPr lang="ru-RU" dirty="0"/>
              <a:t> </a:t>
            </a:r>
            <a:r>
              <a:rPr lang="ru-RU" dirty="0" err="1"/>
              <a:t>Awesome</a:t>
            </a:r>
            <a:r>
              <a:rPr lang="ru-RU" dirty="0"/>
              <a:t>).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Сервис </a:t>
            </a:r>
            <a:r>
              <a:rPr lang="ru-RU" dirty="0"/>
              <a:t>бесплатен для проектов с открытым исходным кодом и (с 2019 года) небольших частных проектов, предоставляя им все возможности (включая SSL), а для крупных корпоративных проектов предлагаются различные платные тарифные планы.</a:t>
            </a:r>
          </a:p>
          <a:p>
            <a:endParaRPr lang="en-US" dirty="0" smtClean="0"/>
          </a:p>
          <a:p>
            <a:r>
              <a:rPr lang="ru-RU" dirty="0" smtClean="0"/>
              <a:t>Помимо </a:t>
            </a:r>
            <a:r>
              <a:rPr lang="ru-RU" dirty="0"/>
              <a:t>участия в определённом проекте, GitHub позволяет пользователям общаться с единомышленниками.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6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Задания для выполнения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Autofit/>
          </a:bodyPr>
          <a:lstStyle/>
          <a:p>
            <a:r>
              <a:rPr lang="ru-RU" sz="2000" dirty="0" smtClean="0"/>
              <a:t>1. Установить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ru-RU" sz="2000" dirty="0" smtClean="0"/>
              <a:t>любым из способов, пройти регистрацию.</a:t>
            </a:r>
          </a:p>
          <a:p>
            <a:r>
              <a:rPr lang="ru-RU" sz="2000" dirty="0" smtClean="0"/>
              <a:t>2. Подключить / скопировать себе </a:t>
            </a:r>
            <a:r>
              <a:rPr lang="ru-RU" sz="2000" b="1" dirty="0">
                <a:solidFill>
                  <a:srgbClr val="FF0000"/>
                </a:solidFill>
              </a:rPr>
              <a:t>Учебный </a:t>
            </a:r>
            <a:r>
              <a:rPr lang="en-US" sz="2000" b="1" dirty="0">
                <a:solidFill>
                  <a:srgbClr val="FF0000"/>
                </a:solidFill>
              </a:rPr>
              <a:t>Public-</a:t>
            </a:r>
            <a:r>
              <a:rPr lang="ru-RU" sz="2000" b="1" dirty="0" err="1">
                <a:solidFill>
                  <a:srgbClr val="FF0000"/>
                </a:solidFill>
              </a:rPr>
              <a:t>репозиторий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hlinkClick r:id="rId2"/>
              </a:rPr>
              <a:t>svaperm</a:t>
            </a:r>
            <a:r>
              <a:rPr lang="en-US" sz="2000" dirty="0" smtClean="0"/>
              <a:t>/</a:t>
            </a:r>
            <a:r>
              <a:rPr lang="en-US" sz="2000" b="1" dirty="0" err="1" smtClean="0">
                <a:hlinkClick r:id="rId3"/>
              </a:rPr>
              <a:t>Public_FA</a:t>
            </a:r>
            <a:endParaRPr lang="en-US" sz="2000" dirty="0"/>
          </a:p>
          <a:p>
            <a:r>
              <a:rPr lang="ru-RU" sz="2000" dirty="0" smtClean="0"/>
              <a:t>3. Выложить в </a:t>
            </a:r>
            <a:r>
              <a:rPr lang="en-US" sz="2000" dirty="0"/>
              <a:t>Public-</a:t>
            </a:r>
            <a:r>
              <a:rPr lang="ru-RU" sz="2000" dirty="0" err="1"/>
              <a:t>репозиторий</a:t>
            </a:r>
            <a:r>
              <a:rPr lang="ru-RU" sz="2000" dirty="0"/>
              <a:t>  </a:t>
            </a:r>
            <a:r>
              <a:rPr lang="en-US" sz="2000" b="1" dirty="0" err="1"/>
              <a:t>svaperm</a:t>
            </a:r>
            <a:r>
              <a:rPr lang="en-US" sz="2000" b="1" dirty="0"/>
              <a:t>/</a:t>
            </a:r>
            <a:r>
              <a:rPr lang="en-US" sz="2000" b="1" dirty="0" err="1"/>
              <a:t>Public_FA</a:t>
            </a:r>
            <a:r>
              <a:rPr lang="ru-RU" sz="2000" dirty="0" smtClean="0"/>
              <a:t> свой файл </a:t>
            </a:r>
            <a:r>
              <a:rPr lang="ru-RU" sz="2000" dirty="0"/>
              <a:t>из практической работы №</a:t>
            </a:r>
            <a:r>
              <a:rPr lang="ru-RU" sz="2000" dirty="0" smtClean="0"/>
              <a:t>2 и </a:t>
            </a:r>
            <a:r>
              <a:rPr lang="ru-RU" sz="2000" dirty="0"/>
              <a:t>№</a:t>
            </a:r>
            <a:r>
              <a:rPr lang="ru-RU" sz="2000" dirty="0" smtClean="0"/>
              <a:t>3 с Техническое задание и Эскизный проект</a:t>
            </a:r>
          </a:p>
          <a:p>
            <a:pPr marL="0" indent="0">
              <a:buNone/>
            </a:pPr>
            <a:r>
              <a:rPr lang="ru-RU" sz="2000" dirty="0" smtClean="0"/>
              <a:t>Завершить работу сообщением на </a:t>
            </a:r>
            <a:r>
              <a:rPr lang="en-US" sz="2000" dirty="0" smtClean="0"/>
              <a:t>e-mail: </a:t>
            </a:r>
            <a:r>
              <a:rPr lang="en-US" sz="2000" b="1" dirty="0" smtClean="0"/>
              <a:t>svaperm@gmail.com</a:t>
            </a:r>
            <a:endParaRPr lang="ru-RU" sz="2000" b="1" dirty="0" smtClean="0"/>
          </a:p>
          <a:p>
            <a:pPr marL="0" indent="0">
              <a:buNone/>
            </a:pPr>
            <a:r>
              <a:rPr lang="ru-RU" sz="2000" dirty="0" smtClean="0"/>
              <a:t>Ссылка на </a:t>
            </a:r>
            <a:r>
              <a:rPr lang="en-US" sz="2000" dirty="0"/>
              <a:t>Public-</a:t>
            </a:r>
            <a:r>
              <a:rPr lang="ru-RU" sz="2000" dirty="0" err="1" smtClean="0"/>
              <a:t>репозиторий</a:t>
            </a:r>
            <a:r>
              <a:rPr lang="en-US" sz="2000" dirty="0"/>
              <a:t>: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https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github.com/svaperm/Public_FA.git</a:t>
            </a:r>
            <a:endParaRPr lang="ru-RU" sz="2000" dirty="0" smtClean="0"/>
          </a:p>
          <a:p>
            <a:r>
              <a:rPr lang="en-US" sz="2000" dirty="0" smtClean="0"/>
              <a:t>SSH </a:t>
            </a:r>
            <a:r>
              <a:rPr lang="en-US" sz="2000" dirty="0" err="1" smtClean="0"/>
              <a:t>git@github.com:svaperm</a:t>
            </a:r>
            <a:r>
              <a:rPr lang="en-US" sz="2000" dirty="0" smtClean="0"/>
              <a:t>/</a:t>
            </a:r>
            <a:r>
              <a:rPr lang="en-US" sz="2000" dirty="0" err="1" smtClean="0"/>
              <a:t>Public_FA.git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44207" y="4509120"/>
            <a:ext cx="2377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yandex.ru/video/preview/?filmId=935946529969578886&amp;url=http%3A%2F%2Fpr0andr0id.blogspot.ru%2F2015%2F02%2Feclipse-github.html&amp;text=%D0%A0%D0%B0%D0%B1%D0%BE%D1%82%D0%B0%20%D1%81%20Git%20%2F%20%D0%92%D0%B8%D0%B4%D0%B5%D0%BE%D1%83%D1%80%D0%BE%D0%BA%20%E2%84%9613&amp;path=sharelink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1947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A24B5F-ED78-43AF-AC96-C05797A9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41" y="901032"/>
            <a:ext cx="3692385" cy="168618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05E69BC-D844-4AB5-9E35-ED458EE296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16200000">
            <a:off x="6888134" y="2263140"/>
            <a:ext cx="0" cy="233172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441F7D2-BA3E-40AE-8594-A4870AE1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86" y="2587220"/>
            <a:ext cx="4164461" cy="360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743" y="1159351"/>
            <a:ext cx="5263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+mj-lt"/>
              </a:rPr>
              <a:t>Регистрация</a:t>
            </a:r>
            <a:r>
              <a:rPr lang="en-US" sz="3200" b="1" dirty="0" smtClean="0">
                <a:latin typeface="+mj-lt"/>
              </a:rPr>
              <a:t> </a:t>
            </a:r>
            <a:r>
              <a:rPr lang="ru-RU" sz="3200" b="1" dirty="0" smtClean="0">
                <a:latin typeface="+mj-lt"/>
              </a:rPr>
              <a:t>на </a:t>
            </a:r>
            <a:r>
              <a:rPr lang="en-US" sz="3200" dirty="0" smtClean="0">
                <a:hlinkClick r:id="rId4"/>
              </a:rPr>
              <a:t>github.com</a:t>
            </a:r>
            <a:endParaRPr lang="ru-RU" sz="32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734" y="1916832"/>
            <a:ext cx="39604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Все задания, которые Вы будите выполнять, должны храниться в репозитории. </a:t>
            </a:r>
            <a:endParaRPr lang="ru-RU" sz="2400" dirty="0" smtClean="0"/>
          </a:p>
          <a:p>
            <a:r>
              <a:rPr lang="ru-RU" sz="2400" dirty="0" smtClean="0"/>
              <a:t>Это </a:t>
            </a:r>
            <a:r>
              <a:rPr lang="ru-RU" sz="2400" dirty="0"/>
              <a:t>обеспечит доступ к Вашим работам людям, которые будут их проверять. </a:t>
            </a:r>
            <a:endParaRPr lang="ru-RU" sz="2400" dirty="0" smtClean="0"/>
          </a:p>
          <a:p>
            <a:r>
              <a:rPr lang="ru-RU" sz="2400" dirty="0" smtClean="0"/>
              <a:t>Для </a:t>
            </a:r>
            <a:r>
              <a:rPr lang="ru-RU" sz="2400" dirty="0"/>
              <a:t>этого Вам необходимо зарегистрироваться на портале </a:t>
            </a:r>
            <a:r>
              <a:rPr lang="en-US" sz="2400" dirty="0">
                <a:hlinkClick r:id="rId4"/>
              </a:rPr>
              <a:t>https://github.com/</a:t>
            </a:r>
            <a:r>
              <a:rPr lang="ru-RU" sz="2400" dirty="0"/>
              <a:t> и создать </a:t>
            </a:r>
            <a:r>
              <a:rPr lang="en-US" sz="2400" dirty="0"/>
              <a:t>Public-</a:t>
            </a:r>
            <a:r>
              <a:rPr lang="ru-RU" sz="2400" dirty="0"/>
              <a:t>репозиторий.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47529" y="243101"/>
            <a:ext cx="7901314" cy="91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/>
              <a:t>Пример практического задания - 1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178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1509</Words>
  <Application>Microsoft Office PowerPoint</Application>
  <PresentationFormat>Экран (4:3)</PresentationFormat>
  <Paragraphs>207</Paragraphs>
  <Slides>38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МДК. 2.1 Технология разработки программного обеспечения</vt:lpstr>
      <vt:lpstr>Разработка и оформление технического задания</vt:lpstr>
      <vt:lpstr>Система контроля версий Git</vt:lpstr>
      <vt:lpstr>Презентация PowerPoint</vt:lpstr>
      <vt:lpstr>Презентация PowerPoint</vt:lpstr>
      <vt:lpstr>TortoiseGit – это …</vt:lpstr>
      <vt:lpstr>GitHub – это …</vt:lpstr>
      <vt:lpstr>Задания для выполнения:</vt:lpstr>
      <vt:lpstr>Презентация PowerPoint</vt:lpstr>
      <vt:lpstr>Клонирование репозитория</vt:lpstr>
      <vt:lpstr>Клонирование репозитория</vt:lpstr>
      <vt:lpstr>Начало работы с локальным репозиторием</vt:lpstr>
      <vt:lpstr>Начало работы с локальным репозиторием</vt:lpstr>
      <vt:lpstr>Загрузка изменений в удаленный репозиторий</vt:lpstr>
      <vt:lpstr>Загрузка изменений в удаленный репозиторий</vt:lpstr>
      <vt:lpstr>Создание Pull Request (PR)</vt:lpstr>
      <vt:lpstr>Проверка задания</vt:lpstr>
      <vt:lpstr>Установка</vt:lpstr>
      <vt:lpstr>Установка Git</vt:lpstr>
      <vt:lpstr>1. Установка Git</vt:lpstr>
      <vt:lpstr>1. Установка Git</vt:lpstr>
      <vt:lpstr>1. Установка Git</vt:lpstr>
      <vt:lpstr>Настройка Git</vt:lpstr>
      <vt:lpstr>Настройка Git. Генерация ключей</vt:lpstr>
      <vt:lpstr>Настройка Git. Генерация ключей</vt:lpstr>
      <vt:lpstr>Презентация PowerPoint</vt:lpstr>
      <vt:lpstr>Что выбрать?</vt:lpstr>
      <vt:lpstr>Регистрация на сервисе Bitbucket</vt:lpstr>
      <vt:lpstr>Регистрация на сервисе Bitbucket</vt:lpstr>
      <vt:lpstr>Настройка аккаунта</vt:lpstr>
      <vt:lpstr>Настройка аккаунта</vt:lpstr>
      <vt:lpstr>Создание удаленного репозитория на Bitbucket</vt:lpstr>
      <vt:lpstr>Создание удаленного репозитория на Bitbucket</vt:lpstr>
      <vt:lpstr>Создание локального репозитория</vt:lpstr>
      <vt:lpstr>Выполнение первого коммита</vt:lpstr>
      <vt:lpstr>Связывание локального репозитория  с удаленным</vt:lpstr>
      <vt:lpstr>Проверка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МДК. 2.1 Технология разработки программного обеспечения</dc:title>
  <dc:creator>user</dc:creator>
  <cp:lastModifiedBy>Проектор304</cp:lastModifiedBy>
  <cp:revision>23</cp:revision>
  <dcterms:created xsi:type="dcterms:W3CDTF">2021-09-29T15:09:17Z</dcterms:created>
  <dcterms:modified xsi:type="dcterms:W3CDTF">2021-10-07T06:18:35Z</dcterms:modified>
</cp:coreProperties>
</file>