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82" r:id="rId5"/>
    <p:sldId id="262" r:id="rId6"/>
    <p:sldId id="289" r:id="rId7"/>
    <p:sldId id="284" r:id="rId8"/>
    <p:sldId id="288" r:id="rId9"/>
    <p:sldId id="285" r:id="rId10"/>
    <p:sldId id="266" r:id="rId11"/>
    <p:sldId id="290"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6C55CF-AF9B-43FD-AB93-C02B4D807B00}">
          <p14:sldIdLst>
            <p14:sldId id="282"/>
            <p14:sldId id="262"/>
            <p14:sldId id="289"/>
            <p14:sldId id="284"/>
            <p14:sldId id="288"/>
            <p14:sldId id="285"/>
            <p14:sldId id="266"/>
            <p14:sldId id="290"/>
          </p14:sldIdLst>
        </p14:section>
        <p14:section name="Untitled Section" id="{C334ED83-B67A-49A3-A0B8-7A180B5A3B42}">
          <p14:sldIdLst>
            <p14:sldId id="2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03" autoAdjust="0"/>
    <p:restoredTop sz="94607" autoAdjust="0"/>
  </p:normalViewPr>
  <p:slideViewPr>
    <p:cSldViewPr snapToGrid="0">
      <p:cViewPr varScale="1">
        <p:scale>
          <a:sx n="74" d="100"/>
          <a:sy n="74" d="100"/>
        </p:scale>
        <p:origin x="330" y="72"/>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10/04/19</a:t>
            </a:fld>
            <a:endParaRPr lang="en-US" dirty="0"/>
          </a:p>
        </p:txBody>
      </p:sp>
      <p:sp>
        <p:nvSpPr>
          <p:cNvPr id="4" name="Footer Placeholder 3">
            <a:extLst>
              <a:ext uri="{FF2B5EF4-FFF2-40B4-BE49-F238E27FC236}">
                <a16:creationId xmlns=""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10/04/19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1534193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1697061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4143679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77221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3249051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332576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4" name="Content Placeholder 3">
            <a:extLst>
              <a:ext uri="{FF2B5EF4-FFF2-40B4-BE49-F238E27FC236}">
                <a16:creationId xmlns=""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Text Placeholder 8">
            <a:extLst>
              <a:ext uri="{FF2B5EF4-FFF2-40B4-BE49-F238E27FC236}">
                <a16:creationId xmlns=""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7" name="Picture Placeholder 3">
            <a:extLst>
              <a:ext uri="{FF2B5EF4-FFF2-40B4-BE49-F238E27FC236}">
                <a16:creationId xmlns=""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3">
            <a:extLst>
              <a:ext uri="{FF2B5EF4-FFF2-40B4-BE49-F238E27FC236}">
                <a16:creationId xmlns=""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smtClean="0"/>
              <a:t>Click to edit Master title style</a:t>
            </a:r>
            <a:endParaRPr lang="en-US" noProof="0"/>
          </a:p>
        </p:txBody>
      </p:sp>
      <p:sp>
        <p:nvSpPr>
          <p:cNvPr id="5" name="Picture Placeholder 4">
            <a:extLst>
              <a:ext uri="{FF2B5EF4-FFF2-40B4-BE49-F238E27FC236}">
                <a16:creationId xmlns=""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Billund,_Denmark"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en.wikipedia.org/wiki/Leg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goalfixsports.com/product/goalball-match-ball/"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oalfixsports.com/product/goalball-match-ball/"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 xmlns:a16="http://schemas.microsoft.com/office/drawing/2014/main" id="{F05D089D-7A15-41BC-B971-911CC28C4A8D}"/>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p:pic>
      <p:sp>
        <p:nvSpPr>
          <p:cNvPr id="28" name="Rectangle 27">
            <a:extLst>
              <a:ext uri="{FF2B5EF4-FFF2-40B4-BE49-F238E27FC236}">
                <a16:creationId xmlns="" xmlns:a16="http://schemas.microsoft.com/office/drawing/2014/main" id="{E93CFE69-79B0-440B-949E-DA17AD834A10}"/>
              </a:ext>
              <a:ext uri="{C183D7F6-B498-43B3-948B-1728B52AA6E4}">
                <adec:decorative xmlns="" xmlns:adec="http://schemas.microsoft.com/office/drawing/2017/decorative" val="1"/>
              </a:ext>
            </a:extLst>
          </p:cNvPr>
          <p:cNvSpPr/>
          <p:nvPr/>
        </p:nvSpPr>
        <p:spPr>
          <a:xfrm>
            <a:off x="6336000" y="0"/>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 xmlns:a16="http://schemas.microsoft.com/office/drawing/2014/main" id="{5170152F-4BDD-EA4D-B3D1-E9A87974CFC0}"/>
              </a:ext>
            </a:extLst>
          </p:cNvPr>
          <p:cNvSpPr txBox="1"/>
          <p:nvPr/>
        </p:nvSpPr>
        <p:spPr bwMode="gray">
          <a:xfrm>
            <a:off x="6433190" y="2694701"/>
            <a:ext cx="2983941" cy="369332"/>
          </a:xfrm>
          <a:prstGeom prst="rect">
            <a:avLst/>
          </a:prstGeom>
          <a:noFill/>
        </p:spPr>
        <p:txBody>
          <a:bodyPr wrap="square" rtlCol="0">
            <a:spAutoFit/>
          </a:bodyPr>
          <a:lstStyle/>
          <a:p>
            <a:pPr>
              <a:lnSpc>
                <a:spcPct val="90000"/>
              </a:lnSpc>
            </a:pPr>
            <a:r>
              <a:rPr lang="en-US" sz="2000" b="1" noProof="1" smtClean="0">
                <a:gradFill>
                  <a:gsLst>
                    <a:gs pos="0">
                      <a:schemeClr val="accent1"/>
                    </a:gs>
                    <a:gs pos="51300">
                      <a:schemeClr val="accent2"/>
                    </a:gs>
                    <a:gs pos="100000">
                      <a:schemeClr val="accent3"/>
                    </a:gs>
                  </a:gsLst>
                  <a:lin ang="0" scaled="0"/>
                </a:gradFill>
              </a:rPr>
              <a:t>Diim, Touch to sight.</a:t>
            </a:r>
            <a:endParaRPr lang="en-US" sz="2000" b="1" noProof="1">
              <a:gradFill>
                <a:gsLst>
                  <a:gs pos="0">
                    <a:schemeClr val="accent1"/>
                  </a:gs>
                  <a:gs pos="51300">
                    <a:schemeClr val="accent2"/>
                  </a:gs>
                  <a:gs pos="100000">
                    <a:schemeClr val="accent3"/>
                  </a:gs>
                </a:gsLst>
                <a:lin ang="0" scaled="0"/>
              </a:gradFill>
            </a:endParaRPr>
          </a:p>
        </p:txBody>
      </p:sp>
      <p:sp>
        <p:nvSpPr>
          <p:cNvPr id="2" name="Title 1">
            <a:extLst>
              <a:ext uri="{FF2B5EF4-FFF2-40B4-BE49-F238E27FC236}">
                <a16:creationId xmlns="" xmlns:a16="http://schemas.microsoft.com/office/drawing/2014/main" id="{8468F2B1-EF8F-4772-ADA1-4195B20EBA74}"/>
              </a:ext>
            </a:extLst>
          </p:cNvPr>
          <p:cNvSpPr>
            <a:spLocks noGrp="1"/>
          </p:cNvSpPr>
          <p:nvPr>
            <p:ph type="ctrTitle"/>
          </p:nvPr>
        </p:nvSpPr>
        <p:spPr bwMode="gray">
          <a:xfrm>
            <a:off x="6539895" y="3064032"/>
            <a:ext cx="3775679" cy="1812767"/>
          </a:xfrm>
        </p:spPr>
        <p:txBody>
          <a:bodyPr/>
          <a:lstStyle/>
          <a:p>
            <a:r>
              <a:rPr lang="en-US" dirty="0" smtClean="0"/>
              <a:t>Entertainment for the visually impaired children </a:t>
            </a:r>
            <a:endParaRPr lang="en-US" dirty="0"/>
          </a:p>
        </p:txBody>
      </p:sp>
      <p:cxnSp>
        <p:nvCxnSpPr>
          <p:cNvPr id="16" name="Straight Connector 15">
            <a:extLst>
              <a:ext uri="{FF2B5EF4-FFF2-40B4-BE49-F238E27FC236}">
                <a16:creationId xmlns="" xmlns:a16="http://schemas.microsoft.com/office/drawing/2014/main" id="{F3753AF9-461F-4049-BB9D-621E76A51470}"/>
              </a:ext>
              <a:ext uri="{C183D7F6-B498-43B3-948B-1728B52AA6E4}">
                <adec:decorative xmlns="" xmlns:adec="http://schemas.microsoft.com/office/drawing/2017/decorative" val="1"/>
              </a:ext>
            </a:extLst>
          </p:cNvPr>
          <p:cNvCxnSpPr>
            <a:cxnSpLocks/>
          </p:cNvCxnSpPr>
          <p:nvPr/>
        </p:nvCxnSpPr>
        <p:spPr>
          <a:xfrm>
            <a:off x="6539896" y="48768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 xmlns:a16="http://schemas.microsoft.com/office/drawing/2014/main" id="{565124A8-7554-4DB8-896F-F9946B9CF1F9}"/>
              </a:ext>
            </a:extLst>
          </p:cNvPr>
          <p:cNvSpPr>
            <a:spLocks noGrp="1"/>
          </p:cNvSpPr>
          <p:nvPr>
            <p:ph type="subTitle" idx="1"/>
          </p:nvPr>
        </p:nvSpPr>
        <p:spPr bwMode="gray">
          <a:xfrm>
            <a:off x="6539896" y="4962524"/>
            <a:ext cx="3571782" cy="1524539"/>
          </a:xfrm>
        </p:spPr>
        <p:txBody>
          <a:bodyPr/>
          <a:lstStyle/>
          <a:p>
            <a:r>
              <a:rPr lang="en-US" dirty="0"/>
              <a:t>A new way to engage </a:t>
            </a:r>
            <a:r>
              <a:rPr lang="en-US" dirty="0" smtClean="0"/>
              <a:t>visually impaired children to interact with technology.</a:t>
            </a:r>
            <a:endParaRPr lang="en-US" dirty="0"/>
          </a:p>
        </p:txBody>
      </p:sp>
    </p:spTree>
    <p:extLst>
      <p:ext uri="{BB962C8B-B14F-4D97-AF65-F5344CB8AC3E}">
        <p14:creationId xmlns:p14="http://schemas.microsoft.com/office/powerpoint/2010/main" val="2941958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58C420A-3AEC-4BE5-BD90-C854A306696C}"/>
              </a:ext>
            </a:extLst>
          </p:cNvPr>
          <p:cNvSpPr>
            <a:spLocks noGrp="1"/>
          </p:cNvSpPr>
          <p:nvPr>
            <p:ph type="title"/>
          </p:nvPr>
        </p:nvSpPr>
        <p:spPr bwMode="gray"/>
        <p:txBody>
          <a:bodyPr/>
          <a:lstStyle/>
          <a:p>
            <a:r>
              <a:rPr lang="en-US" dirty="0" smtClean="0"/>
              <a:t>Braille brick</a:t>
            </a:r>
            <a:endParaRPr lang="en-US" dirty="0"/>
          </a:p>
        </p:txBody>
      </p:sp>
      <p:cxnSp>
        <p:nvCxnSpPr>
          <p:cNvPr id="12" name="Straight Connector 11">
            <a:extLst>
              <a:ext uri="{FF2B5EF4-FFF2-40B4-BE49-F238E27FC236}">
                <a16:creationId xmlns="" xmlns:a16="http://schemas.microsoft.com/office/drawing/2014/main" id="{3E48293B-B086-4048-863C-47E7C47880A1}"/>
              </a:ext>
              <a:ext uri="{C183D7F6-B498-43B3-948B-1728B52AA6E4}">
                <adec:decorative xmlns="" xmlns:adec="http://schemas.microsoft.com/office/drawing/2017/decorative" val="1"/>
              </a:ext>
            </a:extLst>
          </p:cNvPr>
          <p:cNvCxnSpPr>
            <a:cxnSpLocks/>
          </p:cNvCxnSpPr>
          <p:nvPr/>
        </p:nvCxnSpPr>
        <p:spPr bwMode="gray">
          <a:xfrm>
            <a:off x="680728" y="5522695"/>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 xmlns:a16="http://schemas.microsoft.com/office/drawing/2014/main" id="{1AC9E886-BD82-4757-912B-F7589A22164F}"/>
              </a:ext>
            </a:extLst>
          </p:cNvPr>
          <p:cNvSpPr>
            <a:spLocks noGrp="1"/>
          </p:cNvSpPr>
          <p:nvPr>
            <p:ph idx="1"/>
          </p:nvPr>
        </p:nvSpPr>
        <p:spPr bwMode="gray">
          <a:xfrm>
            <a:off x="680728" y="5657850"/>
            <a:ext cx="4974545" cy="1128713"/>
          </a:xfrm>
        </p:spPr>
        <p:txBody>
          <a:bodyPr/>
          <a:lstStyle/>
          <a:p>
            <a:r>
              <a:rPr lang="en-US" b="1" dirty="0"/>
              <a:t>The Lego Group</a:t>
            </a:r>
            <a:r>
              <a:rPr lang="en-US" dirty="0"/>
              <a:t>, is a Danish toy production company based in </a:t>
            </a:r>
            <a:r>
              <a:rPr lang="en-US" dirty="0" err="1">
                <a:hlinkClick r:id="rId3" tooltip="Billund, Denmark"/>
              </a:rPr>
              <a:t>Billund</a:t>
            </a:r>
            <a:r>
              <a:rPr lang="en-US" dirty="0" smtClean="0"/>
              <a:t>.</a:t>
            </a:r>
            <a:r>
              <a:rPr lang="en-US" dirty="0"/>
              <a:t> </a:t>
            </a:r>
            <a:r>
              <a:rPr lang="en-US" dirty="0" smtClean="0"/>
              <a:t>They </a:t>
            </a:r>
            <a:r>
              <a:rPr lang="en-US" dirty="0"/>
              <a:t>manufacture </a:t>
            </a:r>
            <a:r>
              <a:rPr lang="en-US" dirty="0" smtClean="0">
                <a:hlinkClick r:id="rId4" tooltip="Lego"/>
              </a:rPr>
              <a:t>Lego</a:t>
            </a:r>
            <a:r>
              <a:rPr lang="en-US" dirty="0" smtClean="0"/>
              <a:t>-brand </a:t>
            </a:r>
            <a:r>
              <a:rPr lang="en-US" dirty="0"/>
              <a:t>toys, consisting mostly of interlocking plastic bricks. </a:t>
            </a:r>
          </a:p>
        </p:txBody>
      </p:sp>
      <p:sp>
        <p:nvSpPr>
          <p:cNvPr id="16" name="Rectangle 15">
            <a:extLst>
              <a:ext uri="{FF2B5EF4-FFF2-40B4-BE49-F238E27FC236}">
                <a16:creationId xmlns="" xmlns:a16="http://schemas.microsoft.com/office/drawing/2014/main" id="{05860339-31F7-4884-957E-5C40F818EBB8}"/>
              </a:ext>
              <a:ext uri="{C183D7F6-B498-43B3-948B-1728B52AA6E4}">
                <adec:decorative xmlns="" xmlns:adec="http://schemas.microsoft.com/office/drawing/2017/decorative" val="1"/>
              </a:ext>
            </a:extLst>
          </p:cNvPr>
          <p:cNvSpPr/>
          <p:nvPr/>
        </p:nvSpPr>
        <p:spPr>
          <a:xfrm>
            <a:off x="7421366" y="1108725"/>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056960D0-0A22-4E28-82F3-B9AA805E96A4}"/>
              </a:ext>
              <a:ext uri="{C183D7F6-B498-43B3-948B-1728B52AA6E4}">
                <adec:decorative xmlns="" xmlns:adec="http://schemas.microsoft.com/office/drawing/2017/decorative" val="1"/>
              </a:ext>
            </a:extLst>
          </p:cNvPr>
          <p:cNvSpPr/>
          <p:nvPr/>
        </p:nvSpPr>
        <p:spPr>
          <a:xfrm>
            <a:off x="9745466" y="1108725"/>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7AEBBE7F-98BB-4059-8F15-7198C7DAC337}"/>
              </a:ext>
              <a:ext uri="{C183D7F6-B498-43B3-948B-1728B52AA6E4}">
                <adec:decorative xmlns="" xmlns:adec="http://schemas.microsoft.com/office/drawing/2017/decorative" val="1"/>
              </a:ext>
            </a:extLst>
          </p:cNvPr>
          <p:cNvSpPr/>
          <p:nvPr/>
        </p:nvSpPr>
        <p:spPr>
          <a:xfrm>
            <a:off x="7421366" y="3759341"/>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 xmlns:a16="http://schemas.microsoft.com/office/drawing/2014/main" id="{A892DD94-78B8-4911-A32B-3B174E2921B2}"/>
              </a:ext>
              <a:ext uri="{C183D7F6-B498-43B3-948B-1728B52AA6E4}">
                <adec:decorative xmlns="" xmlns:adec="http://schemas.microsoft.com/office/drawing/2017/decorative" val="1"/>
              </a:ext>
            </a:extLst>
          </p:cNvPr>
          <p:cNvSpPr/>
          <p:nvPr/>
        </p:nvSpPr>
        <p:spPr>
          <a:xfrm>
            <a:off x="9723042" y="3759341"/>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8234C221-D094-445D-A8B7-0030E816562D}"/>
              </a:ext>
            </a:extLst>
          </p:cNvPr>
          <p:cNvSpPr>
            <a:spLocks noGrp="1"/>
          </p:cNvSpPr>
          <p:nvPr>
            <p:ph type="sldNum" sz="quarter" idx="11"/>
          </p:nvPr>
        </p:nvSpPr>
        <p:spPr/>
        <p:txBody>
          <a:bodyPr/>
          <a:lstStyle/>
          <a:p>
            <a:fld id="{4B73C415-D670-4716-A5EC-CC4D52CA2BAC}" type="slidenum">
              <a:rPr lang="en-US" smtClean="0"/>
              <a:pPr/>
              <a:t>2</a:t>
            </a:fld>
            <a:endParaRPr lang="en-US" dirty="0"/>
          </a:p>
        </p:txBody>
      </p:sp>
      <p:pic>
        <p:nvPicPr>
          <p:cNvPr id="25" name="Picture Placeholder 24"/>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l="7912" r="7912"/>
          <a:stretch>
            <a:fillRect/>
          </a:stretch>
        </p:blipFill>
        <p:spPr/>
      </p:pic>
      <p:sp>
        <p:nvSpPr>
          <p:cNvPr id="29" name="Rectangle 28"/>
          <p:cNvSpPr/>
          <p:nvPr/>
        </p:nvSpPr>
        <p:spPr>
          <a:xfrm>
            <a:off x="6280030" y="157088"/>
            <a:ext cx="3657599" cy="769441"/>
          </a:xfrm>
          <a:prstGeom prst="rect">
            <a:avLst/>
          </a:prstGeom>
        </p:spPr>
        <p:txBody>
          <a:bodyPr wrap="square">
            <a:spAutoFit/>
          </a:bodyPr>
          <a:lstStyle/>
          <a:p>
            <a:r>
              <a:rPr lang="en-US" sz="4400" b="1" dirty="0" smtClean="0"/>
              <a:t>Competitor</a:t>
            </a:r>
            <a:endParaRPr lang="en-US" sz="4400" b="1" dirty="0"/>
          </a:p>
        </p:txBody>
      </p:sp>
      <p:sp>
        <p:nvSpPr>
          <p:cNvPr id="38" name="Text Placeholder 37"/>
          <p:cNvSpPr>
            <a:spLocks noGrp="1"/>
          </p:cNvSpPr>
          <p:nvPr>
            <p:ph type="body" sz="quarter" idx="20"/>
          </p:nvPr>
        </p:nvSpPr>
        <p:spPr>
          <a:xfrm>
            <a:off x="6305427" y="926529"/>
            <a:ext cx="5313872" cy="5177159"/>
          </a:xfrm>
        </p:spPr>
        <p:txBody>
          <a:bodyPr/>
          <a:lstStyle/>
          <a:p>
            <a:pPr algn="l"/>
            <a:r>
              <a:rPr lang="en-US" sz="1800" b="1" dirty="0"/>
              <a:t>Learning through </a:t>
            </a:r>
            <a:r>
              <a:rPr lang="en-US" sz="1800" b="1" dirty="0" smtClean="0"/>
              <a:t>Play -</a:t>
            </a:r>
            <a:r>
              <a:rPr lang="en-US" sz="1800" dirty="0"/>
              <a:t>empowers children to become creative</a:t>
            </a:r>
            <a:r>
              <a:rPr lang="en-US" sz="1800" b="1" dirty="0" smtClean="0"/>
              <a:t> </a:t>
            </a:r>
          </a:p>
          <a:p>
            <a:pPr algn="l"/>
            <a:r>
              <a:rPr lang="en-US" sz="1800" b="1" dirty="0" smtClean="0"/>
              <a:t>Inclusive Learning - </a:t>
            </a:r>
            <a:r>
              <a:rPr lang="en-US" sz="1800" dirty="0"/>
              <a:t> inclusive opportunity to teach blind, visually impaired and sighted children alongside each other by offering a fun and playful way to engage, interact and learn together.</a:t>
            </a:r>
            <a:endParaRPr lang="en-US" sz="1800" b="1" dirty="0"/>
          </a:p>
          <a:p>
            <a:pPr algn="l"/>
            <a:r>
              <a:rPr lang="en-US" sz="1800" b="1" dirty="0"/>
              <a:t>Life </a:t>
            </a:r>
            <a:r>
              <a:rPr lang="en-US" sz="1800" b="1" dirty="0" smtClean="0"/>
              <a:t>Skills -</a:t>
            </a:r>
            <a:r>
              <a:rPr lang="en-US" sz="1800" dirty="0"/>
              <a:t>ensuring they experience intellectual </a:t>
            </a:r>
            <a:r>
              <a:rPr lang="en-US" sz="1800" dirty="0" smtClean="0"/>
              <a:t>freedom</a:t>
            </a:r>
            <a:endParaRPr lang="en-US" sz="1800" b="1" dirty="0"/>
          </a:p>
          <a:p>
            <a:pPr algn="l"/>
            <a:r>
              <a:rPr lang="en-US" sz="1800" b="1" dirty="0"/>
              <a:t>Fun &amp; </a:t>
            </a:r>
            <a:r>
              <a:rPr lang="en-US" sz="1800" b="1" dirty="0" smtClean="0"/>
              <a:t>Fulfillment - </a:t>
            </a:r>
            <a:r>
              <a:rPr lang="en-US" sz="1800" dirty="0"/>
              <a:t>learning and social interaction through playful games and innovative teaching methods paving the way for improved confidence, creativity, problem-solving and communication needed to support life goals.</a:t>
            </a:r>
            <a:endParaRPr lang="en-US" sz="1800" b="1" dirty="0"/>
          </a:p>
          <a:p>
            <a:pPr algn="l"/>
            <a:endParaRPr lang="en-US" sz="1800" b="1" dirty="0"/>
          </a:p>
        </p:txBody>
      </p:sp>
      <p:sp>
        <p:nvSpPr>
          <p:cNvPr id="44" name="TextBox 43">
            <a:extLst>
              <a:ext uri="{FF2B5EF4-FFF2-40B4-BE49-F238E27FC236}">
                <a16:creationId xmlns="" xmlns:a16="http://schemas.microsoft.com/office/drawing/2014/main" id="{5170152F-4BDD-EA4D-B3D1-E9A87974CFC0}"/>
              </a:ext>
            </a:extLst>
          </p:cNvPr>
          <p:cNvSpPr txBox="1"/>
          <p:nvPr/>
        </p:nvSpPr>
        <p:spPr bwMode="gray">
          <a:xfrm>
            <a:off x="6761525" y="6391297"/>
            <a:ext cx="2983941" cy="369332"/>
          </a:xfrm>
          <a:prstGeom prst="rect">
            <a:avLst/>
          </a:prstGeom>
          <a:noFill/>
        </p:spPr>
        <p:txBody>
          <a:bodyPr wrap="square" rtlCol="0">
            <a:spAutoFit/>
          </a:bodyPr>
          <a:lstStyle/>
          <a:p>
            <a:pPr>
              <a:lnSpc>
                <a:spcPct val="90000"/>
              </a:lnSpc>
            </a:pPr>
            <a:r>
              <a:rPr lang="en-US" sz="2000" b="1" noProof="1" smtClean="0">
                <a:gradFill>
                  <a:gsLst>
                    <a:gs pos="0">
                      <a:schemeClr val="accent1"/>
                    </a:gs>
                    <a:gs pos="51300">
                      <a:schemeClr val="accent2"/>
                    </a:gs>
                    <a:gs pos="100000">
                      <a:schemeClr val="accent3"/>
                    </a:gs>
                  </a:gsLst>
                  <a:lin ang="0" scaled="0"/>
                </a:gradFill>
              </a:rPr>
              <a:t> </a:t>
            </a:r>
            <a:r>
              <a:rPr lang="en-US" sz="2000" b="1" noProof="1" smtClean="0">
                <a:gradFill>
                  <a:gsLst>
                    <a:gs pos="0">
                      <a:schemeClr val="accent1"/>
                    </a:gs>
                    <a:gs pos="51300">
                      <a:schemeClr val="accent2"/>
                    </a:gs>
                    <a:gs pos="100000">
                      <a:schemeClr val="accent3"/>
                    </a:gs>
                  </a:gsLst>
                  <a:lin ang="0" scaled="0"/>
                </a:gradFill>
              </a:rPr>
              <a:t>Touch to sight.</a:t>
            </a:r>
            <a:endParaRPr lang="en-US" sz="2000" b="1" noProof="1">
              <a:gradFill>
                <a:gsLst>
                  <a:gs pos="0">
                    <a:schemeClr val="accent1"/>
                  </a:gs>
                  <a:gs pos="51300">
                    <a:schemeClr val="accent2"/>
                  </a:gs>
                  <a:gs pos="100000">
                    <a:schemeClr val="accent3"/>
                  </a:gs>
                </a:gsLst>
                <a:lin ang="0" scaled="0"/>
              </a:gradFill>
            </a:endParaRPr>
          </a:p>
        </p:txBody>
      </p:sp>
    </p:spTree>
    <p:extLst>
      <p:ext uri="{BB962C8B-B14F-4D97-AF65-F5344CB8AC3E}">
        <p14:creationId xmlns:p14="http://schemas.microsoft.com/office/powerpoint/2010/main" val="59096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5385A3C-2778-4B23-9530-DFD5A61DA5B0}"/>
              </a:ext>
            </a:extLst>
          </p:cNvPr>
          <p:cNvSpPr>
            <a:spLocks noGrp="1"/>
          </p:cNvSpPr>
          <p:nvPr>
            <p:ph type="title"/>
          </p:nvPr>
        </p:nvSpPr>
        <p:spPr/>
        <p:txBody>
          <a:bodyPr/>
          <a:lstStyle/>
          <a:p>
            <a:endParaRPr lang="en-US" dirty="0"/>
          </a:p>
        </p:txBody>
      </p:sp>
      <p:sp>
        <p:nvSpPr>
          <p:cNvPr id="10" name="Content Placeholder 9">
            <a:extLst>
              <a:ext uri="{FF2B5EF4-FFF2-40B4-BE49-F238E27FC236}">
                <a16:creationId xmlns="" xmlns:a16="http://schemas.microsoft.com/office/drawing/2014/main" id="{7B0DD0E3-EB68-45D2-ADD8-FC591BDF9FFE}"/>
              </a:ext>
            </a:extLst>
          </p:cNvPr>
          <p:cNvSpPr>
            <a:spLocks noGrp="1"/>
          </p:cNvSpPr>
          <p:nvPr>
            <p:ph idx="1"/>
          </p:nvPr>
        </p:nvSpPr>
        <p:spPr>
          <a:xfrm>
            <a:off x="642000" y="1439012"/>
            <a:ext cx="11340000" cy="4351338"/>
          </a:xfrm>
        </p:spPr>
        <p:txBody>
          <a:bodyPr/>
          <a:lstStyle/>
          <a:p>
            <a:r>
              <a:rPr lang="en-US" dirty="0"/>
              <a:t>Braille Bricks is a playful tool to teach Braille to blind and visually impaired children. </a:t>
            </a:r>
          </a:p>
          <a:p>
            <a:r>
              <a:rPr lang="en-US" dirty="0"/>
              <a:t>The toolkit comprises of adjusted LEGO bricks that correspond to Braille. </a:t>
            </a:r>
          </a:p>
          <a:p>
            <a:r>
              <a:rPr lang="en-US" dirty="0"/>
              <a:t>Each colorful brick has a printed letter or symbol allowing the sighted and blind to interact and play on equal terms.</a:t>
            </a:r>
            <a:endParaRPr lang="en-US" b="1" dirty="0"/>
          </a:p>
          <a:p>
            <a:endParaRPr lang="en-US" b="1" dirty="0"/>
          </a:p>
        </p:txBody>
      </p:sp>
      <p:sp>
        <p:nvSpPr>
          <p:cNvPr id="6" name="Slide Number Placeholder 5">
            <a:extLst>
              <a:ext uri="{FF2B5EF4-FFF2-40B4-BE49-F238E27FC236}">
                <a16:creationId xmlns="" xmlns:a16="http://schemas.microsoft.com/office/drawing/2014/main" id="{E585A09F-6080-4B8E-A419-A648032805F2}"/>
              </a:ext>
            </a:extLst>
          </p:cNvPr>
          <p:cNvSpPr>
            <a:spLocks noGrp="1"/>
          </p:cNvSpPr>
          <p:nvPr>
            <p:ph type="sldNum" sz="quarter" idx="11"/>
          </p:nvPr>
        </p:nvSpPr>
        <p:spPr/>
        <p:txBody>
          <a:bodyPr/>
          <a:lstStyle/>
          <a:p>
            <a:fld id="{4B73C415-D670-4716-A5EC-CC4D52CA2BAC}" type="slidenum">
              <a:rPr lang="en-US" smtClean="0"/>
              <a:pPr/>
              <a:t>3</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77" y="3315221"/>
            <a:ext cx="8478433" cy="2762636"/>
          </a:xfrm>
          <a:prstGeom prst="rect">
            <a:avLst/>
          </a:prstGeom>
        </p:spPr>
      </p:pic>
    </p:spTree>
    <p:extLst>
      <p:ext uri="{BB962C8B-B14F-4D97-AF65-F5344CB8AC3E}">
        <p14:creationId xmlns:p14="http://schemas.microsoft.com/office/powerpoint/2010/main" val="2486079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Goalfix Sports is a specialist supplier of disability sports equipment and high quality </a:t>
            </a:r>
            <a:r>
              <a:rPr lang="en-US" dirty="0" smtClean="0"/>
              <a:t>aluminum </a:t>
            </a:r>
            <a:r>
              <a:rPr lang="en-US" dirty="0"/>
              <a:t>goals.</a:t>
            </a:r>
          </a:p>
        </p:txBody>
      </p:sp>
      <p:sp>
        <p:nvSpPr>
          <p:cNvPr id="3" name="Slide Number Placeholder 2"/>
          <p:cNvSpPr>
            <a:spLocks noGrp="1"/>
          </p:cNvSpPr>
          <p:nvPr>
            <p:ph type="sldNum" sz="quarter" idx="11"/>
          </p:nvPr>
        </p:nvSpPr>
        <p:spPr/>
        <p:txBody>
          <a:bodyPr/>
          <a:lstStyle/>
          <a:p>
            <a:fld id="{4B73C415-D670-4716-A5EC-CC4D52CA2BAC}" type="slidenum">
              <a:rPr lang="en-US" noProof="0" smtClean="0"/>
              <a:pPr/>
              <a:t>4</a:t>
            </a:fld>
            <a:endParaRPr lang="en-US" noProof="0" dirty="0"/>
          </a:p>
        </p:txBody>
      </p:sp>
      <p:pic>
        <p:nvPicPr>
          <p:cNvPr id="14" name="Picture Placeholder 13"/>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897" r="897"/>
          <a:stretch>
            <a:fillRect/>
          </a:stretch>
        </p:blipFill>
        <p:spPr>
          <a:xfrm>
            <a:off x="431943" y="0"/>
            <a:ext cx="5472113" cy="3981450"/>
          </a:xfrm>
        </p:spPr>
      </p:pic>
      <p:sp>
        <p:nvSpPr>
          <p:cNvPr id="5" name="Title 4"/>
          <p:cNvSpPr>
            <a:spLocks noGrp="1"/>
          </p:cNvSpPr>
          <p:nvPr>
            <p:ph type="title"/>
          </p:nvPr>
        </p:nvSpPr>
        <p:spPr/>
        <p:txBody>
          <a:bodyPr/>
          <a:lstStyle/>
          <a:p>
            <a:r>
              <a:rPr lang="en-US" dirty="0" smtClean="0"/>
              <a:t>Goalfix</a:t>
            </a:r>
            <a:endParaRPr lang="en-US" dirty="0"/>
          </a:p>
        </p:txBody>
      </p:sp>
      <p:sp>
        <p:nvSpPr>
          <p:cNvPr id="13" name="Text Placeholder 12"/>
          <p:cNvSpPr>
            <a:spLocks noGrp="1"/>
          </p:cNvSpPr>
          <p:nvPr>
            <p:ph type="body" sz="quarter" idx="20"/>
          </p:nvPr>
        </p:nvSpPr>
        <p:spPr>
          <a:xfrm>
            <a:off x="6115703" y="197402"/>
            <a:ext cx="5693433" cy="5814204"/>
          </a:xfrm>
        </p:spPr>
        <p:txBody>
          <a:bodyPr/>
          <a:lstStyle/>
          <a:p>
            <a:pPr algn="l"/>
            <a:endParaRPr lang="en-US" sz="1800" dirty="0" smtClean="0"/>
          </a:p>
          <a:p>
            <a:pPr algn="l"/>
            <a:endParaRPr lang="en-US" sz="1800" dirty="0" smtClean="0"/>
          </a:p>
          <a:p>
            <a:pPr algn="l"/>
            <a:r>
              <a:rPr lang="en-US" sz="1800" dirty="0"/>
              <a:t>The ball has three metal bells inside which can be heard through eight holes in the rubber</a:t>
            </a:r>
            <a:r>
              <a:rPr lang="en-US" sz="1800" dirty="0" smtClean="0"/>
              <a:t>.</a:t>
            </a:r>
          </a:p>
          <a:p>
            <a:pPr algn="l"/>
            <a:r>
              <a:rPr lang="en-US" sz="1800" dirty="0" smtClean="0"/>
              <a:t>6 </a:t>
            </a:r>
            <a:r>
              <a:rPr lang="en-US" sz="1800" dirty="0"/>
              <a:t>sound devices</a:t>
            </a:r>
          </a:p>
          <a:p>
            <a:pPr algn="l"/>
            <a:r>
              <a:rPr lang="en-US" sz="1800" dirty="0"/>
              <a:t>F</a:t>
            </a:r>
            <a:r>
              <a:rPr lang="en-US" sz="1800" dirty="0" smtClean="0"/>
              <a:t>ine </a:t>
            </a:r>
            <a:r>
              <a:rPr lang="en-US" sz="1800" dirty="0"/>
              <a:t>rattling sound</a:t>
            </a:r>
            <a:endParaRPr lang="en-US" sz="1800" dirty="0" smtClean="0"/>
          </a:p>
          <a:p>
            <a:pPr algn="l"/>
            <a:r>
              <a:rPr lang="en-US" sz="1800" dirty="0" smtClean="0"/>
              <a:t>Strong limitation leather</a:t>
            </a:r>
            <a:endParaRPr lang="en-US" sz="1800" dirty="0"/>
          </a:p>
          <a:p>
            <a:pPr algn="l"/>
            <a:r>
              <a:rPr lang="en-US" sz="1800" dirty="0" smtClean="0"/>
              <a:t>Great </a:t>
            </a:r>
            <a:r>
              <a:rPr lang="en-US" sz="1800" dirty="0"/>
              <a:t>for games and play for the visually impaired and Wheelchair </a:t>
            </a:r>
            <a:r>
              <a:rPr lang="en-US" sz="1800" dirty="0" smtClean="0"/>
              <a:t>Football.</a:t>
            </a:r>
          </a:p>
          <a:p>
            <a:pPr algn="l"/>
            <a:r>
              <a:rPr lang="en-US" sz="1800" dirty="0">
                <a:hlinkClick r:id="rId3"/>
              </a:rPr>
              <a:t>£50.00</a:t>
            </a:r>
            <a:endParaRPr lang="en-US" sz="1800" dirty="0" smtClean="0"/>
          </a:p>
        </p:txBody>
      </p:sp>
      <p:cxnSp>
        <p:nvCxnSpPr>
          <p:cNvPr id="15" name="Straight Connector 14">
            <a:extLst>
              <a:ext uri="{FF2B5EF4-FFF2-40B4-BE49-F238E27FC236}">
                <a16:creationId xmlns="" xmlns:a16="http://schemas.microsoft.com/office/drawing/2014/main" id="{3E48293B-B086-4048-863C-47E7C47880A1}"/>
              </a:ext>
              <a:ext uri="{C183D7F6-B498-43B3-948B-1728B52AA6E4}">
                <adec:decorative xmlns="" xmlns:adec="http://schemas.microsoft.com/office/drawing/2017/decorative" val="1"/>
              </a:ext>
            </a:extLst>
          </p:cNvPr>
          <p:cNvCxnSpPr>
            <a:cxnSpLocks/>
          </p:cNvCxnSpPr>
          <p:nvPr/>
        </p:nvCxnSpPr>
        <p:spPr bwMode="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739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5385A3C-2778-4B23-9530-DFD5A61DA5B0}"/>
              </a:ext>
            </a:extLst>
          </p:cNvPr>
          <p:cNvSpPr>
            <a:spLocks noGrp="1"/>
          </p:cNvSpPr>
          <p:nvPr>
            <p:ph type="title"/>
          </p:nvPr>
        </p:nvSpPr>
        <p:spPr/>
        <p:txBody>
          <a:bodyPr/>
          <a:lstStyle/>
          <a:p>
            <a:endParaRPr lang="en-US" dirty="0"/>
          </a:p>
        </p:txBody>
      </p:sp>
      <p:sp>
        <p:nvSpPr>
          <p:cNvPr id="10" name="Content Placeholder 9">
            <a:extLst>
              <a:ext uri="{FF2B5EF4-FFF2-40B4-BE49-F238E27FC236}">
                <a16:creationId xmlns="" xmlns:a16="http://schemas.microsoft.com/office/drawing/2014/main" id="{7B0DD0E3-EB68-45D2-ADD8-FC591BDF9FFE}"/>
              </a:ext>
            </a:extLst>
          </p:cNvPr>
          <p:cNvSpPr>
            <a:spLocks noGrp="1"/>
          </p:cNvSpPr>
          <p:nvPr>
            <p:ph idx="1"/>
          </p:nvPr>
        </p:nvSpPr>
        <p:spPr>
          <a:xfrm>
            <a:off x="642000" y="1439012"/>
            <a:ext cx="11340000" cy="4351338"/>
          </a:xfrm>
        </p:spPr>
        <p:txBody>
          <a:bodyPr/>
          <a:lstStyle/>
          <a:p>
            <a:pPr marL="0" indent="0">
              <a:buNone/>
            </a:pPr>
            <a:endParaRPr lang="en-US" dirty="0"/>
          </a:p>
          <a:p>
            <a:r>
              <a:rPr lang="en-US" dirty="0"/>
              <a:t>Goalfix works with governing bodies to supply disability sports equipment for key events including international competitions.</a:t>
            </a:r>
          </a:p>
          <a:p>
            <a:r>
              <a:rPr lang="en-US" dirty="0" smtClean="0"/>
              <a:t>“Our </a:t>
            </a:r>
            <a:r>
              <a:rPr lang="en-US" dirty="0"/>
              <a:t>eyeshades are suitable for blind and visually impaired participation sports and other team games where total light blackout is needed to restrict the vision of all athletes and ensure fair play for </a:t>
            </a:r>
            <a:r>
              <a:rPr lang="en-US" dirty="0" smtClean="0"/>
              <a:t>all”. </a:t>
            </a:r>
          </a:p>
          <a:p>
            <a:r>
              <a:rPr lang="en-US" dirty="0" err="1" smtClean="0"/>
              <a:t>Goalfix</a:t>
            </a:r>
            <a:r>
              <a:rPr lang="en-US" dirty="0" smtClean="0"/>
              <a:t> </a:t>
            </a:r>
            <a:r>
              <a:rPr lang="en-US" dirty="0"/>
              <a:t>eyeshades are trusted around the world in blind sports such as football, goalball, </a:t>
            </a:r>
            <a:r>
              <a:rPr lang="en-US" dirty="0" err="1"/>
              <a:t>torball</a:t>
            </a:r>
            <a:r>
              <a:rPr lang="en-US" dirty="0"/>
              <a:t>, cricket and tennis.</a:t>
            </a:r>
          </a:p>
          <a:p>
            <a:endParaRPr lang="en-US" b="1" dirty="0"/>
          </a:p>
        </p:txBody>
      </p:sp>
      <p:sp>
        <p:nvSpPr>
          <p:cNvPr id="6" name="Slide Number Placeholder 5">
            <a:extLst>
              <a:ext uri="{FF2B5EF4-FFF2-40B4-BE49-F238E27FC236}">
                <a16:creationId xmlns="" xmlns:a16="http://schemas.microsoft.com/office/drawing/2014/main" id="{E585A09F-6080-4B8E-A419-A648032805F2}"/>
              </a:ext>
            </a:extLst>
          </p:cNvPr>
          <p:cNvSpPr>
            <a:spLocks noGrp="1"/>
          </p:cNvSpPr>
          <p:nvPr>
            <p:ph type="sldNum" sz="quarter" idx="11"/>
          </p:nvPr>
        </p:nvSpPr>
        <p:spPr/>
        <p:txBody>
          <a:bodyPr/>
          <a:lstStyle/>
          <a:p>
            <a:fld id="{4B73C415-D670-4716-A5EC-CC4D52CA2BAC}" type="slidenum">
              <a:rPr lang="en-US" smtClean="0"/>
              <a:pPr/>
              <a:t>5</a:t>
            </a:fld>
            <a:endParaRPr lang="en-US" dirty="0"/>
          </a:p>
        </p:txBody>
      </p:sp>
    </p:spTree>
    <p:extLst>
      <p:ext uri="{BB962C8B-B14F-4D97-AF65-F5344CB8AC3E}">
        <p14:creationId xmlns:p14="http://schemas.microsoft.com/office/powerpoint/2010/main" val="2004446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Showdown is applied table tennis for the blind and visually impaired.</a:t>
            </a:r>
          </a:p>
        </p:txBody>
      </p:sp>
      <p:sp>
        <p:nvSpPr>
          <p:cNvPr id="3" name="Slide Number Placeholder 2"/>
          <p:cNvSpPr>
            <a:spLocks noGrp="1"/>
          </p:cNvSpPr>
          <p:nvPr>
            <p:ph type="sldNum" sz="quarter" idx="11"/>
          </p:nvPr>
        </p:nvSpPr>
        <p:spPr/>
        <p:txBody>
          <a:bodyPr/>
          <a:lstStyle/>
          <a:p>
            <a:fld id="{4B73C415-D670-4716-A5EC-CC4D52CA2BAC}" type="slidenum">
              <a:rPr lang="en-US" noProof="0" smtClean="0"/>
              <a:pPr/>
              <a:t>6</a:t>
            </a:fld>
            <a:endParaRPr lang="en-US" noProof="0" dirty="0"/>
          </a:p>
        </p:txBody>
      </p:sp>
      <p:pic>
        <p:nvPicPr>
          <p:cNvPr id="14" name="Picture Placeholder 13"/>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897" r="897"/>
          <a:stretch>
            <a:fillRect/>
          </a:stretch>
        </p:blipFill>
        <p:spPr/>
      </p:pic>
      <p:sp>
        <p:nvSpPr>
          <p:cNvPr id="5" name="Title 4"/>
          <p:cNvSpPr>
            <a:spLocks noGrp="1"/>
          </p:cNvSpPr>
          <p:nvPr>
            <p:ph type="title"/>
          </p:nvPr>
        </p:nvSpPr>
        <p:spPr/>
        <p:txBody>
          <a:bodyPr/>
          <a:lstStyle/>
          <a:p>
            <a:r>
              <a:rPr lang="en-US" dirty="0" smtClean="0"/>
              <a:t>Showdown </a:t>
            </a:r>
            <a:endParaRPr lang="en-US" dirty="0"/>
          </a:p>
        </p:txBody>
      </p:sp>
      <p:sp>
        <p:nvSpPr>
          <p:cNvPr id="13" name="Text Placeholder 12"/>
          <p:cNvSpPr>
            <a:spLocks noGrp="1"/>
          </p:cNvSpPr>
          <p:nvPr>
            <p:ph type="body" sz="quarter" idx="20"/>
          </p:nvPr>
        </p:nvSpPr>
        <p:spPr>
          <a:xfrm>
            <a:off x="6159260" y="414067"/>
            <a:ext cx="5612740" cy="5382883"/>
          </a:xfrm>
        </p:spPr>
        <p:txBody>
          <a:bodyPr/>
          <a:lstStyle/>
          <a:p>
            <a:pPr algn="l"/>
            <a:endParaRPr lang="en-US" sz="1800" dirty="0"/>
          </a:p>
          <a:p>
            <a:pPr algn="l"/>
            <a:r>
              <a:rPr lang="en-US" sz="1800" dirty="0" smtClean="0"/>
              <a:t>Wooden </a:t>
            </a:r>
            <a:r>
              <a:rPr lang="en-US" sz="1800" dirty="0"/>
              <a:t>table and aluminum construction ensures that the table is easily portable and well made.</a:t>
            </a:r>
          </a:p>
          <a:p>
            <a:pPr algn="l"/>
            <a:r>
              <a:rPr lang="en-US" sz="1800" dirty="0"/>
              <a:t>At present, the table are made primarily with transparent central panel, which is transparent and unbreakable material</a:t>
            </a:r>
            <a:r>
              <a:rPr lang="en-US" sz="1800" dirty="0" smtClean="0"/>
              <a:t>.</a:t>
            </a:r>
          </a:p>
          <a:p>
            <a:pPr algn="l"/>
            <a:r>
              <a:rPr lang="en-US" sz="1800" dirty="0">
                <a:hlinkClick r:id="rId3"/>
              </a:rPr>
              <a:t>£ </a:t>
            </a:r>
            <a:r>
              <a:rPr lang="en-US" sz="1800" dirty="0" smtClean="0">
                <a:solidFill>
                  <a:schemeClr val="accent1">
                    <a:lumMod val="60000"/>
                    <a:lumOff val="40000"/>
                  </a:schemeClr>
                </a:solidFill>
              </a:rPr>
              <a:t>1,187.00</a:t>
            </a:r>
            <a:endParaRPr lang="en-US" sz="1800" dirty="0">
              <a:solidFill>
                <a:schemeClr val="accent1">
                  <a:lumMod val="60000"/>
                  <a:lumOff val="40000"/>
                </a:schemeClr>
              </a:solidFill>
            </a:endParaRPr>
          </a:p>
        </p:txBody>
      </p:sp>
      <p:cxnSp>
        <p:nvCxnSpPr>
          <p:cNvPr id="15" name="Straight Connector 14">
            <a:extLst>
              <a:ext uri="{FF2B5EF4-FFF2-40B4-BE49-F238E27FC236}">
                <a16:creationId xmlns="" xmlns:a16="http://schemas.microsoft.com/office/drawing/2014/main" id="{3E48293B-B086-4048-863C-47E7C47880A1}"/>
              </a:ext>
              <a:ext uri="{C183D7F6-B498-43B3-948B-1728B52AA6E4}">
                <adec:decorative xmlns="" xmlns:adec="http://schemas.microsoft.com/office/drawing/2017/decorative" val="1"/>
              </a:ext>
            </a:extLst>
          </p:cNvPr>
          <p:cNvCxnSpPr>
            <a:cxnSpLocks/>
          </p:cNvCxnSpPr>
          <p:nvPr/>
        </p:nvCxnSpPr>
        <p:spPr bwMode="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302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5385A3C-2778-4B23-9530-DFD5A61DA5B0}"/>
              </a:ext>
            </a:extLst>
          </p:cNvPr>
          <p:cNvSpPr>
            <a:spLocks noGrp="1"/>
          </p:cNvSpPr>
          <p:nvPr>
            <p:ph type="title"/>
          </p:nvPr>
        </p:nvSpPr>
        <p:spPr/>
        <p:txBody>
          <a:bodyPr/>
          <a:lstStyle/>
          <a:p>
            <a:endParaRPr lang="en-US" dirty="0"/>
          </a:p>
        </p:txBody>
      </p:sp>
      <p:sp>
        <p:nvSpPr>
          <p:cNvPr id="10" name="Content Placeholder 9">
            <a:extLst>
              <a:ext uri="{FF2B5EF4-FFF2-40B4-BE49-F238E27FC236}">
                <a16:creationId xmlns="" xmlns:a16="http://schemas.microsoft.com/office/drawing/2014/main" id="{7B0DD0E3-EB68-45D2-ADD8-FC591BDF9FFE}"/>
              </a:ext>
            </a:extLst>
          </p:cNvPr>
          <p:cNvSpPr>
            <a:spLocks noGrp="1"/>
          </p:cNvSpPr>
          <p:nvPr>
            <p:ph idx="1"/>
          </p:nvPr>
        </p:nvSpPr>
        <p:spPr>
          <a:xfrm>
            <a:off x="642000" y="1439012"/>
            <a:ext cx="11340000" cy="4351338"/>
          </a:xfrm>
        </p:spPr>
        <p:txBody>
          <a:bodyPr/>
          <a:lstStyle/>
          <a:p>
            <a:r>
              <a:rPr lang="en-US" dirty="0"/>
              <a:t>Showdown is played by two players. It is played on a rectangular table at the rear of both sides are scoring well, in the middle of the center plate. Played with bats and balls, which were inserted into the stainless steel balls to the ball to hear. The goal is to hit the ball across the table, under the central board and the opponent's goal while the opponent tries to prevent it.</a:t>
            </a:r>
          </a:p>
          <a:p>
            <a:endParaRPr lang="en-US" dirty="0"/>
          </a:p>
          <a:p>
            <a:pPr marL="0" indent="0">
              <a:buNone/>
            </a:pPr>
            <a:endParaRPr lang="en-US" dirty="0"/>
          </a:p>
        </p:txBody>
      </p:sp>
      <p:sp>
        <p:nvSpPr>
          <p:cNvPr id="6" name="Slide Number Placeholder 5">
            <a:extLst>
              <a:ext uri="{FF2B5EF4-FFF2-40B4-BE49-F238E27FC236}">
                <a16:creationId xmlns="" xmlns:a16="http://schemas.microsoft.com/office/drawing/2014/main" id="{E585A09F-6080-4B8E-A419-A648032805F2}"/>
              </a:ext>
            </a:extLst>
          </p:cNvPr>
          <p:cNvSpPr>
            <a:spLocks noGrp="1"/>
          </p:cNvSpPr>
          <p:nvPr>
            <p:ph type="sldNum" sz="quarter" idx="11"/>
          </p:nvPr>
        </p:nvSpPr>
        <p:spPr/>
        <p:txBody>
          <a:bodyPr/>
          <a:lstStyle/>
          <a:p>
            <a:fld id="{4B73C415-D670-4716-A5EC-CC4D52CA2BAC}" type="slidenum">
              <a:rPr lang="en-US" smtClean="0"/>
              <a:pPr/>
              <a:t>7</a:t>
            </a:fld>
            <a:endParaRPr lang="en-US" dirty="0"/>
          </a:p>
        </p:txBody>
      </p:sp>
    </p:spTree>
    <p:extLst>
      <p:ext uri="{BB962C8B-B14F-4D97-AF65-F5344CB8AC3E}">
        <p14:creationId xmlns:p14="http://schemas.microsoft.com/office/powerpoint/2010/main" val="106615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5385A3C-2778-4B23-9530-DFD5A61DA5B0}"/>
              </a:ext>
            </a:extLst>
          </p:cNvPr>
          <p:cNvSpPr>
            <a:spLocks noGrp="1"/>
          </p:cNvSpPr>
          <p:nvPr>
            <p:ph type="title"/>
          </p:nvPr>
        </p:nvSpPr>
        <p:spPr/>
        <p:txBody>
          <a:bodyPr/>
          <a:lstStyle/>
          <a:p>
            <a:r>
              <a:rPr lang="en-US" dirty="0" smtClean="0"/>
              <a:t>Feedback from our primary research</a:t>
            </a:r>
            <a:endParaRPr lang="en-US" dirty="0"/>
          </a:p>
        </p:txBody>
      </p:sp>
      <p:sp>
        <p:nvSpPr>
          <p:cNvPr id="6" name="Slide Number Placeholder 5">
            <a:extLst>
              <a:ext uri="{FF2B5EF4-FFF2-40B4-BE49-F238E27FC236}">
                <a16:creationId xmlns="" xmlns:a16="http://schemas.microsoft.com/office/drawing/2014/main" id="{E585A09F-6080-4B8E-A419-A648032805F2}"/>
              </a:ext>
            </a:extLst>
          </p:cNvPr>
          <p:cNvSpPr>
            <a:spLocks noGrp="1"/>
          </p:cNvSpPr>
          <p:nvPr>
            <p:ph type="sldNum" sz="quarter" idx="11"/>
          </p:nvPr>
        </p:nvSpPr>
        <p:spPr/>
        <p:txBody>
          <a:bodyPr/>
          <a:lstStyle/>
          <a:p>
            <a:fld id="{4B73C415-D670-4716-A5EC-CC4D52CA2BAC}" type="slidenum">
              <a:rPr lang="en-US" smtClean="0"/>
              <a:pPr/>
              <a:t>8</a:t>
            </a:fld>
            <a:endParaRPr lang="en-US" dirty="0"/>
          </a:p>
        </p:txBody>
      </p:sp>
      <p:sp>
        <p:nvSpPr>
          <p:cNvPr id="2" name="Text Placeholder 1"/>
          <p:cNvSpPr>
            <a:spLocks noGrp="1"/>
          </p:cNvSpPr>
          <p:nvPr>
            <p:ph type="body" sz="quarter" idx="32"/>
          </p:nvPr>
        </p:nvSpPr>
        <p:spPr>
          <a:xfrm>
            <a:off x="642487" y="936913"/>
            <a:ext cx="11339513" cy="360000"/>
          </a:xfrm>
        </p:spPr>
        <p:txBody>
          <a:bodyPr/>
          <a:lstStyle/>
          <a:p>
            <a:r>
              <a:rPr lang="en-US" b="1" dirty="0" smtClean="0"/>
              <a:t>Response from the Teacher</a:t>
            </a:r>
            <a:endParaRPr lang="en-US" b="1" dirty="0"/>
          </a:p>
        </p:txBody>
      </p:sp>
      <p:sp>
        <p:nvSpPr>
          <p:cNvPr id="7" name="Content Placeholder 6"/>
          <p:cNvSpPr>
            <a:spLocks noGrp="1"/>
          </p:cNvSpPr>
          <p:nvPr>
            <p:ph sz="quarter" idx="4294967295"/>
          </p:nvPr>
        </p:nvSpPr>
        <p:spPr>
          <a:xfrm>
            <a:off x="642487" y="1455526"/>
            <a:ext cx="10592758" cy="4909837"/>
          </a:xfrm>
        </p:spPr>
        <p:txBody>
          <a:bodyPr/>
          <a:lstStyle/>
          <a:p>
            <a:r>
              <a:rPr lang="en-US" sz="1400" dirty="0"/>
              <a:t>visually impaired children have their </a:t>
            </a:r>
            <a:r>
              <a:rPr lang="en-US" sz="1400" dirty="0" smtClean="0"/>
              <a:t>own uniqueness and </a:t>
            </a:r>
            <a:r>
              <a:rPr lang="en-US" sz="1400" dirty="0"/>
              <a:t>they are differently gifted </a:t>
            </a:r>
          </a:p>
          <a:p>
            <a:r>
              <a:rPr lang="en-US" sz="1400" dirty="0"/>
              <a:t>they are </a:t>
            </a:r>
            <a:r>
              <a:rPr lang="en-US" sz="1400" dirty="0" smtClean="0"/>
              <a:t>mostly exposed </a:t>
            </a:r>
            <a:r>
              <a:rPr lang="en-US" sz="1400" dirty="0"/>
              <a:t>to the </a:t>
            </a:r>
            <a:r>
              <a:rPr lang="en-US" sz="1400" dirty="0" smtClean="0"/>
              <a:t>field</a:t>
            </a:r>
          </a:p>
          <a:p>
            <a:r>
              <a:rPr lang="en-US" sz="1400" dirty="0"/>
              <a:t>adaptation of learning and sensitize and clear the environment</a:t>
            </a:r>
          </a:p>
          <a:p>
            <a:r>
              <a:rPr lang="en-US" sz="1400" dirty="0"/>
              <a:t>learning barriers </a:t>
            </a:r>
            <a:r>
              <a:rPr lang="en-US" sz="1400" dirty="0" smtClean="0"/>
              <a:t>it </a:t>
            </a:r>
            <a:r>
              <a:rPr lang="en-US" sz="1400" dirty="0"/>
              <a:t>believes </a:t>
            </a:r>
            <a:r>
              <a:rPr lang="en-US" sz="1400" dirty="0" smtClean="0"/>
              <a:t>its </a:t>
            </a:r>
            <a:r>
              <a:rPr lang="en-US" sz="1400" dirty="0"/>
              <a:t>a cultures for us to see </a:t>
            </a:r>
            <a:r>
              <a:rPr lang="en-US" sz="1400" dirty="0" smtClean="0"/>
              <a:t>and </a:t>
            </a:r>
            <a:r>
              <a:rPr lang="en-US" sz="1400" dirty="0"/>
              <a:t>there is a gap of making people to </a:t>
            </a:r>
            <a:r>
              <a:rPr lang="en-US" sz="1400" dirty="0" err="1" smtClean="0"/>
              <a:t>seeconcept</a:t>
            </a:r>
            <a:r>
              <a:rPr lang="en-US" sz="1400" dirty="0" smtClean="0"/>
              <a:t> </a:t>
            </a:r>
            <a:r>
              <a:rPr lang="en-US" sz="1400" dirty="0"/>
              <a:t>of </a:t>
            </a:r>
            <a:r>
              <a:rPr lang="en-US" sz="1400" dirty="0" err="1"/>
              <a:t>ste</a:t>
            </a:r>
            <a:endParaRPr lang="en-US" sz="1400" dirty="0"/>
          </a:p>
          <a:p>
            <a:r>
              <a:rPr lang="en-US" sz="1400" dirty="0" smtClean="0"/>
              <a:t>same </a:t>
            </a:r>
            <a:r>
              <a:rPr lang="en-US" sz="1400" dirty="0"/>
              <a:t>as other </a:t>
            </a:r>
            <a:r>
              <a:rPr lang="en-US" sz="1400" dirty="0" smtClean="0"/>
              <a:t>children same </a:t>
            </a:r>
            <a:r>
              <a:rPr lang="en-US" sz="1400" dirty="0"/>
              <a:t>test given in </a:t>
            </a:r>
            <a:r>
              <a:rPr lang="en-US" sz="1400" dirty="0" smtClean="0"/>
              <a:t>written test</a:t>
            </a:r>
            <a:endParaRPr lang="en-US" sz="1400" dirty="0"/>
          </a:p>
          <a:p>
            <a:r>
              <a:rPr lang="en-US" sz="1400" dirty="0" smtClean="0"/>
              <a:t>they </a:t>
            </a:r>
            <a:r>
              <a:rPr lang="en-US" sz="1400" dirty="0"/>
              <a:t>have specialized learning tools like the </a:t>
            </a:r>
            <a:r>
              <a:rPr lang="en-US" sz="1400" dirty="0" smtClean="0"/>
              <a:t>Perkins </a:t>
            </a:r>
            <a:r>
              <a:rPr lang="en-US" sz="1400" dirty="0"/>
              <a:t>braille machine and </a:t>
            </a:r>
            <a:r>
              <a:rPr lang="en-US" sz="1400" dirty="0" smtClean="0"/>
              <a:t>mobility </a:t>
            </a:r>
            <a:r>
              <a:rPr lang="en-US" sz="1400" dirty="0"/>
              <a:t>white cane</a:t>
            </a:r>
          </a:p>
          <a:p>
            <a:r>
              <a:rPr lang="en-US" sz="1400" dirty="0"/>
              <a:t>they have specialized tools like the  </a:t>
            </a:r>
            <a:r>
              <a:rPr lang="en-US" sz="1400" dirty="0" smtClean="0"/>
              <a:t>JUS but </a:t>
            </a:r>
            <a:r>
              <a:rPr lang="en-US" sz="1400" dirty="0"/>
              <a:t>they are not locally </a:t>
            </a:r>
            <a:r>
              <a:rPr lang="en-US" sz="1400" dirty="0" smtClean="0"/>
              <a:t>available(tools</a:t>
            </a:r>
            <a:r>
              <a:rPr lang="en-US" sz="1400" dirty="0"/>
              <a:t>)</a:t>
            </a:r>
          </a:p>
          <a:p>
            <a:pPr marL="0" indent="0">
              <a:buNone/>
            </a:pPr>
            <a:r>
              <a:rPr lang="en-US" sz="1400" dirty="0" smtClean="0"/>
              <a:t>    adapted football</a:t>
            </a:r>
            <a:endParaRPr lang="en-US" sz="1400" dirty="0"/>
          </a:p>
          <a:p>
            <a:r>
              <a:rPr lang="en-US" sz="1400" dirty="0"/>
              <a:t>students </a:t>
            </a:r>
            <a:r>
              <a:rPr lang="en-US" sz="1400" dirty="0" smtClean="0"/>
              <a:t>strength and weakness are the same </a:t>
            </a:r>
            <a:r>
              <a:rPr lang="en-US" sz="1400" dirty="0"/>
              <a:t>problems </a:t>
            </a:r>
            <a:r>
              <a:rPr lang="en-US" sz="1400" dirty="0" smtClean="0"/>
              <a:t>as visually able children</a:t>
            </a:r>
            <a:endParaRPr lang="en-US" sz="1400" dirty="0"/>
          </a:p>
          <a:p>
            <a:r>
              <a:rPr lang="en-US" sz="1400" dirty="0"/>
              <a:t>they adapt to </a:t>
            </a:r>
            <a:r>
              <a:rPr lang="en-US" sz="1400" dirty="0" smtClean="0"/>
              <a:t>normal environment</a:t>
            </a:r>
            <a:endParaRPr lang="en-US" sz="1400" dirty="0"/>
          </a:p>
          <a:p>
            <a:pPr marL="0" indent="0">
              <a:buNone/>
            </a:pPr>
            <a:r>
              <a:rPr lang="en-US" sz="1400" dirty="0" smtClean="0"/>
              <a:t>    they also using abacus for students to enable easy learning for students</a:t>
            </a:r>
          </a:p>
          <a:p>
            <a:pPr marL="0" indent="0">
              <a:buNone/>
            </a:pPr>
            <a:r>
              <a:rPr lang="en-US" sz="1400" dirty="0" smtClean="0"/>
              <a:t>    They also have pairing learning</a:t>
            </a:r>
            <a:endParaRPr lang="en-US" sz="1400" dirty="0"/>
          </a:p>
        </p:txBody>
      </p:sp>
    </p:spTree>
    <p:extLst>
      <p:ext uri="{BB962C8B-B14F-4D97-AF65-F5344CB8AC3E}">
        <p14:creationId xmlns:p14="http://schemas.microsoft.com/office/powerpoint/2010/main" val="3591324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5385A3C-2778-4B23-9530-DFD5A61DA5B0}"/>
              </a:ext>
            </a:extLst>
          </p:cNvPr>
          <p:cNvSpPr>
            <a:spLocks noGrp="1"/>
          </p:cNvSpPr>
          <p:nvPr>
            <p:ph type="title"/>
          </p:nvPr>
        </p:nvSpPr>
        <p:spPr>
          <a:xfrm>
            <a:off x="642000" y="537782"/>
            <a:ext cx="11340000" cy="901230"/>
          </a:xfrm>
        </p:spPr>
        <p:txBody>
          <a:bodyPr/>
          <a:lstStyle/>
          <a:p>
            <a:r>
              <a:rPr lang="en-US" dirty="0" smtClean="0"/>
              <a:t>COST FOR STARTING SEO</a:t>
            </a:r>
            <a:endParaRPr lang="en-US" dirty="0"/>
          </a:p>
        </p:txBody>
      </p:sp>
      <p:sp>
        <p:nvSpPr>
          <p:cNvPr id="10" name="Content Placeholder 9">
            <a:extLst>
              <a:ext uri="{FF2B5EF4-FFF2-40B4-BE49-F238E27FC236}">
                <a16:creationId xmlns="" xmlns:a16="http://schemas.microsoft.com/office/drawing/2014/main" id="{7B0DD0E3-EB68-45D2-ADD8-FC591BDF9FFE}"/>
              </a:ext>
            </a:extLst>
          </p:cNvPr>
          <p:cNvSpPr>
            <a:spLocks noGrp="1"/>
          </p:cNvSpPr>
          <p:nvPr>
            <p:ph idx="1"/>
          </p:nvPr>
        </p:nvSpPr>
        <p:spPr>
          <a:xfrm>
            <a:off x="642000" y="1439012"/>
            <a:ext cx="11340000" cy="4351338"/>
          </a:xfrm>
        </p:spPr>
        <p:txBody>
          <a:bodyPr/>
          <a:lstStyle/>
          <a:p>
            <a:pPr marL="0" indent="0">
              <a:buNone/>
            </a:pPr>
            <a:r>
              <a:rPr lang="en-US" sz="2400" dirty="0"/>
              <a:t>A </a:t>
            </a:r>
            <a:r>
              <a:rPr lang="en-US" sz="2400" dirty="0" smtClean="0"/>
              <a:t>one-time</a:t>
            </a:r>
            <a:r>
              <a:rPr lang="en-US" sz="2400" dirty="0" smtClean="0">
                <a:solidFill>
                  <a:schemeClr val="accent1">
                    <a:lumMod val="50000"/>
                  </a:schemeClr>
                </a:solidFill>
              </a:rPr>
              <a:t> Projects</a:t>
            </a:r>
            <a:r>
              <a:rPr lang="en-US" sz="2400" dirty="0" smtClean="0"/>
              <a:t> : $5,000-$30,000</a:t>
            </a:r>
          </a:p>
          <a:p>
            <a:pPr marL="0" indent="0">
              <a:buNone/>
            </a:pPr>
            <a:r>
              <a:rPr lang="en-US" sz="2400" dirty="0"/>
              <a:t>$750-$2,000/month based on the scope of the </a:t>
            </a:r>
            <a:r>
              <a:rPr lang="en-US" sz="2400" dirty="0" smtClean="0"/>
              <a:t>project</a:t>
            </a:r>
          </a:p>
          <a:p>
            <a:pPr marL="0" indent="0">
              <a:buNone/>
            </a:pPr>
            <a:r>
              <a:rPr lang="en-US" sz="2400" dirty="0"/>
              <a:t>$80-$200/hour </a:t>
            </a:r>
            <a:r>
              <a:rPr lang="en-US" sz="2400" dirty="0" smtClean="0"/>
              <a:t>hourly </a:t>
            </a:r>
            <a:r>
              <a:rPr lang="en-US" sz="2400" dirty="0"/>
              <a:t>rates for consultants fall </a:t>
            </a:r>
            <a:r>
              <a:rPr lang="en-US" sz="2400" dirty="0" smtClean="0"/>
              <a:t>between.</a:t>
            </a:r>
            <a:endParaRPr lang="en-US" sz="2400" dirty="0"/>
          </a:p>
          <a:p>
            <a:pPr marL="0" indent="0">
              <a:buNone/>
            </a:pPr>
            <a:endParaRPr lang="en-US" sz="2400" dirty="0" smtClean="0"/>
          </a:p>
        </p:txBody>
      </p:sp>
      <p:sp>
        <p:nvSpPr>
          <p:cNvPr id="6" name="Slide Number Placeholder 5">
            <a:extLst>
              <a:ext uri="{FF2B5EF4-FFF2-40B4-BE49-F238E27FC236}">
                <a16:creationId xmlns="" xmlns:a16="http://schemas.microsoft.com/office/drawing/2014/main" id="{E585A09F-6080-4B8E-A419-A648032805F2}"/>
              </a:ext>
            </a:extLst>
          </p:cNvPr>
          <p:cNvSpPr>
            <a:spLocks noGrp="1"/>
          </p:cNvSpPr>
          <p:nvPr>
            <p:ph type="sldNum" sz="quarter" idx="11"/>
          </p:nvPr>
        </p:nvSpPr>
        <p:spPr/>
        <p:txBody>
          <a:bodyPr/>
          <a:lstStyle/>
          <a:p>
            <a:fld id="{4B73C415-D670-4716-A5EC-CC4D52CA2BAC}" type="slidenum">
              <a:rPr lang="en-US" smtClean="0"/>
              <a:pPr/>
              <a:t>9</a:t>
            </a:fld>
            <a:endParaRPr lang="en-US" dirty="0"/>
          </a:p>
        </p:txBody>
      </p:sp>
    </p:spTree>
    <p:extLst>
      <p:ext uri="{BB962C8B-B14F-4D97-AF65-F5344CB8AC3E}">
        <p14:creationId xmlns:p14="http://schemas.microsoft.com/office/powerpoint/2010/main" val="2080571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3.xml><?xml version="1.0" encoding="utf-8"?>
<ds:datastoreItem xmlns:ds="http://schemas.openxmlformats.org/officeDocument/2006/customXml" ds:itemID="{C9C0BFDF-D948-4F4A-854E-477525F57792}">
  <ds:schemaRefs>
    <ds:schemaRef ds:uri="http://purl.org/dc/elements/1.1/"/>
    <ds:schemaRef ds:uri="http://www.w3.org/XML/1998/namespace"/>
    <ds:schemaRef ds:uri="http://schemas.microsoft.com/office/2006/metadata/properties"/>
    <ds:schemaRef ds:uri="http://schemas.openxmlformats.org/package/2006/metadata/core-properties"/>
    <ds:schemaRef ds:uri="http://purl.org/dc/dcmitype/"/>
    <ds:schemaRef ds:uri="http://purl.org/dc/terms/"/>
    <ds:schemaRef ds:uri="16c05727-aa75-4e4a-9b5f-8a80a1165891"/>
    <ds:schemaRef ds:uri="http://schemas.microsoft.com/office/2006/documentManagement/typ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557</Words>
  <Application>Microsoft Office PowerPoint</Application>
  <PresentationFormat>Widescreen</PresentationFormat>
  <Paragraphs>68</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Tahoma</vt:lpstr>
      <vt:lpstr>Times New Roman</vt:lpstr>
      <vt:lpstr>Office Theme</vt:lpstr>
      <vt:lpstr>Entertainment for the visually impaired children </vt:lpstr>
      <vt:lpstr>Braille brick</vt:lpstr>
      <vt:lpstr>PowerPoint Presentation</vt:lpstr>
      <vt:lpstr>Goalfix</vt:lpstr>
      <vt:lpstr>PowerPoint Presentation</vt:lpstr>
      <vt:lpstr>Showdown </vt:lpstr>
      <vt:lpstr>PowerPoint Presentation</vt:lpstr>
      <vt:lpstr>Feedback from our primary research</vt:lpstr>
      <vt:lpstr>COST FOR STARTING SEO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2019-09-17T16:26:53Z</dcterms:created>
  <dcterms:modified xsi:type="dcterms:W3CDTF">2019-10-04T19:13:07Z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