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5"/>
  </p:notesMasterIdLst>
  <p:handoutMasterIdLst>
    <p:handoutMasterId r:id="rId26"/>
  </p:handoutMasterIdLst>
  <p:sldIdLst>
    <p:sldId id="256" r:id="rId5"/>
    <p:sldId id="270" r:id="rId6"/>
    <p:sldId id="282" r:id="rId7"/>
    <p:sldId id="281" r:id="rId8"/>
    <p:sldId id="271" r:id="rId9"/>
    <p:sldId id="272" r:id="rId10"/>
    <p:sldId id="288" r:id="rId11"/>
    <p:sldId id="289" r:id="rId12"/>
    <p:sldId id="278" r:id="rId13"/>
    <p:sldId id="279" r:id="rId14"/>
    <p:sldId id="280" r:id="rId15"/>
    <p:sldId id="274" r:id="rId16"/>
    <p:sldId id="284" r:id="rId17"/>
    <p:sldId id="287" r:id="rId18"/>
    <p:sldId id="276" r:id="rId19"/>
    <p:sldId id="277" r:id="rId20"/>
    <p:sldId id="286" r:id="rId21"/>
    <p:sldId id="285" r:id="rId22"/>
    <p:sldId id="290"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41" autoAdjust="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10/17/19</a:t>
            </a:fld>
            <a:endParaRPr lang="en-US" dirty="0"/>
          </a:p>
        </p:txBody>
      </p:sp>
      <p:sp>
        <p:nvSpPr>
          <p:cNvPr id="4" name="Footer Placeholder 3">
            <a:extLst>
              <a:ext uri="{FF2B5EF4-FFF2-40B4-BE49-F238E27FC236}">
                <a16:creationId xmlns=""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10/17/19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20</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10/17/19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hyperlink" Target="http://www.pathstoliteracy.org/technology/ipad-ipod-ipho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tunes.apple.com/us/app/ballyland-magic-app/id1077697759?ls=1&amp;mt=8" TargetMode="External"/><Relationship Id="rId2" Type="http://schemas.openxmlformats.org/officeDocument/2006/relationships/hyperlink" Target="https://itunes.apple.com/us/app/peekaboo-barn/id300590611?mt=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visimp@gmail.com"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ridbc.org.au/blindn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7128.com/getgames.html#pizzaGames" TargetMode="External"/><Relationship Id="rId2" Type="http://schemas.openxmlformats.org/officeDocument/2006/relationships/hyperlink" Target="http://www.7128.com/" TargetMode="External"/><Relationship Id="rId1" Type="http://schemas.openxmlformats.org/officeDocument/2006/relationships/slideLayout" Target="../slideLayouts/slideLayout2.xml"/><Relationship Id="rId5" Type="http://schemas.openxmlformats.org/officeDocument/2006/relationships/hyperlink" Target="http://www.pathstoliteracy.org/blog/138-apps-early-learning" TargetMode="External"/><Relationship Id="rId4" Type="http://schemas.openxmlformats.org/officeDocument/2006/relationships/hyperlink" Target="http://www.wonderbaby.org/articles/best-accessible-computer-games-blind-ki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onokids.org/home/index.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D30D32A-359B-41BB-9746-2CF3A21EEFFC}"/>
              </a:ext>
            </a:extLst>
          </p:cNvPr>
          <p:cNvSpPr>
            <a:spLocks noGrp="1"/>
          </p:cNvSpPr>
          <p:nvPr>
            <p:ph type="ctrTitle"/>
          </p:nvPr>
        </p:nvSpPr>
        <p:spPr>
          <a:xfrm>
            <a:off x="971555" y="1143000"/>
            <a:ext cx="8825658" cy="3949245"/>
          </a:xfrm>
        </p:spPr>
        <p:txBody>
          <a:bodyPr>
            <a:normAutofit fontScale="90000"/>
          </a:bodyPr>
          <a:lstStyle/>
          <a:p>
            <a:r>
              <a:rPr lang="en-US" dirty="0"/>
              <a:t>ENTERTAINMENT USING TECH  FOR VISUALLY IMPAIRED CHILDREN</a:t>
            </a:r>
            <a:endParaRPr lang="ru-RU" dirty="0"/>
          </a:p>
        </p:txBody>
      </p:sp>
      <p:sp>
        <p:nvSpPr>
          <p:cNvPr id="3" name="Subtitle 2">
            <a:extLst>
              <a:ext uri="{FF2B5EF4-FFF2-40B4-BE49-F238E27FC236}">
                <a16:creationId xmlns="" xmlns:a16="http://schemas.microsoft.com/office/drawing/2014/main" id="{B4CA222A-88BC-48F4-9AE8-2115B7D1E6DC}"/>
              </a:ext>
            </a:extLst>
          </p:cNvPr>
          <p:cNvSpPr>
            <a:spLocks noGrp="1"/>
          </p:cNvSpPr>
          <p:nvPr>
            <p:ph type="subTitle" idx="1"/>
          </p:nvPr>
        </p:nvSpPr>
        <p:spPr>
          <a:xfrm>
            <a:off x="1241219" y="5174797"/>
            <a:ext cx="8825658" cy="861420"/>
          </a:xfrm>
        </p:spPr>
        <p:txBody>
          <a:bodyPr>
            <a:normAutofit/>
          </a:bodyPr>
          <a:lstStyle/>
          <a:p>
            <a:r>
              <a:rPr lang="en-US" dirty="0" smtClean="0"/>
              <a:t>Problem space</a:t>
            </a:r>
            <a:endParaRPr lang="en-US" dirty="0"/>
          </a:p>
        </p:txBody>
      </p:sp>
      <p:sp>
        <p:nvSpPr>
          <p:cNvPr id="20" name="Rectangle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783078"/>
            <a:ext cx="9340099" cy="752256"/>
          </a:xfrm>
        </p:spPr>
        <p:txBody>
          <a:bodyPr/>
          <a:lstStyle/>
          <a:p>
            <a:r>
              <a:rPr lang="en-US" dirty="0" smtClean="0"/>
              <a:t>Technology used</a:t>
            </a:r>
            <a:endParaRPr lang="en-US" dirty="0"/>
          </a:p>
        </p:txBody>
      </p:sp>
      <p:sp>
        <p:nvSpPr>
          <p:cNvPr id="3" name="Content Placeholder 2"/>
          <p:cNvSpPr>
            <a:spLocks noGrp="1"/>
          </p:cNvSpPr>
          <p:nvPr>
            <p:ph idx="1"/>
          </p:nvPr>
        </p:nvSpPr>
        <p:spPr>
          <a:xfrm>
            <a:off x="1103312" y="1535333"/>
            <a:ext cx="8946541" cy="4195481"/>
          </a:xfrm>
        </p:spPr>
        <p:txBody>
          <a:bodyPr/>
          <a:lstStyle/>
          <a:p>
            <a:r>
              <a:rPr lang="en-US" b="1" i="1" dirty="0">
                <a:hlinkClick r:id="rId2"/>
              </a:rPr>
              <a:t>iPad, </a:t>
            </a:r>
            <a:r>
              <a:rPr lang="en-US" b="1" i="1" dirty="0" smtClean="0">
                <a:hlinkClick r:id="rId2"/>
              </a:rPr>
              <a:t>iPod, </a:t>
            </a:r>
            <a:r>
              <a:rPr lang="en-US" b="1" i="1" dirty="0">
                <a:hlinkClick r:id="rId2"/>
              </a:rPr>
              <a:t>iPhone – </a:t>
            </a:r>
            <a:r>
              <a:rPr lang="en-US" b="1" i="1" dirty="0" err="1">
                <a:hlinkClick r:id="rId2"/>
              </a:rPr>
              <a:t>iTechnology</a:t>
            </a:r>
            <a:r>
              <a:rPr lang="en-US" b="1" i="1" dirty="0">
                <a:hlinkClick r:id="rId2"/>
              </a:rPr>
              <a:t> and apps that have been used successfully with individuals with </a:t>
            </a:r>
            <a:r>
              <a:rPr lang="en-US" b="1" i="1" dirty="0" err="1">
                <a:hlinkClick r:id="rId2"/>
              </a:rPr>
              <a:t>deafblindness</a:t>
            </a:r>
            <a:r>
              <a:rPr lang="en-US" b="1" i="1" dirty="0">
                <a:hlinkClick r:id="rId2"/>
              </a:rPr>
              <a:t> or with visual impairments and additional disabilities</a:t>
            </a:r>
            <a:endParaRPr lang="en-US" dirty="0"/>
          </a:p>
        </p:txBody>
      </p:sp>
    </p:spTree>
    <p:extLst>
      <p:ext uri="{BB962C8B-B14F-4D97-AF65-F5344CB8AC3E}">
        <p14:creationId xmlns:p14="http://schemas.microsoft.com/office/powerpoint/2010/main" val="122302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59578" y="1056416"/>
            <a:ext cx="8589830" cy="605781"/>
          </a:xfrm>
        </p:spPr>
        <p:txBody>
          <a:bodyPr/>
          <a:lstStyle/>
          <a:p>
            <a:r>
              <a:rPr lang="en-US" sz="3600" b="1" dirty="0" smtClean="0"/>
              <a:t>Strength and weaknesses of the Apps</a:t>
            </a:r>
            <a:endParaRPr lang="en-US" sz="3600" b="1" dirty="0"/>
          </a:p>
        </p:txBody>
      </p:sp>
      <p:sp>
        <p:nvSpPr>
          <p:cNvPr id="5" name="Content Placeholder 4"/>
          <p:cNvSpPr>
            <a:spLocks noGrp="1"/>
          </p:cNvSpPr>
          <p:nvPr>
            <p:ph sz="half" idx="1"/>
          </p:nvPr>
        </p:nvSpPr>
        <p:spPr>
          <a:xfrm>
            <a:off x="1103311" y="1666679"/>
            <a:ext cx="4396339" cy="4195763"/>
          </a:xfrm>
          <a:noFill/>
        </p:spPr>
        <p:txBody>
          <a:bodyPr>
            <a:normAutofit/>
          </a:bodyPr>
          <a:lstStyle/>
          <a:p>
            <a:pPr marL="0" indent="0">
              <a:buNone/>
            </a:pPr>
            <a:r>
              <a:rPr lang="en-US" sz="2400" b="1" dirty="0" smtClean="0">
                <a:solidFill>
                  <a:schemeClr val="accent1"/>
                </a:solidFill>
              </a:rPr>
              <a:t>    Strength</a:t>
            </a:r>
          </a:p>
          <a:p>
            <a:pPr>
              <a:buFont typeface="Wingdings" panose="05000000000000000000" pitchFamily="2" charset="2"/>
              <a:buChar char="Ø"/>
            </a:pPr>
            <a:r>
              <a:rPr lang="en-US" sz="2400" dirty="0" smtClean="0"/>
              <a:t>Easy to access the game if your are an apple user.</a:t>
            </a:r>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a:p>
        </p:txBody>
      </p:sp>
      <p:sp>
        <p:nvSpPr>
          <p:cNvPr id="6" name="Content Placeholder 5"/>
          <p:cNvSpPr>
            <a:spLocks noGrp="1"/>
          </p:cNvSpPr>
          <p:nvPr>
            <p:ph sz="half" idx="2"/>
          </p:nvPr>
        </p:nvSpPr>
        <p:spPr>
          <a:xfrm>
            <a:off x="5654493" y="1662197"/>
            <a:ext cx="4396341" cy="4200245"/>
          </a:xfrm>
        </p:spPr>
        <p:txBody>
          <a:bodyPr>
            <a:normAutofit/>
          </a:bodyPr>
          <a:lstStyle/>
          <a:p>
            <a:pPr marL="0" indent="0">
              <a:buNone/>
            </a:pPr>
            <a:r>
              <a:rPr lang="en-US" sz="2400" b="1" dirty="0" smtClean="0">
                <a:solidFill>
                  <a:schemeClr val="accent1"/>
                </a:solidFill>
              </a:rPr>
              <a:t>Weakness</a:t>
            </a:r>
          </a:p>
          <a:p>
            <a:r>
              <a:rPr lang="en-US" sz="2400" dirty="0" smtClean="0"/>
              <a:t>Limited</a:t>
            </a:r>
            <a:endParaRPr lang="en-US" sz="2400" dirty="0"/>
          </a:p>
          <a:p>
            <a:r>
              <a:rPr lang="en-US" sz="2400" dirty="0" smtClean="0"/>
              <a:t>users with iPad, iPod, iPhone </a:t>
            </a:r>
            <a:r>
              <a:rPr lang="en-US" sz="2400" dirty="0"/>
              <a:t>can </a:t>
            </a:r>
            <a:r>
              <a:rPr lang="en-US" sz="2400" dirty="0" smtClean="0"/>
              <a:t>access.</a:t>
            </a:r>
          </a:p>
          <a:p>
            <a:r>
              <a:rPr lang="en-US" sz="2400" dirty="0"/>
              <a:t>E</a:t>
            </a:r>
            <a:r>
              <a:rPr lang="en-US" sz="2400" dirty="0" smtClean="0"/>
              <a:t>xpensive </a:t>
            </a:r>
            <a:r>
              <a:rPr lang="en-US" sz="2400" dirty="0"/>
              <a:t>to buy an </a:t>
            </a:r>
            <a:r>
              <a:rPr lang="en-US" sz="2400" dirty="0" smtClean="0"/>
              <a:t>iPad</a:t>
            </a:r>
            <a:endParaRPr lang="en-US" sz="2400" dirty="0"/>
          </a:p>
          <a:p>
            <a:pPr marL="0" indent="0">
              <a:buNone/>
            </a:pPr>
            <a:endParaRPr lang="en-US" sz="2400" b="1" dirty="0" smtClean="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p:txBody>
      </p:sp>
    </p:spTree>
    <p:extLst>
      <p:ext uri="{BB962C8B-B14F-4D97-AF65-F5344CB8AC3E}">
        <p14:creationId xmlns:p14="http://schemas.microsoft.com/office/powerpoint/2010/main" val="3336315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1246348"/>
            <a:ext cx="9404723" cy="772233"/>
          </a:xfrm>
        </p:spPr>
        <p:txBody>
          <a:bodyPr/>
          <a:lstStyle/>
          <a:p>
            <a:r>
              <a:rPr lang="en-US" b="1" dirty="0" smtClean="0"/>
              <a:t>Business model</a:t>
            </a:r>
            <a:endParaRPr lang="en-US" b="1" dirty="0"/>
          </a:p>
        </p:txBody>
      </p:sp>
      <p:sp>
        <p:nvSpPr>
          <p:cNvPr id="3" name="Content Placeholder 2"/>
          <p:cNvSpPr>
            <a:spLocks noGrp="1"/>
          </p:cNvSpPr>
          <p:nvPr>
            <p:ph idx="1"/>
          </p:nvPr>
        </p:nvSpPr>
        <p:spPr>
          <a:xfrm>
            <a:off x="875201" y="2018581"/>
            <a:ext cx="8946541" cy="4195481"/>
          </a:xfrm>
        </p:spPr>
        <p:txBody>
          <a:bodyPr/>
          <a:lstStyle/>
          <a:p>
            <a:r>
              <a:rPr lang="en-US" dirty="0" smtClean="0"/>
              <a:t>Product sales model</a:t>
            </a:r>
          </a:p>
          <a:p>
            <a:pPr>
              <a:buFont typeface="Wingdings" panose="05000000000000000000" pitchFamily="2" charset="2"/>
              <a:buChar char="q"/>
            </a:pPr>
            <a:r>
              <a:rPr lang="en-US" dirty="0" smtClean="0"/>
              <a:t>Some Applications are downloaded for free </a:t>
            </a:r>
            <a:endParaRPr lang="en-US" dirty="0"/>
          </a:p>
        </p:txBody>
      </p:sp>
    </p:spTree>
    <p:extLst>
      <p:ext uri="{BB962C8B-B14F-4D97-AF65-F5344CB8AC3E}">
        <p14:creationId xmlns:p14="http://schemas.microsoft.com/office/powerpoint/2010/main" val="3646303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3" y="668530"/>
            <a:ext cx="9308014" cy="797961"/>
          </a:xfrm>
        </p:spPr>
        <p:txBody>
          <a:bodyPr/>
          <a:lstStyle/>
          <a:p>
            <a:r>
              <a:rPr lang="en-US" b="1" dirty="0" smtClean="0"/>
              <a:t> Cost fees</a:t>
            </a:r>
            <a:endParaRPr lang="en-US" b="1" dirty="0"/>
          </a:p>
        </p:txBody>
      </p:sp>
      <p:sp>
        <p:nvSpPr>
          <p:cNvPr id="3" name="Content Placeholder 2"/>
          <p:cNvSpPr>
            <a:spLocks noGrp="1"/>
          </p:cNvSpPr>
          <p:nvPr>
            <p:ph idx="1"/>
          </p:nvPr>
        </p:nvSpPr>
        <p:spPr>
          <a:xfrm>
            <a:off x="1103312" y="1466491"/>
            <a:ext cx="6487933" cy="2449901"/>
          </a:xfrm>
        </p:spPr>
        <p:txBody>
          <a:bodyPr/>
          <a:lstStyle/>
          <a:p>
            <a:r>
              <a:rPr lang="en-US" b="1" dirty="0" smtClean="0">
                <a:hlinkClick r:id="rId2"/>
              </a:rPr>
              <a:t>King of dragon pass      </a:t>
            </a:r>
            <a:r>
              <a:rPr lang="en-US" dirty="0" smtClean="0"/>
              <a:t>$</a:t>
            </a:r>
            <a:r>
              <a:rPr lang="en-US" dirty="0"/>
              <a:t>9</a:t>
            </a:r>
            <a:r>
              <a:rPr lang="en-US" dirty="0" smtClean="0"/>
              <a:t>.99</a:t>
            </a:r>
            <a:r>
              <a:rPr lang="en-US" b="1" dirty="0" smtClean="0">
                <a:hlinkClick r:id="rId2"/>
              </a:rPr>
              <a:t>      </a:t>
            </a:r>
            <a:endParaRPr lang="en-US" dirty="0" smtClean="0">
              <a:hlinkClick r:id="rId2"/>
            </a:endParaRPr>
          </a:p>
          <a:p>
            <a:r>
              <a:rPr lang="en-US" b="1" dirty="0" smtClean="0">
                <a:hlinkClick r:id="rId2"/>
              </a:rPr>
              <a:t>Peekaboo Barn</a:t>
            </a:r>
            <a:r>
              <a:rPr lang="en-US" b="1" dirty="0" smtClean="0"/>
              <a:t>    </a:t>
            </a:r>
            <a:r>
              <a:rPr lang="en-US" dirty="0"/>
              <a:t>$1.99</a:t>
            </a:r>
          </a:p>
          <a:p>
            <a:r>
              <a:rPr lang="en-US" b="1" dirty="0" smtClean="0">
                <a:hlinkClick r:id="rId3"/>
              </a:rPr>
              <a:t>Ballyland </a:t>
            </a:r>
            <a:r>
              <a:rPr lang="en-US" b="1" dirty="0">
                <a:hlinkClick r:id="rId3"/>
              </a:rPr>
              <a:t>Magic </a:t>
            </a:r>
            <a:r>
              <a:rPr lang="en-US" b="1" dirty="0" smtClean="0">
                <a:hlinkClick r:id="rId3"/>
              </a:rPr>
              <a:t>App</a:t>
            </a:r>
            <a:r>
              <a:rPr lang="en-US" b="1" dirty="0" smtClean="0"/>
              <a:t>    </a:t>
            </a:r>
            <a:r>
              <a:rPr lang="en-US" dirty="0"/>
              <a:t>$</a:t>
            </a:r>
            <a:r>
              <a:rPr lang="en-US" dirty="0" smtClean="0"/>
              <a:t>2.99</a:t>
            </a:r>
          </a:p>
          <a:p>
            <a:r>
              <a:rPr lang="en-US" b="1" u="sng" dirty="0" smtClean="0">
                <a:solidFill>
                  <a:schemeClr val="accent1">
                    <a:lumMod val="60000"/>
                    <a:lumOff val="40000"/>
                  </a:schemeClr>
                </a:solidFill>
              </a:rPr>
              <a:t>Wheels on the bus  </a:t>
            </a:r>
            <a:r>
              <a:rPr lang="en-US" b="1" dirty="0" smtClean="0"/>
              <a:t>FREE</a:t>
            </a:r>
            <a:endParaRPr lang="en-US" b="1" dirty="0"/>
          </a:p>
          <a:p>
            <a:endParaRPr lang="en-US" dirty="0"/>
          </a:p>
        </p:txBody>
      </p:sp>
    </p:spTree>
    <p:extLst>
      <p:ext uri="{BB962C8B-B14F-4D97-AF65-F5344CB8AC3E}">
        <p14:creationId xmlns:p14="http://schemas.microsoft.com/office/powerpoint/2010/main" val="58302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77" y="594386"/>
            <a:ext cx="8806982" cy="878983"/>
          </a:xfrm>
        </p:spPr>
        <p:txBody>
          <a:bodyPr/>
          <a:lstStyle/>
          <a:p>
            <a:r>
              <a:rPr lang="en-US" b="1" dirty="0" smtClean="0"/>
              <a:t>How free Apps Make money</a:t>
            </a:r>
            <a:endParaRPr lang="en-US" b="1" dirty="0"/>
          </a:p>
        </p:txBody>
      </p:sp>
      <p:sp>
        <p:nvSpPr>
          <p:cNvPr id="3" name="Content Placeholder 2"/>
          <p:cNvSpPr>
            <a:spLocks noGrp="1"/>
          </p:cNvSpPr>
          <p:nvPr>
            <p:ph idx="1"/>
          </p:nvPr>
        </p:nvSpPr>
        <p:spPr>
          <a:xfrm>
            <a:off x="819977" y="1473369"/>
            <a:ext cx="8946541" cy="4195481"/>
          </a:xfrm>
        </p:spPr>
        <p:txBody>
          <a:bodyPr>
            <a:normAutofit/>
          </a:bodyPr>
          <a:lstStyle/>
          <a:p>
            <a:pPr fontAlgn="base"/>
            <a:r>
              <a:rPr lang="en-US" dirty="0"/>
              <a:t>Advertising: interstitial, video, native, incentives, display ads, and banners</a:t>
            </a:r>
          </a:p>
          <a:p>
            <a:pPr fontAlgn="base"/>
            <a:r>
              <a:rPr lang="en-US" dirty="0"/>
              <a:t>Email marketing</a:t>
            </a:r>
          </a:p>
          <a:p>
            <a:pPr fontAlgn="base"/>
            <a:r>
              <a:rPr lang="en-US" dirty="0"/>
              <a:t>Sponsorship</a:t>
            </a:r>
          </a:p>
          <a:p>
            <a:pPr fontAlgn="base"/>
            <a:r>
              <a:rPr lang="en-US" dirty="0"/>
              <a:t>Subscriptions</a:t>
            </a:r>
          </a:p>
          <a:p>
            <a:pPr fontAlgn="base"/>
            <a:r>
              <a:rPr lang="en-US" dirty="0"/>
              <a:t>In-app purchases</a:t>
            </a:r>
          </a:p>
          <a:p>
            <a:pPr fontAlgn="base"/>
            <a:r>
              <a:rPr lang="en-US" dirty="0"/>
              <a:t>Freemium upsell</a:t>
            </a:r>
          </a:p>
          <a:p>
            <a:pPr fontAlgn="base"/>
            <a:r>
              <a:rPr lang="en-US" dirty="0" smtClean="0"/>
              <a:t>Physical </a:t>
            </a:r>
            <a:r>
              <a:rPr lang="en-US" dirty="0"/>
              <a:t>purchases and merchandise</a:t>
            </a:r>
          </a:p>
          <a:p>
            <a:pPr fontAlgn="base"/>
            <a:r>
              <a:rPr lang="en-US" dirty="0" smtClean="0"/>
              <a:t>Affiliate </a:t>
            </a:r>
            <a:r>
              <a:rPr lang="en-US" dirty="0"/>
              <a:t>income and referral marketing (from CPA to CPI)</a:t>
            </a:r>
          </a:p>
          <a:p>
            <a:endParaRPr lang="en-US" dirty="0"/>
          </a:p>
        </p:txBody>
      </p:sp>
    </p:spTree>
    <p:extLst>
      <p:ext uri="{BB962C8B-B14F-4D97-AF65-F5344CB8AC3E}">
        <p14:creationId xmlns:p14="http://schemas.microsoft.com/office/powerpoint/2010/main" val="55210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056398"/>
            <a:ext cx="9404723" cy="996520"/>
          </a:xfrm>
        </p:spPr>
        <p:txBody>
          <a:bodyPr/>
          <a:lstStyle/>
          <a:p>
            <a:r>
              <a:rPr lang="en-US" b="1" dirty="0"/>
              <a:t>Primary  research tools.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Observation- </a:t>
            </a:r>
            <a:r>
              <a:rPr lang="en-US" dirty="0"/>
              <a:t>observing the children to see how they spend their free time and what type of games they indulge in</a:t>
            </a:r>
            <a:r>
              <a:rPr lang="en-US" dirty="0" smtClean="0"/>
              <a:t>.</a:t>
            </a:r>
          </a:p>
          <a:p>
            <a:pPr marL="0" indent="0">
              <a:buNone/>
            </a:pPr>
            <a:endParaRPr lang="en-US" dirty="0" smtClean="0"/>
          </a:p>
          <a:p>
            <a:pPr marL="0" indent="0">
              <a:buNone/>
            </a:pPr>
            <a:r>
              <a:rPr lang="en-US" dirty="0" smtClean="0"/>
              <a:t>Interviewing </a:t>
            </a:r>
            <a:r>
              <a:rPr lang="en-US" dirty="0"/>
              <a:t>the parents of the visually impaired children to find out some of the challenges both them and their children face due to the disability.</a:t>
            </a:r>
          </a:p>
          <a:p>
            <a:pPr marL="0" indent="0">
              <a:buNone/>
            </a:pPr>
            <a:r>
              <a:rPr lang="en-US" dirty="0"/>
              <a:t/>
            </a:r>
            <a:br>
              <a:rPr lang="en-US" dirty="0"/>
            </a:br>
            <a:r>
              <a:rPr lang="en-US" dirty="0"/>
              <a:t>Interviewing the teachers who are involved in the children's life and visit some of the </a:t>
            </a:r>
            <a:r>
              <a:rPr lang="en-US" dirty="0" smtClean="0"/>
              <a:t>organizations </a:t>
            </a:r>
            <a:r>
              <a:rPr lang="en-US" dirty="0"/>
              <a:t>involved in helping this children.</a:t>
            </a:r>
          </a:p>
          <a:p>
            <a:pPr marL="0" indent="0">
              <a:buNone/>
            </a:pPr>
            <a:r>
              <a:rPr lang="en-US" dirty="0"/>
              <a:t/>
            </a:r>
            <a:br>
              <a:rPr lang="en-US" dirty="0"/>
            </a:br>
            <a:endParaRPr lang="en-US" dirty="0"/>
          </a:p>
        </p:txBody>
      </p:sp>
    </p:spTree>
    <p:extLst>
      <p:ext uri="{BB962C8B-B14F-4D97-AF65-F5344CB8AC3E}">
        <p14:creationId xmlns:p14="http://schemas.microsoft.com/office/powerpoint/2010/main" val="354145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10" y="812422"/>
            <a:ext cx="8222596" cy="756687"/>
          </a:xfrm>
        </p:spPr>
        <p:txBody>
          <a:bodyPr/>
          <a:lstStyle/>
          <a:p>
            <a:r>
              <a:rPr lang="en-US" b="1" dirty="0"/>
              <a:t>Places to visit</a:t>
            </a:r>
            <a:r>
              <a:rPr lang="en-US" dirty="0"/>
              <a:t/>
            </a:r>
            <a:br>
              <a:rPr lang="en-US" dirty="0"/>
            </a:br>
            <a:endParaRPr lang="en-US" dirty="0"/>
          </a:p>
        </p:txBody>
      </p:sp>
      <p:sp>
        <p:nvSpPr>
          <p:cNvPr id="3" name="Content Placeholder 2"/>
          <p:cNvSpPr>
            <a:spLocks noGrp="1"/>
          </p:cNvSpPr>
          <p:nvPr>
            <p:ph idx="1"/>
          </p:nvPr>
        </p:nvSpPr>
        <p:spPr>
          <a:xfrm>
            <a:off x="980962" y="1569109"/>
            <a:ext cx="8946541" cy="4195481"/>
          </a:xfrm>
        </p:spPr>
        <p:txBody>
          <a:bodyPr/>
          <a:lstStyle/>
          <a:p>
            <a:r>
              <a:rPr lang="en-US" dirty="0" err="1" smtClean="0"/>
              <a:t>Thika</a:t>
            </a:r>
            <a:r>
              <a:rPr lang="en-US" dirty="0" smtClean="0"/>
              <a:t> </a:t>
            </a:r>
            <a:r>
              <a:rPr lang="en-US" dirty="0"/>
              <a:t>primary school for the blind(observe the students ,talk to teachers)</a:t>
            </a:r>
          </a:p>
          <a:p>
            <a:r>
              <a:rPr lang="en-US" dirty="0" err="1" smtClean="0"/>
              <a:t>InAble</a:t>
            </a:r>
            <a:r>
              <a:rPr lang="en-US" dirty="0" smtClean="0"/>
              <a:t> organization</a:t>
            </a:r>
          </a:p>
          <a:p>
            <a:r>
              <a:rPr lang="en-US" dirty="0" smtClean="0"/>
              <a:t>Kenya </a:t>
            </a:r>
            <a:r>
              <a:rPr lang="en-US" dirty="0"/>
              <a:t>institute for the </a:t>
            </a:r>
            <a:r>
              <a:rPr lang="en-US" dirty="0" smtClean="0"/>
              <a:t>blind</a:t>
            </a:r>
          </a:p>
          <a:p>
            <a:r>
              <a:rPr lang="en-US" dirty="0" smtClean="0"/>
              <a:t>Kenya society for the blind</a:t>
            </a:r>
            <a:r>
              <a:rPr lang="en-US" dirty="0"/>
              <a:t/>
            </a:r>
            <a:br>
              <a:rPr lang="en-US" dirty="0"/>
            </a:br>
            <a:endParaRPr lang="en-US" dirty="0"/>
          </a:p>
        </p:txBody>
      </p:sp>
    </p:spTree>
    <p:extLst>
      <p:ext uri="{BB962C8B-B14F-4D97-AF65-F5344CB8AC3E}">
        <p14:creationId xmlns:p14="http://schemas.microsoft.com/office/powerpoint/2010/main" val="426500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082" y="787569"/>
            <a:ext cx="8652436" cy="904741"/>
          </a:xfrm>
        </p:spPr>
        <p:txBody>
          <a:bodyPr/>
          <a:lstStyle/>
          <a:p>
            <a:r>
              <a:rPr lang="en-US" b="1" dirty="0"/>
              <a:t>Interview </a:t>
            </a:r>
            <a:r>
              <a:rPr lang="en-US" b="1" dirty="0" smtClean="0"/>
              <a:t>Questions for Teacher</a:t>
            </a:r>
            <a:endParaRPr lang="en-US" b="1" dirty="0"/>
          </a:p>
        </p:txBody>
      </p:sp>
      <p:sp>
        <p:nvSpPr>
          <p:cNvPr id="3" name="Content Placeholder 2"/>
          <p:cNvSpPr>
            <a:spLocks noGrp="1"/>
          </p:cNvSpPr>
          <p:nvPr>
            <p:ph idx="1"/>
          </p:nvPr>
        </p:nvSpPr>
        <p:spPr>
          <a:xfrm>
            <a:off x="875201" y="1692310"/>
            <a:ext cx="8946541" cy="4195481"/>
          </a:xfrm>
        </p:spPr>
        <p:txBody>
          <a:bodyPr>
            <a:normAutofit fontScale="92500" lnSpcReduction="10000"/>
          </a:bodyPr>
          <a:lstStyle/>
          <a:p>
            <a:r>
              <a:rPr lang="en-US" dirty="0" smtClean="0"/>
              <a:t>What </a:t>
            </a:r>
            <a:r>
              <a:rPr lang="en-US" dirty="0"/>
              <a:t>instruments, tools, or other strategies do you use to evaluate a student's need for assistive technology?</a:t>
            </a:r>
          </a:p>
          <a:p>
            <a:r>
              <a:rPr lang="en-US" dirty="0" smtClean="0"/>
              <a:t>What </a:t>
            </a:r>
            <a:r>
              <a:rPr lang="en-US" dirty="0"/>
              <a:t>is your perception of how visual impairment affects learning?</a:t>
            </a:r>
          </a:p>
          <a:p>
            <a:r>
              <a:rPr lang="en-US" dirty="0" smtClean="0"/>
              <a:t>How </a:t>
            </a:r>
            <a:r>
              <a:rPr lang="en-US" dirty="0"/>
              <a:t>would you determine the ongoing progress of students?</a:t>
            </a:r>
          </a:p>
          <a:p>
            <a:r>
              <a:rPr lang="en-US" dirty="0" smtClean="0"/>
              <a:t>What </a:t>
            </a:r>
            <a:r>
              <a:rPr lang="en-US" dirty="0"/>
              <a:t>are some of the major resources you will be using, or have used, in the education of students with visual impairments?</a:t>
            </a:r>
          </a:p>
          <a:p>
            <a:r>
              <a:rPr lang="en-US" dirty="0" smtClean="0"/>
              <a:t>Describe </a:t>
            </a:r>
            <a:r>
              <a:rPr lang="en-US" dirty="0"/>
              <a:t>an experience in which you identified the educational needs of your students and successfully developed a way to teach/train them</a:t>
            </a:r>
            <a:r>
              <a:rPr lang="en-US" dirty="0" smtClean="0"/>
              <a:t>.</a:t>
            </a:r>
          </a:p>
          <a:p>
            <a:r>
              <a:rPr lang="en-US"/>
              <a:t>What is your student strength and weakness in class?</a:t>
            </a:r>
          </a:p>
          <a:p>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88313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728764"/>
            <a:ext cx="8515142" cy="790944"/>
          </a:xfrm>
        </p:spPr>
        <p:txBody>
          <a:bodyPr/>
          <a:lstStyle/>
          <a:p>
            <a:r>
              <a:rPr lang="en-US" b="1" dirty="0" smtClean="0"/>
              <a:t>Interview Questions for parents</a:t>
            </a:r>
            <a:r>
              <a:rPr lang="en-US" dirty="0"/>
              <a:t/>
            </a:r>
            <a:br>
              <a:rPr lang="en-US" dirty="0"/>
            </a:br>
            <a:endParaRPr lang="en-US" dirty="0"/>
          </a:p>
        </p:txBody>
      </p:sp>
      <p:sp>
        <p:nvSpPr>
          <p:cNvPr id="3" name="Content Placeholder 2"/>
          <p:cNvSpPr>
            <a:spLocks noGrp="1"/>
          </p:cNvSpPr>
          <p:nvPr>
            <p:ph idx="1"/>
          </p:nvPr>
        </p:nvSpPr>
        <p:spPr>
          <a:xfrm>
            <a:off x="1229921" y="1687158"/>
            <a:ext cx="8946541" cy="4195481"/>
          </a:xfrm>
        </p:spPr>
        <p:txBody>
          <a:bodyPr>
            <a:normAutofit/>
          </a:bodyPr>
          <a:lstStyle/>
          <a:p>
            <a:r>
              <a:rPr lang="en-US" b="1" dirty="0"/>
              <a:t>What is your understanding of your child's visual impairment</a:t>
            </a:r>
            <a:r>
              <a:rPr lang="en-US" dirty="0" smtClean="0"/>
              <a:t>?</a:t>
            </a:r>
            <a:endParaRPr lang="en-US" b="1" dirty="0" smtClean="0"/>
          </a:p>
          <a:p>
            <a:r>
              <a:rPr lang="en-US" b="1" dirty="0" smtClean="0"/>
              <a:t>What </a:t>
            </a:r>
            <a:r>
              <a:rPr lang="en-US" b="1" dirty="0"/>
              <a:t>activities does your child do during leisure time</a:t>
            </a:r>
            <a:endParaRPr lang="en-US" dirty="0"/>
          </a:p>
          <a:p>
            <a:r>
              <a:rPr lang="en-US" b="1" dirty="0" smtClean="0"/>
              <a:t>How </a:t>
            </a:r>
            <a:r>
              <a:rPr lang="en-US" b="1" dirty="0"/>
              <a:t>does he/she interact with other children?</a:t>
            </a:r>
            <a:endParaRPr lang="en-US" dirty="0"/>
          </a:p>
          <a:p>
            <a:r>
              <a:rPr lang="en-US" b="1" dirty="0"/>
              <a:t> If No/Yes kindly elaborate further </a:t>
            </a:r>
            <a:endParaRPr lang="en-US" dirty="0"/>
          </a:p>
          <a:p>
            <a:r>
              <a:rPr lang="en-US" b="1" dirty="0" smtClean="0"/>
              <a:t>Does </a:t>
            </a:r>
            <a:r>
              <a:rPr lang="en-US" b="1" dirty="0"/>
              <a:t>he/she have difficulties interacting with other children?</a:t>
            </a:r>
            <a:endParaRPr lang="en-US" dirty="0"/>
          </a:p>
          <a:p>
            <a:r>
              <a:rPr lang="en-US" b="1" dirty="0"/>
              <a:t>D</a:t>
            </a:r>
            <a:r>
              <a:rPr lang="en-US" b="1" dirty="0" smtClean="0"/>
              <a:t>oes </a:t>
            </a:r>
            <a:r>
              <a:rPr lang="en-US" b="1" dirty="0"/>
              <a:t>your child have a chance to interact with tech?</a:t>
            </a:r>
            <a:endParaRPr lang="en-US" dirty="0"/>
          </a:p>
          <a:p>
            <a:r>
              <a:rPr lang="en-US" b="1" dirty="0"/>
              <a:t> If Yes explain how?</a:t>
            </a:r>
            <a:endParaRPr lang="en-US" dirty="0"/>
          </a:p>
          <a:p>
            <a:r>
              <a:rPr lang="en-US" b="1" dirty="0" smtClean="0"/>
              <a:t> </a:t>
            </a:r>
            <a:r>
              <a:rPr lang="en-US" b="1" dirty="0"/>
              <a:t>If No explain where you think the gap is? </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68801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826" y="606362"/>
            <a:ext cx="8968028" cy="810316"/>
          </a:xfrm>
        </p:spPr>
        <p:txBody>
          <a:bodyPr/>
          <a:lstStyle/>
          <a:p>
            <a:r>
              <a:rPr lang="en-US" b="1" dirty="0"/>
              <a:t>Interview </a:t>
            </a:r>
            <a:r>
              <a:rPr lang="en-US" b="1" dirty="0" smtClean="0"/>
              <a:t>Questions for students</a:t>
            </a:r>
            <a:endParaRPr lang="en-US" dirty="0"/>
          </a:p>
        </p:txBody>
      </p:sp>
      <p:sp>
        <p:nvSpPr>
          <p:cNvPr id="3" name="Content Placeholder 2"/>
          <p:cNvSpPr>
            <a:spLocks noGrp="1"/>
          </p:cNvSpPr>
          <p:nvPr>
            <p:ph idx="1"/>
          </p:nvPr>
        </p:nvSpPr>
        <p:spPr>
          <a:xfrm>
            <a:off x="1081826" y="1416677"/>
            <a:ext cx="8968028" cy="4456090"/>
          </a:xfrm>
        </p:spPr>
        <p:txBody>
          <a:bodyPr/>
          <a:lstStyle/>
          <a:p>
            <a:r>
              <a:rPr lang="en-US" b="1" dirty="0" smtClean="0"/>
              <a:t>Can </a:t>
            </a:r>
            <a:r>
              <a:rPr lang="en-US" b="1" dirty="0"/>
              <a:t>you tell me about your visual impairment?</a:t>
            </a:r>
          </a:p>
          <a:p>
            <a:r>
              <a:rPr lang="en-US" b="1" dirty="0" smtClean="0"/>
              <a:t>Does </a:t>
            </a:r>
            <a:r>
              <a:rPr lang="en-US" b="1" dirty="0"/>
              <a:t>your school offer any leisure/game activity that involves technology?</a:t>
            </a:r>
          </a:p>
          <a:p>
            <a:r>
              <a:rPr lang="en-US" b="1" dirty="0" smtClean="0"/>
              <a:t>Do </a:t>
            </a:r>
            <a:r>
              <a:rPr lang="en-US" b="1" dirty="0"/>
              <a:t>you enjoy interacting in those activities</a:t>
            </a:r>
            <a:r>
              <a:rPr lang="en-US" b="1" dirty="0" smtClean="0"/>
              <a:t>?</a:t>
            </a:r>
          </a:p>
          <a:p>
            <a:r>
              <a:rPr lang="en-US" b="1" dirty="0" smtClean="0"/>
              <a:t>In terms of activities in your school what do you enjoy most?</a:t>
            </a:r>
          </a:p>
          <a:p>
            <a:r>
              <a:rPr lang="en-US" b="1" dirty="0" smtClean="0"/>
              <a:t>Are you able to see your reading material without glasses?</a:t>
            </a:r>
          </a:p>
          <a:p>
            <a:r>
              <a:rPr lang="en-US" b="1" dirty="0" smtClean="0"/>
              <a:t>Are you able to see any presentation displayed in the board? If no what strategy do you use to enable you to see</a:t>
            </a:r>
            <a:endParaRPr lang="en-US"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15738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545" y="1202365"/>
            <a:ext cx="8047129" cy="796533"/>
          </a:xfrm>
        </p:spPr>
        <p:txBody>
          <a:bodyPr/>
          <a:lstStyle/>
          <a:p>
            <a:r>
              <a:rPr lang="en-US" b="1" dirty="0" smtClean="0"/>
              <a:t>Hypothesis</a:t>
            </a:r>
            <a:endParaRPr lang="en-US" b="1" dirty="0"/>
          </a:p>
        </p:txBody>
      </p:sp>
      <p:sp>
        <p:nvSpPr>
          <p:cNvPr id="3" name="Content Placeholder 2"/>
          <p:cNvSpPr>
            <a:spLocks noGrp="1"/>
          </p:cNvSpPr>
          <p:nvPr>
            <p:ph idx="1"/>
          </p:nvPr>
        </p:nvSpPr>
        <p:spPr>
          <a:xfrm>
            <a:off x="993840" y="2127687"/>
            <a:ext cx="8946541" cy="4195481"/>
          </a:xfrm>
        </p:spPr>
        <p:txBody>
          <a:bodyPr/>
          <a:lstStyle/>
          <a:p>
            <a:r>
              <a:rPr lang="en-US" dirty="0"/>
              <a:t>Visually impaired people are not exposed to technology due to insufficient machines to cater </a:t>
            </a:r>
            <a:r>
              <a:rPr lang="en-US" dirty="0" smtClean="0"/>
              <a:t>for </a:t>
            </a:r>
            <a:r>
              <a:rPr lang="en-US" dirty="0"/>
              <a:t>the blind</a:t>
            </a:r>
          </a:p>
          <a:p>
            <a:endParaRPr lang="en-US" dirty="0"/>
          </a:p>
        </p:txBody>
      </p:sp>
    </p:spTree>
    <p:extLst>
      <p:ext uri="{BB962C8B-B14F-4D97-AF65-F5344CB8AC3E}">
        <p14:creationId xmlns:p14="http://schemas.microsoft.com/office/powerpoint/2010/main" val="438342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632820"/>
            <a:ext cx="12191980" cy="6857990"/>
          </a:xfrm>
          <a:prstGeom prst="rect">
            <a:avLst/>
          </a:prstGeom>
        </p:spPr>
      </p:pic>
      <p:sp>
        <p:nvSpPr>
          <p:cNvPr id="12" name="Title 11">
            <a:extLst>
              <a:ext uri="{FF2B5EF4-FFF2-40B4-BE49-F238E27FC236}">
                <a16:creationId xmlns="" xmlns:a16="http://schemas.microsoft.com/office/drawing/2014/main" id="{970C361B-D32E-42E0-A41E-86C3D9AC886F}"/>
              </a:ext>
            </a:extLst>
          </p:cNvPr>
          <p:cNvSpPr>
            <a:spLocks noGrp="1"/>
          </p:cNvSpPr>
          <p:nvPr>
            <p:ph type="ctrTitle"/>
          </p:nvPr>
        </p:nvSpPr>
        <p:spPr>
          <a:xfrm>
            <a:off x="1236979" y="1143000"/>
            <a:ext cx="8825658" cy="2413743"/>
          </a:xfrm>
        </p:spPr>
        <p:txBody>
          <a:bodyPr>
            <a:normAutofit/>
          </a:bodyPr>
          <a:lstStyle/>
          <a:p>
            <a:r>
              <a:rPr lang="en-US" dirty="0"/>
              <a:t>Thank You!</a:t>
            </a:r>
            <a:endParaRPr lang="ru-RU" dirty="0"/>
          </a:p>
        </p:txBody>
      </p:sp>
      <p:sp>
        <p:nvSpPr>
          <p:cNvPr id="13" name="Subtitle 12">
            <a:extLst>
              <a:ext uri="{FF2B5EF4-FFF2-40B4-BE49-F238E27FC236}">
                <a16:creationId xmlns="" xmlns:a16="http://schemas.microsoft.com/office/drawing/2014/main" id="{336E726C-3DE4-41AA-88A0-C92B0C34163D}"/>
              </a:ext>
            </a:extLst>
          </p:cNvPr>
          <p:cNvSpPr>
            <a:spLocks noGrp="1"/>
          </p:cNvSpPr>
          <p:nvPr>
            <p:ph type="subTitle" idx="1"/>
          </p:nvPr>
        </p:nvSpPr>
        <p:spPr>
          <a:xfrm>
            <a:off x="1448103" y="3690450"/>
            <a:ext cx="9869754" cy="2534719"/>
          </a:xfrm>
        </p:spPr>
        <p:txBody>
          <a:bodyPr>
            <a:normAutofit lnSpcReduction="10000"/>
          </a:bodyPr>
          <a:lstStyle/>
          <a:p>
            <a:r>
              <a:rPr lang="en-US" dirty="0" err="1" smtClean="0"/>
              <a:t>Hadija</a:t>
            </a:r>
            <a:r>
              <a:rPr lang="en-US" dirty="0" smtClean="0"/>
              <a:t> </a:t>
            </a:r>
            <a:r>
              <a:rPr lang="en-US" dirty="0" err="1" smtClean="0"/>
              <a:t>Dambi</a:t>
            </a:r>
            <a:endParaRPr lang="en-US" dirty="0" smtClean="0"/>
          </a:p>
          <a:p>
            <a:r>
              <a:rPr lang="en-US" dirty="0" err="1" smtClean="0"/>
              <a:t>Njoki</a:t>
            </a:r>
            <a:r>
              <a:rPr lang="en-US" dirty="0" smtClean="0"/>
              <a:t> Irene</a:t>
            </a:r>
          </a:p>
          <a:p>
            <a:r>
              <a:rPr lang="en-US" dirty="0" err="1" smtClean="0"/>
              <a:t>muCHIRI</a:t>
            </a:r>
            <a:r>
              <a:rPr lang="en-US" dirty="0" smtClean="0"/>
              <a:t> Diana</a:t>
            </a:r>
          </a:p>
          <a:p>
            <a:r>
              <a:rPr lang="en-US" dirty="0" smtClean="0"/>
              <a:t>Diana Moraa                                                                      </a:t>
            </a:r>
            <a:r>
              <a:rPr lang="en-US" dirty="0">
                <a:hlinkClick r:id="rId5"/>
              </a:rPr>
              <a:t>visimp@gmail.com</a:t>
            </a:r>
            <a:endParaRPr lang="en-US" dirty="0"/>
          </a:p>
          <a:p>
            <a:endParaRPr lang="en-US" dirty="0" smtClean="0"/>
          </a:p>
          <a:p>
            <a:r>
              <a:rPr lang="en-US" dirty="0" smtClean="0"/>
              <a:t>															</a:t>
            </a:r>
          </a:p>
          <a:p>
            <a:endParaRPr lang="ru-RU" dirty="0"/>
          </a:p>
        </p:txBody>
      </p:sp>
      <p:sp>
        <p:nvSpPr>
          <p:cNvPr id="57" name="Rectangle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196" y="1031694"/>
            <a:ext cx="6777830" cy="852752"/>
          </a:xfrm>
        </p:spPr>
        <p:txBody>
          <a:bodyPr/>
          <a:lstStyle/>
          <a:p>
            <a:r>
              <a:rPr lang="en-US" b="1" dirty="0" smtClean="0"/>
              <a:t>Problem</a:t>
            </a:r>
            <a:endParaRPr lang="en-US" b="1" dirty="0"/>
          </a:p>
        </p:txBody>
      </p:sp>
      <p:sp>
        <p:nvSpPr>
          <p:cNvPr id="3" name="Content Placeholder 2"/>
          <p:cNvSpPr>
            <a:spLocks noGrp="1"/>
          </p:cNvSpPr>
          <p:nvPr>
            <p:ph idx="1"/>
          </p:nvPr>
        </p:nvSpPr>
        <p:spPr>
          <a:xfrm>
            <a:off x="1258587" y="1794294"/>
            <a:ext cx="8946541" cy="4195481"/>
          </a:xfrm>
        </p:spPr>
        <p:txBody>
          <a:bodyPr/>
          <a:lstStyle/>
          <a:p>
            <a:pPr>
              <a:buFont typeface="Wingdings" panose="05000000000000000000" pitchFamily="2" charset="2"/>
              <a:buChar char="Ø"/>
            </a:pPr>
            <a:r>
              <a:rPr lang="en-US" dirty="0"/>
              <a:t>Lack of sufficient entertainment material for visually impaired children</a:t>
            </a:r>
            <a:r>
              <a:rPr lang="en-US" dirty="0" smtClean="0"/>
              <a:t>.</a:t>
            </a:r>
          </a:p>
          <a:p>
            <a:pPr marL="0"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1439689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009" y="1134658"/>
            <a:ext cx="8625699" cy="659636"/>
          </a:xfrm>
        </p:spPr>
        <p:txBody>
          <a:bodyPr/>
          <a:lstStyle/>
          <a:p>
            <a:r>
              <a:rPr lang="en-US" b="1" dirty="0" smtClean="0"/>
              <a:t>Online data</a:t>
            </a:r>
            <a:endParaRPr lang="en-US" b="1" dirty="0"/>
          </a:p>
        </p:txBody>
      </p:sp>
      <p:sp>
        <p:nvSpPr>
          <p:cNvPr id="3" name="Content Placeholder 2"/>
          <p:cNvSpPr>
            <a:spLocks noGrp="1"/>
          </p:cNvSpPr>
          <p:nvPr>
            <p:ph idx="1"/>
          </p:nvPr>
        </p:nvSpPr>
        <p:spPr>
          <a:xfrm>
            <a:off x="1258589" y="1794294"/>
            <a:ext cx="8946541" cy="4195481"/>
          </a:xfrm>
        </p:spPr>
        <p:txBody>
          <a:bodyPr/>
          <a:lstStyle/>
          <a:p>
            <a:r>
              <a:rPr lang="en-US" dirty="0"/>
              <a:t>The Royal Institute for Deaf and Blind Children notes that visual impairment </a:t>
            </a:r>
            <a:r>
              <a:rPr lang="en-US" dirty="0">
                <a:hlinkClick r:id="rId2"/>
              </a:rPr>
              <a:t>most commonly affects</a:t>
            </a:r>
            <a:r>
              <a:rPr lang="en-US" dirty="0"/>
              <a:t> visual acuity, sharpness or clarity of vision, visual range, and color perception. Possible causes of impairment include genetic conditions, in utero infections, birth complications, disease, trauma and old age. Visual impairment is also known as 'low vision'.</a:t>
            </a:r>
          </a:p>
          <a:p>
            <a:pPr marL="0" indent="0">
              <a:buNone/>
            </a:pPr>
            <a:r>
              <a:rPr lang="en-US" dirty="0"/>
              <a:t/>
            </a:r>
            <a:br>
              <a:rPr lang="en-US" dirty="0"/>
            </a:br>
            <a:endParaRPr lang="en-US" dirty="0"/>
          </a:p>
        </p:txBody>
      </p:sp>
    </p:spTree>
    <p:extLst>
      <p:ext uri="{BB962C8B-B14F-4D97-AF65-F5344CB8AC3E}">
        <p14:creationId xmlns:p14="http://schemas.microsoft.com/office/powerpoint/2010/main" val="2389713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0" y="940943"/>
            <a:ext cx="9404723" cy="893003"/>
          </a:xfrm>
        </p:spPr>
        <p:txBody>
          <a:bodyPr/>
          <a:lstStyle/>
          <a:p>
            <a:r>
              <a:rPr lang="en-US" b="1" dirty="0" smtClean="0"/>
              <a:t>Value proposition</a:t>
            </a:r>
            <a:endParaRPr lang="en-US" b="1" dirty="0"/>
          </a:p>
        </p:txBody>
      </p:sp>
      <p:sp>
        <p:nvSpPr>
          <p:cNvPr id="3" name="Content Placeholder 2"/>
          <p:cNvSpPr>
            <a:spLocks noGrp="1"/>
          </p:cNvSpPr>
          <p:nvPr>
            <p:ph idx="1"/>
          </p:nvPr>
        </p:nvSpPr>
        <p:spPr>
          <a:xfrm>
            <a:off x="1103310" y="1673525"/>
            <a:ext cx="8946541" cy="4195481"/>
          </a:xfrm>
        </p:spPr>
        <p:txBody>
          <a:bodyPr/>
          <a:lstStyle/>
          <a:p>
            <a:r>
              <a:rPr lang="en-US" dirty="0" smtClean="0"/>
              <a:t>Product that enables both the visually impaired kids and the kids who cans see and interact during entertainment/leisure.</a:t>
            </a:r>
          </a:p>
          <a:p>
            <a:endParaRPr lang="en-US" dirty="0" smtClean="0"/>
          </a:p>
          <a:p>
            <a:endParaRPr lang="en-US" dirty="0"/>
          </a:p>
        </p:txBody>
      </p:sp>
    </p:spTree>
    <p:extLst>
      <p:ext uri="{BB962C8B-B14F-4D97-AF65-F5344CB8AC3E}">
        <p14:creationId xmlns:p14="http://schemas.microsoft.com/office/powerpoint/2010/main" val="56038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65274"/>
            <a:ext cx="9404723" cy="1065531"/>
          </a:xfrm>
        </p:spPr>
        <p:txBody>
          <a:bodyPr/>
          <a:lstStyle/>
          <a:p>
            <a:r>
              <a:rPr lang="en-US" b="1" dirty="0" smtClean="0"/>
              <a:t>Competitors</a:t>
            </a:r>
            <a:endParaRPr lang="en-US" b="1" dirty="0"/>
          </a:p>
        </p:txBody>
      </p:sp>
      <p:sp>
        <p:nvSpPr>
          <p:cNvPr id="3" name="Content Placeholder 2"/>
          <p:cNvSpPr>
            <a:spLocks noGrp="1"/>
          </p:cNvSpPr>
          <p:nvPr>
            <p:ph idx="1"/>
          </p:nvPr>
        </p:nvSpPr>
        <p:spPr>
          <a:xfrm>
            <a:off x="1103312" y="1514407"/>
            <a:ext cx="8946541" cy="3862648"/>
          </a:xfrm>
        </p:spPr>
        <p:txBody>
          <a:bodyPr>
            <a:normAutofit/>
          </a:bodyPr>
          <a:lstStyle/>
          <a:p>
            <a:pPr marL="0" indent="0">
              <a:buNone/>
            </a:pPr>
            <a:r>
              <a:rPr lang="en-US" sz="2800" dirty="0"/>
              <a:t/>
            </a:r>
            <a:br>
              <a:rPr lang="en-US" sz="2800" dirty="0"/>
            </a:br>
            <a:r>
              <a:rPr lang="en-US" b="1" i="1" dirty="0" smtClean="0">
                <a:hlinkClick r:id="rId2"/>
              </a:rPr>
              <a:t>7-128</a:t>
            </a:r>
            <a:r>
              <a:rPr lang="en-US" b="1" i="1" dirty="0" smtClean="0"/>
              <a:t> </a:t>
            </a:r>
            <a:r>
              <a:rPr lang="en-US" b="1" i="1" dirty="0"/>
              <a:t>software company:</a:t>
            </a:r>
            <a:r>
              <a:rPr lang="en-US" dirty="0"/>
              <a:t> This company specializes in educational video games for blind and visually impaired children. Their software works with both Windows and Macs. Check out their</a:t>
            </a:r>
            <a:r>
              <a:rPr lang="en-US" b="1" dirty="0"/>
              <a:t> </a:t>
            </a:r>
            <a:r>
              <a:rPr lang="en-US" b="1" dirty="0" err="1">
                <a:hlinkClick r:id="rId3"/>
              </a:rPr>
              <a:t>PizzaGames</a:t>
            </a:r>
            <a:r>
              <a:rPr lang="en-US" b="1" dirty="0"/>
              <a:t> </a:t>
            </a:r>
            <a:r>
              <a:rPr lang="en-US" dirty="0"/>
              <a:t>for blind </a:t>
            </a:r>
            <a:r>
              <a:rPr lang="en-US" dirty="0" smtClean="0"/>
              <a:t>toddlers!</a:t>
            </a:r>
          </a:p>
          <a:p>
            <a:pPr marL="0" indent="0">
              <a:buNone/>
            </a:pPr>
            <a:endParaRPr lang="en-US" dirty="0"/>
          </a:p>
          <a:p>
            <a:pPr marL="0" indent="0">
              <a:buNone/>
            </a:pPr>
            <a:r>
              <a:rPr lang="en-US" b="1" u="sng" dirty="0">
                <a:hlinkClick r:id="rId4"/>
              </a:rPr>
              <a:t>http://</a:t>
            </a:r>
            <a:r>
              <a:rPr lang="en-US" b="1" u="sng" dirty="0" smtClean="0">
                <a:hlinkClick r:id="rId4"/>
              </a:rPr>
              <a:t>www.wonderbaby.org/articles/best-accessible-computer-games-blind-kids</a:t>
            </a:r>
            <a:endParaRPr lang="en-US" b="1" u="sng" dirty="0" smtClean="0"/>
          </a:p>
          <a:p>
            <a:pPr marL="0" indent="0">
              <a:buNone/>
            </a:pPr>
            <a:r>
              <a:rPr lang="en-US" b="1" u="sng" dirty="0">
                <a:hlinkClick r:id="rId5"/>
              </a:rPr>
              <a:t>http://</a:t>
            </a:r>
            <a:r>
              <a:rPr lang="en-US" b="1" u="sng" dirty="0" smtClean="0">
                <a:hlinkClick r:id="rId5"/>
              </a:rPr>
              <a:t>www.pathstoliteracy.org/blog/138-apps-early-learning</a:t>
            </a:r>
            <a:endParaRPr lang="en-US" dirty="0"/>
          </a:p>
          <a:p>
            <a:pPr marL="0" indent="0">
              <a:buNone/>
            </a:pPr>
            <a:endParaRPr lang="en-US" dirty="0"/>
          </a:p>
        </p:txBody>
      </p:sp>
    </p:spTree>
    <p:extLst>
      <p:ext uri="{BB962C8B-B14F-4D97-AF65-F5344CB8AC3E}">
        <p14:creationId xmlns:p14="http://schemas.microsoft.com/office/powerpoint/2010/main" val="3029998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8641" y="452717"/>
            <a:ext cx="9272789" cy="1182899"/>
          </a:xfrm>
        </p:spPr>
        <p:txBody>
          <a:bodyPr/>
          <a:lstStyle/>
          <a:p>
            <a:r>
              <a:rPr lang="en-US" b="1" dirty="0"/>
              <a:t>Here comes the duck </a:t>
            </a:r>
            <a:r>
              <a:rPr lang="en-US" b="1" dirty="0" smtClean="0"/>
              <a:t>game</a:t>
            </a:r>
            <a:br>
              <a:rPr lang="en-US" b="1" dirty="0" smtClean="0"/>
            </a:br>
            <a:r>
              <a:rPr lang="en-US" sz="3600" b="1" dirty="0"/>
              <a:t>How the game </a:t>
            </a:r>
            <a:r>
              <a:rPr lang="en-US" sz="3600" b="1" dirty="0" smtClean="0"/>
              <a:t>Apps works</a:t>
            </a:r>
            <a:r>
              <a:rPr lang="en-US" sz="3600" dirty="0"/>
              <a:t/>
            </a:r>
            <a:br>
              <a:rPr lang="en-US" sz="3600" dirty="0"/>
            </a:br>
            <a:r>
              <a:rPr lang="en-US" sz="3600" b="1" dirty="0" smtClean="0"/>
              <a:t/>
            </a:r>
            <a:br>
              <a:rPr lang="en-US" sz="3600" b="1" dirty="0" smtClean="0"/>
            </a:br>
            <a:endParaRPr lang="en-US" sz="3600" dirty="0"/>
          </a:p>
        </p:txBody>
      </p:sp>
      <p:sp>
        <p:nvSpPr>
          <p:cNvPr id="6" name="Content Placeholder 5"/>
          <p:cNvSpPr>
            <a:spLocks noGrp="1"/>
          </p:cNvSpPr>
          <p:nvPr>
            <p:ph idx="1"/>
          </p:nvPr>
        </p:nvSpPr>
        <p:spPr>
          <a:xfrm>
            <a:off x="1051764" y="1769583"/>
            <a:ext cx="8946541" cy="4195481"/>
          </a:xfrm>
        </p:spPr>
        <p:txBody>
          <a:bodyPr>
            <a:normAutofit fontScale="70000" lnSpcReduction="20000"/>
          </a:bodyPr>
          <a:lstStyle/>
          <a:p>
            <a:r>
              <a:rPr lang="en-US" b="1" dirty="0"/>
              <a:t> Here Comes the Duck is your child's first computer game. Press any key and </a:t>
            </a:r>
            <a:r>
              <a:rPr lang="en-US" b="1" dirty="0" smtClean="0"/>
              <a:t> </a:t>
            </a:r>
            <a:r>
              <a:rPr lang="en-US" b="1" dirty="0"/>
              <a:t>an animal appears and makes its sound.</a:t>
            </a:r>
            <a:endParaRPr lang="en-US" dirty="0"/>
          </a:p>
          <a:p>
            <a:r>
              <a:rPr lang="en-US" b="1" dirty="0"/>
              <a:t>When the duck appears and flies across the screen, all the other animals run away.</a:t>
            </a:r>
            <a:endParaRPr lang="en-US" dirty="0"/>
          </a:p>
          <a:p>
            <a:pPr marL="0" indent="0">
              <a:buNone/>
            </a:pPr>
            <a:r>
              <a:rPr lang="en-US" dirty="0"/>
              <a:t/>
            </a:r>
            <a:br>
              <a:rPr lang="en-US" dirty="0"/>
            </a:br>
            <a:r>
              <a:rPr lang="en-US" b="1" dirty="0"/>
              <a:t> B L - Blind</a:t>
            </a:r>
            <a:endParaRPr lang="en-US" dirty="0"/>
          </a:p>
          <a:p>
            <a:r>
              <a:rPr lang="en-US" dirty="0"/>
              <a:t>This game can be played by a person who can not see the video display at all. The game works with the 7-128 Game Voice and with the JAWS(</a:t>
            </a:r>
            <a:r>
              <a:rPr lang="en-US" b="1" dirty="0"/>
              <a:t>J</a:t>
            </a:r>
            <a:r>
              <a:rPr lang="en-US" dirty="0"/>
              <a:t>ob </a:t>
            </a:r>
            <a:r>
              <a:rPr lang="en-US" b="1" dirty="0"/>
              <a:t>A</a:t>
            </a:r>
            <a:r>
              <a:rPr lang="en-US" dirty="0"/>
              <a:t>ccess </a:t>
            </a:r>
            <a:r>
              <a:rPr lang="en-US" b="1" dirty="0"/>
              <a:t>W</a:t>
            </a:r>
            <a:r>
              <a:rPr lang="en-US" dirty="0"/>
              <a:t>ith </a:t>
            </a:r>
            <a:r>
              <a:rPr lang="en-US" b="1" dirty="0"/>
              <a:t>S</a:t>
            </a:r>
            <a:r>
              <a:rPr lang="en-US" dirty="0"/>
              <a:t>peech) screen reader.</a:t>
            </a:r>
          </a:p>
          <a:p>
            <a:pPr marL="0" indent="0">
              <a:buNone/>
            </a:pPr>
            <a:r>
              <a:rPr lang="en-US" dirty="0"/>
              <a:t/>
            </a:r>
            <a:br>
              <a:rPr lang="en-US" dirty="0"/>
            </a:br>
            <a:r>
              <a:rPr lang="en-US" b="1" dirty="0"/>
              <a:t>V I - Visually Impaired</a:t>
            </a:r>
          </a:p>
          <a:p>
            <a:r>
              <a:rPr lang="en-US" dirty="0"/>
              <a:t/>
            </a:r>
            <a:br>
              <a:rPr lang="en-US" dirty="0"/>
            </a:br>
            <a:r>
              <a:rPr lang="en-US" dirty="0"/>
              <a:t>This game can be played by a person who can not see the video display without some kind of assistive technology. This category includes senior gamers who may be more comfortable with larger print.</a:t>
            </a:r>
          </a:p>
          <a:p>
            <a:r>
              <a:rPr lang="en-US" dirty="0"/>
              <a:t/>
            </a:r>
            <a:br>
              <a:rPr lang="en-US" dirty="0"/>
            </a:br>
            <a:r>
              <a:rPr lang="en-US" dirty="0"/>
              <a:t>The game works with screen magnifiers such as </a:t>
            </a:r>
            <a:r>
              <a:rPr lang="en-US" dirty="0" smtClean="0"/>
              <a:t>Zoom Text. </a:t>
            </a:r>
            <a:r>
              <a:rPr lang="en-US" dirty="0"/>
              <a:t>The game also works with the 7-128 Game Voice and with the JAWS screen reader.</a:t>
            </a:r>
          </a:p>
          <a:p>
            <a:pPr marL="0" indent="0">
              <a:buNone/>
            </a:pPr>
            <a:r>
              <a:rPr lang="en-US" dirty="0"/>
              <a:t/>
            </a:r>
            <a:br>
              <a:rPr lang="en-US" dirty="0"/>
            </a:br>
            <a:endParaRPr lang="en-US" dirty="0"/>
          </a:p>
        </p:txBody>
      </p:sp>
    </p:spTree>
    <p:extLst>
      <p:ext uri="{BB962C8B-B14F-4D97-AF65-F5344CB8AC3E}">
        <p14:creationId xmlns:p14="http://schemas.microsoft.com/office/powerpoint/2010/main" val="2683438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452718"/>
            <a:ext cx="9195515" cy="982014"/>
          </a:xfrm>
        </p:spPr>
        <p:txBody>
          <a:bodyPr/>
          <a:lstStyle/>
          <a:p>
            <a:r>
              <a:rPr lang="en-US" b="1" dirty="0" smtClean="0"/>
              <a:t>Ballyland Magic App </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742704" y="1434732"/>
            <a:ext cx="8946541" cy="4195481"/>
          </a:xfrm>
        </p:spPr>
        <p:txBody>
          <a:bodyPr/>
          <a:lstStyle/>
          <a:p>
            <a:r>
              <a:rPr lang="en-US" dirty="0"/>
              <a:t> Ballyland is a simple, high-contrast game designed specifically for young children who are blind or visually impaired. </a:t>
            </a:r>
          </a:p>
          <a:p>
            <a:r>
              <a:rPr lang="en-US" dirty="0"/>
              <a:t>The game encourages children to interact with the computer keyboard and teaches them where the keys are located and what they do.</a:t>
            </a:r>
          </a:p>
          <a:p>
            <a:r>
              <a:rPr lang="en-US" dirty="0"/>
              <a:t>Ballyland is produced by </a:t>
            </a:r>
            <a:r>
              <a:rPr lang="en-US" dirty="0">
                <a:hlinkClick r:id="rId2"/>
              </a:rPr>
              <a:t>Sonokids</a:t>
            </a:r>
            <a:r>
              <a:rPr lang="en-US" dirty="0"/>
              <a:t> and is available for Mac or PC.</a:t>
            </a:r>
          </a:p>
          <a:p>
            <a:pPr marL="0" indent="0">
              <a:buNone/>
            </a:pPr>
            <a:r>
              <a:rPr lang="en-US" dirty="0"/>
              <a:t/>
            </a:r>
            <a:br>
              <a:rPr lang="en-US" dirty="0"/>
            </a:br>
            <a:endParaRPr lang="en-US" dirty="0"/>
          </a:p>
        </p:txBody>
      </p:sp>
    </p:spTree>
    <p:extLst>
      <p:ext uri="{BB962C8B-B14F-4D97-AF65-F5344CB8AC3E}">
        <p14:creationId xmlns:p14="http://schemas.microsoft.com/office/powerpoint/2010/main" val="45228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42499"/>
            <a:ext cx="9404723" cy="841244"/>
          </a:xfrm>
        </p:spPr>
        <p:txBody>
          <a:bodyPr/>
          <a:lstStyle/>
          <a:p>
            <a:endParaRPr lang="en-US" dirty="0"/>
          </a:p>
        </p:txBody>
      </p:sp>
      <p:sp>
        <p:nvSpPr>
          <p:cNvPr id="3" name="Content Placeholder 2"/>
          <p:cNvSpPr>
            <a:spLocks noGrp="1"/>
          </p:cNvSpPr>
          <p:nvPr>
            <p:ph idx="1"/>
          </p:nvPr>
        </p:nvSpPr>
        <p:spPr>
          <a:xfrm>
            <a:off x="1103312" y="1483744"/>
            <a:ext cx="8946541" cy="4764656"/>
          </a:xfrm>
        </p:spPr>
        <p:txBody>
          <a:bodyPr/>
          <a:lstStyle/>
          <a:p>
            <a:r>
              <a:rPr lang="en-US" dirty="0"/>
              <a:t>Many apps (applications) are available to promote early learning for young children who are blind or visually impaired, including those who are deafblind or who have multiple disabilities.</a:t>
            </a:r>
          </a:p>
        </p:txBody>
      </p:sp>
    </p:spTree>
    <p:extLst>
      <p:ext uri="{BB962C8B-B14F-4D97-AF65-F5344CB8AC3E}">
        <p14:creationId xmlns:p14="http://schemas.microsoft.com/office/powerpoint/2010/main" val="2195376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C54328-0E3E-40FC-9B9C-E60E585EE030}">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 ds:uri="http://schemas.microsoft.com/office/2006/documentManagement/types"/>
    <ds:schemaRef ds:uri="http://www.w3.org/XML/1998/namespace"/>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01AFC1D2-5B3D-4F0D-B2A2-5006A0EB9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33AA69-F09C-4769-984A-89F3144473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Ion design</Template>
  <TotalTime>0</TotalTime>
  <Words>558</Words>
  <Application>Microsoft Office PowerPoint</Application>
  <PresentationFormat>Widescreen</PresentationFormat>
  <Paragraphs>107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ENTERTAINMENT USING TECH  FOR VISUALLY IMPAIRED CHILDREN</vt:lpstr>
      <vt:lpstr>Hypothesis</vt:lpstr>
      <vt:lpstr>Problem</vt:lpstr>
      <vt:lpstr>Online data</vt:lpstr>
      <vt:lpstr>Value proposition</vt:lpstr>
      <vt:lpstr>Competitors</vt:lpstr>
      <vt:lpstr>Here comes the duck game How the game Apps works  </vt:lpstr>
      <vt:lpstr>Ballyland Magic App   </vt:lpstr>
      <vt:lpstr>PowerPoint Presentation</vt:lpstr>
      <vt:lpstr>Technology used</vt:lpstr>
      <vt:lpstr>Strength and weaknesses of the Apps</vt:lpstr>
      <vt:lpstr>Business model</vt:lpstr>
      <vt:lpstr> Cost fees</vt:lpstr>
      <vt:lpstr>How free Apps Make money</vt:lpstr>
      <vt:lpstr>Primary  research tools. </vt:lpstr>
      <vt:lpstr>Places to visit </vt:lpstr>
      <vt:lpstr>Interview Questions for Teacher</vt:lpstr>
      <vt:lpstr>Interview Questions for parents </vt:lpstr>
      <vt:lpstr>Interview Questions for students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2019-07-26T13:17:11Z</dcterms:created>
  <dcterms:modified xsi:type="dcterms:W3CDTF">2019-10-17T14:52:17Z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