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smtClean="0"/>
              <a:t>Clique para editar o estilo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948157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6769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53749372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smtClean="0"/>
              <a:t>Clique para editar o estilo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532918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smtClean="0"/>
              <a:t>Clique para editar o estilo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0422848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smtClean="0"/>
              <a:t>Clique para editar o estilo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06663868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smtClean="0"/>
              <a:t>Clique para editar o estilo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Editar os estilos de texto do Modelo Global</a:t>
            </a:r>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52278872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42285425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36816485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26647122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smtClean="0"/>
              <a:t>Clique para editar o estilo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8DCB84B0-2216-46A3-91E2-6A737E8ACCEC}" type="datetimeFigureOut">
              <a:rPr lang="pt-PT" smtClean="0"/>
              <a:t>31/05/2016</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62483776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278942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8DCB84B0-2216-46A3-91E2-6A737E8ACCEC}" type="datetimeFigureOut">
              <a:rPr lang="pt-PT" smtClean="0"/>
              <a:t>31/05/2016</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79751504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8DCB84B0-2216-46A3-91E2-6A737E8ACCEC}" type="datetimeFigureOut">
              <a:rPr lang="pt-PT" smtClean="0"/>
              <a:t>31/05/2016</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32995296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84B0-2216-46A3-91E2-6A737E8ACCEC}" type="datetimeFigureOut">
              <a:rPr lang="pt-PT" smtClean="0"/>
              <a:t>31/05/2016</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35455149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191680371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8DCB84B0-2216-46A3-91E2-6A737E8ACCEC}" type="datetimeFigureOut">
              <a:rPr lang="pt-PT" smtClean="0"/>
              <a:t>31/05/2016</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76A3C7B-547D-4A44-9EDF-656795392BE8}" type="slidenum">
              <a:rPr lang="pt-PT" smtClean="0"/>
              <a:t>‹nº›</a:t>
            </a:fld>
            <a:endParaRPr lang="pt-PT"/>
          </a:p>
        </p:txBody>
      </p:sp>
    </p:spTree>
    <p:extLst>
      <p:ext uri="{BB962C8B-B14F-4D97-AF65-F5344CB8AC3E}">
        <p14:creationId xmlns:p14="http://schemas.microsoft.com/office/powerpoint/2010/main" val="9947572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CB84B0-2216-46A3-91E2-6A737E8ACCEC}" type="datetimeFigureOut">
              <a:rPr lang="pt-PT" smtClean="0"/>
              <a:t>31/05/2016</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6A3C7B-547D-4A44-9EDF-656795392BE8}" type="slidenum">
              <a:rPr lang="pt-PT" smtClean="0"/>
              <a:t>‹nº›</a:t>
            </a:fld>
            <a:endParaRPr lang="pt-PT"/>
          </a:p>
        </p:txBody>
      </p:sp>
    </p:spTree>
    <p:extLst>
      <p:ext uri="{BB962C8B-B14F-4D97-AF65-F5344CB8AC3E}">
        <p14:creationId xmlns:p14="http://schemas.microsoft.com/office/powerpoint/2010/main" val="324790446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a:xfrm>
            <a:off x="2033178" y="181837"/>
            <a:ext cx="8791575" cy="2387600"/>
          </a:xfrm>
        </p:spPr>
        <p:txBody>
          <a:bodyPr>
            <a:normAutofit/>
          </a:bodyPr>
          <a:lstStyle/>
          <a:p>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a:t>
            </a:r>
            <a:r>
              <a:rPr lang="pt-PT"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72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Fuck</a:t>
            </a:r>
            <a:endParaRPr lang="en-US" sz="72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Subtítulo 5"/>
          <p:cNvSpPr>
            <a:spLocks noGrp="1"/>
          </p:cNvSpPr>
          <p:nvPr>
            <p:ph type="subTitle" idx="1"/>
          </p:nvPr>
        </p:nvSpPr>
        <p:spPr>
          <a:xfrm>
            <a:off x="2033178" y="2661512"/>
            <a:ext cx="8791575" cy="1655762"/>
          </a:xfrm>
        </p:spPr>
        <p:txBody>
          <a:bodyPr>
            <a:normAutofit/>
          </a:bodyPr>
          <a:lstStyle/>
          <a:p>
            <a:r>
              <a:rPr lang="pt-PT" sz="2800" dirty="0" smtClean="0"/>
              <a:t>Software </a:t>
            </a:r>
            <a:r>
              <a:rPr lang="pt-PT" sz="2800" dirty="0" err="1" smtClean="0"/>
              <a:t>Architecture</a:t>
            </a:r>
            <a:r>
              <a:rPr lang="en-US" sz="2800" dirty="0" smtClean="0"/>
              <a:t> 2015/2016</a:t>
            </a:r>
          </a:p>
        </p:txBody>
      </p:sp>
      <p:sp>
        <p:nvSpPr>
          <p:cNvPr id="2" name="CaixaDeTexto 1"/>
          <p:cNvSpPr txBox="1"/>
          <p:nvPr/>
        </p:nvSpPr>
        <p:spPr>
          <a:xfrm>
            <a:off x="8464731" y="4317274"/>
            <a:ext cx="3461657" cy="2308324"/>
          </a:xfrm>
          <a:prstGeom prst="rect">
            <a:avLst/>
          </a:prstGeom>
          <a:noFill/>
        </p:spPr>
        <p:txBody>
          <a:bodyPr wrap="square" rtlCol="0">
            <a:spAutoFit/>
          </a:bodyPr>
          <a:lstStyle/>
          <a:p>
            <a:pPr algn="just"/>
            <a:r>
              <a:rPr lang="pt-PT" sz="2400" dirty="0" err="1"/>
              <a:t>Authors</a:t>
            </a:r>
            <a:r>
              <a:rPr lang="pt-PT" sz="2400" dirty="0"/>
              <a:t>:</a:t>
            </a:r>
          </a:p>
          <a:p>
            <a:pPr marL="285750" indent="-285750" algn="just">
              <a:buFont typeface="Arial" panose="020B0604020202020204" pitchFamily="34" charset="0"/>
              <a:buChar char="•"/>
            </a:pPr>
            <a:r>
              <a:rPr lang="pt-PT" sz="2400" dirty="0" smtClean="0"/>
              <a:t>Diana Moreira</a:t>
            </a:r>
          </a:p>
          <a:p>
            <a:pPr marL="285750" indent="-285750" algn="just">
              <a:buFont typeface="Arial" panose="020B0604020202020204" pitchFamily="34" charset="0"/>
              <a:buChar char="•"/>
            </a:pPr>
            <a:r>
              <a:rPr lang="pt-PT" sz="2400" dirty="0" smtClean="0"/>
              <a:t>Filipe Valente</a:t>
            </a:r>
          </a:p>
          <a:p>
            <a:pPr marL="285750" indent="-285750" algn="just">
              <a:buFont typeface="Arial" panose="020B0604020202020204" pitchFamily="34" charset="0"/>
              <a:buChar char="•"/>
            </a:pPr>
            <a:r>
              <a:rPr lang="pt-PT" sz="2400" dirty="0" smtClean="0"/>
              <a:t>Miguel Ferreira</a:t>
            </a:r>
          </a:p>
          <a:p>
            <a:pPr marL="285750" indent="-285750" algn="just">
              <a:buFont typeface="Arial" panose="020B0604020202020204" pitchFamily="34" charset="0"/>
              <a:buChar char="•"/>
            </a:pPr>
            <a:r>
              <a:rPr lang="pt-PT" sz="2400" dirty="0" smtClean="0"/>
              <a:t>Sara Pereira</a:t>
            </a:r>
          </a:p>
          <a:p>
            <a:pPr marL="285750" indent="-285750" algn="just">
              <a:buFont typeface="Arial" panose="020B0604020202020204" pitchFamily="34" charset="0"/>
              <a:buChar char="•"/>
            </a:pPr>
            <a:r>
              <a:rPr lang="pt-PT" sz="2400" dirty="0" smtClean="0"/>
              <a:t>Vanessa Silva</a:t>
            </a:r>
            <a:endParaRPr lang="pt-PT" sz="2400" dirty="0"/>
          </a:p>
        </p:txBody>
      </p:sp>
    </p:spTree>
    <p:extLst>
      <p:ext uri="{BB962C8B-B14F-4D97-AF65-F5344CB8AC3E}">
        <p14:creationId xmlns:p14="http://schemas.microsoft.com/office/powerpoint/2010/main" val="587685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797298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Development</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also known as </a:t>
            </a:r>
            <a:r>
              <a:rPr lang="en-US" b="1" dirty="0"/>
              <a:t>Implementation View</a:t>
            </a:r>
            <a:r>
              <a:rPr lang="en-US" dirty="0"/>
              <a:t>, illustrates the system from a programmer's perspective and focuses on configuration management and internal organization of the software components in the development environment.</a:t>
            </a:r>
            <a:endParaRPr lang="pt-PT" dirty="0"/>
          </a:p>
        </p:txBody>
      </p:sp>
    </p:spTree>
    <p:extLst>
      <p:ext uri="{BB962C8B-B14F-4D97-AF65-F5344CB8AC3E}">
        <p14:creationId xmlns:p14="http://schemas.microsoft.com/office/powerpoint/2010/main" val="395033158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a:extLst>
              <a:ext uri="{28A0092B-C50C-407E-A947-70E740481C1C}">
                <a14:useLocalDpi xmlns:a14="http://schemas.microsoft.com/office/drawing/2010/main" val="0"/>
              </a:ext>
            </a:extLst>
          </a:blip>
          <a:srcRect r="3953"/>
          <a:stretch/>
        </p:blipFill>
        <p:spPr>
          <a:xfrm>
            <a:off x="0" y="0"/>
            <a:ext cx="12174583" cy="6850673"/>
          </a:xfrm>
          <a:prstGeom prst="rect">
            <a:avLst/>
          </a:prstGeom>
          <a:solidFill>
            <a:schemeClr val="accent5"/>
          </a:solidFill>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25" y="1564683"/>
            <a:ext cx="1363029" cy="1108257"/>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425" y="2888122"/>
            <a:ext cx="1363029" cy="1108257"/>
          </a:xfrm>
          <a:prstGeom prst="rect">
            <a:avLst/>
          </a:prstGeom>
        </p:spPr>
      </p:pic>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3425" y="4097792"/>
            <a:ext cx="1363029" cy="1108257"/>
          </a:xfrm>
          <a:prstGeom prst="rect">
            <a:avLst/>
          </a:prstGeom>
        </p:spPr>
      </p:pic>
      <p:pic>
        <p:nvPicPr>
          <p:cNvPr id="10" name="Imagem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8997" y="4606691"/>
            <a:ext cx="1363029" cy="1108257"/>
          </a:xfrm>
          <a:prstGeom prst="rect">
            <a:avLst/>
          </a:prstGeom>
        </p:spPr>
      </p:pic>
      <p:pic>
        <p:nvPicPr>
          <p:cNvPr id="16" name="Imagem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2026" y="1378514"/>
            <a:ext cx="1820895" cy="2549253"/>
          </a:xfrm>
          <a:prstGeom prst="rect">
            <a:avLst/>
          </a:prstGeom>
        </p:spPr>
      </p:pic>
      <p:sp>
        <p:nvSpPr>
          <p:cNvPr id="11" name="CaixaDeTexto 2"/>
          <p:cNvSpPr txBox="1"/>
          <p:nvPr/>
        </p:nvSpPr>
        <p:spPr>
          <a:xfrm>
            <a:off x="164552" y="5928867"/>
            <a:ext cx="8271917"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D</a:t>
            </a:r>
            <a:r>
              <a:rPr lang="en-US" sz="2000" dirty="0" smtClean="0">
                <a:solidFill>
                  <a:sysClr val="windowText" lastClr="000000"/>
                </a:solidFill>
              </a:rPr>
              <a:t>ecides </a:t>
            </a:r>
            <a:r>
              <a:rPr lang="en-US" sz="2000" dirty="0">
                <a:solidFill>
                  <a:sysClr val="windowText" lastClr="000000"/>
                </a:solidFill>
              </a:rPr>
              <a:t>which terminal encoding to use and how to recognize key </a:t>
            </a:r>
            <a:r>
              <a:rPr lang="en-US" sz="2000" dirty="0" smtClean="0">
                <a:solidFill>
                  <a:sysClr val="windowText" lastClr="000000"/>
                </a:solidFill>
              </a:rPr>
              <a:t>up/down movements in </a:t>
            </a:r>
            <a:r>
              <a:rPr lang="en-US" sz="2000" i="1" dirty="0" err="1" smtClean="0">
                <a:solidFill>
                  <a:sysClr val="windowText" lastClr="000000"/>
                </a:solidFill>
                <a:effectLst>
                  <a:outerShdw blurRad="38100" dist="38100" dir="2700000" algn="tl">
                    <a:srgbClr val="000000">
                      <a:alpha val="43137"/>
                    </a:srgbClr>
                  </a:outerShdw>
                </a:effectLst>
              </a:rPr>
              <a:t>unix</a:t>
            </a:r>
            <a:r>
              <a:rPr lang="en-US" sz="2000" dirty="0" smtClean="0">
                <a:solidFill>
                  <a:sysClr val="windowText" lastClr="000000"/>
                </a:solidFill>
              </a:rPr>
              <a:t> and </a:t>
            </a:r>
            <a:r>
              <a:rPr lang="en-US" sz="2000" i="1" dirty="0" smtClean="0">
                <a:solidFill>
                  <a:sysClr val="windowText" lastClr="000000"/>
                </a:solidFill>
                <a:effectLst>
                  <a:outerShdw blurRad="38100" dist="38100" dir="2700000" algn="tl">
                    <a:srgbClr val="000000">
                      <a:alpha val="43137"/>
                    </a:srgbClr>
                  </a:outerShdw>
                </a:effectLst>
              </a:rPr>
              <a:t>Windows</a:t>
            </a:r>
            <a:r>
              <a:rPr lang="en-US" sz="2000" dirty="0" smtClean="0">
                <a:solidFill>
                  <a:sysClr val="windowText" lastClr="000000"/>
                </a:solidFill>
              </a:rPr>
              <a:t>.</a:t>
            </a:r>
          </a:p>
        </p:txBody>
      </p:sp>
      <p:pic>
        <p:nvPicPr>
          <p:cNvPr id="26" name="Imagem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2540" y="4841971"/>
            <a:ext cx="1516058" cy="771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CaixaDeTexto 2"/>
          <p:cNvSpPr txBox="1"/>
          <p:nvPr/>
        </p:nvSpPr>
        <p:spPr>
          <a:xfrm>
            <a:off x="2991402" y="2934418"/>
            <a:ext cx="8271916" cy="1015663"/>
          </a:xfrm>
          <a:prstGeom prst="rect">
            <a:avLst/>
          </a:prstGeom>
          <a:solidFill>
            <a:schemeClr val="accent5"/>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U</a:t>
            </a:r>
            <a:r>
              <a:rPr lang="en-US" sz="2000" dirty="0" smtClean="0">
                <a:solidFill>
                  <a:sysClr val="windowText" lastClr="000000"/>
                </a:solidFill>
              </a:rPr>
              <a:t>tility </a:t>
            </a:r>
            <a:r>
              <a:rPr lang="en-US" sz="2000" dirty="0">
                <a:solidFill>
                  <a:sysClr val="windowText" lastClr="000000"/>
                </a:solidFill>
              </a:rPr>
              <a:t>functions to help matching specific rules. Provides information about </a:t>
            </a:r>
            <a:r>
              <a:rPr lang="en-US" sz="2000" dirty="0" smtClean="0">
                <a:solidFill>
                  <a:sysClr val="windowText" lastClr="000000"/>
                </a:solidFill>
              </a:rPr>
              <a:t>existence of </a:t>
            </a:r>
            <a:r>
              <a:rPr lang="en-US" sz="2000" u="sng" dirty="0" smtClean="0">
                <a:solidFill>
                  <a:sysClr val="windowText" lastClr="000000"/>
                </a:solidFill>
              </a:rPr>
              <a:t>apt-get</a:t>
            </a:r>
            <a:r>
              <a:rPr lang="en-US" sz="2000" dirty="0" smtClean="0">
                <a:solidFill>
                  <a:sysClr val="windowText" lastClr="000000"/>
                </a:solidFill>
              </a:rPr>
              <a:t> </a:t>
            </a:r>
            <a:r>
              <a:rPr lang="pt-PT" sz="2000" dirty="0" smtClean="0">
                <a:solidFill>
                  <a:sysClr val="windowText" lastClr="000000"/>
                </a:solidFill>
              </a:rPr>
              <a:t>or ArchLinux </a:t>
            </a:r>
            <a:r>
              <a:rPr lang="pt-PT" sz="2000" dirty="0" smtClean="0">
                <a:solidFill>
                  <a:sysClr val="windowText" lastClr="000000"/>
                </a:solidFill>
                <a:effectLst>
                  <a:outerShdw blurRad="38100" dist="38100" dir="2700000" algn="tl">
                    <a:srgbClr val="000000">
                      <a:alpha val="43137"/>
                    </a:srgbClr>
                  </a:outerShdw>
                </a:effectLst>
              </a:rPr>
              <a:t>pacman</a:t>
            </a:r>
            <a:r>
              <a:rPr lang="pt-PT" sz="2000" dirty="0" smtClean="0">
                <a:solidFill>
                  <a:sysClr val="windowText" lastClr="000000"/>
                </a:solidFill>
              </a:rPr>
              <a:t>, </a:t>
            </a:r>
            <a:r>
              <a:rPr lang="en-US" sz="2000" dirty="0">
                <a:solidFill>
                  <a:sysClr val="windowText" lastClr="000000"/>
                </a:solidFill>
              </a:rPr>
              <a:t>for instance, and predicts a fix for the </a:t>
            </a:r>
            <a:r>
              <a:rPr lang="en-US" sz="2000" dirty="0" smtClean="0">
                <a:solidFill>
                  <a:sysClr val="windowText" lastClr="000000"/>
                </a:solidFill>
              </a:rPr>
              <a:t>command.</a:t>
            </a:r>
          </a:p>
        </p:txBody>
      </p:sp>
      <p:sp>
        <p:nvSpPr>
          <p:cNvPr id="25" name="CaixaDeTexto 2"/>
          <p:cNvSpPr txBox="1"/>
          <p:nvPr/>
        </p:nvSpPr>
        <p:spPr>
          <a:xfrm>
            <a:off x="0" y="1685511"/>
            <a:ext cx="7192370"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M</a:t>
            </a:r>
            <a:r>
              <a:rPr lang="en-US" sz="2000" dirty="0" smtClean="0">
                <a:solidFill>
                  <a:sysClr val="windowText" lastClr="000000"/>
                </a:solidFill>
              </a:rPr>
              <a:t>atches </a:t>
            </a:r>
            <a:r>
              <a:rPr lang="en-US" sz="2000" dirty="0">
                <a:solidFill>
                  <a:sysClr val="windowText" lastClr="000000"/>
                </a:solidFill>
              </a:rPr>
              <a:t>all enabled rules from rules package against current command and </a:t>
            </a:r>
            <a:r>
              <a:rPr lang="en-US" sz="2000" dirty="0" smtClean="0">
                <a:solidFill>
                  <a:sysClr val="windowText" lastClr="000000"/>
                </a:solidFill>
              </a:rPr>
              <a:t>return all available corrected commands.</a:t>
            </a:r>
          </a:p>
        </p:txBody>
      </p:sp>
      <p:sp>
        <p:nvSpPr>
          <p:cNvPr id="27" name="Rectangle 6"/>
          <p:cNvSpPr/>
          <p:nvPr/>
        </p:nvSpPr>
        <p:spPr>
          <a:xfrm>
            <a:off x="2586454" y="3694035"/>
            <a:ext cx="7602218" cy="70788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just"/>
            <a:r>
              <a:rPr lang="en-US" sz="2000" dirty="0">
                <a:solidFill>
                  <a:sysClr val="windowText" lastClr="000000"/>
                </a:solidFill>
              </a:rPr>
              <a:t>A</a:t>
            </a:r>
            <a:r>
              <a:rPr lang="en-US" sz="2000" dirty="0" smtClean="0">
                <a:solidFill>
                  <a:sysClr val="windowText" lastClr="000000"/>
                </a:solidFill>
              </a:rPr>
              <a:t>llows </a:t>
            </a:r>
            <a:r>
              <a:rPr lang="en-US" sz="2000" dirty="0">
                <a:solidFill>
                  <a:sysClr val="windowText" lastClr="000000"/>
                </a:solidFill>
              </a:rPr>
              <a:t>to choose from a list of corrected commands with arrow keys, approve selection </a:t>
            </a:r>
            <a:r>
              <a:rPr lang="en-US" sz="2000" dirty="0" smtClean="0">
                <a:solidFill>
                  <a:sysClr val="windowText" lastClr="000000"/>
                </a:solidFill>
              </a:rPr>
              <a:t>with </a:t>
            </a:r>
            <a:r>
              <a:rPr lang="en-US" sz="2000" dirty="0" smtClean="0">
                <a:solidFill>
                  <a:sysClr val="windowText" lastClr="000000"/>
                </a:solidFill>
                <a:effectLst>
                  <a:outerShdw blurRad="38100" dist="38100" dir="2700000" algn="tl">
                    <a:srgbClr val="000000">
                      <a:alpha val="43137"/>
                    </a:srgbClr>
                  </a:outerShdw>
                </a:effectLst>
              </a:rPr>
              <a:t>Enter</a:t>
            </a:r>
            <a:r>
              <a:rPr lang="en-US" sz="2000" dirty="0" smtClean="0">
                <a:solidFill>
                  <a:sysClr val="windowText" lastClr="000000"/>
                </a:solidFill>
              </a:rPr>
              <a:t> </a:t>
            </a:r>
            <a:r>
              <a:rPr lang="pt-PT" sz="2000" dirty="0">
                <a:solidFill>
                  <a:sysClr val="windowText" lastClr="000000"/>
                </a:solidFill>
              </a:rPr>
              <a:t>or dismiss it </a:t>
            </a:r>
            <a:r>
              <a:rPr lang="pt-PT" sz="2000" dirty="0" smtClean="0">
                <a:solidFill>
                  <a:sysClr val="windowText" lastClr="000000"/>
                </a:solidFill>
              </a:rPr>
              <a:t>with </a:t>
            </a:r>
            <a:r>
              <a:rPr lang="pt-PT" sz="2000" dirty="0" smtClean="0">
                <a:solidFill>
                  <a:sysClr val="windowText" lastClr="000000"/>
                </a:solidFill>
                <a:effectLst>
                  <a:outerShdw blurRad="38100" dist="38100" dir="2700000" algn="tl">
                    <a:srgbClr val="000000">
                      <a:alpha val="43137"/>
                    </a:srgbClr>
                  </a:outerShdw>
                </a:effectLst>
              </a:rPr>
              <a:t>Ctrl+C</a:t>
            </a:r>
            <a:endParaRPr lang="pt-PT" sz="2000" dirty="0">
              <a:solidFill>
                <a:sysClr val="windowText" lastClr="000000"/>
              </a:solidFill>
              <a:effectLst>
                <a:outerShdw blurRad="38100" dist="38100" dir="2700000" algn="tl">
                  <a:srgbClr val="000000">
                    <a:alpha val="43137"/>
                  </a:srgbClr>
                </a:outerShdw>
              </a:effectLst>
            </a:endParaRPr>
          </a:p>
        </p:txBody>
      </p:sp>
      <p:pic>
        <p:nvPicPr>
          <p:cNvPr id="28" name="Imagem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8481" y="4835145"/>
            <a:ext cx="1479986" cy="7521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Imagem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8480" y="1625742"/>
            <a:ext cx="1479986" cy="827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CaixaDeTexto 16"/>
          <p:cNvSpPr txBox="1"/>
          <p:nvPr/>
        </p:nvSpPr>
        <p:spPr>
          <a:xfrm>
            <a:off x="1960553" y="3680574"/>
            <a:ext cx="7863840" cy="3170099"/>
          </a:xfrm>
          <a:prstGeom prst="rect">
            <a:avLst/>
          </a:prstGeom>
          <a:solidFill>
            <a:schemeClr val="accent5"/>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just">
              <a:lnSpc>
                <a:spcPct val="150000"/>
              </a:lnSpc>
            </a:pPr>
            <a:r>
              <a:rPr lang="en-US" sz="2000" dirty="0">
                <a:solidFill>
                  <a:sysClr val="windowText" lastClr="000000"/>
                </a:solidFill>
              </a:rPr>
              <a:t>The </a:t>
            </a:r>
            <a:r>
              <a:rPr lang="en-US" sz="2000" b="1" dirty="0">
                <a:solidFill>
                  <a:sysClr val="windowText" lastClr="000000"/>
                </a:solidFill>
              </a:rPr>
              <a:t>Aux</a:t>
            </a:r>
            <a:r>
              <a:rPr lang="en-US" sz="2000" dirty="0">
                <a:solidFill>
                  <a:sysClr val="windowText" lastClr="000000"/>
                </a:solidFill>
              </a:rPr>
              <a:t> package contains the following modules:</a:t>
            </a:r>
          </a:p>
          <a:p>
            <a:pPr algn="just">
              <a:lnSpc>
                <a:spcPct val="150000"/>
              </a:lnSpc>
            </a:pPr>
            <a:r>
              <a:rPr lang="en-US" sz="2000" b="1" i="1" dirty="0">
                <a:solidFill>
                  <a:sysClr val="windowText" lastClr="000000"/>
                </a:solidFill>
              </a:rPr>
              <a:t>conf.py</a:t>
            </a:r>
            <a:r>
              <a:rPr lang="en-US" sz="2000" dirty="0">
                <a:solidFill>
                  <a:sysClr val="windowText" lastClr="000000"/>
                </a:solidFill>
              </a:rPr>
              <a:t> - configure the settings.</a:t>
            </a:r>
          </a:p>
          <a:p>
            <a:pPr algn="just"/>
            <a:r>
              <a:rPr lang="en-US" sz="2000" b="1" i="1" dirty="0">
                <a:solidFill>
                  <a:sysClr val="windowText" lastClr="000000"/>
                </a:solidFill>
              </a:rPr>
              <a:t>utils.py</a:t>
            </a:r>
            <a:r>
              <a:rPr lang="en-US" sz="2000" dirty="0">
                <a:solidFill>
                  <a:sysClr val="windowText" lastClr="000000"/>
                </a:solidFill>
              </a:rPr>
              <a:t> - define the necessary auxiliary functions for developing the program.</a:t>
            </a:r>
          </a:p>
          <a:p>
            <a:pPr algn="just"/>
            <a:r>
              <a:rPr lang="en-US" sz="2000" b="1" i="1" dirty="0">
                <a:solidFill>
                  <a:sysClr val="windowText" lastClr="000000"/>
                </a:solidFill>
              </a:rPr>
              <a:t>logs.py</a:t>
            </a:r>
            <a:r>
              <a:rPr lang="en-US" sz="2000" dirty="0">
                <a:solidFill>
                  <a:sysClr val="windowText" lastClr="000000"/>
                </a:solidFill>
              </a:rPr>
              <a:t> - deals with internal errors.</a:t>
            </a:r>
          </a:p>
          <a:p>
            <a:pPr algn="just"/>
            <a:r>
              <a:rPr lang="en-US" sz="2000" b="1" i="1" dirty="0">
                <a:solidFill>
                  <a:sysClr val="windowText" lastClr="000000"/>
                </a:solidFill>
              </a:rPr>
              <a:t>const.py</a:t>
            </a:r>
            <a:r>
              <a:rPr lang="en-US" sz="2000" dirty="0">
                <a:solidFill>
                  <a:sysClr val="windowText" lastClr="000000"/>
                </a:solidFill>
              </a:rPr>
              <a:t> - initializes through global variables the default options.</a:t>
            </a:r>
          </a:p>
          <a:p>
            <a:pPr algn="just"/>
            <a:r>
              <a:rPr lang="en-US" sz="2000" b="1" i="1" dirty="0">
                <a:solidFill>
                  <a:sysClr val="windowText" lastClr="000000"/>
                </a:solidFill>
              </a:rPr>
              <a:t>exceptions.py</a:t>
            </a:r>
            <a:r>
              <a:rPr lang="en-US" sz="2000" dirty="0">
                <a:solidFill>
                  <a:sysClr val="windowText" lastClr="000000"/>
                </a:solidFill>
              </a:rPr>
              <a:t> - displays an error message when the user enters a command that is not found.</a:t>
            </a:r>
          </a:p>
          <a:p>
            <a:pPr algn="just"/>
            <a:endParaRPr lang="pt-PT" sz="2000" dirty="0">
              <a:solidFill>
                <a:sysClr val="windowText" lastClr="000000"/>
              </a:solidFill>
            </a:endParaRPr>
          </a:p>
        </p:txBody>
      </p:sp>
      <p:sp>
        <p:nvSpPr>
          <p:cNvPr id="29" name="CaixaDeTexto 2"/>
          <p:cNvSpPr txBox="1"/>
          <p:nvPr/>
        </p:nvSpPr>
        <p:spPr>
          <a:xfrm>
            <a:off x="4507364" y="2968650"/>
            <a:ext cx="7602218" cy="132343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I</a:t>
            </a:r>
            <a:r>
              <a:rPr lang="en-US" sz="2000" dirty="0" smtClean="0">
                <a:solidFill>
                  <a:sysClr val="windowText" lastClr="000000"/>
                </a:solidFill>
              </a:rPr>
              <a:t>t's </a:t>
            </a:r>
            <a:r>
              <a:rPr lang="en-US" sz="2000" dirty="0">
                <a:solidFill>
                  <a:sysClr val="windowText" lastClr="000000"/>
                </a:solidFill>
              </a:rPr>
              <a:t>distributed in three </a:t>
            </a:r>
            <a:r>
              <a:rPr lang="en-US" sz="2000" dirty="0" smtClean="0">
                <a:solidFill>
                  <a:sysClr val="windowText" lastClr="000000"/>
                </a:solidFill>
              </a:rPr>
              <a:t>classes:</a:t>
            </a:r>
          </a:p>
          <a:p>
            <a:pPr marL="285750" indent="-285750" algn="just">
              <a:buFont typeface="Arial" panose="020B0604020202020204" pitchFamily="34" charset="0"/>
              <a:buChar char="•"/>
            </a:pPr>
            <a:r>
              <a:rPr lang="pt-PT" sz="2000" dirty="0" smtClean="0">
                <a:solidFill>
                  <a:sysClr val="windowText" lastClr="000000"/>
                </a:solidFill>
                <a:effectLst>
                  <a:outerShdw blurRad="38100" dist="38100" dir="2700000" algn="tl">
                    <a:srgbClr val="000000">
                      <a:alpha val="43137"/>
                    </a:srgbClr>
                  </a:outerShdw>
                </a:effectLst>
              </a:rPr>
              <a:t>Command(object) </a:t>
            </a:r>
            <a:r>
              <a:rPr lang="pt-PT" sz="2000" dirty="0" smtClean="0">
                <a:solidFill>
                  <a:sysClr val="windowText" lastClr="000000"/>
                </a:solidFill>
              </a:rPr>
              <a:t>– parser of commands;</a:t>
            </a:r>
          </a:p>
          <a:p>
            <a:pPr marL="285750" indent="-285750" algn="just">
              <a:buFont typeface="Arial" panose="020B0604020202020204" pitchFamily="34" charset="0"/>
              <a:buChar char="•"/>
            </a:pPr>
            <a:r>
              <a:rPr lang="pt-PT" sz="2000" dirty="0" smtClean="0">
                <a:solidFill>
                  <a:sysClr val="windowText" lastClr="000000"/>
                </a:solidFill>
                <a:effectLst>
                  <a:outerShdw blurRad="38100" dist="38100" dir="2700000" algn="tl">
                    <a:srgbClr val="000000">
                      <a:alpha val="43137"/>
                    </a:srgbClr>
                  </a:outerShdw>
                </a:effectLst>
              </a:rPr>
              <a:t>Rule(object) </a:t>
            </a:r>
            <a:r>
              <a:rPr lang="en-US" sz="2000" dirty="0" smtClean="0">
                <a:solidFill>
                  <a:sysClr val="windowText" lastClr="000000"/>
                </a:solidFill>
              </a:rPr>
              <a:t>- </a:t>
            </a:r>
            <a:r>
              <a:rPr lang="en-US" sz="2000" dirty="0" err="1" smtClean="0">
                <a:solidFill>
                  <a:sysClr val="windowText" lastClr="000000"/>
                </a:solidFill>
              </a:rPr>
              <a:t>inicializes</a:t>
            </a:r>
            <a:r>
              <a:rPr lang="en-US" sz="2000" dirty="0" smtClean="0">
                <a:solidFill>
                  <a:sysClr val="windowText" lastClr="000000"/>
                </a:solidFill>
              </a:rPr>
              <a:t> </a:t>
            </a:r>
            <a:r>
              <a:rPr lang="en-US" sz="2000" dirty="0">
                <a:solidFill>
                  <a:sysClr val="windowText" lastClr="000000"/>
                </a:solidFill>
              </a:rPr>
              <a:t>rule with given fields</a:t>
            </a:r>
            <a:r>
              <a:rPr lang="en-US" sz="2000" dirty="0" smtClean="0">
                <a:solidFill>
                  <a:sysClr val="windowText" lastClr="000000"/>
                </a:solidFill>
              </a:rPr>
              <a:t>;</a:t>
            </a:r>
          </a:p>
          <a:p>
            <a:pPr marL="285750" indent="-285750" algn="just">
              <a:buFont typeface="Arial" panose="020B0604020202020204" pitchFamily="34" charset="0"/>
              <a:buChar char="•"/>
            </a:pPr>
            <a:r>
              <a:rPr lang="en-US" sz="2000" dirty="0" err="1" smtClean="0">
                <a:solidFill>
                  <a:sysClr val="windowText" lastClr="000000"/>
                </a:solidFill>
                <a:effectLst>
                  <a:outerShdw blurRad="38100" dist="38100" dir="2700000" algn="tl">
                    <a:srgbClr val="000000">
                      <a:alpha val="43137"/>
                    </a:srgbClr>
                  </a:outerShdw>
                </a:effectLst>
              </a:rPr>
              <a:t>CorrectedCommand</a:t>
            </a:r>
            <a:r>
              <a:rPr lang="en-US" sz="2000" dirty="0" smtClean="0">
                <a:solidFill>
                  <a:sysClr val="windowText" lastClr="000000"/>
                </a:solidFill>
                <a:effectLst>
                  <a:outerShdw blurRad="38100" dist="38100" dir="2700000" algn="tl">
                    <a:srgbClr val="000000">
                      <a:alpha val="43137"/>
                    </a:srgbClr>
                  </a:outerShdw>
                </a:effectLst>
              </a:rPr>
              <a:t>(object) </a:t>
            </a:r>
            <a:r>
              <a:rPr lang="en-US" sz="2000" dirty="0" smtClean="0">
                <a:solidFill>
                  <a:sysClr val="windowText" lastClr="000000"/>
                </a:solidFill>
              </a:rPr>
              <a:t>- </a:t>
            </a:r>
            <a:r>
              <a:rPr lang="en-US" sz="2000" dirty="0">
                <a:solidFill>
                  <a:sysClr val="windowText" lastClr="000000"/>
                </a:solidFill>
              </a:rPr>
              <a:t>run command from chosen rule by user.</a:t>
            </a:r>
            <a:endParaRPr lang="pt-PT" sz="2000" dirty="0">
              <a:solidFill>
                <a:sysClr val="windowText" lastClr="000000"/>
              </a:solidFill>
            </a:endParaRPr>
          </a:p>
        </p:txBody>
      </p:sp>
      <p:sp>
        <p:nvSpPr>
          <p:cNvPr id="4" name="CaixaDeTexto 3"/>
          <p:cNvSpPr txBox="1"/>
          <p:nvPr/>
        </p:nvSpPr>
        <p:spPr>
          <a:xfrm>
            <a:off x="2991403" y="1457091"/>
            <a:ext cx="8271915" cy="1323439"/>
          </a:xfrm>
          <a:prstGeom prst="rect">
            <a:avLst/>
          </a:prstGeom>
          <a:solidFill>
            <a:schemeClr val="accent5"/>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C</a:t>
            </a:r>
            <a:r>
              <a:rPr lang="en-US" sz="2000" dirty="0" smtClean="0">
                <a:solidFill>
                  <a:sysClr val="windowText" lastClr="000000"/>
                </a:solidFill>
              </a:rPr>
              <a:t>ontains </a:t>
            </a:r>
            <a:r>
              <a:rPr lang="en-US" sz="2000" dirty="0">
                <a:solidFill>
                  <a:sysClr val="windowText" lastClr="000000"/>
                </a:solidFill>
              </a:rPr>
              <a:t>rules enabled by default. Each rule is a special module with two functions</a:t>
            </a:r>
            <a:r>
              <a:rPr lang="en-US" sz="2000" dirty="0" smtClean="0">
                <a:solidFill>
                  <a:sysClr val="windowText" lastClr="000000"/>
                </a:solidFill>
              </a:rPr>
              <a:t>:</a:t>
            </a:r>
          </a:p>
          <a:p>
            <a:pPr marL="285750" indent="-285750" algn="just">
              <a:buFont typeface="Arial" panose="020B0604020202020204" pitchFamily="34" charset="0"/>
              <a:buChar char="•"/>
            </a:pPr>
            <a:r>
              <a:rPr lang="pt-PT" sz="2000" dirty="0">
                <a:solidFill>
                  <a:sysClr val="windowText" lastClr="000000"/>
                </a:solidFill>
                <a:effectLst>
                  <a:outerShdw blurRad="38100" dist="38100" dir="2700000" algn="tl">
                    <a:srgbClr val="000000">
                      <a:alpha val="43137"/>
                    </a:srgbClr>
                  </a:outerShdw>
                </a:effectLst>
              </a:rPr>
              <a:t>m</a:t>
            </a:r>
            <a:r>
              <a:rPr lang="pt-PT" sz="2000" dirty="0" smtClean="0">
                <a:solidFill>
                  <a:sysClr val="windowText" lastClr="000000"/>
                </a:solidFill>
                <a:effectLst>
                  <a:outerShdw blurRad="38100" dist="38100" dir="2700000" algn="tl">
                    <a:srgbClr val="000000">
                      <a:alpha val="43137"/>
                    </a:srgbClr>
                  </a:outerShdw>
                </a:effectLst>
              </a:rPr>
              <a:t>atch(</a:t>
            </a:r>
            <a:r>
              <a:rPr lang="pt-PT" sz="2000" dirty="0" err="1" smtClean="0">
                <a:solidFill>
                  <a:sysClr val="windowText" lastClr="000000"/>
                </a:solidFill>
                <a:effectLst>
                  <a:outerShdw blurRad="38100" dist="38100" dir="2700000" algn="tl">
                    <a:srgbClr val="000000">
                      <a:alpha val="43137"/>
                    </a:srgbClr>
                  </a:outerShdw>
                </a:effectLst>
              </a:rPr>
              <a:t>command</a:t>
            </a:r>
            <a:r>
              <a:rPr lang="pt-PT" sz="2000" dirty="0" smtClean="0">
                <a:solidFill>
                  <a:sysClr val="windowText" lastClr="000000"/>
                </a:solidFill>
                <a:effectLst>
                  <a:outerShdw blurRad="38100" dist="38100" dir="2700000" algn="tl">
                    <a:srgbClr val="000000">
                      <a:alpha val="43137"/>
                    </a:srgbClr>
                  </a:outerShdw>
                </a:effectLst>
              </a:rPr>
              <a:t>) </a:t>
            </a:r>
            <a:r>
              <a:rPr lang="pt-PT" sz="2000" dirty="0" smtClean="0">
                <a:solidFill>
                  <a:sysClr val="windowText" lastClr="000000"/>
                </a:solidFill>
              </a:rPr>
              <a:t>- </a:t>
            </a:r>
            <a:r>
              <a:rPr lang="pt-PT" sz="2000" dirty="0" err="1">
                <a:solidFill>
                  <a:sysClr val="windowText" lastClr="000000"/>
                </a:solidFill>
              </a:rPr>
              <a:t>True</a:t>
            </a:r>
            <a:r>
              <a:rPr lang="pt-PT" sz="2000" dirty="0">
                <a:solidFill>
                  <a:sysClr val="windowText" lastClr="000000"/>
                </a:solidFill>
              </a:rPr>
              <a:t> </a:t>
            </a:r>
            <a:r>
              <a:rPr lang="pt-PT" sz="2000" dirty="0" err="1">
                <a:solidFill>
                  <a:sysClr val="windowText" lastClr="000000"/>
                </a:solidFill>
              </a:rPr>
              <a:t>when</a:t>
            </a:r>
            <a:r>
              <a:rPr lang="pt-PT" sz="2000" dirty="0">
                <a:solidFill>
                  <a:sysClr val="windowText" lastClr="000000"/>
                </a:solidFill>
              </a:rPr>
              <a:t> rule </a:t>
            </a:r>
            <a:r>
              <a:rPr lang="pt-PT" sz="2000" dirty="0" err="1">
                <a:solidFill>
                  <a:sysClr val="windowText" lastClr="000000"/>
                </a:solidFill>
              </a:rPr>
              <a:t>matched</a:t>
            </a:r>
            <a:r>
              <a:rPr lang="pt-PT" sz="2000" dirty="0" smtClean="0">
                <a:solidFill>
                  <a:sysClr val="windowText" lastClr="000000"/>
                </a:solidFill>
              </a:rPr>
              <a:t>;</a:t>
            </a:r>
          </a:p>
          <a:p>
            <a:pPr marL="285750" indent="-285750" algn="just">
              <a:buFont typeface="Arial" panose="020B0604020202020204" pitchFamily="34" charset="0"/>
              <a:buChar char="•"/>
            </a:pPr>
            <a:r>
              <a:rPr lang="pt-PT" sz="2000" dirty="0" err="1" smtClean="0">
                <a:solidFill>
                  <a:sysClr val="windowText" lastClr="000000"/>
                </a:solidFill>
                <a:effectLst>
                  <a:outerShdw blurRad="38100" dist="38100" dir="2700000" algn="tl">
                    <a:srgbClr val="000000">
                      <a:alpha val="43137"/>
                    </a:srgbClr>
                  </a:outerShdw>
                </a:effectLst>
              </a:rPr>
              <a:t>get_new</a:t>
            </a:r>
            <a:r>
              <a:rPr lang="pt-PT" sz="2000" dirty="0" smtClean="0">
                <a:solidFill>
                  <a:sysClr val="windowText" lastClr="000000"/>
                </a:solidFill>
                <a:effectLst>
                  <a:outerShdw blurRad="38100" dist="38100" dir="2700000" algn="tl">
                    <a:srgbClr val="000000">
                      <a:alpha val="43137"/>
                    </a:srgbClr>
                  </a:outerShdw>
                </a:effectLst>
              </a:rPr>
              <a:t>_</a:t>
            </a:r>
            <a:r>
              <a:rPr lang="en-US" sz="2000" dirty="0" smtClean="0">
                <a:solidFill>
                  <a:sysClr val="windowText" lastClr="000000"/>
                </a:solidFill>
                <a:effectLst>
                  <a:outerShdw blurRad="38100" dist="38100" dir="2700000" algn="tl">
                    <a:srgbClr val="000000">
                      <a:alpha val="43137"/>
                    </a:srgbClr>
                  </a:outerShdw>
                </a:effectLst>
              </a:rPr>
              <a:t>command</a:t>
            </a:r>
            <a:r>
              <a:rPr lang="pt-PT" sz="2000" dirty="0" smtClean="0">
                <a:solidFill>
                  <a:sysClr val="windowText" lastClr="000000"/>
                </a:solidFill>
                <a:effectLst>
                  <a:outerShdw blurRad="38100" dist="38100" dir="2700000" algn="tl">
                    <a:srgbClr val="000000">
                      <a:alpha val="43137"/>
                    </a:srgbClr>
                  </a:outerShdw>
                </a:effectLst>
              </a:rPr>
              <a:t>(</a:t>
            </a:r>
            <a:r>
              <a:rPr lang="pt-PT" sz="2000" dirty="0" err="1" smtClean="0">
                <a:solidFill>
                  <a:sysClr val="windowText" lastClr="000000"/>
                </a:solidFill>
                <a:effectLst>
                  <a:outerShdw blurRad="38100" dist="38100" dir="2700000" algn="tl">
                    <a:srgbClr val="000000">
                      <a:alpha val="43137"/>
                    </a:srgbClr>
                  </a:outerShdw>
                </a:effectLst>
              </a:rPr>
              <a:t>command</a:t>
            </a:r>
            <a:r>
              <a:rPr lang="pt-PT" sz="2000" dirty="0">
                <a:solidFill>
                  <a:sysClr val="windowText" lastClr="000000"/>
                </a:solidFill>
                <a:effectLst>
                  <a:outerShdw blurRad="38100" dist="38100" dir="2700000" algn="tl">
                    <a:srgbClr val="000000">
                      <a:alpha val="43137"/>
                    </a:srgbClr>
                  </a:outerShdw>
                </a:effectLst>
              </a:rPr>
              <a:t>) </a:t>
            </a:r>
            <a:r>
              <a:rPr lang="en-US" sz="2000" dirty="0">
                <a:solidFill>
                  <a:sysClr val="windowText" lastClr="000000"/>
                </a:solidFill>
              </a:rPr>
              <a:t>- return a list of fixed commands.</a:t>
            </a:r>
            <a:endParaRPr lang="pt-PT" sz="2000" dirty="0">
              <a:solidFill>
                <a:sysClr val="windowText" lastClr="000000"/>
              </a:solidFill>
            </a:endParaRPr>
          </a:p>
        </p:txBody>
      </p:sp>
      <p:sp>
        <p:nvSpPr>
          <p:cNvPr id="9" name="CaixaDeTexto 2"/>
          <p:cNvSpPr txBox="1"/>
          <p:nvPr/>
        </p:nvSpPr>
        <p:spPr>
          <a:xfrm>
            <a:off x="2991402" y="4289176"/>
            <a:ext cx="8271916" cy="725487"/>
          </a:xfrm>
          <a:prstGeom prst="rect">
            <a:avLst/>
          </a:prstGeom>
          <a:solidFill>
            <a:schemeClr val="accent5"/>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en-US" sz="2000" dirty="0">
                <a:solidFill>
                  <a:sysClr val="windowText" lastClr="000000"/>
                </a:solidFill>
              </a:rPr>
              <a:t>C</a:t>
            </a:r>
            <a:r>
              <a:rPr lang="en-US" sz="2000" dirty="0" smtClean="0">
                <a:solidFill>
                  <a:sysClr val="windowText" lastClr="000000"/>
                </a:solidFill>
              </a:rPr>
              <a:t>onverts </a:t>
            </a:r>
            <a:r>
              <a:rPr lang="en-US" sz="2000" dirty="0">
                <a:solidFill>
                  <a:sysClr val="windowText" lastClr="000000"/>
                </a:solidFill>
              </a:rPr>
              <a:t>shell specific command </a:t>
            </a:r>
            <a:r>
              <a:rPr lang="en-US" sz="2000" dirty="0" smtClean="0">
                <a:solidFill>
                  <a:sysClr val="windowText" lastClr="000000"/>
                </a:solidFill>
              </a:rPr>
              <a:t>to </a:t>
            </a:r>
            <a:r>
              <a:rPr lang="en-US" sz="2000" dirty="0" err="1" smtClean="0">
                <a:solidFill>
                  <a:sysClr val="windowText" lastClr="000000"/>
                </a:solidFill>
                <a:effectLst>
                  <a:outerShdw blurRad="38100" dist="38100" dir="2700000" algn="tl">
                    <a:srgbClr val="000000">
                      <a:alpha val="43137"/>
                    </a:srgbClr>
                  </a:outerShdw>
                </a:effectLst>
              </a:rPr>
              <a:t>sh</a:t>
            </a:r>
            <a:r>
              <a:rPr lang="en-US" sz="2000" dirty="0" smtClean="0">
                <a:solidFill>
                  <a:sysClr val="windowText" lastClr="000000"/>
                </a:solidFill>
              </a:rPr>
              <a:t> </a:t>
            </a:r>
            <a:r>
              <a:rPr lang="pt-PT" sz="2000" dirty="0">
                <a:solidFill>
                  <a:sysClr val="windowText" lastClr="000000"/>
                </a:solidFill>
              </a:rPr>
              <a:t>compatible version, expands aliases and </a:t>
            </a:r>
            <a:endParaRPr lang="pt-PT" sz="2000" dirty="0" smtClean="0">
              <a:solidFill>
                <a:sysClr val="windowText" lastClr="000000"/>
              </a:solidFill>
            </a:endParaRPr>
          </a:p>
          <a:p>
            <a:pPr algn="just"/>
            <a:r>
              <a:rPr lang="pt-PT" sz="2000" dirty="0" smtClean="0">
                <a:solidFill>
                  <a:sysClr val="windowText" lastClr="000000"/>
                </a:solidFill>
              </a:rPr>
              <a:t>environment </a:t>
            </a:r>
            <a:r>
              <a:rPr lang="pt-PT" sz="2000" dirty="0">
                <a:solidFill>
                  <a:sysClr val="windowText" lastClr="000000"/>
                </a:solidFill>
              </a:rPr>
              <a:t>variable</a:t>
            </a:r>
            <a:r>
              <a:rPr lang="pt-PT" sz="2000" dirty="0" smtClean="0">
                <a:solidFill>
                  <a:sysClr val="windowText" lastClr="000000"/>
                </a:solidFill>
              </a:rPr>
              <a:t>.</a:t>
            </a:r>
            <a:endParaRPr lang="en-US" sz="2000" dirty="0" smtClean="0">
              <a:solidFill>
                <a:sysClr val="windowText" lastClr="000000"/>
              </a:solidFill>
            </a:endParaRPr>
          </a:p>
        </p:txBody>
      </p:sp>
    </p:spTree>
    <p:extLst>
      <p:ext uri="{BB962C8B-B14F-4D97-AF65-F5344CB8AC3E}">
        <p14:creationId xmlns:p14="http://schemas.microsoft.com/office/powerpoint/2010/main" val="41027595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5"/>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2000" fill="hold"/>
                                        <p:tgtEl>
                                          <p:spTgt spid="8"/>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6" presetClass="emph" presetSubtype="0" fill="hold" nodeType="clickEffect">
                                  <p:stCondLst>
                                    <p:cond delay="0"/>
                                  </p:stCondLst>
                                  <p:childTnLst>
                                    <p:animScale>
                                      <p:cBhvr>
                                        <p:cTn id="50" dur="2000" fill="hold"/>
                                        <p:tgtEl>
                                          <p:spTgt spid="10"/>
                                        </p:tgtEl>
                                      </p:cBhvr>
                                      <p:by x="150000" y="150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 presetClass="emph" presetSubtype="0" fill="hold" nodeType="clickEffect">
                                  <p:stCondLst>
                                    <p:cond delay="0"/>
                                  </p:stCondLst>
                                  <p:childTnLst>
                                    <p:animScale>
                                      <p:cBhvr>
                                        <p:cTn id="64" dur="2000" fill="hold"/>
                                        <p:tgtEl>
                                          <p:spTgt spid="16"/>
                                        </p:tgtEl>
                                      </p:cBhvr>
                                      <p:by x="110000" y="110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6" presetClass="emph" presetSubtype="0" fill="hold" nodeType="clickEffect">
                                  <p:stCondLst>
                                    <p:cond delay="0"/>
                                  </p:stCondLst>
                                  <p:childTnLst>
                                    <p:animScale>
                                      <p:cBhvr>
                                        <p:cTn id="78" dur="2000" fill="hold"/>
                                        <p:tgtEl>
                                          <p:spTgt spid="24"/>
                                        </p:tgtEl>
                                      </p:cBhvr>
                                      <p:by x="150000" y="150000"/>
                                    </p:animScale>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6" presetClass="emph" presetSubtype="0" fill="hold" nodeType="clickEffect">
                                  <p:stCondLst>
                                    <p:cond delay="0"/>
                                  </p:stCondLst>
                                  <p:childTnLst>
                                    <p:animScale>
                                      <p:cBhvr>
                                        <p:cTn id="92" dur="2000" fill="hold"/>
                                        <p:tgtEl>
                                          <p:spTgt spid="26"/>
                                        </p:tgtEl>
                                      </p:cBhvr>
                                      <p:by x="150000" y="150000"/>
                                    </p:animScale>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mph" presetSubtype="0" fill="hold" nodeType="clickEffect">
                                  <p:stCondLst>
                                    <p:cond delay="0"/>
                                  </p:stCondLst>
                                  <p:childTnLst>
                                    <p:animScale>
                                      <p:cBhvr>
                                        <p:cTn id="106" dur="2000" fill="hold"/>
                                        <p:tgtEl>
                                          <p:spTgt spid="28"/>
                                        </p:tgtEl>
                                      </p:cBhvr>
                                      <p:by x="150000" y="150000"/>
                                    </p:animScale>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7" grpId="0" animBg="1"/>
      <p:bldP spid="7" grpId="1" animBg="1"/>
      <p:bldP spid="25" grpId="0" animBg="1"/>
      <p:bldP spid="25" grpId="1" animBg="1"/>
      <p:bldP spid="27" grpId="0" animBg="1"/>
      <p:bldP spid="27" grpId="1" animBg="1"/>
      <p:bldP spid="17" grpId="0" animBg="1"/>
      <p:bldP spid="17" grpId="1" animBg="1"/>
      <p:bldP spid="29" grpId="0" animBg="1"/>
      <p:bldP spid="29" grpId="1" animBg="1"/>
      <p:bldP spid="4" grpId="0" animBg="1"/>
      <p:bldP spid="4" grpId="1"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Physical</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pt-PT" dirty="0" smtClean="0"/>
              <a:t>	T</a:t>
            </a:r>
            <a:r>
              <a:rPr lang="en-US" dirty="0"/>
              <a:t>his view, also known as </a:t>
            </a:r>
            <a:r>
              <a:rPr lang="en-US" b="1" dirty="0"/>
              <a:t>Deployment View</a:t>
            </a:r>
            <a:r>
              <a:rPr lang="en-US" dirty="0"/>
              <a:t>, is concerned with the topology of software components on the physical layer, as well as the physical connections between them.</a:t>
            </a:r>
            <a:endParaRPr lang="pt-PT" dirty="0"/>
          </a:p>
        </p:txBody>
      </p:sp>
    </p:spTree>
    <p:extLst>
      <p:ext uri="{BB962C8B-B14F-4D97-AF65-F5344CB8AC3E}">
        <p14:creationId xmlns:p14="http://schemas.microsoft.com/office/powerpoint/2010/main" val="115864083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2998" t="5386" r="8329" b="-879"/>
          <a:stretch/>
        </p:blipFill>
        <p:spPr>
          <a:xfrm>
            <a:off x="-14075" y="0"/>
            <a:ext cx="12206075" cy="6923315"/>
          </a:xfrm>
          <a:prstGeom prst="rect">
            <a:avLst/>
          </a:prstGeom>
        </p:spPr>
      </p:pic>
    </p:spTree>
    <p:extLst>
      <p:ext uri="{BB962C8B-B14F-4D97-AF65-F5344CB8AC3E}">
        <p14:creationId xmlns:p14="http://schemas.microsoft.com/office/powerpoint/2010/main" val="165704678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Discussion</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There </a:t>
            </a:r>
            <a:r>
              <a:rPr lang="en-US" dirty="0"/>
              <a:t>is a big gap between understanding what a program does, and understanding how a program works. </a:t>
            </a:r>
            <a:endParaRPr lang="en-US" dirty="0" smtClean="0"/>
          </a:p>
          <a:p>
            <a:pPr marL="0" indent="0" algn="just">
              <a:buNone/>
            </a:pPr>
            <a:r>
              <a:rPr lang="pt-PT" dirty="0" smtClean="0"/>
              <a:t>	</a:t>
            </a:r>
            <a:r>
              <a:rPr lang="en-US" b="1" i="1" dirty="0"/>
              <a:t> 4+1 architectural view model </a:t>
            </a:r>
            <a:r>
              <a:rPr lang="en-US" dirty="0" smtClean="0"/>
              <a:t>is </a:t>
            </a:r>
            <a:r>
              <a:rPr lang="en-US" dirty="0"/>
              <a:t>a practical method to objectively evaluate this software, with respect to user requirements (depicted as use cases), as we now detail:</a:t>
            </a:r>
            <a:endParaRPr lang="pt-PT" dirty="0"/>
          </a:p>
        </p:txBody>
      </p:sp>
    </p:spTree>
    <p:extLst>
      <p:ext uri="{BB962C8B-B14F-4D97-AF65-F5344CB8AC3E}">
        <p14:creationId xmlns:p14="http://schemas.microsoft.com/office/powerpoint/2010/main" val="223774788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e Conteúdo 3"/>
          <p:cNvSpPr>
            <a:spLocks noGrp="1"/>
          </p:cNvSpPr>
          <p:nvPr>
            <p:ph idx="1"/>
          </p:nvPr>
        </p:nvSpPr>
        <p:spPr>
          <a:xfrm>
            <a:off x="1141412" y="1465715"/>
            <a:ext cx="9905999" cy="4099062"/>
          </a:xfrm>
        </p:spPr>
        <p:txBody>
          <a:bodyPr>
            <a:noAutofit/>
          </a:bodyPr>
          <a:lstStyle/>
          <a:p>
            <a:pPr algn="just">
              <a:lnSpc>
                <a:spcPct val="150000"/>
              </a:lnSpc>
            </a:pPr>
            <a:r>
              <a:rPr lang="en-US" dirty="0"/>
              <a:t>The list of commands is consistent with the provided Logical View</a:t>
            </a:r>
            <a:r>
              <a:rPr lang="en-US" dirty="0" smtClean="0"/>
              <a:t>.</a:t>
            </a:r>
          </a:p>
          <a:p>
            <a:pPr algn="just">
              <a:lnSpc>
                <a:spcPct val="150000"/>
              </a:lnSpc>
            </a:pPr>
            <a:r>
              <a:rPr lang="en-US" dirty="0"/>
              <a:t>The available commands can be mapped to the diagram of the Process View.</a:t>
            </a:r>
          </a:p>
          <a:p>
            <a:pPr algn="just">
              <a:lnSpc>
                <a:spcPct val="150000"/>
              </a:lnSpc>
            </a:pPr>
            <a:r>
              <a:rPr lang="en-US" dirty="0"/>
              <a:t>The computation provided by the components in the Development View diagram enable the functionalities required by the Use Cases.</a:t>
            </a:r>
          </a:p>
          <a:p>
            <a:pPr algn="just">
              <a:lnSpc>
                <a:spcPct val="150000"/>
              </a:lnSpc>
            </a:pPr>
            <a:r>
              <a:rPr lang="en-US" dirty="0"/>
              <a:t>The physical nodes described in the Physical View diagram are sufficient for realizing the application proposed in all previous diagrams.</a:t>
            </a:r>
          </a:p>
          <a:p>
            <a:pPr marL="0" indent="0" algn="just">
              <a:lnSpc>
                <a:spcPct val="150000"/>
              </a:lnSpc>
              <a:buNone/>
            </a:pPr>
            <a:endParaRPr lang="en-US" dirty="0"/>
          </a:p>
          <a:p>
            <a:pPr algn="just">
              <a:lnSpc>
                <a:spcPct val="150000"/>
              </a:lnSpc>
            </a:pPr>
            <a:endParaRPr lang="pt-PT" dirty="0"/>
          </a:p>
        </p:txBody>
      </p:sp>
    </p:spTree>
    <p:extLst>
      <p:ext uri="{BB962C8B-B14F-4D97-AF65-F5344CB8AC3E}">
        <p14:creationId xmlns:p14="http://schemas.microsoft.com/office/powerpoint/2010/main" val="1302125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Code</a:t>
            </a:r>
            <a:r>
              <a:rPr lang="pt-PT" dirty="0" smtClean="0"/>
              <a:t> </a:t>
            </a:r>
            <a:r>
              <a:rPr lang="pt-PT" dirty="0" err="1" smtClean="0"/>
              <a:t>Contribution</a:t>
            </a:r>
            <a:r>
              <a:rPr lang="pt-PT" dirty="0" smtClean="0"/>
              <a:t>: </a:t>
            </a:r>
            <a:r>
              <a:rPr lang="pt-PT" dirty="0" err="1" smtClean="0"/>
              <a:t>Makefile</a:t>
            </a:r>
            <a:r>
              <a:rPr lang="pt-PT" dirty="0" smtClean="0"/>
              <a:t> </a:t>
            </a:r>
            <a:r>
              <a:rPr lang="pt-PT" dirty="0" err="1" smtClean="0"/>
              <a:t>RUle</a:t>
            </a:r>
            <a:endParaRPr lang="pt-PT" dirty="0"/>
          </a:p>
        </p:txBody>
      </p:sp>
      <p:sp>
        <p:nvSpPr>
          <p:cNvPr id="4" name="Marcador de Posição de Conteúdo 3"/>
          <p:cNvSpPr>
            <a:spLocks noGrp="1"/>
          </p:cNvSpPr>
          <p:nvPr>
            <p:ph sz="half" idx="1"/>
          </p:nvPr>
        </p:nvSpPr>
        <p:spPr>
          <a:xfrm>
            <a:off x="684210" y="2209333"/>
            <a:ext cx="4878389" cy="3541714"/>
          </a:xfrm>
        </p:spPr>
        <p:txBody>
          <a:bodyPr/>
          <a:lstStyle/>
          <a:p>
            <a:pPr algn="just"/>
            <a:r>
              <a:rPr lang="en-US" dirty="0" smtClean="0"/>
              <a:t>We implemented a dynamic rule that, given </a:t>
            </a:r>
            <a:r>
              <a:rPr lang="en-US" dirty="0"/>
              <a:t>a</a:t>
            </a:r>
            <a:r>
              <a:rPr lang="en-US" dirty="0" smtClean="0"/>
              <a:t> malformed/invalid make file invocation:</a:t>
            </a:r>
          </a:p>
          <a:p>
            <a:pPr lvl="1" algn="just"/>
            <a:r>
              <a:rPr lang="en-US" dirty="0" smtClean="0"/>
              <a:t>Parses the </a:t>
            </a:r>
            <a:r>
              <a:rPr lang="en-US" i="1" dirty="0" err="1" smtClean="0"/>
              <a:t>Makefile</a:t>
            </a:r>
            <a:r>
              <a:rPr lang="en-US" dirty="0" smtClean="0"/>
              <a:t>;</a:t>
            </a:r>
          </a:p>
          <a:p>
            <a:pPr lvl="1" algn="just"/>
            <a:r>
              <a:rPr lang="en-US" dirty="0" smtClean="0"/>
              <a:t>Retrieves it’s targets using regular expression matching;</a:t>
            </a:r>
          </a:p>
          <a:p>
            <a:pPr lvl="1" algn="just"/>
            <a:r>
              <a:rPr lang="en-US" dirty="0" smtClean="0"/>
              <a:t>Returns the most similarly named valid target.</a:t>
            </a:r>
            <a:endParaRPr lang="en-US" dirty="0"/>
          </a:p>
        </p:txBody>
      </p:sp>
      <p:pic>
        <p:nvPicPr>
          <p:cNvPr id="6" name="Marcador de Posição de Conteúdo 5"/>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8087" t="8171" r="26449" b="26538"/>
          <a:stretch/>
        </p:blipFill>
        <p:spPr>
          <a:xfrm>
            <a:off x="5719353" y="2094757"/>
            <a:ext cx="5697584" cy="3770866"/>
          </a:xfrm>
        </p:spPr>
      </p:pic>
    </p:spTree>
    <p:extLst>
      <p:ext uri="{BB962C8B-B14F-4D97-AF65-F5344CB8AC3E}">
        <p14:creationId xmlns:p14="http://schemas.microsoft.com/office/powerpoint/2010/main" val="280707017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Contributions</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Regarding </a:t>
            </a:r>
            <a:r>
              <a:rPr lang="en-US" dirty="0"/>
              <a:t>the contribution of each element to this report, the group believes that the work was equally distributed by the five elements, with </a:t>
            </a:r>
            <a:r>
              <a:rPr lang="en-US" dirty="0" smtClean="0"/>
              <a:t>the exception of the </a:t>
            </a:r>
            <a:r>
              <a:rPr lang="en-US" i="1" dirty="0" err="1" smtClean="0"/>
              <a:t>Makefile</a:t>
            </a:r>
            <a:r>
              <a:rPr lang="en-US" i="1" smtClean="0"/>
              <a:t> </a:t>
            </a:r>
            <a:r>
              <a:rPr lang="en-US" smtClean="0"/>
              <a:t>Rule code </a:t>
            </a:r>
            <a:r>
              <a:rPr lang="en-US" dirty="0" smtClean="0"/>
              <a:t>which was implemented by Miguel Ferreira.</a:t>
            </a:r>
          </a:p>
          <a:p>
            <a:pPr marL="0" indent="0" algn="just">
              <a:buNone/>
            </a:pPr>
            <a:r>
              <a:rPr lang="en-US" dirty="0"/>
              <a:t/>
            </a:r>
            <a:br>
              <a:rPr lang="en-US" dirty="0"/>
            </a:br>
            <a:endParaRPr lang="pt-PT" dirty="0"/>
          </a:p>
        </p:txBody>
      </p:sp>
    </p:spTree>
    <p:extLst>
      <p:ext uri="{BB962C8B-B14F-4D97-AF65-F5344CB8AC3E}">
        <p14:creationId xmlns:p14="http://schemas.microsoft.com/office/powerpoint/2010/main" val="285530238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smtClean="0"/>
              <a:t>Description</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The </a:t>
            </a:r>
            <a:r>
              <a:rPr lang="en-US" b="1" i="1" dirty="0"/>
              <a:t>Fuck</a:t>
            </a:r>
            <a:r>
              <a:rPr lang="en-US" dirty="0"/>
              <a:t> is a handy tool that allows its users to easily understand what went wrong with their console command. Keeping it short and simple, what it does is show them some alternatives to our last terminal input, (tries to match a rule for the previous command, creates a new command using the matched rule and runs it), and allowing them to make their own rules also.</a:t>
            </a:r>
            <a:endParaRPr lang="pt-PT" dirty="0"/>
          </a:p>
        </p:txBody>
      </p:sp>
    </p:spTree>
    <p:extLst>
      <p:ext uri="{BB962C8B-B14F-4D97-AF65-F5344CB8AC3E}">
        <p14:creationId xmlns:p14="http://schemas.microsoft.com/office/powerpoint/2010/main" val="307569619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003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0910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Software </a:t>
            </a:r>
            <a:r>
              <a:rPr lang="pt-PT" b="1" dirty="0" err="1" smtClean="0"/>
              <a:t>Architecture</a:t>
            </a:r>
            <a:endParaRPr lang="pt-PT" dirty="0"/>
          </a:p>
        </p:txBody>
      </p:sp>
      <p:sp>
        <p:nvSpPr>
          <p:cNvPr id="3" name="Marcador de Posição de Conteúdo 2"/>
          <p:cNvSpPr>
            <a:spLocks noGrp="1"/>
          </p:cNvSpPr>
          <p:nvPr>
            <p:ph idx="1"/>
          </p:nvPr>
        </p:nvSpPr>
        <p:spPr/>
        <p:txBody>
          <a:bodyPr/>
          <a:lstStyle/>
          <a:p>
            <a:pPr marL="0" indent="0" algn="just">
              <a:buNone/>
            </a:pPr>
            <a:r>
              <a:rPr lang="en-US" b="1" i="1" dirty="0" smtClean="0"/>
              <a:t>	4+1 </a:t>
            </a:r>
            <a:r>
              <a:rPr lang="en-US" b="1" i="1" dirty="0"/>
              <a:t>architectural view model</a:t>
            </a:r>
            <a:r>
              <a:rPr lang="en-US" dirty="0"/>
              <a:t> describes the architecture of software-intensive systems, based on the use of multiple views. The views are used to describe the perspective of different stakeholders, such as end-users, programmers, software managers, integrators and system engineers. There are 5 views, each of them describing the expected </a:t>
            </a:r>
            <a:r>
              <a:rPr lang="en-US" dirty="0" err="1"/>
              <a:t>behaviour</a:t>
            </a:r>
            <a:r>
              <a:rPr lang="en-US" dirty="0"/>
              <a:t> of the system from the point of view of the different stakeholders: </a:t>
            </a:r>
            <a:r>
              <a:rPr lang="en-US" b="1" dirty="0"/>
              <a:t>Scenarios</a:t>
            </a:r>
            <a:r>
              <a:rPr lang="en-US" dirty="0"/>
              <a:t>, </a:t>
            </a:r>
            <a:r>
              <a:rPr lang="en-US" b="1" dirty="0"/>
              <a:t>Logical View</a:t>
            </a:r>
            <a:r>
              <a:rPr lang="en-US" dirty="0"/>
              <a:t>, </a:t>
            </a:r>
            <a:r>
              <a:rPr lang="en-US" b="1" dirty="0"/>
              <a:t>Development View</a:t>
            </a:r>
            <a:r>
              <a:rPr lang="en-US" dirty="0"/>
              <a:t>, </a:t>
            </a:r>
            <a:r>
              <a:rPr lang="en-US" b="1" dirty="0"/>
              <a:t>Process </a:t>
            </a:r>
            <a:r>
              <a:rPr lang="en-US" b="1" dirty="0" smtClean="0"/>
              <a:t>View </a:t>
            </a:r>
            <a:r>
              <a:rPr lang="en-US" dirty="0" smtClean="0"/>
              <a:t>and</a:t>
            </a:r>
            <a:r>
              <a:rPr lang="en-US" dirty="0"/>
              <a:t> </a:t>
            </a:r>
            <a:r>
              <a:rPr lang="en-US" b="1" dirty="0"/>
              <a:t>Physical View</a:t>
            </a:r>
            <a:r>
              <a:rPr lang="en-US" dirty="0"/>
              <a:t>.</a:t>
            </a:r>
            <a:endParaRPr lang="pt-PT" dirty="0"/>
          </a:p>
        </p:txBody>
      </p:sp>
    </p:spTree>
    <p:extLst>
      <p:ext uri="{BB962C8B-B14F-4D97-AF65-F5344CB8AC3E}">
        <p14:creationId xmlns:p14="http://schemas.microsoft.com/office/powerpoint/2010/main" val="19658742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a:t>Scenarios</a:t>
            </a:r>
          </a:p>
        </p:txBody>
      </p:sp>
      <p:sp>
        <p:nvSpPr>
          <p:cNvPr id="3" name="Marcador de Posição de Conteúdo 2"/>
          <p:cNvSpPr>
            <a:spLocks noGrp="1"/>
          </p:cNvSpPr>
          <p:nvPr>
            <p:ph idx="1"/>
          </p:nvPr>
        </p:nvSpPr>
        <p:spPr/>
        <p:txBody>
          <a:bodyPr/>
          <a:lstStyle/>
          <a:p>
            <a:pPr marL="0" indent="0" algn="just">
              <a:buNone/>
            </a:pPr>
            <a:r>
              <a:rPr lang="en-US" dirty="0" smtClean="0"/>
              <a:t>	The </a:t>
            </a:r>
            <a:r>
              <a:rPr lang="en-US" dirty="0"/>
              <a:t>scenarios, or use cases, describe the possible interactions between user and system (different processes). In particular, it allows for validating all the following system views, with respect to compliance regarding the proposed functionalities.</a:t>
            </a:r>
            <a:endParaRPr lang="pt-PT" dirty="0"/>
          </a:p>
        </p:txBody>
      </p:sp>
    </p:spTree>
    <p:extLst>
      <p:ext uri="{BB962C8B-B14F-4D97-AF65-F5344CB8AC3E}">
        <p14:creationId xmlns:p14="http://schemas.microsoft.com/office/powerpoint/2010/main" val="7351890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7186"/>
          </a:xfrm>
          <a:prstGeom prst="rect">
            <a:avLst/>
          </a:prstGeom>
        </p:spPr>
      </p:pic>
    </p:spTree>
    <p:extLst>
      <p:ext uri="{BB962C8B-B14F-4D97-AF65-F5344CB8AC3E}">
        <p14:creationId xmlns:p14="http://schemas.microsoft.com/office/powerpoint/2010/main" val="35480584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a:t>Logical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is designed to address the end user's concerns regarding the system's insurance of their functional requirements. As such, it provides a basis for understanding the structure and organization of the overall system. The end result should be a mapping of the functionality in components that provide that functionality.</a:t>
            </a:r>
            <a:endParaRPr lang="pt-PT" dirty="0"/>
          </a:p>
        </p:txBody>
      </p:sp>
    </p:spTree>
    <p:extLst>
      <p:ext uri="{BB962C8B-B14F-4D97-AF65-F5344CB8AC3E}">
        <p14:creationId xmlns:p14="http://schemas.microsoft.com/office/powerpoint/2010/main" val="130465091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b="3339"/>
          <a:stretch/>
        </p:blipFill>
        <p:spPr>
          <a:xfrm>
            <a:off x="0" y="-1"/>
            <a:ext cx="12192000" cy="6851905"/>
          </a:xfrm>
          <a:prstGeom prst="rect">
            <a:avLst/>
          </a:prstGeom>
        </p:spPr>
      </p:pic>
    </p:spTree>
    <p:extLst>
      <p:ext uri="{BB962C8B-B14F-4D97-AF65-F5344CB8AC3E}">
        <p14:creationId xmlns:p14="http://schemas.microsoft.com/office/powerpoint/2010/main" val="11973843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b="1" dirty="0" err="1"/>
              <a:t>Process</a:t>
            </a:r>
            <a:r>
              <a:rPr lang="pt-PT" b="1" dirty="0"/>
              <a:t> </a:t>
            </a:r>
            <a:r>
              <a:rPr lang="pt-PT" b="1" dirty="0" err="1" smtClean="0"/>
              <a:t>View</a:t>
            </a:r>
            <a:endParaRPr lang="pt-PT" dirty="0"/>
          </a:p>
        </p:txBody>
      </p:sp>
      <p:sp>
        <p:nvSpPr>
          <p:cNvPr id="3" name="Marcador de Posição de Conteúdo 2"/>
          <p:cNvSpPr>
            <a:spLocks noGrp="1"/>
          </p:cNvSpPr>
          <p:nvPr>
            <p:ph idx="1"/>
          </p:nvPr>
        </p:nvSpPr>
        <p:spPr/>
        <p:txBody>
          <a:bodyPr/>
          <a:lstStyle/>
          <a:p>
            <a:pPr marL="0" indent="0" algn="just">
              <a:buNone/>
            </a:pPr>
            <a:r>
              <a:rPr lang="en-US" dirty="0" smtClean="0"/>
              <a:t>	This </a:t>
            </a:r>
            <a:r>
              <a:rPr lang="en-US" dirty="0"/>
              <a:t>view derives from the Logical view the concurrency and synchronization mechanisms underlying the software product, having the objective to provide a basis for understanding the process organization of the system.</a:t>
            </a:r>
          </a:p>
          <a:p>
            <a:pPr marL="0" indent="0" algn="just">
              <a:buNone/>
            </a:pPr>
            <a:r>
              <a:rPr lang="en-US" dirty="0" smtClean="0"/>
              <a:t>	The </a:t>
            </a:r>
            <a:r>
              <a:rPr lang="en-US" dirty="0"/>
              <a:t>process view works with the dynamic aspects of the system, explains the system processes and how they communicate, and focuses on system runtime behavior.</a:t>
            </a:r>
          </a:p>
          <a:p>
            <a:endParaRPr lang="pt-PT" dirty="0"/>
          </a:p>
        </p:txBody>
      </p:sp>
    </p:spTree>
    <p:extLst>
      <p:ext uri="{BB962C8B-B14F-4D97-AF65-F5344CB8AC3E}">
        <p14:creationId xmlns:p14="http://schemas.microsoft.com/office/powerpoint/2010/main" val="383383940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5">
      <a:dk1>
        <a:sysClr val="windowText" lastClr="000000"/>
      </a:dk1>
      <a:lt1>
        <a:srgbClr val="F2F2F2"/>
      </a:lt1>
      <a:dk2>
        <a:srgbClr val="252C36"/>
      </a:dk2>
      <a:lt2>
        <a:srgbClr val="7C96A3"/>
      </a:lt2>
      <a:accent1>
        <a:srgbClr val="7AFFFF"/>
      </a:accent1>
      <a:accent2>
        <a:srgbClr val="54BCDF"/>
      </a:accent2>
      <a:accent3>
        <a:srgbClr val="A262D0"/>
      </a:accent3>
      <a:accent4>
        <a:srgbClr val="D7537B"/>
      </a:accent4>
      <a:accent5>
        <a:srgbClr val="03B4C8"/>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
  <TotalTime>147</TotalTime>
  <Words>308</Words>
  <Application>Microsoft Office PowerPoint</Application>
  <PresentationFormat>Ecrã Panorâmico</PresentationFormat>
  <Paragraphs>57</Paragraphs>
  <Slides>18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18</vt:i4>
      </vt:variant>
    </vt:vector>
  </HeadingPairs>
  <TitlesOfParts>
    <vt:vector size="22" baseType="lpstr">
      <vt:lpstr>Arial</vt:lpstr>
      <vt:lpstr>Trebuchet MS</vt:lpstr>
      <vt:lpstr>Tw Cen MT</vt:lpstr>
      <vt:lpstr>Circuito</vt:lpstr>
      <vt:lpstr>The Fuck</vt:lpstr>
      <vt:lpstr>Description</vt:lpstr>
      <vt:lpstr>Apresentação do PowerPoint</vt:lpstr>
      <vt:lpstr>Software Architecture</vt:lpstr>
      <vt:lpstr>Scenarios</vt:lpstr>
      <vt:lpstr>Apresentação do PowerPoint</vt:lpstr>
      <vt:lpstr>Logical View</vt:lpstr>
      <vt:lpstr>Apresentação do PowerPoint</vt:lpstr>
      <vt:lpstr>Process View</vt:lpstr>
      <vt:lpstr>Apresentação do PowerPoint</vt:lpstr>
      <vt:lpstr>Development View</vt:lpstr>
      <vt:lpstr>Apresentação do PowerPoint</vt:lpstr>
      <vt:lpstr>Physical View</vt:lpstr>
      <vt:lpstr>Apresentação do PowerPoint</vt:lpstr>
      <vt:lpstr>Discussion</vt:lpstr>
      <vt:lpstr>Apresentação do PowerPoint</vt:lpstr>
      <vt:lpstr>Code Contribution: Makefile RUle</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Fuck</dc:title>
  <dc:creator>Vanessa Silva</dc:creator>
  <cp:lastModifiedBy>Vanessa Silva</cp:lastModifiedBy>
  <cp:revision>43</cp:revision>
  <dcterms:created xsi:type="dcterms:W3CDTF">2016-05-28T16:52:21Z</dcterms:created>
  <dcterms:modified xsi:type="dcterms:W3CDTF">2016-05-31T16:16:34Z</dcterms:modified>
</cp:coreProperties>
</file>