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Nunito"/>
      <p:regular r:id="rId20"/>
      <p:bold r:id="rId21"/>
      <p:italic r:id="rId22"/>
      <p:boldItalic r:id="rId23"/>
    </p:embeddedFont>
    <p:embeddedFont>
      <p:font typeface="Maven Pro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MavenPro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28ff8112ee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28ff8112ee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28ff8112ee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28ff8112ee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28ff8112ee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28ff8112ee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28ff8112ee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28ff8112ee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28ff8112ee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28ff8112ee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28ff8112ee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28ff8112ee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28ff8112ee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28ff8112ee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28ff8112ee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28ff8112ee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28ff8112ee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28ff8112ee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us-east-1.console.aws.amazon.com/iam/home#/policies/arn:aws:iam::aws:policy/AmazonS3ReadOnlyAccess" TargetMode="External"/><Relationship Id="rId4" Type="http://schemas.openxmlformats.org/officeDocument/2006/relationships/hyperlink" Target="https://us-east-1.console.aws.amazon.com/iam/home#/policies/arn:aws:iam::aws:policy/AmazonSESFullAccess" TargetMode="External"/><Relationship Id="rId5" Type="http://schemas.openxmlformats.org/officeDocument/2006/relationships/hyperlink" Target="https://us-east-1.console.aws.amazon.com/iam/home#/policies/arn:aws:iam::aws:policy/AmazonElasticMapReduceFullAccess" TargetMode="External"/><Relationship Id="rId6" Type="http://schemas.openxmlformats.org/officeDocument/2006/relationships/hyperlink" Target="https://us-east-1.console.aws.amazon.com/iamv2/home?region=eu-central-1#/users/details/athenauser1" TargetMode="External"/><Relationship Id="rId7" Type="http://schemas.openxmlformats.org/officeDocument/2006/relationships/hyperlink" Target="https://us-east-1.console.aws.amazon.com/iam/home#/policies/arn:aws:iam::aws:policy/AmazonAthenaFullAccess" TargetMode="External"/><Relationship Id="rId8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Midterm Project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Diana Stoyanova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2"/>
          <p:cNvSpPr txBox="1"/>
          <p:nvPr>
            <p:ph type="title"/>
          </p:nvPr>
        </p:nvSpPr>
        <p:spPr>
          <a:xfrm>
            <a:off x="1294475" y="22618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statement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purpose of the project was to build an ETL pipeline extracting data from a transactional database (in this case Snowflake) and use the output to create an analytics dashboard over the processed data.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used was provided in csv files, and uploaded to Snowflake. The files included are: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</a:t>
            </a:r>
            <a:r>
              <a:rPr lang="en"/>
              <a:t>ales_mid.csv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store_mid</a:t>
            </a:r>
            <a:r>
              <a:rPr lang="en"/>
              <a:t>.csv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calendar_mid</a:t>
            </a:r>
            <a:r>
              <a:rPr lang="en"/>
              <a:t>.csv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inventory_mid</a:t>
            </a:r>
            <a:r>
              <a:rPr lang="en"/>
              <a:t>.csv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product_mid.csv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2679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architecture followed is (Architecture #1): </a:t>
            </a:r>
            <a:endParaRPr/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681" y="1838950"/>
            <a:ext cx="1511662" cy="2930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7350" y="1719164"/>
            <a:ext cx="5306575" cy="1437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8225" y="3382425"/>
            <a:ext cx="2358598" cy="130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45250" y="3894925"/>
            <a:ext cx="503175" cy="50317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6"/>
          <p:cNvSpPr txBox="1"/>
          <p:nvPr/>
        </p:nvSpPr>
        <p:spPr>
          <a:xfrm>
            <a:off x="4475600" y="4368450"/>
            <a:ext cx="708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707070"/>
                </a:solidFill>
                <a:latin typeface="Verdana"/>
                <a:ea typeface="Verdana"/>
                <a:cs typeface="Verdana"/>
                <a:sym typeface="Verdana"/>
              </a:rPr>
              <a:t>Power BI</a:t>
            </a:r>
            <a:endParaRPr b="1" sz="700">
              <a:solidFill>
                <a:srgbClr val="70707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302" name="Google Shape;302;p16"/>
          <p:cNvCxnSpPr/>
          <p:nvPr/>
        </p:nvCxnSpPr>
        <p:spPr>
          <a:xfrm flipH="1">
            <a:off x="4119991" y="4151171"/>
            <a:ext cx="420600" cy="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03" name="Google Shape;303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00737" y="3716075"/>
            <a:ext cx="1785887" cy="99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309" name="Google Shape;309;p17"/>
          <p:cNvSpPr txBox="1"/>
          <p:nvPr>
            <p:ph idx="1" type="body"/>
          </p:nvPr>
        </p:nvSpPr>
        <p:spPr>
          <a:xfrm>
            <a:off x="1303800" y="1436450"/>
            <a:ext cx="7030500" cy="3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a high level, the architecture works as follows: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Tables from Snowflake are copied into S3 using a stored procedure and a task running in Snowflake at 2:00 AM local time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 CloudWatch event has been schedule for 3:30 AM local time to trigger lambda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 Lambda function performs a check on the file names and only if </a:t>
            </a:r>
            <a:r>
              <a:rPr lang="en"/>
              <a:t>all</a:t>
            </a:r>
            <a:r>
              <a:rPr lang="en"/>
              <a:t> 5 daily files are present, calls Airflow running on an EC2 instance; otherwise it sends an email notification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If Airflow gets called, a DAG run is triggered. The DAG collects </a:t>
            </a:r>
            <a:r>
              <a:rPr lang="en"/>
              <a:t>the</a:t>
            </a:r>
            <a:r>
              <a:rPr lang="en"/>
              <a:t> input from the Lambda (s3 file paths to the daily files) and creates an EMR cluster to run a spark job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 spark job receives the input (file paths) relayed by Airflow and does the data transformation steps and loads the final datasets into an S3 bucket, in parquet format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 airflow DAG is running and monitoring the execution of the EMR cluster for as </a:t>
            </a:r>
            <a:r>
              <a:rPr lang="en"/>
              <a:t>long</a:t>
            </a:r>
            <a:r>
              <a:rPr lang="en"/>
              <a:t> as that is running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 S3 bucket with the parquet files gets crawled by a Glue Crawler and tables were created in Athena based on the parquet files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Power BI then connects to Athena and imports the tables to create a dashboard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management</a:t>
            </a:r>
            <a:endParaRPr/>
          </a:p>
        </p:txBody>
      </p:sp>
      <p:sp>
        <p:nvSpPr>
          <p:cNvPr id="315" name="Google Shape;315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The Lambda function has the following permissions granted via its role: </a:t>
            </a:r>
            <a:r>
              <a:rPr i="1" lang="en" sz="1000">
                <a:uFill>
                  <a:noFill/>
                </a:uFill>
                <a:hlinkClick r:id="rId3"/>
              </a:rPr>
              <a:t>AmazonS3ReadOnlyAccess</a:t>
            </a:r>
            <a:r>
              <a:rPr lang="en" sz="1000"/>
              <a:t> + </a:t>
            </a:r>
            <a:r>
              <a:rPr i="1" lang="en" sz="1000">
                <a:uFill>
                  <a:noFill/>
                </a:uFill>
                <a:hlinkClick r:id="rId4"/>
              </a:rPr>
              <a:t>AmazonSESFullAccess</a:t>
            </a:r>
            <a:endParaRPr i="1" sz="1000"/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EC2 access through IAM user with </a:t>
            </a:r>
            <a:r>
              <a:rPr i="1" lang="en" sz="1000">
                <a:uFill>
                  <a:noFill/>
                </a:uFill>
                <a:hlinkClick r:id="rId5"/>
              </a:rPr>
              <a:t>AmazonElasticMapReduceFullAccess</a:t>
            </a:r>
            <a:r>
              <a:rPr lang="en" sz="1000"/>
              <a:t> policy attached (to create a job flow)</a:t>
            </a:r>
            <a:endParaRPr sz="1000"/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Glue has </a:t>
            </a:r>
            <a:r>
              <a:rPr i="1" lang="en" sz="1000"/>
              <a:t>AWSGlueServiceRole-midterm</a:t>
            </a:r>
            <a:r>
              <a:rPr lang="en" sz="1000"/>
              <a:t> attached, which grants S3 permissions</a:t>
            </a:r>
            <a:endParaRPr sz="1000"/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“</a:t>
            </a:r>
            <a:r>
              <a:rPr i="1" lang="en" sz="1000">
                <a:uFill>
                  <a:noFill/>
                </a:uFill>
                <a:hlinkClick r:id="rId6"/>
              </a:rPr>
              <a:t>Athenauser1</a:t>
            </a:r>
            <a:r>
              <a:rPr i="1" lang="en" sz="1000"/>
              <a:t>” was </a:t>
            </a:r>
            <a:r>
              <a:rPr lang="en" sz="1000"/>
              <a:t>created for data </a:t>
            </a:r>
            <a:r>
              <a:rPr lang="en" sz="1000"/>
              <a:t>analysts, to enable connection from Power BI desktop to Athena (permissions: </a:t>
            </a:r>
            <a:r>
              <a:rPr i="1" lang="en" sz="1000">
                <a:uFill>
                  <a:noFill/>
                </a:uFill>
                <a:hlinkClick r:id="rId7"/>
              </a:rPr>
              <a:t>AmazonAthenaFullAccess</a:t>
            </a:r>
            <a:r>
              <a:rPr lang="en" sz="1000"/>
              <a:t> + custom policy for limited access to S3)</a:t>
            </a:r>
            <a:endParaRPr sz="1000"/>
          </a:p>
        </p:txBody>
      </p:sp>
      <p:pic>
        <p:nvPicPr>
          <p:cNvPr id="316" name="Google Shape;316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58747" y="3070250"/>
            <a:ext cx="1280600" cy="20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Airflow DAG</a:t>
            </a:r>
            <a:endParaRPr/>
          </a:p>
        </p:txBody>
      </p:sp>
      <p:sp>
        <p:nvSpPr>
          <p:cNvPr id="322" name="Google Shape;322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The code defines an Airflow DAG with three tasks: </a:t>
            </a:r>
            <a:r>
              <a:rPr lang="en" sz="95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parse_request</a:t>
            </a: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95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task_emr</a:t>
            </a: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lang="en" sz="95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wait_for_completion</a:t>
            </a: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" sz="95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parse_request</a:t>
            </a: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task retrieves data from S3 and passes it to the </a:t>
            </a:r>
            <a:r>
              <a:rPr lang="en" sz="95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task_emr</a:t>
            </a: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task via XCom. 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" sz="95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task_emr</a:t>
            </a: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task creates an EMR job flow using Spark to run the </a:t>
            </a:r>
            <a:r>
              <a:rPr lang="en" sz="95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midterm_main_v2.py</a:t>
            </a: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script with arguments passed from the </a:t>
            </a:r>
            <a:r>
              <a:rPr lang="en" sz="95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parse_request</a:t>
            </a: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task. 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Finally, the </a:t>
            </a:r>
            <a:r>
              <a:rPr lang="en" sz="95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wait_for_completion</a:t>
            </a: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task waits for the EMR job flow to complete before marking the DAG as successful.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transformations</a:t>
            </a:r>
            <a:endParaRPr/>
          </a:p>
        </p:txBody>
      </p:sp>
      <p:sp>
        <p:nvSpPr>
          <p:cNvPr id="328" name="Google Shape;328;p20"/>
          <p:cNvSpPr txBox="1"/>
          <p:nvPr>
            <p:ph idx="1" type="body"/>
          </p:nvPr>
        </p:nvSpPr>
        <p:spPr>
          <a:xfrm>
            <a:off x="1303800" y="1416325"/>
            <a:ext cx="7030500" cy="31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a high level, the spark job does the following:</a:t>
            </a:r>
            <a:endParaRPr/>
          </a:p>
          <a:p>
            <a:pPr indent="-287655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AutoNum type="arabicPeriod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The input file names of each of the files in S3 are parsed from the command line argument using </a:t>
            </a:r>
            <a:r>
              <a:rPr lang="en" sz="105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json.loads(sys.argv[1])</a:t>
            </a: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7655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AutoNum type="arabicPeriod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The SparkSession object is created.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7655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AutoNum type="arabicPeriod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The current date is obtained using the </a:t>
            </a:r>
            <a:r>
              <a:rPr lang="en" sz="105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date.today()</a:t>
            </a: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function from the </a:t>
            </a:r>
            <a:r>
              <a:rPr lang="en" sz="105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datetime</a:t>
            </a: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module, and the file locations for input and output are defined.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7655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AutoNum type="arabicPeriod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The original CSV files are read using </a:t>
            </a:r>
            <a:r>
              <a:rPr lang="en" sz="105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spark.read.csv()</a:t>
            </a: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method with options for header and schema inference set to </a:t>
            </a:r>
            <a:r>
              <a:rPr lang="en" sz="105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7655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AutoNum type="arabicPeriod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The data types of some columns are fixed using </a:t>
            </a:r>
            <a:r>
              <a:rPr lang="en" sz="105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withColumn()</a:t>
            </a: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" sz="105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to_date()</a:t>
            </a: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methods to convert them into the appropriate data types.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7655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AutoNum type="arabicPeriod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Data is aggregated using SQL queries by creating temporary views of the sales data and joining them with the calendar data for adding year-week information.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7655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AutoNum type="arabicPeriod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Data is further filtered and joined using different data frames to calculate different metrics.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7655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AutoNum type="arabicPeriod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Calculated columns are added to the data frame using </a:t>
            </a:r>
            <a:r>
              <a:rPr lang="en" sz="105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withColumn()</a:t>
            </a: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method.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7655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AutoNum type="arabicPeriod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Data is filtered again to exclude future weeks and a timestamp is added to the data frame.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7655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AutoNum type="arabicPeriod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Finally, the results are written to the output files in Parquet format using </a:t>
            </a:r>
            <a:r>
              <a:rPr lang="en" sz="105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write.mode("overwrite").parquet()</a:t>
            </a: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method.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&amp; potential improvements</a:t>
            </a:r>
            <a:endParaRPr/>
          </a:p>
        </p:txBody>
      </p:sp>
      <p:sp>
        <p:nvSpPr>
          <p:cNvPr id="334" name="Google Shape;334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 more sophisticated way to trigger Lambda as soon as all files have arrived in the bucket would reduce the overall execution time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 access for the EC2, where Airflow is running, can be limited further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