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1" r:id="rId5"/>
    <p:sldId id="258" r:id="rId6"/>
    <p:sldId id="259" r:id="rId7"/>
    <p:sldId id="263" r:id="rId8"/>
    <p:sldId id="262"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одзаголовок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5B106E36-FD25-4E2D-B0AA-010F637433A0}" type="datetimeFigureOut">
              <a:rPr lang="ru-RU" smtClean="0"/>
              <a:pPr/>
              <a:t>09.12.2018</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7" name="Прямая соединительная линия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Овал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Овал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Номер слайда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8" name="Заголовок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09.12.2018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2"/>
      </p:bgRef>
    </p:bg>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Прямая соединительная линия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Овал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6915912" y="3009901"/>
            <a:ext cx="457200" cy="441325"/>
          </a:xfrm>
        </p:spPr>
        <p:txBody>
          <a:bodyPr/>
          <a:lstStyle/>
          <a:p>
            <a:fld id="{725C68B6-61C2-468F-89AB-4B9F7531AA68}" type="slidenum">
              <a:rPr lang="ru-RU" smtClean="0"/>
              <a:pPr/>
              <a:t>‹#›</a:t>
            </a:fld>
            <a:endParaRPr lang="ru-RU"/>
          </a:p>
        </p:txBody>
      </p:sp>
      <p:sp>
        <p:nvSpPr>
          <p:cNvPr id="3" name="Вертикальный текст 2"/>
          <p:cNvSpPr>
            <a:spLocks noGrp="1"/>
          </p:cNvSpPr>
          <p:nvPr>
            <p:ph type="body" orient="vert" idx="1"/>
          </p:nvPr>
        </p:nvSpPr>
        <p:spPr>
          <a:xfrm>
            <a:off x="304800" y="304800"/>
            <a:ext cx="6553200" cy="5821366"/>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09.12.2018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2" name="Вертикальный заголовок 1"/>
          <p:cNvSpPr>
            <a:spLocks noGrp="1"/>
          </p:cNvSpPr>
          <p:nvPr>
            <p:ph type="title" orient="vert"/>
          </p:nvPr>
        </p:nvSpPr>
        <p:spPr>
          <a:xfrm>
            <a:off x="7391400" y="304801"/>
            <a:ext cx="1447800" cy="5851525"/>
          </a:xfrm>
        </p:spPr>
        <p:txBody>
          <a:bodyPr vert="eaVert"/>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3">
                    <a:shade val="75000"/>
                  </a:schemeClr>
                </a:solidFill>
              </a:defRPr>
            </a:lvl1p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09.12.2018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4361688" y="1026372"/>
            <a:ext cx="457200" cy="441325"/>
          </a:xfrm>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301752" y="1527048"/>
            <a:ext cx="850392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3" name="Прямоугольник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Прямоугольник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Нижний колонтитул 4"/>
          <p:cNvSpPr>
            <a:spLocks noGrp="1"/>
          </p:cNvSpPr>
          <p:nvPr>
            <p:ph type="ftr" sz="quarter" idx="11"/>
          </p:nvPr>
        </p:nvSpPr>
        <p:spPr/>
        <p:txBody>
          <a:bodyPr/>
          <a:lstStyle/>
          <a:p>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09.12.2018</a:t>
            </a:fld>
            <a:endParaRPr lang="ru-RU"/>
          </a:p>
        </p:txBody>
      </p:sp>
      <p:sp>
        <p:nvSpPr>
          <p:cNvPr id="8" name="Прямая соединительная линия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Овал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2" name="Заголовок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1752" y="228600"/>
            <a:ext cx="8534400" cy="758952"/>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a:xfrm>
            <a:off x="5791200" y="6409944"/>
            <a:ext cx="3044952" cy="365760"/>
          </a:xfrm>
        </p:spPr>
        <p:txBody>
          <a:bodyPr/>
          <a:lstStyle/>
          <a:p>
            <a:fld id="{5B106E36-FD25-4E2D-B0AA-010F637433A0}" type="datetimeFigureOut">
              <a:rPr lang="ru-RU" smtClean="0"/>
              <a:pPr/>
              <a:t>09.12.2018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Содержимое 9"/>
          <p:cNvSpPr>
            <a:spLocks noGrp="1"/>
          </p:cNvSpPr>
          <p:nvPr>
            <p:ph sz="half" idx="1"/>
          </p:nvPr>
        </p:nvSpPr>
        <p:spPr>
          <a:xfrm>
            <a:off x="301752" y="1371600"/>
            <a:ext cx="4038600"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Содержимое 11"/>
          <p:cNvSpPr>
            <a:spLocks noGrp="1"/>
          </p:cNvSpPr>
          <p:nvPr>
            <p:ph sz="half" idx="2"/>
          </p:nvPr>
        </p:nvSpPr>
        <p:spPr>
          <a:xfrm>
            <a:off x="4800600" y="1371600"/>
            <a:ext cx="4038600"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1">
        <a:schemeClr val="bg2"/>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Прямоугольник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Прямоугольник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Прямоугольник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09.12.2018</a:t>
            </a:fld>
            <a:endParaRPr lang="ru-RU"/>
          </a:p>
        </p:txBody>
      </p:sp>
      <p:sp>
        <p:nvSpPr>
          <p:cNvPr id="8" name="Нижний колонтитул 7"/>
          <p:cNvSpPr>
            <a:spLocks noGrp="1"/>
          </p:cNvSpPr>
          <p:nvPr>
            <p:ph type="ftr" sz="quarter" idx="11"/>
          </p:nvPr>
        </p:nvSpPr>
        <p:spPr>
          <a:xfrm>
            <a:off x="304800" y="6409944"/>
            <a:ext cx="3581400" cy="365760"/>
          </a:xfrm>
        </p:spPr>
        <p:txBody>
          <a:bodyPr/>
          <a:lstStyle/>
          <a:p>
            <a:endParaRPr lang="ru-RU"/>
          </a:p>
        </p:txBody>
      </p:sp>
      <p:sp>
        <p:nvSpPr>
          <p:cNvPr id="15" name="Прямая соединительная линия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Содержимое 23"/>
          <p:cNvSpPr>
            <a:spLocks noGrp="1"/>
          </p:cNvSpPr>
          <p:nvPr>
            <p:ph sz="quarter" idx="2"/>
          </p:nvPr>
        </p:nvSpPr>
        <p:spPr>
          <a:xfrm>
            <a:off x="301752" y="2471383"/>
            <a:ext cx="4041648" cy="3818404"/>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Содержимое 25"/>
          <p:cNvSpPr>
            <a:spLocks noGrp="1"/>
          </p:cNvSpPr>
          <p:nvPr>
            <p:ph sz="quarter" idx="4"/>
          </p:nvPr>
        </p:nvSpPr>
        <p:spPr>
          <a:xfrm>
            <a:off x="4800600" y="2471383"/>
            <a:ext cx="4038600" cy="382219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Овал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Овал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Номер слайда 8"/>
          <p:cNvSpPr>
            <a:spLocks noGrp="1"/>
          </p:cNvSpPr>
          <p:nvPr>
            <p:ph type="sldNum" sz="quarter" idx="12"/>
          </p:nvPr>
        </p:nvSpPr>
        <p:spPr>
          <a:xfrm>
            <a:off x="4343400" y="1042416"/>
            <a:ext cx="457200" cy="441325"/>
          </a:xfrm>
        </p:spPr>
        <p:txBody>
          <a:bodyPr/>
          <a:lstStyle>
            <a:lvl1pPr algn="ctr">
              <a:defRPr/>
            </a:lvl1pPr>
          </a:lstStyle>
          <a:p>
            <a:fld id="{725C68B6-61C2-468F-89AB-4B9F7531AA68}" type="slidenum">
              <a:rPr lang="ru-RU" smtClean="0"/>
              <a:pPr/>
              <a:t>‹#›</a:t>
            </a:fld>
            <a:endParaRPr lang="ru-RU"/>
          </a:p>
        </p:txBody>
      </p:sp>
      <p:sp>
        <p:nvSpPr>
          <p:cNvPr id="23" name="Заголовок 22"/>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09.12.2018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a:xfrm>
            <a:off x="4343400" y="1036020"/>
            <a:ext cx="457200" cy="441325"/>
          </a:xfrm>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Прямоугольник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Прямоугольник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Дата 1"/>
          <p:cNvSpPr>
            <a:spLocks noGrp="1"/>
          </p:cNvSpPr>
          <p:nvPr>
            <p:ph type="dt" sz="half" idx="10"/>
          </p:nvPr>
        </p:nvSpPr>
        <p:spPr/>
        <p:txBody>
          <a:bodyPr/>
          <a:lstStyle/>
          <a:p>
            <a:fld id="{5B106E36-FD25-4E2D-B0AA-010F637433A0}" type="datetimeFigureOut">
              <a:rPr lang="ru-RU" smtClean="0"/>
              <a:pPr/>
              <a:t>09.12.2018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9" name="Прямоугольник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Прямоугольник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оугольник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Прямая соединительная линия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Содержимое 19"/>
          <p:cNvSpPr>
            <a:spLocks noGrp="1"/>
          </p:cNvSpPr>
          <p:nvPr>
            <p:ph sz="quarter" idx="1"/>
          </p:nvPr>
        </p:nvSpPr>
        <p:spPr>
          <a:xfrm>
            <a:off x="3124200" y="685800"/>
            <a:ext cx="5638800" cy="5410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Овал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21" name="Прямоугольник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09.12.2018</a:t>
            </a:fld>
            <a:endParaRPr lang="ru-RU"/>
          </a:p>
        </p:txBody>
      </p:sp>
      <p:sp>
        <p:nvSpPr>
          <p:cNvPr id="6" name="Нижний колонтитул 5"/>
          <p:cNvSpPr>
            <a:spLocks noGrp="1"/>
          </p:cNvSpPr>
          <p:nvPr>
            <p:ph type="ftr" sz="quarter" idx="11"/>
          </p:nvPr>
        </p:nvSpPr>
        <p:spPr>
          <a:xfrm>
            <a:off x="301752" y="6410848"/>
            <a:ext cx="3383280" cy="365760"/>
          </a:xfrm>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1" name="Прямая соединительная линия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Прямоугольник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Прямоугольник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Овал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Овал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371600" y="312738"/>
            <a:ext cx="457200" cy="441325"/>
          </a:xfrm>
        </p:spPr>
        <p:txBody>
          <a:bodyPr/>
          <a:lstStyle/>
          <a:p>
            <a:fld id="{725C68B6-61C2-468F-89AB-4B9F7531AA68}" type="slidenum">
              <a:rPr lang="ru-RU" smtClean="0"/>
              <a:pPr/>
              <a:t>‹#›</a:t>
            </a:fld>
            <a:endParaRPr lang="ru-RU"/>
          </a:p>
        </p:txBody>
      </p:sp>
      <p:sp>
        <p:nvSpPr>
          <p:cNvPr id="2" name="Заголовок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3000375" y="609600"/>
            <a:ext cx="5867400" cy="4267200"/>
          </a:xfrm>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22" name="Прямоугольник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a:xfrm>
            <a:off x="5788152" y="6404984"/>
            <a:ext cx="3044952" cy="365760"/>
          </a:xfrm>
        </p:spPr>
        <p:txBody>
          <a:bodyPr/>
          <a:lstStyle/>
          <a:p>
            <a:fld id="{5B106E36-FD25-4E2D-B0AA-010F637433A0}" type="datetimeFigureOut">
              <a:rPr lang="ru-RU" smtClean="0"/>
              <a:pPr/>
              <a:t>09.12.2018</a:t>
            </a:fld>
            <a:endParaRPr lang="ru-RU"/>
          </a:p>
        </p:txBody>
      </p:sp>
      <p:sp>
        <p:nvSpPr>
          <p:cNvPr id="6" name="Нижний колонтитул 5"/>
          <p:cNvSpPr>
            <a:spLocks noGrp="1"/>
          </p:cNvSpPr>
          <p:nvPr>
            <p:ph type="ftr" sz="quarter" idx="11"/>
          </p:nvPr>
        </p:nvSpPr>
        <p:spPr>
          <a:xfrm>
            <a:off x="301752" y="6410848"/>
            <a:ext cx="3584448" cy="365760"/>
          </a:xfrm>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Дата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B106E36-FD25-4E2D-B0AA-010F637433A0}" type="datetimeFigureOut">
              <a:rPr lang="ru-RU" smtClean="0"/>
              <a:pPr/>
              <a:t>09.12.2018</a:t>
            </a:fld>
            <a:endParaRPr lang="ru-RU"/>
          </a:p>
        </p:txBody>
      </p:sp>
      <p:sp>
        <p:nvSpPr>
          <p:cNvPr id="3" name="Нижний колонтитул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ru-RU"/>
          </a:p>
        </p:txBody>
      </p:sp>
      <p:sp>
        <p:nvSpPr>
          <p:cNvPr id="8" name="Прямоугольник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Прямая соединительная линия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Овал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25C68B6-61C2-468F-89AB-4B9F7531AA68}" type="slidenum">
              <a:rPr lang="ru-RU" smtClean="0"/>
              <a:pPr/>
              <a:t>‹#›</a:t>
            </a:fld>
            <a:endParaRPr lang="ru-RU"/>
          </a:p>
        </p:txBody>
      </p:sp>
      <p:sp>
        <p:nvSpPr>
          <p:cNvPr id="22" name="Заголовок 21"/>
          <p:cNvSpPr>
            <a:spLocks noGrp="1"/>
          </p:cNvSpPr>
          <p:nvPr>
            <p:ph type="title"/>
          </p:nvPr>
        </p:nvSpPr>
        <p:spPr>
          <a:xfrm>
            <a:off x="301752" y="228600"/>
            <a:ext cx="8534400" cy="758952"/>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tteach.ru/pascal/pascal-zapis-record" TargetMode="External"/><Relationship Id="rId2" Type="http://schemas.openxmlformats.org/officeDocument/2006/relationships/hyperlink" Target="http://www.pascal.helpov.net/index/pascal_record_programming" TargetMode="External"/><Relationship Id="rId1" Type="http://schemas.openxmlformats.org/officeDocument/2006/relationships/slideLayout" Target="../slideLayouts/slideLayout2.xml"/><Relationship Id="rId4" Type="http://schemas.openxmlformats.org/officeDocument/2006/relationships/hyperlink" Target="http://www.ctice.md/ctice2013/wp-content/themes/forester/download.php?file=X_Informatica%20(in%20limba%20romana).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ro-RO" dirty="0" smtClean="0"/>
              <a:t>Cernetchi</a:t>
            </a:r>
            <a:r>
              <a:rPr lang="en-US" dirty="0" smtClean="0"/>
              <a:t> </a:t>
            </a:r>
            <a:r>
              <a:rPr lang="ro-RO" dirty="0" smtClean="0"/>
              <a:t> diana </a:t>
            </a:r>
            <a:r>
              <a:rPr lang="en-US" dirty="0" smtClean="0"/>
              <a:t> </a:t>
            </a:r>
          </a:p>
          <a:p>
            <a:r>
              <a:rPr lang="ro-RO" dirty="0" smtClean="0"/>
              <a:t>X-a</a:t>
            </a:r>
            <a:r>
              <a:rPr lang="en-US" dirty="0" smtClean="0"/>
              <a:t> </a:t>
            </a:r>
            <a:r>
              <a:rPr lang="ro-RO" dirty="0" smtClean="0"/>
              <a:t> </a:t>
            </a:r>
            <a:r>
              <a:rPr lang="en-US" dirty="0" smtClean="0"/>
              <a:t>“</a:t>
            </a:r>
            <a:r>
              <a:rPr lang="ro-RO" dirty="0" smtClean="0"/>
              <a:t>C</a:t>
            </a:r>
            <a:r>
              <a:rPr lang="en-US" dirty="0" smtClean="0"/>
              <a:t>”</a:t>
            </a:r>
            <a:endParaRPr lang="ro-RO" dirty="0" smtClean="0"/>
          </a:p>
          <a:p>
            <a:r>
              <a:rPr lang="ro-RO" dirty="0" smtClean="0"/>
              <a:t>12.11.2018</a:t>
            </a:r>
            <a:endParaRPr lang="ru-RU" dirty="0"/>
          </a:p>
        </p:txBody>
      </p:sp>
      <p:sp>
        <p:nvSpPr>
          <p:cNvPr id="2" name="Заголовок 1"/>
          <p:cNvSpPr>
            <a:spLocks noGrp="1"/>
          </p:cNvSpPr>
          <p:nvPr>
            <p:ph type="ctrTitle"/>
          </p:nvPr>
        </p:nvSpPr>
        <p:spPr/>
        <p:txBody>
          <a:bodyPr/>
          <a:lstStyle/>
          <a:p>
            <a:r>
              <a:rPr lang="en-US" dirty="0" err="1" smtClean="0"/>
              <a:t>Tipul</a:t>
            </a:r>
            <a:r>
              <a:rPr lang="en-US" dirty="0" smtClean="0"/>
              <a:t>  </a:t>
            </a:r>
            <a:r>
              <a:rPr lang="ro-RO" dirty="0" smtClean="0"/>
              <a:t>înregistrare </a:t>
            </a:r>
            <a:br>
              <a:rPr lang="ro-RO" dirty="0" smtClean="0"/>
            </a:br>
            <a:r>
              <a:rPr lang="ro-RO" dirty="0" smtClean="0"/>
              <a:t>(RECORD)</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Notiunea</a:t>
            </a:r>
            <a:r>
              <a:rPr lang="en-US" dirty="0" smtClean="0"/>
              <a:t> </a:t>
            </a:r>
            <a:r>
              <a:rPr lang="en-US" dirty="0" err="1" smtClean="0"/>
              <a:t>generala</a:t>
            </a:r>
            <a:endParaRPr lang="ru-RU" dirty="0"/>
          </a:p>
        </p:txBody>
      </p:sp>
      <p:sp>
        <p:nvSpPr>
          <p:cNvPr id="3" name="Содержимое 2"/>
          <p:cNvSpPr>
            <a:spLocks noGrp="1"/>
          </p:cNvSpPr>
          <p:nvPr>
            <p:ph sz="quarter" idx="1"/>
          </p:nvPr>
        </p:nvSpPr>
        <p:spPr/>
        <p:txBody>
          <a:bodyPr>
            <a:normAutofit fontScale="85000" lnSpcReduction="20000"/>
          </a:bodyPr>
          <a:lstStyle/>
          <a:p>
            <a:pPr>
              <a:buNone/>
            </a:pPr>
            <a:r>
              <a:rPr lang="vi-VN" dirty="0" smtClean="0"/>
              <a:t>Mulţimea de valori ale unui tip de date record este constituită din articole( înregistrări ). Articolele sînt formate din componente, denumite câmpuri. Fiecare câmp are un nume ( identificator de câmp). Spre deosebire de componentele unui tablou, câmpurile pot fi de tipuri diferite. Un tip de date articol se defineşte printr-o structură de forma:</a:t>
            </a:r>
            <a:endParaRPr lang="en-US" dirty="0" smtClean="0"/>
          </a:p>
          <a:p>
            <a:pPr>
              <a:buNone/>
            </a:pPr>
            <a:endParaRPr lang="vi-VN" dirty="0" smtClean="0"/>
          </a:p>
          <a:p>
            <a:pPr>
              <a:buNone/>
            </a:pPr>
            <a:r>
              <a:rPr lang="vi-VN" b="1" dirty="0" smtClean="0"/>
              <a:t>type &lt;nume tip&gt; = record</a:t>
            </a:r>
            <a:endParaRPr lang="vi-VN" dirty="0" smtClean="0"/>
          </a:p>
          <a:p>
            <a:pPr>
              <a:buNone/>
            </a:pPr>
            <a:r>
              <a:rPr lang="vi-VN" b="1" dirty="0" smtClean="0"/>
              <a:t>                      &lt;nume câmp 1&gt; : T</a:t>
            </a:r>
            <a:r>
              <a:rPr lang="vi-VN" b="1" baseline="-25000" dirty="0" smtClean="0"/>
              <a:t>1</a:t>
            </a:r>
            <a:r>
              <a:rPr lang="vi-VN" b="1" dirty="0" smtClean="0"/>
              <a:t>;</a:t>
            </a:r>
            <a:endParaRPr lang="vi-VN" dirty="0" smtClean="0"/>
          </a:p>
          <a:p>
            <a:pPr>
              <a:buNone/>
            </a:pPr>
            <a:r>
              <a:rPr lang="vi-VN" b="1" dirty="0" smtClean="0"/>
              <a:t>                        &lt;nume câmp 2&gt; : T</a:t>
            </a:r>
            <a:r>
              <a:rPr lang="vi-VN" b="1" baseline="-25000" dirty="0" smtClean="0"/>
              <a:t>2</a:t>
            </a:r>
            <a:r>
              <a:rPr lang="vi-VN" b="1" dirty="0" smtClean="0"/>
              <a:t>;</a:t>
            </a:r>
            <a:endParaRPr lang="vi-VN" dirty="0" smtClean="0"/>
          </a:p>
          <a:p>
            <a:pPr>
              <a:buNone/>
            </a:pPr>
            <a:r>
              <a:rPr lang="vi-VN" b="1" dirty="0" smtClean="0"/>
              <a:t>                           . . .</a:t>
            </a:r>
            <a:endParaRPr lang="vi-VN" dirty="0" smtClean="0"/>
          </a:p>
          <a:p>
            <a:pPr>
              <a:buNone/>
            </a:pPr>
            <a:r>
              <a:rPr lang="vi-VN" b="1" dirty="0" smtClean="0"/>
              <a:t>                        &lt;nume câmp n&gt; : T</a:t>
            </a:r>
            <a:r>
              <a:rPr lang="vi-VN" b="1" baseline="-25000" dirty="0" smtClean="0"/>
              <a:t>n</a:t>
            </a:r>
            <a:r>
              <a:rPr lang="vi-VN" b="1" dirty="0" smtClean="0"/>
              <a:t>;</a:t>
            </a:r>
            <a:endParaRPr lang="vi-VN" dirty="0" smtClean="0"/>
          </a:p>
          <a:p>
            <a:pPr>
              <a:buNone/>
            </a:pPr>
            <a:r>
              <a:rPr lang="vi-VN" b="1" dirty="0" smtClean="0"/>
              <a:t>end;</a:t>
            </a:r>
            <a:endParaRPr lang="vi-VN" dirty="0" smtClean="0"/>
          </a:p>
          <a:p>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Scheme</a:t>
            </a:r>
            <a:endParaRPr lang="ru-RU" dirty="0"/>
          </a:p>
        </p:txBody>
      </p:sp>
      <p:pic>
        <p:nvPicPr>
          <p:cNvPr id="4" name="Содержимое 3" descr="new-14.gif"/>
          <p:cNvPicPr>
            <a:picLocks noGrp="1" noChangeAspect="1"/>
          </p:cNvPicPr>
          <p:nvPr>
            <p:ph sz="quarter" idx="1"/>
          </p:nvPr>
        </p:nvPicPr>
        <p:blipFill>
          <a:blip r:embed="rId2" cstate="print"/>
          <a:stretch>
            <a:fillRect/>
          </a:stretch>
        </p:blipFill>
        <p:spPr>
          <a:xfrm>
            <a:off x="971600" y="1556792"/>
            <a:ext cx="7286531" cy="1398425"/>
          </a:xfrm>
        </p:spPr>
      </p:pic>
      <p:pic>
        <p:nvPicPr>
          <p:cNvPr id="5" name="Рисунок 4" descr="new-15.gif"/>
          <p:cNvPicPr>
            <a:picLocks noChangeAspect="1"/>
          </p:cNvPicPr>
          <p:nvPr/>
        </p:nvPicPr>
        <p:blipFill>
          <a:blip r:embed="rId3" cstate="print"/>
          <a:stretch>
            <a:fillRect/>
          </a:stretch>
        </p:blipFill>
        <p:spPr>
          <a:xfrm>
            <a:off x="1115616" y="3501008"/>
            <a:ext cx="6896508" cy="215951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Declaratiile</a:t>
            </a:r>
            <a:endParaRPr lang="ru-RU" dirty="0"/>
          </a:p>
        </p:txBody>
      </p:sp>
      <p:sp>
        <p:nvSpPr>
          <p:cNvPr id="3" name="Содержимое 2"/>
          <p:cNvSpPr>
            <a:spLocks noGrp="1"/>
          </p:cNvSpPr>
          <p:nvPr>
            <p:ph sz="quarter" idx="1"/>
          </p:nvPr>
        </p:nvSpPr>
        <p:spPr/>
        <p:txBody>
          <a:bodyPr>
            <a:normAutofit fontScale="77500" lnSpcReduction="20000"/>
          </a:bodyPr>
          <a:lstStyle/>
          <a:p>
            <a:r>
              <a:rPr lang="ro-RO" b="1" dirty="0" smtClean="0"/>
              <a:t>Type</a:t>
            </a:r>
            <a:r>
              <a:rPr lang="ro-RO" dirty="0" smtClean="0"/>
              <a:t> anketa1=</a:t>
            </a:r>
            <a:r>
              <a:rPr lang="ro-RO" b="1" dirty="0" smtClean="0"/>
              <a:t>record</a:t>
            </a:r>
            <a:r>
              <a:rPr lang="ro-RO" dirty="0" smtClean="0"/>
              <a:t/>
            </a:r>
            <a:br>
              <a:rPr lang="ro-RO" dirty="0" smtClean="0"/>
            </a:br>
            <a:r>
              <a:rPr lang="ro-RO" dirty="0" smtClean="0"/>
              <a:t>   fio: </a:t>
            </a:r>
            <a:r>
              <a:rPr lang="ro-RO" b="1" dirty="0" smtClean="0"/>
              <a:t>string</a:t>
            </a:r>
            <a:r>
              <a:rPr lang="ro-RO" dirty="0" smtClean="0"/>
              <a:t>[45]; </a:t>
            </a:r>
            <a:br>
              <a:rPr lang="ro-RO" dirty="0" smtClean="0"/>
            </a:br>
            <a:r>
              <a:rPr lang="ro-RO" dirty="0" smtClean="0"/>
              <a:t>   pol: char; </a:t>
            </a:r>
            <a:br>
              <a:rPr lang="ro-RO" dirty="0" smtClean="0"/>
            </a:br>
            <a:r>
              <a:rPr lang="ro-RO" dirty="0" smtClean="0"/>
              <a:t>   dat_r: </a:t>
            </a:r>
            <a:r>
              <a:rPr lang="ro-RO" b="1" dirty="0" smtClean="0"/>
              <a:t>record</a:t>
            </a:r>
            <a:r>
              <a:rPr lang="ro-RO" dirty="0" smtClean="0"/>
              <a:t>;</a:t>
            </a:r>
            <a:br>
              <a:rPr lang="ro-RO" dirty="0" smtClean="0"/>
            </a:br>
            <a:r>
              <a:rPr lang="ro-RO" dirty="0" smtClean="0"/>
              <a:t>   god: integer; </a:t>
            </a:r>
            <a:br>
              <a:rPr lang="ro-RO" dirty="0" smtClean="0"/>
            </a:br>
            <a:r>
              <a:rPr lang="ro-RO" dirty="0" smtClean="0"/>
              <a:t>   mes: </a:t>
            </a:r>
            <a:r>
              <a:rPr lang="ro-RO" b="1" dirty="0" smtClean="0"/>
              <a:t>string</a:t>
            </a:r>
            <a:r>
              <a:rPr lang="ro-RO" dirty="0" smtClean="0"/>
              <a:t>[10]; </a:t>
            </a:r>
            <a:br>
              <a:rPr lang="ro-RO" dirty="0" smtClean="0"/>
            </a:br>
            <a:r>
              <a:rPr lang="ro-RO" dirty="0" smtClean="0"/>
              <a:t>   den: 1..31;</a:t>
            </a:r>
            <a:br>
              <a:rPr lang="ro-RO" dirty="0" smtClean="0"/>
            </a:br>
            <a:r>
              <a:rPr lang="ro-RO" b="1" dirty="0" smtClean="0"/>
              <a:t>end</a:t>
            </a:r>
            <a:r>
              <a:rPr lang="ro-RO" dirty="0" smtClean="0"/>
              <a:t>; </a:t>
            </a:r>
            <a:br>
              <a:rPr lang="ro-RO" dirty="0" smtClean="0"/>
            </a:br>
            <a:r>
              <a:rPr lang="ro-RO" dirty="0" smtClean="0"/>
              <a:t>adres: </a:t>
            </a:r>
            <a:r>
              <a:rPr lang="ro-RO" b="1" dirty="0" smtClean="0"/>
              <a:t>record</a:t>
            </a:r>
            <a:r>
              <a:rPr lang="ro-RO" dirty="0" smtClean="0"/>
              <a:t/>
            </a:r>
            <a:br>
              <a:rPr lang="ro-RO" dirty="0" smtClean="0"/>
            </a:br>
            <a:r>
              <a:rPr lang="ro-RO" dirty="0" smtClean="0"/>
              <a:t>   gorod: </a:t>
            </a:r>
            <a:r>
              <a:rPr lang="ro-RO" b="1" dirty="0" smtClean="0"/>
              <a:t>string</a:t>
            </a:r>
            <a:r>
              <a:rPr lang="ro-RO" dirty="0" smtClean="0"/>
              <a:t>[25]; </a:t>
            </a:r>
            <a:br>
              <a:rPr lang="ro-RO" dirty="0" smtClean="0"/>
            </a:br>
            <a:r>
              <a:rPr lang="ro-RO" dirty="0" smtClean="0"/>
              <a:t>   ulica: </a:t>
            </a:r>
            <a:r>
              <a:rPr lang="ro-RO" b="1" dirty="0" smtClean="0"/>
              <a:t>string</a:t>
            </a:r>
            <a:r>
              <a:rPr lang="ro-RO" dirty="0" smtClean="0"/>
              <a:t> [20]; </a:t>
            </a:r>
            <a:br>
              <a:rPr lang="ro-RO" dirty="0" smtClean="0"/>
            </a:br>
            <a:r>
              <a:rPr lang="ro-RO" dirty="0" smtClean="0"/>
              <a:t>   dom, kv: integer;</a:t>
            </a:r>
            <a:br>
              <a:rPr lang="ro-RO" dirty="0" smtClean="0"/>
            </a:br>
            <a:r>
              <a:rPr lang="ro-RO" b="1" dirty="0" smtClean="0"/>
              <a:t>end</a:t>
            </a:r>
            <a:r>
              <a:rPr lang="ro-RO" dirty="0" smtClean="0"/>
              <a:t>; </a:t>
            </a:r>
            <a:br>
              <a:rPr lang="ro-RO" dirty="0" smtClean="0"/>
            </a:br>
            <a:r>
              <a:rPr lang="ro-RO" dirty="0" smtClean="0"/>
              <a:t>curs: 1..5; </a:t>
            </a:r>
            <a:br>
              <a:rPr lang="ro-RO" dirty="0" smtClean="0"/>
            </a:br>
            <a:r>
              <a:rPr lang="ro-RO" dirty="0" smtClean="0"/>
              <a:t>   grupp: </a:t>
            </a:r>
            <a:r>
              <a:rPr lang="ro-RO" b="1" dirty="0" smtClean="0"/>
              <a:t>string</a:t>
            </a:r>
            <a:r>
              <a:rPr lang="ro-RO" dirty="0" smtClean="0"/>
              <a:t>[3]; </a:t>
            </a:r>
            <a:br>
              <a:rPr lang="ro-RO" dirty="0" smtClean="0"/>
            </a:br>
            <a:r>
              <a:rPr lang="ro-RO" b="1" dirty="0" smtClean="0"/>
              <a:t>end</a:t>
            </a:r>
            <a:r>
              <a:rPr lang="ro-RO" dirty="0" smtClean="0"/>
              <a:t>;</a:t>
            </a:r>
            <a:endParaRPr lang="ru-RU" dirty="0"/>
          </a:p>
        </p:txBody>
      </p:sp>
      <p:pic>
        <p:nvPicPr>
          <p:cNvPr id="4" name="Рисунок 3" descr="slide_2.jpg"/>
          <p:cNvPicPr>
            <a:picLocks noChangeAspect="1"/>
          </p:cNvPicPr>
          <p:nvPr/>
        </p:nvPicPr>
        <p:blipFill>
          <a:blip r:embed="rId2" cstate="print"/>
          <a:stretch>
            <a:fillRect/>
          </a:stretch>
        </p:blipFill>
        <p:spPr>
          <a:xfrm>
            <a:off x="4211960" y="1916832"/>
            <a:ext cx="4668011" cy="350100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Informatii</a:t>
            </a:r>
            <a:r>
              <a:rPr lang="en-US" dirty="0" smtClean="0"/>
              <a:t> </a:t>
            </a:r>
            <a:r>
              <a:rPr lang="en-US" dirty="0" err="1" smtClean="0"/>
              <a:t>generale</a:t>
            </a:r>
            <a:endParaRPr lang="ru-RU" dirty="0"/>
          </a:p>
        </p:txBody>
      </p:sp>
      <p:sp>
        <p:nvSpPr>
          <p:cNvPr id="3" name="Содержимое 2"/>
          <p:cNvSpPr>
            <a:spLocks noGrp="1"/>
          </p:cNvSpPr>
          <p:nvPr>
            <p:ph sz="quarter" idx="1"/>
          </p:nvPr>
        </p:nvSpPr>
        <p:spPr/>
        <p:txBody>
          <a:bodyPr/>
          <a:lstStyle/>
          <a:p>
            <a:pPr>
              <a:buNone/>
            </a:pPr>
            <a:r>
              <a:rPr lang="vi-VN" dirty="0" smtClean="0"/>
              <a:t>Tipul unui nume de câmp este arbitrar, astfel un câmp poate să fie la rândul său tot de tip articol. </a:t>
            </a:r>
            <a:endParaRPr lang="en-US" dirty="0" smtClean="0"/>
          </a:p>
          <a:p>
            <a:pPr>
              <a:buNone/>
            </a:pPr>
            <a:endParaRPr lang="en-US" dirty="0" smtClean="0"/>
          </a:p>
          <a:p>
            <a:pPr>
              <a:buNone/>
            </a:pPr>
            <a:r>
              <a:rPr lang="vi-VN" dirty="0" smtClean="0"/>
              <a:t>Asupra componentelor datelor de tip articol se pot efectua toate operaţiile admise de tipul câmpului respectiv. Orice tip de date articol poate servi ca tip de bază pentru formarea altor tipuri structurate.</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Exemplu</a:t>
            </a:r>
            <a:r>
              <a:rPr lang="en-US" dirty="0" smtClean="0"/>
              <a:t> de program</a:t>
            </a:r>
            <a:endParaRPr lang="ru-RU" dirty="0"/>
          </a:p>
        </p:txBody>
      </p:sp>
      <p:sp>
        <p:nvSpPr>
          <p:cNvPr id="3" name="Содержимое 2"/>
          <p:cNvSpPr>
            <a:spLocks noGrp="1"/>
          </p:cNvSpPr>
          <p:nvPr>
            <p:ph sz="quarter" idx="1"/>
          </p:nvPr>
        </p:nvSpPr>
        <p:spPr/>
        <p:txBody>
          <a:bodyPr numCol="1">
            <a:normAutofit fontScale="62500" lnSpcReduction="20000"/>
          </a:bodyPr>
          <a:lstStyle/>
          <a:p>
            <a:r>
              <a:rPr lang="ro-RO" b="1" dirty="0" smtClean="0"/>
              <a:t> Program P1;</a:t>
            </a:r>
            <a:endParaRPr lang="ro-RO" dirty="0" smtClean="0"/>
          </a:p>
          <a:p>
            <a:r>
              <a:rPr lang="ro-RO" b="1" dirty="0" smtClean="0"/>
              <a:t>   type</a:t>
            </a:r>
            <a:endParaRPr lang="ro-RO" dirty="0" smtClean="0"/>
          </a:p>
          <a:p>
            <a:r>
              <a:rPr lang="ro-RO" b="1" dirty="0" smtClean="0"/>
              <a:t>   student=record</a:t>
            </a:r>
            <a:endParaRPr lang="ro-RO" dirty="0" smtClean="0"/>
          </a:p>
          <a:p>
            <a:r>
              <a:rPr lang="ro-RO" b="1" dirty="0" smtClean="0"/>
              <a:t>                 NP:string[20];</a:t>
            </a:r>
            <a:endParaRPr lang="ro-RO" dirty="0" smtClean="0"/>
          </a:p>
          <a:p>
            <a:r>
              <a:rPr lang="ro-RO" b="1" dirty="0" smtClean="0"/>
              <a:t>                    AN:integer;</a:t>
            </a:r>
            <a:endParaRPr lang="ro-RO" dirty="0" smtClean="0"/>
          </a:p>
          <a:p>
            <a:r>
              <a:rPr lang="ro-RO" b="1" dirty="0" smtClean="0"/>
              <a:t>                 NM:real;</a:t>
            </a:r>
            <a:endParaRPr lang="ro-RO" dirty="0" smtClean="0"/>
          </a:p>
          <a:p>
            <a:r>
              <a:rPr lang="ro-RO" b="1" dirty="0" smtClean="0"/>
              <a:t>  end;</a:t>
            </a:r>
            <a:endParaRPr lang="ro-RO" dirty="0" smtClean="0"/>
          </a:p>
          <a:p>
            <a:r>
              <a:rPr lang="ro-RO" b="1" dirty="0" smtClean="0"/>
              <a:t>var a:student;</a:t>
            </a:r>
            <a:endParaRPr lang="ro-RO" dirty="0" smtClean="0"/>
          </a:p>
          <a:p>
            <a:r>
              <a:rPr lang="ro-RO" b="1" dirty="0" smtClean="0"/>
              <a:t>begin</a:t>
            </a:r>
            <a:endParaRPr lang="ro-RO" dirty="0" smtClean="0"/>
          </a:p>
          <a:p>
            <a:r>
              <a:rPr lang="ro-RO" b="1" dirty="0" smtClean="0"/>
              <a:t>            a.np:=’Moraru Iurie';</a:t>
            </a:r>
            <a:endParaRPr lang="ro-RO" dirty="0" smtClean="0"/>
          </a:p>
          <a:p>
            <a:r>
              <a:rPr lang="ro-RO" b="1" dirty="0" smtClean="0"/>
              <a:t>            a.an:=1986;</a:t>
            </a:r>
            <a:endParaRPr lang="ro-RO" dirty="0" smtClean="0"/>
          </a:p>
          <a:p>
            <a:r>
              <a:rPr lang="ro-RO" b="1" dirty="0" smtClean="0"/>
              <a:t>            a.nm:=8.6;</a:t>
            </a:r>
            <a:endParaRPr lang="ro-RO" dirty="0" smtClean="0"/>
          </a:p>
          <a:p>
            <a:r>
              <a:rPr lang="ro-RO" b="1" dirty="0" smtClean="0"/>
              <a:t>writeln('Studentul:',a.np);</a:t>
            </a:r>
            <a:endParaRPr lang="ro-RO" dirty="0" smtClean="0"/>
          </a:p>
          <a:p>
            <a:r>
              <a:rPr lang="ro-RO" b="1" dirty="0" smtClean="0"/>
              <a:t>       writeln('Anul nasterii:',a.an:5);</a:t>
            </a:r>
            <a:endParaRPr lang="ro-RO" dirty="0" smtClean="0"/>
          </a:p>
          <a:p>
            <a:r>
              <a:rPr lang="ro-RO" b="1" dirty="0" smtClean="0"/>
              <a:t>       writeln('Are nota medie:',a.nm:5:2);</a:t>
            </a:r>
            <a:endParaRPr lang="ro-RO" dirty="0" smtClean="0"/>
          </a:p>
          <a:p>
            <a:r>
              <a:rPr lang="ro-RO" b="1" dirty="0" smtClean="0"/>
              <a:t>       readln;</a:t>
            </a:r>
            <a:endParaRPr lang="ro-RO" dirty="0" smtClean="0"/>
          </a:p>
          <a:p>
            <a:r>
              <a:rPr lang="ro-RO" b="1" dirty="0" smtClean="0"/>
              <a:t>      end.</a:t>
            </a:r>
            <a:endParaRPr lang="ro-RO" dirty="0" smtClean="0"/>
          </a:p>
          <a:p>
            <a:endParaRPr lang="ru-RU" dirty="0"/>
          </a:p>
        </p:txBody>
      </p:sp>
      <p:pic>
        <p:nvPicPr>
          <p:cNvPr id="4" name="Рисунок 3" descr="sd-rec.gif"/>
          <p:cNvPicPr>
            <a:picLocks noChangeAspect="1"/>
          </p:cNvPicPr>
          <p:nvPr/>
        </p:nvPicPr>
        <p:blipFill>
          <a:blip r:embed="rId2" cstate="print"/>
          <a:stretch>
            <a:fillRect/>
          </a:stretch>
        </p:blipFill>
        <p:spPr>
          <a:xfrm>
            <a:off x="3851920" y="1700808"/>
            <a:ext cx="5105400" cy="315277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numCol="2">
            <a:normAutofit fontScale="47500" lnSpcReduction="20000"/>
          </a:bodyPr>
          <a:lstStyle/>
          <a:p>
            <a:r>
              <a:rPr lang="ro-RO" b="1" dirty="0" smtClean="0"/>
              <a:t> </a:t>
            </a:r>
            <a:r>
              <a:rPr lang="ro-RO" b="1" smtClean="0"/>
              <a:t>Program </a:t>
            </a:r>
            <a:r>
              <a:rPr lang="ro-RO" b="1" smtClean="0"/>
              <a:t>P2;</a:t>
            </a:r>
            <a:endParaRPr lang="ro-RO" dirty="0" smtClean="0"/>
          </a:p>
          <a:p>
            <a:r>
              <a:rPr lang="ro-RO" b="1" dirty="0" smtClean="0"/>
              <a:t>   type</a:t>
            </a:r>
            <a:endParaRPr lang="ro-RO" dirty="0" smtClean="0"/>
          </a:p>
          <a:p>
            <a:r>
              <a:rPr lang="ro-RO" b="1" dirty="0" smtClean="0"/>
              <a:t>   student=record</a:t>
            </a:r>
            <a:endParaRPr lang="ro-RO" dirty="0" smtClean="0"/>
          </a:p>
          <a:p>
            <a:r>
              <a:rPr lang="ro-RO" b="1" dirty="0" smtClean="0"/>
              <a:t>                 NP:string[20];</a:t>
            </a:r>
            <a:endParaRPr lang="ro-RO" dirty="0" smtClean="0"/>
          </a:p>
          <a:p>
            <a:r>
              <a:rPr lang="ro-RO" b="1" dirty="0" smtClean="0"/>
              <a:t>                    AN:integer;</a:t>
            </a:r>
            <a:endParaRPr lang="ro-RO" dirty="0" smtClean="0"/>
          </a:p>
          <a:p>
            <a:r>
              <a:rPr lang="ro-RO" b="1" dirty="0" smtClean="0"/>
              <a:t>                 NM:real;</a:t>
            </a:r>
            <a:endParaRPr lang="ro-RO" dirty="0" smtClean="0"/>
          </a:p>
          <a:p>
            <a:r>
              <a:rPr lang="ro-RO" b="1" dirty="0" smtClean="0"/>
              <a:t>  end;</a:t>
            </a:r>
            <a:endParaRPr lang="ro-RO" dirty="0" smtClean="0"/>
          </a:p>
          <a:p>
            <a:r>
              <a:rPr lang="ro-RO" b="1" dirty="0" smtClean="0"/>
              <a:t>var a:student;</a:t>
            </a:r>
            <a:endParaRPr lang="ro-RO" dirty="0" smtClean="0"/>
          </a:p>
          <a:p>
            <a:endParaRPr lang="en-US" dirty="0" smtClean="0"/>
          </a:p>
          <a:p>
            <a:r>
              <a:rPr lang="en-US" dirty="0" smtClean="0"/>
              <a:t>begin</a:t>
            </a:r>
          </a:p>
          <a:p>
            <a:r>
              <a:rPr lang="en-US" dirty="0" smtClean="0"/>
              <a:t>     </a:t>
            </a:r>
            <a:r>
              <a:rPr lang="en-US" dirty="0" err="1" smtClean="0"/>
              <a:t>writeln</a:t>
            </a:r>
            <a:r>
              <a:rPr lang="en-US" dirty="0" smtClean="0"/>
              <a:t>('</a:t>
            </a:r>
            <a:r>
              <a:rPr lang="en-US" dirty="0" err="1" smtClean="0"/>
              <a:t>Introduceti</a:t>
            </a:r>
            <a:r>
              <a:rPr lang="en-US" dirty="0" smtClean="0"/>
              <a:t> </a:t>
            </a:r>
            <a:r>
              <a:rPr lang="en-US" dirty="0" err="1" smtClean="0"/>
              <a:t>numarul</a:t>
            </a:r>
            <a:r>
              <a:rPr lang="en-US" dirty="0" smtClean="0"/>
              <a:t> de </a:t>
            </a:r>
            <a:r>
              <a:rPr lang="en-US" dirty="0" err="1" smtClean="0"/>
              <a:t>elevi</a:t>
            </a:r>
            <a:r>
              <a:rPr lang="en-US" dirty="0" smtClean="0"/>
              <a:t> </a:t>
            </a:r>
            <a:r>
              <a:rPr lang="en-US" dirty="0" err="1" smtClean="0"/>
              <a:t>ai</a:t>
            </a:r>
            <a:r>
              <a:rPr lang="en-US" dirty="0" smtClean="0"/>
              <a:t> </a:t>
            </a:r>
            <a:r>
              <a:rPr lang="en-US" dirty="0" err="1" smtClean="0"/>
              <a:t>clasei</a:t>
            </a:r>
            <a:r>
              <a:rPr lang="en-US" dirty="0" smtClean="0"/>
              <a:t>:');</a:t>
            </a:r>
          </a:p>
          <a:p>
            <a:r>
              <a:rPr lang="en-US" dirty="0" smtClean="0"/>
              <a:t>     write('n= ');</a:t>
            </a:r>
          </a:p>
          <a:p>
            <a:r>
              <a:rPr lang="en-US" dirty="0" smtClean="0"/>
              <a:t>     </a:t>
            </a:r>
            <a:r>
              <a:rPr lang="en-US" dirty="0" err="1" smtClean="0"/>
              <a:t>readln</a:t>
            </a:r>
            <a:r>
              <a:rPr lang="en-US" dirty="0" smtClean="0"/>
              <a:t>(n);</a:t>
            </a:r>
          </a:p>
          <a:p>
            <a:r>
              <a:rPr lang="en-US" dirty="0" smtClean="0"/>
              <a:t>for </a:t>
            </a:r>
            <a:r>
              <a:rPr lang="en-US" dirty="0" err="1" smtClean="0"/>
              <a:t>i</a:t>
            </a:r>
            <a:r>
              <a:rPr lang="en-US" dirty="0" smtClean="0"/>
              <a:t>:=1 to n do</a:t>
            </a:r>
          </a:p>
          <a:p>
            <a:r>
              <a:rPr lang="en-US" dirty="0" smtClean="0"/>
              <a:t>         begin</a:t>
            </a:r>
          </a:p>
          <a:p>
            <a:r>
              <a:rPr lang="en-US" dirty="0" smtClean="0"/>
              <a:t>              LE[</a:t>
            </a:r>
            <a:r>
              <a:rPr lang="en-US" dirty="0" err="1" smtClean="0"/>
              <a:t>i</a:t>
            </a:r>
            <a:r>
              <a:rPr lang="en-US" dirty="0" smtClean="0"/>
              <a:t>].</a:t>
            </a:r>
            <a:r>
              <a:rPr lang="en-US" dirty="0" err="1" smtClean="0"/>
              <a:t>Nr_Ord</a:t>
            </a:r>
            <a:r>
              <a:rPr lang="en-US" dirty="0" smtClean="0"/>
              <a:t>:=</a:t>
            </a:r>
            <a:r>
              <a:rPr lang="en-US" dirty="0" err="1" smtClean="0"/>
              <a:t>i</a:t>
            </a:r>
            <a:r>
              <a:rPr lang="en-US" dirty="0" smtClean="0"/>
              <a:t>;</a:t>
            </a:r>
          </a:p>
          <a:p>
            <a:r>
              <a:rPr lang="en-US" dirty="0" smtClean="0"/>
              <a:t>              </a:t>
            </a:r>
            <a:r>
              <a:rPr lang="en-US" dirty="0" err="1" smtClean="0"/>
              <a:t>writeln</a:t>
            </a:r>
            <a:r>
              <a:rPr lang="en-US" dirty="0" smtClean="0"/>
              <a:t>('</a:t>
            </a:r>
            <a:r>
              <a:rPr lang="en-US" dirty="0" err="1" smtClean="0"/>
              <a:t>Introduceti</a:t>
            </a:r>
            <a:r>
              <a:rPr lang="en-US" dirty="0" smtClean="0"/>
              <a:t> </a:t>
            </a:r>
            <a:r>
              <a:rPr lang="en-US" dirty="0" err="1" smtClean="0"/>
              <a:t>datele</a:t>
            </a:r>
            <a:r>
              <a:rPr lang="en-US" dirty="0" smtClean="0"/>
              <a:t> </a:t>
            </a:r>
            <a:r>
              <a:rPr lang="en-US" dirty="0" err="1" smtClean="0"/>
              <a:t>elevului</a:t>
            </a:r>
            <a:r>
              <a:rPr lang="en-US" dirty="0" smtClean="0"/>
              <a:t> cu </a:t>
            </a:r>
            <a:r>
              <a:rPr lang="en-US" dirty="0" err="1" smtClean="0"/>
              <a:t>numarul</a:t>
            </a:r>
            <a:r>
              <a:rPr lang="en-US" dirty="0" smtClean="0"/>
              <a:t> de </a:t>
            </a:r>
            <a:r>
              <a:rPr lang="en-US" dirty="0" err="1" smtClean="0"/>
              <a:t>ordine</a:t>
            </a:r>
            <a:r>
              <a:rPr lang="en-US" dirty="0" smtClean="0"/>
              <a:t> ',</a:t>
            </a:r>
            <a:r>
              <a:rPr lang="en-US" dirty="0" err="1" smtClean="0"/>
              <a:t>i</a:t>
            </a:r>
            <a:r>
              <a:rPr lang="en-US" dirty="0" smtClean="0"/>
              <a:t>);</a:t>
            </a:r>
          </a:p>
          <a:p>
            <a:r>
              <a:rPr lang="en-US" dirty="0" smtClean="0"/>
              <a:t>              write('</a:t>
            </a:r>
            <a:r>
              <a:rPr lang="en-US" dirty="0" err="1" smtClean="0"/>
              <a:t>Numarul</a:t>
            </a:r>
            <a:r>
              <a:rPr lang="en-US" dirty="0" smtClean="0"/>
              <a:t> de </a:t>
            </a:r>
            <a:r>
              <a:rPr lang="en-US" dirty="0" err="1" smtClean="0"/>
              <a:t>ordine</a:t>
            </a:r>
            <a:r>
              <a:rPr lang="en-US" dirty="0" smtClean="0"/>
              <a:t> in catalog: ');</a:t>
            </a:r>
            <a:r>
              <a:rPr lang="en-US" dirty="0" err="1" smtClean="0"/>
              <a:t>readln</a:t>
            </a:r>
            <a:r>
              <a:rPr lang="en-US" dirty="0" smtClean="0"/>
              <a:t>(le[</a:t>
            </a:r>
            <a:r>
              <a:rPr lang="en-US" dirty="0" err="1" smtClean="0"/>
              <a:t>i</a:t>
            </a:r>
            <a:r>
              <a:rPr lang="en-US" dirty="0" smtClean="0"/>
              <a:t>].</a:t>
            </a:r>
            <a:r>
              <a:rPr lang="en-US" dirty="0" err="1" smtClean="0"/>
              <a:t>nr_ord</a:t>
            </a:r>
            <a:r>
              <a:rPr lang="en-US" dirty="0" smtClean="0"/>
              <a:t>);</a:t>
            </a:r>
          </a:p>
          <a:p>
            <a:r>
              <a:rPr lang="en-US" dirty="0" smtClean="0"/>
              <a:t>              write('</a:t>
            </a:r>
            <a:r>
              <a:rPr lang="en-US" dirty="0" err="1" smtClean="0"/>
              <a:t>Numele</a:t>
            </a:r>
            <a:r>
              <a:rPr lang="en-US" dirty="0" smtClean="0"/>
              <a:t>: ');</a:t>
            </a:r>
            <a:r>
              <a:rPr lang="en-US" dirty="0" err="1" smtClean="0"/>
              <a:t>readln</a:t>
            </a:r>
            <a:r>
              <a:rPr lang="en-US" dirty="0" smtClean="0"/>
              <a:t>(le[</a:t>
            </a:r>
            <a:r>
              <a:rPr lang="en-US" dirty="0" err="1" smtClean="0"/>
              <a:t>i</a:t>
            </a:r>
            <a:r>
              <a:rPr lang="en-US" dirty="0" smtClean="0"/>
              <a:t>].n);</a:t>
            </a:r>
          </a:p>
          <a:p>
            <a:r>
              <a:rPr lang="en-US" dirty="0" smtClean="0"/>
              <a:t>              write('</a:t>
            </a:r>
            <a:r>
              <a:rPr lang="en-US" dirty="0" err="1" smtClean="0"/>
              <a:t>Prenumele</a:t>
            </a:r>
            <a:r>
              <a:rPr lang="en-US" dirty="0" smtClean="0"/>
              <a:t>: ');</a:t>
            </a:r>
            <a:r>
              <a:rPr lang="en-US" dirty="0" err="1" smtClean="0"/>
              <a:t>readln</a:t>
            </a:r>
            <a:r>
              <a:rPr lang="en-US" dirty="0" smtClean="0"/>
              <a:t>(le[</a:t>
            </a:r>
            <a:r>
              <a:rPr lang="en-US" dirty="0" err="1" smtClean="0"/>
              <a:t>i</a:t>
            </a:r>
            <a:r>
              <a:rPr lang="en-US" dirty="0" smtClean="0"/>
              <a:t>].p);</a:t>
            </a:r>
          </a:p>
          <a:p>
            <a:r>
              <a:rPr lang="en-US" dirty="0" smtClean="0"/>
              <a:t>              write('</a:t>
            </a:r>
            <a:r>
              <a:rPr lang="en-US" dirty="0" err="1" smtClean="0"/>
              <a:t>Anul</a:t>
            </a:r>
            <a:r>
              <a:rPr lang="en-US" dirty="0" smtClean="0"/>
              <a:t> </a:t>
            </a:r>
            <a:r>
              <a:rPr lang="en-US" dirty="0" err="1" smtClean="0"/>
              <a:t>nasterii</a:t>
            </a:r>
            <a:r>
              <a:rPr lang="en-US" dirty="0" smtClean="0"/>
              <a:t>: ');</a:t>
            </a:r>
            <a:r>
              <a:rPr lang="en-US" dirty="0" err="1" smtClean="0"/>
              <a:t>readln</a:t>
            </a:r>
            <a:r>
              <a:rPr lang="en-US" dirty="0" smtClean="0"/>
              <a:t>(le[</a:t>
            </a:r>
            <a:r>
              <a:rPr lang="en-US" dirty="0" err="1" smtClean="0"/>
              <a:t>i</a:t>
            </a:r>
            <a:r>
              <a:rPr lang="en-US" dirty="0" smtClean="0"/>
              <a:t>].</a:t>
            </a:r>
            <a:r>
              <a:rPr lang="en-US" dirty="0" err="1" smtClean="0"/>
              <a:t>an_nast</a:t>
            </a:r>
            <a:r>
              <a:rPr lang="en-US" dirty="0" smtClean="0"/>
              <a:t>);</a:t>
            </a:r>
          </a:p>
          <a:p>
            <a:r>
              <a:rPr lang="en-US" dirty="0" smtClean="0"/>
              <a:t>              write('Luna </a:t>
            </a:r>
            <a:r>
              <a:rPr lang="en-US" dirty="0" err="1" smtClean="0"/>
              <a:t>nasterii</a:t>
            </a:r>
            <a:r>
              <a:rPr lang="en-US" dirty="0" smtClean="0"/>
              <a:t>: ');</a:t>
            </a:r>
            <a:r>
              <a:rPr lang="en-US" dirty="0" err="1" smtClean="0"/>
              <a:t>readln</a:t>
            </a:r>
            <a:r>
              <a:rPr lang="en-US" dirty="0" smtClean="0"/>
              <a:t>(le[</a:t>
            </a:r>
            <a:r>
              <a:rPr lang="en-US" dirty="0" err="1" smtClean="0"/>
              <a:t>i</a:t>
            </a:r>
            <a:r>
              <a:rPr lang="en-US" dirty="0" smtClean="0"/>
              <a:t>].</a:t>
            </a:r>
            <a:r>
              <a:rPr lang="en-US" dirty="0" err="1" smtClean="0"/>
              <a:t>l_n</a:t>
            </a:r>
            <a:r>
              <a:rPr lang="en-US" dirty="0" smtClean="0"/>
              <a:t>);</a:t>
            </a:r>
          </a:p>
          <a:p>
            <a:r>
              <a:rPr lang="en-US" dirty="0" smtClean="0"/>
              <a:t>              write('</a:t>
            </a:r>
            <a:r>
              <a:rPr lang="en-US" dirty="0" err="1" smtClean="0"/>
              <a:t>Ziua</a:t>
            </a:r>
            <a:r>
              <a:rPr lang="en-US" dirty="0" smtClean="0"/>
              <a:t> </a:t>
            </a:r>
            <a:r>
              <a:rPr lang="en-US" dirty="0" err="1" smtClean="0"/>
              <a:t>nasterii</a:t>
            </a:r>
            <a:r>
              <a:rPr lang="en-US" dirty="0" smtClean="0"/>
              <a:t>: ');</a:t>
            </a:r>
            <a:r>
              <a:rPr lang="en-US" dirty="0" err="1" smtClean="0"/>
              <a:t>readln</a:t>
            </a:r>
            <a:r>
              <a:rPr lang="en-US" dirty="0" smtClean="0"/>
              <a:t>(le[</a:t>
            </a:r>
            <a:r>
              <a:rPr lang="en-US" dirty="0" err="1" smtClean="0"/>
              <a:t>i</a:t>
            </a:r>
            <a:r>
              <a:rPr lang="en-US" dirty="0" smtClean="0"/>
              <a:t>].</a:t>
            </a:r>
            <a:r>
              <a:rPr lang="en-US" dirty="0" err="1" smtClean="0"/>
              <a:t>zi_nast</a:t>
            </a:r>
            <a:r>
              <a:rPr lang="en-US" dirty="0" smtClean="0"/>
              <a:t>)</a:t>
            </a:r>
          </a:p>
          <a:p>
            <a:r>
              <a:rPr lang="en-US" dirty="0" smtClean="0"/>
              <a:t>         end;</a:t>
            </a:r>
          </a:p>
          <a:p>
            <a:r>
              <a:rPr lang="en-US" dirty="0" err="1" smtClean="0"/>
              <a:t>writeln</a:t>
            </a:r>
            <a:r>
              <a:rPr lang="en-US" dirty="0" smtClean="0"/>
              <a:t>('</a:t>
            </a:r>
            <a:r>
              <a:rPr lang="en-US" dirty="0" err="1" smtClean="0"/>
              <a:t>Elevii</a:t>
            </a:r>
            <a:r>
              <a:rPr lang="en-US" dirty="0" smtClean="0"/>
              <a:t> </a:t>
            </a:r>
            <a:r>
              <a:rPr lang="en-US" dirty="0" err="1" smtClean="0"/>
              <a:t>nascuti</a:t>
            </a:r>
            <a:r>
              <a:rPr lang="en-US" dirty="0" smtClean="0"/>
              <a:t> in </a:t>
            </a:r>
            <a:r>
              <a:rPr lang="en-US" dirty="0" err="1" smtClean="0"/>
              <a:t>februarie</a:t>
            </a:r>
            <a:r>
              <a:rPr lang="en-US" dirty="0" smtClean="0"/>
              <a:t>, </a:t>
            </a:r>
            <a:r>
              <a:rPr lang="en-US" dirty="0" err="1" smtClean="0"/>
              <a:t>prenumele</a:t>
            </a:r>
            <a:r>
              <a:rPr lang="en-US" dirty="0" smtClean="0"/>
              <a:t> </a:t>
            </a:r>
            <a:r>
              <a:rPr lang="en-US" dirty="0" err="1" smtClean="0"/>
              <a:t>carora</a:t>
            </a:r>
            <a:r>
              <a:rPr lang="en-US" dirty="0" smtClean="0"/>
              <a:t> </a:t>
            </a:r>
            <a:r>
              <a:rPr lang="en-US" dirty="0" err="1" smtClean="0"/>
              <a:t>incepe</a:t>
            </a:r>
            <a:r>
              <a:rPr lang="en-US" dirty="0" smtClean="0"/>
              <a:t> cu "A" </a:t>
            </a:r>
            <a:r>
              <a:rPr lang="en-US" dirty="0" err="1" smtClean="0"/>
              <a:t>sint</a:t>
            </a:r>
            <a:r>
              <a:rPr lang="en-US" dirty="0" smtClean="0"/>
              <a:t>:');</a:t>
            </a:r>
          </a:p>
          <a:p>
            <a:r>
              <a:rPr lang="en-US" dirty="0" smtClean="0"/>
              <a:t>   for </a:t>
            </a:r>
            <a:r>
              <a:rPr lang="en-US" dirty="0" err="1" smtClean="0"/>
              <a:t>i</a:t>
            </a:r>
            <a:r>
              <a:rPr lang="en-US" dirty="0" smtClean="0"/>
              <a:t>:=1 to n do</a:t>
            </a:r>
          </a:p>
          <a:p>
            <a:r>
              <a:rPr lang="en-US" dirty="0" smtClean="0"/>
              <a:t>   begin</a:t>
            </a:r>
          </a:p>
          <a:p>
            <a:r>
              <a:rPr lang="en-US" dirty="0" smtClean="0"/>
              <a:t>     if (LE[</a:t>
            </a:r>
            <a:r>
              <a:rPr lang="en-US" dirty="0" err="1" smtClean="0"/>
              <a:t>i</a:t>
            </a:r>
            <a:r>
              <a:rPr lang="en-US" dirty="0" smtClean="0"/>
              <a:t>].</a:t>
            </a:r>
            <a:r>
              <a:rPr lang="en-US" dirty="0" err="1" smtClean="0"/>
              <a:t>Luna_Nast</a:t>
            </a:r>
            <a:r>
              <a:rPr lang="en-US" dirty="0" smtClean="0"/>
              <a:t>=2)and(LE[</a:t>
            </a:r>
            <a:r>
              <a:rPr lang="en-US" dirty="0" err="1" smtClean="0"/>
              <a:t>i</a:t>
            </a:r>
            <a:r>
              <a:rPr lang="en-US" dirty="0" smtClean="0"/>
              <a:t>].</a:t>
            </a:r>
            <a:r>
              <a:rPr lang="en-US" dirty="0" err="1" smtClean="0"/>
              <a:t>Prenume</a:t>
            </a:r>
            <a:r>
              <a:rPr lang="en-US" dirty="0" smtClean="0"/>
              <a:t>[1]='A') then</a:t>
            </a:r>
          </a:p>
          <a:p>
            <a:r>
              <a:rPr lang="en-US" dirty="0" smtClean="0"/>
              <a:t>     with LE[</a:t>
            </a:r>
            <a:r>
              <a:rPr lang="en-US" dirty="0" err="1" smtClean="0"/>
              <a:t>i</a:t>
            </a:r>
            <a:r>
              <a:rPr lang="en-US" dirty="0" smtClean="0"/>
              <a:t>] do</a:t>
            </a:r>
          </a:p>
          <a:p>
            <a:r>
              <a:rPr lang="en-US" dirty="0" smtClean="0"/>
              <a:t>     </a:t>
            </a:r>
            <a:r>
              <a:rPr lang="en-US" dirty="0" err="1" smtClean="0"/>
              <a:t>writeln</a:t>
            </a:r>
            <a:r>
              <a:rPr lang="en-US" dirty="0" smtClean="0"/>
              <a:t>(</a:t>
            </a:r>
            <a:r>
              <a:rPr lang="en-US" dirty="0" err="1" smtClean="0"/>
              <a:t>Nr_Ord</a:t>
            </a:r>
            <a:r>
              <a:rPr lang="en-US" dirty="0" smtClean="0"/>
              <a:t>,’ ’,</a:t>
            </a:r>
            <a:r>
              <a:rPr lang="en-US" dirty="0" err="1" smtClean="0"/>
              <a:t>Nume</a:t>
            </a:r>
            <a:r>
              <a:rPr lang="en-US" dirty="0" smtClean="0"/>
              <a:t>,’ ’,</a:t>
            </a:r>
            <a:r>
              <a:rPr lang="en-US" dirty="0" err="1" smtClean="0"/>
              <a:t>Prenume</a:t>
            </a:r>
            <a:r>
              <a:rPr lang="en-US" dirty="0" smtClean="0"/>
              <a:t>,’ ’,</a:t>
            </a:r>
            <a:r>
              <a:rPr lang="en-US" dirty="0" err="1" smtClean="0"/>
              <a:t>zi_nast</a:t>
            </a:r>
            <a:r>
              <a:rPr lang="en-US" dirty="0" smtClean="0"/>
              <a:t>,’ ’,</a:t>
            </a:r>
            <a:r>
              <a:rPr lang="en-US" dirty="0" err="1" smtClean="0"/>
              <a:t>luna_nast</a:t>
            </a:r>
            <a:r>
              <a:rPr lang="en-US" dirty="0" smtClean="0"/>
              <a:t>, ‘ ’,</a:t>
            </a:r>
            <a:r>
              <a:rPr lang="en-US" dirty="0" err="1" smtClean="0"/>
              <a:t>an_nast</a:t>
            </a:r>
            <a:r>
              <a:rPr lang="en-US" dirty="0" smtClean="0"/>
              <a:t>,’.’);</a:t>
            </a:r>
          </a:p>
          <a:p>
            <a:r>
              <a:rPr lang="en-US" dirty="0" smtClean="0"/>
              <a:t>     end;</a:t>
            </a:r>
          </a:p>
          <a:p>
            <a:r>
              <a:rPr lang="en-US" dirty="0" smtClean="0"/>
              <a:t>     </a:t>
            </a:r>
            <a:r>
              <a:rPr lang="en-US" dirty="0" err="1" smtClean="0"/>
              <a:t>readkey</a:t>
            </a:r>
            <a:r>
              <a:rPr lang="en-US" dirty="0" smtClean="0"/>
              <a:t>;</a:t>
            </a:r>
          </a:p>
          <a:p>
            <a:r>
              <a:rPr lang="en-US" dirty="0" smtClean="0"/>
              <a:t>end.</a:t>
            </a:r>
          </a:p>
          <a:p>
            <a:r>
              <a:rPr lang="en-US" dirty="0" smtClean="0"/>
              <a:t/>
            </a:r>
            <a:br>
              <a:rPr lang="en-US" dirty="0" smtClean="0"/>
            </a:br>
            <a:r>
              <a:rPr lang="ro-RO" dirty="0" smtClean="0"/>
              <a:t/>
            </a:r>
            <a:br>
              <a:rPr lang="ro-RO" dirty="0" smtClean="0"/>
            </a:b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BIBLIOGRAFIE</a:t>
            </a:r>
            <a:endParaRPr lang="ru-RU" dirty="0"/>
          </a:p>
        </p:txBody>
      </p:sp>
      <p:sp>
        <p:nvSpPr>
          <p:cNvPr id="3" name="Содержимое 2"/>
          <p:cNvSpPr>
            <a:spLocks noGrp="1"/>
          </p:cNvSpPr>
          <p:nvPr>
            <p:ph sz="quarter" idx="1"/>
          </p:nvPr>
        </p:nvSpPr>
        <p:spPr/>
        <p:txBody>
          <a:bodyPr/>
          <a:lstStyle/>
          <a:p>
            <a:r>
              <a:rPr lang="ro-RO" dirty="0" smtClean="0">
                <a:hlinkClick r:id="rId2"/>
              </a:rPr>
              <a:t>http://www.pascal.helpov.net/index/pascal_record_programming</a:t>
            </a:r>
            <a:endParaRPr lang="en-US" dirty="0" smtClean="0"/>
          </a:p>
          <a:p>
            <a:r>
              <a:rPr lang="ro-RO" dirty="0" smtClean="0">
                <a:hlinkClick r:id="rId3"/>
              </a:rPr>
              <a:t>https://itteach.ru/pascal/pascal-zapis-record</a:t>
            </a:r>
            <a:endParaRPr lang="en-US" dirty="0" smtClean="0"/>
          </a:p>
          <a:p>
            <a:r>
              <a:rPr lang="ro-RO" dirty="0" smtClean="0">
                <a:hlinkClick r:id="rId4"/>
              </a:rPr>
              <a:t>http://www.ctice.md/ctice2013/wp-content/themes/forester/download.php?file=X_Informatica%20(in%20limba%20romana).pdf</a:t>
            </a:r>
            <a:endParaRPr lang="en-US" dirty="0" smtClean="0"/>
          </a:p>
          <a:p>
            <a:pPr>
              <a:buNone/>
            </a:pPr>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Официальная">
  <a:themeElements>
    <a:clrScheme name="Официальная">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Официальная">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Официальная">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73</TotalTime>
  <Words>69</Words>
  <Application>Microsoft Office PowerPoint</Application>
  <PresentationFormat>Экран (4:3)</PresentationFormat>
  <Paragraphs>76</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Официальная</vt:lpstr>
      <vt:lpstr>Tipul  înregistrare  (RECORD)</vt:lpstr>
      <vt:lpstr>Notiunea generala</vt:lpstr>
      <vt:lpstr>Scheme</vt:lpstr>
      <vt:lpstr>Declaratiile</vt:lpstr>
      <vt:lpstr>Informatii generale</vt:lpstr>
      <vt:lpstr>Exemplu de program</vt:lpstr>
      <vt:lpstr>Слайд 7</vt:lpstr>
      <vt:lpstr>BIBLIOGRAFIE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Tipul  înregistrare  (RECORD)</dc:title>
  <dc:creator>ASUS</dc:creator>
  <cp:lastModifiedBy>ASUS</cp:lastModifiedBy>
  <cp:revision>11</cp:revision>
  <dcterms:created xsi:type="dcterms:W3CDTF">2018-11-11T11:41:51Z</dcterms:created>
  <dcterms:modified xsi:type="dcterms:W3CDTF">2018-12-09T11:41:36Z</dcterms:modified>
</cp:coreProperties>
</file>