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7" r:id="rId2"/>
    <p:sldId id="278" r:id="rId3"/>
    <p:sldId id="279" r:id="rId4"/>
    <p:sldId id="280" r:id="rId5"/>
    <p:sldId id="281" r:id="rId6"/>
    <p:sldId id="282" r:id="rId7"/>
    <p:sldId id="283" r:id="rId8"/>
    <p:sldId id="284" r:id="rId9"/>
    <p:sldId id="285"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8" name="Номер слайда 7"/>
          <p:cNvSpPr>
            <a:spLocks noGrp="1"/>
          </p:cNvSpPr>
          <p:nvPr>
            <p:ph type="sldNum" sz="quarter" idx="11"/>
          </p:nvPr>
        </p:nvSpPr>
        <p:spPr/>
        <p:txBody>
          <a:bodyPr/>
          <a:lstStyle/>
          <a:p>
            <a:fld id="{725C68B6-61C2-468F-89AB-4B9F7531AA68}"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5B106E36-FD25-4E2D-B0AA-010F637433A0}" type="datetimeFigureOut">
              <a:rPr lang="ru-RU" smtClean="0"/>
              <a:pPr/>
              <a:t>14.10.2018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B106E36-FD25-4E2D-B0AA-010F637433A0}" type="datetimeFigureOut">
              <a:rPr lang="ru-RU" smtClean="0"/>
              <a:pPr/>
              <a:t>14.10.2018</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o.wikipedia.org/wiki/Browser" TargetMode="External"/><Relationship Id="rId2" Type="http://schemas.openxmlformats.org/officeDocument/2006/relationships/hyperlink" Target="https://ro.wikipedia.org/wiki/Server" TargetMode="External"/><Relationship Id="rId1" Type="http://schemas.openxmlformats.org/officeDocument/2006/relationships/slideLayout" Target="../slideLayouts/slideLayout2.xml"/><Relationship Id="rId5" Type="http://schemas.openxmlformats.org/officeDocument/2006/relationships/hyperlink" Target="https://ro.wikipedia.org/wiki/Autentificare" TargetMode="External"/><Relationship Id="rId4" Type="http://schemas.openxmlformats.org/officeDocument/2006/relationships/hyperlink" Target="https://ro.wikipedia.org/wiki/World_Wide_We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ro.wikipedia.org/wiki/Uniunea_European%C4%83" TargetMode="External"/><Relationship Id="rId2" Type="http://schemas.openxmlformats.org/officeDocument/2006/relationships/hyperlink" Target="https://ro.wikipedia.org/wiki/Statele_Unite_ale_Americii"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o.wikipedia.org/wiki/Software_r%C4%83u_inten%C8%9Bionat"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ro.wikipedia.org/wiki/Sit_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9064" y="1772816"/>
            <a:ext cx="6591208" cy="2376264"/>
          </a:xfrm>
        </p:spPr>
        <p:txBody>
          <a:bodyPr/>
          <a:lstStyle/>
          <a:p>
            <a:r>
              <a:rPr lang="en-US" dirty="0" smtClean="0">
                <a:solidFill>
                  <a:schemeClr val="bg1"/>
                </a:solidFill>
              </a:rPr>
              <a:t>SECURITATEA PE INTERNET</a:t>
            </a:r>
            <a:endParaRPr lang="ru-RU" dirty="0">
              <a:solidFill>
                <a:schemeClr val="bg1"/>
              </a:solidFill>
            </a:endParaRPr>
          </a:p>
        </p:txBody>
      </p:sp>
      <p:sp>
        <p:nvSpPr>
          <p:cNvPr id="7" name="Подзаголовок 6"/>
          <p:cNvSpPr>
            <a:spLocks noGrp="1"/>
          </p:cNvSpPr>
          <p:nvPr>
            <p:ph type="subTitle" idx="1"/>
          </p:nvPr>
        </p:nvSpPr>
        <p:spPr>
          <a:xfrm>
            <a:off x="2771800" y="4509120"/>
            <a:ext cx="6264696" cy="2160240"/>
          </a:xfrm>
        </p:spPr>
        <p:txBody>
          <a:bodyPr>
            <a:normAutofit/>
          </a:bodyPr>
          <a:lstStyle/>
          <a:p>
            <a:r>
              <a:rPr lang="en-US" sz="1800" dirty="0" smtClean="0"/>
              <a:t>    																				</a:t>
            </a:r>
            <a:r>
              <a:rPr lang="en-US" sz="1800" dirty="0" err="1" smtClean="0"/>
              <a:t>Elaborat</a:t>
            </a:r>
            <a:r>
              <a:rPr lang="en-US" sz="1800" dirty="0" smtClean="0"/>
              <a:t> de :   </a:t>
            </a:r>
            <a:r>
              <a:rPr lang="en-US" sz="1800" dirty="0" err="1" smtClean="0"/>
              <a:t>Carciumaru</a:t>
            </a:r>
            <a:r>
              <a:rPr lang="en-US" sz="1800" dirty="0" smtClean="0"/>
              <a:t> Marius </a:t>
            </a:r>
          </a:p>
          <a:p>
            <a:r>
              <a:rPr lang="en-US" sz="1800" dirty="0" smtClean="0"/>
              <a:t>Diana </a:t>
            </a:r>
            <a:r>
              <a:rPr lang="en-US" sz="1800" dirty="0" err="1" smtClean="0"/>
              <a:t>Cernetchi</a:t>
            </a:r>
            <a:endParaRPr lang="en-US" sz="1800" dirty="0" smtClean="0"/>
          </a:p>
          <a:p>
            <a:r>
              <a:rPr lang="en-US" sz="1800" dirty="0" smtClean="0"/>
              <a:t>		</a:t>
            </a:r>
            <a:r>
              <a:rPr lang="en-US" sz="1800" dirty="0"/>
              <a:t> </a:t>
            </a:r>
            <a:r>
              <a:rPr lang="en-US" sz="1800" dirty="0" smtClean="0"/>
              <a:t> 	</a:t>
            </a:r>
            <a:r>
              <a:rPr lang="en-US" sz="1800" dirty="0" err="1" smtClean="0"/>
              <a:t>Elevi</a:t>
            </a:r>
            <a:r>
              <a:rPr lang="en-US" sz="1800" dirty="0" smtClean="0"/>
              <a:t> </a:t>
            </a:r>
            <a:r>
              <a:rPr lang="en-US" sz="1800" dirty="0" err="1" smtClean="0"/>
              <a:t>ai</a:t>
            </a:r>
            <a:r>
              <a:rPr lang="en-US" sz="1800" dirty="0" smtClean="0"/>
              <a:t> </a:t>
            </a:r>
            <a:r>
              <a:rPr lang="en-US" sz="1800" dirty="0" err="1" smtClean="0"/>
              <a:t>clasei</a:t>
            </a:r>
            <a:r>
              <a:rPr lang="en-US" sz="1800" dirty="0" smtClean="0"/>
              <a:t> a 10-a “C”</a:t>
            </a:r>
            <a:endParaRPr lang="ru-RU" sz="1800" dirty="0"/>
          </a:p>
        </p:txBody>
      </p:sp>
    </p:spTree>
    <p:extLst>
      <p:ext uri="{BB962C8B-B14F-4D97-AF65-F5344CB8AC3E}">
        <p14:creationId xmlns:p14="http://schemas.microsoft.com/office/powerpoint/2010/main" xmlns="" val="2880445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Ce</a:t>
            </a:r>
            <a:r>
              <a:rPr lang="en-US" dirty="0" smtClean="0"/>
              <a:t> </a:t>
            </a:r>
            <a:r>
              <a:rPr lang="en-US" dirty="0" err="1" smtClean="0"/>
              <a:t>sunt</a:t>
            </a:r>
            <a:r>
              <a:rPr lang="en-US" dirty="0" smtClean="0"/>
              <a:t> cookie-</a:t>
            </a:r>
            <a:r>
              <a:rPr lang="en-US" dirty="0" err="1" smtClean="0"/>
              <a:t>urile</a:t>
            </a:r>
            <a:r>
              <a:rPr lang="en-US" dirty="0" smtClean="0"/>
              <a:t>?</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vi-VN" dirty="0" smtClean="0"/>
              <a:t>Un cookie sau un modul cookie este un text special, deseori codificat, trimis de un </a:t>
            </a:r>
            <a:r>
              <a:rPr lang="vi-VN" dirty="0" smtClean="0">
                <a:hlinkClick r:id="rId2" tooltip="Server"/>
              </a:rPr>
              <a:t>server</a:t>
            </a:r>
            <a:r>
              <a:rPr lang="vi-VN" dirty="0" smtClean="0"/>
              <a:t> unui </a:t>
            </a:r>
            <a:r>
              <a:rPr lang="vi-VN" dirty="0" smtClean="0">
                <a:hlinkClick r:id="rId3" tooltip="Browser"/>
              </a:rPr>
              <a:t>navigator</a:t>
            </a:r>
            <a:r>
              <a:rPr lang="vi-VN" dirty="0" smtClean="0"/>
              <a:t> </a:t>
            </a:r>
            <a:r>
              <a:rPr lang="vi-VN" dirty="0" smtClean="0">
                <a:hlinkClick r:id="rId4" tooltip="World Wide Web"/>
              </a:rPr>
              <a:t>web</a:t>
            </a:r>
            <a:r>
              <a:rPr lang="vi-VN" dirty="0" smtClean="0"/>
              <a:t> și apoi trimis înapoi (nemodificat) de către navigator, de fiecare dată când accesează acel server. Cookie-urile sunt folosite pentru </a:t>
            </a:r>
            <a:r>
              <a:rPr lang="vi-VN" dirty="0" smtClean="0">
                <a:hlinkClick r:id="rId5"/>
              </a:rPr>
              <a:t>autentificare</a:t>
            </a:r>
            <a:r>
              <a:rPr lang="vi-VN" dirty="0" smtClean="0"/>
              <a:t> precum și pentru urmărirea comportamentului utilizatorilor; aplicații tipice sunt reținerea preferințelor utilizatorilor și implementarea sistemului de „coș de cumpărături”.</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457200" y="0"/>
            <a:ext cx="7499176" cy="274638"/>
          </a:xfrm>
        </p:spPr>
        <p:txBody>
          <a:bodyPr>
            <a:normAutofit fontScale="90000"/>
          </a:bodyPr>
          <a:lstStyle/>
          <a:p>
            <a:endParaRPr lang="ru-RU" dirty="0"/>
          </a:p>
        </p:txBody>
      </p:sp>
      <p:sp>
        <p:nvSpPr>
          <p:cNvPr id="3" name="Содержимое 2"/>
          <p:cNvSpPr>
            <a:spLocks noGrp="1"/>
          </p:cNvSpPr>
          <p:nvPr>
            <p:ph idx="1"/>
          </p:nvPr>
        </p:nvSpPr>
        <p:spPr>
          <a:xfrm>
            <a:off x="0" y="188640"/>
            <a:ext cx="9144000" cy="5937523"/>
          </a:xfrm>
        </p:spPr>
        <p:txBody>
          <a:bodyPr>
            <a:normAutofit/>
          </a:bodyPr>
          <a:lstStyle/>
          <a:p>
            <a:pPr>
              <a:buNone/>
            </a:pPr>
            <a:r>
              <a:rPr lang="vi-VN" sz="2400" dirty="0" smtClean="0"/>
              <a:t>Cookie-urile au creat îngrijorare din cauză că ele permit strângerea de informații despre comportamentul utilizatorilor (în principiu, ce anume pagini web vizitează și când). Ca urmare, folosirea lor (și a informațiilor culese) sunt supuse în unele țări unor restricții legale, printre care </a:t>
            </a:r>
            <a:r>
              <a:rPr lang="vi-VN" sz="2400" dirty="0" smtClean="0">
                <a:hlinkClick r:id="rId2" tooltip="Statele Unite ale Americii"/>
              </a:rPr>
              <a:t>Statele Unite ale Americii</a:t>
            </a:r>
            <a:r>
              <a:rPr lang="vi-VN" sz="2400" dirty="0" smtClean="0"/>
              <a:t> și țările </a:t>
            </a:r>
            <a:r>
              <a:rPr lang="vi-VN" sz="2400" dirty="0" smtClean="0">
                <a:hlinkClick r:id="rId3" tooltip="Uniunea Europeană"/>
              </a:rPr>
              <a:t>UE</a:t>
            </a:r>
            <a:r>
              <a:rPr lang="vi-VN" sz="2400" dirty="0" smtClean="0"/>
              <a:t>. Tehnicile de tip „cookie” au fost de asemenea criticate pentru faptul că identificarea utilizatorilor nu e întotdeauna precisă, ca și pentru faptul că prin intermediul lor se pot executa atacuri informatice.</a:t>
            </a:r>
            <a:endParaRPr lang="en-US" sz="2400" dirty="0" smtClean="0"/>
          </a:p>
          <a:p>
            <a:pPr>
              <a:buNone/>
            </a:pPr>
            <a:endParaRPr lang="ru-RU" sz="2400" dirty="0"/>
          </a:p>
        </p:txBody>
      </p:sp>
      <p:pic>
        <p:nvPicPr>
          <p:cNvPr id="4" name="Рисунок 3" descr="Block-and-Accept-Cookies-in-Internet-Explorer-Step-3Bullet4-Version-2.jpg"/>
          <p:cNvPicPr>
            <a:picLocks noChangeAspect="1"/>
          </p:cNvPicPr>
          <p:nvPr/>
        </p:nvPicPr>
        <p:blipFill>
          <a:blip r:embed="rId4" cstate="print"/>
          <a:stretch>
            <a:fillRect/>
          </a:stretch>
        </p:blipFill>
        <p:spPr>
          <a:xfrm>
            <a:off x="251520" y="3717032"/>
            <a:ext cx="3859907" cy="2897504"/>
          </a:xfrm>
          <a:prstGeom prst="rect">
            <a:avLst/>
          </a:prstGeom>
        </p:spPr>
      </p:pic>
      <p:pic>
        <p:nvPicPr>
          <p:cNvPr id="5" name="Рисунок 4" descr="internet-cookies-1-638.jpg"/>
          <p:cNvPicPr>
            <a:picLocks noChangeAspect="1"/>
          </p:cNvPicPr>
          <p:nvPr/>
        </p:nvPicPr>
        <p:blipFill>
          <a:blip r:embed="rId5" cstate="print"/>
          <a:stretch>
            <a:fillRect/>
          </a:stretch>
        </p:blipFill>
        <p:spPr>
          <a:xfrm>
            <a:off x="4211960" y="3933056"/>
            <a:ext cx="4774490" cy="26865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Virusii</a:t>
            </a:r>
            <a:r>
              <a:rPr lang="en-US" dirty="0" smtClean="0"/>
              <a:t>, </a:t>
            </a:r>
            <a:r>
              <a:rPr lang="en-US" dirty="0" err="1" smtClean="0"/>
              <a:t>viermii</a:t>
            </a:r>
            <a:r>
              <a:rPr lang="en-US" dirty="0" smtClean="0"/>
              <a:t> </a:t>
            </a:r>
            <a:r>
              <a:rPr lang="en-US" dirty="0" err="1" smtClean="0"/>
              <a:t>si</a:t>
            </a:r>
            <a:r>
              <a:rPr lang="en-US" dirty="0" smtClean="0"/>
              <a:t> </a:t>
            </a:r>
            <a:r>
              <a:rPr lang="en-US" dirty="0" err="1" smtClean="0"/>
              <a:t>troienii</a:t>
            </a:r>
            <a:endParaRPr lang="ru-RU" dirty="0"/>
          </a:p>
        </p:txBody>
      </p:sp>
      <p:sp>
        <p:nvSpPr>
          <p:cNvPr id="3" name="Содержимое 2"/>
          <p:cNvSpPr>
            <a:spLocks noGrp="1"/>
          </p:cNvSpPr>
          <p:nvPr>
            <p:ph idx="1"/>
          </p:nvPr>
        </p:nvSpPr>
        <p:spPr/>
        <p:txBody>
          <a:bodyPr>
            <a:normAutofit/>
          </a:bodyPr>
          <a:lstStyle/>
          <a:p>
            <a:pPr>
              <a:buNone/>
            </a:pPr>
            <a:r>
              <a:rPr lang="vi-VN" sz="2400" dirty="0" smtClean="0"/>
              <a:t>Viruși: virușii informatici sunt programe care se autocopiază pe sistemul compromis, fără știrea utilizatorului. Virusul va infecta astfel componente ale sistemului de operare sau alte programe informatice. </a:t>
            </a:r>
            <a:endParaRPr lang="ru-RU" sz="2400" dirty="0"/>
          </a:p>
        </p:txBody>
      </p:sp>
      <p:pic>
        <p:nvPicPr>
          <p:cNvPr id="4" name="Рисунок 3" descr="virus-types.jpg"/>
          <p:cNvPicPr>
            <a:picLocks noChangeAspect="1"/>
          </p:cNvPicPr>
          <p:nvPr/>
        </p:nvPicPr>
        <p:blipFill>
          <a:blip r:embed="rId2" cstate="print"/>
          <a:stretch>
            <a:fillRect/>
          </a:stretch>
        </p:blipFill>
        <p:spPr>
          <a:xfrm>
            <a:off x="5292080" y="3303858"/>
            <a:ext cx="3851920" cy="3554141"/>
          </a:xfrm>
          <a:prstGeom prst="rect">
            <a:avLst/>
          </a:prstGeom>
          <a:ln>
            <a:noFill/>
          </a:ln>
          <a:effectLst>
            <a:outerShdw blurRad="292100" dist="139700" dir="2700000" algn="tl" rotWithShape="0">
              <a:srgbClr val="333333">
                <a:alpha val="65000"/>
              </a:srgbClr>
            </a:outerShdw>
          </a:effectLst>
        </p:spPr>
      </p:pic>
      <p:pic>
        <p:nvPicPr>
          <p:cNvPr id="5" name="Рисунок 4" descr="remove-Trojan-NavRat.png"/>
          <p:cNvPicPr>
            <a:picLocks noChangeAspect="1"/>
          </p:cNvPicPr>
          <p:nvPr/>
        </p:nvPicPr>
        <p:blipFill>
          <a:blip r:embed="rId3" cstate="print"/>
          <a:stretch>
            <a:fillRect/>
          </a:stretch>
        </p:blipFill>
        <p:spPr>
          <a:xfrm>
            <a:off x="0" y="3743193"/>
            <a:ext cx="4032448" cy="311480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323528" y="404664"/>
            <a:ext cx="7601272" cy="5721499"/>
          </a:xfrm>
        </p:spPr>
        <p:txBody>
          <a:bodyPr>
            <a:normAutofit/>
          </a:bodyPr>
          <a:lstStyle/>
          <a:p>
            <a:pPr>
              <a:buNone/>
            </a:pPr>
            <a:r>
              <a:rPr lang="vi-VN" sz="2000" dirty="0" smtClean="0"/>
              <a:t>Viermi: programe care se pot auto-replica. Acestea folosesc rețeaua de calculatoare pentru a-și trimite propriile copii ȋn alte noduri (calculatoare din rețea), reușind să facă acest lucru fără intervenția vreunui utilizator. Spre deosebire de un virus informatic, un vierme informatic nu are nevoie să fie atașat la un program existent. Viermii provoacă daune rețelei, chiar și prin simplul fapt că ocupă bandă, ȋn timp ce virușii corup sau modifică aproape ȋntotdeauna fișiere de pe computerul țintă. </a:t>
            </a:r>
            <a:endParaRPr lang="ru-RU" sz="2000" dirty="0"/>
          </a:p>
        </p:txBody>
      </p:sp>
      <p:pic>
        <p:nvPicPr>
          <p:cNvPr id="4" name="Рисунок 3" descr="malware-worms-blog-banner-730x300.png"/>
          <p:cNvPicPr>
            <a:picLocks noChangeAspect="1"/>
          </p:cNvPicPr>
          <p:nvPr/>
        </p:nvPicPr>
        <p:blipFill>
          <a:blip r:embed="rId2" cstate="print"/>
          <a:stretch>
            <a:fillRect/>
          </a:stretch>
        </p:blipFill>
        <p:spPr>
          <a:xfrm>
            <a:off x="1115616" y="4000857"/>
            <a:ext cx="6952381" cy="285714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323528" y="404664"/>
            <a:ext cx="7601272" cy="5721499"/>
          </a:xfrm>
        </p:spPr>
        <p:txBody>
          <a:bodyPr>
            <a:normAutofit/>
          </a:bodyPr>
          <a:lstStyle/>
          <a:p>
            <a:pPr>
              <a:buNone/>
            </a:pPr>
            <a:r>
              <a:rPr lang="vi-VN" sz="2400" dirty="0" smtClean="0"/>
              <a:t>Troieni: aceste programe se prezintă sub forma unor programe legitime, care, în realitate, sunt create cu scopul de a fura date confidențiale, sau de a permite unor utilizatori sau programe neautorizate accesul la sistemul infectat. </a:t>
            </a:r>
            <a:endParaRPr lang="ru-RU" sz="2400" dirty="0"/>
          </a:p>
        </p:txBody>
      </p:sp>
      <p:pic>
        <p:nvPicPr>
          <p:cNvPr id="4" name="Рисунок 3" descr="trojan.jpg"/>
          <p:cNvPicPr>
            <a:picLocks noChangeAspect="1"/>
          </p:cNvPicPr>
          <p:nvPr/>
        </p:nvPicPr>
        <p:blipFill>
          <a:blip r:embed="rId2" cstate="print"/>
          <a:stretch>
            <a:fillRect/>
          </a:stretch>
        </p:blipFill>
        <p:spPr>
          <a:xfrm>
            <a:off x="0" y="3617640"/>
            <a:ext cx="5109281" cy="3240360"/>
          </a:xfrm>
          <a:prstGeom prst="rect">
            <a:avLst/>
          </a:prstGeom>
          <a:ln>
            <a:noFill/>
          </a:ln>
          <a:effectLst>
            <a:outerShdw blurRad="292100" dist="139700" dir="2700000" algn="tl" rotWithShape="0">
              <a:srgbClr val="333333">
                <a:alpha val="65000"/>
              </a:srgbClr>
            </a:outerShdw>
          </a:effectLst>
        </p:spPr>
      </p:pic>
      <p:pic>
        <p:nvPicPr>
          <p:cNvPr id="5" name="Рисунок 4" descr="Infostealer.Gampass-trojan.jpg"/>
          <p:cNvPicPr>
            <a:picLocks noChangeAspect="1"/>
          </p:cNvPicPr>
          <p:nvPr/>
        </p:nvPicPr>
        <p:blipFill>
          <a:blip r:embed="rId3" cstate="print"/>
          <a:stretch>
            <a:fillRect/>
          </a:stretch>
        </p:blipFill>
        <p:spPr>
          <a:xfrm>
            <a:off x="5148064" y="2204864"/>
            <a:ext cx="4170540" cy="27941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vi-VN" sz="4800" b="1" dirty="0" smtClean="0"/>
              <a:t>Securitate</a:t>
            </a:r>
            <a:r>
              <a:rPr lang="en-US" sz="4800" b="1" dirty="0" smtClean="0"/>
              <a:t>a </a:t>
            </a:r>
            <a:r>
              <a:rPr lang="en-US" sz="4800" b="1" dirty="0" err="1" smtClean="0"/>
              <a:t>aplicatiilor</a:t>
            </a:r>
            <a:endParaRPr lang="ru-RU" dirty="0"/>
          </a:p>
        </p:txBody>
      </p:sp>
      <p:sp>
        <p:nvSpPr>
          <p:cNvPr id="3" name="Содержимое 2"/>
          <p:cNvSpPr>
            <a:spLocks noGrp="1"/>
          </p:cNvSpPr>
          <p:nvPr>
            <p:ph idx="1"/>
          </p:nvPr>
        </p:nvSpPr>
        <p:spPr/>
        <p:txBody>
          <a:bodyPr>
            <a:normAutofit/>
          </a:bodyPr>
          <a:lstStyle/>
          <a:p>
            <a:pPr>
              <a:buNone/>
            </a:pPr>
            <a:r>
              <a:rPr lang="vi-VN" sz="2400" b="1" dirty="0" smtClean="0"/>
              <a:t>Soluțiile software de securitate a sistemelor sunt instrumente cu rol în detectarea și eliminarea virușilor, lucrând activ la îmbunătățirea principiilor de apărare a computerelor. Cele mai importante module ale sistemelor de securitate sunt cele de scanare, diagnosticare și protejare împotriva programelor de tip spion, viruși, cai troieni sau multe altele.</a:t>
            </a:r>
            <a:endParaRPr lang="ru-RU" sz="2400" dirty="0"/>
          </a:p>
        </p:txBody>
      </p:sp>
      <p:pic>
        <p:nvPicPr>
          <p:cNvPr id="4" name="Рисунок 3" descr="computer-software-security.png"/>
          <p:cNvPicPr>
            <a:picLocks noChangeAspect="1"/>
          </p:cNvPicPr>
          <p:nvPr/>
        </p:nvPicPr>
        <p:blipFill>
          <a:blip r:embed="rId2" cstate="print"/>
          <a:stretch>
            <a:fillRect/>
          </a:stretch>
        </p:blipFill>
        <p:spPr>
          <a:xfrm>
            <a:off x="0" y="4669186"/>
            <a:ext cx="4358258" cy="2188814"/>
          </a:xfrm>
          <a:prstGeom prst="rect">
            <a:avLst/>
          </a:prstGeom>
        </p:spPr>
      </p:pic>
      <p:pic>
        <p:nvPicPr>
          <p:cNvPr id="5" name="Рисунок 4" descr="antivirus-software-728x278.jpg"/>
          <p:cNvPicPr>
            <a:picLocks noChangeAspect="1"/>
          </p:cNvPicPr>
          <p:nvPr/>
        </p:nvPicPr>
        <p:blipFill>
          <a:blip r:embed="rId3" cstate="print"/>
          <a:stretch>
            <a:fillRect/>
          </a:stretch>
        </p:blipFill>
        <p:spPr>
          <a:xfrm>
            <a:off x="4499992" y="4796568"/>
            <a:ext cx="4644008" cy="17733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smtClean="0"/>
              <a:t>Securitatea</a:t>
            </a:r>
            <a:r>
              <a:rPr lang="en-US" dirty="0" smtClean="0"/>
              <a:t> in </a:t>
            </a:r>
            <a:r>
              <a:rPr lang="en-US" dirty="0" err="1" smtClean="0"/>
              <a:t>reţelele</a:t>
            </a:r>
            <a:r>
              <a:rPr lang="en-US" dirty="0" smtClean="0"/>
              <a:t> Wi-Fi</a:t>
            </a:r>
            <a:endParaRPr lang="ru-RU" dirty="0"/>
          </a:p>
        </p:txBody>
      </p:sp>
      <p:sp>
        <p:nvSpPr>
          <p:cNvPr id="3" name="Содержимое 2"/>
          <p:cNvSpPr>
            <a:spLocks noGrp="1"/>
          </p:cNvSpPr>
          <p:nvPr>
            <p:ph idx="1"/>
          </p:nvPr>
        </p:nvSpPr>
        <p:spPr/>
        <p:txBody>
          <a:bodyPr>
            <a:noAutofit/>
          </a:bodyPr>
          <a:lstStyle/>
          <a:p>
            <a:pPr>
              <a:buNone/>
            </a:pPr>
            <a:r>
              <a:rPr lang="vi-VN" sz="2400" dirty="0" smtClean="0"/>
              <a:t>Majoritea utilizatorilor de internet folosesc conexiunea Wi-Fi , cu ajutorul unui laptop, telefon, etc. şi în multe cazuri dacă aceste reţele nu sunt securizate oricine se poate conecta fără probleme </a:t>
            </a:r>
            <a:endParaRPr lang="en-US" sz="2400" dirty="0" smtClean="0"/>
          </a:p>
          <a:p>
            <a:pPr>
              <a:buNone/>
            </a:pPr>
            <a:r>
              <a:rPr lang="vi-VN" sz="2400" dirty="0" smtClean="0"/>
              <a:t>Obs: ar trebui să schimbaţi parola de acces pentru configurarea echipamentului cu una cât mai solidă, care să conţină minim 8 caractere, caractere speciale :$#*&amp;, cifre, litere mari şi mici. Anumite echipamente Wi-Fi oferă posibilitatea administrării via wireless şi cel mai bine ar fi să blocaţi acest feature pentru o securitate mai ridicată. securizat – fără parolă de acces).</a:t>
            </a:r>
            <a:endParaRPr lang="ru-RU"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pPr>
              <a:buNone/>
            </a:pPr>
            <a:r>
              <a:rPr lang="vi-VN" dirty="0" smtClean="0"/>
              <a:t>Un alt sfat pentru o securitate mai bună a echipamentului Wi-Fi, ar fi poziţionarea acestuia în casă cât mai central, cât mai departe de fereastră ca să nu poată fi accesat din exterior (semnalul să fie cât mai slab, sau inexistent).</a:t>
            </a:r>
            <a:endParaRPr lang="ru-RU" dirty="0"/>
          </a:p>
        </p:txBody>
      </p:sp>
      <p:pic>
        <p:nvPicPr>
          <p:cNvPr id="4" name="Рисунок 3" descr="Без названия.png"/>
          <p:cNvPicPr>
            <a:picLocks noChangeAspect="1"/>
          </p:cNvPicPr>
          <p:nvPr/>
        </p:nvPicPr>
        <p:blipFill>
          <a:blip r:embed="rId2" cstate="print"/>
          <a:stretch>
            <a:fillRect/>
          </a:stretch>
        </p:blipFill>
        <p:spPr>
          <a:xfrm>
            <a:off x="179512" y="4450875"/>
            <a:ext cx="3744416" cy="2407125"/>
          </a:xfrm>
          <a:prstGeom prst="rect">
            <a:avLst/>
          </a:prstGeom>
        </p:spPr>
      </p:pic>
      <p:pic>
        <p:nvPicPr>
          <p:cNvPr id="5" name="Рисунок 4" descr="thinkstockphotos-481570204-100705677-large.jpg"/>
          <p:cNvPicPr>
            <a:picLocks noChangeAspect="1"/>
          </p:cNvPicPr>
          <p:nvPr/>
        </p:nvPicPr>
        <p:blipFill>
          <a:blip r:embed="rId3" cstate="print"/>
          <a:stretch>
            <a:fillRect/>
          </a:stretch>
        </p:blipFill>
        <p:spPr>
          <a:xfrm>
            <a:off x="5083520" y="4149080"/>
            <a:ext cx="4060480" cy="27089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1_WD2CPct8fzQJTMTsPGplsA.png"/>
          <p:cNvPicPr>
            <a:picLocks noChangeAspect="1"/>
          </p:cNvPicPr>
          <p:nvPr/>
        </p:nvPicPr>
        <p:blipFill>
          <a:blip r:embed="rId2" cstate="print"/>
          <a:stretch>
            <a:fillRect/>
          </a:stretch>
        </p:blipFill>
        <p:spPr>
          <a:xfrm>
            <a:off x="4932040" y="4813558"/>
            <a:ext cx="3672408" cy="2044442"/>
          </a:xfrm>
          <a:prstGeom prst="rect">
            <a:avLst/>
          </a:prstGeom>
        </p:spPr>
      </p:pic>
      <p:sp>
        <p:nvSpPr>
          <p:cNvPr id="2" name="Заголовок 1"/>
          <p:cNvSpPr>
            <a:spLocks noGrp="1"/>
          </p:cNvSpPr>
          <p:nvPr>
            <p:ph type="title"/>
          </p:nvPr>
        </p:nvSpPr>
        <p:spPr/>
        <p:txBody>
          <a:bodyPr/>
          <a:lstStyle/>
          <a:p>
            <a:r>
              <a:rPr lang="en-US" dirty="0" smtClean="0"/>
              <a:t>SPAM</a:t>
            </a:r>
            <a:endParaRPr lang="ru-RU" dirty="0"/>
          </a:p>
        </p:txBody>
      </p:sp>
      <p:sp>
        <p:nvSpPr>
          <p:cNvPr id="3" name="Содержимое 2"/>
          <p:cNvSpPr>
            <a:spLocks noGrp="1"/>
          </p:cNvSpPr>
          <p:nvPr>
            <p:ph idx="1"/>
          </p:nvPr>
        </p:nvSpPr>
        <p:spPr>
          <a:xfrm>
            <a:off x="323528" y="1124744"/>
            <a:ext cx="8820472" cy="5733256"/>
          </a:xfrm>
        </p:spPr>
        <p:txBody>
          <a:bodyPr>
            <a:normAutofit/>
          </a:bodyPr>
          <a:lstStyle/>
          <a:p>
            <a:pPr>
              <a:buNone/>
            </a:pPr>
            <a:r>
              <a:rPr lang="vi-VN" sz="2400" b="1" dirty="0" smtClean="0"/>
              <a:t>Spam: </a:t>
            </a:r>
            <a:r>
              <a:rPr lang="vi-VN" sz="2400" dirty="0" smtClean="0"/>
              <a:t>mesaje electronice nesolicitate, de cele mai multe ori cu caracter comercial, de publicitate pentru produse și servicii dubioase, folosite de industria emarketingului și de proprietarii de site-uri cu un conținut indecent. Mesajele spam sunt trimise cu ajutorul unor calculatoare infectate cu troieni, care fac parte dintrun botnet. Mesajele spam, deși nu sunt un program malițios în sine, pot include atașamente care conțin astfel de programe, sau trimit utilizatorii către pagini de internet periculoase pentru siguranța sistemului.</a:t>
            </a:r>
            <a:endParaRPr lang="ru-RU" sz="2400" dirty="0"/>
          </a:p>
        </p:txBody>
      </p:sp>
      <p:pic>
        <p:nvPicPr>
          <p:cNvPr id="5" name="Рисунок 4" descr="images.png"/>
          <p:cNvPicPr>
            <a:picLocks noChangeAspect="1"/>
          </p:cNvPicPr>
          <p:nvPr/>
        </p:nvPicPr>
        <p:blipFill>
          <a:blip r:embed="rId3" cstate="print"/>
          <a:stretch>
            <a:fillRect/>
          </a:stretch>
        </p:blipFill>
        <p:spPr>
          <a:xfrm>
            <a:off x="539552" y="4814231"/>
            <a:ext cx="3649588" cy="204376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computer-threats-spyware.png"/>
          <p:cNvPicPr>
            <a:picLocks noChangeAspect="1"/>
          </p:cNvPicPr>
          <p:nvPr/>
        </p:nvPicPr>
        <p:blipFill>
          <a:blip r:embed="rId2" cstate="print"/>
          <a:stretch>
            <a:fillRect/>
          </a:stretch>
        </p:blipFill>
        <p:spPr>
          <a:xfrm flipH="1">
            <a:off x="5581650" y="3048000"/>
            <a:ext cx="3562350" cy="3810000"/>
          </a:xfrm>
          <a:prstGeom prst="rect">
            <a:avLst/>
          </a:prstGeom>
        </p:spPr>
      </p:pic>
      <p:sp>
        <p:nvSpPr>
          <p:cNvPr id="2" name="Заголовок 1"/>
          <p:cNvSpPr>
            <a:spLocks noGrp="1"/>
          </p:cNvSpPr>
          <p:nvPr>
            <p:ph type="title"/>
          </p:nvPr>
        </p:nvSpPr>
        <p:spPr>
          <a:xfrm>
            <a:off x="457200" y="274638"/>
            <a:ext cx="7571184" cy="994122"/>
          </a:xfrm>
        </p:spPr>
        <p:txBody>
          <a:bodyPr/>
          <a:lstStyle/>
          <a:p>
            <a:r>
              <a:rPr lang="en-US" dirty="0" smtClean="0"/>
              <a:t>Spyware</a:t>
            </a:r>
            <a:endParaRPr lang="ru-RU" dirty="0"/>
          </a:p>
        </p:txBody>
      </p:sp>
      <p:sp>
        <p:nvSpPr>
          <p:cNvPr id="5" name="Содержимое 4"/>
          <p:cNvSpPr>
            <a:spLocks noGrp="1"/>
          </p:cNvSpPr>
          <p:nvPr>
            <p:ph idx="1"/>
          </p:nvPr>
        </p:nvSpPr>
        <p:spPr>
          <a:xfrm>
            <a:off x="395536" y="1124744"/>
            <a:ext cx="7467600" cy="4525963"/>
          </a:xfrm>
        </p:spPr>
        <p:txBody>
          <a:bodyPr>
            <a:normAutofit/>
          </a:bodyPr>
          <a:lstStyle/>
          <a:p>
            <a:pPr>
              <a:buNone/>
            </a:pPr>
            <a:r>
              <a:rPr lang="vi-VN" sz="2400" b="1" dirty="0" smtClean="0"/>
              <a:t>Programele spion</a:t>
            </a:r>
            <a:r>
              <a:rPr lang="vi-VN" sz="2400" dirty="0" smtClean="0"/>
              <a:t> sau </a:t>
            </a:r>
            <a:r>
              <a:rPr lang="vi-VN" sz="2400" b="1" i="1" dirty="0" smtClean="0"/>
              <a:t>spyware</a:t>
            </a:r>
            <a:r>
              <a:rPr lang="vi-VN" sz="2400" dirty="0" smtClean="0"/>
              <a:t> sunt o categorie de </a:t>
            </a:r>
            <a:r>
              <a:rPr lang="vi-VN" sz="2400" dirty="0" smtClean="0">
                <a:hlinkClick r:id="rId3" tooltip="Software rău intenționat"/>
              </a:rPr>
              <a:t>software rău intenționat</a:t>
            </a:r>
            <a:r>
              <a:rPr lang="vi-VN" sz="2400" dirty="0" smtClean="0"/>
              <a:t>, atașate de obicei la programe gratuite (jocuri, programe de schimbat fișiere</a:t>
            </a:r>
            <a:r>
              <a:rPr lang="en-US" sz="2400" dirty="0" smtClean="0"/>
              <a:t> etc.)</a:t>
            </a:r>
            <a:r>
              <a:rPr lang="vi-VN" sz="2400" dirty="0" smtClean="0"/>
              <a:t>, care captează pe ascuns date de marketing (prin analiza </a:t>
            </a:r>
            <a:r>
              <a:rPr lang="vi-VN" sz="2400" dirty="0" smtClean="0">
                <a:hlinkClick r:id="rId4" tooltip="Sit web"/>
              </a:rPr>
              <a:t>siturilor</a:t>
            </a:r>
            <a:r>
              <a:rPr lang="vi-VN" sz="2400" dirty="0" smtClean="0"/>
              <a:t> pe care le vizitează utilizatorul, de exemplu de modă, pantofi, cluburi de tenis, ș.a.m.d.) și le folosesc apoi pentru a transmite utilizatorului reclame corespunzătoare dar nesolicitate.</a:t>
            </a:r>
            <a:endParaRPr lang="ru-RU"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Internet</a:t>
            </a:r>
            <a:endParaRPr lang="ru-RU" dirty="0"/>
          </a:p>
        </p:txBody>
      </p:sp>
      <p:sp>
        <p:nvSpPr>
          <p:cNvPr id="3" name="Объект 2"/>
          <p:cNvSpPr>
            <a:spLocks noGrp="1"/>
          </p:cNvSpPr>
          <p:nvPr>
            <p:ph idx="1"/>
          </p:nvPr>
        </p:nvSpPr>
        <p:spPr/>
        <p:txBody>
          <a:bodyPr/>
          <a:lstStyle/>
          <a:p>
            <a:r>
              <a:rPr lang="en-US" dirty="0" err="1" smtClean="0"/>
              <a:t>Internetul</a:t>
            </a:r>
            <a:r>
              <a:rPr lang="en-US" dirty="0" smtClean="0"/>
              <a:t> </a:t>
            </a:r>
            <a:r>
              <a:rPr lang="en-US" dirty="0" err="1" smtClean="0"/>
              <a:t>este</a:t>
            </a:r>
            <a:r>
              <a:rPr lang="en-US" dirty="0" smtClean="0"/>
              <a:t> o </a:t>
            </a:r>
            <a:r>
              <a:rPr lang="en-US" dirty="0" err="1" smtClean="0"/>
              <a:t>retea</a:t>
            </a:r>
            <a:r>
              <a:rPr lang="en-US" dirty="0" smtClean="0"/>
              <a:t> </a:t>
            </a:r>
            <a:r>
              <a:rPr lang="en-US" dirty="0" err="1" smtClean="0"/>
              <a:t>internationala</a:t>
            </a:r>
            <a:r>
              <a:rPr lang="en-US" dirty="0" smtClean="0"/>
              <a:t> </a:t>
            </a:r>
            <a:r>
              <a:rPr lang="en-US" dirty="0" err="1" smtClean="0"/>
              <a:t>formata</a:t>
            </a:r>
            <a:r>
              <a:rPr lang="en-US" dirty="0" smtClean="0"/>
              <a:t> </a:t>
            </a:r>
            <a:r>
              <a:rPr lang="en-US" dirty="0" err="1" smtClean="0"/>
              <a:t>prin</a:t>
            </a:r>
            <a:r>
              <a:rPr lang="en-US" dirty="0" smtClean="0"/>
              <a:t> </a:t>
            </a:r>
            <a:r>
              <a:rPr lang="en-US" dirty="0" err="1" smtClean="0"/>
              <a:t>conectarea</a:t>
            </a:r>
            <a:r>
              <a:rPr lang="en-US" dirty="0" smtClean="0"/>
              <a:t> </a:t>
            </a:r>
            <a:r>
              <a:rPr lang="en-US" dirty="0" err="1" smtClean="0"/>
              <a:t>tuturor</a:t>
            </a:r>
            <a:r>
              <a:rPr lang="en-US" dirty="0" smtClean="0"/>
              <a:t> </a:t>
            </a:r>
            <a:r>
              <a:rPr lang="en-US" dirty="0" err="1" smtClean="0"/>
              <a:t>retelelor</a:t>
            </a:r>
            <a:r>
              <a:rPr lang="en-US" dirty="0" smtClean="0"/>
              <a:t> din </a:t>
            </a:r>
            <a:r>
              <a:rPr lang="en-US" dirty="0" err="1" smtClean="0"/>
              <a:t>lume</a:t>
            </a:r>
            <a:r>
              <a:rPr lang="en-US" dirty="0" smtClean="0"/>
              <a:t>, </a:t>
            </a:r>
            <a:r>
              <a:rPr lang="en-US" dirty="0" err="1" smtClean="0"/>
              <a:t>facilizand</a:t>
            </a:r>
            <a:r>
              <a:rPr lang="en-US" dirty="0" smtClean="0"/>
              <a:t> </a:t>
            </a:r>
            <a:r>
              <a:rPr lang="en-US" dirty="0" err="1" smtClean="0"/>
              <a:t>schimbul</a:t>
            </a:r>
            <a:r>
              <a:rPr lang="en-US" dirty="0" smtClean="0"/>
              <a:t> de date </a:t>
            </a:r>
            <a:r>
              <a:rPr lang="en-US" dirty="0" err="1" smtClean="0"/>
              <a:t>si</a:t>
            </a:r>
            <a:r>
              <a:rPr lang="en-US" dirty="0" smtClean="0"/>
              <a:t> </a:t>
            </a:r>
            <a:r>
              <a:rPr lang="en-US" dirty="0" err="1" smtClean="0"/>
              <a:t>domenii</a:t>
            </a:r>
            <a:r>
              <a:rPr lang="en-US" dirty="0" smtClean="0"/>
              <a:t> in </a:t>
            </a:r>
            <a:r>
              <a:rPr lang="en-US" dirty="0" err="1" smtClean="0"/>
              <a:t>diferite</a:t>
            </a:r>
            <a:r>
              <a:rPr lang="en-US" dirty="0" smtClean="0"/>
              <a:t> </a:t>
            </a:r>
            <a:r>
              <a:rPr lang="en-US" dirty="0" err="1" smtClean="0"/>
              <a:t>domenii</a:t>
            </a:r>
            <a:r>
              <a:rPr lang="en-US" dirty="0" smtClean="0"/>
              <a:t>. </a:t>
            </a:r>
            <a:endParaRPr lang="ru-RU" dirty="0"/>
          </a:p>
        </p:txBody>
      </p:sp>
    </p:spTree>
    <p:extLst>
      <p:ext uri="{BB962C8B-B14F-4D97-AF65-F5344CB8AC3E}">
        <p14:creationId xmlns:p14="http://schemas.microsoft.com/office/powerpoint/2010/main" xmlns="" val="1995012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0"/>
            <a:ext cx="7745288" cy="980728"/>
          </a:xfrm>
        </p:spPr>
        <p:txBody>
          <a:bodyPr/>
          <a:lstStyle/>
          <a:p>
            <a:r>
              <a:rPr lang="en-US" dirty="0" err="1" smtClean="0"/>
              <a:t>Keyloggers</a:t>
            </a:r>
            <a:endParaRPr lang="ru-RU" dirty="0"/>
          </a:p>
        </p:txBody>
      </p:sp>
      <p:sp>
        <p:nvSpPr>
          <p:cNvPr id="3" name="Содержимое 2"/>
          <p:cNvSpPr>
            <a:spLocks noGrp="1"/>
          </p:cNvSpPr>
          <p:nvPr>
            <p:ph idx="1"/>
          </p:nvPr>
        </p:nvSpPr>
        <p:spPr>
          <a:xfrm>
            <a:off x="0" y="836712"/>
            <a:ext cx="7924800" cy="5289451"/>
          </a:xfrm>
        </p:spPr>
        <p:txBody>
          <a:bodyPr>
            <a:normAutofit/>
          </a:bodyPr>
          <a:lstStyle/>
          <a:p>
            <a:pPr>
              <a:buNone/>
            </a:pPr>
            <a:r>
              <a:rPr lang="vi-VN" sz="2400" dirty="0" smtClean="0"/>
              <a:t>Un keylogger este un program care înregistrează fiecare bătaie de tastă pe o tastatură şi salvează aceste date într-un fişier. După ce colectează o anumită cantitate de date, le va transfera prin intermediul internetului unei gazde de la distanţă, predeterminată. De asemenea, poate captura capturi de ecran şi utiliza alte tehnici pentru a urmări activitatea utilizatorului. Un keylogger poate cauza pierderea parolelor, date de autentificare, şi alte informaţii similare.</a:t>
            </a:r>
            <a:endParaRPr lang="ru-RU" sz="2400" dirty="0"/>
          </a:p>
        </p:txBody>
      </p:sp>
      <p:pic>
        <p:nvPicPr>
          <p:cNvPr id="5" name="Рисунок 4" descr="sfkscreen.png"/>
          <p:cNvPicPr>
            <a:picLocks noChangeAspect="1"/>
          </p:cNvPicPr>
          <p:nvPr/>
        </p:nvPicPr>
        <p:blipFill>
          <a:blip r:embed="rId2" cstate="print"/>
          <a:stretch>
            <a:fillRect/>
          </a:stretch>
        </p:blipFill>
        <p:spPr>
          <a:xfrm flipH="1">
            <a:off x="4644008" y="4165584"/>
            <a:ext cx="4260726" cy="269241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Keyloggers</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vi-VN" dirty="0" smtClean="0"/>
              <a:t>Există două tipuri de keyloggeri: hardware şi software. Keyloggerul de tip hardware este un dispozitiv fizic, mic care poate fi lăsat între cablul tastaturii şi portul tastaturii din calculator. Un keylogger de tip hardware poate înregistra toate apăsările de pe tastatură şi le salvează în propria memorie. Un astfel de dispozitiv nu se bazează pe un anumit software sau driver. Prin urmare, poate funcţiona în diferite medii. Totuşi, nu poate obţine capturi de ecran şi poate fi descoperit cu uşurinţă la inspectarea calculatorului. Keyloggerii de tip software sunt împărţiţi în aplicaţii legitime şi paraziţi.</a:t>
            </a:r>
            <a:endParaRPr lang="ru-RU" dirty="0"/>
          </a:p>
        </p:txBody>
      </p:sp>
      <p:pic>
        <p:nvPicPr>
          <p:cNvPr id="4" name="Рисунок 3" descr="41WYwaZKOqL._SX355_.jpg"/>
          <p:cNvPicPr>
            <a:picLocks noChangeAspect="1"/>
          </p:cNvPicPr>
          <p:nvPr/>
        </p:nvPicPr>
        <p:blipFill>
          <a:blip r:embed="rId2" cstate="print"/>
          <a:stretch>
            <a:fillRect/>
          </a:stretch>
        </p:blipFill>
        <p:spPr>
          <a:xfrm>
            <a:off x="5796136" y="4765280"/>
            <a:ext cx="2634452" cy="209272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Keyloggers</a:t>
            </a:r>
            <a:endParaRPr lang="ru-RU" dirty="0"/>
          </a:p>
        </p:txBody>
      </p:sp>
      <p:pic>
        <p:nvPicPr>
          <p:cNvPr id="4" name="Содержимое 3" descr="keylogger.jpg"/>
          <p:cNvPicPr>
            <a:picLocks noGrp="1" noChangeAspect="1"/>
          </p:cNvPicPr>
          <p:nvPr>
            <p:ph idx="1"/>
          </p:nvPr>
        </p:nvPicPr>
        <p:blipFill>
          <a:blip r:embed="rId2" cstate="print"/>
          <a:stretch>
            <a:fillRect/>
          </a:stretch>
        </p:blipFill>
        <p:spPr>
          <a:xfrm>
            <a:off x="0" y="1268760"/>
            <a:ext cx="9144000" cy="5184576"/>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274638"/>
            <a:ext cx="7673280" cy="778098"/>
          </a:xfrm>
        </p:spPr>
        <p:txBody>
          <a:bodyPr>
            <a:noAutofit/>
          </a:bodyPr>
          <a:lstStyle/>
          <a:p>
            <a:r>
              <a:rPr lang="en-US" sz="4800" dirty="0" err="1" smtClean="0"/>
              <a:t>Keyloggers</a:t>
            </a:r>
            <a:endParaRPr lang="ru-RU" sz="4800" dirty="0"/>
          </a:p>
        </p:txBody>
      </p:sp>
      <p:sp>
        <p:nvSpPr>
          <p:cNvPr id="3" name="Содержимое 2"/>
          <p:cNvSpPr>
            <a:spLocks noGrp="1"/>
          </p:cNvSpPr>
          <p:nvPr>
            <p:ph idx="1"/>
          </p:nvPr>
        </p:nvSpPr>
        <p:spPr>
          <a:xfrm>
            <a:off x="0" y="1052736"/>
            <a:ext cx="9144000" cy="5805263"/>
          </a:xfrm>
        </p:spPr>
        <p:txBody>
          <a:bodyPr>
            <a:noAutofit/>
          </a:bodyPr>
          <a:lstStyle/>
          <a:p>
            <a:pPr>
              <a:buNone/>
            </a:pPr>
            <a:r>
              <a:rPr lang="vi-VN" sz="2400" dirty="0" smtClean="0"/>
              <a:t>Keyloggerii maliţioşi sunt similari viruşilor şi troianilor. Aceştia sunt utilizaţi de către hackeri pentru a viola intimitatea utilizatorului. Keyloggerii legitimi, cunoscuţi şi ca unelte de monitorizare a calculatorului, sunt produse comerciale vizate în mod special de către părinţi, angajatori şi profesori. Aceştia permit să descopere ce fac online copiii şi angajaţii. Totuşi, chiar şi programele legale lucrează fără ştirea sau aprobarea utilizatorului. Acestea pot fi utilizate de către persoane maliţioase şi, prin urmare, nu sunt clasificate ca şi mai puţin dăunătoare decât anumiţi paraziţi.</a:t>
            </a:r>
            <a:endParaRPr lang="ru-RU" sz="2400" dirty="0"/>
          </a:p>
        </p:txBody>
      </p:sp>
      <p:pic>
        <p:nvPicPr>
          <p:cNvPr id="4" name="Рисунок 3" descr="Keyllama-8MB-USB-Forensic-Keylogger-2.jpg"/>
          <p:cNvPicPr>
            <a:picLocks noChangeAspect="1"/>
          </p:cNvPicPr>
          <p:nvPr/>
        </p:nvPicPr>
        <p:blipFill>
          <a:blip r:embed="rId2" cstate="print"/>
          <a:stretch>
            <a:fillRect/>
          </a:stretch>
        </p:blipFill>
        <p:spPr>
          <a:xfrm>
            <a:off x="5237586" y="4437112"/>
            <a:ext cx="3906414" cy="213285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Reguli</a:t>
            </a:r>
            <a:r>
              <a:rPr lang="en-US" dirty="0" smtClean="0"/>
              <a:t> de </a:t>
            </a:r>
            <a:r>
              <a:rPr lang="en-US" dirty="0" err="1" smtClean="0"/>
              <a:t>securitate</a:t>
            </a:r>
            <a:r>
              <a:rPr lang="en-US" dirty="0" smtClean="0"/>
              <a:t> </a:t>
            </a:r>
            <a:r>
              <a:rPr lang="en-US" dirty="0" err="1" smtClean="0"/>
              <a:t>în</a:t>
            </a:r>
            <a:r>
              <a:rPr lang="en-US" dirty="0" smtClean="0"/>
              <a:t> </a:t>
            </a:r>
            <a:r>
              <a:rPr lang="en-US" dirty="0" err="1" smtClean="0"/>
              <a:t>cadrul</a:t>
            </a:r>
            <a:r>
              <a:rPr lang="en-US" dirty="0" smtClean="0"/>
              <a:t> </a:t>
            </a:r>
            <a:r>
              <a:rPr lang="en-US" dirty="0" err="1" smtClean="0"/>
              <a:t>rețelelor</a:t>
            </a:r>
            <a:r>
              <a:rPr lang="en-US" dirty="0" smtClean="0"/>
              <a:t> </a:t>
            </a:r>
            <a:r>
              <a:rPr lang="en-US" dirty="0" err="1" smtClean="0"/>
              <a:t>sociale</a:t>
            </a:r>
            <a:endParaRPr lang="ru-RU" dirty="0"/>
          </a:p>
        </p:txBody>
      </p:sp>
      <p:sp>
        <p:nvSpPr>
          <p:cNvPr id="3" name="Содержимое 2"/>
          <p:cNvSpPr>
            <a:spLocks noGrp="1"/>
          </p:cNvSpPr>
          <p:nvPr>
            <p:ph idx="1"/>
          </p:nvPr>
        </p:nvSpPr>
        <p:spPr/>
        <p:txBody>
          <a:bodyPr>
            <a:normAutofit fontScale="85000" lnSpcReduction="20000"/>
          </a:bodyPr>
          <a:lstStyle/>
          <a:p>
            <a:r>
              <a:rPr lang="vi-VN" dirty="0" smtClean="0"/>
              <a:t>• Alegeți o parolă pentru contul dumneavoastră care să nu fie ușor de ghicit de către un alt utilizator sau program. În acest sens, evitați parolele generice, precum ”123456789” sau ”parola” sau o parolă identică cu numele de utilizator; </a:t>
            </a:r>
            <a:endParaRPr lang="en-US" dirty="0" smtClean="0"/>
          </a:p>
          <a:p>
            <a:r>
              <a:rPr lang="vi-VN" dirty="0" smtClean="0"/>
              <a:t> Asigurați-vă că știți pe cine urmăriți și pe cine adăugați drept prieten</a:t>
            </a:r>
            <a:r>
              <a:rPr lang="en-US" dirty="0" smtClean="0"/>
              <a:t>;</a:t>
            </a:r>
          </a:p>
          <a:p>
            <a:r>
              <a:rPr lang="vi-VN" dirty="0" smtClean="0"/>
              <a:t> Evitați să accesați link-urile împărtășite de către alți utilizatori; </a:t>
            </a:r>
            <a:endParaRPr lang="en-US" dirty="0" smtClean="0"/>
          </a:p>
          <a:p>
            <a:r>
              <a:rPr lang="vi-VN" dirty="0" smtClean="0"/>
              <a:t>Evitați să faceți publice informații personale, precum ziua de naștere, adresa de email sau adresa fizică;</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t>Reguli</a:t>
            </a:r>
            <a:r>
              <a:rPr lang="en-US" dirty="0" smtClean="0"/>
              <a:t> de </a:t>
            </a:r>
            <a:r>
              <a:rPr lang="en-US" dirty="0" err="1" smtClean="0"/>
              <a:t>securitate</a:t>
            </a:r>
            <a:r>
              <a:rPr lang="en-US" dirty="0" smtClean="0"/>
              <a:t> </a:t>
            </a:r>
            <a:r>
              <a:rPr lang="en-US" dirty="0" err="1" smtClean="0"/>
              <a:t>în</a:t>
            </a:r>
            <a:r>
              <a:rPr lang="en-US" dirty="0" smtClean="0"/>
              <a:t> </a:t>
            </a:r>
            <a:r>
              <a:rPr lang="en-US" dirty="0" err="1" smtClean="0"/>
              <a:t>cadrul</a:t>
            </a:r>
            <a:r>
              <a:rPr lang="en-US" dirty="0" smtClean="0"/>
              <a:t> </a:t>
            </a:r>
            <a:r>
              <a:rPr lang="en-US" dirty="0" err="1" smtClean="0"/>
              <a:t>rețelelor</a:t>
            </a:r>
            <a:r>
              <a:rPr lang="en-US" dirty="0" smtClean="0"/>
              <a:t> </a:t>
            </a:r>
            <a:r>
              <a:rPr lang="en-US" dirty="0" err="1" smtClean="0"/>
              <a:t>sociale</a:t>
            </a:r>
            <a:endParaRPr lang="ru-RU" dirty="0"/>
          </a:p>
        </p:txBody>
      </p:sp>
      <p:sp>
        <p:nvSpPr>
          <p:cNvPr id="3" name="Содержимое 2"/>
          <p:cNvSpPr>
            <a:spLocks noGrp="1"/>
          </p:cNvSpPr>
          <p:nvPr>
            <p:ph idx="1"/>
          </p:nvPr>
        </p:nvSpPr>
        <p:spPr/>
        <p:txBody>
          <a:bodyPr>
            <a:normAutofit fontScale="92500" lnSpcReduction="10000"/>
          </a:bodyPr>
          <a:lstStyle/>
          <a:p>
            <a:r>
              <a:rPr lang="vi-VN" dirty="0" smtClean="0"/>
              <a:t> Atunci când împărtășiți poze, asigurați-vă că o faceți doar cu persoanele cunoscute</a:t>
            </a:r>
            <a:endParaRPr lang="en-US" dirty="0" smtClean="0"/>
          </a:p>
          <a:p>
            <a:r>
              <a:rPr lang="vi-VN" dirty="0" smtClean="0"/>
              <a:t>  Nu dezvăluiți niciodată informații referitoare la perioadele în care părăsiți locuința (mesaje precum: ”plec la mare tot weekend-ul; ”sunt singur acasă” trebuie evitate) </a:t>
            </a:r>
            <a:r>
              <a:rPr lang="en-US" dirty="0" smtClean="0"/>
              <a:t>;</a:t>
            </a:r>
          </a:p>
          <a:p>
            <a:r>
              <a:rPr lang="vi-VN" dirty="0" smtClean="0"/>
              <a:t> Utilizați o soluție de securitate specializată, care să scaneze mesajele și comentariile, și care să verifice nivelul de securitate al informațiilor confidențiale;</a:t>
            </a: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Phishing  </a:t>
            </a:r>
            <a:r>
              <a:rPr lang="en-US" dirty="0" err="1" smtClean="0"/>
              <a:t>prin</a:t>
            </a:r>
            <a:r>
              <a:rPr lang="en-US" dirty="0" smtClean="0"/>
              <a:t> email</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vi-VN" dirty="0" smtClean="0"/>
              <a:t>Un atac de tip phishing are loc atunci când cineva încearcă să te păcălească pentru a dezvălui informații personale online</a:t>
            </a:r>
            <a:r>
              <a:rPr lang="en-US" dirty="0" smtClean="0"/>
              <a:t>.</a:t>
            </a:r>
          </a:p>
          <a:p>
            <a:pPr>
              <a:buNone/>
            </a:pPr>
            <a:endParaRPr lang="vi-VN" dirty="0" smtClean="0"/>
          </a:p>
          <a:p>
            <a:pPr>
              <a:buNone/>
            </a:pPr>
            <a:r>
              <a:rPr lang="vi-VN" dirty="0" smtClean="0"/>
              <a:t>Ce înseamnă activitatea de phishing</a:t>
            </a:r>
            <a:r>
              <a:rPr lang="en-US" dirty="0" smtClean="0"/>
              <a:t>?</a:t>
            </a:r>
            <a:endParaRPr lang="vi-VN" dirty="0" smtClean="0"/>
          </a:p>
          <a:p>
            <a:pPr>
              <a:buNone/>
            </a:pPr>
            <a:r>
              <a:rPr lang="vi-VN" dirty="0" smtClean="0"/>
              <a:t>De obicei, activitatea de phishing se face prin e-mailuri, anunțuri sau prin intermediul unor site-uri care arată la fel ca site-urile pe care le folosești deja. De exemplu, e posibil ca cineva care practică phishing să îți trimită un e-mail care arată ca și cum a fost trimis de banca ta, astfel încât să îi transmiți informații despre contul tău bancar.</a:t>
            </a:r>
          </a:p>
          <a:p>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Phishing  </a:t>
            </a:r>
            <a:r>
              <a:rPr lang="en-US" dirty="0" err="1" smtClean="0"/>
              <a:t>prin</a:t>
            </a:r>
            <a:r>
              <a:rPr lang="en-US" dirty="0" smtClean="0"/>
              <a:t> email</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vi-VN" dirty="0" smtClean="0"/>
              <a:t>E-mailurile sau site-urile de tip phishing pot să îți ceară:</a:t>
            </a:r>
          </a:p>
          <a:p>
            <a:pPr fontAlgn="base"/>
            <a:r>
              <a:rPr lang="vi-VN" dirty="0" smtClean="0"/>
              <a:t>nume de utilizator și parole, inclusiv modificări de parolă;</a:t>
            </a:r>
          </a:p>
          <a:p>
            <a:pPr fontAlgn="base"/>
            <a:r>
              <a:rPr lang="vi-VN" dirty="0" smtClean="0"/>
              <a:t>codul numeric personal;</a:t>
            </a:r>
          </a:p>
          <a:p>
            <a:pPr fontAlgn="base"/>
            <a:r>
              <a:rPr lang="vi-VN" dirty="0" smtClean="0"/>
              <a:t>numărul contului bancar;</a:t>
            </a:r>
          </a:p>
          <a:p>
            <a:pPr fontAlgn="base"/>
            <a:r>
              <a:rPr lang="vi-VN" dirty="0" smtClean="0"/>
              <a:t>codurile PIN (numere de identificare personală);</a:t>
            </a:r>
          </a:p>
          <a:p>
            <a:pPr fontAlgn="base"/>
            <a:r>
              <a:rPr lang="vi-VN" dirty="0" smtClean="0"/>
              <a:t>numărul cardului de credit;</a:t>
            </a:r>
          </a:p>
          <a:p>
            <a:pPr fontAlgn="base"/>
            <a:r>
              <a:rPr lang="vi-VN" dirty="0" smtClean="0"/>
              <a:t>numele dinainte de căsătorie al mamei tale;</a:t>
            </a:r>
          </a:p>
          <a:p>
            <a:pPr fontAlgn="base"/>
            <a:r>
              <a:rPr lang="vi-VN" dirty="0" smtClean="0"/>
              <a:t>data nașterii.</a:t>
            </a:r>
            <a:endParaRPr lang="en-US" dirty="0" smtClean="0"/>
          </a:p>
          <a:p>
            <a:pPr fontAlgn="base">
              <a:buNone/>
            </a:pPr>
            <a:endParaRPr lang="en-US" dirty="0" smtClean="0"/>
          </a:p>
          <a:p>
            <a:pPr fontAlgn="base">
              <a:buNone/>
            </a:pPr>
            <a:endParaRPr lang="vi-VN" dirty="0" smtClean="0"/>
          </a:p>
          <a:p>
            <a:pPr>
              <a:buNone/>
            </a:pPr>
            <a:r>
              <a:rPr lang="vi-VN" dirty="0" smtClean="0"/>
              <a:t>Important: Google sau Gmail nu îți va solicita niciodată să transmiți aceste informații prin e-mail.</a:t>
            </a:r>
          </a:p>
          <a:p>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pic>
        <p:nvPicPr>
          <p:cNvPr id="4" name="Содержимое 3" descr="thumb_shutterstock_79924000_1024-800x450.jpg"/>
          <p:cNvPicPr>
            <a:picLocks noGrp="1" noChangeAspect="1"/>
          </p:cNvPicPr>
          <p:nvPr>
            <p:ph idx="1"/>
          </p:nvPr>
        </p:nvPicPr>
        <p:blipFill>
          <a:blip r:embed="rId2" cstate="print"/>
          <a:stretch>
            <a:fillRect/>
          </a:stretch>
        </p:blipFill>
        <p:spPr>
          <a:xfrm>
            <a:off x="-98204" y="0"/>
            <a:ext cx="9242204"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10 </a:t>
            </a:r>
            <a:r>
              <a:rPr lang="en-US" dirty="0" err="1" smtClean="0"/>
              <a:t>reguli</a:t>
            </a:r>
            <a:r>
              <a:rPr lang="en-US" dirty="0" smtClean="0"/>
              <a:t> </a:t>
            </a:r>
            <a:r>
              <a:rPr lang="en-US" dirty="0" err="1" smtClean="0"/>
              <a:t>importante</a:t>
            </a:r>
            <a:r>
              <a:rPr lang="en-US" dirty="0" smtClean="0"/>
              <a:t> </a:t>
            </a:r>
            <a:r>
              <a:rPr lang="en-US" dirty="0" err="1" smtClean="0"/>
              <a:t>pentru</a:t>
            </a:r>
            <a:r>
              <a:rPr lang="en-US" dirty="0" smtClean="0"/>
              <a:t> </a:t>
            </a:r>
            <a:r>
              <a:rPr lang="en-US" dirty="0" err="1" smtClean="0"/>
              <a:t>navigarea</a:t>
            </a:r>
            <a:r>
              <a:rPr lang="en-US" dirty="0" smtClean="0"/>
              <a:t> </a:t>
            </a:r>
            <a:r>
              <a:rPr lang="en-US" dirty="0" err="1" smtClean="0"/>
              <a:t>sigura</a:t>
            </a:r>
            <a:r>
              <a:rPr lang="en-US" dirty="0" smtClean="0"/>
              <a:t> </a:t>
            </a:r>
            <a:r>
              <a:rPr lang="en-US" dirty="0" err="1" smtClean="0"/>
              <a:t>pe</a:t>
            </a:r>
            <a:r>
              <a:rPr lang="en-US" dirty="0" smtClean="0"/>
              <a:t> Net</a:t>
            </a:r>
            <a:endParaRPr lang="ru-RU" dirty="0"/>
          </a:p>
        </p:txBody>
      </p:sp>
      <p:sp>
        <p:nvSpPr>
          <p:cNvPr id="3" name="Объект 2"/>
          <p:cNvSpPr>
            <a:spLocks noGrp="1"/>
          </p:cNvSpPr>
          <p:nvPr>
            <p:ph idx="1"/>
          </p:nvPr>
        </p:nvSpPr>
        <p:spPr/>
        <p:txBody>
          <a:bodyPr/>
          <a:lstStyle/>
          <a:p>
            <a:r>
              <a:rPr lang="en-US" sz="2000" dirty="0" smtClean="0"/>
              <a:t>1.</a:t>
            </a:r>
            <a:r>
              <a:rPr lang="it-IT" sz="2000" dirty="0"/>
              <a:t> Stabileste împreuna cu parintii tai regulile de folosire a calculatorului si a Internetului</a:t>
            </a:r>
            <a:r>
              <a:rPr lang="it-IT" sz="2000" dirty="0" smtClean="0"/>
              <a:t>.</a:t>
            </a:r>
          </a:p>
          <a:p>
            <a:r>
              <a:rPr lang="it-IT" sz="2000" dirty="0"/>
              <a:t>2. Parolele sunt secrete si îti apartin</a:t>
            </a:r>
            <a:r>
              <a:rPr lang="it-IT" sz="2000" dirty="0" smtClean="0"/>
              <a:t>.</a:t>
            </a:r>
          </a:p>
          <a:p>
            <a:r>
              <a:rPr lang="it-IT" sz="2000" dirty="0"/>
              <a:t>3. Nu da nici unei persoane întalnite pe Internet informatii personale despre tine sau familia ta</a:t>
            </a:r>
            <a:r>
              <a:rPr lang="it-IT" sz="2000" dirty="0" smtClean="0"/>
              <a:t>.</a:t>
            </a:r>
          </a:p>
          <a:p>
            <a:r>
              <a:rPr lang="it-IT" sz="2000" dirty="0"/>
              <a:t>4. Nu tot ceea ce citesti sau vezi pe Internet este adevarat</a:t>
            </a:r>
            <a:r>
              <a:rPr lang="it-IT" sz="2000" dirty="0" smtClean="0"/>
              <a:t>.</a:t>
            </a:r>
          </a:p>
          <a:p>
            <a:r>
              <a:rPr lang="it-IT" sz="2000" dirty="0"/>
              <a:t>5. Nu raspunde la mesajele care te supara sau care contin cuvinte sau imagini nepotrivite</a:t>
            </a:r>
            <a:r>
              <a:rPr lang="it-IT" sz="2000" dirty="0" smtClean="0"/>
              <a:t>!</a:t>
            </a:r>
          </a:p>
          <a:p>
            <a:r>
              <a:rPr lang="it-IT" sz="2000" dirty="0"/>
              <a:t>6. Cumpararea produselor pe Internet este permisa doar parintilor</a:t>
            </a:r>
            <a:r>
              <a:rPr lang="it-IT" sz="2000" dirty="0" smtClean="0"/>
              <a:t>.</a:t>
            </a:r>
          </a:p>
          <a:p>
            <a:r>
              <a:rPr lang="it-IT" sz="2000" dirty="0"/>
              <a:t>7. Posteaza cu mare grija fotografii cu tine sau cu familia ta</a:t>
            </a:r>
            <a:r>
              <a:rPr lang="it-IT" sz="2000" dirty="0" smtClean="0"/>
              <a:t>!</a:t>
            </a:r>
          </a:p>
          <a:p>
            <a:r>
              <a:rPr lang="it-IT" sz="2000" dirty="0" smtClean="0"/>
              <a:t>8.</a:t>
            </a:r>
            <a:r>
              <a:rPr lang="vi-VN" sz="2000" dirty="0"/>
              <a:t> Dezactivează opţiunea Bluetooth atunci când nu o foloseşti.</a:t>
            </a:r>
            <a:endParaRPr lang="it-IT" sz="2000" dirty="0" smtClean="0"/>
          </a:p>
          <a:p>
            <a:endParaRPr lang="en-US" dirty="0" smtClean="0"/>
          </a:p>
        </p:txBody>
      </p:sp>
    </p:spTree>
    <p:extLst>
      <p:ext uri="{BB962C8B-B14F-4D97-AF65-F5344CB8AC3E}">
        <p14:creationId xmlns:p14="http://schemas.microsoft.com/office/powerpoint/2010/main" xmlns="" val="2613350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323528" y="548680"/>
            <a:ext cx="7601272" cy="5577483"/>
          </a:xfrm>
        </p:spPr>
        <p:txBody>
          <a:bodyPr/>
          <a:lstStyle/>
          <a:p>
            <a:r>
              <a:rPr lang="vi-VN" sz="2000" dirty="0" smtClean="0"/>
              <a:t>6.</a:t>
            </a:r>
            <a:r>
              <a:rPr lang="en-US" sz="2000" dirty="0" smtClean="0"/>
              <a:t> </a:t>
            </a:r>
            <a:r>
              <a:rPr lang="vi-VN" sz="2000" dirty="0" smtClean="0"/>
              <a:t>Cumpararea </a:t>
            </a:r>
            <a:r>
              <a:rPr lang="vi-VN" sz="2000" dirty="0"/>
              <a:t>produselor pe Internet este permisa doar parintilor.</a:t>
            </a:r>
          </a:p>
          <a:p>
            <a:r>
              <a:rPr lang="vi-VN" sz="2000" dirty="0"/>
              <a:t>7. Posteaza cu mare grija fotografii cu tine sau cu familia ta!</a:t>
            </a:r>
          </a:p>
          <a:p>
            <a:r>
              <a:rPr lang="vi-VN" sz="2000" dirty="0"/>
              <a:t>8. Dezactivează opţiunea Bluetooth atunci când nu o foloseşti</a:t>
            </a:r>
            <a:r>
              <a:rPr lang="vi-VN" sz="2000" dirty="0" smtClean="0"/>
              <a:t>.</a:t>
            </a:r>
            <a:endParaRPr lang="en-US" sz="2000" dirty="0" smtClean="0"/>
          </a:p>
          <a:p>
            <a:r>
              <a:rPr lang="en-US" sz="2000" dirty="0"/>
              <a:t>9. </a:t>
            </a:r>
            <a:r>
              <a:rPr lang="en-US" sz="2000" dirty="0" err="1"/>
              <a:t>Daca</a:t>
            </a:r>
            <a:r>
              <a:rPr lang="en-US" sz="2000" dirty="0"/>
              <a:t> </a:t>
            </a:r>
            <a:r>
              <a:rPr lang="en-US" sz="2000" dirty="0" err="1"/>
              <a:t>vrei</a:t>
            </a:r>
            <a:r>
              <a:rPr lang="en-US" sz="2000" dirty="0"/>
              <a:t> </a:t>
            </a:r>
            <a:r>
              <a:rPr lang="en-US" sz="2000" dirty="0" err="1"/>
              <a:t>sa</a:t>
            </a:r>
            <a:r>
              <a:rPr lang="en-US" sz="2000" dirty="0"/>
              <a:t> </a:t>
            </a:r>
            <a:r>
              <a:rPr lang="en-US" sz="2000" dirty="0" err="1"/>
              <a:t>te</a:t>
            </a:r>
            <a:r>
              <a:rPr lang="en-US" sz="2000" dirty="0"/>
              <a:t> </a:t>
            </a:r>
            <a:r>
              <a:rPr lang="en-US" sz="2000" dirty="0" err="1"/>
              <a:t>întalnesti</a:t>
            </a:r>
            <a:r>
              <a:rPr lang="en-US" sz="2000" dirty="0"/>
              <a:t> fata </a:t>
            </a:r>
            <a:r>
              <a:rPr lang="en-US" sz="2000" dirty="0" err="1"/>
              <a:t>în</a:t>
            </a:r>
            <a:r>
              <a:rPr lang="en-US" sz="2000" dirty="0"/>
              <a:t> fata cu </a:t>
            </a:r>
            <a:r>
              <a:rPr lang="en-US" sz="2000" dirty="0" err="1"/>
              <a:t>persoanele</a:t>
            </a:r>
            <a:r>
              <a:rPr lang="en-US" sz="2000" dirty="0"/>
              <a:t> </a:t>
            </a:r>
            <a:r>
              <a:rPr lang="en-US" sz="2000" dirty="0" err="1"/>
              <a:t>cunoscute</a:t>
            </a:r>
            <a:r>
              <a:rPr lang="en-US" sz="2000" dirty="0"/>
              <a:t> </a:t>
            </a:r>
            <a:r>
              <a:rPr lang="en-US" sz="2000" dirty="0" err="1"/>
              <a:t>pe</a:t>
            </a:r>
            <a:r>
              <a:rPr lang="en-US" sz="2000" dirty="0"/>
              <a:t> Internet </a:t>
            </a:r>
            <a:r>
              <a:rPr lang="en-US" sz="2000" dirty="0" err="1"/>
              <a:t>sau</a:t>
            </a:r>
            <a:r>
              <a:rPr lang="en-US" sz="2000" dirty="0"/>
              <a:t> de la care </a:t>
            </a:r>
            <a:r>
              <a:rPr lang="en-US" sz="2000" dirty="0" err="1"/>
              <a:t>ai</a:t>
            </a:r>
            <a:r>
              <a:rPr lang="en-US" sz="2000" dirty="0"/>
              <a:t> </a:t>
            </a:r>
            <a:r>
              <a:rPr lang="en-US" sz="2000" dirty="0" err="1"/>
              <a:t>primit</a:t>
            </a:r>
            <a:r>
              <a:rPr lang="en-US" sz="2000" dirty="0"/>
              <a:t> </a:t>
            </a:r>
            <a:r>
              <a:rPr lang="en-US" sz="2000" dirty="0" err="1"/>
              <a:t>mesaje</a:t>
            </a:r>
            <a:r>
              <a:rPr lang="en-US" sz="2000" dirty="0"/>
              <a:t> </a:t>
            </a:r>
            <a:r>
              <a:rPr lang="en-US" sz="2000" dirty="0" err="1"/>
              <a:t>pe</a:t>
            </a:r>
            <a:r>
              <a:rPr lang="en-US" sz="2000" dirty="0"/>
              <a:t> </a:t>
            </a:r>
            <a:r>
              <a:rPr lang="en-US" sz="2000" dirty="0" err="1"/>
              <a:t>telefonul</a:t>
            </a:r>
            <a:r>
              <a:rPr lang="en-US" sz="2000" dirty="0"/>
              <a:t> </a:t>
            </a:r>
            <a:r>
              <a:rPr lang="en-US" sz="2000" dirty="0" err="1"/>
              <a:t>mobil</a:t>
            </a:r>
            <a:r>
              <a:rPr lang="en-US" sz="2000" dirty="0"/>
              <a:t>, </a:t>
            </a:r>
            <a:r>
              <a:rPr lang="en-US" sz="2000" dirty="0" err="1"/>
              <a:t>anunta-ti</a:t>
            </a:r>
            <a:r>
              <a:rPr lang="en-US" sz="2000" dirty="0"/>
              <a:t> </a:t>
            </a:r>
            <a:r>
              <a:rPr lang="en-US" sz="2000" dirty="0" err="1"/>
              <a:t>parintii</a:t>
            </a:r>
            <a:r>
              <a:rPr lang="en-US" sz="2000" dirty="0"/>
              <a:t> </a:t>
            </a:r>
            <a:r>
              <a:rPr lang="en-US" sz="2000" dirty="0" err="1"/>
              <a:t>pentru</a:t>
            </a:r>
            <a:r>
              <a:rPr lang="en-US" sz="2000" dirty="0"/>
              <a:t> a </a:t>
            </a:r>
            <a:r>
              <a:rPr lang="en-US" sz="2000" dirty="0" err="1"/>
              <a:t>te</a:t>
            </a:r>
            <a:r>
              <a:rPr lang="en-US" sz="2000" dirty="0"/>
              <a:t> </a:t>
            </a:r>
            <a:r>
              <a:rPr lang="en-US" sz="2000" dirty="0" err="1"/>
              <a:t>însoti</a:t>
            </a:r>
            <a:r>
              <a:rPr lang="en-US" sz="2000" dirty="0"/>
              <a:t>, </a:t>
            </a:r>
            <a:r>
              <a:rPr lang="en-US" sz="2000" dirty="0" err="1"/>
              <a:t>preferabil</a:t>
            </a:r>
            <a:r>
              <a:rPr lang="en-US" sz="2000" dirty="0"/>
              <a:t> </a:t>
            </a:r>
            <a:r>
              <a:rPr lang="en-US" sz="2000" dirty="0" err="1"/>
              <a:t>într</a:t>
            </a:r>
            <a:r>
              <a:rPr lang="en-US" sz="2000" dirty="0"/>
              <a:t>-un </a:t>
            </a:r>
            <a:r>
              <a:rPr lang="en-US" sz="2000" dirty="0" err="1"/>
              <a:t>loc</a:t>
            </a:r>
            <a:r>
              <a:rPr lang="en-US" sz="2000" dirty="0"/>
              <a:t> public</a:t>
            </a:r>
            <a:r>
              <a:rPr lang="en-US" sz="2000" dirty="0" smtClean="0"/>
              <a:t>.</a:t>
            </a:r>
          </a:p>
          <a:p>
            <a:r>
              <a:rPr lang="en-US" sz="2000" dirty="0"/>
              <a:t>10. </a:t>
            </a:r>
            <a:r>
              <a:rPr lang="en-US" sz="2000" dirty="0" err="1"/>
              <a:t>Poti</a:t>
            </a:r>
            <a:r>
              <a:rPr lang="en-US" sz="2000" dirty="0"/>
              <a:t> </a:t>
            </a:r>
            <a:r>
              <a:rPr lang="en-US" sz="2000" dirty="0" err="1"/>
              <a:t>oricand</a:t>
            </a:r>
            <a:r>
              <a:rPr lang="en-US" sz="2000" dirty="0"/>
              <a:t> </a:t>
            </a:r>
            <a:r>
              <a:rPr lang="en-US" sz="2000" dirty="0" err="1"/>
              <a:t>sa</a:t>
            </a:r>
            <a:r>
              <a:rPr lang="en-US" sz="2000" dirty="0"/>
              <a:t> </a:t>
            </a:r>
            <a:r>
              <a:rPr lang="en-US" sz="2000" dirty="0" err="1"/>
              <a:t>te</a:t>
            </a:r>
            <a:r>
              <a:rPr lang="en-US" sz="2000" dirty="0"/>
              <a:t> </a:t>
            </a:r>
            <a:r>
              <a:rPr lang="en-US" sz="2000" dirty="0" err="1"/>
              <a:t>opresti</a:t>
            </a:r>
            <a:r>
              <a:rPr lang="en-US" sz="2000" dirty="0"/>
              <a:t> din </a:t>
            </a:r>
            <a:r>
              <a:rPr lang="en-US" sz="2000" dirty="0" err="1"/>
              <a:t>navigarea</a:t>
            </a:r>
            <a:r>
              <a:rPr lang="en-US" sz="2000" dirty="0"/>
              <a:t> </a:t>
            </a:r>
            <a:r>
              <a:rPr lang="en-US" sz="2000" dirty="0" err="1"/>
              <a:t>pe</a:t>
            </a:r>
            <a:r>
              <a:rPr lang="en-US" sz="2000" dirty="0"/>
              <a:t> Internet </a:t>
            </a:r>
            <a:r>
              <a:rPr lang="en-US" sz="2000" dirty="0" err="1"/>
              <a:t>sau</a:t>
            </a:r>
            <a:r>
              <a:rPr lang="en-US" sz="2000" dirty="0"/>
              <a:t> </a:t>
            </a:r>
            <a:r>
              <a:rPr lang="en-US" sz="2000" dirty="0" err="1"/>
              <a:t>sa</a:t>
            </a:r>
            <a:r>
              <a:rPr lang="en-US" sz="2000" dirty="0"/>
              <a:t> </a:t>
            </a:r>
            <a:r>
              <a:rPr lang="en-US" sz="2000" dirty="0" err="1"/>
              <a:t>refuzi</a:t>
            </a:r>
            <a:r>
              <a:rPr lang="en-US" sz="2000" dirty="0"/>
              <a:t> </a:t>
            </a:r>
            <a:r>
              <a:rPr lang="en-US" sz="2000" dirty="0" err="1"/>
              <a:t>sa</a:t>
            </a:r>
            <a:r>
              <a:rPr lang="en-US" sz="2000" dirty="0"/>
              <a:t> </a:t>
            </a:r>
            <a:r>
              <a:rPr lang="en-US" sz="2000" dirty="0" err="1"/>
              <a:t>continui</a:t>
            </a:r>
            <a:r>
              <a:rPr lang="en-US" sz="2000" dirty="0"/>
              <a:t> </a:t>
            </a:r>
            <a:r>
              <a:rPr lang="en-US" sz="2000" dirty="0" err="1"/>
              <a:t>discutiile</a:t>
            </a:r>
            <a:r>
              <a:rPr lang="en-US" sz="2000" dirty="0"/>
              <a:t> </a:t>
            </a:r>
            <a:r>
              <a:rPr lang="en-US" sz="2000" dirty="0" err="1"/>
              <a:t>pe</a:t>
            </a:r>
            <a:r>
              <a:rPr lang="en-US" sz="2000" dirty="0"/>
              <a:t> chat, </a:t>
            </a:r>
            <a:r>
              <a:rPr lang="en-US" sz="2000" dirty="0" err="1"/>
              <a:t>daca</a:t>
            </a:r>
            <a:r>
              <a:rPr lang="en-US" sz="2000" dirty="0"/>
              <a:t> s-a </a:t>
            </a:r>
            <a:r>
              <a:rPr lang="en-US" sz="2000" dirty="0" err="1"/>
              <a:t>întamplat</a:t>
            </a:r>
            <a:r>
              <a:rPr lang="en-US" sz="2000" dirty="0"/>
              <a:t> </a:t>
            </a:r>
            <a:r>
              <a:rPr lang="en-US" sz="2000" dirty="0" err="1"/>
              <a:t>ceva</a:t>
            </a:r>
            <a:r>
              <a:rPr lang="en-US" sz="2000" dirty="0"/>
              <a:t> care nu </a:t>
            </a:r>
            <a:r>
              <a:rPr lang="en-US" sz="2000" dirty="0" err="1"/>
              <a:t>ti</a:t>
            </a:r>
            <a:r>
              <a:rPr lang="en-US" sz="2000" dirty="0"/>
              <a:t>-a </a:t>
            </a:r>
            <a:r>
              <a:rPr lang="en-US" sz="2000" dirty="0" err="1"/>
              <a:t>placut</a:t>
            </a:r>
            <a:r>
              <a:rPr lang="en-US" sz="2000" dirty="0"/>
              <a:t>, </a:t>
            </a:r>
            <a:r>
              <a:rPr lang="en-US" sz="2000" dirty="0" err="1"/>
              <a:t>te</a:t>
            </a:r>
            <a:r>
              <a:rPr lang="en-US" sz="2000" dirty="0"/>
              <a:t>-a </a:t>
            </a:r>
            <a:r>
              <a:rPr lang="en-US" sz="2000" dirty="0" err="1"/>
              <a:t>speriat</a:t>
            </a:r>
            <a:r>
              <a:rPr lang="en-US" sz="2000" dirty="0"/>
              <a:t> </a:t>
            </a:r>
            <a:r>
              <a:rPr lang="en-US" sz="2000" dirty="0" err="1"/>
              <a:t>sau</a:t>
            </a:r>
            <a:r>
              <a:rPr lang="en-US" sz="2000" dirty="0"/>
              <a:t>, </a:t>
            </a:r>
            <a:r>
              <a:rPr lang="en-US" sz="2000" dirty="0" err="1"/>
              <a:t>pur</a:t>
            </a:r>
            <a:r>
              <a:rPr lang="en-US" sz="2000" dirty="0"/>
              <a:t> </a:t>
            </a:r>
            <a:r>
              <a:rPr lang="en-US" sz="2000" dirty="0" err="1"/>
              <a:t>si</a:t>
            </a:r>
            <a:r>
              <a:rPr lang="en-US" sz="2000" dirty="0"/>
              <a:t> </a:t>
            </a:r>
            <a:r>
              <a:rPr lang="en-US" sz="2000" dirty="0" err="1"/>
              <a:t>simplu</a:t>
            </a:r>
            <a:r>
              <a:rPr lang="en-US" sz="2000" dirty="0"/>
              <a:t>, nu </a:t>
            </a:r>
            <a:r>
              <a:rPr lang="en-US" sz="2000" dirty="0" err="1"/>
              <a:t>ai</a:t>
            </a:r>
            <a:r>
              <a:rPr lang="en-US" sz="2000" dirty="0"/>
              <a:t> </a:t>
            </a:r>
            <a:r>
              <a:rPr lang="en-US" sz="2000" dirty="0" err="1"/>
              <a:t>înteles</a:t>
            </a:r>
            <a:r>
              <a:rPr lang="en-US" sz="2000" dirty="0"/>
              <a:t>.</a:t>
            </a:r>
            <a:endParaRPr lang="vi-VN" sz="2000" dirty="0"/>
          </a:p>
          <a:p>
            <a:endParaRPr lang="ru-RU" dirty="0"/>
          </a:p>
        </p:txBody>
      </p:sp>
    </p:spTree>
    <p:extLst>
      <p:ext uri="{BB962C8B-B14F-4D97-AF65-F5344CB8AC3E}">
        <p14:creationId xmlns:p14="http://schemas.microsoft.com/office/powerpoint/2010/main" xmlns="" val="93366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Hartuirea</a:t>
            </a:r>
            <a:r>
              <a:rPr lang="en-US" dirty="0" smtClean="0"/>
              <a:t> in </a:t>
            </a:r>
            <a:r>
              <a:rPr lang="en-US" dirty="0" err="1" smtClean="0"/>
              <a:t>mediul</a:t>
            </a:r>
            <a:r>
              <a:rPr lang="en-US" dirty="0" smtClean="0"/>
              <a:t> Online</a:t>
            </a:r>
            <a:endParaRPr lang="ru-RU" dirty="0"/>
          </a:p>
        </p:txBody>
      </p:sp>
      <p:sp>
        <p:nvSpPr>
          <p:cNvPr id="3" name="Объект 2"/>
          <p:cNvSpPr>
            <a:spLocks noGrp="1"/>
          </p:cNvSpPr>
          <p:nvPr>
            <p:ph idx="1"/>
          </p:nvPr>
        </p:nvSpPr>
        <p:spPr/>
        <p:txBody>
          <a:bodyPr/>
          <a:lstStyle/>
          <a:p>
            <a:r>
              <a:rPr lang="en-US" dirty="0" err="1" smtClean="0"/>
              <a:t>Hartuirea</a:t>
            </a:r>
            <a:r>
              <a:rPr lang="en-US" dirty="0" smtClean="0"/>
              <a:t> online </a:t>
            </a:r>
            <a:r>
              <a:rPr lang="en-US" dirty="0" err="1" smtClean="0"/>
              <a:t>sau</a:t>
            </a:r>
            <a:r>
              <a:rPr lang="en-US" dirty="0" smtClean="0"/>
              <a:t> Cyber bullying-</a:t>
            </a:r>
            <a:r>
              <a:rPr lang="en-US" dirty="0" err="1" smtClean="0"/>
              <a:t>ul</a:t>
            </a:r>
            <a:r>
              <a:rPr lang="en-US" dirty="0" smtClean="0"/>
              <a:t> </a:t>
            </a:r>
            <a:r>
              <a:rPr lang="en-US" dirty="0" err="1" smtClean="0"/>
              <a:t>este</a:t>
            </a:r>
            <a:r>
              <a:rPr lang="en-US" dirty="0" smtClean="0"/>
              <a:t> un </a:t>
            </a:r>
            <a:r>
              <a:rPr lang="en-US" dirty="0" err="1" smtClean="0"/>
              <a:t>lucru</a:t>
            </a:r>
            <a:r>
              <a:rPr lang="en-US" dirty="0" smtClean="0"/>
              <a:t> des </a:t>
            </a:r>
            <a:r>
              <a:rPr lang="en-US" dirty="0" err="1" smtClean="0"/>
              <a:t>intalnit</a:t>
            </a:r>
            <a:r>
              <a:rPr lang="en-US" dirty="0" smtClean="0"/>
              <a:t>, din </a:t>
            </a:r>
            <a:r>
              <a:rPr lang="en-US" dirty="0" err="1" smtClean="0"/>
              <a:t>pacate</a:t>
            </a:r>
            <a:r>
              <a:rPr lang="en-US" dirty="0" smtClean="0"/>
              <a:t>, </a:t>
            </a:r>
            <a:r>
              <a:rPr lang="en-US" dirty="0" err="1" smtClean="0"/>
              <a:t>sunt</a:t>
            </a:r>
            <a:r>
              <a:rPr lang="en-US" dirty="0" smtClean="0"/>
              <a:t> multi </a:t>
            </a:r>
            <a:r>
              <a:rPr lang="en-US" dirty="0" err="1" smtClean="0"/>
              <a:t>oameni</a:t>
            </a:r>
            <a:r>
              <a:rPr lang="en-US" dirty="0" smtClean="0"/>
              <a:t> </a:t>
            </a:r>
            <a:r>
              <a:rPr lang="en-US" dirty="0" err="1" smtClean="0"/>
              <a:t>rau</a:t>
            </a:r>
            <a:r>
              <a:rPr lang="en-US" dirty="0" smtClean="0"/>
              <a:t> care </a:t>
            </a:r>
            <a:r>
              <a:rPr lang="en-US" dirty="0" err="1" smtClean="0"/>
              <a:t>vor</a:t>
            </a:r>
            <a:r>
              <a:rPr lang="en-US" dirty="0" smtClean="0"/>
              <a:t> </a:t>
            </a:r>
            <a:r>
              <a:rPr lang="en-US" dirty="0" err="1" smtClean="0"/>
              <a:t>incerca</a:t>
            </a:r>
            <a:r>
              <a:rPr lang="en-US" dirty="0" smtClean="0"/>
              <a:t> cu </a:t>
            </a:r>
            <a:r>
              <a:rPr lang="en-US" dirty="0" err="1" smtClean="0"/>
              <a:t>ajutorul</a:t>
            </a:r>
            <a:r>
              <a:rPr lang="en-US" dirty="0" smtClean="0"/>
              <a:t> </a:t>
            </a:r>
            <a:r>
              <a:rPr lang="en-US" dirty="0" err="1" smtClean="0"/>
              <a:t>Internetului</a:t>
            </a:r>
            <a:r>
              <a:rPr lang="en-US" dirty="0" smtClean="0"/>
              <a:t> </a:t>
            </a:r>
            <a:r>
              <a:rPr lang="en-US" dirty="0" err="1" smtClean="0"/>
              <a:t>sa</a:t>
            </a:r>
            <a:r>
              <a:rPr lang="en-US" dirty="0" smtClean="0"/>
              <a:t> </a:t>
            </a:r>
            <a:r>
              <a:rPr lang="en-US" dirty="0" err="1" smtClean="0"/>
              <a:t>te</a:t>
            </a:r>
            <a:r>
              <a:rPr lang="en-US" dirty="0" smtClean="0"/>
              <a:t> </a:t>
            </a:r>
            <a:r>
              <a:rPr lang="en-US" dirty="0" err="1" smtClean="0"/>
              <a:t>intimideze</a:t>
            </a:r>
            <a:r>
              <a:rPr lang="en-US" dirty="0" smtClean="0"/>
              <a:t>, </a:t>
            </a:r>
            <a:r>
              <a:rPr lang="en-US" dirty="0" err="1" smtClean="0"/>
              <a:t>supere</a:t>
            </a:r>
            <a:r>
              <a:rPr lang="en-US" dirty="0" smtClean="0"/>
              <a:t> </a:t>
            </a:r>
            <a:r>
              <a:rPr lang="en-US" dirty="0" err="1" smtClean="0"/>
              <a:t>sau</a:t>
            </a:r>
            <a:r>
              <a:rPr lang="en-US" dirty="0" smtClean="0"/>
              <a:t> </a:t>
            </a:r>
            <a:r>
              <a:rPr lang="en-US" dirty="0" err="1" smtClean="0"/>
              <a:t>ameninte</a:t>
            </a:r>
            <a:r>
              <a:rPr lang="en-US" dirty="0" smtClean="0"/>
              <a:t>. </a:t>
            </a:r>
            <a:r>
              <a:rPr lang="en-US" dirty="0" err="1" smtClean="0"/>
              <a:t>Hartuirea</a:t>
            </a:r>
            <a:r>
              <a:rPr lang="en-US" dirty="0" smtClean="0"/>
              <a:t> online </a:t>
            </a:r>
            <a:r>
              <a:rPr lang="en-US" dirty="0" err="1" smtClean="0"/>
              <a:t>poate</a:t>
            </a:r>
            <a:r>
              <a:rPr lang="en-US" dirty="0" smtClean="0"/>
              <a:t> fi </a:t>
            </a:r>
            <a:r>
              <a:rPr lang="en-US" dirty="0" err="1" smtClean="0"/>
              <a:t>prevenita</a:t>
            </a:r>
            <a:r>
              <a:rPr lang="en-US" dirty="0" smtClean="0"/>
              <a:t> </a:t>
            </a:r>
            <a:r>
              <a:rPr lang="en-US" dirty="0" err="1" smtClean="0"/>
              <a:t>daca</a:t>
            </a:r>
            <a:r>
              <a:rPr lang="en-US" dirty="0" smtClean="0"/>
              <a:t> </a:t>
            </a:r>
            <a:r>
              <a:rPr lang="en-US" dirty="0" err="1" smtClean="0"/>
              <a:t>vor</a:t>
            </a:r>
            <a:r>
              <a:rPr lang="en-US" dirty="0" smtClean="0"/>
              <a:t> fi </a:t>
            </a:r>
            <a:r>
              <a:rPr lang="en-US" dirty="0" err="1" smtClean="0"/>
              <a:t>urmate</a:t>
            </a:r>
            <a:r>
              <a:rPr lang="en-US" dirty="0" smtClean="0"/>
              <a:t> </a:t>
            </a:r>
            <a:r>
              <a:rPr lang="en-US" dirty="0" err="1" smtClean="0"/>
              <a:t>toate</a:t>
            </a:r>
            <a:r>
              <a:rPr lang="en-US" dirty="0" smtClean="0"/>
              <a:t> </a:t>
            </a:r>
            <a:r>
              <a:rPr lang="en-US" dirty="0" err="1" smtClean="0"/>
              <a:t>cele</a:t>
            </a:r>
            <a:r>
              <a:rPr lang="en-US" dirty="0" smtClean="0"/>
              <a:t> 10 </a:t>
            </a:r>
            <a:r>
              <a:rPr lang="en-US" dirty="0" err="1" smtClean="0"/>
              <a:t>reguli</a:t>
            </a:r>
            <a:r>
              <a:rPr lang="en-US" dirty="0" smtClean="0"/>
              <a:t> de </a:t>
            </a:r>
            <a:r>
              <a:rPr lang="en-US" dirty="0" err="1" smtClean="0"/>
              <a:t>utilizare</a:t>
            </a:r>
            <a:r>
              <a:rPr lang="en-US" dirty="0" smtClean="0"/>
              <a:t> </a:t>
            </a:r>
            <a:r>
              <a:rPr lang="en-US" dirty="0" err="1" smtClean="0"/>
              <a:t>sigura</a:t>
            </a:r>
            <a:r>
              <a:rPr lang="en-US" dirty="0" smtClean="0"/>
              <a:t> a </a:t>
            </a:r>
            <a:r>
              <a:rPr lang="en-US" dirty="0" err="1" smtClean="0"/>
              <a:t>Internetului</a:t>
            </a:r>
            <a:r>
              <a:rPr lang="en-US" dirty="0" smtClean="0"/>
              <a:t>.</a:t>
            </a:r>
            <a:endParaRPr lang="ru-RU" dirty="0"/>
          </a:p>
        </p:txBody>
      </p:sp>
    </p:spTree>
    <p:extLst>
      <p:ext uri="{BB962C8B-B14F-4D97-AF65-F5344CB8AC3E}">
        <p14:creationId xmlns:p14="http://schemas.microsoft.com/office/powerpoint/2010/main" xmlns="" val="15785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Reputatia</a:t>
            </a:r>
            <a:r>
              <a:rPr lang="en-US" dirty="0" smtClean="0"/>
              <a:t> Online</a:t>
            </a:r>
            <a:endParaRPr lang="ru-RU" dirty="0"/>
          </a:p>
        </p:txBody>
      </p:sp>
      <p:sp>
        <p:nvSpPr>
          <p:cNvPr id="3" name="Объект 2"/>
          <p:cNvSpPr>
            <a:spLocks noGrp="1"/>
          </p:cNvSpPr>
          <p:nvPr>
            <p:ph idx="1"/>
          </p:nvPr>
        </p:nvSpPr>
        <p:spPr/>
        <p:txBody>
          <a:bodyPr/>
          <a:lstStyle/>
          <a:p>
            <a:pPr marL="36576" indent="0">
              <a:buNone/>
            </a:pPr>
            <a:r>
              <a:rPr lang="en-US" dirty="0"/>
              <a:t> </a:t>
            </a:r>
            <a:r>
              <a:rPr lang="en-US" dirty="0" err="1" smtClean="0"/>
              <a:t>Pe</a:t>
            </a:r>
            <a:r>
              <a:rPr lang="en-US" dirty="0" smtClean="0"/>
              <a:t> Internet pot </a:t>
            </a:r>
            <a:r>
              <a:rPr lang="en-US" dirty="0" err="1" smtClean="0"/>
              <a:t>aparea</a:t>
            </a:r>
            <a:r>
              <a:rPr lang="en-US" dirty="0"/>
              <a:t> </a:t>
            </a:r>
            <a:r>
              <a:rPr lang="en-US" dirty="0" err="1" smtClean="0"/>
              <a:t>informatii</a:t>
            </a:r>
            <a:r>
              <a:rPr lang="en-US" dirty="0" smtClean="0"/>
              <a:t> </a:t>
            </a:r>
            <a:r>
              <a:rPr lang="en-US" dirty="0" err="1" smtClean="0"/>
              <a:t>sau</a:t>
            </a:r>
            <a:r>
              <a:rPr lang="en-US" dirty="0" smtClean="0"/>
              <a:t> </a:t>
            </a:r>
            <a:r>
              <a:rPr lang="en-US" dirty="0" err="1" smtClean="0"/>
              <a:t>poze</a:t>
            </a:r>
            <a:r>
              <a:rPr lang="en-US" dirty="0" smtClean="0"/>
              <a:t> cu tine, </a:t>
            </a:r>
            <a:r>
              <a:rPr lang="en-US" dirty="0" err="1" smtClean="0"/>
              <a:t>mai</a:t>
            </a:r>
            <a:r>
              <a:rPr lang="en-US" dirty="0" smtClean="0"/>
              <a:t> ales </a:t>
            </a:r>
            <a:r>
              <a:rPr lang="en-US" dirty="0" err="1" smtClean="0"/>
              <a:t>daca</a:t>
            </a:r>
            <a:r>
              <a:rPr lang="en-US" dirty="0" smtClean="0"/>
              <a:t> </a:t>
            </a:r>
            <a:r>
              <a:rPr lang="en-US" dirty="0" err="1" smtClean="0"/>
              <a:t>esti</a:t>
            </a:r>
            <a:r>
              <a:rPr lang="en-US" dirty="0" smtClean="0"/>
              <a:t> o </a:t>
            </a:r>
            <a:r>
              <a:rPr lang="en-US" dirty="0" err="1" smtClean="0"/>
              <a:t>persoana</a:t>
            </a:r>
            <a:r>
              <a:rPr lang="en-US" dirty="0" smtClean="0"/>
              <a:t> </a:t>
            </a:r>
            <a:r>
              <a:rPr lang="en-US" dirty="0" err="1" smtClean="0"/>
              <a:t>publica</a:t>
            </a:r>
            <a:r>
              <a:rPr lang="en-US" dirty="0" smtClean="0"/>
              <a:t>, </a:t>
            </a:r>
            <a:r>
              <a:rPr lang="en-US" dirty="0" err="1" smtClean="0"/>
              <a:t>multe</a:t>
            </a:r>
            <a:r>
              <a:rPr lang="en-US" dirty="0" smtClean="0"/>
              <a:t> din </a:t>
            </a:r>
            <a:r>
              <a:rPr lang="en-US" dirty="0" err="1" smtClean="0"/>
              <a:t>informatii</a:t>
            </a:r>
            <a:r>
              <a:rPr lang="en-US" dirty="0" smtClean="0"/>
              <a:t> pot </a:t>
            </a:r>
            <a:r>
              <a:rPr lang="en-US" dirty="0" err="1" smtClean="0"/>
              <a:t>sa</a:t>
            </a:r>
            <a:r>
              <a:rPr lang="en-US" dirty="0" smtClean="0"/>
              <a:t> nu fie </a:t>
            </a:r>
            <a:r>
              <a:rPr lang="en-US" dirty="0" err="1" smtClean="0"/>
              <a:t>adevarate</a:t>
            </a:r>
            <a:r>
              <a:rPr lang="en-US" dirty="0" smtClean="0"/>
              <a:t>. </a:t>
            </a:r>
            <a:r>
              <a:rPr lang="en-US" dirty="0" err="1" smtClean="0"/>
              <a:t>Reputatia</a:t>
            </a:r>
            <a:r>
              <a:rPr lang="en-US" dirty="0" smtClean="0"/>
              <a:t> </a:t>
            </a:r>
            <a:r>
              <a:rPr lang="en-US" dirty="0" err="1" smtClean="0"/>
              <a:t>pe</a:t>
            </a:r>
            <a:r>
              <a:rPr lang="en-US" dirty="0" smtClean="0"/>
              <a:t> Net tine de tine </a:t>
            </a:r>
            <a:r>
              <a:rPr lang="en-US" dirty="0" err="1" smtClean="0"/>
              <a:t>si</a:t>
            </a:r>
            <a:r>
              <a:rPr lang="en-US" dirty="0" smtClean="0"/>
              <a:t> de cum </a:t>
            </a:r>
            <a:r>
              <a:rPr lang="en-US" dirty="0" err="1" smtClean="0"/>
              <a:t>te</a:t>
            </a:r>
            <a:r>
              <a:rPr lang="en-US" dirty="0" smtClean="0"/>
              <a:t> </a:t>
            </a:r>
            <a:r>
              <a:rPr lang="en-US" dirty="0" err="1" smtClean="0"/>
              <a:t>porti</a:t>
            </a:r>
            <a:r>
              <a:rPr lang="en-US" dirty="0" smtClean="0"/>
              <a:t>, </a:t>
            </a:r>
            <a:r>
              <a:rPr lang="en-US" dirty="0" err="1" smtClean="0"/>
              <a:t>atat</a:t>
            </a:r>
            <a:r>
              <a:rPr lang="en-US" dirty="0" smtClean="0"/>
              <a:t> in </a:t>
            </a:r>
            <a:r>
              <a:rPr lang="en-US" dirty="0" err="1" smtClean="0"/>
              <a:t>viata</a:t>
            </a:r>
            <a:r>
              <a:rPr lang="en-US" dirty="0" smtClean="0"/>
              <a:t> </a:t>
            </a:r>
            <a:r>
              <a:rPr lang="en-US" dirty="0" err="1" smtClean="0"/>
              <a:t>reala</a:t>
            </a:r>
            <a:r>
              <a:rPr lang="en-US" dirty="0" smtClean="0"/>
              <a:t> </a:t>
            </a:r>
            <a:r>
              <a:rPr lang="en-US" dirty="0" err="1" smtClean="0"/>
              <a:t>cit</a:t>
            </a:r>
            <a:r>
              <a:rPr lang="en-US" dirty="0" smtClean="0"/>
              <a:t> </a:t>
            </a:r>
            <a:r>
              <a:rPr lang="en-US" dirty="0" err="1" smtClean="0"/>
              <a:t>si</a:t>
            </a:r>
            <a:r>
              <a:rPr lang="en-US" dirty="0" smtClean="0"/>
              <a:t> online.</a:t>
            </a:r>
            <a:endParaRPr lang="ru-RU" dirty="0"/>
          </a:p>
        </p:txBody>
      </p:sp>
    </p:spTree>
    <p:extLst>
      <p:ext uri="{BB962C8B-B14F-4D97-AF65-F5344CB8AC3E}">
        <p14:creationId xmlns:p14="http://schemas.microsoft.com/office/powerpoint/2010/main" xmlns="" val="10384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Cum </a:t>
            </a:r>
            <a:r>
              <a:rPr lang="en-US" dirty="0" err="1" smtClean="0"/>
              <a:t>recunoastem</a:t>
            </a:r>
            <a:r>
              <a:rPr lang="en-US" dirty="0" smtClean="0"/>
              <a:t> un calculator </a:t>
            </a:r>
            <a:r>
              <a:rPr lang="en-US" dirty="0" err="1" smtClean="0"/>
              <a:t>virusat</a:t>
            </a:r>
            <a:r>
              <a:rPr lang="en-US" dirty="0" smtClean="0"/>
              <a:t>?</a:t>
            </a:r>
            <a:endParaRPr lang="ru-RU" dirty="0"/>
          </a:p>
        </p:txBody>
      </p:sp>
      <p:sp>
        <p:nvSpPr>
          <p:cNvPr id="3" name="Объект 2"/>
          <p:cNvSpPr>
            <a:spLocks noGrp="1"/>
          </p:cNvSpPr>
          <p:nvPr>
            <p:ph idx="1"/>
          </p:nvPr>
        </p:nvSpPr>
        <p:spPr/>
        <p:txBody>
          <a:bodyPr>
            <a:normAutofit/>
          </a:bodyPr>
          <a:lstStyle/>
          <a:p>
            <a:r>
              <a:rPr lang="vi-VN" sz="2000" dirty="0"/>
              <a:t>Virusul informatic este în general un program care se instalează singur, fără voia utilizatorului, și poate provoca pagube atât în sistemul de operare cât și în </a:t>
            </a:r>
            <a:r>
              <a:rPr lang="vi-VN" sz="2000" dirty="0" smtClean="0"/>
              <a:t>elementel</a:t>
            </a:r>
            <a:r>
              <a:rPr lang="en-US" sz="2000" dirty="0" smtClean="0"/>
              <a:t>e </a:t>
            </a:r>
            <a:r>
              <a:rPr lang="vi-VN" sz="2000" dirty="0" smtClean="0"/>
              <a:t>fizice</a:t>
            </a:r>
            <a:r>
              <a:rPr lang="en-US" sz="2000" dirty="0" smtClean="0"/>
              <a:t> </a:t>
            </a:r>
            <a:r>
              <a:rPr lang="vi-VN" sz="2000" dirty="0" smtClean="0"/>
              <a:t>ale computerului</a:t>
            </a:r>
            <a:endParaRPr lang="en-US" sz="2000" dirty="0" smtClean="0"/>
          </a:p>
          <a:p>
            <a:r>
              <a:rPr lang="en-US" sz="2000" dirty="0"/>
              <a:t> </a:t>
            </a:r>
            <a:r>
              <a:rPr lang="en-US" sz="2000" dirty="0" err="1" smtClean="0"/>
              <a:t>Daca</a:t>
            </a:r>
            <a:r>
              <a:rPr lang="en-US" sz="2000" dirty="0" smtClean="0"/>
              <a:t> </a:t>
            </a:r>
            <a:r>
              <a:rPr lang="en-US" sz="2000" dirty="0" err="1" smtClean="0"/>
              <a:t>unele</a:t>
            </a:r>
            <a:r>
              <a:rPr lang="en-US" sz="2000" dirty="0" smtClean="0"/>
              <a:t> </a:t>
            </a:r>
            <a:r>
              <a:rPr lang="en-US" sz="2000" dirty="0" err="1" smtClean="0"/>
              <a:t>aplicvatii</a:t>
            </a:r>
            <a:r>
              <a:rPr lang="en-US" sz="2000" dirty="0" smtClean="0"/>
              <a:t> din </a:t>
            </a:r>
            <a:r>
              <a:rPr lang="en-US" sz="2000" dirty="0" err="1" smtClean="0"/>
              <a:t>computerul</a:t>
            </a:r>
            <a:r>
              <a:rPr lang="en-US" sz="2000" dirty="0" smtClean="0"/>
              <a:t> </a:t>
            </a:r>
            <a:r>
              <a:rPr lang="en-US" sz="2000" dirty="0" err="1" smtClean="0"/>
              <a:t>vostru</a:t>
            </a:r>
            <a:r>
              <a:rPr lang="en-US" sz="2000" dirty="0" smtClean="0"/>
              <a:t> nu se </a:t>
            </a:r>
            <a:r>
              <a:rPr lang="en-US" sz="2000" dirty="0" err="1" smtClean="0"/>
              <a:t>pornesc</a:t>
            </a:r>
            <a:r>
              <a:rPr lang="en-US" sz="2000" dirty="0" smtClean="0"/>
              <a:t>,  </a:t>
            </a:r>
            <a:r>
              <a:rPr lang="en-US" sz="2000" dirty="0" err="1" smtClean="0"/>
              <a:t>apar</a:t>
            </a:r>
            <a:r>
              <a:rPr lang="en-US" sz="2000" dirty="0" smtClean="0"/>
              <a:t> </a:t>
            </a:r>
            <a:r>
              <a:rPr lang="en-US" sz="2000" dirty="0" err="1" smtClean="0"/>
              <a:t>pe</a:t>
            </a:r>
            <a:r>
              <a:rPr lang="en-US" sz="2000" dirty="0" smtClean="0"/>
              <a:t> </a:t>
            </a:r>
            <a:r>
              <a:rPr lang="en-US" sz="2000" dirty="0" err="1" smtClean="0"/>
              <a:t>ecran</a:t>
            </a:r>
            <a:r>
              <a:rPr lang="en-US" sz="2000" dirty="0" smtClean="0"/>
              <a:t> </a:t>
            </a:r>
            <a:r>
              <a:rPr lang="en-US" sz="2000" dirty="0" err="1" smtClean="0"/>
              <a:t>multe</a:t>
            </a:r>
            <a:r>
              <a:rPr lang="en-US" sz="2000" dirty="0" smtClean="0"/>
              <a:t> </a:t>
            </a:r>
            <a:r>
              <a:rPr lang="en-US" sz="2000" dirty="0" err="1" smtClean="0"/>
              <a:t>ferestre</a:t>
            </a:r>
            <a:r>
              <a:rPr lang="en-US" sz="2000" dirty="0" smtClean="0"/>
              <a:t> </a:t>
            </a:r>
            <a:r>
              <a:rPr lang="en-US" sz="2000" dirty="0" err="1" smtClean="0"/>
              <a:t>si</a:t>
            </a:r>
            <a:r>
              <a:rPr lang="en-US" sz="2000" dirty="0" smtClean="0"/>
              <a:t> </a:t>
            </a:r>
            <a:r>
              <a:rPr lang="en-US" sz="2000" dirty="0" err="1" smtClean="0"/>
              <a:t>imagini</a:t>
            </a:r>
            <a:r>
              <a:rPr lang="en-US" sz="2000" dirty="0" smtClean="0"/>
              <a:t> </a:t>
            </a:r>
            <a:r>
              <a:rPr lang="en-US" sz="2000" dirty="0" err="1" smtClean="0"/>
              <a:t>pe</a:t>
            </a:r>
            <a:r>
              <a:rPr lang="en-US" sz="2000" dirty="0" smtClean="0"/>
              <a:t> care nu le-</a:t>
            </a:r>
            <a:r>
              <a:rPr lang="en-US" sz="2000" dirty="0" err="1" smtClean="0"/>
              <a:t>ati</a:t>
            </a:r>
            <a:r>
              <a:rPr lang="en-US" sz="2000" dirty="0" smtClean="0"/>
              <a:t> </a:t>
            </a:r>
            <a:r>
              <a:rPr lang="en-US" sz="2000" dirty="0" err="1" smtClean="0"/>
              <a:t>accesat</a:t>
            </a:r>
            <a:r>
              <a:rPr lang="en-US" sz="2000" dirty="0" smtClean="0"/>
              <a:t> </a:t>
            </a:r>
            <a:r>
              <a:rPr lang="en-US" sz="2000" dirty="0" err="1" smtClean="0"/>
              <a:t>sau</a:t>
            </a:r>
            <a:r>
              <a:rPr lang="en-US" sz="2000" dirty="0" smtClean="0"/>
              <a:t> </a:t>
            </a:r>
            <a:r>
              <a:rPr lang="en-US" sz="2000" dirty="0" err="1" smtClean="0"/>
              <a:t>fisierele</a:t>
            </a:r>
            <a:r>
              <a:rPr lang="en-US" sz="2000" dirty="0" smtClean="0"/>
              <a:t> din calculator au </a:t>
            </a:r>
            <a:r>
              <a:rPr lang="en-US" sz="2000" dirty="0" err="1" smtClean="0"/>
              <a:t>disparut</a:t>
            </a:r>
            <a:r>
              <a:rPr lang="en-US" sz="2000" dirty="0" smtClean="0"/>
              <a:t>, e </a:t>
            </a:r>
            <a:r>
              <a:rPr lang="en-US" sz="2000" dirty="0" err="1" smtClean="0"/>
              <a:t>foarte</a:t>
            </a:r>
            <a:r>
              <a:rPr lang="en-US" sz="2000" dirty="0" smtClean="0"/>
              <a:t> </a:t>
            </a:r>
            <a:r>
              <a:rPr lang="en-US" sz="2000" dirty="0" err="1" smtClean="0"/>
              <a:t>probabil</a:t>
            </a:r>
            <a:r>
              <a:rPr lang="en-US" sz="2000" dirty="0" smtClean="0"/>
              <a:t> </a:t>
            </a:r>
            <a:r>
              <a:rPr lang="en-US" sz="2000" dirty="0" err="1" smtClean="0"/>
              <a:t>ca</a:t>
            </a:r>
            <a:r>
              <a:rPr lang="en-US" sz="2000" dirty="0" smtClean="0"/>
              <a:t> </a:t>
            </a:r>
            <a:r>
              <a:rPr lang="en-US" sz="2000" dirty="0" err="1" smtClean="0"/>
              <a:t>computerul</a:t>
            </a:r>
            <a:r>
              <a:rPr lang="en-US" sz="2000" dirty="0" smtClean="0"/>
              <a:t> e </a:t>
            </a:r>
            <a:r>
              <a:rPr lang="en-US" sz="2000" dirty="0" err="1" smtClean="0"/>
              <a:t>virusat</a:t>
            </a:r>
            <a:endParaRPr lang="en-US" sz="2000" dirty="0" smtClean="0"/>
          </a:p>
          <a:p>
            <a:r>
              <a:rPr lang="en-US" sz="2000" dirty="0" err="1" smtClean="0"/>
              <a:t>Ca</a:t>
            </a:r>
            <a:r>
              <a:rPr lang="en-US" sz="2000" dirty="0" smtClean="0"/>
              <a:t> </a:t>
            </a:r>
            <a:r>
              <a:rPr lang="en-US" sz="2000" dirty="0" err="1" smtClean="0"/>
              <a:t>sa</a:t>
            </a:r>
            <a:r>
              <a:rPr lang="en-US" sz="2000" dirty="0" smtClean="0"/>
              <a:t> </a:t>
            </a:r>
            <a:r>
              <a:rPr lang="en-US" sz="2000" dirty="0" err="1" smtClean="0"/>
              <a:t>scapam</a:t>
            </a:r>
            <a:r>
              <a:rPr lang="en-US" sz="2000" dirty="0" smtClean="0"/>
              <a:t> de </a:t>
            </a:r>
            <a:r>
              <a:rPr lang="en-US" sz="2000" dirty="0" err="1" smtClean="0"/>
              <a:t>virusi</a:t>
            </a:r>
            <a:r>
              <a:rPr lang="en-US" sz="2000" dirty="0" smtClean="0"/>
              <a:t> e </a:t>
            </a:r>
            <a:r>
              <a:rPr lang="en-US" sz="2000" dirty="0" err="1" smtClean="0"/>
              <a:t>necesar</a:t>
            </a:r>
            <a:r>
              <a:rPr lang="en-US" sz="2000" dirty="0" smtClean="0"/>
              <a:t> </a:t>
            </a:r>
            <a:r>
              <a:rPr lang="en-US" sz="2000" dirty="0" err="1" smtClean="0"/>
              <a:t>sa</a:t>
            </a:r>
            <a:r>
              <a:rPr lang="en-US" sz="2000" dirty="0" smtClean="0"/>
              <a:t> dam </a:t>
            </a:r>
            <a:r>
              <a:rPr lang="en-US" sz="2000" dirty="0" err="1" smtClean="0"/>
              <a:t>computerul</a:t>
            </a:r>
            <a:r>
              <a:rPr lang="en-US" sz="2000" dirty="0" smtClean="0"/>
              <a:t> la </a:t>
            </a:r>
            <a:r>
              <a:rPr lang="en-US" sz="2000" dirty="0" err="1" smtClean="0"/>
              <a:t>mester</a:t>
            </a:r>
            <a:r>
              <a:rPr lang="en-US" sz="2000" dirty="0" smtClean="0"/>
              <a:t>, el </a:t>
            </a:r>
            <a:r>
              <a:rPr lang="en-US" sz="2000" dirty="0" err="1" smtClean="0"/>
              <a:t>stie</a:t>
            </a:r>
            <a:r>
              <a:rPr lang="en-US" sz="2000" dirty="0" smtClean="0"/>
              <a:t> </a:t>
            </a:r>
            <a:r>
              <a:rPr lang="en-US" sz="2000" dirty="0" err="1" smtClean="0"/>
              <a:t>ce</a:t>
            </a:r>
            <a:r>
              <a:rPr lang="en-US" sz="2000" dirty="0" smtClean="0"/>
              <a:t> </a:t>
            </a:r>
            <a:r>
              <a:rPr lang="en-US" sz="2000" dirty="0" err="1" smtClean="0"/>
              <a:t>sa</a:t>
            </a:r>
            <a:r>
              <a:rPr lang="en-US" sz="2000" dirty="0" smtClean="0"/>
              <a:t> </a:t>
            </a:r>
            <a:r>
              <a:rPr lang="en-US" sz="2000" dirty="0" err="1" smtClean="0"/>
              <a:t>faca</a:t>
            </a:r>
            <a:r>
              <a:rPr lang="en-US" sz="2000" dirty="0" smtClean="0"/>
              <a:t>.</a:t>
            </a:r>
            <a:endParaRPr lang="ru-RU" sz="2000" dirty="0"/>
          </a:p>
        </p:txBody>
      </p:sp>
    </p:spTree>
    <p:extLst>
      <p:ext uri="{BB962C8B-B14F-4D97-AF65-F5344CB8AC3E}">
        <p14:creationId xmlns:p14="http://schemas.microsoft.com/office/powerpoint/2010/main" xmlns="" val="2575550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Protectie</a:t>
            </a:r>
            <a:r>
              <a:rPr lang="en-US" dirty="0" smtClean="0"/>
              <a:t> anti-virus</a:t>
            </a:r>
            <a:endParaRPr lang="ru-RU" dirty="0"/>
          </a:p>
        </p:txBody>
      </p:sp>
      <p:sp>
        <p:nvSpPr>
          <p:cNvPr id="3" name="Объект 2"/>
          <p:cNvSpPr>
            <a:spLocks noGrp="1"/>
          </p:cNvSpPr>
          <p:nvPr>
            <p:ph idx="1"/>
          </p:nvPr>
        </p:nvSpPr>
        <p:spPr/>
        <p:txBody>
          <a:bodyPr/>
          <a:lstStyle/>
          <a:p>
            <a:r>
              <a:rPr lang="en-US" dirty="0" err="1" smtClean="0"/>
              <a:t>Antivirusii</a:t>
            </a:r>
            <a:r>
              <a:rPr lang="en-US" dirty="0" smtClean="0"/>
              <a:t> ii </a:t>
            </a:r>
            <a:r>
              <a:rPr lang="en-US" dirty="0" err="1" smtClean="0"/>
              <a:t>putem</a:t>
            </a:r>
            <a:r>
              <a:rPr lang="en-US" dirty="0" smtClean="0"/>
              <a:t> </a:t>
            </a:r>
            <a:r>
              <a:rPr lang="en-US" dirty="0" err="1" smtClean="0"/>
              <a:t>instala</a:t>
            </a:r>
            <a:r>
              <a:rPr lang="en-US" dirty="0" smtClean="0"/>
              <a:t> in calculator </a:t>
            </a:r>
            <a:r>
              <a:rPr lang="en-US" dirty="0" err="1" smtClean="0"/>
              <a:t>prin</a:t>
            </a:r>
            <a:r>
              <a:rPr lang="en-US" dirty="0" smtClean="0"/>
              <a:t> internet, </a:t>
            </a:r>
            <a:r>
              <a:rPr lang="en-US" dirty="0" err="1" smtClean="0"/>
              <a:t>exista</a:t>
            </a:r>
            <a:r>
              <a:rPr lang="en-US" dirty="0" smtClean="0"/>
              <a:t> </a:t>
            </a:r>
            <a:r>
              <a:rPr lang="en-US" dirty="0" err="1" smtClean="0"/>
              <a:t>multe</a:t>
            </a:r>
            <a:r>
              <a:rPr lang="en-US" dirty="0" smtClean="0"/>
              <a:t> </a:t>
            </a:r>
            <a:r>
              <a:rPr lang="en-US" dirty="0" err="1" smtClean="0"/>
              <a:t>aplicatii</a:t>
            </a:r>
            <a:r>
              <a:rPr lang="en-US" dirty="0" smtClean="0"/>
              <a:t> </a:t>
            </a:r>
            <a:r>
              <a:rPr lang="en-US" dirty="0" err="1" smtClean="0"/>
              <a:t>si</a:t>
            </a:r>
            <a:r>
              <a:rPr lang="en-US" dirty="0" smtClean="0"/>
              <a:t> </a:t>
            </a:r>
            <a:r>
              <a:rPr lang="en-US" dirty="0" err="1" smtClean="0"/>
              <a:t>programe</a:t>
            </a:r>
            <a:r>
              <a:rPr lang="en-US" dirty="0" smtClean="0"/>
              <a:t> </a:t>
            </a:r>
            <a:r>
              <a:rPr lang="en-US" dirty="0" err="1" smtClean="0"/>
              <a:t>ce</a:t>
            </a:r>
            <a:r>
              <a:rPr lang="en-US" dirty="0" smtClean="0"/>
              <a:t> </a:t>
            </a:r>
            <a:r>
              <a:rPr lang="en-US" dirty="0" err="1" smtClean="0"/>
              <a:t>apara</a:t>
            </a:r>
            <a:r>
              <a:rPr lang="en-US" dirty="0" smtClean="0"/>
              <a:t> soft-ware-</a:t>
            </a:r>
            <a:r>
              <a:rPr lang="en-US" dirty="0" err="1" smtClean="0"/>
              <a:t>ul</a:t>
            </a:r>
            <a:r>
              <a:rPr lang="en-US" dirty="0" smtClean="0"/>
              <a:t> </a:t>
            </a:r>
            <a:r>
              <a:rPr lang="en-US" dirty="0" err="1" smtClean="0"/>
              <a:t>insa</a:t>
            </a:r>
            <a:r>
              <a:rPr lang="en-US" dirty="0" smtClean="0"/>
              <a:t> nu </a:t>
            </a:r>
            <a:r>
              <a:rPr lang="en-US" dirty="0" err="1" smtClean="0"/>
              <a:t>toate</a:t>
            </a:r>
            <a:r>
              <a:rPr lang="en-US" dirty="0" smtClean="0"/>
              <a:t> </a:t>
            </a:r>
            <a:r>
              <a:rPr lang="en-US" dirty="0" err="1" smtClean="0"/>
              <a:t>aceste</a:t>
            </a:r>
            <a:r>
              <a:rPr lang="en-US" dirty="0" smtClean="0"/>
              <a:t> </a:t>
            </a:r>
            <a:r>
              <a:rPr lang="en-US" dirty="0" err="1" smtClean="0"/>
              <a:t>aplicatii</a:t>
            </a:r>
            <a:r>
              <a:rPr lang="en-US" dirty="0" smtClean="0"/>
              <a:t> </a:t>
            </a:r>
            <a:r>
              <a:rPr lang="en-US" dirty="0" err="1" smtClean="0"/>
              <a:t>sunt</a:t>
            </a:r>
            <a:r>
              <a:rPr lang="en-US" dirty="0" smtClean="0"/>
              <a:t> de </a:t>
            </a:r>
            <a:r>
              <a:rPr lang="en-US" dirty="0" err="1" smtClean="0"/>
              <a:t>incredere</a:t>
            </a:r>
            <a:r>
              <a:rPr lang="en-US" dirty="0" smtClean="0"/>
              <a:t>, </a:t>
            </a:r>
            <a:r>
              <a:rPr lang="en-US" dirty="0" err="1" smtClean="0"/>
              <a:t>trebuie</a:t>
            </a:r>
            <a:r>
              <a:rPr lang="en-US" dirty="0" smtClean="0"/>
              <a:t> </a:t>
            </a:r>
            <a:r>
              <a:rPr lang="en-US" dirty="0" err="1" smtClean="0"/>
              <a:t>sa</a:t>
            </a:r>
            <a:r>
              <a:rPr lang="en-US" dirty="0" smtClean="0"/>
              <a:t> </a:t>
            </a:r>
            <a:r>
              <a:rPr lang="en-US" dirty="0" err="1" smtClean="0"/>
              <a:t>fim</a:t>
            </a:r>
            <a:r>
              <a:rPr lang="en-US" dirty="0" smtClean="0"/>
              <a:t> </a:t>
            </a:r>
            <a:r>
              <a:rPr lang="en-US" dirty="0" err="1" smtClean="0"/>
              <a:t>atenti</a:t>
            </a:r>
            <a:r>
              <a:rPr lang="en-US" dirty="0" smtClean="0"/>
              <a:t> </a:t>
            </a:r>
            <a:r>
              <a:rPr lang="en-US" dirty="0" err="1" smtClean="0"/>
              <a:t>cand</a:t>
            </a:r>
            <a:r>
              <a:rPr lang="en-US" dirty="0" smtClean="0"/>
              <a:t> </a:t>
            </a:r>
            <a:r>
              <a:rPr lang="en-US" dirty="0" err="1" smtClean="0"/>
              <a:t>descarcam</a:t>
            </a:r>
            <a:r>
              <a:rPr lang="en-US" dirty="0" smtClean="0"/>
              <a:t> in computer o </a:t>
            </a:r>
            <a:r>
              <a:rPr lang="en-US" dirty="0" err="1" smtClean="0"/>
              <a:t>astfel</a:t>
            </a:r>
            <a:r>
              <a:rPr lang="en-US" dirty="0" smtClean="0"/>
              <a:t> de </a:t>
            </a:r>
            <a:r>
              <a:rPr lang="en-US" dirty="0" err="1" smtClean="0"/>
              <a:t>programa</a:t>
            </a:r>
            <a:r>
              <a:rPr lang="en-US" dirty="0" smtClean="0"/>
              <a:t>.</a:t>
            </a:r>
            <a:endParaRPr lang="ru-RU" dirty="0"/>
          </a:p>
        </p:txBody>
      </p:sp>
    </p:spTree>
    <p:extLst>
      <p:ext uri="{BB962C8B-B14F-4D97-AF65-F5344CB8AC3E}">
        <p14:creationId xmlns:p14="http://schemas.microsoft.com/office/powerpoint/2010/main" xmlns="" val="1813482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Securitatea</a:t>
            </a:r>
            <a:r>
              <a:rPr lang="en-US" dirty="0" smtClean="0"/>
              <a:t> </a:t>
            </a:r>
            <a:r>
              <a:rPr lang="en-US" dirty="0" err="1" smtClean="0"/>
              <a:t>Informatiilor</a:t>
            </a:r>
            <a:endParaRPr lang="ru-RU" dirty="0"/>
          </a:p>
        </p:txBody>
      </p:sp>
      <p:sp>
        <p:nvSpPr>
          <p:cNvPr id="3" name="Объект 2"/>
          <p:cNvSpPr>
            <a:spLocks noGrp="1"/>
          </p:cNvSpPr>
          <p:nvPr>
            <p:ph idx="1"/>
          </p:nvPr>
        </p:nvSpPr>
        <p:spPr/>
        <p:txBody>
          <a:bodyPr/>
          <a:lstStyle/>
          <a:p>
            <a:r>
              <a:rPr lang="en-US" dirty="0" err="1" smtClean="0"/>
              <a:t>Fiti</a:t>
            </a:r>
            <a:r>
              <a:rPr lang="en-US" dirty="0" smtClean="0"/>
              <a:t> </a:t>
            </a:r>
            <a:r>
              <a:rPr lang="en-US" dirty="0" err="1" smtClean="0"/>
              <a:t>foarte</a:t>
            </a:r>
            <a:r>
              <a:rPr lang="en-US" dirty="0" smtClean="0"/>
              <a:t> </a:t>
            </a:r>
            <a:r>
              <a:rPr lang="en-US" dirty="0" err="1" smtClean="0"/>
              <a:t>atenti</a:t>
            </a:r>
            <a:r>
              <a:rPr lang="en-US" dirty="0" smtClean="0"/>
              <a:t> de </a:t>
            </a:r>
            <a:r>
              <a:rPr lang="en-US" dirty="0" err="1" smtClean="0"/>
              <a:t>informatiile</a:t>
            </a:r>
            <a:r>
              <a:rPr lang="en-US" dirty="0" smtClean="0"/>
              <a:t> </a:t>
            </a:r>
            <a:r>
              <a:rPr lang="en-US" dirty="0" err="1" smtClean="0"/>
              <a:t>pe</a:t>
            </a:r>
            <a:r>
              <a:rPr lang="en-US" dirty="0" smtClean="0"/>
              <a:t> care le </a:t>
            </a:r>
            <a:r>
              <a:rPr lang="en-US" dirty="0" err="1" smtClean="0"/>
              <a:t>publicati</a:t>
            </a:r>
            <a:r>
              <a:rPr lang="en-US" dirty="0" smtClean="0"/>
              <a:t> </a:t>
            </a:r>
            <a:r>
              <a:rPr lang="en-US" dirty="0" err="1" smtClean="0"/>
              <a:t>pe</a:t>
            </a:r>
            <a:r>
              <a:rPr lang="en-US" dirty="0" smtClean="0"/>
              <a:t> internet, nu e de </a:t>
            </a:r>
            <a:r>
              <a:rPr lang="en-US" dirty="0" err="1" smtClean="0"/>
              <a:t>dorit</a:t>
            </a:r>
            <a:r>
              <a:rPr lang="en-US" dirty="0" smtClean="0"/>
              <a:t> </a:t>
            </a:r>
            <a:r>
              <a:rPr lang="en-US" dirty="0" err="1" smtClean="0"/>
              <a:t>sa</a:t>
            </a:r>
            <a:r>
              <a:rPr lang="en-US" dirty="0" smtClean="0"/>
              <a:t> </a:t>
            </a:r>
            <a:r>
              <a:rPr lang="en-US" dirty="0" err="1" smtClean="0"/>
              <a:t>postati</a:t>
            </a:r>
            <a:r>
              <a:rPr lang="en-US" dirty="0" smtClean="0"/>
              <a:t> </a:t>
            </a:r>
            <a:r>
              <a:rPr lang="en-US" dirty="0" err="1" smtClean="0"/>
              <a:t>informatii</a:t>
            </a:r>
            <a:r>
              <a:rPr lang="en-US" dirty="0" smtClean="0"/>
              <a:t> </a:t>
            </a:r>
            <a:r>
              <a:rPr lang="en-US" dirty="0" err="1" smtClean="0"/>
              <a:t>peresonale</a:t>
            </a:r>
            <a:r>
              <a:rPr lang="en-US" dirty="0" smtClean="0"/>
              <a:t> </a:t>
            </a:r>
            <a:r>
              <a:rPr lang="en-US" dirty="0" err="1" smtClean="0"/>
              <a:t>despre</a:t>
            </a:r>
            <a:r>
              <a:rPr lang="en-US" dirty="0" smtClean="0"/>
              <a:t> </a:t>
            </a:r>
            <a:r>
              <a:rPr lang="en-US" dirty="0" err="1" smtClean="0"/>
              <a:t>voi</a:t>
            </a:r>
            <a:r>
              <a:rPr lang="en-US" dirty="0" smtClean="0"/>
              <a:t> </a:t>
            </a:r>
            <a:r>
              <a:rPr lang="en-US" dirty="0" err="1" smtClean="0"/>
              <a:t>sau</a:t>
            </a:r>
            <a:r>
              <a:rPr lang="en-US" dirty="0" smtClean="0"/>
              <a:t> </a:t>
            </a:r>
            <a:r>
              <a:rPr lang="en-US" dirty="0" err="1" smtClean="0"/>
              <a:t>familiile</a:t>
            </a:r>
            <a:r>
              <a:rPr lang="en-US" dirty="0" smtClean="0"/>
              <a:t> </a:t>
            </a:r>
            <a:r>
              <a:rPr lang="en-US" dirty="0" err="1" smtClean="0"/>
              <a:t>voastre</a:t>
            </a:r>
            <a:r>
              <a:rPr lang="en-US" dirty="0" smtClean="0"/>
              <a:t>. </a:t>
            </a:r>
            <a:r>
              <a:rPr lang="en-US" dirty="0" err="1" smtClean="0"/>
              <a:t>Multe</a:t>
            </a:r>
            <a:r>
              <a:rPr lang="en-US" dirty="0" smtClean="0"/>
              <a:t> din </a:t>
            </a:r>
            <a:r>
              <a:rPr lang="en-US" dirty="0" err="1" smtClean="0"/>
              <a:t>aceste</a:t>
            </a:r>
            <a:r>
              <a:rPr lang="en-US" dirty="0" smtClean="0"/>
              <a:t> date pot fi </a:t>
            </a:r>
            <a:r>
              <a:rPr lang="en-US" dirty="0" err="1" smtClean="0"/>
              <a:t>folosite</a:t>
            </a:r>
            <a:r>
              <a:rPr lang="en-US" dirty="0" smtClean="0"/>
              <a:t> de </a:t>
            </a:r>
            <a:r>
              <a:rPr lang="en-US" dirty="0" err="1" smtClean="0"/>
              <a:t>oameni</a:t>
            </a:r>
            <a:r>
              <a:rPr lang="en-US" dirty="0" smtClean="0"/>
              <a:t> cu </a:t>
            </a:r>
            <a:r>
              <a:rPr lang="en-US" dirty="0" err="1" smtClean="0"/>
              <a:t>scopuri</a:t>
            </a:r>
            <a:r>
              <a:rPr lang="en-US" dirty="0" smtClean="0"/>
              <a:t> </a:t>
            </a:r>
            <a:r>
              <a:rPr lang="en-US" dirty="0" err="1" smtClean="0"/>
              <a:t>rele</a:t>
            </a:r>
            <a:r>
              <a:rPr lang="en-US" dirty="0" smtClean="0"/>
              <a:t> </a:t>
            </a:r>
            <a:r>
              <a:rPr lang="en-US" dirty="0" err="1" smtClean="0"/>
              <a:t>si</a:t>
            </a:r>
            <a:r>
              <a:rPr lang="en-US" dirty="0" smtClean="0"/>
              <a:t> ne pot </a:t>
            </a:r>
            <a:r>
              <a:rPr lang="en-US" dirty="0" err="1" smtClean="0"/>
              <a:t>aduce</a:t>
            </a:r>
            <a:r>
              <a:rPr lang="en-US" dirty="0" smtClean="0"/>
              <a:t> </a:t>
            </a:r>
            <a:r>
              <a:rPr lang="en-US" dirty="0" err="1" smtClean="0"/>
              <a:t>pagube</a:t>
            </a:r>
            <a:r>
              <a:rPr lang="en-US" dirty="0" smtClean="0"/>
              <a:t> morale.</a:t>
            </a:r>
            <a:endParaRPr lang="ru-RU" dirty="0"/>
          </a:p>
        </p:txBody>
      </p:sp>
    </p:spTree>
    <p:extLst>
      <p:ext uri="{BB962C8B-B14F-4D97-AF65-F5344CB8AC3E}">
        <p14:creationId xmlns:p14="http://schemas.microsoft.com/office/powerpoint/2010/main" xmlns="" val="2208584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185</TotalTime>
  <Words>1682</Words>
  <Application>Microsoft Office PowerPoint</Application>
  <PresentationFormat>Экран (4:3)</PresentationFormat>
  <Paragraphs>82</Paragraphs>
  <Slides>28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Техническая</vt:lpstr>
      <vt:lpstr>SECURITATEA PE INTERNET</vt:lpstr>
      <vt:lpstr>Internet</vt:lpstr>
      <vt:lpstr>10 reguli importante pentru navigarea sigura pe Net</vt:lpstr>
      <vt:lpstr>Слайд 4</vt:lpstr>
      <vt:lpstr>Hartuirea in mediul Online</vt:lpstr>
      <vt:lpstr>Reputatia Online</vt:lpstr>
      <vt:lpstr>Cum recunoastem un calculator virusat?</vt:lpstr>
      <vt:lpstr>Protectie anti-virus</vt:lpstr>
      <vt:lpstr>Securitatea Informatiilor</vt:lpstr>
      <vt:lpstr>Ce sunt cookie-urile?</vt:lpstr>
      <vt:lpstr>Слайд 11</vt:lpstr>
      <vt:lpstr>Virusii, viermii si troienii</vt:lpstr>
      <vt:lpstr>Слайд 13</vt:lpstr>
      <vt:lpstr>Слайд 14</vt:lpstr>
      <vt:lpstr>Securitatea aplicatiilor</vt:lpstr>
      <vt:lpstr>Securitatea in reţelele Wi-Fi</vt:lpstr>
      <vt:lpstr>Слайд 17</vt:lpstr>
      <vt:lpstr>SPAM</vt:lpstr>
      <vt:lpstr>Spyware</vt:lpstr>
      <vt:lpstr>Keyloggers</vt:lpstr>
      <vt:lpstr>Keyloggers</vt:lpstr>
      <vt:lpstr>Keyloggers</vt:lpstr>
      <vt:lpstr>Keyloggers</vt:lpstr>
      <vt:lpstr>Reguli de securitate în cadrul rețelelor sociale</vt:lpstr>
      <vt:lpstr>Reguli de securitate în cadrul rețelelor sociale</vt:lpstr>
      <vt:lpstr>Phishing  prin email</vt:lpstr>
      <vt:lpstr>Phishing  prin email</vt:lpstr>
      <vt:lpstr>Слайд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HOME</dc:creator>
  <cp:lastModifiedBy>HOME</cp:lastModifiedBy>
  <cp:revision>21</cp:revision>
  <dcterms:created xsi:type="dcterms:W3CDTF">2018-10-14T13:50:45Z</dcterms:created>
  <dcterms:modified xsi:type="dcterms:W3CDTF">2018-10-14T17:09:43Z</dcterms:modified>
</cp:coreProperties>
</file>