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371600" y="1080655"/>
            <a:ext cx="9448800" cy="169025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6000" dirty="0" err="1" smtClean="0"/>
              <a:t>Realizat</a:t>
            </a:r>
            <a:r>
              <a:rPr lang="en-US" sz="16000" dirty="0" smtClean="0"/>
              <a:t> de: </a:t>
            </a:r>
            <a:r>
              <a:rPr lang="en-US" sz="16000" dirty="0" err="1" smtClean="0"/>
              <a:t>Cernetchi</a:t>
            </a:r>
            <a:r>
              <a:rPr lang="en-US" sz="16000" dirty="0" smtClean="0"/>
              <a:t> </a:t>
            </a:r>
            <a:r>
              <a:rPr lang="en-US" sz="16000" dirty="0" smtClean="0"/>
              <a:t>Diana</a:t>
            </a:r>
            <a:r>
              <a:rPr lang="en-US" sz="16000" dirty="0" smtClean="0"/>
              <a:t>, </a:t>
            </a:r>
            <a:r>
              <a:rPr lang="en-US" sz="16000" dirty="0" smtClean="0"/>
              <a:t>10C</a:t>
            </a:r>
            <a:endParaRPr lang="en-US" sz="16000" dirty="0" smtClean="0"/>
          </a:p>
          <a:p>
            <a:r>
              <a:rPr lang="en-US" sz="16000" dirty="0" err="1" smtClean="0"/>
              <a:t>Profesor</a:t>
            </a:r>
            <a:r>
              <a:rPr lang="en-US" sz="16000" dirty="0" smtClean="0"/>
              <a:t>: </a:t>
            </a:r>
            <a:r>
              <a:rPr lang="en-US" sz="16000" dirty="0" err="1" smtClean="0"/>
              <a:t>Gutu</a:t>
            </a:r>
            <a:r>
              <a:rPr lang="en-US" sz="16000" dirty="0" smtClean="0"/>
              <a:t> Maria </a:t>
            </a:r>
            <a:endParaRPr lang="en-US" sz="16000" dirty="0" smtClean="0"/>
          </a:p>
          <a:p>
            <a:pPr algn="r"/>
            <a:r>
              <a:rPr lang="en-US" sz="16000" dirty="0" smtClean="0"/>
              <a:t>Data</a:t>
            </a:r>
            <a:r>
              <a:rPr lang="en-US" sz="16000" dirty="0" smtClean="0"/>
              <a:t>: 20.4.2019</a:t>
            </a:r>
            <a:endParaRPr lang="ru-RU" sz="16000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="" xmlns:p14="http://schemas.microsoft.com/office/powerpoint/2010/main" val="159109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Clasificarea</a:t>
            </a:r>
            <a:r>
              <a:rPr lang="en-US" sz="3600" dirty="0" smtClean="0"/>
              <a:t> </a:t>
            </a:r>
            <a:r>
              <a:rPr lang="en-US" sz="3600" dirty="0" err="1" smtClean="0"/>
              <a:t>calculatoarelor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Impact" pitchFamily="34" charset="0"/>
              </a:rPr>
              <a:t>    </a:t>
            </a:r>
            <a:r>
              <a:rPr lang="vi-VN" dirty="0" smtClean="0"/>
              <a:t>Caracteristica </a:t>
            </a:r>
            <a:r>
              <a:rPr lang="vi-VN" dirty="0" smtClean="0"/>
              <a:t>generală a unui calculator include următoarle date:</a:t>
            </a:r>
          </a:p>
          <a:p>
            <a:pPr>
              <a:buNone/>
            </a:pPr>
            <a:r>
              <a:rPr lang="vi-VN" dirty="0" smtClean="0"/>
              <a:t>- viteza de operare;</a:t>
            </a:r>
          </a:p>
          <a:p>
            <a:pPr>
              <a:buNone/>
            </a:pPr>
            <a:r>
              <a:rPr lang="vi-VN" dirty="0" smtClean="0"/>
              <a:t>- capacitatea memoriei interne;</a:t>
            </a:r>
          </a:p>
          <a:p>
            <a:pPr>
              <a:buNone/>
            </a:pPr>
            <a:r>
              <a:rPr lang="vi-VN" dirty="0" smtClean="0"/>
              <a:t>- componența, capacitatea și timpul de acces ale unităților de memorie externă;</a:t>
            </a:r>
          </a:p>
          <a:p>
            <a:pPr>
              <a:buNone/>
            </a:pPr>
            <a:r>
              <a:rPr lang="vi-VN" dirty="0" smtClean="0"/>
              <a:t>- componența și parametrii tehnici respectivi ai echipamnetelor periferice;</a:t>
            </a:r>
          </a:p>
          <a:p>
            <a:pPr>
              <a:buNone/>
            </a:pPr>
            <a:r>
              <a:rPr lang="vi-VN" dirty="0" smtClean="0"/>
              <a:t>- parametrii de bază și gabarit;</a:t>
            </a:r>
          </a:p>
          <a:p>
            <a:pPr>
              <a:buNone/>
            </a:pPr>
            <a:r>
              <a:rPr lang="vi-VN" dirty="0" smtClean="0"/>
              <a:t>- costul.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Clasificarea</a:t>
            </a:r>
            <a:r>
              <a:rPr lang="en-US" sz="3600" dirty="0" smtClean="0"/>
              <a:t> </a:t>
            </a:r>
            <a:r>
              <a:rPr lang="en-US" sz="3600" dirty="0" err="1" smtClean="0"/>
              <a:t>calculatoarelor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dirty="0" smtClean="0"/>
              <a:t>În funcție de aceste date, calculatoarele moderne se clasifică în 4 categorii:</a:t>
            </a:r>
          </a:p>
          <a:p>
            <a:pPr>
              <a:buNone/>
            </a:pPr>
            <a:r>
              <a:rPr lang="vi-VN" dirty="0" smtClean="0"/>
              <a:t>- supercalculatoare;</a:t>
            </a:r>
          </a:p>
          <a:p>
            <a:pPr>
              <a:buNone/>
            </a:pPr>
            <a:r>
              <a:rPr lang="vi-VN" dirty="0" smtClean="0"/>
              <a:t>- calculatoare mari (macrocalculatoare);</a:t>
            </a:r>
          </a:p>
          <a:p>
            <a:pPr>
              <a:buNone/>
            </a:pPr>
            <a:r>
              <a:rPr lang="vi-VN" dirty="0" smtClean="0"/>
              <a:t>- minicalculatoare;</a:t>
            </a:r>
          </a:p>
          <a:p>
            <a:pPr>
              <a:buNone/>
            </a:pPr>
            <a:r>
              <a:rPr lang="vi-VN" dirty="0" smtClean="0"/>
              <a:t>- microcalculatoare.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msingleton_180612_2663_0006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36" y="2915949"/>
            <a:ext cx="3553691" cy="1998951"/>
          </a:xfrm>
          <a:prstGeom prst="rect">
            <a:avLst/>
          </a:prstGeom>
        </p:spPr>
      </p:pic>
      <p:pic>
        <p:nvPicPr>
          <p:cNvPr id="5" name="Рисунок 4" descr="product-95092.jp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632489" y="3857624"/>
            <a:ext cx="2962275" cy="2677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Supercalculatoarele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executa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10 </a:t>
            </a:r>
            <a:r>
              <a:rPr lang="en-US" dirty="0" err="1" smtClean="0"/>
              <a:t>bilioane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20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Cercetări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proiectări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industria</a:t>
            </a:r>
            <a:r>
              <a:rPr lang="en-US" dirty="0" smtClean="0"/>
              <a:t> </a:t>
            </a:r>
            <a:r>
              <a:rPr lang="en-US" dirty="0" err="1" smtClean="0"/>
              <a:t>supercalculatoarelor</a:t>
            </a:r>
            <a:r>
              <a:rPr lang="en-US" dirty="0" smtClean="0"/>
              <a:t> se </a:t>
            </a:r>
            <a:r>
              <a:rPr lang="en-US" dirty="0" err="1" smtClean="0"/>
              <a:t>realizează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SUA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Japonia</a:t>
            </a:r>
            <a:r>
              <a:rPr lang="en-US" dirty="0" smtClean="0"/>
              <a:t> de </a:t>
            </a:r>
            <a:r>
              <a:rPr lang="en-US" dirty="0" err="1" smtClean="0"/>
              <a:t>firmele</a:t>
            </a:r>
            <a:r>
              <a:rPr lang="en-US" dirty="0" smtClean="0"/>
              <a:t> </a:t>
            </a:r>
            <a:r>
              <a:rPr lang="en-US" i="1" dirty="0" smtClean="0"/>
              <a:t>Gray </a:t>
            </a:r>
            <a:r>
              <a:rPr lang="en-US" i="1" dirty="0" err="1" smtClean="0"/>
              <a:t>Reseach</a:t>
            </a:r>
            <a:r>
              <a:rPr lang="en-US" i="1" dirty="0" smtClean="0"/>
              <a:t>, Fujitsu EAT Systems, Sutherland </a:t>
            </a:r>
            <a:r>
              <a:rPr lang="en-US" dirty="0" smtClean="0"/>
              <a:t>etc, </a:t>
            </a:r>
            <a:r>
              <a:rPr lang="en-US" dirty="0" err="1" smtClean="0"/>
              <a:t>Supercalculatoarele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prelucrări</a:t>
            </a:r>
            <a:r>
              <a:rPr lang="en-US" dirty="0" smtClean="0"/>
              <a:t> </a:t>
            </a:r>
            <a:r>
              <a:rPr lang="en-US" dirty="0" err="1" smtClean="0"/>
              <a:t>extrem</a:t>
            </a:r>
            <a:r>
              <a:rPr lang="en-US" dirty="0" smtClean="0"/>
              <a:t> de </a:t>
            </a:r>
            <a:r>
              <a:rPr lang="en-US" dirty="0" err="1" smtClean="0"/>
              <a:t>complexe</a:t>
            </a:r>
            <a:r>
              <a:rPr lang="en-US" dirty="0" smtClean="0"/>
              <a:t> ale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aeronautică</a:t>
            </a:r>
            <a:r>
              <a:rPr lang="en-US" dirty="0" smtClean="0"/>
              <a:t>, </a:t>
            </a:r>
            <a:r>
              <a:rPr lang="en-US" dirty="0" err="1" smtClean="0"/>
              <a:t>fizica</a:t>
            </a:r>
            <a:r>
              <a:rPr lang="en-US" dirty="0" smtClean="0"/>
              <a:t> </a:t>
            </a:r>
            <a:r>
              <a:rPr lang="en-US" dirty="0" err="1" smtClean="0"/>
              <a:t>nucleară</a:t>
            </a:r>
            <a:r>
              <a:rPr lang="en-US" dirty="0" smtClean="0"/>
              <a:t>, </a:t>
            </a:r>
            <a:r>
              <a:rPr lang="en-US" dirty="0" err="1" smtClean="0"/>
              <a:t>astronautică</a:t>
            </a:r>
            <a:r>
              <a:rPr lang="en-US" dirty="0" smtClean="0"/>
              <a:t>, </a:t>
            </a:r>
            <a:r>
              <a:rPr lang="en-US" dirty="0" err="1" smtClean="0"/>
              <a:t>seismologie</a:t>
            </a:r>
            <a:r>
              <a:rPr lang="en-US" dirty="0" smtClean="0"/>
              <a:t>, </a:t>
            </a:r>
            <a:r>
              <a:rPr lang="en-US" dirty="0" err="1" smtClean="0"/>
              <a:t>prognoza</a:t>
            </a:r>
            <a:r>
              <a:rPr lang="en-US" dirty="0" smtClean="0"/>
              <a:t> </a:t>
            </a:r>
            <a:r>
              <a:rPr lang="en-US" dirty="0" err="1" smtClean="0"/>
              <a:t>meteo</a:t>
            </a:r>
            <a:r>
              <a:rPr lang="en-US" dirty="0" smtClean="0"/>
              <a:t> etc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Calculatoarele</a:t>
            </a:r>
            <a:r>
              <a:rPr lang="en-US" b="1" dirty="0" smtClean="0"/>
              <a:t> </a:t>
            </a:r>
            <a:r>
              <a:rPr lang="en-US" b="1" dirty="0" err="1" smtClean="0"/>
              <a:t>mari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executa</a:t>
            </a:r>
            <a:r>
              <a:rPr lang="en-US" dirty="0" smtClean="0"/>
              <a:t> 1 </a:t>
            </a:r>
            <a:r>
              <a:rPr lang="en-US" dirty="0" err="1" smtClean="0"/>
              <a:t>bilion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variind</a:t>
            </a:r>
            <a:r>
              <a:rPr lang="en-US" dirty="0" smtClean="0"/>
              <a:t> </a:t>
            </a:r>
            <a:r>
              <a:rPr lang="en-US" dirty="0" err="1" smtClean="0"/>
              <a:t>între</a:t>
            </a:r>
            <a:r>
              <a:rPr lang="en-US" dirty="0" smtClean="0"/>
              <a:t> 20 de </a:t>
            </a:r>
            <a:r>
              <a:rPr lang="en-US" dirty="0" err="1" smtClean="0"/>
              <a:t>mii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cîteva</a:t>
            </a:r>
            <a:r>
              <a:rPr lang="en-US" dirty="0" smtClean="0"/>
              <a:t>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Calculatoarele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zeci</a:t>
            </a:r>
            <a:r>
              <a:rPr lang="en-US" dirty="0" smtClean="0"/>
              <a:t> de </a:t>
            </a:r>
            <a:r>
              <a:rPr lang="en-US" dirty="0" err="1" smtClean="0"/>
              <a:t>unități</a:t>
            </a:r>
            <a:r>
              <a:rPr lang="en-US" dirty="0" smtClean="0"/>
              <a:t> de disc magnetic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imprimante</a:t>
            </a:r>
            <a:r>
              <a:rPr lang="en-US" dirty="0" smtClean="0"/>
              <a:t>, </a:t>
            </a:r>
            <a:r>
              <a:rPr lang="en-US" dirty="0" err="1" smtClean="0"/>
              <a:t>sute</a:t>
            </a:r>
            <a:r>
              <a:rPr lang="en-US" dirty="0" smtClean="0"/>
              <a:t> de console </a:t>
            </a:r>
            <a:r>
              <a:rPr lang="en-US" dirty="0" err="1" smtClean="0"/>
              <a:t>aflate</a:t>
            </a:r>
            <a:r>
              <a:rPr lang="en-US" dirty="0" smtClean="0"/>
              <a:t> la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distanțe</a:t>
            </a:r>
            <a:r>
              <a:rPr lang="en-US" dirty="0" smtClean="0"/>
              <a:t> de </a:t>
            </a:r>
            <a:r>
              <a:rPr lang="en-US" dirty="0" err="1" smtClean="0"/>
              <a:t>unitatea</a:t>
            </a:r>
            <a:r>
              <a:rPr lang="en-US" dirty="0" smtClean="0"/>
              <a:t> </a:t>
            </a:r>
            <a:r>
              <a:rPr lang="en-US" dirty="0" err="1" smtClean="0"/>
              <a:t>centrală</a:t>
            </a:r>
            <a:r>
              <a:rPr lang="en-US" dirty="0" smtClean="0"/>
              <a:t>.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calculatoare</a:t>
            </a:r>
            <a:r>
              <a:rPr lang="en-US" dirty="0" smtClean="0"/>
              <a:t> se </a:t>
            </a:r>
            <a:r>
              <a:rPr lang="en-US" dirty="0" err="1" smtClean="0"/>
              <a:t>urtilizează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cadrul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centre de </a:t>
            </a:r>
            <a:r>
              <a:rPr lang="en-US" dirty="0" err="1" smtClean="0"/>
              <a:t>calcul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funcționează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regim</a:t>
            </a:r>
            <a:r>
              <a:rPr lang="en-US" dirty="0" smtClean="0"/>
              <a:t> non-stop. </a:t>
            </a:r>
            <a:r>
              <a:rPr lang="en-US" dirty="0" err="1" smtClean="0"/>
              <a:t>Pricipalele</a:t>
            </a:r>
            <a:r>
              <a:rPr lang="en-US" dirty="0" smtClean="0"/>
              <a:t> </a:t>
            </a:r>
            <a:r>
              <a:rPr lang="en-US" dirty="0" err="1" smtClean="0"/>
              <a:t>firme</a:t>
            </a:r>
            <a:r>
              <a:rPr lang="en-US" dirty="0" smtClean="0"/>
              <a:t> </a:t>
            </a:r>
            <a:r>
              <a:rPr lang="en-US" dirty="0" err="1" smtClean="0"/>
              <a:t>producătoare</a:t>
            </a:r>
            <a:r>
              <a:rPr lang="en-US" dirty="0" smtClean="0"/>
              <a:t> de </a:t>
            </a:r>
            <a:r>
              <a:rPr lang="en-US" dirty="0" err="1" smtClean="0"/>
              <a:t>calculatoare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 </a:t>
            </a:r>
            <a:r>
              <a:rPr lang="en-US" i="1" dirty="0" smtClean="0"/>
              <a:t>IBM, UNYSIS, HONEYWELL </a:t>
            </a:r>
            <a:r>
              <a:rPr lang="en-US" dirty="0" smtClean="0"/>
              <a:t>etc.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42109" y="1801091"/>
            <a:ext cx="7689274" cy="4417595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Minicalcultoarele</a:t>
            </a:r>
            <a:r>
              <a:rPr lang="en-US" b="1" dirty="0" smtClean="0"/>
              <a:t> </a:t>
            </a:r>
            <a:r>
              <a:rPr lang="en-US" dirty="0" smtClean="0"/>
              <a:t>pot </a:t>
            </a:r>
            <a:r>
              <a:rPr lang="en-US" dirty="0" err="1" smtClean="0"/>
              <a:t>efctua</a:t>
            </a:r>
            <a:r>
              <a:rPr lang="en-US" dirty="0" smtClean="0"/>
              <a:t> </a:t>
            </a:r>
            <a:r>
              <a:rPr lang="en-US" dirty="0" err="1" smtClean="0"/>
              <a:t>sute</a:t>
            </a:r>
            <a:r>
              <a:rPr lang="en-US" dirty="0" smtClean="0"/>
              <a:t> de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prețul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nu </a:t>
            </a:r>
            <a:r>
              <a:rPr lang="en-US" dirty="0" err="1" smtClean="0"/>
              <a:t>depășește</a:t>
            </a:r>
            <a:r>
              <a:rPr lang="en-US" dirty="0" smtClean="0"/>
              <a:t> 200-300 de </a:t>
            </a:r>
            <a:r>
              <a:rPr lang="en-US" dirty="0" err="1" smtClean="0"/>
              <a:t>mii</a:t>
            </a:r>
            <a:r>
              <a:rPr lang="en-US" dirty="0" smtClean="0"/>
              <a:t> de </a:t>
            </a:r>
            <a:r>
              <a:rPr lang="en-US" dirty="0" err="1" smtClean="0"/>
              <a:t>dolari</a:t>
            </a:r>
            <a:r>
              <a:rPr lang="en-US" dirty="0" smtClean="0"/>
              <a:t>. </a:t>
            </a:r>
            <a:r>
              <a:rPr lang="en-US" dirty="0" err="1" smtClean="0"/>
              <a:t>Echipamentele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 ale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minicalculator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</a:t>
            </a:r>
            <a:r>
              <a:rPr lang="en-US" dirty="0" err="1" smtClean="0"/>
              <a:t>cîteva</a:t>
            </a:r>
            <a:r>
              <a:rPr lang="en-US" dirty="0" smtClean="0"/>
              <a:t> </a:t>
            </a:r>
            <a:r>
              <a:rPr lang="en-US" dirty="0" err="1" smtClean="0"/>
              <a:t>discuri</a:t>
            </a:r>
            <a:r>
              <a:rPr lang="en-US" dirty="0" smtClean="0"/>
              <a:t> </a:t>
            </a:r>
            <a:r>
              <a:rPr lang="en-US" dirty="0" err="1" smtClean="0"/>
              <a:t>magnetice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imprimante</a:t>
            </a:r>
            <a:r>
              <a:rPr lang="en-US" dirty="0" smtClean="0"/>
              <a:t>,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console. </a:t>
            </a:r>
            <a:r>
              <a:rPr lang="en-US" dirty="0" err="1" smtClean="0"/>
              <a:t>Minicalculatoarele</a:t>
            </a:r>
            <a:r>
              <a:rPr lang="en-US" dirty="0" smtClean="0"/>
              <a:t>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ușor</a:t>
            </a:r>
            <a:r>
              <a:rPr lang="en-US" dirty="0" smtClean="0"/>
              <a:t> de </a:t>
            </a:r>
            <a:r>
              <a:rPr lang="en-US" dirty="0" err="1" smtClean="0"/>
              <a:t>utilizat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operat</a:t>
            </a:r>
            <a:r>
              <a:rPr lang="en-US" dirty="0" smtClean="0"/>
              <a:t> </a:t>
            </a:r>
            <a:r>
              <a:rPr lang="en-US" dirty="0" err="1" smtClean="0"/>
              <a:t>decît</a:t>
            </a:r>
            <a:r>
              <a:rPr lang="en-US" dirty="0" smtClean="0"/>
              <a:t> </a:t>
            </a:r>
            <a:r>
              <a:rPr lang="en-US" dirty="0" err="1" smtClean="0"/>
              <a:t>calculatoarele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se </a:t>
            </a:r>
            <a:r>
              <a:rPr lang="en-US" dirty="0" err="1" smtClean="0"/>
              <a:t>utilizează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asisată</a:t>
            </a:r>
            <a:r>
              <a:rPr lang="en-US" dirty="0" smtClean="0"/>
              <a:t> de calculator,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automatizări</a:t>
            </a:r>
            <a:r>
              <a:rPr lang="en-US" dirty="0" smtClean="0"/>
              <a:t> </a:t>
            </a:r>
            <a:r>
              <a:rPr lang="en-US" dirty="0" err="1" smtClean="0"/>
              <a:t>industriale</a:t>
            </a:r>
            <a:r>
              <a:rPr lang="en-US" dirty="0" smtClean="0"/>
              <a:t>,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prelucrarea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experimentele</a:t>
            </a:r>
            <a:r>
              <a:rPr lang="en-US" dirty="0" smtClean="0"/>
              <a:t> </a:t>
            </a:r>
            <a:r>
              <a:rPr lang="en-US" dirty="0" err="1" smtClean="0"/>
              <a:t>științifice</a:t>
            </a:r>
            <a:r>
              <a:rPr lang="en-US" dirty="0" smtClean="0"/>
              <a:t> etc. </a:t>
            </a:r>
            <a:r>
              <a:rPr lang="en-US" dirty="0" err="1" smtClean="0"/>
              <a:t>Dintre</a:t>
            </a:r>
            <a:r>
              <a:rPr lang="en-US" dirty="0" smtClean="0"/>
              <a:t> </a:t>
            </a:r>
            <a:r>
              <a:rPr lang="en-US" dirty="0" err="1" smtClean="0"/>
              <a:t>firmele</a:t>
            </a:r>
            <a:r>
              <a:rPr lang="en-US" dirty="0" smtClean="0"/>
              <a:t> </a:t>
            </a:r>
            <a:r>
              <a:rPr lang="en-US" dirty="0" err="1" smtClean="0"/>
              <a:t>producătoare</a:t>
            </a:r>
            <a:r>
              <a:rPr lang="en-US" dirty="0" smtClean="0"/>
              <a:t> de </a:t>
            </a:r>
            <a:r>
              <a:rPr lang="en-US" dirty="0" err="1" smtClean="0"/>
              <a:t>minicalculatoare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remarca</a:t>
            </a:r>
            <a:r>
              <a:rPr lang="en-US" dirty="0" smtClean="0"/>
              <a:t> </a:t>
            </a:r>
            <a:r>
              <a:rPr lang="en-US" i="1" dirty="0" smtClean="0"/>
              <a:t>IBM, Wang, Texas Instruments, Data General, DEC, Hewlett-Packard </a:t>
            </a:r>
            <a:r>
              <a:rPr lang="en-US" dirty="0" smtClean="0"/>
              <a:t>etc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 descr="supercalculato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18" y="3491778"/>
            <a:ext cx="3075709" cy="2867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Clasificarea</a:t>
            </a:r>
            <a:r>
              <a:rPr lang="en-US" dirty="0" smtClean="0"/>
              <a:t> </a:t>
            </a:r>
            <a:r>
              <a:rPr lang="en-US" dirty="0" err="1" smtClean="0"/>
              <a:t>calculatoarelor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5527" y="1537855"/>
            <a:ext cx="6442363" cy="4793671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Microcalculatoarele</a:t>
            </a:r>
            <a:r>
              <a:rPr lang="en-US" dirty="0" smtClean="0"/>
              <a:t>, </a:t>
            </a:r>
            <a:r>
              <a:rPr lang="en-US" dirty="0" err="1" smtClean="0"/>
              <a:t>denumite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calculatore</a:t>
            </a:r>
            <a:r>
              <a:rPr lang="en-US" dirty="0" smtClean="0"/>
              <a:t> </a:t>
            </a:r>
            <a:r>
              <a:rPr lang="en-US" dirty="0" err="1" smtClean="0"/>
              <a:t>personale</a:t>
            </a:r>
            <a:r>
              <a:rPr lang="en-US" dirty="0" smtClean="0"/>
              <a:t>,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realizate</a:t>
            </a:r>
            <a:r>
              <a:rPr lang="en-US" dirty="0" smtClean="0"/>
              <a:t> la </a:t>
            </a:r>
            <a:r>
              <a:rPr lang="en-US" dirty="0" err="1" smtClean="0"/>
              <a:t>prețuri</a:t>
            </a:r>
            <a:r>
              <a:rPr lang="en-US" dirty="0" smtClean="0"/>
              <a:t> </a:t>
            </a:r>
            <a:r>
              <a:rPr lang="en-US" dirty="0" err="1" smtClean="0"/>
              <a:t>scăzute</a:t>
            </a:r>
            <a:r>
              <a:rPr lang="en-US" dirty="0" smtClean="0"/>
              <a:t> - </a:t>
            </a:r>
            <a:r>
              <a:rPr lang="en-US" dirty="0" err="1" smtClean="0"/>
              <a:t>între</a:t>
            </a:r>
            <a:r>
              <a:rPr lang="en-US" dirty="0" smtClean="0"/>
              <a:t> 100 </a:t>
            </a:r>
            <a:r>
              <a:rPr lang="en-US" dirty="0" err="1" smtClean="0"/>
              <a:t>și</a:t>
            </a:r>
            <a:r>
              <a:rPr lang="en-US" dirty="0" smtClean="0"/>
              <a:t> 15000 de </a:t>
            </a:r>
            <a:r>
              <a:rPr lang="en-US" dirty="0" err="1" smtClean="0"/>
              <a:t>dolari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asigură</a:t>
            </a:r>
            <a:r>
              <a:rPr lang="en-US" dirty="0" smtClean="0"/>
              <a:t> o </a:t>
            </a:r>
            <a:r>
              <a:rPr lang="en-US" dirty="0" err="1" smtClean="0"/>
              <a:t>viteză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de </a:t>
            </a:r>
            <a:r>
              <a:rPr lang="en-US" dirty="0" err="1" smtClean="0"/>
              <a:t>ordinul</a:t>
            </a:r>
            <a:r>
              <a:rPr lang="en-US" dirty="0" smtClean="0"/>
              <a:t> </a:t>
            </a:r>
            <a:r>
              <a:rPr lang="en-US" dirty="0" err="1" smtClean="0"/>
              <a:t>milioanelor</a:t>
            </a:r>
            <a:r>
              <a:rPr lang="en-US" dirty="0" smtClean="0"/>
              <a:t> de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secundă</a:t>
            </a:r>
            <a:r>
              <a:rPr lang="en-US" dirty="0" smtClean="0"/>
              <a:t>. </a:t>
            </a:r>
            <a:r>
              <a:rPr lang="en-US" dirty="0" err="1" smtClean="0"/>
              <a:t>Echipamentele</a:t>
            </a:r>
            <a:r>
              <a:rPr lang="en-US" dirty="0" smtClean="0"/>
              <a:t> </a:t>
            </a:r>
            <a:r>
              <a:rPr lang="en-US" dirty="0" err="1" smtClean="0"/>
              <a:t>periferice</a:t>
            </a:r>
            <a:r>
              <a:rPr lang="en-US" dirty="0" smtClean="0"/>
              <a:t> ale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microcalculator</a:t>
            </a:r>
            <a:r>
              <a:rPr lang="en-US" dirty="0" smtClean="0"/>
              <a:t> </a:t>
            </a:r>
            <a:r>
              <a:rPr lang="en-US" dirty="0" err="1" smtClean="0"/>
              <a:t>includ</a:t>
            </a:r>
            <a:r>
              <a:rPr lang="en-US" dirty="0" smtClean="0"/>
              <a:t> o </a:t>
            </a:r>
            <a:r>
              <a:rPr lang="en-US" dirty="0" err="1" smtClean="0"/>
              <a:t>unitate</a:t>
            </a:r>
            <a:r>
              <a:rPr lang="en-US" dirty="0" smtClean="0"/>
              <a:t> de disc rigid,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două</a:t>
            </a:r>
            <a:r>
              <a:rPr lang="en-US" dirty="0" smtClean="0"/>
              <a:t> </a:t>
            </a:r>
            <a:r>
              <a:rPr lang="en-US" dirty="0" err="1" smtClean="0"/>
              <a:t>unități</a:t>
            </a:r>
            <a:r>
              <a:rPr lang="en-US" dirty="0" smtClean="0"/>
              <a:t> de disc </a:t>
            </a:r>
            <a:r>
              <a:rPr lang="en-US" dirty="0" err="1" smtClean="0"/>
              <a:t>flexibil</a:t>
            </a:r>
            <a:r>
              <a:rPr lang="en-US" dirty="0" smtClean="0"/>
              <a:t>, o </a:t>
            </a:r>
            <a:r>
              <a:rPr lang="en-US" dirty="0" err="1" smtClean="0"/>
              <a:t>imprimantă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o </a:t>
            </a:r>
            <a:r>
              <a:rPr lang="en-US" dirty="0" err="1" smtClean="0"/>
              <a:t>consolă</a:t>
            </a:r>
            <a:r>
              <a:rPr lang="en-US" dirty="0" smtClean="0"/>
              <a:t>. </a:t>
            </a:r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modulară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gruparea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echipamentelor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jurul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magistrale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configurarea</a:t>
            </a:r>
            <a:r>
              <a:rPr lang="en-US" dirty="0" smtClean="0"/>
              <a:t> </a:t>
            </a:r>
            <a:r>
              <a:rPr lang="en-US" dirty="0" err="1" smtClean="0"/>
              <a:t>microcalculatorului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funcție</a:t>
            </a:r>
            <a:r>
              <a:rPr lang="en-US" dirty="0" smtClean="0"/>
              <a:t> de </a:t>
            </a:r>
            <a:r>
              <a:rPr lang="en-US" dirty="0" err="1" smtClean="0"/>
              <a:t>necesitățile</a:t>
            </a:r>
            <a:r>
              <a:rPr lang="en-US" dirty="0" smtClean="0"/>
              <a:t> </a:t>
            </a:r>
            <a:r>
              <a:rPr lang="en-US" dirty="0" err="1" smtClean="0"/>
              <a:t>individuale</a:t>
            </a:r>
            <a:r>
              <a:rPr lang="en-US" dirty="0" smtClean="0"/>
              <a:t> ale </a:t>
            </a:r>
            <a:r>
              <a:rPr lang="en-US" dirty="0" err="1" smtClean="0"/>
              <a:t>fiecărui</a:t>
            </a:r>
            <a:r>
              <a:rPr lang="en-US" dirty="0" smtClean="0"/>
              <a:t> </a:t>
            </a:r>
            <a:r>
              <a:rPr lang="en-US" dirty="0" err="1" smtClean="0"/>
              <a:t>utilizator</a:t>
            </a:r>
            <a:r>
              <a:rPr lang="en-US" dirty="0" smtClean="0"/>
              <a:t>. </a:t>
            </a:r>
            <a:r>
              <a:rPr lang="en-US" dirty="0" err="1" smtClean="0"/>
              <a:t>Corporații</a:t>
            </a:r>
            <a:r>
              <a:rPr lang="en-US" dirty="0" smtClean="0"/>
              <a:t> care </a:t>
            </a:r>
            <a:r>
              <a:rPr lang="en-US" dirty="0" err="1" smtClean="0"/>
              <a:t>produc</a:t>
            </a:r>
            <a:r>
              <a:rPr lang="en-US" dirty="0" smtClean="0"/>
              <a:t> </a:t>
            </a:r>
            <a:r>
              <a:rPr lang="en-US" dirty="0" err="1" smtClean="0"/>
              <a:t>microcalculatoare</a:t>
            </a:r>
            <a:r>
              <a:rPr lang="en-US" dirty="0" smtClean="0"/>
              <a:t> </a:t>
            </a:r>
            <a:r>
              <a:rPr lang="en-US" dirty="0" err="1" smtClean="0"/>
              <a:t>există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țări</a:t>
            </a:r>
            <a:r>
              <a:rPr lang="en-US" dirty="0" smtClean="0"/>
              <a:t>, </a:t>
            </a:r>
            <a:r>
              <a:rPr lang="en-US" dirty="0" err="1" smtClean="0"/>
              <a:t>însă</a:t>
            </a:r>
            <a:r>
              <a:rPr lang="en-US" dirty="0" smtClean="0"/>
              <a:t> </a:t>
            </a:r>
            <a:r>
              <a:rPr lang="en-US" dirty="0" err="1" smtClean="0"/>
              <a:t>lideri</a:t>
            </a:r>
            <a:r>
              <a:rPr lang="en-US" dirty="0" smtClean="0"/>
              <a:t> </a:t>
            </a:r>
            <a:r>
              <a:rPr lang="en-US" dirty="0" err="1" smtClean="0"/>
              <a:t>mondiali</a:t>
            </a:r>
            <a:r>
              <a:rPr lang="en-US" dirty="0" smtClean="0"/>
              <a:t>, </a:t>
            </a:r>
            <a:r>
              <a:rPr lang="en-US" dirty="0" err="1" smtClean="0"/>
              <a:t>unanim</a:t>
            </a:r>
            <a:r>
              <a:rPr lang="en-US" dirty="0" smtClean="0"/>
              <a:t> </a:t>
            </a:r>
            <a:r>
              <a:rPr lang="en-US" dirty="0" err="1" smtClean="0"/>
              <a:t>recunoscuți</a:t>
            </a:r>
            <a:r>
              <a:rPr lang="en-US" dirty="0" smtClean="0"/>
              <a:t>, </a:t>
            </a:r>
            <a:r>
              <a:rPr lang="en-US" dirty="0" err="1" smtClean="0"/>
              <a:t>sînt</a:t>
            </a:r>
            <a:r>
              <a:rPr lang="en-US" dirty="0" smtClean="0"/>
              <a:t> </a:t>
            </a:r>
            <a:r>
              <a:rPr lang="en-US" dirty="0" err="1" smtClean="0"/>
              <a:t>firmele</a:t>
            </a:r>
            <a:r>
              <a:rPr lang="en-US" dirty="0" smtClean="0"/>
              <a:t> </a:t>
            </a:r>
            <a:r>
              <a:rPr lang="en-US" i="1" dirty="0" smtClean="0"/>
              <a:t>IBM, DEC, Hewlett-Packard, Apple, Olivetti </a:t>
            </a:r>
            <a:r>
              <a:rPr lang="en-US" dirty="0" smtClean="0"/>
              <a:t>etc.</a:t>
            </a:r>
            <a:endParaRPr lang="ru-RU" dirty="0"/>
          </a:p>
        </p:txBody>
      </p:sp>
      <p:pic>
        <p:nvPicPr>
          <p:cNvPr id="4" name="Рисунок 3" descr="c05975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982691" y="2138795"/>
            <a:ext cx="4849523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Multumesc</a:t>
            </a:r>
            <a:r>
              <a:rPr lang="en-US" dirty="0" smtClean="0"/>
              <a:t> de </a:t>
            </a:r>
            <a:r>
              <a:rPr lang="en-US" dirty="0" err="1" smtClean="0"/>
              <a:t>atentie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mă vapo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TC104033937[[fn=Urmă vapori]]</Template>
  <TotalTime>37</TotalTime>
  <Words>215</Words>
  <Application>Microsoft Office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Urmă vapori</vt:lpstr>
      <vt:lpstr>Clasificarea calculatoarelor</vt:lpstr>
      <vt:lpstr>Clasificarea calculatoarelor</vt:lpstr>
      <vt:lpstr>Clasificarea calculatoarelor</vt:lpstr>
      <vt:lpstr>Clasificarea calculatoarelor</vt:lpstr>
      <vt:lpstr>Clasificarea calculatoarelor</vt:lpstr>
      <vt:lpstr>Clasificarea calculatoarelor</vt:lpstr>
      <vt:lpstr>Multumesc de atentie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Petr Barborik</dc:creator>
  <cp:lastModifiedBy>ASUS</cp:lastModifiedBy>
  <cp:revision>5</cp:revision>
  <dcterms:created xsi:type="dcterms:W3CDTF">2013-08-01T10:52:30Z</dcterms:created>
  <dcterms:modified xsi:type="dcterms:W3CDTF">2019-04-30T15:33:57Z</dcterms:modified>
</cp:coreProperties>
</file>