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146"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8" name="Заголовок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6915912" y="3009901"/>
            <a:ext cx="457200" cy="441325"/>
          </a:xfrm>
        </p:spPr>
        <p:txBody>
          <a:bodyPr/>
          <a:lstStyle/>
          <a:p>
            <a:fld id="{725C68B6-61C2-468F-89AB-4B9F7531AA68}" type="slidenum">
              <a:rPr lang="ru-RU" smtClean="0"/>
              <a:pPr/>
              <a:t>‹#›</a:t>
            </a:fld>
            <a:endParaRPr lang="ru-RU"/>
          </a:p>
        </p:txBody>
      </p:sp>
      <p:sp>
        <p:nvSpPr>
          <p:cNvPr id="3" name="Вертикальный текст 2"/>
          <p:cNvSpPr>
            <a:spLocks noGrp="1"/>
          </p:cNvSpPr>
          <p:nvPr>
            <p:ph type="body" orient="vert" idx="1"/>
          </p:nvPr>
        </p:nvSpPr>
        <p:spPr>
          <a:xfrm>
            <a:off x="304800" y="304800"/>
            <a:ext cx="6553200"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7391400" y="304801"/>
            <a:ext cx="1447800"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4361688" y="1026372"/>
            <a:ext cx="457200" cy="441325"/>
          </a:xfrm>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301752" y="1527048"/>
            <a:ext cx="850392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8" name="Прямая соединительная линия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 name="Заголовок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28600"/>
            <a:ext cx="8534400"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5791200" y="6409944"/>
            <a:ext cx="3044952" cy="365760"/>
          </a:xfrm>
        </p:spPr>
        <p:txBody>
          <a:bodyPr/>
          <a:lstStyle/>
          <a:p>
            <a:fld id="{5B106E36-FD25-4E2D-B0AA-010F637433A0}" type="datetimeFigureOut">
              <a:rPr lang="ru-RU" smtClean="0"/>
              <a:pPr/>
              <a:t>30.04.2019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Содержимое 9"/>
          <p:cNvSpPr>
            <a:spLocks noGrp="1"/>
          </p:cNvSpPr>
          <p:nvPr>
            <p:ph sz="half" idx="1"/>
          </p:nvPr>
        </p:nvSpPr>
        <p:spPr>
          <a:xfrm>
            <a:off x="301752"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Содержимое 11"/>
          <p:cNvSpPr>
            <a:spLocks noGrp="1"/>
          </p:cNvSpPr>
          <p:nvPr>
            <p:ph sz="half" idx="2"/>
          </p:nvPr>
        </p:nvSpPr>
        <p:spPr>
          <a:xfrm>
            <a:off x="4800600"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8" name="Нижний колонтитул 7"/>
          <p:cNvSpPr>
            <a:spLocks noGrp="1"/>
          </p:cNvSpPr>
          <p:nvPr>
            <p:ph type="ftr" sz="quarter" idx="11"/>
          </p:nvPr>
        </p:nvSpPr>
        <p:spPr>
          <a:xfrm>
            <a:off x="304800" y="6409944"/>
            <a:ext cx="3581400" cy="365760"/>
          </a:xfrm>
        </p:spPr>
        <p:txBody>
          <a:bodyPr/>
          <a:lstStyle/>
          <a:p>
            <a:endParaRPr lang="ru-RU"/>
          </a:p>
        </p:txBody>
      </p:sp>
      <p:sp>
        <p:nvSpPr>
          <p:cNvPr id="15" name="Прямая соединительная линия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Содержимое 23"/>
          <p:cNvSpPr>
            <a:spLocks noGrp="1"/>
          </p:cNvSpPr>
          <p:nvPr>
            <p:ph sz="quarter" idx="2"/>
          </p:nvPr>
        </p:nvSpPr>
        <p:spPr>
          <a:xfrm>
            <a:off x="301752" y="2471383"/>
            <a:ext cx="4041648"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Содержимое 25"/>
          <p:cNvSpPr>
            <a:spLocks noGrp="1"/>
          </p:cNvSpPr>
          <p:nvPr>
            <p:ph sz="quarter" idx="4"/>
          </p:nvPr>
        </p:nvSpPr>
        <p:spPr>
          <a:xfrm>
            <a:off x="4800600" y="2471383"/>
            <a:ext cx="4038600"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4343400" y="1042416"/>
            <a:ext cx="457200" cy="441325"/>
          </a:xfrm>
        </p:spPr>
        <p:txBody>
          <a:bodyPr/>
          <a:lstStyle>
            <a:lvl1pPr algn="ctr">
              <a:defRPr/>
            </a:lvl1pPr>
          </a:lstStyle>
          <a:p>
            <a:fld id="{725C68B6-61C2-468F-89AB-4B9F7531AA68}" type="slidenum">
              <a:rPr lang="ru-RU" smtClean="0"/>
              <a:pPr/>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4343400" y="1036020"/>
            <a:ext cx="457200" cy="441325"/>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Содержимое 19"/>
          <p:cNvSpPr>
            <a:spLocks noGrp="1"/>
          </p:cNvSpPr>
          <p:nvPr>
            <p:ph sz="quarter" idx="1"/>
          </p:nvPr>
        </p:nvSpPr>
        <p:spPr>
          <a:xfrm>
            <a:off x="3124200" y="685800"/>
            <a:ext cx="5638800"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1" name="Прямоугольник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30.04.2019</a:t>
            </a:fld>
            <a:endParaRPr lang="ru-RU"/>
          </a:p>
        </p:txBody>
      </p:sp>
      <p:sp>
        <p:nvSpPr>
          <p:cNvPr id="6" name="Нижний колонтитул 5"/>
          <p:cNvSpPr>
            <a:spLocks noGrp="1"/>
          </p:cNvSpPr>
          <p:nvPr>
            <p:ph type="ftr" sz="quarter" idx="11"/>
          </p:nvPr>
        </p:nvSpPr>
        <p:spPr>
          <a:xfrm>
            <a:off x="301752" y="6410848"/>
            <a:ext cx="3383280"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p>
            <a:fld id="{725C68B6-61C2-468F-89AB-4B9F7531AA68}" type="slidenum">
              <a:rPr lang="ru-RU" smtClean="0"/>
              <a:pPr/>
              <a:t>‹#›</a:t>
            </a:fld>
            <a:endParaRPr lang="ru-RU"/>
          </a:p>
        </p:txBody>
      </p:sp>
      <p:sp>
        <p:nvSpPr>
          <p:cNvPr id="2" name="Заголовок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000375" y="609600"/>
            <a:ext cx="5867400"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5788152" y="6404984"/>
            <a:ext cx="3044952" cy="365760"/>
          </a:xfrm>
        </p:spPr>
        <p:txBody>
          <a:bodyPr/>
          <a:lstStyle/>
          <a:p>
            <a:fld id="{5B106E36-FD25-4E2D-B0AA-010F637433A0}" type="datetimeFigureOut">
              <a:rPr lang="ru-RU" smtClean="0"/>
              <a:pPr/>
              <a:t>30.04.2019</a:t>
            </a:fld>
            <a:endParaRPr lang="ru-RU"/>
          </a:p>
        </p:txBody>
      </p:sp>
      <p:sp>
        <p:nvSpPr>
          <p:cNvPr id="6" name="Нижний колонтитул 5"/>
          <p:cNvSpPr>
            <a:spLocks noGrp="1"/>
          </p:cNvSpPr>
          <p:nvPr>
            <p:ph type="ftr" sz="quarter" idx="11"/>
          </p:nvPr>
        </p:nvSpPr>
        <p:spPr>
          <a:xfrm>
            <a:off x="301752" y="6410848"/>
            <a:ext cx="3584448" cy="365760"/>
          </a:xfrm>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106E36-FD25-4E2D-B0AA-010F637433A0}" type="datetimeFigureOut">
              <a:rPr lang="ru-RU" smtClean="0"/>
              <a:pPr/>
              <a:t>30.04.2019</a:t>
            </a:fld>
            <a:endParaRPr lang="ru-RU"/>
          </a:p>
        </p:txBody>
      </p:sp>
      <p:sp>
        <p:nvSpPr>
          <p:cNvPr id="3" name="Нижний колонтитул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5C68B6-61C2-468F-89AB-4B9F7531AA68}" type="slidenum">
              <a:rPr lang="ru-RU" smtClean="0"/>
              <a:pPr/>
              <a:t>‹#›</a:t>
            </a:fld>
            <a:endParaRPr lang="ru-RU"/>
          </a:p>
        </p:txBody>
      </p:sp>
      <p:sp>
        <p:nvSpPr>
          <p:cNvPr id="22" name="Заголовок 21"/>
          <p:cNvSpPr>
            <a:spLocks noGrp="1"/>
          </p:cNvSpPr>
          <p:nvPr>
            <p:ph type="title"/>
          </p:nvPr>
        </p:nvSpPr>
        <p:spPr>
          <a:xfrm>
            <a:off x="301752" y="228600"/>
            <a:ext cx="8534400"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normAutofit lnSpcReduction="10000"/>
          </a:bodyPr>
          <a:lstStyle/>
          <a:p>
            <a:pPr algn="l"/>
            <a:r>
              <a:rPr lang="en-US" dirty="0" err="1" smtClean="0"/>
              <a:t>Realizat</a:t>
            </a:r>
            <a:r>
              <a:rPr lang="en-US" dirty="0" smtClean="0"/>
              <a:t> de: </a:t>
            </a:r>
            <a:r>
              <a:rPr lang="en-US" dirty="0" err="1" smtClean="0"/>
              <a:t>Cernetchi</a:t>
            </a:r>
            <a:r>
              <a:rPr lang="en-US" dirty="0" smtClean="0"/>
              <a:t> </a:t>
            </a:r>
            <a:r>
              <a:rPr lang="en-US" dirty="0" err="1" smtClean="0"/>
              <a:t>diana</a:t>
            </a:r>
            <a:r>
              <a:rPr lang="en-US" dirty="0" smtClean="0"/>
              <a:t>, 10C</a:t>
            </a:r>
          </a:p>
          <a:p>
            <a:pPr algn="l"/>
            <a:endParaRPr lang="en-US" dirty="0" smtClean="0"/>
          </a:p>
          <a:p>
            <a:pPr algn="l"/>
            <a:r>
              <a:rPr lang="en-US" dirty="0" err="1" smtClean="0"/>
              <a:t>Profesor</a:t>
            </a:r>
            <a:r>
              <a:rPr lang="en-US" dirty="0" smtClean="0"/>
              <a:t>: </a:t>
            </a:r>
            <a:r>
              <a:rPr lang="en-US" dirty="0" err="1" smtClean="0"/>
              <a:t>gutu</a:t>
            </a:r>
            <a:r>
              <a:rPr lang="en-US" dirty="0" smtClean="0"/>
              <a:t> </a:t>
            </a:r>
            <a:r>
              <a:rPr lang="en-US" dirty="0" err="1" smtClean="0"/>
              <a:t>maria</a:t>
            </a:r>
            <a:r>
              <a:rPr lang="en-US" dirty="0" smtClean="0"/>
              <a:t> </a:t>
            </a:r>
          </a:p>
          <a:p>
            <a:endParaRPr lang="en-US" dirty="0" smtClean="0"/>
          </a:p>
          <a:p>
            <a:endParaRPr lang="en-US" dirty="0" smtClean="0"/>
          </a:p>
          <a:p>
            <a:pPr algn="r"/>
            <a:r>
              <a:rPr lang="en-US" dirty="0" smtClean="0"/>
              <a:t>Data: 20.4.2019</a:t>
            </a:r>
            <a:endParaRPr lang="ru-RU" dirty="0"/>
          </a:p>
        </p:txBody>
      </p:sp>
      <p:sp>
        <p:nvSpPr>
          <p:cNvPr id="2" name="Заголовок 1"/>
          <p:cNvSpPr>
            <a:spLocks noGrp="1"/>
          </p:cNvSpPr>
          <p:nvPr>
            <p:ph type="ctrTitle"/>
          </p:nvPr>
        </p:nvSpPr>
        <p:spPr/>
        <p:txBody>
          <a:bodyPr>
            <a:normAutofit/>
          </a:bodyPr>
          <a:lstStyle/>
          <a:p>
            <a:r>
              <a:rPr lang="ro-RO" sz="3200" dirty="0" smtClean="0"/>
              <a:t>TIPURI DE DISPOZITIVE DE INTRARE, DE IESIRE, DE INTRARE – IESIRE, DE STOCARE A DATELOR</a:t>
            </a:r>
            <a:endParaRPr lang="ru-RU"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lstStyle/>
          <a:p>
            <a:pPr>
              <a:buNone/>
            </a:pPr>
            <a:r>
              <a:rPr lang="en-US" b="1" dirty="0" smtClean="0"/>
              <a:t>    </a:t>
            </a:r>
            <a:r>
              <a:rPr lang="en-US" b="1" dirty="0" smtClean="0">
                <a:latin typeface="Times New Roman" pitchFamily="18" charset="0"/>
                <a:cs typeface="Times New Roman" pitchFamily="18" charset="0"/>
              </a:rPr>
              <a:t>5.</a:t>
            </a:r>
            <a:r>
              <a:rPr lang="vi-VN" b="1" dirty="0" smtClean="0">
                <a:latin typeface="Times New Roman" pitchFamily="18" charset="0"/>
                <a:cs typeface="Times New Roman" pitchFamily="18" charset="0"/>
              </a:rPr>
              <a:t>Scanner </a:t>
            </a:r>
            <a:r>
              <a:rPr lang="vi-VN" dirty="0" smtClean="0"/>
              <a:t>– dispozitiv ce permite digitizarea imaginilor şi introducerea lor în calculator. În funcţie de modul de utilizare şi dimensiune sunt</a:t>
            </a:r>
            <a:r>
              <a:rPr lang="vi-VN" dirty="0" smtClean="0"/>
              <a:t>:</a:t>
            </a:r>
            <a:endParaRPr lang="en-US" dirty="0" smtClean="0"/>
          </a:p>
          <a:p>
            <a:pPr>
              <a:buNone/>
            </a:pPr>
            <a:r>
              <a:rPr lang="vi-VN" dirty="0" smtClean="0"/>
              <a:t> </a:t>
            </a:r>
            <a:r>
              <a:rPr lang="vi-VN" dirty="0" smtClean="0"/>
              <a:t>- fixe – imaginea e plasată pe o suprafaţă de scanare (ca la xerox); </a:t>
            </a:r>
            <a:endParaRPr lang="en-US" dirty="0" smtClean="0"/>
          </a:p>
          <a:p>
            <a:pPr>
              <a:buNone/>
            </a:pPr>
            <a:r>
              <a:rPr lang="vi-VN" dirty="0" smtClean="0"/>
              <a:t>- </a:t>
            </a:r>
            <a:r>
              <a:rPr lang="vi-VN" dirty="0" smtClean="0"/>
              <a:t>mobile – de dimensiuni mici şi se deplasează pe imaginea ce urmează a fi digitizată (cititorul de coduri de bare).</a:t>
            </a:r>
            <a:endParaRPr lang="ru-RU" dirty="0"/>
          </a:p>
        </p:txBody>
      </p:sp>
      <p:pic>
        <p:nvPicPr>
          <p:cNvPr id="4" name="Рисунок 3" descr="Product-Categories_For-Home-Scanners-Photo-V19_LT_ANG_OPEN_WITH_PHOTO.jpg"/>
          <p:cNvPicPr>
            <a:picLocks noChangeAspect="1"/>
          </p:cNvPicPr>
          <p:nvPr/>
        </p:nvPicPr>
        <p:blipFill>
          <a:blip r:embed="rId2" cstate="print"/>
          <a:stretch>
            <a:fillRect/>
          </a:stretch>
        </p:blipFill>
        <p:spPr>
          <a:xfrm>
            <a:off x="5796136" y="4725144"/>
            <a:ext cx="2483768" cy="165584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lstStyle/>
          <a:p>
            <a:pPr>
              <a:buNone/>
            </a:pPr>
            <a:r>
              <a:rPr lang="en-US" dirty="0" err="1" smtClean="0"/>
              <a:t>Alte</a:t>
            </a:r>
            <a:r>
              <a:rPr lang="en-US" dirty="0" smtClean="0"/>
              <a:t> </a:t>
            </a:r>
            <a:r>
              <a:rPr lang="en-US" dirty="0" err="1" smtClean="0"/>
              <a:t>exemple</a:t>
            </a:r>
            <a:r>
              <a:rPr lang="en-US" dirty="0" smtClean="0"/>
              <a:t> de d</a:t>
            </a:r>
            <a:r>
              <a:rPr lang="ro-RO" dirty="0" smtClean="0"/>
              <a:t>ispozitive </a:t>
            </a:r>
            <a:r>
              <a:rPr lang="ro-RO" dirty="0" smtClean="0"/>
              <a:t>periferice de </a:t>
            </a:r>
            <a:r>
              <a:rPr lang="ro-RO" dirty="0" smtClean="0"/>
              <a:t>intrare</a:t>
            </a:r>
            <a:r>
              <a:rPr lang="en-US" dirty="0" smtClean="0"/>
              <a:t> </a:t>
            </a:r>
            <a:r>
              <a:rPr lang="en-US" dirty="0" err="1" smtClean="0"/>
              <a:t>sunt</a:t>
            </a:r>
            <a:r>
              <a:rPr lang="en-US" dirty="0" smtClean="0"/>
              <a:t>:</a:t>
            </a:r>
          </a:p>
          <a:p>
            <a:r>
              <a:rPr lang="ro-RO" dirty="0" smtClean="0"/>
              <a:t>Joystick</a:t>
            </a:r>
            <a:r>
              <a:rPr lang="en-US" dirty="0" smtClean="0"/>
              <a:t>; (1)</a:t>
            </a:r>
          </a:p>
          <a:p>
            <a:r>
              <a:rPr lang="ro-RO" dirty="0" smtClean="0"/>
              <a:t>Microfon</a:t>
            </a:r>
            <a:r>
              <a:rPr lang="en-US" dirty="0" smtClean="0"/>
              <a:t>; (2)</a:t>
            </a:r>
          </a:p>
          <a:p>
            <a:r>
              <a:rPr lang="ro-RO" dirty="0" smtClean="0"/>
              <a:t>Camera </a:t>
            </a:r>
            <a:r>
              <a:rPr lang="ro-RO" dirty="0" smtClean="0"/>
              <a:t>video, aparat de fotografiat </a:t>
            </a:r>
            <a:r>
              <a:rPr lang="ro-RO" dirty="0" smtClean="0"/>
              <a:t>digital</a:t>
            </a:r>
            <a:r>
              <a:rPr lang="en-US" dirty="0" smtClean="0"/>
              <a:t>; (3)</a:t>
            </a:r>
          </a:p>
          <a:p>
            <a:pPr>
              <a:buNone/>
            </a:pPr>
            <a:endParaRPr lang="ru-RU" dirty="0"/>
          </a:p>
        </p:txBody>
      </p:sp>
      <p:pic>
        <p:nvPicPr>
          <p:cNvPr id="4" name="Рисунок 3" descr="50034258_127814.png"/>
          <p:cNvPicPr>
            <a:picLocks noChangeAspect="1"/>
          </p:cNvPicPr>
          <p:nvPr/>
        </p:nvPicPr>
        <p:blipFill>
          <a:blip r:embed="rId2" cstate="print"/>
          <a:stretch>
            <a:fillRect/>
          </a:stretch>
        </p:blipFill>
        <p:spPr>
          <a:xfrm>
            <a:off x="2771800" y="3861048"/>
            <a:ext cx="3393381" cy="2216892"/>
          </a:xfrm>
          <a:prstGeom prst="rect">
            <a:avLst/>
          </a:prstGeom>
        </p:spPr>
      </p:pic>
      <p:pic>
        <p:nvPicPr>
          <p:cNvPr id="5" name="Рисунок 4" descr="Без названия.jpg"/>
          <p:cNvPicPr>
            <a:picLocks noChangeAspect="1"/>
          </p:cNvPicPr>
          <p:nvPr/>
        </p:nvPicPr>
        <p:blipFill>
          <a:blip r:embed="rId3" cstate="print"/>
          <a:stretch>
            <a:fillRect/>
          </a:stretch>
        </p:blipFill>
        <p:spPr>
          <a:xfrm>
            <a:off x="611560" y="3861048"/>
            <a:ext cx="2095500" cy="2190750"/>
          </a:xfrm>
          <a:prstGeom prst="rect">
            <a:avLst/>
          </a:prstGeom>
        </p:spPr>
      </p:pic>
      <p:pic>
        <p:nvPicPr>
          <p:cNvPr id="6" name="Рисунок 5" descr="crypto-web-camera-budget-v-w005570-by-crypto-222.jpg"/>
          <p:cNvPicPr>
            <a:picLocks noChangeAspect="1"/>
          </p:cNvPicPr>
          <p:nvPr/>
        </p:nvPicPr>
        <p:blipFill>
          <a:blip r:embed="rId4" cstate="print"/>
          <a:stretch>
            <a:fillRect/>
          </a:stretch>
        </p:blipFill>
        <p:spPr>
          <a:xfrm>
            <a:off x="6372200" y="3789040"/>
            <a:ext cx="2160240" cy="2304256"/>
          </a:xfrm>
          <a:prstGeom prst="rect">
            <a:avLst/>
          </a:prstGeom>
        </p:spPr>
      </p:pic>
      <p:sp>
        <p:nvSpPr>
          <p:cNvPr id="7" name="Прямоугольник 6"/>
          <p:cNvSpPr/>
          <p:nvPr/>
        </p:nvSpPr>
        <p:spPr>
          <a:xfrm>
            <a:off x="1259632" y="6093296"/>
            <a:ext cx="5760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ru-RU" dirty="0">
              <a:solidFill>
                <a:schemeClr val="tx1"/>
              </a:solidFill>
            </a:endParaRPr>
          </a:p>
        </p:txBody>
      </p:sp>
      <p:sp>
        <p:nvSpPr>
          <p:cNvPr id="8" name="Прямоугольник 7"/>
          <p:cNvSpPr/>
          <p:nvPr/>
        </p:nvSpPr>
        <p:spPr>
          <a:xfrm>
            <a:off x="4067944" y="6093296"/>
            <a:ext cx="72008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ru-RU" dirty="0">
              <a:solidFill>
                <a:schemeClr val="tx1"/>
              </a:solidFill>
            </a:endParaRPr>
          </a:p>
        </p:txBody>
      </p:sp>
      <p:sp>
        <p:nvSpPr>
          <p:cNvPr id="9" name="Прямоугольник 8"/>
          <p:cNvSpPr/>
          <p:nvPr/>
        </p:nvSpPr>
        <p:spPr>
          <a:xfrm>
            <a:off x="7020272" y="6093296"/>
            <a:ext cx="93610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ru-RU"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a:t>
            </a:r>
            <a:r>
              <a:rPr lang="ro-RO" u="sng" dirty="0" smtClean="0">
                <a:solidFill>
                  <a:schemeClr val="accent1"/>
                </a:solidFill>
              </a:rPr>
              <a:t>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p>
        </p:txBody>
      </p:sp>
      <p:sp>
        <p:nvSpPr>
          <p:cNvPr id="3" name="Содержимое 2"/>
          <p:cNvSpPr>
            <a:spLocks noGrp="1"/>
          </p:cNvSpPr>
          <p:nvPr>
            <p:ph sz="quarter" idx="1"/>
          </p:nvPr>
        </p:nvSpPr>
        <p:spPr/>
        <p:txBody>
          <a:bodyPr>
            <a:normAutofit/>
          </a:bodyPr>
          <a:lstStyle/>
          <a:p>
            <a:pPr>
              <a:buNone/>
            </a:pPr>
            <a:r>
              <a:rPr lang="ro-RO" dirty="0" smtClean="0">
                <a:latin typeface="Times New Roman" pitchFamily="18" charset="0"/>
                <a:cs typeface="Times New Roman" pitchFamily="18" charset="0"/>
              </a:rPr>
              <a:t>Dispozitivele periferice de ieşire permit extragerea informaţiilor dintr-un sistem de calcul.</a:t>
            </a:r>
            <a:endParaRPr lang="en-US" b="1" dirty="0" smtClean="0">
              <a:latin typeface="Times New Roman" pitchFamily="18" charset="0"/>
              <a:cs typeface="Times New Roman" pitchFamily="18" charset="0"/>
            </a:endParaRPr>
          </a:p>
          <a:p>
            <a:pPr marL="514350" indent="-514350">
              <a:buNone/>
            </a:pPr>
            <a:r>
              <a:rPr lang="en-US" b="1" dirty="0" smtClean="0">
                <a:latin typeface="Times New Roman" pitchFamily="18" charset="0"/>
                <a:cs typeface="Times New Roman" pitchFamily="18" charset="0"/>
              </a:rPr>
              <a:t>1.</a:t>
            </a:r>
            <a:r>
              <a:rPr lang="vi-VN" b="1" dirty="0" smtClean="0">
                <a:latin typeface="Times New Roman" pitchFamily="18" charset="0"/>
                <a:cs typeface="Times New Roman" pitchFamily="18" charset="0"/>
              </a:rPr>
              <a:t>Monitorul </a:t>
            </a:r>
            <a:r>
              <a:rPr lang="vi-VN" dirty="0" smtClean="0">
                <a:latin typeface="Times New Roman" pitchFamily="18" charset="0"/>
                <a:cs typeface="Times New Roman" pitchFamily="18" charset="0"/>
              </a:rPr>
              <a:t>– permite vizualizarea pe ecran a rezultatelor execuţiei programelor. </a:t>
            </a:r>
            <a:endParaRPr lang="en-US" dirty="0" smtClean="0">
              <a:latin typeface="Times New Roman" pitchFamily="18" charset="0"/>
              <a:cs typeface="Times New Roman" pitchFamily="18" charset="0"/>
            </a:endParaRPr>
          </a:p>
          <a:p>
            <a:pPr marL="514350" indent="-514350">
              <a:buNone/>
            </a:pPr>
            <a:r>
              <a:rPr lang="vi-VN" dirty="0" smtClean="0">
                <a:latin typeface="Times New Roman" pitchFamily="18" charset="0"/>
                <a:cs typeface="Times New Roman" pitchFamily="18" charset="0"/>
              </a:rPr>
              <a:t>Caracterizări </a:t>
            </a:r>
            <a:r>
              <a:rPr lang="vi-VN" dirty="0" smtClean="0">
                <a:latin typeface="Times New Roman" pitchFamily="18" charset="0"/>
                <a:cs typeface="Times New Roman" pitchFamily="18" charset="0"/>
              </a:rPr>
              <a:t>şi clasificări: </a:t>
            </a: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a) </a:t>
            </a:r>
            <a:r>
              <a:rPr lang="vi-VN" dirty="0" smtClean="0">
                <a:latin typeface="Times New Roman" pitchFamily="18" charset="0"/>
                <a:cs typeface="Times New Roman" pitchFamily="18" charset="0"/>
              </a:rPr>
              <a:t>În </a:t>
            </a:r>
            <a:r>
              <a:rPr lang="vi-VN" dirty="0" smtClean="0">
                <a:latin typeface="Times New Roman" pitchFamily="18" charset="0"/>
                <a:cs typeface="Times New Roman" pitchFamily="18" charset="0"/>
              </a:rPr>
              <a:t>funcţie de numărul de culori afişate</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14350" indent="-514350">
              <a:buNone/>
            </a:pP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monocrom – două culori (alb-negru, portocaliu-negru); </a:t>
            </a:r>
            <a:endParaRPr lang="en-US" dirty="0" smtClean="0">
              <a:latin typeface="Times New Roman" pitchFamily="18" charset="0"/>
              <a:cs typeface="Times New Roman" pitchFamily="18" charset="0"/>
            </a:endParaRPr>
          </a:p>
          <a:p>
            <a:pPr marL="514350" indent="-514350">
              <a:buNone/>
            </a:pP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gray scale – nuanţe de gri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14350" indent="-514350">
              <a:buNone/>
            </a:pP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color – între 16 şi 16*106 culori.</a:t>
            </a:r>
            <a:endParaRPr lang="ru-RU"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p>
        </p:txBody>
      </p:sp>
      <p:sp>
        <p:nvSpPr>
          <p:cNvPr id="3" name="Содержимое 2"/>
          <p:cNvSpPr>
            <a:spLocks noGrp="1"/>
          </p:cNvSpPr>
          <p:nvPr>
            <p:ph sz="quarter" idx="1"/>
          </p:nvPr>
        </p:nvSpPr>
        <p:spPr/>
        <p:txBody>
          <a:bodyPr/>
          <a:lstStyle/>
          <a:p>
            <a:pPr>
              <a:buNone/>
            </a:pPr>
            <a:r>
              <a:rPr lang="vi-VN" dirty="0" smtClean="0"/>
              <a:t>b) Dimensiunea ecranului – este caracterizată de lungimea diagonalei măsurată în inch: 9", 14", 15", 17", 21"…42</a:t>
            </a:r>
            <a:r>
              <a:rPr lang="vi-VN" dirty="0" smtClean="0"/>
              <a:t>".</a:t>
            </a:r>
            <a:endParaRPr lang="en-US" dirty="0" smtClean="0"/>
          </a:p>
          <a:p>
            <a:pPr>
              <a:buNone/>
            </a:pPr>
            <a:r>
              <a:rPr lang="vi-VN" dirty="0" smtClean="0"/>
              <a:t> </a:t>
            </a:r>
            <a:r>
              <a:rPr lang="vi-VN" dirty="0" smtClean="0"/>
              <a:t>c) Rezoluţia monitorului – este o măsură a calităţii imaginii şi este exprimată în număr de pixeli (puncte din care este alcătuită imaginea). </a:t>
            </a:r>
            <a:endParaRPr lang="en-US" dirty="0" smtClean="0"/>
          </a:p>
          <a:p>
            <a:pPr>
              <a:buNone/>
            </a:pPr>
            <a:r>
              <a:rPr lang="en-US" dirty="0" smtClean="0"/>
              <a:t> </a:t>
            </a:r>
            <a:r>
              <a:rPr lang="en-US" dirty="0" smtClean="0"/>
              <a:t>  </a:t>
            </a:r>
            <a:r>
              <a:rPr lang="vi-VN" dirty="0" smtClean="0"/>
              <a:t>Rezoluţia </a:t>
            </a:r>
            <a:r>
              <a:rPr lang="vi-VN" dirty="0" smtClean="0"/>
              <a:t>= nr. de pixeli pe linie X nr. de pixeli pe </a:t>
            </a:r>
            <a:r>
              <a:rPr lang="vi-VN" dirty="0" smtClean="0"/>
              <a:t>coloană</a:t>
            </a:r>
            <a:r>
              <a:rPr lang="en-US" dirty="0" smtClean="0"/>
              <a:t>: </a:t>
            </a:r>
            <a:r>
              <a:rPr lang="vi-VN" dirty="0" smtClean="0"/>
              <a:t> </a:t>
            </a:r>
            <a:r>
              <a:rPr lang="vi-VN" dirty="0" smtClean="0"/>
              <a:t>640 x 480, 800 x 600, 1024 x 768, 1280 x 1024, 1600 x 1200.</a:t>
            </a:r>
            <a:endParaRPr lang="ru-RU" dirty="0"/>
          </a:p>
        </p:txBody>
      </p:sp>
      <p:pic>
        <p:nvPicPr>
          <p:cNvPr id="4" name="Рисунок 3" descr="wtbvib.jpg"/>
          <p:cNvPicPr>
            <a:picLocks noChangeAspect="1"/>
          </p:cNvPicPr>
          <p:nvPr/>
        </p:nvPicPr>
        <p:blipFill>
          <a:blip r:embed="rId2" cstate="print"/>
          <a:stretch>
            <a:fillRect/>
          </a:stretch>
        </p:blipFill>
        <p:spPr>
          <a:xfrm>
            <a:off x="5724128" y="4581128"/>
            <a:ext cx="2767856" cy="207589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p>
        </p:txBody>
      </p:sp>
      <p:sp>
        <p:nvSpPr>
          <p:cNvPr id="3" name="Содержимое 2"/>
          <p:cNvSpPr>
            <a:spLocks noGrp="1"/>
          </p:cNvSpPr>
          <p:nvPr>
            <p:ph sz="quarter" idx="1"/>
          </p:nvPr>
        </p:nvSpPr>
        <p:spPr/>
        <p:txBody>
          <a:bodyPr/>
          <a:lstStyle/>
          <a:p>
            <a:pPr>
              <a:buNone/>
            </a:pPr>
            <a:r>
              <a:rPr lang="en-US" dirty="0" smtClean="0"/>
              <a:t>   </a:t>
            </a:r>
            <a:r>
              <a:rPr lang="vi-VN" dirty="0" smtClean="0"/>
              <a:t>d</a:t>
            </a:r>
            <a:r>
              <a:rPr lang="vi-VN" dirty="0" smtClean="0"/>
              <a:t>) Radiaţia monitorului – reprezintă efectul produs asupra omului (nu doar asupra ochilor) de bombardarea ecranului cu electroni. Se recomandă monitoare cu radiaţie redusă (low radiation</a:t>
            </a:r>
            <a:r>
              <a:rPr lang="vi-VN" dirty="0" smtClean="0"/>
              <a:t>).</a:t>
            </a:r>
            <a:endParaRPr lang="en-US" dirty="0" smtClean="0"/>
          </a:p>
          <a:p>
            <a:pPr>
              <a:buNone/>
            </a:pPr>
            <a:r>
              <a:rPr lang="vi-VN" dirty="0" smtClean="0"/>
              <a:t> </a:t>
            </a:r>
            <a:r>
              <a:rPr lang="vi-VN" dirty="0" smtClean="0"/>
              <a:t>e) Tipul semnalului – analogic sau digital</a:t>
            </a:r>
            <a:r>
              <a:rPr lang="vi-VN" dirty="0" smtClean="0"/>
              <a:t>.</a:t>
            </a:r>
            <a:endParaRPr lang="en-US" dirty="0" smtClean="0"/>
          </a:p>
          <a:p>
            <a:pPr>
              <a:buNone/>
            </a:pPr>
            <a:r>
              <a:rPr lang="vi-VN" dirty="0" smtClean="0"/>
              <a:t> </a:t>
            </a:r>
            <a:r>
              <a:rPr lang="vi-VN" dirty="0" smtClean="0"/>
              <a:t>f) Definiţia – reprezintă distanţa dintre două puncte de pe ecran. Cu cât e mai mică cu atât imaginea e mai clară</a:t>
            </a:r>
            <a:r>
              <a:rPr lang="vi-VN" dirty="0" smtClean="0"/>
              <a:t>.</a:t>
            </a:r>
            <a:endParaRPr lang="en-US" dirty="0" smtClean="0"/>
          </a:p>
          <a:p>
            <a:pPr>
              <a:buNone/>
            </a:pPr>
            <a:r>
              <a:rPr lang="vi-VN" dirty="0" smtClean="0"/>
              <a:t> </a:t>
            </a:r>
            <a:r>
              <a:rPr lang="vi-VN" dirty="0" smtClean="0"/>
              <a:t>g) Viteza de afişare – viteza cu care se vor afişa imaginile pe ecran şi depinde de viteza cu care poate prelucra informaţia placa video şi de memoria RAM video.</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p>
        </p:txBody>
      </p:sp>
      <p:sp>
        <p:nvSpPr>
          <p:cNvPr id="3" name="Содержимое 2"/>
          <p:cNvSpPr>
            <a:spLocks noGrp="1"/>
          </p:cNvSpPr>
          <p:nvPr>
            <p:ph sz="quarter" idx="1"/>
          </p:nvPr>
        </p:nvSpPr>
        <p:spPr/>
        <p:txBody>
          <a:bodyPr>
            <a:normAutofit/>
          </a:bodyPr>
          <a:lstStyle/>
          <a:p>
            <a:pPr>
              <a:buNone/>
            </a:pPr>
            <a:r>
              <a:rPr lang="en-US" sz="2000" b="1" dirty="0" smtClean="0">
                <a:latin typeface="Times New Roman" pitchFamily="18" charset="0"/>
                <a:cs typeface="Times New Roman" pitchFamily="18" charset="0"/>
              </a:rPr>
              <a:t>     </a:t>
            </a:r>
            <a:r>
              <a:rPr lang="vi-VN" sz="2000" b="1" dirty="0" smtClean="0">
                <a:latin typeface="Times New Roman" pitchFamily="18" charset="0"/>
                <a:cs typeface="Times New Roman" pitchFamily="18" charset="0"/>
              </a:rPr>
              <a:t>2</a:t>
            </a:r>
            <a:r>
              <a:rPr lang="vi-VN" sz="2000" b="1" dirty="0" smtClean="0">
                <a:latin typeface="Times New Roman" pitchFamily="18" charset="0"/>
                <a:cs typeface="Times New Roman" pitchFamily="18" charset="0"/>
              </a:rPr>
              <a:t>. Imprimanta </a:t>
            </a:r>
            <a:r>
              <a:rPr lang="vi-VN" sz="2000" dirty="0" smtClean="0">
                <a:latin typeface="Times New Roman" pitchFamily="18" charset="0"/>
                <a:cs typeface="Times New Roman" pitchFamily="18" charset="0"/>
              </a:rPr>
              <a:t>– este dispozitivul ce realizează afişarea informaţiilor pe hârtie. Principalele caracteristici ale imprimantelor sunt: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viteza </a:t>
            </a:r>
            <a:r>
              <a:rPr lang="vi-VN" sz="2000" dirty="0" smtClean="0">
                <a:latin typeface="Times New Roman" pitchFamily="18" charset="0"/>
                <a:cs typeface="Times New Roman" pitchFamily="18" charset="0"/>
              </a:rPr>
              <a:t>de </a:t>
            </a:r>
            <a:r>
              <a:rPr lang="vi-VN" sz="2000" dirty="0" smtClean="0">
                <a:latin typeface="Times New Roman" pitchFamily="18" charset="0"/>
                <a:cs typeface="Times New Roman" pitchFamily="18" charset="0"/>
              </a:rPr>
              <a:t>tipărire; </a:t>
            </a:r>
            <a:endParaRPr lang="en-US" sz="2000" dirty="0" smtClean="0">
              <a:latin typeface="Times New Roman" pitchFamily="18" charset="0"/>
              <a:cs typeface="Times New Roman" pitchFamily="18" charset="0"/>
            </a:endParaRPr>
          </a:p>
          <a:p>
            <a:pPr>
              <a:buNone/>
            </a:pPr>
            <a:r>
              <a:rPr lang="vi-VN"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rezoluţia – exprimată în număr de puncte de imagine pe inch (dpi – dots per inch); </a:t>
            </a:r>
            <a:endParaRPr lang="en-US" sz="2000" dirty="0" smtClean="0">
              <a:latin typeface="Times New Roman" pitchFamily="18" charset="0"/>
              <a:cs typeface="Times New Roman" pitchFamily="18" charset="0"/>
            </a:endParaRPr>
          </a:p>
          <a:p>
            <a:pPr>
              <a:buNone/>
            </a:pPr>
            <a:r>
              <a:rPr lang="vi-VN"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posibilitatea de a tipări text şi grafică sau numai text</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vi-VN"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 dimensiunea maximă a hârtiei: A3, A4, A5 etc</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FontTx/>
              <a:buChar char="-"/>
            </a:pPr>
            <a:endParaRPr lang="en-US" sz="2000" dirty="0" smtClean="0">
              <a:latin typeface="Times New Roman" pitchFamily="18" charset="0"/>
              <a:cs typeface="Times New Roman" pitchFamily="18" charset="0"/>
            </a:endParaRPr>
          </a:p>
          <a:p>
            <a:pPr>
              <a:buFontTx/>
              <a:buChar char="-"/>
            </a:pPr>
            <a:endParaRPr lang="vi-VN" dirty="0" smtClean="0"/>
          </a:p>
        </p:txBody>
      </p:sp>
      <p:pic>
        <p:nvPicPr>
          <p:cNvPr id="4" name="Рисунок 3" descr="468065-canon-pixma-tr8520-wireless-home-office-all-in-one-printer.jpg"/>
          <p:cNvPicPr>
            <a:picLocks noChangeAspect="1"/>
          </p:cNvPicPr>
          <p:nvPr/>
        </p:nvPicPr>
        <p:blipFill>
          <a:blip r:embed="rId2" cstate="print">
            <a:lum bright="-10000" contrast="-20000"/>
          </a:blip>
          <a:stretch>
            <a:fillRect/>
          </a:stretch>
        </p:blipFill>
        <p:spPr>
          <a:xfrm>
            <a:off x="4788024" y="3933056"/>
            <a:ext cx="3960440" cy="222958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p>
        </p:txBody>
      </p:sp>
      <p:sp>
        <p:nvSpPr>
          <p:cNvPr id="3" name="Содержимое 2"/>
          <p:cNvSpPr>
            <a:spLocks noGrp="1"/>
          </p:cNvSpPr>
          <p:nvPr>
            <p:ph sz="quarter" idx="1"/>
          </p:nvPr>
        </p:nvSpPr>
        <p:spPr/>
        <p:txBody>
          <a:bodyPr/>
          <a:lstStyle/>
          <a:p>
            <a:pPr>
              <a:buNone/>
            </a:pPr>
            <a:r>
              <a:rPr lang="en-US" b="1" dirty="0" smtClean="0"/>
              <a:t>   </a:t>
            </a:r>
            <a:r>
              <a:rPr lang="vi-VN" b="1" dirty="0" smtClean="0"/>
              <a:t>3</a:t>
            </a:r>
            <a:r>
              <a:rPr lang="vi-VN" b="1" dirty="0" smtClean="0"/>
              <a:t>. Plotter </a:t>
            </a:r>
            <a:r>
              <a:rPr lang="vi-VN" dirty="0" smtClean="0"/>
              <a:t>– dispozitiv asemănător imprimantei dar hârtia poate fi parcursă în ambele sensuri, acceptă formate mari de hârtie şi precizia desenelor este foarte mare. Este folosită pentru schiţe, grafice, desene etc.</a:t>
            </a:r>
            <a:endParaRPr lang="ru-RU" dirty="0"/>
          </a:p>
        </p:txBody>
      </p:sp>
      <p:pic>
        <p:nvPicPr>
          <p:cNvPr id="4" name="Рисунок 3" descr="1045273_v01_b.jpg"/>
          <p:cNvPicPr>
            <a:picLocks noChangeAspect="1"/>
          </p:cNvPicPr>
          <p:nvPr/>
        </p:nvPicPr>
        <p:blipFill>
          <a:blip r:embed="rId2" cstate="print">
            <a:lum bright="-20000"/>
          </a:blip>
          <a:stretch>
            <a:fillRect/>
          </a:stretch>
        </p:blipFill>
        <p:spPr>
          <a:xfrm>
            <a:off x="4355976" y="3212976"/>
            <a:ext cx="4316409" cy="31325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a:t>
            </a:r>
            <a:r>
              <a:rPr lang="en-US" u="sng" dirty="0" err="1" smtClean="0">
                <a:solidFill>
                  <a:schemeClr val="accent1"/>
                </a:solidFill>
              </a:rPr>
              <a:t>intrare</a:t>
            </a:r>
            <a:r>
              <a:rPr lang="en-US" u="sng" dirty="0" smtClean="0">
                <a:solidFill>
                  <a:schemeClr val="accent1"/>
                </a:solidFill>
              </a:rPr>
              <a:t>-</a:t>
            </a:r>
            <a:r>
              <a:rPr lang="ro-RO" u="sng" dirty="0" smtClean="0">
                <a:solidFill>
                  <a:schemeClr val="accent1"/>
                </a:solidFill>
              </a:rPr>
              <a:t>i</a:t>
            </a:r>
            <a:r>
              <a:rPr lang="en-US" u="sng" dirty="0" smtClean="0">
                <a:solidFill>
                  <a:schemeClr val="accent1"/>
                </a:solidFill>
              </a:rPr>
              <a:t>e</a:t>
            </a:r>
            <a:r>
              <a:rPr lang="ro-RO" u="sng" dirty="0" smtClean="0">
                <a:solidFill>
                  <a:schemeClr val="accent1"/>
                </a:solidFill>
              </a:rPr>
              <a:t>ș</a:t>
            </a:r>
            <a:r>
              <a:rPr lang="en-US" u="sng" dirty="0" smtClean="0">
                <a:solidFill>
                  <a:schemeClr val="accent1"/>
                </a:solidFill>
              </a:rPr>
              <a:t>ire</a:t>
            </a:r>
            <a:endParaRPr lang="ru-RU" dirty="0">
              <a:solidFill>
                <a:schemeClr val="accent1"/>
              </a:solidFill>
              <a:latin typeface="Georgia" pitchFamily="18" charset="0"/>
            </a:endParaRPr>
          </a:p>
        </p:txBody>
      </p:sp>
      <p:sp>
        <p:nvSpPr>
          <p:cNvPr id="3" name="Содержимое 2"/>
          <p:cNvSpPr>
            <a:spLocks noGrp="1"/>
          </p:cNvSpPr>
          <p:nvPr>
            <p:ph sz="quarter" idx="1"/>
          </p:nvPr>
        </p:nvSpPr>
        <p:spPr/>
        <p:txBody>
          <a:bodyPr>
            <a:normAutofit fontScale="92500" lnSpcReduction="20000"/>
          </a:bodyPr>
          <a:lstStyle/>
          <a:p>
            <a:pPr marL="514350" indent="-514350">
              <a:buNone/>
            </a:pPr>
            <a:r>
              <a:rPr lang="en-US" b="1" dirty="0" smtClean="0"/>
              <a:t>1.</a:t>
            </a:r>
            <a:r>
              <a:rPr lang="vi-VN" b="1" dirty="0" smtClean="0"/>
              <a:t>Modem </a:t>
            </a:r>
            <a:r>
              <a:rPr lang="vi-VN" dirty="0" smtClean="0"/>
              <a:t>– dispozitiv ce permite comunicarea între calculatoare aflate la distanţă. </a:t>
            </a:r>
            <a:endParaRPr lang="en-US" dirty="0" smtClean="0"/>
          </a:p>
          <a:p>
            <a:pPr marL="514350" indent="-514350">
              <a:buNone/>
            </a:pPr>
            <a:r>
              <a:rPr lang="vi-VN" dirty="0" smtClean="0"/>
              <a:t>Modulare </a:t>
            </a:r>
            <a:r>
              <a:rPr lang="vi-VN" dirty="0" smtClean="0"/>
              <a:t>= transferul semnalului din digital în </a:t>
            </a:r>
            <a:r>
              <a:rPr lang="vi-VN" dirty="0" smtClean="0"/>
              <a:t>analogic.</a:t>
            </a:r>
            <a:endParaRPr lang="en-US" dirty="0" smtClean="0"/>
          </a:p>
          <a:p>
            <a:pPr marL="514350" indent="-514350">
              <a:buNone/>
            </a:pPr>
            <a:r>
              <a:rPr lang="vi-VN" dirty="0" smtClean="0"/>
              <a:t>Demodulare </a:t>
            </a:r>
            <a:r>
              <a:rPr lang="vi-VN" dirty="0" smtClean="0"/>
              <a:t>= transferul semnalului din analogic în </a:t>
            </a:r>
            <a:r>
              <a:rPr lang="vi-VN" dirty="0" smtClean="0"/>
              <a:t>digital.</a:t>
            </a:r>
            <a:endParaRPr lang="en-US" dirty="0" smtClean="0"/>
          </a:p>
          <a:p>
            <a:pPr marL="514350" indent="-514350">
              <a:buNone/>
            </a:pPr>
            <a:r>
              <a:rPr lang="vi-VN" dirty="0" smtClean="0"/>
              <a:t>Principala </a:t>
            </a:r>
            <a:r>
              <a:rPr lang="vi-VN" dirty="0" smtClean="0"/>
              <a:t>caracteristică este viteza de transfer – se măsoară </a:t>
            </a:r>
            <a:r>
              <a:rPr lang="vi-VN" dirty="0" smtClean="0"/>
              <a:t>în</a:t>
            </a:r>
            <a:endParaRPr lang="en-US" dirty="0" smtClean="0"/>
          </a:p>
          <a:p>
            <a:pPr marL="514350" indent="-514350">
              <a:buNone/>
            </a:pPr>
            <a:r>
              <a:rPr lang="vi-VN" dirty="0" smtClean="0"/>
              <a:t>bps </a:t>
            </a:r>
            <a:r>
              <a:rPr lang="vi-VN" dirty="0" smtClean="0"/>
              <a:t>(bits per second): 14400 bps, 28,8 Kbps, 36,6 </a:t>
            </a:r>
            <a:r>
              <a:rPr lang="vi-VN" dirty="0" smtClean="0"/>
              <a:t>Kbps</a:t>
            </a:r>
            <a:r>
              <a:rPr lang="en-US" dirty="0" smtClean="0"/>
              <a:t>;</a:t>
            </a:r>
            <a:endParaRPr lang="en-US" dirty="0" smtClean="0"/>
          </a:p>
          <a:p>
            <a:pPr marL="514350" indent="-514350">
              <a:buNone/>
            </a:pPr>
            <a:r>
              <a:rPr lang="vi-VN" b="1" dirty="0" smtClean="0"/>
              <a:t>2</a:t>
            </a:r>
            <a:r>
              <a:rPr lang="vi-VN" b="1" dirty="0" smtClean="0"/>
              <a:t>. Touchscreen </a:t>
            </a:r>
            <a:r>
              <a:rPr lang="vi-VN" dirty="0" smtClean="0"/>
              <a:t>– dispozitiv ce permite selectarea prin atingere a unor opţiuni afişate pe ecranul care este dotat cu senzori. </a:t>
            </a:r>
            <a:endParaRPr lang="en-US" dirty="0" smtClean="0"/>
          </a:p>
          <a:p>
            <a:pPr marL="514350" indent="-514350">
              <a:buNone/>
            </a:pPr>
            <a:r>
              <a:rPr lang="vi-VN" b="1" dirty="0" smtClean="0"/>
              <a:t>3</a:t>
            </a:r>
            <a:r>
              <a:rPr lang="vi-VN" b="1" dirty="0" smtClean="0"/>
              <a:t>. Placa de sunet (sound card) </a:t>
            </a:r>
            <a:r>
              <a:rPr lang="vi-VN" dirty="0" smtClean="0"/>
              <a:t>– permite calculatorului să redea sunete prin intermediul difuzorului, să înregistreze sunete prin intermediul unui microfon sau să opereze cu sunete stocate în format digital.</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1"/>
                </a:solidFill>
              </a:rPr>
              <a:t>Modem, </a:t>
            </a:r>
            <a:r>
              <a:rPr lang="en-US" dirty="0" err="1" smtClean="0">
                <a:solidFill>
                  <a:schemeClr val="accent1"/>
                </a:solidFill>
              </a:rPr>
              <a:t>Touchscreen</a:t>
            </a:r>
            <a:r>
              <a:rPr lang="en-US" dirty="0" smtClean="0">
                <a:solidFill>
                  <a:schemeClr val="accent1"/>
                </a:solidFill>
              </a:rPr>
              <a:t>, Sound card</a:t>
            </a:r>
            <a:endParaRPr lang="ru-RU" dirty="0">
              <a:solidFill>
                <a:schemeClr val="accent1"/>
              </a:solidFill>
            </a:endParaRPr>
          </a:p>
        </p:txBody>
      </p:sp>
      <p:pic>
        <p:nvPicPr>
          <p:cNvPr id="4" name="Содержимое 3" descr="30016829b.jpg"/>
          <p:cNvPicPr>
            <a:picLocks noGrp="1" noChangeAspect="1"/>
          </p:cNvPicPr>
          <p:nvPr>
            <p:ph sz="quarter" idx="1"/>
          </p:nvPr>
        </p:nvPicPr>
        <p:blipFill>
          <a:blip r:embed="rId2" cstate="print"/>
          <a:stretch>
            <a:fillRect/>
          </a:stretch>
        </p:blipFill>
        <p:spPr>
          <a:xfrm>
            <a:off x="539552" y="1556792"/>
            <a:ext cx="2592288" cy="2592288"/>
          </a:xfrm>
        </p:spPr>
      </p:pic>
      <p:pic>
        <p:nvPicPr>
          <p:cNvPr id="5" name="Рисунок 4" descr="PCI-Express-6-CH-Audio-Card-Sound-Card-with-Windows8-Cmi-Chipset.jpg"/>
          <p:cNvPicPr>
            <a:picLocks noChangeAspect="1"/>
          </p:cNvPicPr>
          <p:nvPr/>
        </p:nvPicPr>
        <p:blipFill>
          <a:blip r:embed="rId3" cstate="print"/>
          <a:stretch>
            <a:fillRect/>
          </a:stretch>
        </p:blipFill>
        <p:spPr>
          <a:xfrm>
            <a:off x="3203848" y="1556792"/>
            <a:ext cx="2857500" cy="2209800"/>
          </a:xfrm>
          <a:prstGeom prst="rect">
            <a:avLst/>
          </a:prstGeom>
        </p:spPr>
      </p:pic>
      <p:pic>
        <p:nvPicPr>
          <p:cNvPr id="6" name="Рисунок 5" descr="pdt-mhl-audigy-fx.png"/>
          <p:cNvPicPr>
            <a:picLocks noChangeAspect="1"/>
          </p:cNvPicPr>
          <p:nvPr/>
        </p:nvPicPr>
        <p:blipFill>
          <a:blip r:embed="rId4" cstate="print"/>
          <a:stretch>
            <a:fillRect/>
          </a:stretch>
        </p:blipFill>
        <p:spPr>
          <a:xfrm>
            <a:off x="3995936" y="2636912"/>
            <a:ext cx="4984899" cy="4007959"/>
          </a:xfrm>
          <a:prstGeom prst="rect">
            <a:avLst/>
          </a:prstGeom>
        </p:spPr>
      </p:pic>
      <p:pic>
        <p:nvPicPr>
          <p:cNvPr id="7" name="Рисунок 6" descr="61hUKLXXXJL._SX425_.jpg"/>
          <p:cNvPicPr>
            <a:picLocks noChangeAspect="1"/>
          </p:cNvPicPr>
          <p:nvPr/>
        </p:nvPicPr>
        <p:blipFill>
          <a:blip r:embed="rId5" cstate="print"/>
          <a:srcRect t="10904" b="7846"/>
          <a:stretch>
            <a:fillRect/>
          </a:stretch>
        </p:blipFill>
        <p:spPr>
          <a:xfrm>
            <a:off x="539552" y="4221088"/>
            <a:ext cx="2592288" cy="2047727"/>
          </a:xfrm>
          <a:prstGeom prst="rect">
            <a:avLst/>
          </a:prstGeom>
        </p:spPr>
      </p:pic>
      <p:sp>
        <p:nvSpPr>
          <p:cNvPr id="11" name="Выгнутая вверх стрелка 10"/>
          <p:cNvSpPr/>
          <p:nvPr/>
        </p:nvSpPr>
        <p:spPr>
          <a:xfrm>
            <a:off x="6228184" y="1916832"/>
            <a:ext cx="1296144" cy="1080120"/>
          </a:xfrm>
          <a:prstGeom prst="curvedDownArrow">
            <a:avLst>
              <a:gd name="adj1" fmla="val 20000"/>
              <a:gd name="adj2" fmla="val 60000"/>
              <a:gd name="adj3" fmla="val 48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Sf</a:t>
            </a:r>
            <a:r>
              <a:rPr lang="ro-RO" dirty="0" smtClean="0"/>
              <a:t>ârș</a:t>
            </a:r>
            <a:r>
              <a:rPr lang="en-US" dirty="0" smtClean="0"/>
              <a:t>it</a:t>
            </a:r>
            <a:r>
              <a:rPr lang="ro-RO" dirty="0" smtClean="0"/>
              <a:t>!</a:t>
            </a:r>
            <a:endParaRPr lang="ru-RU" dirty="0"/>
          </a:p>
        </p:txBody>
      </p:sp>
      <p:sp>
        <p:nvSpPr>
          <p:cNvPr id="5" name="Содержимое 4"/>
          <p:cNvSpPr>
            <a:spLocks noGrp="1"/>
          </p:cNvSpPr>
          <p:nvPr>
            <p:ph sz="quarter" idx="1"/>
          </p:nvPr>
        </p:nvSpPr>
        <p:spPr/>
        <p:txBody>
          <a:bodyPr/>
          <a:lstStyle/>
          <a:p>
            <a:endParaRPr lang="ru-RU" dirty="0"/>
          </a:p>
        </p:txBody>
      </p:sp>
      <p:pic>
        <p:nvPicPr>
          <p:cNvPr id="1030" name="Picture 6" descr="C:\Users\ASUS\AppData\Local\Microsoft\Windows\INetCache\IE\ZYSCYM0Q\the-end[1].jpg"/>
          <p:cNvPicPr>
            <a:picLocks noChangeAspect="1" noChangeArrowheads="1"/>
          </p:cNvPicPr>
          <p:nvPr/>
        </p:nvPicPr>
        <p:blipFill>
          <a:blip r:embed="rId2" cstate="print"/>
          <a:srcRect/>
          <a:stretch>
            <a:fillRect/>
          </a:stretch>
        </p:blipFill>
        <p:spPr bwMode="auto">
          <a:xfrm>
            <a:off x="2051720" y="1772816"/>
            <a:ext cx="5158432" cy="38688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solidFill>
                  <a:schemeClr val="accent1"/>
                </a:solidFill>
              </a:rPr>
              <a:t>Notiuni</a:t>
            </a:r>
            <a:r>
              <a:rPr lang="en-US" dirty="0" smtClean="0">
                <a:solidFill>
                  <a:schemeClr val="accent1"/>
                </a:solidFill>
              </a:rPr>
              <a:t> </a:t>
            </a:r>
            <a:r>
              <a:rPr lang="en-US" dirty="0" err="1" smtClean="0">
                <a:solidFill>
                  <a:schemeClr val="accent1"/>
                </a:solidFill>
              </a:rPr>
              <a:t>generale</a:t>
            </a:r>
            <a:r>
              <a:rPr lang="en-US" dirty="0" smtClean="0">
                <a:solidFill>
                  <a:schemeClr val="accent1"/>
                </a:solidFill>
              </a:rPr>
              <a:t> </a:t>
            </a:r>
            <a:r>
              <a:rPr lang="en-US" dirty="0" err="1" smtClean="0">
                <a:solidFill>
                  <a:schemeClr val="accent1"/>
                </a:solidFill>
              </a:rPr>
              <a:t>despre</a:t>
            </a:r>
            <a:r>
              <a:rPr lang="en-US" dirty="0" smtClean="0">
                <a:solidFill>
                  <a:schemeClr val="accent1"/>
                </a:solidFill>
              </a:rPr>
              <a:t> </a:t>
            </a:r>
            <a:r>
              <a:rPr lang="en-US" dirty="0" err="1" smtClean="0">
                <a:solidFill>
                  <a:schemeClr val="accent1"/>
                </a:solidFill>
              </a:rPr>
              <a:t>dispozitive</a:t>
            </a:r>
            <a:endParaRPr lang="ru-RU" dirty="0">
              <a:solidFill>
                <a:schemeClr val="accent1"/>
              </a:solidFill>
            </a:endParaRPr>
          </a:p>
        </p:txBody>
      </p:sp>
      <p:sp>
        <p:nvSpPr>
          <p:cNvPr id="3" name="Содержимое 2"/>
          <p:cNvSpPr>
            <a:spLocks noGrp="1"/>
          </p:cNvSpPr>
          <p:nvPr>
            <p:ph sz="quarter" idx="1"/>
          </p:nvPr>
        </p:nvSpPr>
        <p:spPr/>
        <p:txBody>
          <a:bodyPr>
            <a:normAutofit lnSpcReduction="10000"/>
          </a:bodyPr>
          <a:lstStyle/>
          <a:p>
            <a:pPr>
              <a:buNone/>
            </a:pPr>
            <a:r>
              <a:rPr lang="vi-VN" dirty="0" smtClean="0"/>
              <a:t>Un calculator interacţionează cu exteriorul prin intermediul dispozitivelor periferice de intrare/ieşire şi al dispozitivelor de memorie externă. Dispozitivele periferice se conectează la calculator prin intermediul porturilor. </a:t>
            </a:r>
            <a:endParaRPr lang="en-US" dirty="0" smtClean="0"/>
          </a:p>
          <a:p>
            <a:pPr>
              <a:buNone/>
            </a:pPr>
            <a:r>
              <a:rPr lang="vi-VN" dirty="0" smtClean="0"/>
              <a:t>În </a:t>
            </a:r>
            <a:r>
              <a:rPr lang="vi-VN" dirty="0" smtClean="0"/>
              <a:t>funcţie de modul de transmitere a informaţilor porturile se clasifică în: </a:t>
            </a:r>
            <a:endParaRPr lang="en-US" dirty="0" smtClean="0"/>
          </a:p>
          <a:p>
            <a:pPr>
              <a:buFontTx/>
              <a:buChar char="-"/>
            </a:pPr>
            <a:r>
              <a:rPr lang="vi-VN" dirty="0" smtClean="0"/>
              <a:t>porturi </a:t>
            </a:r>
            <a:r>
              <a:rPr lang="vi-VN" dirty="0" smtClean="0"/>
              <a:t>seriale – la un moment dat se transmite un singur bit (tastatura, modem, mouse); </a:t>
            </a:r>
            <a:endParaRPr lang="en-US" dirty="0" smtClean="0"/>
          </a:p>
          <a:p>
            <a:pPr>
              <a:buNone/>
            </a:pPr>
            <a:r>
              <a:rPr lang="vi-VN" dirty="0" smtClean="0"/>
              <a:t>- </a:t>
            </a:r>
            <a:r>
              <a:rPr lang="vi-VN" dirty="0" smtClean="0"/>
              <a:t>porturi paralele – la un moment dat se transmit mai mulţi biţi (imprimanta).</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solidFill>
                  <a:schemeClr val="accent1"/>
                </a:solidFill>
              </a:rPr>
              <a:t>Notiuni</a:t>
            </a:r>
            <a:r>
              <a:rPr lang="en-US" dirty="0" smtClean="0">
                <a:solidFill>
                  <a:schemeClr val="accent1"/>
                </a:solidFill>
              </a:rPr>
              <a:t> </a:t>
            </a:r>
            <a:r>
              <a:rPr lang="en-US" dirty="0" err="1" smtClean="0">
                <a:solidFill>
                  <a:schemeClr val="accent1"/>
                </a:solidFill>
              </a:rPr>
              <a:t>generale</a:t>
            </a:r>
            <a:r>
              <a:rPr lang="en-US" dirty="0" smtClean="0">
                <a:solidFill>
                  <a:schemeClr val="accent1"/>
                </a:solidFill>
              </a:rPr>
              <a:t> </a:t>
            </a:r>
            <a:r>
              <a:rPr lang="en-US" dirty="0" err="1" smtClean="0">
                <a:solidFill>
                  <a:schemeClr val="accent1"/>
                </a:solidFill>
              </a:rPr>
              <a:t>despre</a:t>
            </a:r>
            <a:r>
              <a:rPr lang="en-US" dirty="0" smtClean="0">
                <a:solidFill>
                  <a:schemeClr val="accent1"/>
                </a:solidFill>
              </a:rPr>
              <a:t> </a:t>
            </a:r>
            <a:r>
              <a:rPr lang="en-US" dirty="0" err="1" smtClean="0">
                <a:solidFill>
                  <a:schemeClr val="accent1"/>
                </a:solidFill>
              </a:rPr>
              <a:t>dispozitive</a:t>
            </a:r>
            <a:endParaRPr lang="ru-RU" dirty="0"/>
          </a:p>
        </p:txBody>
      </p:sp>
      <p:pic>
        <p:nvPicPr>
          <p:cNvPr id="4" name="Содержимое 3" descr="Dispozitive-periferice.jpg"/>
          <p:cNvPicPr>
            <a:picLocks noGrp="1" noChangeAspect="1"/>
          </p:cNvPicPr>
          <p:nvPr>
            <p:ph sz="quarter" idx="1"/>
          </p:nvPr>
        </p:nvPicPr>
        <p:blipFill>
          <a:blip r:embed="rId2" cstate="print"/>
          <a:stretch>
            <a:fillRect/>
          </a:stretch>
        </p:blipFill>
        <p:spPr>
          <a:xfrm>
            <a:off x="1331640" y="1628800"/>
            <a:ext cx="6692180" cy="457299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u="sng" dirty="0">
              <a:solidFill>
                <a:schemeClr val="accent1"/>
              </a:solidFill>
            </a:endParaRPr>
          </a:p>
        </p:txBody>
      </p:sp>
      <p:sp>
        <p:nvSpPr>
          <p:cNvPr id="3" name="Содержимое 2"/>
          <p:cNvSpPr>
            <a:spLocks noGrp="1"/>
          </p:cNvSpPr>
          <p:nvPr>
            <p:ph sz="quarter" idx="1"/>
          </p:nvPr>
        </p:nvSpPr>
        <p:spPr/>
        <p:txBody>
          <a:bodyPr/>
          <a:lstStyle/>
          <a:p>
            <a:pPr>
              <a:buNone/>
            </a:pPr>
            <a:r>
              <a:rPr lang="en-US" dirty="0" smtClean="0"/>
              <a:t>   </a:t>
            </a:r>
            <a:r>
              <a:rPr lang="en-US" b="1" dirty="0" smtClean="0"/>
              <a:t>1.</a:t>
            </a:r>
            <a:r>
              <a:rPr lang="vi-VN" b="1" dirty="0" smtClean="0"/>
              <a:t>Tastatura</a:t>
            </a:r>
            <a:r>
              <a:rPr lang="vi-VN" dirty="0" smtClean="0"/>
              <a:t> </a:t>
            </a:r>
            <a:r>
              <a:rPr lang="vi-VN" dirty="0" smtClean="0"/>
              <a:t>unui calculator este asemănătoare cu cea a unei maşini de scris obişnuite şi are rolul de a permite introducerea datelor în calculator prin apăsarea tastelor. Conţine trei categorii mari de taste</a:t>
            </a:r>
            <a:r>
              <a:rPr lang="vi-VN" dirty="0" smtClean="0"/>
              <a:t>:</a:t>
            </a:r>
            <a:endParaRPr lang="en-US" dirty="0" smtClean="0"/>
          </a:p>
          <a:p>
            <a:r>
              <a:rPr lang="ro-RO" sz="2400" i="1" dirty="0" smtClean="0"/>
              <a:t>Tastele </a:t>
            </a:r>
            <a:r>
              <a:rPr lang="ro-RO" sz="2400" i="1" dirty="0" smtClean="0"/>
              <a:t>alfanumerice</a:t>
            </a:r>
            <a:r>
              <a:rPr lang="en-US" sz="2400" i="1" dirty="0" smtClean="0"/>
              <a:t>;</a:t>
            </a:r>
          </a:p>
          <a:p>
            <a:r>
              <a:rPr lang="ro-RO" sz="2400" i="1" dirty="0" smtClean="0"/>
              <a:t>Tastele </a:t>
            </a:r>
            <a:r>
              <a:rPr lang="ro-RO" sz="2400" i="1" dirty="0" smtClean="0"/>
              <a:t>funcţionale</a:t>
            </a:r>
            <a:r>
              <a:rPr lang="en-US" sz="2400" i="1" dirty="0" smtClean="0"/>
              <a:t>;</a:t>
            </a:r>
          </a:p>
          <a:p>
            <a:r>
              <a:rPr lang="ro-RO" sz="2400" i="1" dirty="0" smtClean="0"/>
              <a:t>Tastele </a:t>
            </a:r>
            <a:r>
              <a:rPr lang="ro-RO" sz="2400" i="1" dirty="0" smtClean="0"/>
              <a:t>speciale</a:t>
            </a:r>
            <a:r>
              <a:rPr lang="en-US" sz="2400" i="1" dirty="0" smtClean="0"/>
              <a:t>; </a:t>
            </a:r>
            <a:endParaRPr lang="ru-RU" sz="2400" i="1" dirty="0"/>
          </a:p>
        </p:txBody>
      </p:sp>
      <p:pic>
        <p:nvPicPr>
          <p:cNvPr id="4" name="Рисунок 3" descr="Qwerty.PNG"/>
          <p:cNvPicPr>
            <a:picLocks noChangeAspect="1"/>
          </p:cNvPicPr>
          <p:nvPr/>
        </p:nvPicPr>
        <p:blipFill>
          <a:blip r:embed="rId2" cstate="print"/>
          <a:stretch>
            <a:fillRect/>
          </a:stretch>
        </p:blipFill>
        <p:spPr>
          <a:xfrm>
            <a:off x="3419872" y="3652266"/>
            <a:ext cx="5724128" cy="26678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normAutofit lnSpcReduction="10000"/>
          </a:bodyPr>
          <a:lstStyle/>
          <a:p>
            <a:r>
              <a:rPr lang="vi-VN" dirty="0" smtClean="0"/>
              <a:t>Tastele alfanumerice – conţin: taste alfabetice (A–Z), numerice (0–9) şi tastele cu caractere speciale (“.”, “,”, “/” etc</a:t>
            </a:r>
            <a:r>
              <a:rPr lang="vi-VN" dirty="0" smtClean="0"/>
              <a:t>.).</a:t>
            </a:r>
            <a:endParaRPr lang="en-US" dirty="0" smtClean="0"/>
          </a:p>
          <a:p>
            <a:pPr>
              <a:buNone/>
            </a:pPr>
            <a:r>
              <a:rPr lang="vi-VN" dirty="0" smtClean="0"/>
              <a:t> </a:t>
            </a:r>
            <a:r>
              <a:rPr lang="en-US" dirty="0" smtClean="0"/>
              <a:t>   </a:t>
            </a:r>
            <a:r>
              <a:rPr lang="vi-VN" dirty="0" smtClean="0"/>
              <a:t>Pentru </a:t>
            </a:r>
            <a:r>
              <a:rPr lang="vi-VN" dirty="0" smtClean="0"/>
              <a:t>a obţine litera mare se tastează Shift şi litera mică în acelaşi timp sau se blochează tasta specială Caps Lock (se aprinde ledul corespunzător). Caracterele speciale scrise pe tastele numerice se obţin în acelaşi mod ca literele mari (Shift + tasta). </a:t>
            </a:r>
            <a:endParaRPr lang="en-US" dirty="0" smtClean="0"/>
          </a:p>
          <a:p>
            <a:r>
              <a:rPr lang="vi-VN" dirty="0" smtClean="0"/>
              <a:t>Tastele </a:t>
            </a:r>
            <a:r>
              <a:rPr lang="vi-VN" dirty="0" smtClean="0"/>
              <a:t>funcţionale – sunt dispuse pe primul rând al tastaturii, au scris pe ele F1…F12 şi au diferite funcţii în diferite produse soft.</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normAutofit fontScale="77500" lnSpcReduction="20000"/>
          </a:bodyPr>
          <a:lstStyle/>
          <a:p>
            <a:pPr>
              <a:buNone/>
            </a:pPr>
            <a:r>
              <a:rPr lang="vi-VN" dirty="0" smtClean="0"/>
              <a:t>Tastele </a:t>
            </a:r>
            <a:r>
              <a:rPr lang="vi-VN" dirty="0" smtClean="0"/>
              <a:t>speciale – sunt folosite, în general pentru</a:t>
            </a:r>
            <a:r>
              <a:rPr lang="vi-VN" dirty="0" smtClean="0"/>
              <a:t>:</a:t>
            </a:r>
            <a:endParaRPr lang="en-US" dirty="0" smtClean="0"/>
          </a:p>
          <a:p>
            <a:pPr>
              <a:buNone/>
            </a:pPr>
            <a:r>
              <a:rPr lang="vi-VN" dirty="0" smtClean="0"/>
              <a:t> </a:t>
            </a:r>
            <a:r>
              <a:rPr lang="vi-VN" dirty="0" smtClean="0"/>
              <a:t>- Esc (Escape) – întreruperea unei </a:t>
            </a:r>
            <a:r>
              <a:rPr lang="vi-VN" dirty="0" smtClean="0"/>
              <a:t>acţiuni</a:t>
            </a:r>
            <a:r>
              <a:rPr lang="en-US" dirty="0" smtClean="0"/>
              <a:t>;</a:t>
            </a:r>
          </a:p>
          <a:p>
            <a:pPr>
              <a:buNone/>
            </a:pPr>
            <a:r>
              <a:rPr lang="vi-VN" dirty="0" smtClean="0"/>
              <a:t> </a:t>
            </a:r>
            <a:r>
              <a:rPr lang="vi-VN" dirty="0" smtClean="0"/>
              <a:t>- Tab – saltul la următoarea zonă; </a:t>
            </a:r>
            <a:endParaRPr lang="en-US" dirty="0" smtClean="0"/>
          </a:p>
          <a:p>
            <a:pPr>
              <a:buNone/>
            </a:pPr>
            <a:r>
              <a:rPr lang="vi-VN" dirty="0" smtClean="0"/>
              <a:t>- </a:t>
            </a:r>
            <a:r>
              <a:rPr lang="vi-VN" dirty="0" smtClean="0"/>
              <a:t>Ctrl (Control) şi Alt – sunt utilizate în combinaţie cu alte taste pentru obţinerea diferitor efecte (Ex.: Ctrl+Alt+Del = resetează calculatorul</a:t>
            </a:r>
            <a:r>
              <a:rPr lang="vi-VN" dirty="0" smtClean="0"/>
              <a:t>);</a:t>
            </a:r>
            <a:endParaRPr lang="en-US" dirty="0" smtClean="0"/>
          </a:p>
          <a:p>
            <a:pPr>
              <a:buNone/>
            </a:pPr>
            <a:r>
              <a:rPr lang="vi-VN" dirty="0" smtClean="0"/>
              <a:t> </a:t>
            </a:r>
            <a:r>
              <a:rPr lang="vi-VN" dirty="0" smtClean="0"/>
              <a:t>- Caps Lock – blocarea tastaturii alfabetice pe litere mari (Capitals); </a:t>
            </a:r>
            <a:endParaRPr lang="en-US" dirty="0" smtClean="0"/>
          </a:p>
          <a:p>
            <a:pPr>
              <a:buNone/>
            </a:pPr>
            <a:r>
              <a:rPr lang="vi-VN" dirty="0" smtClean="0"/>
              <a:t>- </a:t>
            </a:r>
            <a:r>
              <a:rPr lang="vi-VN" dirty="0" smtClean="0"/>
              <a:t>Backspace – ştergerea caracterului aflat înaintea poziţiei curente a cursorului; </a:t>
            </a:r>
            <a:endParaRPr lang="en-US" dirty="0" smtClean="0"/>
          </a:p>
          <a:p>
            <a:pPr>
              <a:buNone/>
            </a:pPr>
            <a:r>
              <a:rPr lang="vi-VN" dirty="0" smtClean="0"/>
              <a:t>- </a:t>
            </a:r>
            <a:r>
              <a:rPr lang="vi-VN" dirty="0" smtClean="0"/>
              <a:t>Enter – încheierea mesajului dat calculatorului</a:t>
            </a:r>
            <a:r>
              <a:rPr lang="vi-VN" dirty="0" smtClean="0"/>
              <a:t>;</a:t>
            </a:r>
            <a:endParaRPr lang="en-US" dirty="0" smtClean="0"/>
          </a:p>
          <a:p>
            <a:pPr>
              <a:buNone/>
            </a:pPr>
            <a:r>
              <a:rPr lang="vi-VN" dirty="0" smtClean="0"/>
              <a:t> </a:t>
            </a:r>
            <a:r>
              <a:rPr lang="vi-VN" dirty="0" smtClean="0"/>
              <a:t>- Print Screen – preluarea imaginii ecranului</a:t>
            </a:r>
            <a:r>
              <a:rPr lang="vi-VN" dirty="0" smtClean="0"/>
              <a:t>;</a:t>
            </a:r>
            <a:endParaRPr lang="en-US" dirty="0" smtClean="0"/>
          </a:p>
          <a:p>
            <a:pPr>
              <a:buNone/>
            </a:pPr>
            <a:r>
              <a:rPr lang="vi-VN" dirty="0" smtClean="0"/>
              <a:t> </a:t>
            </a:r>
            <a:r>
              <a:rPr lang="vi-VN" dirty="0" smtClean="0"/>
              <a:t>- Scroll Lock – oprirea defilării ecranului</a:t>
            </a:r>
            <a:r>
              <a:rPr lang="vi-VN" dirty="0" smtClean="0"/>
              <a:t>;</a:t>
            </a:r>
            <a:endParaRPr lang="en-US" dirty="0" smtClean="0"/>
          </a:p>
          <a:p>
            <a:pPr>
              <a:buNone/>
            </a:pPr>
            <a:r>
              <a:rPr lang="vi-VN" dirty="0" smtClean="0"/>
              <a:t> </a:t>
            </a:r>
            <a:r>
              <a:rPr lang="vi-VN" dirty="0" smtClean="0"/>
              <a:t>- Pause – oprirea/pornirea execuţiei unui program</a:t>
            </a:r>
            <a:r>
              <a:rPr lang="vi-VN" dirty="0" smtClean="0"/>
              <a:t>;</a:t>
            </a:r>
            <a:endParaRPr lang="en-US" dirty="0" smtClean="0"/>
          </a:p>
          <a:p>
            <a:pPr>
              <a:buNone/>
            </a:pPr>
            <a:r>
              <a:rPr lang="vi-VN" dirty="0" smtClean="0"/>
              <a:t> </a:t>
            </a:r>
            <a:r>
              <a:rPr lang="vi-VN" dirty="0" smtClean="0"/>
              <a:t>- Num Lock – utilizarea tastaturii numerice ca atare (led aprins) sau ca tastatură specială (led stins</a:t>
            </a:r>
            <a:r>
              <a:rPr lang="vi-VN" dirty="0" smtClean="0"/>
              <a:t>);</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normAutofit fontScale="92500" lnSpcReduction="20000"/>
          </a:bodyPr>
          <a:lstStyle/>
          <a:p>
            <a:pPr>
              <a:buNone/>
            </a:pPr>
            <a:r>
              <a:rPr lang="en-US" b="1" dirty="0" smtClean="0"/>
              <a:t>    </a:t>
            </a:r>
            <a:r>
              <a:rPr lang="vi-VN" b="1" dirty="0" smtClean="0"/>
              <a:t>2</a:t>
            </a:r>
            <a:r>
              <a:rPr lang="vi-VN" b="1" dirty="0" smtClean="0"/>
              <a:t>. Mouse-ul </a:t>
            </a:r>
            <a:r>
              <a:rPr lang="vi-VN" dirty="0" smtClean="0"/>
              <a:t>– este dispozitivul ce controlează mişcarea cursorului pe ecranul monitorului şi permite selectarea sau activarea unor obiecte de pe ecran prin acţionarea unor butoane. Operaţiile ce se pot executa cu mouse-ul sunt</a:t>
            </a:r>
            <a:r>
              <a:rPr lang="vi-VN" dirty="0" smtClean="0"/>
              <a:t>:</a:t>
            </a:r>
            <a:endParaRPr lang="en-US" dirty="0" smtClean="0"/>
          </a:p>
          <a:p>
            <a:pPr>
              <a:buNone/>
            </a:pPr>
            <a:r>
              <a:rPr lang="vi-VN" dirty="0" smtClean="0"/>
              <a:t> </a:t>
            </a:r>
            <a:r>
              <a:rPr lang="vi-VN" dirty="0" smtClean="0"/>
              <a:t>- indicare; </a:t>
            </a:r>
            <a:endParaRPr lang="en-US" dirty="0" smtClean="0"/>
          </a:p>
          <a:p>
            <a:pPr>
              <a:buNone/>
            </a:pPr>
            <a:r>
              <a:rPr lang="en-US" dirty="0" smtClean="0"/>
              <a:t>-</a:t>
            </a:r>
            <a:r>
              <a:rPr lang="vi-VN" dirty="0" smtClean="0"/>
              <a:t>clic</a:t>
            </a:r>
            <a:r>
              <a:rPr lang="vi-VN" dirty="0" smtClean="0"/>
              <a:t>; </a:t>
            </a:r>
            <a:endParaRPr lang="en-US" dirty="0" smtClean="0"/>
          </a:p>
          <a:p>
            <a:pPr>
              <a:buNone/>
            </a:pPr>
            <a:r>
              <a:rPr lang="vi-VN" dirty="0" smtClean="0"/>
              <a:t>- </a:t>
            </a:r>
            <a:r>
              <a:rPr lang="vi-VN" dirty="0" smtClean="0"/>
              <a:t>dublu clic – acţionarea scurtă de două ori a butonului din partea stângă a mouseului; </a:t>
            </a:r>
            <a:endParaRPr lang="en-US" dirty="0" smtClean="0"/>
          </a:p>
          <a:p>
            <a:pPr>
              <a:buNone/>
            </a:pPr>
            <a:r>
              <a:rPr lang="vi-VN" dirty="0" smtClean="0"/>
              <a:t>- </a:t>
            </a:r>
            <a:r>
              <a:rPr lang="vi-VN" dirty="0" smtClean="0"/>
              <a:t>glisare – deplasarea mouse-ului cu un buton acţionat</a:t>
            </a:r>
            <a:r>
              <a:rPr lang="vi-VN" dirty="0" smtClean="0"/>
              <a:t>;</a:t>
            </a:r>
            <a:endParaRPr lang="en-US" dirty="0" smtClean="0"/>
          </a:p>
          <a:p>
            <a:pPr>
              <a:buNone/>
            </a:pPr>
            <a:r>
              <a:rPr lang="vi-VN" dirty="0" smtClean="0"/>
              <a:t> </a:t>
            </a:r>
            <a:r>
              <a:rPr lang="vi-VN" dirty="0" smtClean="0"/>
              <a:t>- derulare (scrolling). </a:t>
            </a:r>
            <a:endParaRPr lang="en-US" dirty="0" smtClean="0"/>
          </a:p>
          <a:p>
            <a:pPr>
              <a:buNone/>
            </a:pPr>
            <a:r>
              <a:rPr lang="vi-VN" dirty="0" smtClean="0"/>
              <a:t>În </a:t>
            </a:r>
            <a:r>
              <a:rPr lang="vi-VN" dirty="0" smtClean="0"/>
              <a:t>general mouse-ul este format din: carcasă, bilă, butoane şi circuite electrice.</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lstStyle/>
          <a:p>
            <a:pPr>
              <a:buNone/>
            </a:pPr>
            <a:r>
              <a:rPr lang="en-US" b="1" dirty="0" smtClean="0"/>
              <a:t>   </a:t>
            </a:r>
            <a:r>
              <a:rPr lang="vi-VN" b="1" dirty="0" smtClean="0"/>
              <a:t>3</a:t>
            </a:r>
            <a:r>
              <a:rPr lang="vi-VN" b="1" dirty="0" smtClean="0"/>
              <a:t>. Trackball </a:t>
            </a:r>
            <a:r>
              <a:rPr lang="vi-VN" dirty="0" smtClean="0"/>
              <a:t>– dispozitiv de indicare asemănător mouse-ului. Practic este un mouse răsturnat utilizat în special la calculatoarele portabile. Mişcarea cursorului se realizează prin rotaţia bilei. </a:t>
            </a:r>
            <a:endParaRPr lang="en-US" dirty="0" smtClean="0"/>
          </a:p>
          <a:p>
            <a:pPr>
              <a:buNone/>
            </a:pPr>
            <a:endParaRPr lang="ru-RU" dirty="0"/>
          </a:p>
        </p:txBody>
      </p:sp>
      <p:pic>
        <p:nvPicPr>
          <p:cNvPr id="4" name="Рисунок 3" descr="kd6704.png"/>
          <p:cNvPicPr>
            <a:picLocks noChangeAspect="1"/>
          </p:cNvPicPr>
          <p:nvPr/>
        </p:nvPicPr>
        <p:blipFill>
          <a:blip r:embed="rId2" cstate="print"/>
          <a:stretch>
            <a:fillRect/>
          </a:stretch>
        </p:blipFill>
        <p:spPr>
          <a:xfrm>
            <a:off x="2912333" y="2181531"/>
            <a:ext cx="6231667" cy="467646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u="sng" dirty="0" smtClean="0">
                <a:solidFill>
                  <a:schemeClr val="accent1"/>
                </a:solidFill>
              </a:rPr>
              <a:t>Dispozitive periferice de intrare</a:t>
            </a:r>
            <a:endParaRPr lang="ru-RU" dirty="0"/>
          </a:p>
        </p:txBody>
      </p:sp>
      <p:sp>
        <p:nvSpPr>
          <p:cNvPr id="3" name="Содержимое 2"/>
          <p:cNvSpPr>
            <a:spLocks noGrp="1"/>
          </p:cNvSpPr>
          <p:nvPr>
            <p:ph sz="quarter" idx="1"/>
          </p:nvPr>
        </p:nvSpPr>
        <p:spPr/>
        <p:txBody>
          <a:bodyPr/>
          <a:lstStyle/>
          <a:p>
            <a:pPr>
              <a:buNone/>
            </a:pPr>
            <a:r>
              <a:rPr lang="en-US" b="1" dirty="0" smtClean="0"/>
              <a:t>    </a:t>
            </a:r>
            <a:r>
              <a:rPr lang="en-US" b="1" dirty="0" smtClean="0"/>
              <a:t>4</a:t>
            </a:r>
            <a:r>
              <a:rPr lang="vi-VN" b="1" dirty="0" smtClean="0"/>
              <a:t>. </a:t>
            </a:r>
            <a:r>
              <a:rPr lang="vi-VN" b="1" dirty="0" smtClean="0"/>
              <a:t>Tableta grafică (graphics tablet) </a:t>
            </a:r>
            <a:r>
              <a:rPr lang="vi-VN" dirty="0" smtClean="0"/>
              <a:t>– dispozitiv ce permite introducerea facilă a desenelor şi schiţelor. Este alcătuită dintr-un creion cu vârf electronic şi o plăcuţă electronică, capabilă să detecteze mişcările creionului şi să le transmita calculatorului</a:t>
            </a:r>
            <a:r>
              <a:rPr lang="vi-VN" dirty="0" smtClean="0"/>
              <a:t>.</a:t>
            </a:r>
            <a:endParaRPr lang="en-US" dirty="0" smtClean="0"/>
          </a:p>
          <a:p>
            <a:pPr>
              <a:buNone/>
            </a:pPr>
            <a:endParaRPr lang="ru-RU" dirty="0"/>
          </a:p>
        </p:txBody>
      </p:sp>
      <p:pic>
        <p:nvPicPr>
          <p:cNvPr id="4" name="Рисунок 3" descr="61ADXFpXo9L._SX466_.jpg"/>
          <p:cNvPicPr>
            <a:picLocks noChangeAspect="1"/>
          </p:cNvPicPr>
          <p:nvPr/>
        </p:nvPicPr>
        <p:blipFill>
          <a:blip r:embed="rId2" cstate="print"/>
          <a:stretch>
            <a:fillRect/>
          </a:stretch>
        </p:blipFill>
        <p:spPr>
          <a:xfrm>
            <a:off x="5076057" y="3212977"/>
            <a:ext cx="3240360" cy="324036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фициальная">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102</TotalTime>
  <Words>1231</Words>
  <Application>Microsoft Office PowerPoint</Application>
  <PresentationFormat>Экран (4:3)</PresentationFormat>
  <Paragraphs>93</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Официальная</vt:lpstr>
      <vt:lpstr>TIPURI DE DISPOZITIVE DE INTRARE, DE IESIRE, DE INTRARE – IESIRE, DE STOCARE A DATELOR</vt:lpstr>
      <vt:lpstr>Notiuni generale despre dispozitive</vt:lpstr>
      <vt:lpstr>Notiuni generale despre dispozitive</vt:lpstr>
      <vt:lpstr>Dispozitive periferice de intrare</vt:lpstr>
      <vt:lpstr>Dispozitive periferice de intrare</vt:lpstr>
      <vt:lpstr>Dispozitive periferice de intrare</vt:lpstr>
      <vt:lpstr>Dispozitive periferice de intrare</vt:lpstr>
      <vt:lpstr>Dispozitive periferice de intrare</vt:lpstr>
      <vt:lpstr>Dispozitive periferice de intrare</vt:lpstr>
      <vt:lpstr>Dispozitive periferice de intrare</vt:lpstr>
      <vt:lpstr>Dispozitive periferice de intrare</vt:lpstr>
      <vt:lpstr>Dispozitive periferice de ieșire</vt:lpstr>
      <vt:lpstr>Dispozitive periferice de ieșire</vt:lpstr>
      <vt:lpstr>Dispozitive periferice de ieșire</vt:lpstr>
      <vt:lpstr>Dispozitive periferice de ieșire</vt:lpstr>
      <vt:lpstr>Dispozitive periferice de ieșire</vt:lpstr>
      <vt:lpstr>Dispozitive periferice de intrare-ieșire</vt:lpstr>
      <vt:lpstr>Modem, Touchscreen, Sound card</vt:lpstr>
      <vt:lpstr>Sfârșit!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ASUS</dc:creator>
  <cp:lastModifiedBy>ASUS</cp:lastModifiedBy>
  <cp:revision>12</cp:revision>
  <dcterms:created xsi:type="dcterms:W3CDTF">2019-04-30T12:56:55Z</dcterms:created>
  <dcterms:modified xsi:type="dcterms:W3CDTF">2019-04-30T14:49:58Z</dcterms:modified>
</cp:coreProperties>
</file>