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4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5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6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7" r:id="rId2"/>
    <p:sldId id="275" r:id="rId3"/>
    <p:sldId id="258" r:id="rId4"/>
    <p:sldId id="267" r:id="rId5"/>
    <p:sldId id="260" r:id="rId6"/>
    <p:sldId id="265" r:id="rId7"/>
    <p:sldId id="261" r:id="rId8"/>
    <p:sldId id="259" r:id="rId9"/>
    <p:sldId id="268" r:id="rId10"/>
    <p:sldId id="269" r:id="rId11"/>
    <p:sldId id="273" r:id="rId12"/>
    <p:sldId id="271" r:id="rId13"/>
    <p:sldId id="272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BD0"/>
    <a:srgbClr val="F5B084"/>
    <a:srgbClr val="E28394"/>
    <a:srgbClr val="77A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\dianarwang\Library\Mobile%20Documents\com~apple~CloudDocs\-%20Thinkful\Capstone%201\Lariat%20Model%20Second%20D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ianarwang\Library\Mobile%20Documents\com~apple~CloudDocs\-%20Thinkful\Capstone%201\Lariat%20Model%20Second%20D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\dianarwang\Library\Mobile%20Documents\com~apple~CloudDocs\-%20Thinkful\Capstone%201\Lariat%20Model%20Second%20D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anarwang/Library/Mobile%20Documents/com~apple~CloudDocs/-%20Thinkful/Capstone%201/Lariat%20Model%20Second%20D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Notable Vehicles'!$V$64</c:f>
              <c:strCache>
                <c:ptCount val="1"/>
                <c:pt idx="0">
                  <c:v>Average Pofit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5B0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1-A54E-B274-9A2D355786BC}"/>
              </c:ext>
            </c:extLst>
          </c:dPt>
          <c:dPt>
            <c:idx val="1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1-A54E-B274-9A2D355786BC}"/>
              </c:ext>
            </c:extLst>
          </c:dPt>
          <c:dPt>
            <c:idx val="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21-A54E-B274-9A2D355786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Notable Vehicles'!$W$62:$Y$62</c:f>
              <c:strCache>
                <c:ptCount val="3"/>
                <c:pt idx="0">
                  <c:v>BOTTOM 20th</c:v>
                </c:pt>
                <c:pt idx="1">
                  <c:v>MIDDLE</c:v>
                </c:pt>
                <c:pt idx="2">
                  <c:v>TOP 10th</c:v>
                </c:pt>
              </c:strCache>
            </c:strRef>
          </c:cat>
          <c:val>
            <c:numRef>
              <c:f>'Pivot Notable Vehicles'!$W$64:$Y$64</c:f>
              <c:numCache>
                <c:formatCode>"$"#,##0.00_);[Red]\("$"#,##0.00\)</c:formatCode>
                <c:ptCount val="3"/>
                <c:pt idx="0">
                  <c:v>3039.4508865440121</c:v>
                </c:pt>
                <c:pt idx="1">
                  <c:v>5848.57775237244</c:v>
                </c:pt>
                <c:pt idx="2">
                  <c:v>9025.2756274350631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21-A54E-B274-9A2D355786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593503"/>
        <c:axId val="394965247"/>
      </c:barChart>
      <c:catAx>
        <c:axId val="39459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65247"/>
        <c:crosses val="autoZero"/>
        <c:auto val="1"/>
        <c:lblAlgn val="ctr"/>
        <c:lblOffset val="100"/>
        <c:noMultiLvlLbl val="0"/>
      </c:catAx>
      <c:valAx>
        <c:axId val="39496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59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Notable Vehicles'!$AP$33</c:f>
              <c:strCache>
                <c:ptCount val="1"/>
                <c:pt idx="0">
                  <c:v>Avg Unit Profit 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5B0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BC-094F-9356-566D0843BE0E}"/>
              </c:ext>
            </c:extLst>
          </c:dPt>
          <c:dPt>
            <c:idx val="1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BC-094F-9356-566D0843BE0E}"/>
              </c:ext>
            </c:extLst>
          </c:dPt>
          <c:dPt>
            <c:idx val="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BC-094F-9356-566D0843BE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Notable Vehicles'!$AQ$20:$AS$20</c:f>
              <c:strCache>
                <c:ptCount val="3"/>
                <c:pt idx="0">
                  <c:v>BOTTOM 20th</c:v>
                </c:pt>
                <c:pt idx="1">
                  <c:v>MIDDLE</c:v>
                </c:pt>
                <c:pt idx="2">
                  <c:v>TOP 10th</c:v>
                </c:pt>
              </c:strCache>
            </c:strRef>
          </c:cat>
          <c:val>
            <c:numRef>
              <c:f>'Pivot Notable Vehicles'!$AQ$33:$AS$33</c:f>
              <c:numCache>
                <c:formatCode>0.00%</c:formatCode>
                <c:ptCount val="3"/>
                <c:pt idx="0">
                  <c:v>0.2432080180460624</c:v>
                </c:pt>
                <c:pt idx="1">
                  <c:v>0.41639337447694125</c:v>
                </c:pt>
                <c:pt idx="2">
                  <c:v>0.55875225769910097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BC-094F-9356-566D0843BE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593503"/>
        <c:axId val="394965247"/>
      </c:barChart>
      <c:catAx>
        <c:axId val="39459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65247"/>
        <c:crosses val="autoZero"/>
        <c:auto val="1"/>
        <c:lblAlgn val="ctr"/>
        <c:lblOffset val="100"/>
        <c:noMultiLvlLbl val="0"/>
      </c:catAx>
      <c:valAx>
        <c:axId val="39496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59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Notable Vehicles'!$V$64</c:f>
              <c:strCache>
                <c:ptCount val="1"/>
                <c:pt idx="0">
                  <c:v>Average Pofit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5B0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1-A54E-B274-9A2D355786BC}"/>
              </c:ext>
            </c:extLst>
          </c:dPt>
          <c:dPt>
            <c:idx val="1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1-A54E-B274-9A2D355786BC}"/>
              </c:ext>
            </c:extLst>
          </c:dPt>
          <c:dPt>
            <c:idx val="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21-A54E-B274-9A2D355786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Notable Vehicles'!$W$62:$Y$62</c:f>
              <c:strCache>
                <c:ptCount val="3"/>
                <c:pt idx="0">
                  <c:v>BOTTOM 20th</c:v>
                </c:pt>
                <c:pt idx="1">
                  <c:v>MIDDLE</c:v>
                </c:pt>
                <c:pt idx="2">
                  <c:v>TOP 10th</c:v>
                </c:pt>
              </c:strCache>
            </c:strRef>
          </c:cat>
          <c:val>
            <c:numRef>
              <c:f>'Pivot Notable Vehicles'!$W$64:$Y$64</c:f>
              <c:numCache>
                <c:formatCode>"$"#,##0.00_);[Red]\("$"#,##0.00\)</c:formatCode>
                <c:ptCount val="3"/>
                <c:pt idx="0">
                  <c:v>3039.4508865440121</c:v>
                </c:pt>
                <c:pt idx="1">
                  <c:v>5848.57775237244</c:v>
                </c:pt>
                <c:pt idx="2">
                  <c:v>9025.2756274350631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21-A54E-B274-9A2D355786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593503"/>
        <c:axId val="394965247"/>
      </c:barChart>
      <c:catAx>
        <c:axId val="39459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65247"/>
        <c:crosses val="autoZero"/>
        <c:auto val="1"/>
        <c:lblAlgn val="ctr"/>
        <c:lblOffset val="100"/>
        <c:noMultiLvlLbl val="0"/>
      </c:catAx>
      <c:valAx>
        <c:axId val="39496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59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Fleet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18141224185511"/>
          <c:y val="0.14416960530549736"/>
          <c:w val="0.84908511436070488"/>
          <c:h val="0.707372828396450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4D5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80-E941-AFF6-3A9522410823}"/>
              </c:ext>
            </c:extLst>
          </c:dPt>
          <c:dPt>
            <c:idx val="1"/>
            <c:invertIfNegative val="0"/>
            <c:bubble3D val="0"/>
            <c:spPr>
              <a:solidFill>
                <a:srgbClr val="FFBD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80-E941-AFF6-3A9522410823}"/>
              </c:ext>
            </c:extLst>
          </c:dPt>
          <c:dPt>
            <c:idx val="2"/>
            <c:invertIfNegative val="0"/>
            <c:bubble3D val="0"/>
            <c:spPr>
              <a:solidFill>
                <a:srgbClr val="FFBD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80-E941-AFF6-3A9522410823}"/>
              </c:ext>
            </c:extLst>
          </c:dPt>
          <c:dPt>
            <c:idx val="3"/>
            <c:invertIfNegative val="0"/>
            <c:bubble3D val="0"/>
            <c:spPr>
              <a:solidFill>
                <a:srgbClr val="FFBD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80-E941-AFF6-3A952241082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BC7B9E-9BF5-AC46-9E61-A1D1B2E314D6}" type="CELLRANGE">
                      <a:rPr lang="en-US" b="1"/>
                      <a:pPr/>
                      <a:t>[CELLRANGE]</a:t>
                    </a:fld>
                    <a:endParaRPr lang="en-US" b="1" baseline="0" dirty="0"/>
                  </a:p>
                  <a:p>
                    <a:fld id="{CDDCFC80-8F15-7548-BA1C-6A17C15344AB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D80-E941-AFF6-3A952241082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CCB2B4-E35B-C847-888C-36A65A24B2DF}" type="CELLRANGE">
                      <a:rPr lang="en-US" b="1"/>
                      <a:pPr/>
                      <a:t>[CELLRANGE]</a:t>
                    </a:fld>
                    <a:endParaRPr lang="en-US" b="1" baseline="0" dirty="0"/>
                  </a:p>
                  <a:p>
                    <a:fld id="{13812B17-1C52-E341-B3A3-F30509A7ADD5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80-E941-AFF6-3A952241082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7C52FED-3C8A-3148-B5C2-C4403E12DF13}" type="CELLRANGE">
                      <a:rPr lang="en-US" b="1"/>
                      <a:pPr/>
                      <a:t>[CELLRANGE]</a:t>
                    </a:fld>
                    <a:endParaRPr lang="en-US" b="1" baseline="0" dirty="0"/>
                  </a:p>
                  <a:p>
                    <a:fld id="{F489B8F3-BBFA-734F-A2BA-A28C0650957A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D80-E941-AFF6-3A952241082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68D1B0-FDE0-514B-99AC-8EC7459A8EAB}" type="CELLRANGE">
                      <a:rPr lang="en-US" b="1"/>
                      <a:pPr/>
                      <a:t>[CELLRANGE]</a:t>
                    </a:fld>
                    <a:endParaRPr lang="en-US" b="1" baseline="0" dirty="0"/>
                  </a:p>
                  <a:p>
                    <a:fld id="{7D840BCF-026E-7841-8852-015E33C8F377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D80-E941-AFF6-3A95224108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Model!$E$18:$H$18</c:f>
              <c:strCache>
                <c:ptCount val="4"/>
                <c:pt idx="0">
                  <c:v>Current Purchase Pattern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Model!$E$25:$H$25</c:f>
              <c:numCache>
                <c:formatCode>"$"#,##0.00_);[Red]\("$"#,##0.00\)</c:formatCode>
                <c:ptCount val="4"/>
                <c:pt idx="0">
                  <c:v>22509909.079999994</c:v>
                </c:pt>
                <c:pt idx="1">
                  <c:v>25491847.470000017</c:v>
                </c:pt>
                <c:pt idx="2">
                  <c:v>24624645.030000012</c:v>
                </c:pt>
                <c:pt idx="3">
                  <c:v>24920632.520000007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Model!$E$27:$H$27</c15:f>
                <c15:dlblRangeCache>
                  <c:ptCount val="4"/>
                  <c:pt idx="0">
                    <c:v>0%</c:v>
                  </c:pt>
                  <c:pt idx="1">
                    <c:v>13%</c:v>
                  </c:pt>
                  <c:pt idx="2">
                    <c:v>9%</c:v>
                  </c:pt>
                  <c:pt idx="3">
                    <c:v>11%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D80-E941-AFF6-3A95224108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0134752"/>
        <c:axId val="1320884048"/>
      </c:barChart>
      <c:catAx>
        <c:axId val="13401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884048"/>
        <c:crosses val="autoZero"/>
        <c:auto val="1"/>
        <c:lblAlgn val="ctr"/>
        <c:lblOffset val="100"/>
        <c:noMultiLvlLbl val="0"/>
      </c:catAx>
      <c:valAx>
        <c:axId val="132088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134752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1EEB4-A066-4ACB-9A54-AD75E51818E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F21F2-FE51-4D19-B157-F9A082489DBB}">
      <dgm:prSet/>
      <dgm:spPr/>
      <dgm:t>
        <a:bodyPr/>
        <a:lstStyle/>
        <a:p>
          <a:r>
            <a:rPr lang="en-US" baseline="0" dirty="0"/>
            <a:t>Vehicles = </a:t>
          </a:r>
        </a:p>
        <a:p>
          <a:r>
            <a:rPr lang="en-US" baseline="0" dirty="0"/>
            <a:t>4000</a:t>
          </a:r>
          <a:endParaRPr lang="en-US" dirty="0"/>
        </a:p>
      </dgm:t>
    </dgm:pt>
    <dgm:pt modelId="{4F48D451-9AF6-49ED-88CE-AFD8B1488E1E}" type="parTrans" cxnId="{5F3FB490-B1C8-42B8-9BB7-6778946F43C0}">
      <dgm:prSet/>
      <dgm:spPr/>
      <dgm:t>
        <a:bodyPr/>
        <a:lstStyle/>
        <a:p>
          <a:endParaRPr lang="en-US"/>
        </a:p>
      </dgm:t>
    </dgm:pt>
    <dgm:pt modelId="{F2ED5E83-A5E8-4570-A30C-89130D56C7E6}" type="sibTrans" cxnId="{5F3FB490-B1C8-42B8-9BB7-6778946F43C0}">
      <dgm:prSet/>
      <dgm:spPr/>
      <dgm:t>
        <a:bodyPr/>
        <a:lstStyle/>
        <a:p>
          <a:endParaRPr lang="en-US"/>
        </a:p>
      </dgm:t>
    </dgm:pt>
    <dgm:pt modelId="{3A0B17B8-DD6F-4D6B-9C9C-45F6312FF336}">
      <dgm:prSet/>
      <dgm:spPr/>
      <dgm:t>
        <a:bodyPr/>
        <a:lstStyle/>
        <a:p>
          <a:r>
            <a:rPr lang="en-US" baseline="0" dirty="0"/>
            <a:t>Branches = </a:t>
          </a:r>
        </a:p>
        <a:p>
          <a:r>
            <a:rPr lang="en-US" baseline="0" dirty="0"/>
            <a:t>50</a:t>
          </a:r>
          <a:endParaRPr lang="en-US" dirty="0"/>
        </a:p>
      </dgm:t>
    </dgm:pt>
    <dgm:pt modelId="{56B0AF16-7E74-46D0-B12C-30BCBA03F644}" type="parTrans" cxnId="{F86A653D-E6BC-4AAB-975E-E9CD96E1E7B9}">
      <dgm:prSet/>
      <dgm:spPr/>
      <dgm:t>
        <a:bodyPr/>
        <a:lstStyle/>
        <a:p>
          <a:endParaRPr lang="en-US"/>
        </a:p>
      </dgm:t>
    </dgm:pt>
    <dgm:pt modelId="{9FC3B188-8529-4288-BE93-A25D3066F4C1}" type="sibTrans" cxnId="{F86A653D-E6BC-4AAB-975E-E9CD96E1E7B9}">
      <dgm:prSet/>
      <dgm:spPr/>
      <dgm:t>
        <a:bodyPr/>
        <a:lstStyle/>
        <a:p>
          <a:endParaRPr lang="en-US"/>
        </a:p>
      </dgm:t>
    </dgm:pt>
    <dgm:pt modelId="{BAEF8E28-9214-4A00-9960-2AB92727612D}">
      <dgm:prSet/>
      <dgm:spPr/>
      <dgm:t>
        <a:bodyPr/>
        <a:lstStyle/>
        <a:p>
          <a:r>
            <a:rPr lang="en-US" baseline="0" dirty="0"/>
            <a:t>Total Profit =</a:t>
          </a:r>
        </a:p>
        <a:p>
          <a:r>
            <a:rPr lang="en-US" baseline="0" dirty="0"/>
            <a:t> $22,509,909.08 </a:t>
          </a:r>
          <a:endParaRPr lang="en-US" dirty="0"/>
        </a:p>
      </dgm:t>
    </dgm:pt>
    <dgm:pt modelId="{C6C8B3EE-4471-49AF-A124-138BDC6AE70B}" type="parTrans" cxnId="{E1C7E941-1CD0-43A2-BFB2-264143DBE515}">
      <dgm:prSet/>
      <dgm:spPr/>
      <dgm:t>
        <a:bodyPr/>
        <a:lstStyle/>
        <a:p>
          <a:endParaRPr lang="en-US"/>
        </a:p>
      </dgm:t>
    </dgm:pt>
    <dgm:pt modelId="{6EBFF693-C5E3-4EAB-A0E4-8B24C56B5620}" type="sibTrans" cxnId="{E1C7E941-1CD0-43A2-BFB2-264143DBE515}">
      <dgm:prSet/>
      <dgm:spPr/>
      <dgm:t>
        <a:bodyPr/>
        <a:lstStyle/>
        <a:p>
          <a:endParaRPr lang="en-US"/>
        </a:p>
      </dgm:t>
    </dgm:pt>
    <dgm:pt modelId="{075304D4-3A1B-4E00-92C0-472375B34AA1}">
      <dgm:prSet/>
      <dgm:spPr/>
      <dgm:t>
        <a:bodyPr/>
        <a:lstStyle/>
        <a:p>
          <a:r>
            <a:rPr lang="en-US" baseline="0" dirty="0"/>
            <a:t>Total Revenue =</a:t>
          </a:r>
        </a:p>
        <a:p>
          <a:r>
            <a:rPr lang="en-US" baseline="0" dirty="0"/>
            <a:t> $52,830,207.00 </a:t>
          </a:r>
          <a:endParaRPr lang="en-US" dirty="0"/>
        </a:p>
      </dgm:t>
    </dgm:pt>
    <dgm:pt modelId="{EEDFDDDD-C337-4E4E-B023-55ADF87AEDEE}" type="parTrans" cxnId="{E426EA67-9F03-45E5-9D8F-B6113F28B5BA}">
      <dgm:prSet/>
      <dgm:spPr/>
      <dgm:t>
        <a:bodyPr/>
        <a:lstStyle/>
        <a:p>
          <a:endParaRPr lang="en-US"/>
        </a:p>
      </dgm:t>
    </dgm:pt>
    <dgm:pt modelId="{D775156C-2EE1-4146-80E8-2819B6DAA32B}" type="sibTrans" cxnId="{E426EA67-9F03-45E5-9D8F-B6113F28B5BA}">
      <dgm:prSet/>
      <dgm:spPr/>
      <dgm:t>
        <a:bodyPr/>
        <a:lstStyle/>
        <a:p>
          <a:endParaRPr lang="en-US"/>
        </a:p>
      </dgm:t>
    </dgm:pt>
    <dgm:pt modelId="{2D4A2EC9-52B4-4FC1-8AB6-82108E448ED5}">
      <dgm:prSet/>
      <dgm:spPr/>
      <dgm:t>
        <a:bodyPr/>
        <a:lstStyle/>
        <a:p>
          <a:r>
            <a:rPr lang="en-US" baseline="0" dirty="0"/>
            <a:t>Total Cost = </a:t>
          </a:r>
        </a:p>
        <a:p>
          <a:r>
            <a:rPr lang="en-US" baseline="0" dirty="0"/>
            <a:t>($30,320,297.92)</a:t>
          </a:r>
          <a:endParaRPr lang="en-US" dirty="0"/>
        </a:p>
      </dgm:t>
    </dgm:pt>
    <dgm:pt modelId="{3E0AE228-2DCC-4DE0-9E63-AC92FE2ACE75}" type="parTrans" cxnId="{6C7A02F5-BC5C-497A-AA27-8B298F4740BB}">
      <dgm:prSet/>
      <dgm:spPr/>
      <dgm:t>
        <a:bodyPr/>
        <a:lstStyle/>
        <a:p>
          <a:endParaRPr lang="en-US"/>
        </a:p>
      </dgm:t>
    </dgm:pt>
    <dgm:pt modelId="{ECA65334-4D95-4061-9E59-1E4D75E3154F}" type="sibTrans" cxnId="{6C7A02F5-BC5C-497A-AA27-8B298F4740BB}">
      <dgm:prSet/>
      <dgm:spPr/>
      <dgm:t>
        <a:bodyPr/>
        <a:lstStyle/>
        <a:p>
          <a:endParaRPr lang="en-US"/>
        </a:p>
      </dgm:t>
    </dgm:pt>
    <dgm:pt modelId="{8EFEFD4D-AC9F-8942-95CA-9A1D75F74D1A}">
      <dgm:prSet/>
      <dgm:spPr/>
      <dgm:t>
        <a:bodyPr/>
        <a:lstStyle/>
        <a:p>
          <a:r>
            <a:rPr lang="en-US" dirty="0"/>
            <a:t>Profit Margin =</a:t>
          </a:r>
        </a:p>
        <a:p>
          <a:r>
            <a:rPr lang="en-US" dirty="0"/>
            <a:t> 39.59% </a:t>
          </a:r>
        </a:p>
      </dgm:t>
    </dgm:pt>
    <dgm:pt modelId="{E1349E72-35D3-C743-B92E-F9F5359919A8}" type="parTrans" cxnId="{FB54A958-B594-C442-9DB9-3D3A0AEB5BD0}">
      <dgm:prSet/>
      <dgm:spPr/>
      <dgm:t>
        <a:bodyPr/>
        <a:lstStyle/>
        <a:p>
          <a:endParaRPr lang="en-US"/>
        </a:p>
      </dgm:t>
    </dgm:pt>
    <dgm:pt modelId="{52838544-4424-1747-8803-068357585FCF}" type="sibTrans" cxnId="{FB54A958-B594-C442-9DB9-3D3A0AEB5BD0}">
      <dgm:prSet/>
      <dgm:spPr/>
      <dgm:t>
        <a:bodyPr/>
        <a:lstStyle/>
        <a:p>
          <a:endParaRPr lang="en-US"/>
        </a:p>
      </dgm:t>
    </dgm:pt>
    <dgm:pt modelId="{125839EC-26A7-A94D-A8D8-292EAF26DEE3}" type="pres">
      <dgm:prSet presAssocID="{7311EEB4-A066-4ACB-9A54-AD75E51818E0}" presName="diagram" presStyleCnt="0">
        <dgm:presLayoutVars>
          <dgm:dir/>
          <dgm:resizeHandles val="exact"/>
        </dgm:presLayoutVars>
      </dgm:prSet>
      <dgm:spPr/>
    </dgm:pt>
    <dgm:pt modelId="{685F67D2-BFF5-5246-911C-181C3C8FEB03}" type="pres">
      <dgm:prSet presAssocID="{BAEF8E28-9214-4A00-9960-2AB92727612D}" presName="node" presStyleLbl="node1" presStyleIdx="0" presStyleCnt="6">
        <dgm:presLayoutVars>
          <dgm:bulletEnabled val="1"/>
        </dgm:presLayoutVars>
      </dgm:prSet>
      <dgm:spPr/>
    </dgm:pt>
    <dgm:pt modelId="{8D12E846-887A-534A-94FC-38F0F92E2C8D}" type="pres">
      <dgm:prSet presAssocID="{6EBFF693-C5E3-4EAB-A0E4-8B24C56B5620}" presName="sibTrans" presStyleCnt="0"/>
      <dgm:spPr/>
    </dgm:pt>
    <dgm:pt modelId="{FAD1A6E7-3650-8B44-A997-8CD2002955FF}" type="pres">
      <dgm:prSet presAssocID="{8EFEFD4D-AC9F-8942-95CA-9A1D75F74D1A}" presName="node" presStyleLbl="node1" presStyleIdx="1" presStyleCnt="6">
        <dgm:presLayoutVars>
          <dgm:bulletEnabled val="1"/>
        </dgm:presLayoutVars>
      </dgm:prSet>
      <dgm:spPr/>
    </dgm:pt>
    <dgm:pt modelId="{CEAC6523-9DA3-7A4E-B5B3-9AA76657831E}" type="pres">
      <dgm:prSet presAssocID="{52838544-4424-1747-8803-068357585FCF}" presName="sibTrans" presStyleCnt="0"/>
      <dgm:spPr/>
    </dgm:pt>
    <dgm:pt modelId="{34FFEE76-6922-4440-9966-70BB5815471B}" type="pres">
      <dgm:prSet presAssocID="{075304D4-3A1B-4E00-92C0-472375B34AA1}" presName="node" presStyleLbl="node1" presStyleIdx="2" presStyleCnt="6">
        <dgm:presLayoutVars>
          <dgm:bulletEnabled val="1"/>
        </dgm:presLayoutVars>
      </dgm:prSet>
      <dgm:spPr/>
    </dgm:pt>
    <dgm:pt modelId="{CC2985F9-C4D3-5646-92A7-4F35AAEEBD6A}" type="pres">
      <dgm:prSet presAssocID="{D775156C-2EE1-4146-80E8-2819B6DAA32B}" presName="sibTrans" presStyleCnt="0"/>
      <dgm:spPr/>
    </dgm:pt>
    <dgm:pt modelId="{7CECFCA1-9032-B84D-9747-B8A7167A2080}" type="pres">
      <dgm:prSet presAssocID="{2D4A2EC9-52B4-4FC1-8AB6-82108E448ED5}" presName="node" presStyleLbl="node1" presStyleIdx="3" presStyleCnt="6">
        <dgm:presLayoutVars>
          <dgm:bulletEnabled val="1"/>
        </dgm:presLayoutVars>
      </dgm:prSet>
      <dgm:spPr/>
    </dgm:pt>
    <dgm:pt modelId="{43E995A9-6195-8246-B083-E822F642EB37}" type="pres">
      <dgm:prSet presAssocID="{ECA65334-4D95-4061-9E59-1E4D75E3154F}" presName="sibTrans" presStyleCnt="0"/>
      <dgm:spPr/>
    </dgm:pt>
    <dgm:pt modelId="{0C28A81B-AC36-3940-82FA-99C98E3D5D5B}" type="pres">
      <dgm:prSet presAssocID="{A28F21F2-FE51-4D19-B157-F9A082489DBB}" presName="node" presStyleLbl="node1" presStyleIdx="4" presStyleCnt="6">
        <dgm:presLayoutVars>
          <dgm:bulletEnabled val="1"/>
        </dgm:presLayoutVars>
      </dgm:prSet>
      <dgm:spPr/>
    </dgm:pt>
    <dgm:pt modelId="{E3083B68-5F23-904E-97E2-3DCD022BDC5C}" type="pres">
      <dgm:prSet presAssocID="{F2ED5E83-A5E8-4570-A30C-89130D56C7E6}" presName="sibTrans" presStyleCnt="0"/>
      <dgm:spPr/>
    </dgm:pt>
    <dgm:pt modelId="{29E00B1A-2FAB-A945-B704-0D5607E4A48F}" type="pres">
      <dgm:prSet presAssocID="{3A0B17B8-DD6F-4D6B-9C9C-45F6312FF336}" presName="node" presStyleLbl="node1" presStyleIdx="5" presStyleCnt="6">
        <dgm:presLayoutVars>
          <dgm:bulletEnabled val="1"/>
        </dgm:presLayoutVars>
      </dgm:prSet>
      <dgm:spPr/>
    </dgm:pt>
  </dgm:ptLst>
  <dgm:cxnLst>
    <dgm:cxn modelId="{F86A653D-E6BC-4AAB-975E-E9CD96E1E7B9}" srcId="{7311EEB4-A066-4ACB-9A54-AD75E51818E0}" destId="{3A0B17B8-DD6F-4D6B-9C9C-45F6312FF336}" srcOrd="5" destOrd="0" parTransId="{56B0AF16-7E74-46D0-B12C-30BCBA03F644}" sibTransId="{9FC3B188-8529-4288-BE93-A25D3066F4C1}"/>
    <dgm:cxn modelId="{E1C7E941-1CD0-43A2-BFB2-264143DBE515}" srcId="{7311EEB4-A066-4ACB-9A54-AD75E51818E0}" destId="{BAEF8E28-9214-4A00-9960-2AB92727612D}" srcOrd="0" destOrd="0" parTransId="{C6C8B3EE-4471-49AF-A124-138BDC6AE70B}" sibTransId="{6EBFF693-C5E3-4EAB-A0E4-8B24C56B5620}"/>
    <dgm:cxn modelId="{4F348150-2671-7046-BE6E-D544D71F7C08}" type="presOf" srcId="{BAEF8E28-9214-4A00-9960-2AB92727612D}" destId="{685F67D2-BFF5-5246-911C-181C3C8FEB03}" srcOrd="0" destOrd="0" presId="urn:microsoft.com/office/officeart/2005/8/layout/default"/>
    <dgm:cxn modelId="{FB54A958-B594-C442-9DB9-3D3A0AEB5BD0}" srcId="{7311EEB4-A066-4ACB-9A54-AD75E51818E0}" destId="{8EFEFD4D-AC9F-8942-95CA-9A1D75F74D1A}" srcOrd="1" destOrd="0" parTransId="{E1349E72-35D3-C743-B92E-F9F5359919A8}" sibTransId="{52838544-4424-1747-8803-068357585FCF}"/>
    <dgm:cxn modelId="{73958960-7300-1E44-9728-000E940CD7F8}" type="presOf" srcId="{A28F21F2-FE51-4D19-B157-F9A082489DBB}" destId="{0C28A81B-AC36-3940-82FA-99C98E3D5D5B}" srcOrd="0" destOrd="0" presId="urn:microsoft.com/office/officeart/2005/8/layout/default"/>
    <dgm:cxn modelId="{E426EA67-9F03-45E5-9D8F-B6113F28B5BA}" srcId="{7311EEB4-A066-4ACB-9A54-AD75E51818E0}" destId="{075304D4-3A1B-4E00-92C0-472375B34AA1}" srcOrd="2" destOrd="0" parTransId="{EEDFDDDD-C337-4E4E-B023-55ADF87AEDEE}" sibTransId="{D775156C-2EE1-4146-80E8-2819B6DAA32B}"/>
    <dgm:cxn modelId="{B20CA176-54A5-5B4B-80B3-CAE2E20F8FD6}" type="presOf" srcId="{075304D4-3A1B-4E00-92C0-472375B34AA1}" destId="{34FFEE76-6922-4440-9966-70BB5815471B}" srcOrd="0" destOrd="0" presId="urn:microsoft.com/office/officeart/2005/8/layout/default"/>
    <dgm:cxn modelId="{5F3FB490-B1C8-42B8-9BB7-6778946F43C0}" srcId="{7311EEB4-A066-4ACB-9A54-AD75E51818E0}" destId="{A28F21F2-FE51-4D19-B157-F9A082489DBB}" srcOrd="4" destOrd="0" parTransId="{4F48D451-9AF6-49ED-88CE-AFD8B1488E1E}" sibTransId="{F2ED5E83-A5E8-4570-A30C-89130D56C7E6}"/>
    <dgm:cxn modelId="{D4A2FBA2-63C8-9F45-BA4A-7EBF5BF87066}" type="presOf" srcId="{3A0B17B8-DD6F-4D6B-9C9C-45F6312FF336}" destId="{29E00B1A-2FAB-A945-B704-0D5607E4A48F}" srcOrd="0" destOrd="0" presId="urn:microsoft.com/office/officeart/2005/8/layout/default"/>
    <dgm:cxn modelId="{8A820AA3-51BC-3C4D-8943-FDF21B80E9F8}" type="presOf" srcId="{2D4A2EC9-52B4-4FC1-8AB6-82108E448ED5}" destId="{7CECFCA1-9032-B84D-9747-B8A7167A2080}" srcOrd="0" destOrd="0" presId="urn:microsoft.com/office/officeart/2005/8/layout/default"/>
    <dgm:cxn modelId="{5C5FCAB5-A6DE-4B45-8E11-A44C298E997D}" type="presOf" srcId="{8EFEFD4D-AC9F-8942-95CA-9A1D75F74D1A}" destId="{FAD1A6E7-3650-8B44-A997-8CD2002955FF}" srcOrd="0" destOrd="0" presId="urn:microsoft.com/office/officeart/2005/8/layout/default"/>
    <dgm:cxn modelId="{87ED9CC0-284E-4547-9D39-7A9059B60439}" type="presOf" srcId="{7311EEB4-A066-4ACB-9A54-AD75E51818E0}" destId="{125839EC-26A7-A94D-A8D8-292EAF26DEE3}" srcOrd="0" destOrd="0" presId="urn:microsoft.com/office/officeart/2005/8/layout/default"/>
    <dgm:cxn modelId="{6C7A02F5-BC5C-497A-AA27-8B298F4740BB}" srcId="{7311EEB4-A066-4ACB-9A54-AD75E51818E0}" destId="{2D4A2EC9-52B4-4FC1-8AB6-82108E448ED5}" srcOrd="3" destOrd="0" parTransId="{3E0AE228-2DCC-4DE0-9E63-AC92FE2ACE75}" sibTransId="{ECA65334-4D95-4061-9E59-1E4D75E3154F}"/>
    <dgm:cxn modelId="{E22CBDB4-232E-E342-9F35-6EF4835EAAB6}" type="presParOf" srcId="{125839EC-26A7-A94D-A8D8-292EAF26DEE3}" destId="{685F67D2-BFF5-5246-911C-181C3C8FEB03}" srcOrd="0" destOrd="0" presId="urn:microsoft.com/office/officeart/2005/8/layout/default"/>
    <dgm:cxn modelId="{1C8F8088-C6DB-BC4E-A967-14E0C6CD7189}" type="presParOf" srcId="{125839EC-26A7-A94D-A8D8-292EAF26DEE3}" destId="{8D12E846-887A-534A-94FC-38F0F92E2C8D}" srcOrd="1" destOrd="0" presId="urn:microsoft.com/office/officeart/2005/8/layout/default"/>
    <dgm:cxn modelId="{6413BC8E-F82A-6C4C-A41F-3AEFAD1D0B96}" type="presParOf" srcId="{125839EC-26A7-A94D-A8D8-292EAF26DEE3}" destId="{FAD1A6E7-3650-8B44-A997-8CD2002955FF}" srcOrd="2" destOrd="0" presId="urn:microsoft.com/office/officeart/2005/8/layout/default"/>
    <dgm:cxn modelId="{D79B0236-795A-F044-A824-2CEC3856B1DE}" type="presParOf" srcId="{125839EC-26A7-A94D-A8D8-292EAF26DEE3}" destId="{CEAC6523-9DA3-7A4E-B5B3-9AA76657831E}" srcOrd="3" destOrd="0" presId="urn:microsoft.com/office/officeart/2005/8/layout/default"/>
    <dgm:cxn modelId="{0AAEBD54-5881-784D-B6B1-C27C4E832265}" type="presParOf" srcId="{125839EC-26A7-A94D-A8D8-292EAF26DEE3}" destId="{34FFEE76-6922-4440-9966-70BB5815471B}" srcOrd="4" destOrd="0" presId="urn:microsoft.com/office/officeart/2005/8/layout/default"/>
    <dgm:cxn modelId="{4FD0EF39-2973-A246-A7C8-27C78D28312C}" type="presParOf" srcId="{125839EC-26A7-A94D-A8D8-292EAF26DEE3}" destId="{CC2985F9-C4D3-5646-92A7-4F35AAEEBD6A}" srcOrd="5" destOrd="0" presId="urn:microsoft.com/office/officeart/2005/8/layout/default"/>
    <dgm:cxn modelId="{27945AB0-030B-1B42-8425-2E891BC99D5D}" type="presParOf" srcId="{125839EC-26A7-A94D-A8D8-292EAF26DEE3}" destId="{7CECFCA1-9032-B84D-9747-B8A7167A2080}" srcOrd="6" destOrd="0" presId="urn:microsoft.com/office/officeart/2005/8/layout/default"/>
    <dgm:cxn modelId="{6F3B232B-DF48-D345-BF70-9240C2DB419B}" type="presParOf" srcId="{125839EC-26A7-A94D-A8D8-292EAF26DEE3}" destId="{43E995A9-6195-8246-B083-E822F642EB37}" srcOrd="7" destOrd="0" presId="urn:microsoft.com/office/officeart/2005/8/layout/default"/>
    <dgm:cxn modelId="{DB0D4F92-60DF-6A44-80B4-8A6FAC7610F2}" type="presParOf" srcId="{125839EC-26A7-A94D-A8D8-292EAF26DEE3}" destId="{0C28A81B-AC36-3940-82FA-99C98E3D5D5B}" srcOrd="8" destOrd="0" presId="urn:microsoft.com/office/officeart/2005/8/layout/default"/>
    <dgm:cxn modelId="{F96947A5-1E1C-9D4D-8AF3-19E834326493}" type="presParOf" srcId="{125839EC-26A7-A94D-A8D8-292EAF26DEE3}" destId="{E3083B68-5F23-904E-97E2-3DCD022BDC5C}" srcOrd="9" destOrd="0" presId="urn:microsoft.com/office/officeart/2005/8/layout/default"/>
    <dgm:cxn modelId="{00CEF38C-261A-7243-B3F0-AB6A95B9D0FE}" type="presParOf" srcId="{125839EC-26A7-A94D-A8D8-292EAF26DEE3}" destId="{29E00B1A-2FAB-A945-B704-0D5607E4A4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8B06E-A6D8-487A-B9BE-ED90E39DF46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B2E91B-5535-464D-994E-B4260C76BF8F}">
      <dgm:prSet/>
      <dgm:spPr/>
      <dgm:t>
        <a:bodyPr/>
        <a:lstStyle/>
        <a:p>
          <a:r>
            <a:rPr lang="en-US" baseline="0" dirty="0"/>
            <a:t>Profit = </a:t>
          </a:r>
        </a:p>
        <a:p>
          <a:r>
            <a:rPr lang="en-US" baseline="0" dirty="0"/>
            <a:t>$5,603.87 </a:t>
          </a:r>
          <a:endParaRPr lang="en-US" dirty="0"/>
        </a:p>
      </dgm:t>
    </dgm:pt>
    <dgm:pt modelId="{989F75F2-D8C5-4258-B1B0-9B0118B95239}" type="parTrans" cxnId="{A05F9CB9-D12F-4EFF-B413-846FE629672C}">
      <dgm:prSet/>
      <dgm:spPr/>
      <dgm:t>
        <a:bodyPr/>
        <a:lstStyle/>
        <a:p>
          <a:endParaRPr lang="en-US"/>
        </a:p>
      </dgm:t>
    </dgm:pt>
    <dgm:pt modelId="{3016145D-F793-4C5F-BD4D-07FD17848637}" type="sibTrans" cxnId="{A05F9CB9-D12F-4EFF-B413-846FE629672C}">
      <dgm:prSet/>
      <dgm:spPr/>
      <dgm:t>
        <a:bodyPr/>
        <a:lstStyle/>
        <a:p>
          <a:endParaRPr lang="en-US"/>
        </a:p>
      </dgm:t>
    </dgm:pt>
    <dgm:pt modelId="{EC1CBEE8-1B3F-45D7-BFF5-6533C4BA2A70}">
      <dgm:prSet/>
      <dgm:spPr/>
      <dgm:t>
        <a:bodyPr/>
        <a:lstStyle/>
        <a:p>
          <a:r>
            <a:rPr lang="en-US" dirty="0"/>
            <a:t>Profit Margin =</a:t>
          </a:r>
        </a:p>
        <a:p>
          <a:r>
            <a:rPr lang="en-US" dirty="0"/>
            <a:t> 39.59%</a:t>
          </a:r>
        </a:p>
      </dgm:t>
    </dgm:pt>
    <dgm:pt modelId="{816E7588-9D11-48C6-AE92-91FA38B4C4A9}" type="parTrans" cxnId="{BA4236ED-1DCE-4B55-9648-E0182D4096F9}">
      <dgm:prSet/>
      <dgm:spPr/>
      <dgm:t>
        <a:bodyPr/>
        <a:lstStyle/>
        <a:p>
          <a:endParaRPr lang="en-US"/>
        </a:p>
      </dgm:t>
    </dgm:pt>
    <dgm:pt modelId="{BE8E4B25-6A89-42A6-8208-C61AF07D58CC}" type="sibTrans" cxnId="{BA4236ED-1DCE-4B55-9648-E0182D4096F9}">
      <dgm:prSet/>
      <dgm:spPr/>
      <dgm:t>
        <a:bodyPr/>
        <a:lstStyle/>
        <a:p>
          <a:endParaRPr lang="en-US"/>
        </a:p>
      </dgm:t>
    </dgm:pt>
    <dgm:pt modelId="{ADD6F6CA-DCB8-4CDA-9651-9F50AB16B76C}">
      <dgm:prSet/>
      <dgm:spPr/>
      <dgm:t>
        <a:bodyPr/>
        <a:lstStyle/>
        <a:p>
          <a:r>
            <a:rPr lang="en-US" baseline="0" dirty="0"/>
            <a:t>Revenue =</a:t>
          </a:r>
        </a:p>
        <a:p>
          <a:r>
            <a:rPr lang="en-US" baseline="0" dirty="0"/>
            <a:t> $13,207.55</a:t>
          </a:r>
          <a:endParaRPr lang="en-US" dirty="0"/>
        </a:p>
      </dgm:t>
    </dgm:pt>
    <dgm:pt modelId="{18CEDB65-B17A-424B-A5A2-1C36C70C573D}" type="parTrans" cxnId="{3F616E7B-7F63-4517-A5D3-B1AEB8E0DC66}">
      <dgm:prSet/>
      <dgm:spPr/>
      <dgm:t>
        <a:bodyPr/>
        <a:lstStyle/>
        <a:p>
          <a:endParaRPr lang="en-US"/>
        </a:p>
      </dgm:t>
    </dgm:pt>
    <dgm:pt modelId="{DFDE183B-2DA3-4A25-9A8F-41C85891F0CA}" type="sibTrans" cxnId="{3F616E7B-7F63-4517-A5D3-B1AEB8E0DC66}">
      <dgm:prSet/>
      <dgm:spPr/>
      <dgm:t>
        <a:bodyPr/>
        <a:lstStyle/>
        <a:p>
          <a:endParaRPr lang="en-US"/>
        </a:p>
      </dgm:t>
    </dgm:pt>
    <dgm:pt modelId="{8AF5BE75-4307-4FC8-9DEC-4F32915057AD}">
      <dgm:prSet/>
      <dgm:spPr/>
      <dgm:t>
        <a:bodyPr/>
        <a:lstStyle/>
        <a:p>
          <a:r>
            <a:rPr lang="en-US" baseline="0" dirty="0"/>
            <a:t>Cost = </a:t>
          </a:r>
        </a:p>
        <a:p>
          <a:r>
            <a:rPr lang="en-US" baseline="0" dirty="0"/>
            <a:t>$7,580.07</a:t>
          </a:r>
          <a:endParaRPr lang="en-US" dirty="0"/>
        </a:p>
      </dgm:t>
    </dgm:pt>
    <dgm:pt modelId="{1E2BA5D5-DC85-4101-8B06-A5FD6B925899}" type="parTrans" cxnId="{350CD96D-6DE1-4278-8E9A-FE42FDBA3051}">
      <dgm:prSet/>
      <dgm:spPr/>
      <dgm:t>
        <a:bodyPr/>
        <a:lstStyle/>
        <a:p>
          <a:endParaRPr lang="en-US"/>
        </a:p>
      </dgm:t>
    </dgm:pt>
    <dgm:pt modelId="{1A32B5CE-BC1C-451A-B70F-87A27472345A}" type="sibTrans" cxnId="{350CD96D-6DE1-4278-8E9A-FE42FDBA3051}">
      <dgm:prSet/>
      <dgm:spPr/>
      <dgm:t>
        <a:bodyPr/>
        <a:lstStyle/>
        <a:p>
          <a:endParaRPr lang="en-US"/>
        </a:p>
      </dgm:t>
    </dgm:pt>
    <dgm:pt modelId="{A6D54566-8A8D-BA46-B16F-58372632C1FC}">
      <dgm:prSet/>
      <dgm:spPr/>
      <dgm:t>
        <a:bodyPr/>
        <a:lstStyle/>
        <a:p>
          <a:r>
            <a:rPr lang="en-US" baseline="0" dirty="0"/>
            <a:t>Utilization Over 304 Days = </a:t>
          </a:r>
        </a:p>
        <a:p>
          <a:r>
            <a:rPr lang="en-US" baseline="0" dirty="0"/>
            <a:t>26.74 %</a:t>
          </a:r>
          <a:endParaRPr lang="en-US" dirty="0"/>
        </a:p>
      </dgm:t>
    </dgm:pt>
    <dgm:pt modelId="{85C8159C-CA49-F541-B0D6-572FF42790DC}" type="parTrans" cxnId="{874AFDE4-26B3-BE4F-BCD6-EA0BEF2C97EF}">
      <dgm:prSet/>
      <dgm:spPr/>
      <dgm:t>
        <a:bodyPr/>
        <a:lstStyle/>
        <a:p>
          <a:endParaRPr lang="en-US"/>
        </a:p>
      </dgm:t>
    </dgm:pt>
    <dgm:pt modelId="{186DD787-94EC-914A-9FF6-F2E46DA582B9}" type="sibTrans" cxnId="{874AFDE4-26B3-BE4F-BCD6-EA0BEF2C97EF}">
      <dgm:prSet/>
      <dgm:spPr/>
      <dgm:t>
        <a:bodyPr/>
        <a:lstStyle/>
        <a:p>
          <a:endParaRPr lang="en-US"/>
        </a:p>
      </dgm:t>
    </dgm:pt>
    <dgm:pt modelId="{EF88ABE0-C362-7549-A517-B1DE5B96DADA}" type="pres">
      <dgm:prSet presAssocID="{EE28B06E-A6D8-487A-B9BE-ED90E39DF462}" presName="diagram" presStyleCnt="0">
        <dgm:presLayoutVars>
          <dgm:dir/>
          <dgm:resizeHandles val="exact"/>
        </dgm:presLayoutVars>
      </dgm:prSet>
      <dgm:spPr/>
    </dgm:pt>
    <dgm:pt modelId="{B9897D19-2C58-4E46-96A7-7EA39972FC0D}" type="pres">
      <dgm:prSet presAssocID="{85B2E91B-5535-464D-994E-B4260C76BF8F}" presName="node" presStyleLbl="node1" presStyleIdx="0" presStyleCnt="5">
        <dgm:presLayoutVars>
          <dgm:bulletEnabled val="1"/>
        </dgm:presLayoutVars>
      </dgm:prSet>
      <dgm:spPr/>
    </dgm:pt>
    <dgm:pt modelId="{9559BB35-BCA9-4A42-B1BF-2E024FF6E1A9}" type="pres">
      <dgm:prSet presAssocID="{3016145D-F793-4C5F-BD4D-07FD17848637}" presName="sibTrans" presStyleCnt="0"/>
      <dgm:spPr/>
    </dgm:pt>
    <dgm:pt modelId="{CBDB0D19-9544-AF45-BE21-DCCAB3ADC101}" type="pres">
      <dgm:prSet presAssocID="{EC1CBEE8-1B3F-45D7-BFF5-6533C4BA2A70}" presName="node" presStyleLbl="node1" presStyleIdx="1" presStyleCnt="5">
        <dgm:presLayoutVars>
          <dgm:bulletEnabled val="1"/>
        </dgm:presLayoutVars>
      </dgm:prSet>
      <dgm:spPr/>
    </dgm:pt>
    <dgm:pt modelId="{24FD5C2F-932E-F946-B7E3-56FDEB32B450}" type="pres">
      <dgm:prSet presAssocID="{BE8E4B25-6A89-42A6-8208-C61AF07D58CC}" presName="sibTrans" presStyleCnt="0"/>
      <dgm:spPr/>
    </dgm:pt>
    <dgm:pt modelId="{44EB1240-F6A9-894F-AFB4-85AB8DA43797}" type="pres">
      <dgm:prSet presAssocID="{ADD6F6CA-DCB8-4CDA-9651-9F50AB16B76C}" presName="node" presStyleLbl="node1" presStyleIdx="2" presStyleCnt="5">
        <dgm:presLayoutVars>
          <dgm:bulletEnabled val="1"/>
        </dgm:presLayoutVars>
      </dgm:prSet>
      <dgm:spPr/>
    </dgm:pt>
    <dgm:pt modelId="{9838CF04-70AE-094F-AB57-E529D951DDC3}" type="pres">
      <dgm:prSet presAssocID="{DFDE183B-2DA3-4A25-9A8F-41C85891F0CA}" presName="sibTrans" presStyleCnt="0"/>
      <dgm:spPr/>
    </dgm:pt>
    <dgm:pt modelId="{D5B20928-5774-FF45-ADE0-D2BCA582D72C}" type="pres">
      <dgm:prSet presAssocID="{8AF5BE75-4307-4FC8-9DEC-4F32915057AD}" presName="node" presStyleLbl="node1" presStyleIdx="3" presStyleCnt="5">
        <dgm:presLayoutVars>
          <dgm:bulletEnabled val="1"/>
        </dgm:presLayoutVars>
      </dgm:prSet>
      <dgm:spPr/>
    </dgm:pt>
    <dgm:pt modelId="{10320A90-3028-C447-82AB-A92CA372CBC4}" type="pres">
      <dgm:prSet presAssocID="{1A32B5CE-BC1C-451A-B70F-87A27472345A}" presName="sibTrans" presStyleCnt="0"/>
      <dgm:spPr/>
    </dgm:pt>
    <dgm:pt modelId="{9D95C4BF-625F-AE4D-AFE8-11019C81C801}" type="pres">
      <dgm:prSet presAssocID="{A6D54566-8A8D-BA46-B16F-58372632C1FC}" presName="node" presStyleLbl="node1" presStyleIdx="4" presStyleCnt="5">
        <dgm:presLayoutVars>
          <dgm:bulletEnabled val="1"/>
        </dgm:presLayoutVars>
      </dgm:prSet>
      <dgm:spPr/>
    </dgm:pt>
  </dgm:ptLst>
  <dgm:cxnLst>
    <dgm:cxn modelId="{4AD68060-5CC1-6340-B251-82756C63DAC7}" type="presOf" srcId="{85B2E91B-5535-464D-994E-B4260C76BF8F}" destId="{B9897D19-2C58-4E46-96A7-7EA39972FC0D}" srcOrd="0" destOrd="0" presId="urn:microsoft.com/office/officeart/2005/8/layout/default"/>
    <dgm:cxn modelId="{350CD96D-6DE1-4278-8E9A-FE42FDBA3051}" srcId="{EE28B06E-A6D8-487A-B9BE-ED90E39DF462}" destId="{8AF5BE75-4307-4FC8-9DEC-4F32915057AD}" srcOrd="3" destOrd="0" parTransId="{1E2BA5D5-DC85-4101-8B06-A5FD6B925899}" sibTransId="{1A32B5CE-BC1C-451A-B70F-87A27472345A}"/>
    <dgm:cxn modelId="{3F616E7B-7F63-4517-A5D3-B1AEB8E0DC66}" srcId="{EE28B06E-A6D8-487A-B9BE-ED90E39DF462}" destId="{ADD6F6CA-DCB8-4CDA-9651-9F50AB16B76C}" srcOrd="2" destOrd="0" parTransId="{18CEDB65-B17A-424B-A5A2-1C36C70C573D}" sibTransId="{DFDE183B-2DA3-4A25-9A8F-41C85891F0CA}"/>
    <dgm:cxn modelId="{0E713795-4498-E14E-8AAC-F98EF7660D0D}" type="presOf" srcId="{EE28B06E-A6D8-487A-B9BE-ED90E39DF462}" destId="{EF88ABE0-C362-7549-A517-B1DE5B96DADA}" srcOrd="0" destOrd="0" presId="urn:microsoft.com/office/officeart/2005/8/layout/default"/>
    <dgm:cxn modelId="{E5D02DB0-B325-5A40-9CCC-C392BB50AF28}" type="presOf" srcId="{8AF5BE75-4307-4FC8-9DEC-4F32915057AD}" destId="{D5B20928-5774-FF45-ADE0-D2BCA582D72C}" srcOrd="0" destOrd="0" presId="urn:microsoft.com/office/officeart/2005/8/layout/default"/>
    <dgm:cxn modelId="{AF9FC5B6-1F1E-F74F-80BF-F725757A1E7F}" type="presOf" srcId="{A6D54566-8A8D-BA46-B16F-58372632C1FC}" destId="{9D95C4BF-625F-AE4D-AFE8-11019C81C801}" srcOrd="0" destOrd="0" presId="urn:microsoft.com/office/officeart/2005/8/layout/default"/>
    <dgm:cxn modelId="{A05F9CB9-D12F-4EFF-B413-846FE629672C}" srcId="{EE28B06E-A6D8-487A-B9BE-ED90E39DF462}" destId="{85B2E91B-5535-464D-994E-B4260C76BF8F}" srcOrd="0" destOrd="0" parTransId="{989F75F2-D8C5-4258-B1B0-9B0118B95239}" sibTransId="{3016145D-F793-4C5F-BD4D-07FD17848637}"/>
    <dgm:cxn modelId="{50C97CD0-292A-0748-9C56-ADB703A93804}" type="presOf" srcId="{ADD6F6CA-DCB8-4CDA-9651-9F50AB16B76C}" destId="{44EB1240-F6A9-894F-AFB4-85AB8DA43797}" srcOrd="0" destOrd="0" presId="urn:microsoft.com/office/officeart/2005/8/layout/default"/>
    <dgm:cxn modelId="{874AFDE4-26B3-BE4F-BCD6-EA0BEF2C97EF}" srcId="{EE28B06E-A6D8-487A-B9BE-ED90E39DF462}" destId="{A6D54566-8A8D-BA46-B16F-58372632C1FC}" srcOrd="4" destOrd="0" parTransId="{85C8159C-CA49-F541-B0D6-572FF42790DC}" sibTransId="{186DD787-94EC-914A-9FF6-F2E46DA582B9}"/>
    <dgm:cxn modelId="{BA4236ED-1DCE-4B55-9648-E0182D4096F9}" srcId="{EE28B06E-A6D8-487A-B9BE-ED90E39DF462}" destId="{EC1CBEE8-1B3F-45D7-BFF5-6533C4BA2A70}" srcOrd="1" destOrd="0" parTransId="{816E7588-9D11-48C6-AE92-91FA38B4C4A9}" sibTransId="{BE8E4B25-6A89-42A6-8208-C61AF07D58CC}"/>
    <dgm:cxn modelId="{443EC4F6-9E04-B74C-A5F5-D0A98CB7A4D0}" type="presOf" srcId="{EC1CBEE8-1B3F-45D7-BFF5-6533C4BA2A70}" destId="{CBDB0D19-9544-AF45-BE21-DCCAB3ADC101}" srcOrd="0" destOrd="0" presId="urn:microsoft.com/office/officeart/2005/8/layout/default"/>
    <dgm:cxn modelId="{38FB3EE8-A0FC-7642-A93C-9A7592DF38F3}" type="presParOf" srcId="{EF88ABE0-C362-7549-A517-B1DE5B96DADA}" destId="{B9897D19-2C58-4E46-96A7-7EA39972FC0D}" srcOrd="0" destOrd="0" presId="urn:microsoft.com/office/officeart/2005/8/layout/default"/>
    <dgm:cxn modelId="{B2AC48DE-656D-E04E-938E-3BDC1D2EC548}" type="presParOf" srcId="{EF88ABE0-C362-7549-A517-B1DE5B96DADA}" destId="{9559BB35-BCA9-4A42-B1BF-2E024FF6E1A9}" srcOrd="1" destOrd="0" presId="urn:microsoft.com/office/officeart/2005/8/layout/default"/>
    <dgm:cxn modelId="{3C812CA2-B25A-E546-AF8C-20ABE0E76EFB}" type="presParOf" srcId="{EF88ABE0-C362-7549-A517-B1DE5B96DADA}" destId="{CBDB0D19-9544-AF45-BE21-DCCAB3ADC101}" srcOrd="2" destOrd="0" presId="urn:microsoft.com/office/officeart/2005/8/layout/default"/>
    <dgm:cxn modelId="{9B9D4D2B-3895-B64A-B9D4-04FE7B31A6CC}" type="presParOf" srcId="{EF88ABE0-C362-7549-A517-B1DE5B96DADA}" destId="{24FD5C2F-932E-F946-B7E3-56FDEB32B450}" srcOrd="3" destOrd="0" presId="urn:microsoft.com/office/officeart/2005/8/layout/default"/>
    <dgm:cxn modelId="{229A21E9-2679-064B-B0E4-E3F5C4BBDE1B}" type="presParOf" srcId="{EF88ABE0-C362-7549-A517-B1DE5B96DADA}" destId="{44EB1240-F6A9-894F-AFB4-85AB8DA43797}" srcOrd="4" destOrd="0" presId="urn:microsoft.com/office/officeart/2005/8/layout/default"/>
    <dgm:cxn modelId="{FF0B29D9-A253-8746-9BA9-D0915C7CD363}" type="presParOf" srcId="{EF88ABE0-C362-7549-A517-B1DE5B96DADA}" destId="{9838CF04-70AE-094F-AB57-E529D951DDC3}" srcOrd="5" destOrd="0" presId="urn:microsoft.com/office/officeart/2005/8/layout/default"/>
    <dgm:cxn modelId="{A0EE3D6E-CAFD-CB4C-8160-DDC83F423C8F}" type="presParOf" srcId="{EF88ABE0-C362-7549-A517-B1DE5B96DADA}" destId="{D5B20928-5774-FF45-ADE0-D2BCA582D72C}" srcOrd="6" destOrd="0" presId="urn:microsoft.com/office/officeart/2005/8/layout/default"/>
    <dgm:cxn modelId="{B0F9D684-4845-BA4D-81B6-EE48F7011C0F}" type="presParOf" srcId="{EF88ABE0-C362-7549-A517-B1DE5B96DADA}" destId="{10320A90-3028-C447-82AB-A92CA372CBC4}" srcOrd="7" destOrd="0" presId="urn:microsoft.com/office/officeart/2005/8/layout/default"/>
    <dgm:cxn modelId="{4892D1BC-78D2-D74C-8C81-B01225E16EEB}" type="presParOf" srcId="{EF88ABE0-C362-7549-A517-B1DE5B96DADA}" destId="{9D95C4BF-625F-AE4D-AFE8-11019C81C80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A45326-09D8-4DD5-B4F9-881E25B816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0B825C-7E0C-49A5-803D-CE3E72F83B98}">
      <dgm:prSet/>
      <dgm:spPr>
        <a:solidFill>
          <a:srgbClr val="77A2BB"/>
        </a:solidFill>
      </dgm:spPr>
      <dgm:t>
        <a:bodyPr/>
        <a:lstStyle/>
        <a:p>
          <a:r>
            <a:rPr lang="en-US" baseline="0"/>
            <a:t>Top 10 cars</a:t>
          </a:r>
          <a:endParaRPr lang="en-US"/>
        </a:p>
      </dgm:t>
    </dgm:pt>
    <dgm:pt modelId="{D8F4B654-6DC8-4B92-89A1-6490F1FE4300}" type="parTrans" cxnId="{94494329-601B-4C72-BDE1-BEC6F5F2D644}">
      <dgm:prSet/>
      <dgm:spPr/>
      <dgm:t>
        <a:bodyPr/>
        <a:lstStyle/>
        <a:p>
          <a:endParaRPr lang="en-US"/>
        </a:p>
      </dgm:t>
    </dgm:pt>
    <dgm:pt modelId="{5BBE30DF-0168-435D-8E22-8F35558A1762}" type="sibTrans" cxnId="{94494329-601B-4C72-BDE1-BEC6F5F2D644}">
      <dgm:prSet/>
      <dgm:spPr/>
      <dgm:t>
        <a:bodyPr/>
        <a:lstStyle/>
        <a:p>
          <a:endParaRPr lang="en-US"/>
        </a:p>
      </dgm:t>
    </dgm:pt>
    <dgm:pt modelId="{119A22DA-5D59-4D4B-9B45-2E8FF6A4CE90}">
      <dgm:prSet/>
      <dgm:spPr>
        <a:solidFill>
          <a:srgbClr val="E28394"/>
        </a:solidFill>
      </dgm:spPr>
      <dgm:t>
        <a:bodyPr/>
        <a:lstStyle/>
        <a:p>
          <a:r>
            <a:rPr lang="en-US" baseline="0"/>
            <a:t>Bottom 20 cars</a:t>
          </a:r>
          <a:endParaRPr lang="en-US"/>
        </a:p>
      </dgm:t>
    </dgm:pt>
    <dgm:pt modelId="{2162966C-F907-4F1B-BD2D-CE83FA4F6A63}" type="parTrans" cxnId="{341B183A-0B8B-4650-9C81-550C8274C648}">
      <dgm:prSet/>
      <dgm:spPr/>
      <dgm:t>
        <a:bodyPr/>
        <a:lstStyle/>
        <a:p>
          <a:endParaRPr lang="en-US"/>
        </a:p>
      </dgm:t>
    </dgm:pt>
    <dgm:pt modelId="{14F894AE-7791-4796-82C6-F1784CF717E4}" type="sibTrans" cxnId="{341B183A-0B8B-4650-9C81-550C8274C648}">
      <dgm:prSet/>
      <dgm:spPr/>
      <dgm:t>
        <a:bodyPr/>
        <a:lstStyle/>
        <a:p>
          <a:endParaRPr lang="en-US"/>
        </a:p>
      </dgm:t>
    </dgm:pt>
    <dgm:pt modelId="{EA95429F-5C1A-0E4A-A100-CB804B7B54CA}" type="pres">
      <dgm:prSet presAssocID="{7CA45326-09D8-4DD5-B4F9-881E25B8161A}" presName="linear" presStyleCnt="0">
        <dgm:presLayoutVars>
          <dgm:animLvl val="lvl"/>
          <dgm:resizeHandles val="exact"/>
        </dgm:presLayoutVars>
      </dgm:prSet>
      <dgm:spPr/>
    </dgm:pt>
    <dgm:pt modelId="{0C50BCDA-1FC9-DB44-87FB-77B240F79475}" type="pres">
      <dgm:prSet presAssocID="{E60B825C-7E0C-49A5-803D-CE3E72F83B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E5C0DA-4229-7746-A24F-64FE70D8715F}" type="pres">
      <dgm:prSet presAssocID="{5BBE30DF-0168-435D-8E22-8F35558A1762}" presName="spacer" presStyleCnt="0"/>
      <dgm:spPr/>
    </dgm:pt>
    <dgm:pt modelId="{DC5F0A1E-1EE7-E849-A611-6A4430FC0833}" type="pres">
      <dgm:prSet presAssocID="{119A22DA-5D59-4D4B-9B45-2E8FF6A4CE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494329-601B-4C72-BDE1-BEC6F5F2D644}" srcId="{7CA45326-09D8-4DD5-B4F9-881E25B8161A}" destId="{E60B825C-7E0C-49A5-803D-CE3E72F83B98}" srcOrd="0" destOrd="0" parTransId="{D8F4B654-6DC8-4B92-89A1-6490F1FE4300}" sibTransId="{5BBE30DF-0168-435D-8E22-8F35558A1762}"/>
    <dgm:cxn modelId="{341B183A-0B8B-4650-9C81-550C8274C648}" srcId="{7CA45326-09D8-4DD5-B4F9-881E25B8161A}" destId="{119A22DA-5D59-4D4B-9B45-2E8FF6A4CE90}" srcOrd="1" destOrd="0" parTransId="{2162966C-F907-4F1B-BD2D-CE83FA4F6A63}" sibTransId="{14F894AE-7791-4796-82C6-F1784CF717E4}"/>
    <dgm:cxn modelId="{66D504D5-53C8-0A42-9B4A-220B3E15FC13}" type="presOf" srcId="{E60B825C-7E0C-49A5-803D-CE3E72F83B98}" destId="{0C50BCDA-1FC9-DB44-87FB-77B240F79475}" srcOrd="0" destOrd="0" presId="urn:microsoft.com/office/officeart/2005/8/layout/vList2"/>
    <dgm:cxn modelId="{670ADADA-9C14-0744-A49C-E9BFBDDD9871}" type="presOf" srcId="{7CA45326-09D8-4DD5-B4F9-881E25B8161A}" destId="{EA95429F-5C1A-0E4A-A100-CB804B7B54CA}" srcOrd="0" destOrd="0" presId="urn:microsoft.com/office/officeart/2005/8/layout/vList2"/>
    <dgm:cxn modelId="{E7E068FA-29C5-8240-909C-367DBD7601F8}" type="presOf" srcId="{119A22DA-5D59-4D4B-9B45-2E8FF6A4CE90}" destId="{DC5F0A1E-1EE7-E849-A611-6A4430FC0833}" srcOrd="0" destOrd="0" presId="urn:microsoft.com/office/officeart/2005/8/layout/vList2"/>
    <dgm:cxn modelId="{642BBBD9-D37B-F243-BD81-FF018F2BF4F1}" type="presParOf" srcId="{EA95429F-5C1A-0E4A-A100-CB804B7B54CA}" destId="{0C50BCDA-1FC9-DB44-87FB-77B240F79475}" srcOrd="0" destOrd="0" presId="urn:microsoft.com/office/officeart/2005/8/layout/vList2"/>
    <dgm:cxn modelId="{B7A62FB0-68AB-EF4B-A068-B58A67E97EAF}" type="presParOf" srcId="{EA95429F-5C1A-0E4A-A100-CB804B7B54CA}" destId="{F6E5C0DA-4229-7746-A24F-64FE70D8715F}" srcOrd="1" destOrd="0" presId="urn:microsoft.com/office/officeart/2005/8/layout/vList2"/>
    <dgm:cxn modelId="{167172AA-EB6A-DD4C-8889-B5A3003E848B}" type="presParOf" srcId="{EA95429F-5C1A-0E4A-A100-CB804B7B54CA}" destId="{DC5F0A1E-1EE7-E849-A611-6A4430FC08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D24A5-70E1-46C4-8374-191D49BED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308F5-273B-4004-AAD5-FE9785CAFF6B}">
      <dgm:prSet/>
      <dgm:spPr/>
      <dgm:t>
        <a:bodyPr/>
        <a:lstStyle/>
        <a:p>
          <a:pPr>
            <a:defRPr cap="all"/>
          </a:pPr>
          <a:r>
            <a:rPr lang="en-US" baseline="0" dirty="0"/>
            <a:t>Remove models in the bottom 20 percentile</a:t>
          </a:r>
          <a:endParaRPr lang="en-US" dirty="0"/>
        </a:p>
      </dgm:t>
    </dgm:pt>
    <dgm:pt modelId="{2E5C8820-C11C-4155-B390-0EBBAAD0C9CA}" type="parTrans" cxnId="{4C2AC6E9-6E7D-4BD5-AAB6-63221A62A90D}">
      <dgm:prSet/>
      <dgm:spPr/>
      <dgm:t>
        <a:bodyPr/>
        <a:lstStyle/>
        <a:p>
          <a:endParaRPr lang="en-US"/>
        </a:p>
      </dgm:t>
    </dgm:pt>
    <dgm:pt modelId="{95E9A941-8921-436D-96BE-BD7BBEE0FC79}" type="sibTrans" cxnId="{4C2AC6E9-6E7D-4BD5-AAB6-63221A62A90D}">
      <dgm:prSet/>
      <dgm:spPr/>
      <dgm:t>
        <a:bodyPr/>
        <a:lstStyle/>
        <a:p>
          <a:endParaRPr lang="en-US"/>
        </a:p>
      </dgm:t>
    </dgm:pt>
    <dgm:pt modelId="{9759E92B-C6DD-4704-B988-D345321730BB}">
      <dgm:prSet/>
      <dgm:spPr/>
      <dgm:t>
        <a:bodyPr/>
        <a:lstStyle/>
        <a:p>
          <a:pPr>
            <a:defRPr cap="all"/>
          </a:pPr>
          <a:r>
            <a:rPr lang="en-US" baseline="0" dirty="0"/>
            <a:t>Rebuild stock by purchasing models from the top 10 percentile</a:t>
          </a:r>
          <a:endParaRPr lang="en-US" dirty="0"/>
        </a:p>
      </dgm:t>
    </dgm:pt>
    <dgm:pt modelId="{38221C29-5D16-4ADB-BC77-FDCE23DEFDF8}" type="parTrans" cxnId="{35C7621B-D4F8-4A8E-8905-0B5FB9144DF4}">
      <dgm:prSet/>
      <dgm:spPr/>
      <dgm:t>
        <a:bodyPr/>
        <a:lstStyle/>
        <a:p>
          <a:endParaRPr lang="en-US"/>
        </a:p>
      </dgm:t>
    </dgm:pt>
    <dgm:pt modelId="{8711DF57-CB67-4304-A1D7-EB20D2E989C6}" type="sibTrans" cxnId="{35C7621B-D4F8-4A8E-8905-0B5FB9144DF4}">
      <dgm:prSet/>
      <dgm:spPr/>
      <dgm:t>
        <a:bodyPr/>
        <a:lstStyle/>
        <a:p>
          <a:endParaRPr lang="en-US"/>
        </a:p>
      </dgm:t>
    </dgm:pt>
    <dgm:pt modelId="{3AEBEB5C-A091-FB47-A1A8-4CB7307365BB}" type="pres">
      <dgm:prSet presAssocID="{1F4D24A5-70E1-46C4-8374-191D49BED76A}" presName="vert0" presStyleCnt="0">
        <dgm:presLayoutVars>
          <dgm:dir/>
          <dgm:animOne val="branch"/>
          <dgm:animLvl val="lvl"/>
        </dgm:presLayoutVars>
      </dgm:prSet>
      <dgm:spPr/>
    </dgm:pt>
    <dgm:pt modelId="{CE86DECB-4FA5-394D-9B86-0C2656580F22}" type="pres">
      <dgm:prSet presAssocID="{ACF308F5-273B-4004-AAD5-FE9785CAFF6B}" presName="thickLine" presStyleLbl="alignNode1" presStyleIdx="0" presStyleCnt="2"/>
      <dgm:spPr/>
    </dgm:pt>
    <dgm:pt modelId="{2865C57E-D8F1-F34E-A1D0-2400BD031F0E}" type="pres">
      <dgm:prSet presAssocID="{ACF308F5-273B-4004-AAD5-FE9785CAFF6B}" presName="horz1" presStyleCnt="0"/>
      <dgm:spPr/>
    </dgm:pt>
    <dgm:pt modelId="{A9D29BB5-DEB6-FA4E-BE99-EF1596C625E2}" type="pres">
      <dgm:prSet presAssocID="{ACF308F5-273B-4004-AAD5-FE9785CAFF6B}" presName="tx1" presStyleLbl="revTx" presStyleIdx="0" presStyleCnt="2"/>
      <dgm:spPr/>
    </dgm:pt>
    <dgm:pt modelId="{3DD08EFA-A611-5A41-B3A4-40F28F3A67F1}" type="pres">
      <dgm:prSet presAssocID="{ACF308F5-273B-4004-AAD5-FE9785CAFF6B}" presName="vert1" presStyleCnt="0"/>
      <dgm:spPr/>
    </dgm:pt>
    <dgm:pt modelId="{4B1B4A4D-2447-574C-B3C8-365AFCC3AE5C}" type="pres">
      <dgm:prSet presAssocID="{9759E92B-C6DD-4704-B988-D345321730BB}" presName="thickLine" presStyleLbl="alignNode1" presStyleIdx="1" presStyleCnt="2"/>
      <dgm:spPr/>
    </dgm:pt>
    <dgm:pt modelId="{D179C09D-6527-B149-869C-B5EA468156E2}" type="pres">
      <dgm:prSet presAssocID="{9759E92B-C6DD-4704-B988-D345321730BB}" presName="horz1" presStyleCnt="0"/>
      <dgm:spPr/>
    </dgm:pt>
    <dgm:pt modelId="{C21EC8F9-B296-B046-986D-4432C47C8D49}" type="pres">
      <dgm:prSet presAssocID="{9759E92B-C6DD-4704-B988-D345321730BB}" presName="tx1" presStyleLbl="revTx" presStyleIdx="1" presStyleCnt="2"/>
      <dgm:spPr/>
    </dgm:pt>
    <dgm:pt modelId="{19519715-2370-164A-8584-585EA707BE3B}" type="pres">
      <dgm:prSet presAssocID="{9759E92B-C6DD-4704-B988-D345321730BB}" presName="vert1" presStyleCnt="0"/>
      <dgm:spPr/>
    </dgm:pt>
  </dgm:ptLst>
  <dgm:cxnLst>
    <dgm:cxn modelId="{B123E40E-7F2F-6946-AD7F-F4E021624998}" type="presOf" srcId="{ACF308F5-273B-4004-AAD5-FE9785CAFF6B}" destId="{A9D29BB5-DEB6-FA4E-BE99-EF1596C625E2}" srcOrd="0" destOrd="0" presId="urn:microsoft.com/office/officeart/2008/layout/LinedList"/>
    <dgm:cxn modelId="{35C7621B-D4F8-4A8E-8905-0B5FB9144DF4}" srcId="{1F4D24A5-70E1-46C4-8374-191D49BED76A}" destId="{9759E92B-C6DD-4704-B988-D345321730BB}" srcOrd="1" destOrd="0" parTransId="{38221C29-5D16-4ADB-BC77-FDCE23DEFDF8}" sibTransId="{8711DF57-CB67-4304-A1D7-EB20D2E989C6}"/>
    <dgm:cxn modelId="{34BB3786-8E0D-1D48-AC80-67A3AEC0F5FE}" type="presOf" srcId="{1F4D24A5-70E1-46C4-8374-191D49BED76A}" destId="{3AEBEB5C-A091-FB47-A1A8-4CB7307365BB}" srcOrd="0" destOrd="0" presId="urn:microsoft.com/office/officeart/2008/layout/LinedList"/>
    <dgm:cxn modelId="{DBCDE199-69D0-C648-A550-7733E287361E}" type="presOf" srcId="{9759E92B-C6DD-4704-B988-D345321730BB}" destId="{C21EC8F9-B296-B046-986D-4432C47C8D49}" srcOrd="0" destOrd="0" presId="urn:microsoft.com/office/officeart/2008/layout/LinedList"/>
    <dgm:cxn modelId="{4C2AC6E9-6E7D-4BD5-AAB6-63221A62A90D}" srcId="{1F4D24A5-70E1-46C4-8374-191D49BED76A}" destId="{ACF308F5-273B-4004-AAD5-FE9785CAFF6B}" srcOrd="0" destOrd="0" parTransId="{2E5C8820-C11C-4155-B390-0EBBAAD0C9CA}" sibTransId="{95E9A941-8921-436D-96BE-BD7BBEE0FC79}"/>
    <dgm:cxn modelId="{B32FE434-7210-544D-A301-7F420C60FC04}" type="presParOf" srcId="{3AEBEB5C-A091-FB47-A1A8-4CB7307365BB}" destId="{CE86DECB-4FA5-394D-9B86-0C2656580F22}" srcOrd="0" destOrd="0" presId="urn:microsoft.com/office/officeart/2008/layout/LinedList"/>
    <dgm:cxn modelId="{04937DF1-A73B-6A40-AA59-CEDFC47ED135}" type="presParOf" srcId="{3AEBEB5C-A091-FB47-A1A8-4CB7307365BB}" destId="{2865C57E-D8F1-F34E-A1D0-2400BD031F0E}" srcOrd="1" destOrd="0" presId="urn:microsoft.com/office/officeart/2008/layout/LinedList"/>
    <dgm:cxn modelId="{C9E3C1F8-ECB9-0D48-9745-D6B72D360797}" type="presParOf" srcId="{2865C57E-D8F1-F34E-A1D0-2400BD031F0E}" destId="{A9D29BB5-DEB6-FA4E-BE99-EF1596C625E2}" srcOrd="0" destOrd="0" presId="urn:microsoft.com/office/officeart/2008/layout/LinedList"/>
    <dgm:cxn modelId="{3A529EA8-F3E2-234C-9E06-C2796ED397EC}" type="presParOf" srcId="{2865C57E-D8F1-F34E-A1D0-2400BD031F0E}" destId="{3DD08EFA-A611-5A41-B3A4-40F28F3A67F1}" srcOrd="1" destOrd="0" presId="urn:microsoft.com/office/officeart/2008/layout/LinedList"/>
    <dgm:cxn modelId="{D42D7D82-6C6B-E64C-805D-9D3358BB9512}" type="presParOf" srcId="{3AEBEB5C-A091-FB47-A1A8-4CB7307365BB}" destId="{4B1B4A4D-2447-574C-B3C8-365AFCC3AE5C}" srcOrd="2" destOrd="0" presId="urn:microsoft.com/office/officeart/2008/layout/LinedList"/>
    <dgm:cxn modelId="{8802BF8F-EBFC-F244-ABA9-EFC7900B4EE9}" type="presParOf" srcId="{3AEBEB5C-A091-FB47-A1A8-4CB7307365BB}" destId="{D179C09D-6527-B149-869C-B5EA468156E2}" srcOrd="3" destOrd="0" presId="urn:microsoft.com/office/officeart/2008/layout/LinedList"/>
    <dgm:cxn modelId="{4EB741B6-D0CB-9042-B8DF-A7A151397493}" type="presParOf" srcId="{D179C09D-6527-B149-869C-B5EA468156E2}" destId="{C21EC8F9-B296-B046-986D-4432C47C8D49}" srcOrd="0" destOrd="0" presId="urn:microsoft.com/office/officeart/2008/layout/LinedList"/>
    <dgm:cxn modelId="{DC844682-EE64-1E4F-A879-E04842D25F18}" type="presParOf" srcId="{D179C09D-6527-B149-869C-B5EA468156E2}" destId="{19519715-2370-164A-8584-585EA707BE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D24A5-70E1-46C4-8374-191D49BED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308F5-273B-4004-AAD5-FE9785CAFF6B}">
      <dgm:prSet/>
      <dgm:spPr/>
      <dgm:t>
        <a:bodyPr/>
        <a:lstStyle/>
        <a:p>
          <a:pPr>
            <a:defRPr cap="all"/>
          </a:pPr>
          <a:r>
            <a:rPr lang="en-US" baseline="0" dirty="0"/>
            <a:t>Remove models in the bottom 20 percentile</a:t>
          </a:r>
          <a:endParaRPr lang="en-US" dirty="0"/>
        </a:p>
      </dgm:t>
    </dgm:pt>
    <dgm:pt modelId="{2E5C8820-C11C-4155-B390-0EBBAAD0C9CA}" type="parTrans" cxnId="{4C2AC6E9-6E7D-4BD5-AAB6-63221A62A90D}">
      <dgm:prSet/>
      <dgm:spPr/>
      <dgm:t>
        <a:bodyPr/>
        <a:lstStyle/>
        <a:p>
          <a:endParaRPr lang="en-US"/>
        </a:p>
      </dgm:t>
    </dgm:pt>
    <dgm:pt modelId="{95E9A941-8921-436D-96BE-BD7BBEE0FC79}" type="sibTrans" cxnId="{4C2AC6E9-6E7D-4BD5-AAB6-63221A62A90D}">
      <dgm:prSet/>
      <dgm:spPr/>
      <dgm:t>
        <a:bodyPr/>
        <a:lstStyle/>
        <a:p>
          <a:endParaRPr lang="en-US"/>
        </a:p>
      </dgm:t>
    </dgm:pt>
    <dgm:pt modelId="{9759E92B-C6DD-4704-B988-D345321730BB}">
      <dgm:prSet/>
      <dgm:spPr/>
      <dgm:t>
        <a:bodyPr/>
        <a:lstStyle/>
        <a:p>
          <a:pPr>
            <a:defRPr cap="all"/>
          </a:pPr>
          <a:r>
            <a:rPr lang="en-US" baseline="0" dirty="0"/>
            <a:t>Rebuild stock by purchasing models from the top 10 percentile</a:t>
          </a:r>
          <a:endParaRPr lang="en-US" dirty="0"/>
        </a:p>
      </dgm:t>
    </dgm:pt>
    <dgm:pt modelId="{38221C29-5D16-4ADB-BC77-FDCE23DEFDF8}" type="parTrans" cxnId="{35C7621B-D4F8-4A8E-8905-0B5FB9144DF4}">
      <dgm:prSet/>
      <dgm:spPr/>
      <dgm:t>
        <a:bodyPr/>
        <a:lstStyle/>
        <a:p>
          <a:endParaRPr lang="en-US"/>
        </a:p>
      </dgm:t>
    </dgm:pt>
    <dgm:pt modelId="{8711DF57-CB67-4304-A1D7-EB20D2E989C6}" type="sibTrans" cxnId="{35C7621B-D4F8-4A8E-8905-0B5FB9144DF4}">
      <dgm:prSet/>
      <dgm:spPr/>
      <dgm:t>
        <a:bodyPr/>
        <a:lstStyle/>
        <a:p>
          <a:endParaRPr lang="en-US"/>
        </a:p>
      </dgm:t>
    </dgm:pt>
    <dgm:pt modelId="{3AEBEB5C-A091-FB47-A1A8-4CB7307365BB}" type="pres">
      <dgm:prSet presAssocID="{1F4D24A5-70E1-46C4-8374-191D49BED76A}" presName="vert0" presStyleCnt="0">
        <dgm:presLayoutVars>
          <dgm:dir/>
          <dgm:animOne val="branch"/>
          <dgm:animLvl val="lvl"/>
        </dgm:presLayoutVars>
      </dgm:prSet>
      <dgm:spPr/>
    </dgm:pt>
    <dgm:pt modelId="{CE86DECB-4FA5-394D-9B86-0C2656580F22}" type="pres">
      <dgm:prSet presAssocID="{ACF308F5-273B-4004-AAD5-FE9785CAFF6B}" presName="thickLine" presStyleLbl="alignNode1" presStyleIdx="0" presStyleCnt="2"/>
      <dgm:spPr/>
    </dgm:pt>
    <dgm:pt modelId="{2865C57E-D8F1-F34E-A1D0-2400BD031F0E}" type="pres">
      <dgm:prSet presAssocID="{ACF308F5-273B-4004-AAD5-FE9785CAFF6B}" presName="horz1" presStyleCnt="0"/>
      <dgm:spPr/>
    </dgm:pt>
    <dgm:pt modelId="{A9D29BB5-DEB6-FA4E-BE99-EF1596C625E2}" type="pres">
      <dgm:prSet presAssocID="{ACF308F5-273B-4004-AAD5-FE9785CAFF6B}" presName="tx1" presStyleLbl="revTx" presStyleIdx="0" presStyleCnt="2"/>
      <dgm:spPr/>
    </dgm:pt>
    <dgm:pt modelId="{3DD08EFA-A611-5A41-B3A4-40F28F3A67F1}" type="pres">
      <dgm:prSet presAssocID="{ACF308F5-273B-4004-AAD5-FE9785CAFF6B}" presName="vert1" presStyleCnt="0"/>
      <dgm:spPr/>
    </dgm:pt>
    <dgm:pt modelId="{4B1B4A4D-2447-574C-B3C8-365AFCC3AE5C}" type="pres">
      <dgm:prSet presAssocID="{9759E92B-C6DD-4704-B988-D345321730BB}" presName="thickLine" presStyleLbl="alignNode1" presStyleIdx="1" presStyleCnt="2"/>
      <dgm:spPr/>
    </dgm:pt>
    <dgm:pt modelId="{D179C09D-6527-B149-869C-B5EA468156E2}" type="pres">
      <dgm:prSet presAssocID="{9759E92B-C6DD-4704-B988-D345321730BB}" presName="horz1" presStyleCnt="0"/>
      <dgm:spPr/>
    </dgm:pt>
    <dgm:pt modelId="{C21EC8F9-B296-B046-986D-4432C47C8D49}" type="pres">
      <dgm:prSet presAssocID="{9759E92B-C6DD-4704-B988-D345321730BB}" presName="tx1" presStyleLbl="revTx" presStyleIdx="1" presStyleCnt="2"/>
      <dgm:spPr/>
    </dgm:pt>
    <dgm:pt modelId="{19519715-2370-164A-8584-585EA707BE3B}" type="pres">
      <dgm:prSet presAssocID="{9759E92B-C6DD-4704-B988-D345321730BB}" presName="vert1" presStyleCnt="0"/>
      <dgm:spPr/>
    </dgm:pt>
  </dgm:ptLst>
  <dgm:cxnLst>
    <dgm:cxn modelId="{B123E40E-7F2F-6946-AD7F-F4E021624998}" type="presOf" srcId="{ACF308F5-273B-4004-AAD5-FE9785CAFF6B}" destId="{A9D29BB5-DEB6-FA4E-BE99-EF1596C625E2}" srcOrd="0" destOrd="0" presId="urn:microsoft.com/office/officeart/2008/layout/LinedList"/>
    <dgm:cxn modelId="{35C7621B-D4F8-4A8E-8905-0B5FB9144DF4}" srcId="{1F4D24A5-70E1-46C4-8374-191D49BED76A}" destId="{9759E92B-C6DD-4704-B988-D345321730BB}" srcOrd="1" destOrd="0" parTransId="{38221C29-5D16-4ADB-BC77-FDCE23DEFDF8}" sibTransId="{8711DF57-CB67-4304-A1D7-EB20D2E989C6}"/>
    <dgm:cxn modelId="{34BB3786-8E0D-1D48-AC80-67A3AEC0F5FE}" type="presOf" srcId="{1F4D24A5-70E1-46C4-8374-191D49BED76A}" destId="{3AEBEB5C-A091-FB47-A1A8-4CB7307365BB}" srcOrd="0" destOrd="0" presId="urn:microsoft.com/office/officeart/2008/layout/LinedList"/>
    <dgm:cxn modelId="{DBCDE199-69D0-C648-A550-7733E287361E}" type="presOf" srcId="{9759E92B-C6DD-4704-B988-D345321730BB}" destId="{C21EC8F9-B296-B046-986D-4432C47C8D49}" srcOrd="0" destOrd="0" presId="urn:microsoft.com/office/officeart/2008/layout/LinedList"/>
    <dgm:cxn modelId="{4C2AC6E9-6E7D-4BD5-AAB6-63221A62A90D}" srcId="{1F4D24A5-70E1-46C4-8374-191D49BED76A}" destId="{ACF308F5-273B-4004-AAD5-FE9785CAFF6B}" srcOrd="0" destOrd="0" parTransId="{2E5C8820-C11C-4155-B390-0EBBAAD0C9CA}" sibTransId="{95E9A941-8921-436D-96BE-BD7BBEE0FC79}"/>
    <dgm:cxn modelId="{B32FE434-7210-544D-A301-7F420C60FC04}" type="presParOf" srcId="{3AEBEB5C-A091-FB47-A1A8-4CB7307365BB}" destId="{CE86DECB-4FA5-394D-9B86-0C2656580F22}" srcOrd="0" destOrd="0" presId="urn:microsoft.com/office/officeart/2008/layout/LinedList"/>
    <dgm:cxn modelId="{04937DF1-A73B-6A40-AA59-CEDFC47ED135}" type="presParOf" srcId="{3AEBEB5C-A091-FB47-A1A8-4CB7307365BB}" destId="{2865C57E-D8F1-F34E-A1D0-2400BD031F0E}" srcOrd="1" destOrd="0" presId="urn:microsoft.com/office/officeart/2008/layout/LinedList"/>
    <dgm:cxn modelId="{C9E3C1F8-ECB9-0D48-9745-D6B72D360797}" type="presParOf" srcId="{2865C57E-D8F1-F34E-A1D0-2400BD031F0E}" destId="{A9D29BB5-DEB6-FA4E-BE99-EF1596C625E2}" srcOrd="0" destOrd="0" presId="urn:microsoft.com/office/officeart/2008/layout/LinedList"/>
    <dgm:cxn modelId="{3A529EA8-F3E2-234C-9E06-C2796ED397EC}" type="presParOf" srcId="{2865C57E-D8F1-F34E-A1D0-2400BD031F0E}" destId="{3DD08EFA-A611-5A41-B3A4-40F28F3A67F1}" srcOrd="1" destOrd="0" presId="urn:microsoft.com/office/officeart/2008/layout/LinedList"/>
    <dgm:cxn modelId="{D42D7D82-6C6B-E64C-805D-9D3358BB9512}" type="presParOf" srcId="{3AEBEB5C-A091-FB47-A1A8-4CB7307365BB}" destId="{4B1B4A4D-2447-574C-B3C8-365AFCC3AE5C}" srcOrd="2" destOrd="0" presId="urn:microsoft.com/office/officeart/2008/layout/LinedList"/>
    <dgm:cxn modelId="{8802BF8F-EBFC-F244-ABA9-EFC7900B4EE9}" type="presParOf" srcId="{3AEBEB5C-A091-FB47-A1A8-4CB7307365BB}" destId="{D179C09D-6527-B149-869C-B5EA468156E2}" srcOrd="3" destOrd="0" presId="urn:microsoft.com/office/officeart/2008/layout/LinedList"/>
    <dgm:cxn modelId="{4EB741B6-D0CB-9042-B8DF-A7A151397493}" type="presParOf" srcId="{D179C09D-6527-B149-869C-B5EA468156E2}" destId="{C21EC8F9-B296-B046-986D-4432C47C8D49}" srcOrd="0" destOrd="0" presId="urn:microsoft.com/office/officeart/2008/layout/LinedList"/>
    <dgm:cxn modelId="{DC844682-EE64-1E4F-A879-E04842D25F18}" type="presParOf" srcId="{D179C09D-6527-B149-869C-B5EA468156E2}" destId="{19519715-2370-164A-8584-585EA707BE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4D24A5-70E1-46C4-8374-191D49BED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308F5-273B-4004-AAD5-FE9785CAFF6B}">
      <dgm:prSet/>
      <dgm:spPr/>
      <dgm:t>
        <a:bodyPr/>
        <a:lstStyle/>
        <a:p>
          <a:pPr>
            <a:defRPr cap="all"/>
          </a:pPr>
          <a:r>
            <a:rPr lang="en-US" baseline="0" dirty="0"/>
            <a:t>Remove models in the bottom 20 percentile</a:t>
          </a:r>
          <a:endParaRPr lang="en-US" dirty="0"/>
        </a:p>
      </dgm:t>
    </dgm:pt>
    <dgm:pt modelId="{2E5C8820-C11C-4155-B390-0EBBAAD0C9CA}" type="parTrans" cxnId="{4C2AC6E9-6E7D-4BD5-AAB6-63221A62A90D}">
      <dgm:prSet/>
      <dgm:spPr/>
      <dgm:t>
        <a:bodyPr/>
        <a:lstStyle/>
        <a:p>
          <a:endParaRPr lang="en-US"/>
        </a:p>
      </dgm:t>
    </dgm:pt>
    <dgm:pt modelId="{95E9A941-8921-436D-96BE-BD7BBEE0FC79}" type="sibTrans" cxnId="{4C2AC6E9-6E7D-4BD5-AAB6-63221A62A90D}">
      <dgm:prSet/>
      <dgm:spPr/>
      <dgm:t>
        <a:bodyPr/>
        <a:lstStyle/>
        <a:p>
          <a:endParaRPr lang="en-US"/>
        </a:p>
      </dgm:t>
    </dgm:pt>
    <dgm:pt modelId="{9759E92B-C6DD-4704-B988-D345321730BB}">
      <dgm:prSet/>
      <dgm:spPr/>
      <dgm:t>
        <a:bodyPr/>
        <a:lstStyle/>
        <a:p>
          <a:pPr>
            <a:defRPr cap="all"/>
          </a:pPr>
          <a:r>
            <a:rPr lang="en-US" baseline="0" dirty="0"/>
            <a:t>Rebuild stock by purchasing models from the top 10 percentile</a:t>
          </a:r>
          <a:endParaRPr lang="en-US" dirty="0"/>
        </a:p>
      </dgm:t>
    </dgm:pt>
    <dgm:pt modelId="{38221C29-5D16-4ADB-BC77-FDCE23DEFDF8}" type="parTrans" cxnId="{35C7621B-D4F8-4A8E-8905-0B5FB9144DF4}">
      <dgm:prSet/>
      <dgm:spPr/>
      <dgm:t>
        <a:bodyPr/>
        <a:lstStyle/>
        <a:p>
          <a:endParaRPr lang="en-US"/>
        </a:p>
      </dgm:t>
    </dgm:pt>
    <dgm:pt modelId="{8711DF57-CB67-4304-A1D7-EB20D2E989C6}" type="sibTrans" cxnId="{35C7621B-D4F8-4A8E-8905-0B5FB9144DF4}">
      <dgm:prSet/>
      <dgm:spPr/>
      <dgm:t>
        <a:bodyPr/>
        <a:lstStyle/>
        <a:p>
          <a:endParaRPr lang="en-US"/>
        </a:p>
      </dgm:t>
    </dgm:pt>
    <dgm:pt modelId="{3AEBEB5C-A091-FB47-A1A8-4CB7307365BB}" type="pres">
      <dgm:prSet presAssocID="{1F4D24A5-70E1-46C4-8374-191D49BED76A}" presName="vert0" presStyleCnt="0">
        <dgm:presLayoutVars>
          <dgm:dir/>
          <dgm:animOne val="branch"/>
          <dgm:animLvl val="lvl"/>
        </dgm:presLayoutVars>
      </dgm:prSet>
      <dgm:spPr/>
    </dgm:pt>
    <dgm:pt modelId="{CE86DECB-4FA5-394D-9B86-0C2656580F22}" type="pres">
      <dgm:prSet presAssocID="{ACF308F5-273B-4004-AAD5-FE9785CAFF6B}" presName="thickLine" presStyleLbl="alignNode1" presStyleIdx="0" presStyleCnt="2"/>
      <dgm:spPr/>
    </dgm:pt>
    <dgm:pt modelId="{2865C57E-D8F1-F34E-A1D0-2400BD031F0E}" type="pres">
      <dgm:prSet presAssocID="{ACF308F5-273B-4004-AAD5-FE9785CAFF6B}" presName="horz1" presStyleCnt="0"/>
      <dgm:spPr/>
    </dgm:pt>
    <dgm:pt modelId="{A9D29BB5-DEB6-FA4E-BE99-EF1596C625E2}" type="pres">
      <dgm:prSet presAssocID="{ACF308F5-273B-4004-AAD5-FE9785CAFF6B}" presName="tx1" presStyleLbl="revTx" presStyleIdx="0" presStyleCnt="2"/>
      <dgm:spPr/>
    </dgm:pt>
    <dgm:pt modelId="{3DD08EFA-A611-5A41-B3A4-40F28F3A67F1}" type="pres">
      <dgm:prSet presAssocID="{ACF308F5-273B-4004-AAD5-FE9785CAFF6B}" presName="vert1" presStyleCnt="0"/>
      <dgm:spPr/>
    </dgm:pt>
    <dgm:pt modelId="{4B1B4A4D-2447-574C-B3C8-365AFCC3AE5C}" type="pres">
      <dgm:prSet presAssocID="{9759E92B-C6DD-4704-B988-D345321730BB}" presName="thickLine" presStyleLbl="alignNode1" presStyleIdx="1" presStyleCnt="2"/>
      <dgm:spPr/>
    </dgm:pt>
    <dgm:pt modelId="{D179C09D-6527-B149-869C-B5EA468156E2}" type="pres">
      <dgm:prSet presAssocID="{9759E92B-C6DD-4704-B988-D345321730BB}" presName="horz1" presStyleCnt="0"/>
      <dgm:spPr/>
    </dgm:pt>
    <dgm:pt modelId="{C21EC8F9-B296-B046-986D-4432C47C8D49}" type="pres">
      <dgm:prSet presAssocID="{9759E92B-C6DD-4704-B988-D345321730BB}" presName="tx1" presStyleLbl="revTx" presStyleIdx="1" presStyleCnt="2"/>
      <dgm:spPr/>
    </dgm:pt>
    <dgm:pt modelId="{19519715-2370-164A-8584-585EA707BE3B}" type="pres">
      <dgm:prSet presAssocID="{9759E92B-C6DD-4704-B988-D345321730BB}" presName="vert1" presStyleCnt="0"/>
      <dgm:spPr/>
    </dgm:pt>
  </dgm:ptLst>
  <dgm:cxnLst>
    <dgm:cxn modelId="{B123E40E-7F2F-6946-AD7F-F4E021624998}" type="presOf" srcId="{ACF308F5-273B-4004-AAD5-FE9785CAFF6B}" destId="{A9D29BB5-DEB6-FA4E-BE99-EF1596C625E2}" srcOrd="0" destOrd="0" presId="urn:microsoft.com/office/officeart/2008/layout/LinedList"/>
    <dgm:cxn modelId="{35C7621B-D4F8-4A8E-8905-0B5FB9144DF4}" srcId="{1F4D24A5-70E1-46C4-8374-191D49BED76A}" destId="{9759E92B-C6DD-4704-B988-D345321730BB}" srcOrd="1" destOrd="0" parTransId="{38221C29-5D16-4ADB-BC77-FDCE23DEFDF8}" sibTransId="{8711DF57-CB67-4304-A1D7-EB20D2E989C6}"/>
    <dgm:cxn modelId="{34BB3786-8E0D-1D48-AC80-67A3AEC0F5FE}" type="presOf" srcId="{1F4D24A5-70E1-46C4-8374-191D49BED76A}" destId="{3AEBEB5C-A091-FB47-A1A8-4CB7307365BB}" srcOrd="0" destOrd="0" presId="urn:microsoft.com/office/officeart/2008/layout/LinedList"/>
    <dgm:cxn modelId="{DBCDE199-69D0-C648-A550-7733E287361E}" type="presOf" srcId="{9759E92B-C6DD-4704-B988-D345321730BB}" destId="{C21EC8F9-B296-B046-986D-4432C47C8D49}" srcOrd="0" destOrd="0" presId="urn:microsoft.com/office/officeart/2008/layout/LinedList"/>
    <dgm:cxn modelId="{4C2AC6E9-6E7D-4BD5-AAB6-63221A62A90D}" srcId="{1F4D24A5-70E1-46C4-8374-191D49BED76A}" destId="{ACF308F5-273B-4004-AAD5-FE9785CAFF6B}" srcOrd="0" destOrd="0" parTransId="{2E5C8820-C11C-4155-B390-0EBBAAD0C9CA}" sibTransId="{95E9A941-8921-436D-96BE-BD7BBEE0FC79}"/>
    <dgm:cxn modelId="{B32FE434-7210-544D-A301-7F420C60FC04}" type="presParOf" srcId="{3AEBEB5C-A091-FB47-A1A8-4CB7307365BB}" destId="{CE86DECB-4FA5-394D-9B86-0C2656580F22}" srcOrd="0" destOrd="0" presId="urn:microsoft.com/office/officeart/2008/layout/LinedList"/>
    <dgm:cxn modelId="{04937DF1-A73B-6A40-AA59-CEDFC47ED135}" type="presParOf" srcId="{3AEBEB5C-A091-FB47-A1A8-4CB7307365BB}" destId="{2865C57E-D8F1-F34E-A1D0-2400BD031F0E}" srcOrd="1" destOrd="0" presId="urn:microsoft.com/office/officeart/2008/layout/LinedList"/>
    <dgm:cxn modelId="{C9E3C1F8-ECB9-0D48-9745-D6B72D360797}" type="presParOf" srcId="{2865C57E-D8F1-F34E-A1D0-2400BD031F0E}" destId="{A9D29BB5-DEB6-FA4E-BE99-EF1596C625E2}" srcOrd="0" destOrd="0" presId="urn:microsoft.com/office/officeart/2008/layout/LinedList"/>
    <dgm:cxn modelId="{3A529EA8-F3E2-234C-9E06-C2796ED397EC}" type="presParOf" srcId="{2865C57E-D8F1-F34E-A1D0-2400BD031F0E}" destId="{3DD08EFA-A611-5A41-B3A4-40F28F3A67F1}" srcOrd="1" destOrd="0" presId="urn:microsoft.com/office/officeart/2008/layout/LinedList"/>
    <dgm:cxn modelId="{D42D7D82-6C6B-E64C-805D-9D3358BB9512}" type="presParOf" srcId="{3AEBEB5C-A091-FB47-A1A8-4CB7307365BB}" destId="{4B1B4A4D-2447-574C-B3C8-365AFCC3AE5C}" srcOrd="2" destOrd="0" presId="urn:microsoft.com/office/officeart/2008/layout/LinedList"/>
    <dgm:cxn modelId="{8802BF8F-EBFC-F244-ABA9-EFC7900B4EE9}" type="presParOf" srcId="{3AEBEB5C-A091-FB47-A1A8-4CB7307365BB}" destId="{D179C09D-6527-B149-869C-B5EA468156E2}" srcOrd="3" destOrd="0" presId="urn:microsoft.com/office/officeart/2008/layout/LinedList"/>
    <dgm:cxn modelId="{4EB741B6-D0CB-9042-B8DF-A7A151397493}" type="presParOf" srcId="{D179C09D-6527-B149-869C-B5EA468156E2}" destId="{C21EC8F9-B296-B046-986D-4432C47C8D49}" srcOrd="0" destOrd="0" presId="urn:microsoft.com/office/officeart/2008/layout/LinedList"/>
    <dgm:cxn modelId="{DC844682-EE64-1E4F-A879-E04842D25F18}" type="presParOf" srcId="{D179C09D-6527-B149-869C-B5EA468156E2}" destId="{19519715-2370-164A-8584-585EA707BE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F67D2-BFF5-5246-911C-181C3C8FEB03}">
      <dsp:nvSpPr>
        <dsp:cNvPr id="0" name=""/>
        <dsp:cNvSpPr/>
      </dsp:nvSpPr>
      <dsp:spPr>
        <a:xfrm>
          <a:off x="327697" y="2773"/>
          <a:ext cx="2786146" cy="16716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Total Profit =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 $22,509,909.08 </a:t>
          </a:r>
          <a:endParaRPr lang="en-US" sz="2600" kern="1200" dirty="0"/>
        </a:p>
      </dsp:txBody>
      <dsp:txXfrm>
        <a:off x="327697" y="2773"/>
        <a:ext cx="2786146" cy="1671688"/>
      </dsp:txXfrm>
    </dsp:sp>
    <dsp:sp modelId="{FAD1A6E7-3650-8B44-A997-8CD2002955FF}">
      <dsp:nvSpPr>
        <dsp:cNvPr id="0" name=""/>
        <dsp:cNvSpPr/>
      </dsp:nvSpPr>
      <dsp:spPr>
        <a:xfrm>
          <a:off x="3392459" y="2773"/>
          <a:ext cx="2786146" cy="1671688"/>
        </a:xfrm>
        <a:prstGeom prst="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Profit Margin =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39.59% </a:t>
          </a:r>
        </a:p>
      </dsp:txBody>
      <dsp:txXfrm>
        <a:off x="3392459" y="2773"/>
        <a:ext cx="2786146" cy="1671688"/>
      </dsp:txXfrm>
    </dsp:sp>
    <dsp:sp modelId="{34FFEE76-6922-4440-9966-70BB5815471B}">
      <dsp:nvSpPr>
        <dsp:cNvPr id="0" name=""/>
        <dsp:cNvSpPr/>
      </dsp:nvSpPr>
      <dsp:spPr>
        <a:xfrm>
          <a:off x="327697" y="1953075"/>
          <a:ext cx="2786146" cy="1671688"/>
        </a:xfrm>
        <a:prstGeom prst="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Total Revenue =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 $52,830,207.00 </a:t>
          </a:r>
          <a:endParaRPr lang="en-US" sz="2600" kern="1200" dirty="0"/>
        </a:p>
      </dsp:txBody>
      <dsp:txXfrm>
        <a:off x="327697" y="1953075"/>
        <a:ext cx="2786146" cy="1671688"/>
      </dsp:txXfrm>
    </dsp:sp>
    <dsp:sp modelId="{7CECFCA1-9032-B84D-9747-B8A7167A2080}">
      <dsp:nvSpPr>
        <dsp:cNvPr id="0" name=""/>
        <dsp:cNvSpPr/>
      </dsp:nvSpPr>
      <dsp:spPr>
        <a:xfrm>
          <a:off x="3392459" y="1953075"/>
          <a:ext cx="2786146" cy="1671688"/>
        </a:xfrm>
        <a:prstGeom prst="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Total Cost =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($30,320,297.92)</a:t>
          </a:r>
          <a:endParaRPr lang="en-US" sz="2600" kern="1200" dirty="0"/>
        </a:p>
      </dsp:txBody>
      <dsp:txXfrm>
        <a:off x="3392459" y="1953075"/>
        <a:ext cx="2786146" cy="1671688"/>
      </dsp:txXfrm>
    </dsp:sp>
    <dsp:sp modelId="{0C28A81B-AC36-3940-82FA-99C98E3D5D5B}">
      <dsp:nvSpPr>
        <dsp:cNvPr id="0" name=""/>
        <dsp:cNvSpPr/>
      </dsp:nvSpPr>
      <dsp:spPr>
        <a:xfrm>
          <a:off x="327697" y="3903378"/>
          <a:ext cx="2786146" cy="1671688"/>
        </a:xfrm>
        <a:prstGeom prst="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Vehicles =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4000</a:t>
          </a:r>
          <a:endParaRPr lang="en-US" sz="2600" kern="1200" dirty="0"/>
        </a:p>
      </dsp:txBody>
      <dsp:txXfrm>
        <a:off x="327697" y="3903378"/>
        <a:ext cx="2786146" cy="1671688"/>
      </dsp:txXfrm>
    </dsp:sp>
    <dsp:sp modelId="{29E00B1A-2FAB-A945-B704-0D5607E4A48F}">
      <dsp:nvSpPr>
        <dsp:cNvPr id="0" name=""/>
        <dsp:cNvSpPr/>
      </dsp:nvSpPr>
      <dsp:spPr>
        <a:xfrm>
          <a:off x="3392459" y="3903378"/>
          <a:ext cx="2786146" cy="167168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Branches =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50</a:t>
          </a:r>
          <a:endParaRPr lang="en-US" sz="2600" kern="1200" dirty="0"/>
        </a:p>
      </dsp:txBody>
      <dsp:txXfrm>
        <a:off x="3392459" y="3903378"/>
        <a:ext cx="2786146" cy="1671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7D19-2C58-4E46-96A7-7EA39972FC0D}">
      <dsp:nvSpPr>
        <dsp:cNvPr id="0" name=""/>
        <dsp:cNvSpPr/>
      </dsp:nvSpPr>
      <dsp:spPr>
        <a:xfrm>
          <a:off x="327697" y="2773"/>
          <a:ext cx="2786146" cy="16716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Profit =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$5,603.87 </a:t>
          </a:r>
          <a:endParaRPr lang="en-US" sz="3100" kern="1200" dirty="0"/>
        </a:p>
      </dsp:txBody>
      <dsp:txXfrm>
        <a:off x="327697" y="2773"/>
        <a:ext cx="2786146" cy="1671688"/>
      </dsp:txXfrm>
    </dsp:sp>
    <dsp:sp modelId="{CBDB0D19-9544-AF45-BE21-DCCAB3ADC101}">
      <dsp:nvSpPr>
        <dsp:cNvPr id="0" name=""/>
        <dsp:cNvSpPr/>
      </dsp:nvSpPr>
      <dsp:spPr>
        <a:xfrm>
          <a:off x="3392459" y="2773"/>
          <a:ext cx="2786146" cy="1671688"/>
        </a:xfrm>
        <a:prstGeom prst="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Profit Margin =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39.59%</a:t>
          </a:r>
        </a:p>
      </dsp:txBody>
      <dsp:txXfrm>
        <a:off x="3392459" y="2773"/>
        <a:ext cx="2786146" cy="1671688"/>
      </dsp:txXfrm>
    </dsp:sp>
    <dsp:sp modelId="{44EB1240-F6A9-894F-AFB4-85AB8DA43797}">
      <dsp:nvSpPr>
        <dsp:cNvPr id="0" name=""/>
        <dsp:cNvSpPr/>
      </dsp:nvSpPr>
      <dsp:spPr>
        <a:xfrm>
          <a:off x="327697" y="1953075"/>
          <a:ext cx="2786146" cy="1671688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Revenue =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 $13,207.55</a:t>
          </a:r>
          <a:endParaRPr lang="en-US" sz="3100" kern="1200" dirty="0"/>
        </a:p>
      </dsp:txBody>
      <dsp:txXfrm>
        <a:off x="327697" y="1953075"/>
        <a:ext cx="2786146" cy="1671688"/>
      </dsp:txXfrm>
    </dsp:sp>
    <dsp:sp modelId="{D5B20928-5774-FF45-ADE0-D2BCA582D72C}">
      <dsp:nvSpPr>
        <dsp:cNvPr id="0" name=""/>
        <dsp:cNvSpPr/>
      </dsp:nvSpPr>
      <dsp:spPr>
        <a:xfrm>
          <a:off x="3392459" y="1953075"/>
          <a:ext cx="2786146" cy="1671688"/>
        </a:xfrm>
        <a:prstGeom prst="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Cost =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$7,580.07</a:t>
          </a:r>
          <a:endParaRPr lang="en-US" sz="3100" kern="1200" dirty="0"/>
        </a:p>
      </dsp:txBody>
      <dsp:txXfrm>
        <a:off x="3392459" y="1953075"/>
        <a:ext cx="2786146" cy="1671688"/>
      </dsp:txXfrm>
    </dsp:sp>
    <dsp:sp modelId="{9D95C4BF-625F-AE4D-AFE8-11019C81C801}">
      <dsp:nvSpPr>
        <dsp:cNvPr id="0" name=""/>
        <dsp:cNvSpPr/>
      </dsp:nvSpPr>
      <dsp:spPr>
        <a:xfrm>
          <a:off x="1860078" y="3903378"/>
          <a:ext cx="2786146" cy="167168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Utilization Over 304 Days =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26.74 %</a:t>
          </a:r>
          <a:endParaRPr lang="en-US" sz="3100" kern="1200" dirty="0"/>
        </a:p>
      </dsp:txBody>
      <dsp:txXfrm>
        <a:off x="1860078" y="3903378"/>
        <a:ext cx="2786146" cy="1671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0BCDA-1FC9-DB44-87FB-77B240F79475}">
      <dsp:nvSpPr>
        <dsp:cNvPr id="0" name=""/>
        <dsp:cNvSpPr/>
      </dsp:nvSpPr>
      <dsp:spPr>
        <a:xfrm>
          <a:off x="0" y="1212345"/>
          <a:ext cx="6506304" cy="1482974"/>
        </a:xfrm>
        <a:prstGeom prst="roundRect">
          <a:avLst/>
        </a:prstGeom>
        <a:solidFill>
          <a:srgbClr val="77A2BB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Top 10 cars</a:t>
          </a:r>
          <a:endParaRPr lang="en-US" sz="6500" kern="1200"/>
        </a:p>
      </dsp:txBody>
      <dsp:txXfrm>
        <a:off x="72393" y="1284738"/>
        <a:ext cx="6361518" cy="1338188"/>
      </dsp:txXfrm>
    </dsp:sp>
    <dsp:sp modelId="{DC5F0A1E-1EE7-E849-A611-6A4430FC0833}">
      <dsp:nvSpPr>
        <dsp:cNvPr id="0" name=""/>
        <dsp:cNvSpPr/>
      </dsp:nvSpPr>
      <dsp:spPr>
        <a:xfrm>
          <a:off x="0" y="2882519"/>
          <a:ext cx="6506304" cy="1482974"/>
        </a:xfrm>
        <a:prstGeom prst="roundRect">
          <a:avLst/>
        </a:prstGeom>
        <a:solidFill>
          <a:srgbClr val="E28394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Bottom 20 cars</a:t>
          </a:r>
          <a:endParaRPr lang="en-US" sz="6500" kern="1200"/>
        </a:p>
      </dsp:txBody>
      <dsp:txXfrm>
        <a:off x="72393" y="2954912"/>
        <a:ext cx="6361518" cy="1338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6DECB-4FA5-394D-9B86-0C2656580F22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29BB5-DEB6-FA4E-BE99-EF1596C625E2}">
      <dsp:nvSpPr>
        <dsp:cNvPr id="0" name=""/>
        <dsp:cNvSpPr/>
      </dsp:nvSpPr>
      <dsp:spPr>
        <a:xfrm>
          <a:off x="0" y="0"/>
          <a:ext cx="6506304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baseline="0" dirty="0"/>
            <a:t>Remove models in the bottom 20 percentile</a:t>
          </a:r>
          <a:endParaRPr lang="en-US" sz="4600" kern="1200" dirty="0"/>
        </a:p>
      </dsp:txBody>
      <dsp:txXfrm>
        <a:off x="0" y="0"/>
        <a:ext cx="6506304" cy="2788920"/>
      </dsp:txXfrm>
    </dsp:sp>
    <dsp:sp modelId="{4B1B4A4D-2447-574C-B3C8-365AFCC3AE5C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EC8F9-B296-B046-986D-4432C47C8D49}">
      <dsp:nvSpPr>
        <dsp:cNvPr id="0" name=""/>
        <dsp:cNvSpPr/>
      </dsp:nvSpPr>
      <dsp:spPr>
        <a:xfrm>
          <a:off x="0" y="2788920"/>
          <a:ext cx="6506304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baseline="0" dirty="0"/>
            <a:t>Rebuild stock by purchasing models from the top 10 percentile</a:t>
          </a:r>
          <a:endParaRPr lang="en-US" sz="4600" kern="1200" dirty="0"/>
        </a:p>
      </dsp:txBody>
      <dsp:txXfrm>
        <a:off x="0" y="2788920"/>
        <a:ext cx="6506304" cy="2788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6DECB-4FA5-394D-9B86-0C2656580F22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29BB5-DEB6-FA4E-BE99-EF1596C625E2}">
      <dsp:nvSpPr>
        <dsp:cNvPr id="0" name=""/>
        <dsp:cNvSpPr/>
      </dsp:nvSpPr>
      <dsp:spPr>
        <a:xfrm>
          <a:off x="0" y="0"/>
          <a:ext cx="6506304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baseline="0" dirty="0"/>
            <a:t>Remove models in the bottom 20 percentile</a:t>
          </a:r>
          <a:endParaRPr lang="en-US" sz="4600" kern="1200" dirty="0"/>
        </a:p>
      </dsp:txBody>
      <dsp:txXfrm>
        <a:off x="0" y="0"/>
        <a:ext cx="6506304" cy="2788920"/>
      </dsp:txXfrm>
    </dsp:sp>
    <dsp:sp modelId="{4B1B4A4D-2447-574C-B3C8-365AFCC3AE5C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EC8F9-B296-B046-986D-4432C47C8D49}">
      <dsp:nvSpPr>
        <dsp:cNvPr id="0" name=""/>
        <dsp:cNvSpPr/>
      </dsp:nvSpPr>
      <dsp:spPr>
        <a:xfrm>
          <a:off x="0" y="2788920"/>
          <a:ext cx="6506304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baseline="0" dirty="0"/>
            <a:t>Rebuild stock by purchasing models from the top 10 percentile</a:t>
          </a:r>
          <a:endParaRPr lang="en-US" sz="4600" kern="1200" dirty="0"/>
        </a:p>
      </dsp:txBody>
      <dsp:txXfrm>
        <a:off x="0" y="2788920"/>
        <a:ext cx="6506304" cy="2788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6DECB-4FA5-394D-9B86-0C2656580F22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29BB5-DEB6-FA4E-BE99-EF1596C625E2}">
      <dsp:nvSpPr>
        <dsp:cNvPr id="0" name=""/>
        <dsp:cNvSpPr/>
      </dsp:nvSpPr>
      <dsp:spPr>
        <a:xfrm>
          <a:off x="0" y="0"/>
          <a:ext cx="6506304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baseline="0" dirty="0"/>
            <a:t>Remove models in the bottom 20 percentile</a:t>
          </a:r>
          <a:endParaRPr lang="en-US" sz="4600" kern="1200" dirty="0"/>
        </a:p>
      </dsp:txBody>
      <dsp:txXfrm>
        <a:off x="0" y="0"/>
        <a:ext cx="6506304" cy="2788920"/>
      </dsp:txXfrm>
    </dsp:sp>
    <dsp:sp modelId="{4B1B4A4D-2447-574C-B3C8-365AFCC3AE5C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EC8F9-B296-B046-986D-4432C47C8D49}">
      <dsp:nvSpPr>
        <dsp:cNvPr id="0" name=""/>
        <dsp:cNvSpPr/>
      </dsp:nvSpPr>
      <dsp:spPr>
        <a:xfrm>
          <a:off x="0" y="2788920"/>
          <a:ext cx="6506304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600" kern="1200" baseline="0" dirty="0"/>
            <a:t>Rebuild stock by purchasing models from the top 10 percentile</a:t>
          </a:r>
          <a:endParaRPr lang="en-US" sz="4600" kern="1200" dirty="0"/>
        </a:p>
      </dsp:txBody>
      <dsp:txXfrm>
        <a:off x="0" y="2788920"/>
        <a:ext cx="6506304" cy="278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F9259A-1FE3-4FF9-8A07-BDD8177164ED}" type="datetime4">
              <a:rPr lang="en-US" smtClean="0"/>
              <a:t>May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268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1503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5462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5588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962CB-39AD-45A9-800F-54DAB53D6021}" type="datetime4">
              <a:rPr lang="en-US" smtClean="0"/>
              <a:t>May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81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2994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24619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323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A080F-3961-4D42-BEDE-84A1FED032F1}" type="datetime4">
              <a:rPr lang="en-US" smtClean="0"/>
              <a:t>May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3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May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10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FB9BB4-4571-224B-A2BC-FC5674EA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921792"/>
            <a:ext cx="8361229" cy="2964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cap="all" dirty="0"/>
              <a:t>Lariat PROFIT optimization</a:t>
            </a:r>
            <a:br>
              <a:rPr lang="en-US" sz="7200" cap="all" dirty="0"/>
            </a:br>
            <a:r>
              <a:rPr lang="en-US" sz="2000" cap="all" dirty="0"/>
              <a:t>By Diana Wang</a:t>
            </a:r>
          </a:p>
        </p:txBody>
      </p:sp>
    </p:spTree>
    <p:extLst>
      <p:ext uri="{BB962C8B-B14F-4D97-AF65-F5344CB8AC3E}">
        <p14:creationId xmlns:p14="http://schemas.microsoft.com/office/powerpoint/2010/main" val="115137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605FD-76E2-0B4F-8582-1EEFA1C1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374900"/>
            <a:ext cx="3289300" cy="210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FA4DC-F145-354E-B3A5-66F8D79F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2374900"/>
            <a:ext cx="3289300" cy="2108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C6BB58-068A-4817-9D07-FB407B4FF9C3}"/>
              </a:ext>
            </a:extLst>
          </p:cNvPr>
          <p:cNvSpPr/>
          <p:nvPr/>
        </p:nvSpPr>
        <p:spPr>
          <a:xfrm>
            <a:off x="581026" y="3040136"/>
            <a:ext cx="3289299" cy="182880"/>
          </a:xfrm>
          <a:prstGeom prst="rect">
            <a:avLst/>
          </a:prstGeom>
          <a:solidFill>
            <a:srgbClr val="E71224">
              <a:alpha val="20000"/>
            </a:srgbClr>
          </a:solidFill>
          <a:ln w="19050" cmpd="tri">
            <a:solidFill>
              <a:srgbClr val="E71224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pattFill prst="narVert">
                <a:fgClr>
                  <a:srgbClr val="E71224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D666BB-CB2B-E44B-816E-F42511F1C647}"/>
              </a:ext>
            </a:extLst>
          </p:cNvPr>
          <p:cNvSpPr/>
          <p:nvPr/>
        </p:nvSpPr>
        <p:spPr>
          <a:xfrm>
            <a:off x="581026" y="3452105"/>
            <a:ext cx="3289299" cy="182880"/>
          </a:xfrm>
          <a:prstGeom prst="rect">
            <a:avLst/>
          </a:prstGeom>
          <a:solidFill>
            <a:srgbClr val="E71224">
              <a:alpha val="20000"/>
            </a:srgbClr>
          </a:solidFill>
          <a:ln w="19050" cmpd="tri">
            <a:solidFill>
              <a:srgbClr val="E71224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6B85-36F4-544E-BAA8-9BD0EB5CDF8C}"/>
              </a:ext>
            </a:extLst>
          </p:cNvPr>
          <p:cNvSpPr/>
          <p:nvPr/>
        </p:nvSpPr>
        <p:spPr>
          <a:xfrm>
            <a:off x="8321675" y="3040136"/>
            <a:ext cx="3289299" cy="182880"/>
          </a:xfrm>
          <a:prstGeom prst="rect">
            <a:avLst/>
          </a:prstGeom>
          <a:solidFill>
            <a:srgbClr val="92D050">
              <a:alpha val="35000"/>
            </a:srgbClr>
          </a:solidFill>
          <a:ln w="19050" cmpd="tri">
            <a:solidFill>
              <a:srgbClr val="92D050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9A9594-655A-D24F-B90E-56ACCBE037EF}"/>
              </a:ext>
            </a:extLst>
          </p:cNvPr>
          <p:cNvSpPr/>
          <p:nvPr/>
        </p:nvSpPr>
        <p:spPr>
          <a:xfrm>
            <a:off x="8321675" y="3452105"/>
            <a:ext cx="3289299" cy="182880"/>
          </a:xfrm>
          <a:prstGeom prst="rect">
            <a:avLst/>
          </a:prstGeom>
          <a:solidFill>
            <a:srgbClr val="92D050">
              <a:alpha val="35000"/>
            </a:srgbClr>
          </a:solidFill>
          <a:ln w="19050" cmpd="tri">
            <a:solidFill>
              <a:srgbClr val="92D050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1C0BDF-5D8D-8748-8777-5D91E304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50" y="2374900"/>
            <a:ext cx="3289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06E41B-CE62-1D41-AA8D-13F2F71DB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629616"/>
              </p:ext>
            </p:extLst>
          </p:nvPr>
        </p:nvGraphicFramePr>
        <p:xfrm>
          <a:off x="634276" y="639704"/>
          <a:ext cx="309338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0C22BB0E-CF06-4F4C-895B-55F407A8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684" y="1171840"/>
            <a:ext cx="6176776" cy="133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DIFFERENTIATING FACTORS: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3CF8B-6085-544E-83A8-8A2F6463A1F4}"/>
              </a:ext>
            </a:extLst>
          </p:cNvPr>
          <p:cNvSpPr txBox="1"/>
          <p:nvPr/>
        </p:nvSpPr>
        <p:spPr>
          <a:xfrm>
            <a:off x="5308684" y="2637929"/>
            <a:ext cx="6176776" cy="20035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LOWER ON AVERAGE COST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HIGHER ON AVERAGE PRICE PER DAY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POPULARITY OF MODEL</a:t>
            </a:r>
          </a:p>
        </p:txBody>
      </p:sp>
    </p:spTree>
    <p:extLst>
      <p:ext uri="{BB962C8B-B14F-4D97-AF65-F5344CB8AC3E}">
        <p14:creationId xmlns:p14="http://schemas.microsoft.com/office/powerpoint/2010/main" val="410566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84439-C851-E941-B781-C976A60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STRATEGY </a:t>
            </a:r>
            <a:r>
              <a:rPr lang="en-US" b="1" dirty="0"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</a:rPr>
              <a:t>3</a:t>
            </a:r>
            <a:r>
              <a:rPr lang="en-US" dirty="0"/>
              <a:t>: USING </a:t>
            </a:r>
            <a:r>
              <a:rPr lang="en-US" b="1" dirty="0"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</a:rPr>
              <a:t>UTILIZATION</a:t>
            </a:r>
            <a:r>
              <a:rPr lang="en-US" dirty="0"/>
              <a:t>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8E64A-2496-4A6D-AE32-B05F7244D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26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67D52-ED74-1343-81BC-15A2E66C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2381250"/>
            <a:ext cx="32893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B5B8A-61BE-E044-8AF5-3BEF9128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381250"/>
            <a:ext cx="32893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F51DF-B0C8-4E4B-8E73-EE73E6D79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74" y="2381250"/>
            <a:ext cx="3289300" cy="2095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C6BB58-068A-4817-9D07-FB407B4FF9C3}"/>
              </a:ext>
            </a:extLst>
          </p:cNvPr>
          <p:cNvSpPr/>
          <p:nvPr/>
        </p:nvSpPr>
        <p:spPr>
          <a:xfrm>
            <a:off x="581026" y="3040136"/>
            <a:ext cx="3289299" cy="182880"/>
          </a:xfrm>
          <a:prstGeom prst="rect">
            <a:avLst/>
          </a:prstGeom>
          <a:solidFill>
            <a:srgbClr val="E71224">
              <a:alpha val="20000"/>
            </a:srgbClr>
          </a:solidFill>
          <a:ln w="19050" cmpd="tri">
            <a:solidFill>
              <a:srgbClr val="E71224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pattFill prst="narVert">
                <a:fgClr>
                  <a:srgbClr val="E71224"/>
                </a:fgClr>
                <a:bgClr>
                  <a:prstClr val="white"/>
                </a:bgClr>
              </a:patt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D666BB-CB2B-E44B-816E-F42511F1C647}"/>
              </a:ext>
            </a:extLst>
          </p:cNvPr>
          <p:cNvSpPr/>
          <p:nvPr/>
        </p:nvSpPr>
        <p:spPr>
          <a:xfrm>
            <a:off x="581024" y="3667003"/>
            <a:ext cx="3289299" cy="182880"/>
          </a:xfrm>
          <a:prstGeom prst="rect">
            <a:avLst/>
          </a:prstGeom>
          <a:solidFill>
            <a:srgbClr val="E71224">
              <a:alpha val="20000"/>
            </a:srgbClr>
          </a:solidFill>
          <a:ln w="19050" cmpd="tri">
            <a:solidFill>
              <a:srgbClr val="E71224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6B85-36F4-544E-BAA8-9BD0EB5CDF8C}"/>
              </a:ext>
            </a:extLst>
          </p:cNvPr>
          <p:cNvSpPr/>
          <p:nvPr/>
        </p:nvSpPr>
        <p:spPr>
          <a:xfrm>
            <a:off x="8321675" y="3040136"/>
            <a:ext cx="3289299" cy="182880"/>
          </a:xfrm>
          <a:prstGeom prst="rect">
            <a:avLst/>
          </a:prstGeom>
          <a:solidFill>
            <a:srgbClr val="92D050">
              <a:alpha val="35000"/>
            </a:srgbClr>
          </a:solidFill>
          <a:ln w="19050" cmpd="tri">
            <a:solidFill>
              <a:srgbClr val="92D050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9A9594-655A-D24F-B90E-56ACCBE037EF}"/>
              </a:ext>
            </a:extLst>
          </p:cNvPr>
          <p:cNvSpPr/>
          <p:nvPr/>
        </p:nvSpPr>
        <p:spPr>
          <a:xfrm>
            <a:off x="8321673" y="3667003"/>
            <a:ext cx="3289299" cy="182880"/>
          </a:xfrm>
          <a:prstGeom prst="rect">
            <a:avLst/>
          </a:prstGeom>
          <a:solidFill>
            <a:srgbClr val="92D050">
              <a:alpha val="35000"/>
            </a:srgbClr>
          </a:solidFill>
          <a:ln w="19050" cmpd="tri">
            <a:solidFill>
              <a:srgbClr val="92D050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38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18">
            <a:extLst>
              <a:ext uri="{FF2B5EF4-FFF2-40B4-BE49-F238E27FC236}">
                <a16:creationId xmlns:a16="http://schemas.microsoft.com/office/drawing/2014/main" id="{5C6D9FED-5017-264D-96ED-F4F276A942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276" y="639704"/>
          <a:ext cx="309338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940057D-CB69-C047-B461-0321FF21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684" y="1171840"/>
            <a:ext cx="6176776" cy="133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DIFFERENTIATING FACTORS: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84208-AD4C-784E-8D7D-8E0A05CA437B}"/>
              </a:ext>
            </a:extLst>
          </p:cNvPr>
          <p:cNvSpPr txBox="1"/>
          <p:nvPr/>
        </p:nvSpPr>
        <p:spPr>
          <a:xfrm>
            <a:off x="5308684" y="2637929"/>
            <a:ext cx="6176776" cy="20035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LOWER ON AVERAGE COST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HIGHER ON AVERAGE PRICE PER DAY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POPULARITY OF MODEL</a:t>
            </a:r>
          </a:p>
        </p:txBody>
      </p:sp>
    </p:spTree>
    <p:extLst>
      <p:ext uri="{BB962C8B-B14F-4D97-AF65-F5344CB8AC3E}">
        <p14:creationId xmlns:p14="http://schemas.microsoft.com/office/powerpoint/2010/main" val="285377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8C55E-3400-6949-8FF0-495EAFDFE457}"/>
              </a:ext>
            </a:extLst>
          </p:cNvPr>
          <p:cNvSpPr txBox="1"/>
          <p:nvPr/>
        </p:nvSpPr>
        <p:spPr>
          <a:xfrm>
            <a:off x="6711885" y="634030"/>
            <a:ext cx="4798243" cy="1850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84048" indent="-384048" defTabSz="914400">
              <a:lnSpc>
                <a:spcPct val="89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40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Keeping current unit count:</a:t>
            </a: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F9986F3-CAF3-A440-B816-E8E16B644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85955"/>
              </p:ext>
            </p:extLst>
          </p:nvPr>
        </p:nvGraphicFramePr>
        <p:xfrm>
          <a:off x="1395495" y="1378497"/>
          <a:ext cx="3969413" cy="440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1503EF7-5FCB-8249-BD06-96FF3B5392F5}"/>
              </a:ext>
            </a:extLst>
          </p:cNvPr>
          <p:cNvSpPr txBox="1"/>
          <p:nvPr/>
        </p:nvSpPr>
        <p:spPr>
          <a:xfrm>
            <a:off x="6707590" y="2785368"/>
            <a:ext cx="4719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AVERAGE PROFIT INCREASE OF 11% FROM EACH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RECOMMENDED STRATEGY: #1</a:t>
            </a:r>
          </a:p>
          <a:p>
            <a:pPr lvl="1"/>
            <a:r>
              <a:rPr lang="en-US" sz="2400" dirty="0"/>
              <a:t>ANTICIPATES 13% INCREASE IN PROFIT</a:t>
            </a:r>
          </a:p>
        </p:txBody>
      </p:sp>
    </p:spTree>
    <p:extLst>
      <p:ext uri="{BB962C8B-B14F-4D97-AF65-F5344CB8AC3E}">
        <p14:creationId xmlns:p14="http://schemas.microsoft.com/office/powerpoint/2010/main" val="14699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1F2D7-8CD7-4D4D-A17F-3529A03F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B095-DF6D-DA4D-A281-298FD2EB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1920240"/>
            <a:ext cx="5793475" cy="4626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2600"/>
              </a:spcAft>
            </a:pPr>
            <a:r>
              <a:rPr lang="en-US" dirty="0"/>
              <a:t>ANALYSES WAS CONDUCTED TO ASSESS POSSIBLE FLEET OPTIMIZATION STRATEGIES</a:t>
            </a:r>
          </a:p>
          <a:p>
            <a:pPr>
              <a:lnSpc>
                <a:spcPct val="150000"/>
              </a:lnSpc>
              <a:spcAft>
                <a:spcPts val="2600"/>
              </a:spcAft>
            </a:pPr>
            <a:r>
              <a:rPr lang="en-US" dirty="0"/>
              <a:t>BEST AND WORST PERFORMING CARS WERE IDENTIFIED</a:t>
            </a:r>
          </a:p>
          <a:p>
            <a:pPr>
              <a:lnSpc>
                <a:spcPct val="150000"/>
              </a:lnSpc>
              <a:spcAft>
                <a:spcPts val="2600"/>
              </a:spcAft>
            </a:pPr>
            <a:r>
              <a:rPr lang="en-US" b="1" dirty="0">
                <a:ln w="0">
                  <a:noFill/>
                </a:ln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 STRATEGIES </a:t>
            </a:r>
            <a:r>
              <a:rPr lang="en-US" dirty="0"/>
              <a:t>WERE BUILT TO SELECT FOR BETTER PERFORMING FLEET</a:t>
            </a:r>
          </a:p>
          <a:p>
            <a:pPr>
              <a:spcAft>
                <a:spcPts val="2600"/>
              </a:spcAft>
            </a:pPr>
            <a:endParaRPr lang="en-US" dirty="0"/>
          </a:p>
          <a:p>
            <a:pPr>
              <a:spcAft>
                <a:spcPts val="2600"/>
              </a:spcAft>
            </a:pPr>
            <a:endParaRPr lang="en-US" dirty="0"/>
          </a:p>
          <a:p>
            <a:pPr>
              <a:spcAft>
                <a:spcPts val="2600"/>
              </a:spcAft>
            </a:pPr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4" descr="Graph on document with pen">
            <a:extLst>
              <a:ext uri="{FF2B5EF4-FFF2-40B4-BE49-F238E27FC236}">
                <a16:creationId xmlns:a16="http://schemas.microsoft.com/office/drawing/2014/main" id="{6483CA37-962C-4EF0-A22F-EC10CC4A9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3" r="20851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E85AD-5285-0449-857F-92A46817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SUMMARY OF 2018 BASELINE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26B8B-E690-470A-8DF3-15BA0521E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5842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0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E31D-3834-2B4F-9388-D27F4E7B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AVERAGE VEHICLE STATISTICS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5D5D49-DB89-46A2-B5D8-85E63EF904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57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AADD5-C831-D047-B3E2-DB767436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SPLITTING VEHICLE MODELS INTO PERCENTILES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4ED02-6E1A-4F34-A471-E4F52F045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6016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2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84439-C851-E941-B781-C976A60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STRATEGY </a:t>
            </a:r>
            <a:r>
              <a:rPr lang="en-US" b="1" dirty="0">
                <a:ln w="0">
                  <a:noFill/>
                </a:ln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</a:rPr>
              <a:t>1</a:t>
            </a:r>
            <a:r>
              <a:rPr lang="en-US" dirty="0"/>
              <a:t>: USING </a:t>
            </a:r>
            <a:br>
              <a:rPr lang="en-US" dirty="0"/>
            </a:br>
            <a:r>
              <a:rPr lang="en-US" b="1" dirty="0">
                <a:ln w="0">
                  <a:noFill/>
                </a:ln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</a:rPr>
              <a:t>PROFIT</a:t>
            </a:r>
            <a:r>
              <a:rPr lang="en-US" dirty="0"/>
              <a:t>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8E64A-2496-4A6D-AE32-B05F7244D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7598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5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7636443-6EFD-9746-BF35-A5556848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2368550"/>
            <a:ext cx="3289300" cy="2120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E5F2F58-6FF2-464E-9F36-EB73A14F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368550"/>
            <a:ext cx="3291840" cy="212253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274F957-CF02-B145-83C1-95F5A58B3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75" y="2368550"/>
            <a:ext cx="3289300" cy="2120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C6BB58-068A-4817-9D07-FB407B4FF9C3}"/>
              </a:ext>
            </a:extLst>
          </p:cNvPr>
          <p:cNvSpPr/>
          <p:nvPr/>
        </p:nvSpPr>
        <p:spPr>
          <a:xfrm>
            <a:off x="581026" y="3040136"/>
            <a:ext cx="3289299" cy="182880"/>
          </a:xfrm>
          <a:prstGeom prst="rect">
            <a:avLst/>
          </a:prstGeom>
          <a:solidFill>
            <a:srgbClr val="E71224">
              <a:alpha val="20000"/>
            </a:srgbClr>
          </a:solidFill>
          <a:ln w="19050" cmpd="tri">
            <a:solidFill>
              <a:srgbClr val="E71224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pattFill prst="narVert">
                <a:fgClr>
                  <a:srgbClr val="E71224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D666BB-CB2B-E44B-816E-F42511F1C647}"/>
              </a:ext>
            </a:extLst>
          </p:cNvPr>
          <p:cNvSpPr/>
          <p:nvPr/>
        </p:nvSpPr>
        <p:spPr>
          <a:xfrm>
            <a:off x="581026" y="3246120"/>
            <a:ext cx="3289299" cy="182880"/>
          </a:xfrm>
          <a:prstGeom prst="rect">
            <a:avLst/>
          </a:prstGeom>
          <a:solidFill>
            <a:srgbClr val="E71224">
              <a:alpha val="20000"/>
            </a:srgbClr>
          </a:solidFill>
          <a:ln w="19050" cmpd="tri">
            <a:solidFill>
              <a:srgbClr val="E71224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766B85-36F4-544E-BAA8-9BD0EB5CDF8C}"/>
              </a:ext>
            </a:extLst>
          </p:cNvPr>
          <p:cNvSpPr/>
          <p:nvPr/>
        </p:nvSpPr>
        <p:spPr>
          <a:xfrm>
            <a:off x="8321675" y="3040136"/>
            <a:ext cx="3289299" cy="182880"/>
          </a:xfrm>
          <a:prstGeom prst="rect">
            <a:avLst/>
          </a:prstGeom>
          <a:solidFill>
            <a:srgbClr val="92D050">
              <a:alpha val="35000"/>
            </a:srgbClr>
          </a:solidFill>
          <a:ln w="19050" cmpd="tri">
            <a:solidFill>
              <a:srgbClr val="92D050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9A9594-655A-D24F-B90E-56ACCBE037EF}"/>
              </a:ext>
            </a:extLst>
          </p:cNvPr>
          <p:cNvSpPr/>
          <p:nvPr/>
        </p:nvSpPr>
        <p:spPr>
          <a:xfrm>
            <a:off x="8321675" y="3246120"/>
            <a:ext cx="3289299" cy="182880"/>
          </a:xfrm>
          <a:prstGeom prst="rect">
            <a:avLst/>
          </a:prstGeom>
          <a:solidFill>
            <a:srgbClr val="92D050">
              <a:alpha val="35000"/>
            </a:srgbClr>
          </a:solidFill>
          <a:ln w="19050" cmpd="tri">
            <a:solidFill>
              <a:srgbClr val="92D050"/>
            </a:solidFill>
            <a:prstDash val="sysDot"/>
            <a:bevel/>
          </a:ln>
          <a:effectLst>
            <a:softEdge rad="74202"/>
          </a:effectLst>
          <a:scene3d>
            <a:camera prst="orthographicFront"/>
            <a:lightRig rig="threePt" dir="t"/>
          </a:scene3d>
          <a:sp3d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18">
            <a:extLst>
              <a:ext uri="{FF2B5EF4-FFF2-40B4-BE49-F238E27FC236}">
                <a16:creationId xmlns:a16="http://schemas.microsoft.com/office/drawing/2014/main" id="{5C6D9FED-5017-264D-96ED-F4F276A94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166740"/>
              </p:ext>
            </p:extLst>
          </p:nvPr>
        </p:nvGraphicFramePr>
        <p:xfrm>
          <a:off x="634276" y="639704"/>
          <a:ext cx="309338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801EE8F-2D84-244C-A009-C7D4863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684" y="1171840"/>
            <a:ext cx="6176776" cy="133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DIFFERENTIATING FACTORS: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3693F-E577-6643-8224-78B2A52F6A80}"/>
              </a:ext>
            </a:extLst>
          </p:cNvPr>
          <p:cNvSpPr txBox="1"/>
          <p:nvPr/>
        </p:nvSpPr>
        <p:spPr>
          <a:xfrm>
            <a:off x="5308684" y="2637929"/>
            <a:ext cx="6176776" cy="20035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LOWER ON AVERAGE COST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HIGHER ON AVERAGE PRICE PER DAY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POPULARITY OF MODEL</a:t>
            </a:r>
          </a:p>
        </p:txBody>
      </p:sp>
    </p:spTree>
    <p:extLst>
      <p:ext uri="{BB962C8B-B14F-4D97-AF65-F5344CB8AC3E}">
        <p14:creationId xmlns:p14="http://schemas.microsoft.com/office/powerpoint/2010/main" val="381798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84439-C851-E941-B781-C976A60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STRATEGY </a:t>
            </a:r>
            <a:r>
              <a:rPr lang="en-US" b="1" dirty="0"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</a:rPr>
              <a:t>2</a:t>
            </a:r>
            <a:r>
              <a:rPr lang="en-US" dirty="0"/>
              <a:t>: USING </a:t>
            </a:r>
            <a:br>
              <a:rPr lang="en-US" dirty="0"/>
            </a:br>
            <a:r>
              <a:rPr lang="en-US" b="1" dirty="0">
                <a:effectLst>
                  <a:outerShdw blurRad="50800" dist="38100" dir="8100000" algn="tr" rotWithShape="0">
                    <a:srgbClr val="C00000">
                      <a:alpha val="40000"/>
                    </a:srgbClr>
                  </a:outerShdw>
                </a:effectLst>
              </a:rPr>
              <a:t>PROFIT MARGIN </a:t>
            </a:r>
            <a:r>
              <a:rPr lang="en-US" dirty="0"/>
              <a:t>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8E64A-2496-4A6D-AE32-B05F7244D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9662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5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</TotalTime>
  <Words>272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Lariat PROFIT optimization By Diana Wang</vt:lpstr>
      <vt:lpstr>EXECUTIVE SUMMARY</vt:lpstr>
      <vt:lpstr>SUMMARY OF 2018 BASELINE</vt:lpstr>
      <vt:lpstr>AVERAGE VEHICLE STATISTICS</vt:lpstr>
      <vt:lpstr>SPLITTING VEHICLE MODELS INTO PERCENTILES</vt:lpstr>
      <vt:lpstr>STRATEGY 1: USING  PROFIT METRICS</vt:lpstr>
      <vt:lpstr>PowerPoint Presentation</vt:lpstr>
      <vt:lpstr>DIFFERENTIATING FACTORS:</vt:lpstr>
      <vt:lpstr>STRATEGY 2: USING  PROFIT MARGIN METRICS</vt:lpstr>
      <vt:lpstr>PowerPoint Presentation</vt:lpstr>
      <vt:lpstr>DIFFERENTIATING FACTORS:</vt:lpstr>
      <vt:lpstr>STRATEGY 3: USING UTILIZATION METRICS</vt:lpstr>
      <vt:lpstr>PowerPoint Presentation</vt:lpstr>
      <vt:lpstr>DIFFERENTIATING FACTORS: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revenue optimization By Diana Wang</dc:title>
  <dc:creator>Diana Wang</dc:creator>
  <cp:lastModifiedBy>Diana Wang</cp:lastModifiedBy>
  <cp:revision>23</cp:revision>
  <dcterms:created xsi:type="dcterms:W3CDTF">2021-04-28T19:38:18Z</dcterms:created>
  <dcterms:modified xsi:type="dcterms:W3CDTF">2021-05-04T01:26:53Z</dcterms:modified>
</cp:coreProperties>
</file>