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68" r:id="rId4"/>
    <p:sldId id="258" r:id="rId5"/>
    <p:sldId id="259" r:id="rId6"/>
    <p:sldId id="261" r:id="rId7"/>
    <p:sldId id="260" r:id="rId8"/>
    <p:sldId id="269" r:id="rId9"/>
    <p:sldId id="270" r:id="rId10"/>
    <p:sldId id="272" r:id="rId11"/>
    <p:sldId id="273" r:id="rId12"/>
    <p:sldId id="274" r:id="rId13"/>
    <p:sldId id="275" r:id="rId14"/>
    <p:sldId id="263" r:id="rId15"/>
    <p:sldId id="271" r:id="rId16"/>
    <p:sldId id="264" r:id="rId17"/>
    <p:sldId id="267" r:id="rId18"/>
    <p:sldId id="265"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67347" autoAdjust="0"/>
  </p:normalViewPr>
  <p:slideViewPr>
    <p:cSldViewPr snapToGrid="0">
      <p:cViewPr varScale="1">
        <p:scale>
          <a:sx n="84" d="100"/>
          <a:sy n="84"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Shamsutdinova" userId="6544197e-7f7e-4807-b115-937811c5dca5" providerId="ADAL" clId="{F5508A10-D7A8-4C73-AE2C-69D198DF137B}"/>
    <pc:docChg chg="modSld">
      <pc:chgData name="Diana Shamsutdinova" userId="6544197e-7f7e-4807-b115-937811c5dca5" providerId="ADAL" clId="{F5508A10-D7A8-4C73-AE2C-69D198DF137B}" dt="2024-09-18T13:43:09.035" v="7" actId="20577"/>
      <pc:docMkLst>
        <pc:docMk/>
      </pc:docMkLst>
      <pc:sldChg chg="modSp mod">
        <pc:chgData name="Diana Shamsutdinova" userId="6544197e-7f7e-4807-b115-937811c5dca5" providerId="ADAL" clId="{F5508A10-D7A8-4C73-AE2C-69D198DF137B}" dt="2024-09-18T13:43:09.035" v="7" actId="20577"/>
        <pc:sldMkLst>
          <pc:docMk/>
          <pc:sldMk cId="3533766806" sldId="260"/>
        </pc:sldMkLst>
        <pc:spChg chg="mod">
          <ac:chgData name="Diana Shamsutdinova" userId="6544197e-7f7e-4807-b115-937811c5dca5" providerId="ADAL" clId="{F5508A10-D7A8-4C73-AE2C-69D198DF137B}" dt="2024-09-18T13:43:09.035" v="7" actId="20577"/>
          <ac:spMkLst>
            <pc:docMk/>
            <pc:sldMk cId="3533766806" sldId="260"/>
            <ac:spMk id="3" creationId="{AA03AE5F-BDF5-D7CE-D99E-1D1ADC825F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1796C-C60B-4B93-A308-B9C0DF3CF43B}" type="datetimeFigureOut">
              <a:rPr lang="en-GB" smtClean="0"/>
              <a:t>25/09/2024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CE22-8D3D-4252-8E02-370EBFAE3DD0}" type="slidenum">
              <a:rPr lang="en-GB" smtClean="0"/>
              <a:t>‹#›</a:t>
            </a:fld>
            <a:endParaRPr lang="en-GB"/>
          </a:p>
        </p:txBody>
      </p:sp>
    </p:spTree>
    <p:extLst>
      <p:ext uri="{BB962C8B-B14F-4D97-AF65-F5344CB8AC3E}">
        <p14:creationId xmlns:p14="http://schemas.microsoft.com/office/powerpoint/2010/main" val="175953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sciwheel.com/work/citation?ids=15046290,15786289&amp;pre=&amp;pre=&amp;suf=&amp;suf=&amp;sa=0,0&amp;dbf=0&amp;dbf=0" TargetMode="External"/><Relationship Id="rId13" Type="http://schemas.openxmlformats.org/officeDocument/2006/relationships/hyperlink" Target="https://sciwheel.com/work/citation?ids=10673889&amp;pre=&amp;suf=&amp;sa=0&amp;dbf=0" TargetMode="External"/><Relationship Id="rId3" Type="http://schemas.openxmlformats.org/officeDocument/2006/relationships/hyperlink" Target="https://sciwheel.com/work/citation?ids=10672042,12803788,15776160&amp;pre=&amp;pre=&amp;pre=&amp;suf=&amp;suf=&amp;suf=&amp;sa=0,0,0&amp;dbf=0&amp;dbf=0&amp;dbf=0" TargetMode="External"/><Relationship Id="rId7" Type="http://schemas.openxmlformats.org/officeDocument/2006/relationships/hyperlink" Target="https://sciwheel.com/work/citation?ids=8786019&amp;pre=&amp;suf=&amp;sa=0&amp;dbf=0" TargetMode="External"/><Relationship Id="rId12" Type="http://schemas.openxmlformats.org/officeDocument/2006/relationships/hyperlink" Target="https://sciwheel.com/work/citation?ids=8797670&amp;pre=&amp;suf=&amp;sa=0&amp;dbf=0" TargetMode="External"/><Relationship Id="rId2" Type="http://schemas.openxmlformats.org/officeDocument/2006/relationships/slide" Target="../slides/slide5.xml"/><Relationship Id="rId16" Type="http://schemas.openxmlformats.org/officeDocument/2006/relationships/hyperlink" Target="https://sciwheel.com/work/citation?ids=15776210&amp;pre=&amp;suf=&amp;sa=0&amp;dbf=0" TargetMode="External"/><Relationship Id="rId1" Type="http://schemas.openxmlformats.org/officeDocument/2006/relationships/notesMaster" Target="../notesMasters/notesMaster1.xml"/><Relationship Id="rId6" Type="http://schemas.openxmlformats.org/officeDocument/2006/relationships/hyperlink" Target="https://sciwheel.com/work/citation?ids=15786288,10672018,12304442&amp;pre=&amp;pre=&amp;pre=&amp;suf=&amp;suf=&amp;suf=&amp;sa=0,0,0&amp;dbf=0&amp;dbf=0&amp;dbf=0" TargetMode="External"/><Relationship Id="rId11" Type="http://schemas.openxmlformats.org/officeDocument/2006/relationships/hyperlink" Target="https://sciwheel.com/work/citation?ids=6168111&amp;pre=&amp;suf=&amp;sa=0&amp;dbf=0" TargetMode="External"/><Relationship Id="rId5" Type="http://schemas.openxmlformats.org/officeDocument/2006/relationships/hyperlink" Target="https://sciwheel.com/work/citation?ids=5408214,15009107&amp;pre=&amp;pre=&amp;suf=&amp;suf=&amp;sa=0,0&amp;dbf=0&amp;dbf=0" TargetMode="External"/><Relationship Id="rId15" Type="http://schemas.openxmlformats.org/officeDocument/2006/relationships/hyperlink" Target="https://sciwheel.com/work/citation?ids=12297480,8269581&amp;pre=&amp;pre=&amp;suf=&amp;suf=&amp;sa=0,0&amp;dbf=0&amp;dbf=0" TargetMode="External"/><Relationship Id="rId10" Type="http://schemas.openxmlformats.org/officeDocument/2006/relationships/hyperlink" Target="https://sciwheel.com/work/citation?ids=4755287&amp;pre=&amp;suf=&amp;sa=0&amp;dbf=0" TargetMode="External"/><Relationship Id="rId4" Type="http://schemas.openxmlformats.org/officeDocument/2006/relationships/hyperlink" Target="https://sciwheel.com/work/citation?ids=13747128,14876620,5949862&amp;pre=&amp;pre=&amp;pre=&amp;suf=&amp;suf=&amp;suf=&amp;sa=0,0,0&amp;dbf=0&amp;dbf=0&amp;dbf=0" TargetMode="External"/><Relationship Id="rId9" Type="http://schemas.openxmlformats.org/officeDocument/2006/relationships/hyperlink" Target="https://sciwheel.com/work/citation?ids=7291799&amp;pre=&amp;suf=&amp;sa=0&amp;dbf=0" TargetMode="External"/><Relationship Id="rId14" Type="http://schemas.openxmlformats.org/officeDocument/2006/relationships/hyperlink" Target="https://sciwheel.com/work/citation?ids=15776211&amp;pre=&amp;suf=&amp;sa=0&amp;dbf=0"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sciwheel.com/work/citation?ids=15046290,15786289&amp;pre=&amp;pre=&amp;suf=&amp;suf=&amp;sa=0,0&amp;dbf=0&amp;dbf=0" TargetMode="External"/><Relationship Id="rId13" Type="http://schemas.openxmlformats.org/officeDocument/2006/relationships/hyperlink" Target="https://sciwheel.com/work/citation?ids=10673889&amp;pre=&amp;suf=&amp;sa=0&amp;dbf=0" TargetMode="External"/><Relationship Id="rId3" Type="http://schemas.openxmlformats.org/officeDocument/2006/relationships/hyperlink" Target="https://sciwheel.com/work/citation?ids=10672042,12803788,15776160&amp;pre=&amp;pre=&amp;pre=&amp;suf=&amp;suf=&amp;suf=&amp;sa=0,0,0&amp;dbf=0&amp;dbf=0&amp;dbf=0" TargetMode="External"/><Relationship Id="rId7" Type="http://schemas.openxmlformats.org/officeDocument/2006/relationships/hyperlink" Target="https://sciwheel.com/work/citation?ids=8786019&amp;pre=&amp;suf=&amp;sa=0&amp;dbf=0" TargetMode="External"/><Relationship Id="rId12" Type="http://schemas.openxmlformats.org/officeDocument/2006/relationships/hyperlink" Target="https://sciwheel.com/work/citation?ids=8797670&amp;pre=&amp;suf=&amp;sa=0&amp;dbf=0" TargetMode="External"/><Relationship Id="rId2" Type="http://schemas.openxmlformats.org/officeDocument/2006/relationships/slide" Target="../slides/slide6.xml"/><Relationship Id="rId16" Type="http://schemas.openxmlformats.org/officeDocument/2006/relationships/hyperlink" Target="https://sciwheel.com/work/citation?ids=15776210&amp;pre=&amp;suf=&amp;sa=0&amp;dbf=0" TargetMode="External"/><Relationship Id="rId1" Type="http://schemas.openxmlformats.org/officeDocument/2006/relationships/notesMaster" Target="../notesMasters/notesMaster1.xml"/><Relationship Id="rId6" Type="http://schemas.openxmlformats.org/officeDocument/2006/relationships/hyperlink" Target="https://sciwheel.com/work/citation?ids=15786288,10672018,12304442&amp;pre=&amp;pre=&amp;pre=&amp;suf=&amp;suf=&amp;suf=&amp;sa=0,0,0&amp;dbf=0&amp;dbf=0&amp;dbf=0" TargetMode="External"/><Relationship Id="rId11" Type="http://schemas.openxmlformats.org/officeDocument/2006/relationships/hyperlink" Target="https://sciwheel.com/work/citation?ids=6168111&amp;pre=&amp;suf=&amp;sa=0&amp;dbf=0" TargetMode="External"/><Relationship Id="rId5" Type="http://schemas.openxmlformats.org/officeDocument/2006/relationships/hyperlink" Target="https://sciwheel.com/work/citation?ids=5408214,15009107&amp;pre=&amp;pre=&amp;suf=&amp;suf=&amp;sa=0,0&amp;dbf=0&amp;dbf=0" TargetMode="External"/><Relationship Id="rId15" Type="http://schemas.openxmlformats.org/officeDocument/2006/relationships/hyperlink" Target="https://sciwheel.com/work/citation?ids=12297480,8269581&amp;pre=&amp;pre=&amp;suf=&amp;suf=&amp;sa=0,0&amp;dbf=0&amp;dbf=0" TargetMode="External"/><Relationship Id="rId10" Type="http://schemas.openxmlformats.org/officeDocument/2006/relationships/hyperlink" Target="https://sciwheel.com/work/citation?ids=4755287&amp;pre=&amp;suf=&amp;sa=0&amp;dbf=0" TargetMode="External"/><Relationship Id="rId4" Type="http://schemas.openxmlformats.org/officeDocument/2006/relationships/hyperlink" Target="https://sciwheel.com/work/citation?ids=13747128,14876620,5949862&amp;pre=&amp;pre=&amp;pre=&amp;suf=&amp;suf=&amp;suf=&amp;sa=0,0,0&amp;dbf=0&amp;dbf=0&amp;dbf=0" TargetMode="External"/><Relationship Id="rId9" Type="http://schemas.openxmlformats.org/officeDocument/2006/relationships/hyperlink" Target="https://sciwheel.com/work/citation?ids=7291799&amp;pre=&amp;suf=&amp;sa=0&amp;dbf=0" TargetMode="External"/><Relationship Id="rId14" Type="http://schemas.openxmlformats.org/officeDocument/2006/relationships/hyperlink" Target="https://sciwheel.com/work/citation?ids=15776211&amp;pre=&amp;suf=&amp;sa=0&amp;dbf=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a:t>
            </a:fld>
            <a:endParaRPr lang="en-GB"/>
          </a:p>
        </p:txBody>
      </p:sp>
    </p:spTree>
    <p:extLst>
      <p:ext uri="{BB962C8B-B14F-4D97-AF65-F5344CB8AC3E}">
        <p14:creationId xmlns:p14="http://schemas.microsoft.com/office/powerpoint/2010/main" val="380311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16</a:t>
            </a:fld>
            <a:endParaRPr lang="en-GB"/>
          </a:p>
        </p:txBody>
      </p:sp>
    </p:spTree>
    <p:extLst>
      <p:ext uri="{BB962C8B-B14F-4D97-AF65-F5344CB8AC3E}">
        <p14:creationId xmlns:p14="http://schemas.microsoft.com/office/powerpoint/2010/main" val="409482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17</a:t>
            </a:fld>
            <a:endParaRPr lang="en-GB"/>
          </a:p>
        </p:txBody>
      </p:sp>
    </p:spTree>
    <p:extLst>
      <p:ext uri="{BB962C8B-B14F-4D97-AF65-F5344CB8AC3E}">
        <p14:creationId xmlns:p14="http://schemas.microsoft.com/office/powerpoint/2010/main" val="139329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18</a:t>
            </a:fld>
            <a:endParaRPr lang="en-GB"/>
          </a:p>
        </p:txBody>
      </p:sp>
    </p:spTree>
    <p:extLst>
      <p:ext uri="{BB962C8B-B14F-4D97-AF65-F5344CB8AC3E}">
        <p14:creationId xmlns:p14="http://schemas.microsoft.com/office/powerpoint/2010/main" val="392509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GB" sz="1800" b="0" i="0" u="none" strike="noStrike" dirty="0">
                <a:solidFill>
                  <a:srgbClr val="000000"/>
                </a:solidFill>
                <a:effectLst/>
                <a:latin typeface="Calibri" panose="020F0502020204030204" pitchFamily="34" charset="0"/>
              </a:rPr>
              <a:t>Clinical data and, in particular, electronic health records (EHRs), contain most information in unstructured, free-text fields and attached documents </a:t>
            </a:r>
            <a:r>
              <a:rPr lang="en-GB" sz="1800" b="0" i="0" u="none" strike="noStrike" dirty="0">
                <a:solidFill>
                  <a:srgbClr val="000000"/>
                </a:solidFill>
                <a:effectLst/>
                <a:latin typeface="Calibri" panose="020F0502020204030204" pitchFamily="34" charset="0"/>
                <a:hlinkClick r:id="rId3"/>
              </a:rPr>
              <a:t>(Bean et al., 2023; Kharrazi et al., 2018; Kong, 2019)</a:t>
            </a:r>
            <a:r>
              <a:rPr lang="en-GB" sz="1800" b="0" i="0" u="none" strike="noStrike" dirty="0">
                <a:solidFill>
                  <a:srgbClr val="000000"/>
                </a:solidFill>
                <a:effectLst/>
                <a:latin typeface="Calibri" panose="020F0502020204030204" pitchFamily="34" charset="0"/>
              </a:rPr>
              <a:t> as clinicians often prefer to record information in text due to the inefficiencies of the coding systems or medical IT systems, diagnosis uncertainty or time constraints </a:t>
            </a:r>
            <a:r>
              <a:rPr lang="en-GB" sz="1800" b="0" i="0" u="none" strike="noStrike" dirty="0">
                <a:solidFill>
                  <a:srgbClr val="000000"/>
                </a:solidFill>
                <a:effectLst/>
                <a:latin typeface="Calibri" panose="020F0502020204030204" pitchFamily="34" charset="0"/>
                <a:hlinkClick r:id="rId4"/>
              </a:rPr>
              <a:t>(Gao et al., 2022; Locke et al., 2021; Velupillai et al., 2018)</a:t>
            </a:r>
            <a:r>
              <a:rPr lang="en-GB" sz="1800" b="0" i="0" u="none" strike="noStrike" dirty="0">
                <a:solidFill>
                  <a:srgbClr val="000000"/>
                </a:solidFill>
                <a:effectLst/>
                <a:latin typeface="Calibri" panose="020F0502020204030204" pitchFamily="34" charset="0"/>
              </a:rPr>
              <a:t>. This situation has motivated an extensive application of Natural Language Processing (NLP) techniques to clinical texts to extract information on diagnoses, symptoms, prescriptions, or health outcomes and represent it in a structured way </a:t>
            </a:r>
            <a:r>
              <a:rPr lang="en-GB" sz="1800" b="0" i="0" u="none" strike="noStrike" dirty="0">
                <a:solidFill>
                  <a:srgbClr val="000000"/>
                </a:solidFill>
                <a:effectLst/>
                <a:latin typeface="Calibri" panose="020F0502020204030204" pitchFamily="34" charset="0"/>
                <a:hlinkClick r:id="rId5"/>
              </a:rPr>
              <a:t>(Cowie et al., 2017; Ford et al., 2021)</a:t>
            </a:r>
            <a:r>
              <a:rPr lang="en-GB" sz="1800" b="0" i="0" u="none" strike="noStrike" dirty="0">
                <a:solidFill>
                  <a:srgbClr val="000000"/>
                </a:solidFill>
                <a:effectLst/>
                <a:latin typeface="Calibri" panose="020F0502020204030204" pitchFamily="34" charset="0"/>
              </a:rPr>
              <a:t>. The outputs are used directly to inform clinicians and patients or serve as inputs to other clinical and research models, including risk prediction models </a:t>
            </a:r>
            <a:r>
              <a:rPr lang="en-GB" sz="1800" b="0" i="0" u="none" strike="noStrike" dirty="0">
                <a:solidFill>
                  <a:srgbClr val="000000"/>
                </a:solidFill>
                <a:effectLst/>
                <a:latin typeface="Calibri" panose="020F0502020204030204" pitchFamily="34" charset="0"/>
                <a:hlinkClick r:id="rId6"/>
              </a:rPr>
              <a:t>(Deshmukh &amp; </a:t>
            </a:r>
            <a:r>
              <a:rPr lang="en-GB" sz="1800" b="0" i="0" u="none" strike="noStrike" dirty="0" err="1">
                <a:solidFill>
                  <a:srgbClr val="000000"/>
                </a:solidFill>
                <a:effectLst/>
                <a:latin typeface="Calibri" panose="020F0502020204030204" pitchFamily="34" charset="0"/>
                <a:hlinkClick r:id="rId6"/>
              </a:rPr>
              <a:t>Phalnikar</a:t>
            </a:r>
            <a:r>
              <a:rPr lang="en-GB" sz="1800" b="0" i="0" u="none" strike="noStrike" dirty="0">
                <a:solidFill>
                  <a:srgbClr val="000000"/>
                </a:solidFill>
                <a:effectLst/>
                <a:latin typeface="Calibri" panose="020F0502020204030204" pitchFamily="34" charset="0"/>
                <a:hlinkClick r:id="rId6"/>
              </a:rPr>
              <a:t>, 2021; Irving et al., 2021; </a:t>
            </a:r>
            <a:r>
              <a:rPr lang="en-GB" sz="1800" b="0" i="0" u="none" strike="noStrike" dirty="0" err="1">
                <a:solidFill>
                  <a:srgbClr val="000000"/>
                </a:solidFill>
                <a:effectLst/>
                <a:latin typeface="Calibri" panose="020F0502020204030204" pitchFamily="34" charset="0"/>
                <a:hlinkClick r:id="rId6"/>
              </a:rPr>
              <a:t>Levis</a:t>
            </a:r>
            <a:r>
              <a:rPr lang="en-GB" sz="1800" b="0" i="0" u="none" strike="noStrike" dirty="0">
                <a:solidFill>
                  <a:srgbClr val="000000"/>
                </a:solidFill>
                <a:effectLst/>
                <a:latin typeface="Calibri" panose="020F0502020204030204" pitchFamily="34" charset="0"/>
                <a:hlinkClick r:id="rId6"/>
              </a:rPr>
              <a:t> et al., 2021)</a:t>
            </a:r>
            <a:r>
              <a:rPr lang="en-GB" sz="1800" b="0" i="0" u="none" strike="noStrike" dirty="0">
                <a:solidFill>
                  <a:srgbClr val="000000"/>
                </a:solidFill>
                <a:effectLst/>
                <a:latin typeface="Calibri" panose="020F0502020204030204" pitchFamily="34" charset="0"/>
              </a:rPr>
              <a:t>, trial sampling </a:t>
            </a:r>
            <a:r>
              <a:rPr lang="en-GB" sz="1800" b="0" i="0" u="none" strike="noStrike" dirty="0">
                <a:solidFill>
                  <a:srgbClr val="000000"/>
                </a:solidFill>
                <a:effectLst/>
                <a:latin typeface="Calibri" panose="020F0502020204030204" pitchFamily="34" charset="0"/>
                <a:hlinkClick r:id="rId7"/>
              </a:rPr>
              <a:t>(Tissot et al., 2020)</a:t>
            </a:r>
            <a:r>
              <a:rPr lang="en-GB" sz="1800" b="0" i="0" u="none" strike="noStrike" dirty="0">
                <a:solidFill>
                  <a:srgbClr val="000000"/>
                </a:solidFill>
                <a:effectLst/>
                <a:latin typeface="Calibri" panose="020F0502020204030204" pitchFamily="34" charset="0"/>
              </a:rPr>
              <a:t>, or epidemiological models </a:t>
            </a:r>
            <a:r>
              <a:rPr lang="en-GB" sz="1800" b="0" i="0" u="none" strike="noStrike" dirty="0">
                <a:solidFill>
                  <a:srgbClr val="000000"/>
                </a:solidFill>
                <a:effectLst/>
                <a:latin typeface="Calibri" panose="020F0502020204030204" pitchFamily="34" charset="0"/>
                <a:hlinkClick r:id="rId8"/>
              </a:rPr>
              <a:t>(Wang et al., 2020; Yoon et al., 2022)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Most NLP models use supervised learning approach, where labelled training data is supplied for an algorithm to learn how to infer an output from a given text. The size of the training data can greatly affect the model’s performance. Sample size calculations are used to determine an optimal training data size, ensuring statistical power, result generalisability, and precision of a model’s estimates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Underpowered samples may lead to biased results and hinder generalisability, consequently offering limited clinical insight. Conversely, too large sample sizes may strain resources of participants, researchers, and funding bodies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Moreover, for many clinical NLP tasks, ad-hoc estimates for a sufficient sample size can be of particular importance as training data is often labelled manually, which is both costly and time consuming. Several annotators may be required to ensure the reliability and validity of annotations </a:t>
            </a:r>
            <a:r>
              <a:rPr lang="en-GB" sz="1800" b="0" i="0" u="none" strike="noStrike" dirty="0">
                <a:solidFill>
                  <a:srgbClr val="000000"/>
                </a:solidFill>
                <a:effectLst/>
                <a:latin typeface="Calibri" panose="020F0502020204030204" pitchFamily="34" charset="0"/>
                <a:hlinkClick r:id="rId10"/>
              </a:rPr>
              <a:t>(S. B. Johnson et al., 2008)</a:t>
            </a:r>
            <a:r>
              <a:rPr lang="en-GB" sz="1800" b="0" i="0" u="none" strike="noStrike" dirty="0">
                <a:solidFill>
                  <a:srgbClr val="000000"/>
                </a:solidFill>
                <a:effectLst/>
                <a:latin typeface="Calibri" panose="020F0502020204030204" pitchFamily="34" charset="0"/>
              </a:rPr>
              <a:t>. Further, due to the sensitive nature of the EHRs, data-holders may prefer to use as few records as possible. Nevertheless, NLP models should be sufficiently accurate to be utilised in tasks related to people’s health, and so appropriate training data is required. Therefore, clinical NLP tasks require balancing overly use of sensitive data and the model’s generalisability, for which estimating sample size is essential.</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Despite these considerations, there is little guidance for sample size relating to text data. Riley and colleagues produced closed form estimates for training size of prediction models. However, these were developed for models with a limited number of predictors </a:t>
            </a:r>
            <a:r>
              <a:rPr lang="en-GB" sz="1800" b="0" i="0" u="sng" strike="noStrike" dirty="0">
                <a:solidFill>
                  <a:srgbClr val="000000"/>
                </a:solidFill>
                <a:effectLst/>
                <a:latin typeface="Calibri" panose="020F0502020204030204" pitchFamily="34" charset="0"/>
                <a:hlinkClick r:id="rId11"/>
              </a:rPr>
              <a:t>(Riley et al. 2019)</a:t>
            </a:r>
            <a:r>
              <a:rPr lang="en-GB" sz="1800" b="0" i="0" u="none" strike="noStrike" dirty="0">
                <a:solidFill>
                  <a:srgbClr val="000000"/>
                </a:solidFill>
                <a:effectLst/>
                <a:latin typeface="Calibri" panose="020F0502020204030204" pitchFamily="34" charset="0"/>
              </a:rPr>
              <a:t>. NLP usually represents documents as high dimensional vectors, and, in some cases, the dimension is unknown in advance as it depends on total word number across all texts, which makes Riley’s approach difficult to apply. Among the few works directly considering NLP tasks, several investigated relative performance of statistical and machine learning algorithms for NLP classification tasks. One study evaluated classification accuracies of logistic regression and machine learning algorithms with respect to the training sample size for the Amazon product reviews while predicting user’s rating </a:t>
            </a:r>
            <a:r>
              <a:rPr lang="en-GB" sz="1800" b="0" i="0" u="none" strike="noStrike" dirty="0">
                <a:solidFill>
                  <a:srgbClr val="000000"/>
                </a:solidFill>
                <a:effectLst/>
                <a:latin typeface="Calibri" panose="020F0502020204030204" pitchFamily="34" charset="0"/>
                <a:hlinkClick r:id="rId12"/>
              </a:rPr>
              <a:t>(</a:t>
            </a:r>
            <a:r>
              <a:rPr lang="en-GB" sz="1800" b="0" i="0" u="none" strike="noStrike" dirty="0" err="1">
                <a:solidFill>
                  <a:srgbClr val="000000"/>
                </a:solidFill>
                <a:effectLst/>
                <a:latin typeface="Calibri" panose="020F0502020204030204" pitchFamily="34" charset="0"/>
                <a:hlinkClick r:id="rId12"/>
              </a:rPr>
              <a:t>Pranckevičius</a:t>
            </a:r>
            <a:r>
              <a:rPr lang="en-GB" sz="1800" b="0" i="0" u="none" strike="noStrike" dirty="0">
                <a:solidFill>
                  <a:srgbClr val="000000"/>
                </a:solidFill>
                <a:effectLst/>
                <a:latin typeface="Calibri" panose="020F0502020204030204" pitchFamily="34" charset="0"/>
                <a:hlinkClick r:id="rId12"/>
              </a:rPr>
              <a:t> &amp; </a:t>
            </a:r>
            <a:r>
              <a:rPr lang="en-GB" sz="1800" b="0" i="0" u="none" strike="noStrike" dirty="0" err="1">
                <a:solidFill>
                  <a:srgbClr val="000000"/>
                </a:solidFill>
                <a:effectLst/>
                <a:latin typeface="Calibri" panose="020F0502020204030204" pitchFamily="34" charset="0"/>
                <a:hlinkClick r:id="rId12"/>
              </a:rPr>
              <a:t>Marcinkevičius</a:t>
            </a:r>
            <a:r>
              <a:rPr lang="en-GB" sz="1800" b="0" i="0" u="none" strike="noStrike" dirty="0">
                <a:solidFill>
                  <a:srgbClr val="000000"/>
                </a:solidFill>
                <a:effectLst/>
                <a:latin typeface="Calibri" panose="020F0502020204030204" pitchFamily="34" charset="0"/>
                <a:hlinkClick r:id="rId12"/>
              </a:rPr>
              <a:t>, 2017)</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Geng</a:t>
            </a:r>
            <a:r>
              <a:rPr lang="en-GB" sz="1800" b="0" i="0" u="none" strike="noStrike" dirty="0">
                <a:solidFill>
                  <a:srgbClr val="000000"/>
                </a:solidFill>
                <a:effectLst/>
                <a:latin typeface="Calibri" panose="020F0502020204030204" pitchFamily="34" charset="0"/>
              </a:rPr>
              <a:t> and colleagues </a:t>
            </a:r>
            <a:r>
              <a:rPr lang="en-GB" sz="1800" b="0" i="0" u="none" strike="noStrike" dirty="0">
                <a:solidFill>
                  <a:srgbClr val="000000"/>
                </a:solidFill>
                <a:effectLst/>
                <a:latin typeface="Calibri" panose="020F0502020204030204" pitchFamily="34" charset="0"/>
                <a:hlinkClick r:id="rId13"/>
              </a:rPr>
              <a:t>(</a:t>
            </a:r>
            <a:r>
              <a:rPr lang="en-GB" sz="1800" b="0" i="0" u="none" strike="noStrike" dirty="0" err="1">
                <a:solidFill>
                  <a:srgbClr val="000000"/>
                </a:solidFill>
                <a:effectLst/>
                <a:latin typeface="Calibri" panose="020F0502020204030204" pitchFamily="34" charset="0"/>
                <a:hlinkClick r:id="rId13"/>
              </a:rPr>
              <a:t>Geng</a:t>
            </a:r>
            <a:r>
              <a:rPr lang="en-GB" sz="1800" b="0" i="0" u="none" strike="noStrike" dirty="0">
                <a:solidFill>
                  <a:srgbClr val="000000"/>
                </a:solidFill>
                <a:effectLst/>
                <a:latin typeface="Calibri" panose="020F0502020204030204" pitchFamily="34" charset="0"/>
                <a:hlinkClick r:id="rId13"/>
              </a:rPr>
              <a:t> et al., 2020)</a:t>
            </a:r>
            <a:r>
              <a:rPr lang="en-GB" sz="1800" b="0" i="0" u="none" strike="noStrike" dirty="0">
                <a:solidFill>
                  <a:srgbClr val="000000"/>
                </a:solidFill>
                <a:effectLst/>
                <a:latin typeface="Calibri" panose="020F0502020204030204" pitchFamily="34" charset="0"/>
              </a:rPr>
              <a:t> tested classifiers’ performance while detecting lung disease syndromes. Both studies found that the training data should contain several thousands of documents (5000-7000) to achieve maximum performance, and that the order of magnitude did not differ between the classifiers. It is noteworthy that producing this much labelled data for an NLP classification task may be challenging. Others investigated outcome prevalence impact on the model accuracy and found that this may have an even greater influence than the size of the training data or an algorithm used </a:t>
            </a:r>
            <a:r>
              <a:rPr lang="en-GB" sz="1800" b="0" i="0" u="none" strike="noStrike" dirty="0">
                <a:solidFill>
                  <a:srgbClr val="000000"/>
                </a:solidFill>
                <a:effectLst/>
                <a:latin typeface="Calibri" panose="020F0502020204030204" pitchFamily="34" charset="0"/>
                <a:hlinkClick r:id="rId14"/>
              </a:rPr>
              <a:t>(McKnight et al., 2002)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There is even less evidence of how the NLP learning curve is affected by the language properties of different domains or settings </a:t>
            </a:r>
            <a:r>
              <a:rPr lang="en-GB" sz="1800" b="0" i="0" u="none" strike="noStrike" dirty="0">
                <a:solidFill>
                  <a:srgbClr val="000000"/>
                </a:solidFill>
                <a:effectLst/>
                <a:latin typeface="Calibri" panose="020F0502020204030204" pitchFamily="34" charset="0"/>
                <a:hlinkClick r:id="rId15"/>
              </a:rPr>
              <a:t>(Gu et al., 2022; Zhang et al., 2017)</a:t>
            </a:r>
            <a:r>
              <a:rPr lang="en-GB" sz="1800" b="0" i="0" u="none" strike="noStrike" dirty="0">
                <a:solidFill>
                  <a:srgbClr val="000000"/>
                </a:solidFill>
                <a:effectLst/>
                <a:latin typeface="Calibri" panose="020F0502020204030204" pitchFamily="34" charset="0"/>
              </a:rPr>
              <a:t>. This can be particularly relevant for clinical NLP, where language is often domain-specific and may vary depending on the conditions being described. For instance, more common conditions may be described in multiple ways, while related terms may appear in the texts linked to patients with or without this condition. An illustrative example would be diabetes or hypertension, which are routinely checked and discussed in the context of other diseases making their descriptive vocabularies non-specific. In this case, an NLP model may need large amounts of training data to correctly identify affected patients. In contrast, rare conditions (e.g., brain tumours) can have highly specific vocabularies, with relevant words appearing mostly in the documents of the affected patients. The models may learn fast in this situation. However, the prevalence of such conditions may be low, and sample size should be adjusted to capture enough cases in a random selection of the training corpus. Moon et al. reported a similar effect for an automated acronym disambiguation in clinical texts, where the extent to which acronyms could refer to the same concept affected model performance </a:t>
            </a:r>
            <a:r>
              <a:rPr lang="en-GB" sz="1800" b="0" i="0" u="sng" strike="noStrike" dirty="0">
                <a:solidFill>
                  <a:srgbClr val="000000"/>
                </a:solidFill>
                <a:effectLst/>
                <a:latin typeface="Calibri" panose="020F0502020204030204" pitchFamily="34" charset="0"/>
                <a:hlinkClick r:id="rId16"/>
              </a:rPr>
              <a:t>(Moon et al. 2012)</a:t>
            </a:r>
            <a:r>
              <a:rPr lang="en-GB" sz="1800" b="0" i="0" u="none" strike="noStrike" dirty="0">
                <a:solidFill>
                  <a:srgbClr val="000000"/>
                </a:solidFill>
                <a:effectLst/>
                <a:latin typeface="Calibri" panose="020F0502020204030204" pitchFamily="34" charset="0"/>
              </a:rPr>
              <a:t>. Summing up, hypothetically, both the specificity of the language describing the outcome, and the chances of encountering related words in the documents could impact models’ learning curves as training data expands. To our knowledge, no studies focused on these questions in the context of clinical NLP.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To address these gaps, our project aim was to assess the impact of training corpus parameters on sample size requirements for clinical texts classification tasks. We undertook a simulation approach in order to manipulate the parameters more easily. To ensure that the simulated corpora represented real medical documents, clinical notes from the MIMIC-III dataset (Medical Information Mart for Intensive Care) were used to calibrate the simulation parameters, including the document lengths, size of the underlying vocabularies, and frequencies of the words which are strongly, weakly, or not associated with an outcome. Texts were pre-processed using the term frequency-inverse document frequency (TF-IDF) approach . Random forest  classifier was trained on both the MIMIC and simulated corpora with varying parameters to compare model performance and generate sample size recommendations.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5</a:t>
            </a:fld>
            <a:endParaRPr lang="en-GB"/>
          </a:p>
        </p:txBody>
      </p:sp>
    </p:spTree>
    <p:extLst>
      <p:ext uri="{BB962C8B-B14F-4D97-AF65-F5344CB8AC3E}">
        <p14:creationId xmlns:p14="http://schemas.microsoft.com/office/powerpoint/2010/main" val="175249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GB" sz="1800" b="0" i="0" u="none" strike="noStrike" dirty="0">
                <a:solidFill>
                  <a:srgbClr val="000000"/>
                </a:solidFill>
                <a:effectLst/>
                <a:latin typeface="Calibri" panose="020F0502020204030204" pitchFamily="34" charset="0"/>
              </a:rPr>
              <a:t>Clinical data and, in particular, electronic health records (EHRs), contain most information in unstructured, free-text fields and attached documents </a:t>
            </a:r>
            <a:r>
              <a:rPr lang="en-GB" sz="1800" b="0" i="0" u="none" strike="noStrike" dirty="0">
                <a:solidFill>
                  <a:srgbClr val="000000"/>
                </a:solidFill>
                <a:effectLst/>
                <a:latin typeface="Calibri" panose="020F0502020204030204" pitchFamily="34" charset="0"/>
                <a:hlinkClick r:id="rId3"/>
              </a:rPr>
              <a:t>(Bean et al., 2023; Kharrazi et al., 2018; Kong, 2019)</a:t>
            </a:r>
            <a:r>
              <a:rPr lang="en-GB" sz="1800" b="0" i="0" u="none" strike="noStrike" dirty="0">
                <a:solidFill>
                  <a:srgbClr val="000000"/>
                </a:solidFill>
                <a:effectLst/>
                <a:latin typeface="Calibri" panose="020F0502020204030204" pitchFamily="34" charset="0"/>
              </a:rPr>
              <a:t> as clinicians often prefer to record information in text due to the inefficiencies of the coding systems or medical IT systems, diagnosis uncertainty or time constraints </a:t>
            </a:r>
            <a:r>
              <a:rPr lang="en-GB" sz="1800" b="0" i="0" u="none" strike="noStrike" dirty="0">
                <a:solidFill>
                  <a:srgbClr val="000000"/>
                </a:solidFill>
                <a:effectLst/>
                <a:latin typeface="Calibri" panose="020F0502020204030204" pitchFamily="34" charset="0"/>
                <a:hlinkClick r:id="rId4"/>
              </a:rPr>
              <a:t>(Gao et al., 2022; Locke et al., 2021; Velupillai et al., 2018)</a:t>
            </a:r>
            <a:r>
              <a:rPr lang="en-GB" sz="1800" b="0" i="0" u="none" strike="noStrike" dirty="0">
                <a:solidFill>
                  <a:srgbClr val="000000"/>
                </a:solidFill>
                <a:effectLst/>
                <a:latin typeface="Calibri" panose="020F0502020204030204" pitchFamily="34" charset="0"/>
              </a:rPr>
              <a:t>. This situation has motivated an extensive application of Natural Language Processing (NLP) techniques to clinical texts to extract information on diagnoses, symptoms, prescriptions, or health outcomes and represent it in a structured way </a:t>
            </a:r>
            <a:r>
              <a:rPr lang="en-GB" sz="1800" b="0" i="0" u="none" strike="noStrike" dirty="0">
                <a:solidFill>
                  <a:srgbClr val="000000"/>
                </a:solidFill>
                <a:effectLst/>
                <a:latin typeface="Calibri" panose="020F0502020204030204" pitchFamily="34" charset="0"/>
                <a:hlinkClick r:id="rId5"/>
              </a:rPr>
              <a:t>(Cowie et al., 2017; Ford et al., 2021)</a:t>
            </a:r>
            <a:r>
              <a:rPr lang="en-GB" sz="1800" b="0" i="0" u="none" strike="noStrike" dirty="0">
                <a:solidFill>
                  <a:srgbClr val="000000"/>
                </a:solidFill>
                <a:effectLst/>
                <a:latin typeface="Calibri" panose="020F0502020204030204" pitchFamily="34" charset="0"/>
              </a:rPr>
              <a:t>. The outputs are used directly to inform clinicians and patients or serve as inputs to other clinical and research models, including risk prediction models </a:t>
            </a:r>
            <a:r>
              <a:rPr lang="en-GB" sz="1800" b="0" i="0" u="none" strike="noStrike" dirty="0">
                <a:solidFill>
                  <a:srgbClr val="000000"/>
                </a:solidFill>
                <a:effectLst/>
                <a:latin typeface="Calibri" panose="020F0502020204030204" pitchFamily="34" charset="0"/>
                <a:hlinkClick r:id="rId6"/>
              </a:rPr>
              <a:t>(Deshmukh &amp; </a:t>
            </a:r>
            <a:r>
              <a:rPr lang="en-GB" sz="1800" b="0" i="0" u="none" strike="noStrike" dirty="0" err="1">
                <a:solidFill>
                  <a:srgbClr val="000000"/>
                </a:solidFill>
                <a:effectLst/>
                <a:latin typeface="Calibri" panose="020F0502020204030204" pitchFamily="34" charset="0"/>
                <a:hlinkClick r:id="rId6"/>
              </a:rPr>
              <a:t>Phalnikar</a:t>
            </a:r>
            <a:r>
              <a:rPr lang="en-GB" sz="1800" b="0" i="0" u="none" strike="noStrike" dirty="0">
                <a:solidFill>
                  <a:srgbClr val="000000"/>
                </a:solidFill>
                <a:effectLst/>
                <a:latin typeface="Calibri" panose="020F0502020204030204" pitchFamily="34" charset="0"/>
                <a:hlinkClick r:id="rId6"/>
              </a:rPr>
              <a:t>, 2021; Irving et al., 2021; </a:t>
            </a:r>
            <a:r>
              <a:rPr lang="en-GB" sz="1800" b="0" i="0" u="none" strike="noStrike" dirty="0" err="1">
                <a:solidFill>
                  <a:srgbClr val="000000"/>
                </a:solidFill>
                <a:effectLst/>
                <a:latin typeface="Calibri" panose="020F0502020204030204" pitchFamily="34" charset="0"/>
                <a:hlinkClick r:id="rId6"/>
              </a:rPr>
              <a:t>Levis</a:t>
            </a:r>
            <a:r>
              <a:rPr lang="en-GB" sz="1800" b="0" i="0" u="none" strike="noStrike" dirty="0">
                <a:solidFill>
                  <a:srgbClr val="000000"/>
                </a:solidFill>
                <a:effectLst/>
                <a:latin typeface="Calibri" panose="020F0502020204030204" pitchFamily="34" charset="0"/>
                <a:hlinkClick r:id="rId6"/>
              </a:rPr>
              <a:t> et al., 2021)</a:t>
            </a:r>
            <a:r>
              <a:rPr lang="en-GB" sz="1800" b="0" i="0" u="none" strike="noStrike" dirty="0">
                <a:solidFill>
                  <a:srgbClr val="000000"/>
                </a:solidFill>
                <a:effectLst/>
                <a:latin typeface="Calibri" panose="020F0502020204030204" pitchFamily="34" charset="0"/>
              </a:rPr>
              <a:t>, trial sampling </a:t>
            </a:r>
            <a:r>
              <a:rPr lang="en-GB" sz="1800" b="0" i="0" u="none" strike="noStrike" dirty="0">
                <a:solidFill>
                  <a:srgbClr val="000000"/>
                </a:solidFill>
                <a:effectLst/>
                <a:latin typeface="Calibri" panose="020F0502020204030204" pitchFamily="34" charset="0"/>
                <a:hlinkClick r:id="rId7"/>
              </a:rPr>
              <a:t>(Tissot et al., 2020)</a:t>
            </a:r>
            <a:r>
              <a:rPr lang="en-GB" sz="1800" b="0" i="0" u="none" strike="noStrike" dirty="0">
                <a:solidFill>
                  <a:srgbClr val="000000"/>
                </a:solidFill>
                <a:effectLst/>
                <a:latin typeface="Calibri" panose="020F0502020204030204" pitchFamily="34" charset="0"/>
              </a:rPr>
              <a:t>, or epidemiological models </a:t>
            </a:r>
            <a:r>
              <a:rPr lang="en-GB" sz="1800" b="0" i="0" u="none" strike="noStrike" dirty="0">
                <a:solidFill>
                  <a:srgbClr val="000000"/>
                </a:solidFill>
                <a:effectLst/>
                <a:latin typeface="Calibri" panose="020F0502020204030204" pitchFamily="34" charset="0"/>
                <a:hlinkClick r:id="rId8"/>
              </a:rPr>
              <a:t>(Wang et al., 2020; Yoon et al., 2022)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Most NLP models use supervised learning approach, where labelled training data is supplied for an algorithm to learn how to infer an output from a given text. The size of the training data can greatly affect the model’s performance. Sample size calculations are used to determine an optimal training data size, ensuring statistical power, result generalisability, and precision of a model’s estimates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Underpowered samples may lead to biased results and hinder generalisability, consequently offering limited clinical insight. Conversely, too large sample sizes may strain resources of participants, researchers, and funding bodies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Moreover, for many clinical NLP tasks, ad-hoc estimates for a sufficient sample size can be of particular importance as training data is often labelled manually, which is both costly and time consuming. Several annotators may be required to ensure the reliability and validity of annotations </a:t>
            </a:r>
            <a:r>
              <a:rPr lang="en-GB" sz="1800" b="0" i="0" u="none" strike="noStrike" dirty="0">
                <a:solidFill>
                  <a:srgbClr val="000000"/>
                </a:solidFill>
                <a:effectLst/>
                <a:latin typeface="Calibri" panose="020F0502020204030204" pitchFamily="34" charset="0"/>
                <a:hlinkClick r:id="rId10"/>
              </a:rPr>
              <a:t>(S. B. Johnson et al., 2008)</a:t>
            </a:r>
            <a:r>
              <a:rPr lang="en-GB" sz="1800" b="0" i="0" u="none" strike="noStrike" dirty="0">
                <a:solidFill>
                  <a:srgbClr val="000000"/>
                </a:solidFill>
                <a:effectLst/>
                <a:latin typeface="Calibri" panose="020F0502020204030204" pitchFamily="34" charset="0"/>
              </a:rPr>
              <a:t>. Further, due to the sensitive nature of the EHRs, data-holders may prefer to use as few records as possible. Nevertheless, NLP models should be sufficiently accurate to be utilised in tasks related to people’s health, and so appropriate training data is required. Therefore, clinical NLP tasks require balancing overly use of sensitive data and the model’s generalisability, for which estimating sample size is essential.</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Despite these considerations, there is little guidance for sample size relating to text data. Riley and colleagues produced closed form estimates for training size of prediction models. However, these were developed for models with a limited number of predictors </a:t>
            </a:r>
            <a:r>
              <a:rPr lang="en-GB" sz="1800" b="0" i="0" u="sng" strike="noStrike" dirty="0">
                <a:solidFill>
                  <a:srgbClr val="000000"/>
                </a:solidFill>
                <a:effectLst/>
                <a:latin typeface="Calibri" panose="020F0502020204030204" pitchFamily="34" charset="0"/>
                <a:hlinkClick r:id="rId11"/>
              </a:rPr>
              <a:t>(Riley et al. 2019)</a:t>
            </a:r>
            <a:r>
              <a:rPr lang="en-GB" sz="1800" b="0" i="0" u="none" strike="noStrike" dirty="0">
                <a:solidFill>
                  <a:srgbClr val="000000"/>
                </a:solidFill>
                <a:effectLst/>
                <a:latin typeface="Calibri" panose="020F0502020204030204" pitchFamily="34" charset="0"/>
              </a:rPr>
              <a:t>. NLP usually represents documents as high dimensional vectors, and, in some cases, the dimension is unknown in advance as it depends on total word number across all texts, which makes Riley’s approach difficult to apply. Among the few works directly considering NLP tasks, several investigated relative performance of statistical and machine learning algorithms for NLP classification tasks. One study evaluated classification accuracies of logistic regression and machine learning algorithms with respect to the training sample size for the Amazon product reviews while predicting user’s rating </a:t>
            </a:r>
            <a:r>
              <a:rPr lang="en-GB" sz="1800" b="0" i="0" u="none" strike="noStrike" dirty="0">
                <a:solidFill>
                  <a:srgbClr val="000000"/>
                </a:solidFill>
                <a:effectLst/>
                <a:latin typeface="Calibri" panose="020F0502020204030204" pitchFamily="34" charset="0"/>
                <a:hlinkClick r:id="rId12"/>
              </a:rPr>
              <a:t>(</a:t>
            </a:r>
            <a:r>
              <a:rPr lang="en-GB" sz="1800" b="0" i="0" u="none" strike="noStrike" dirty="0" err="1">
                <a:solidFill>
                  <a:srgbClr val="000000"/>
                </a:solidFill>
                <a:effectLst/>
                <a:latin typeface="Calibri" panose="020F0502020204030204" pitchFamily="34" charset="0"/>
                <a:hlinkClick r:id="rId12"/>
              </a:rPr>
              <a:t>Pranckevičius</a:t>
            </a:r>
            <a:r>
              <a:rPr lang="en-GB" sz="1800" b="0" i="0" u="none" strike="noStrike" dirty="0">
                <a:solidFill>
                  <a:srgbClr val="000000"/>
                </a:solidFill>
                <a:effectLst/>
                <a:latin typeface="Calibri" panose="020F0502020204030204" pitchFamily="34" charset="0"/>
                <a:hlinkClick r:id="rId12"/>
              </a:rPr>
              <a:t> &amp; </a:t>
            </a:r>
            <a:r>
              <a:rPr lang="en-GB" sz="1800" b="0" i="0" u="none" strike="noStrike" dirty="0" err="1">
                <a:solidFill>
                  <a:srgbClr val="000000"/>
                </a:solidFill>
                <a:effectLst/>
                <a:latin typeface="Calibri" panose="020F0502020204030204" pitchFamily="34" charset="0"/>
                <a:hlinkClick r:id="rId12"/>
              </a:rPr>
              <a:t>Marcinkevičius</a:t>
            </a:r>
            <a:r>
              <a:rPr lang="en-GB" sz="1800" b="0" i="0" u="none" strike="noStrike" dirty="0">
                <a:solidFill>
                  <a:srgbClr val="000000"/>
                </a:solidFill>
                <a:effectLst/>
                <a:latin typeface="Calibri" panose="020F0502020204030204" pitchFamily="34" charset="0"/>
                <a:hlinkClick r:id="rId12"/>
              </a:rPr>
              <a:t>, 2017)</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Geng</a:t>
            </a:r>
            <a:r>
              <a:rPr lang="en-GB" sz="1800" b="0" i="0" u="none" strike="noStrike" dirty="0">
                <a:solidFill>
                  <a:srgbClr val="000000"/>
                </a:solidFill>
                <a:effectLst/>
                <a:latin typeface="Calibri" panose="020F0502020204030204" pitchFamily="34" charset="0"/>
              </a:rPr>
              <a:t> and colleagues </a:t>
            </a:r>
            <a:r>
              <a:rPr lang="en-GB" sz="1800" b="0" i="0" u="none" strike="noStrike" dirty="0">
                <a:solidFill>
                  <a:srgbClr val="000000"/>
                </a:solidFill>
                <a:effectLst/>
                <a:latin typeface="Calibri" panose="020F0502020204030204" pitchFamily="34" charset="0"/>
                <a:hlinkClick r:id="rId13"/>
              </a:rPr>
              <a:t>(</a:t>
            </a:r>
            <a:r>
              <a:rPr lang="en-GB" sz="1800" b="0" i="0" u="none" strike="noStrike" dirty="0" err="1">
                <a:solidFill>
                  <a:srgbClr val="000000"/>
                </a:solidFill>
                <a:effectLst/>
                <a:latin typeface="Calibri" panose="020F0502020204030204" pitchFamily="34" charset="0"/>
                <a:hlinkClick r:id="rId13"/>
              </a:rPr>
              <a:t>Geng</a:t>
            </a:r>
            <a:r>
              <a:rPr lang="en-GB" sz="1800" b="0" i="0" u="none" strike="noStrike" dirty="0">
                <a:solidFill>
                  <a:srgbClr val="000000"/>
                </a:solidFill>
                <a:effectLst/>
                <a:latin typeface="Calibri" panose="020F0502020204030204" pitchFamily="34" charset="0"/>
                <a:hlinkClick r:id="rId13"/>
              </a:rPr>
              <a:t> et al., 2020)</a:t>
            </a:r>
            <a:r>
              <a:rPr lang="en-GB" sz="1800" b="0" i="0" u="none" strike="noStrike" dirty="0">
                <a:solidFill>
                  <a:srgbClr val="000000"/>
                </a:solidFill>
                <a:effectLst/>
                <a:latin typeface="Calibri" panose="020F0502020204030204" pitchFamily="34" charset="0"/>
              </a:rPr>
              <a:t> tested classifiers’ performance while detecting lung disease syndromes. Both studies found that the training data should contain several thousands of documents (5000-7000) to achieve maximum performance, and that the order of magnitude did not differ between the classifiers. It is noteworthy that producing this much labelled data for an NLP classification task may be challenging. Others investigated outcome prevalence impact on the model accuracy and found that this may have an even greater influence than the size of the training data or an algorithm used </a:t>
            </a:r>
            <a:r>
              <a:rPr lang="en-GB" sz="1800" b="0" i="0" u="none" strike="noStrike" dirty="0">
                <a:solidFill>
                  <a:srgbClr val="000000"/>
                </a:solidFill>
                <a:effectLst/>
                <a:latin typeface="Calibri" panose="020F0502020204030204" pitchFamily="34" charset="0"/>
                <a:hlinkClick r:id="rId14"/>
              </a:rPr>
              <a:t>(McKnight et al., 2002)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There is even less evidence of how the NLP learning curve is affected by the language properties of different domains or settings </a:t>
            </a:r>
            <a:r>
              <a:rPr lang="en-GB" sz="1800" b="0" i="0" u="none" strike="noStrike" dirty="0">
                <a:solidFill>
                  <a:srgbClr val="000000"/>
                </a:solidFill>
                <a:effectLst/>
                <a:latin typeface="Calibri" panose="020F0502020204030204" pitchFamily="34" charset="0"/>
                <a:hlinkClick r:id="rId15"/>
              </a:rPr>
              <a:t>(Gu et al., 2022; Zhang et al., 2017)</a:t>
            </a:r>
            <a:r>
              <a:rPr lang="en-GB" sz="1800" b="0" i="0" u="none" strike="noStrike" dirty="0">
                <a:solidFill>
                  <a:srgbClr val="000000"/>
                </a:solidFill>
                <a:effectLst/>
                <a:latin typeface="Calibri" panose="020F0502020204030204" pitchFamily="34" charset="0"/>
              </a:rPr>
              <a:t>. This can be particularly relevant for clinical NLP, where language is often domain-specific and may vary depending on the conditions being described. For instance, more common conditions may be described in multiple ways, while related terms may appear in the texts linked to patients with or without this condition. An illustrative example would be diabetes or hypertension, which are routinely checked and discussed in the context of other diseases making their descriptive vocabularies non-specific. In this case, an NLP model may need large amounts of training data to correctly identify affected patients. In contrast, rare conditions (e.g., brain tumours) can have highly specific vocabularies, with relevant words appearing mostly in the documents of the affected patients. The models may learn fast in this situation. However, the prevalence of such conditions may be low, and sample size should be adjusted to capture enough cases in a random selection of the training corpus. Moon et al. reported a similar effect for an automated acronym disambiguation in clinical texts, where the extent to which acronyms could refer to the same concept affected model performance </a:t>
            </a:r>
            <a:r>
              <a:rPr lang="en-GB" sz="1800" b="0" i="0" u="sng" strike="noStrike" dirty="0">
                <a:solidFill>
                  <a:srgbClr val="000000"/>
                </a:solidFill>
                <a:effectLst/>
                <a:latin typeface="Calibri" panose="020F0502020204030204" pitchFamily="34" charset="0"/>
                <a:hlinkClick r:id="rId16"/>
              </a:rPr>
              <a:t>(Moon et al. 2012)</a:t>
            </a:r>
            <a:r>
              <a:rPr lang="en-GB" sz="1800" b="0" i="0" u="none" strike="noStrike" dirty="0">
                <a:solidFill>
                  <a:srgbClr val="000000"/>
                </a:solidFill>
                <a:effectLst/>
                <a:latin typeface="Calibri" panose="020F0502020204030204" pitchFamily="34" charset="0"/>
              </a:rPr>
              <a:t>. Summing up, hypothetically, both the specificity of the language describing the outcome, and the chances of encountering related words in the documents could impact models’ learning curves as training data expands. To our knowledge, no studies focused on these questions in the context of clinical NLP.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To address these gaps, our project aim was to assess the impact of training corpus parameters on sample size requirements for clinical texts classification tasks. We undertook a simulation approach in order to manipulate the parameters more easily. To ensure that the simulated corpora represented real medical documents, clinical notes from the MIMIC-III dataset (Medical Information Mart for Intensive Care) were used to calibrate the simulation parameters, including the document lengths, size of the underlying vocabularies, and frequencies of the words which are strongly, weakly, or not associated with an outcome. Texts were pre-processed using the term frequency-inverse document frequency (TF-IDF) approach . Random forest  classifier was trained on both the MIMIC and simulated corpora with varying parameters to compare model performance and generate sample size recommendations.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6</a:t>
            </a:fld>
            <a:endParaRPr lang="en-GB"/>
          </a:p>
        </p:txBody>
      </p:sp>
    </p:spTree>
    <p:extLst>
      <p:ext uri="{BB962C8B-B14F-4D97-AF65-F5344CB8AC3E}">
        <p14:creationId xmlns:p14="http://schemas.microsoft.com/office/powerpoint/2010/main" val="119714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7</a:t>
            </a:fld>
            <a:endParaRPr lang="en-GB"/>
          </a:p>
        </p:txBody>
      </p:sp>
    </p:spTree>
    <p:extLst>
      <p:ext uri="{BB962C8B-B14F-4D97-AF65-F5344CB8AC3E}">
        <p14:creationId xmlns:p14="http://schemas.microsoft.com/office/powerpoint/2010/main" val="382305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89A8B-D65E-BEB2-5430-07C7AB21D5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2AF78-CB5C-D3F8-8704-9D4A52E4F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A31141-FDE6-991B-FF88-E5D0A2B05B9E}"/>
              </a:ext>
            </a:extLst>
          </p:cNvPr>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a:extLst>
              <a:ext uri="{FF2B5EF4-FFF2-40B4-BE49-F238E27FC236}">
                <a16:creationId xmlns:a16="http://schemas.microsoft.com/office/drawing/2014/main" id="{CB05BD2D-9D71-A0F1-10B0-3CC82B17B6EE}"/>
              </a:ext>
            </a:extLst>
          </p:cNvPr>
          <p:cNvSpPr>
            <a:spLocks noGrp="1"/>
          </p:cNvSpPr>
          <p:nvPr>
            <p:ph type="sldNum" sz="quarter" idx="5"/>
          </p:nvPr>
        </p:nvSpPr>
        <p:spPr/>
        <p:txBody>
          <a:bodyPr/>
          <a:lstStyle/>
          <a:p>
            <a:fld id="{F2A3CE22-8D3D-4252-8E02-370EBFAE3DD0}" type="slidenum">
              <a:rPr lang="en-GB" smtClean="0"/>
              <a:t>8</a:t>
            </a:fld>
            <a:endParaRPr lang="en-GB"/>
          </a:p>
        </p:txBody>
      </p:sp>
    </p:spTree>
    <p:extLst>
      <p:ext uri="{BB962C8B-B14F-4D97-AF65-F5344CB8AC3E}">
        <p14:creationId xmlns:p14="http://schemas.microsoft.com/office/powerpoint/2010/main" val="208170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A2E9B-0DE1-5C57-91AF-F0FFBAFC85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AD1171-30E7-6F7E-6766-38307542D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1A0C10-D214-0B7D-0CD9-560BB78AD693}"/>
              </a:ext>
            </a:extLst>
          </p:cNvPr>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a:extLst>
              <a:ext uri="{FF2B5EF4-FFF2-40B4-BE49-F238E27FC236}">
                <a16:creationId xmlns:a16="http://schemas.microsoft.com/office/drawing/2014/main" id="{AF72A211-F16A-FA21-63AE-0E9C6148073C}"/>
              </a:ext>
            </a:extLst>
          </p:cNvPr>
          <p:cNvSpPr>
            <a:spLocks noGrp="1"/>
          </p:cNvSpPr>
          <p:nvPr>
            <p:ph type="sldNum" sz="quarter" idx="5"/>
          </p:nvPr>
        </p:nvSpPr>
        <p:spPr/>
        <p:txBody>
          <a:bodyPr/>
          <a:lstStyle/>
          <a:p>
            <a:fld id="{F2A3CE22-8D3D-4252-8E02-370EBFAE3DD0}" type="slidenum">
              <a:rPr lang="en-GB" smtClean="0"/>
              <a:t>9</a:t>
            </a:fld>
            <a:endParaRPr lang="en-GB"/>
          </a:p>
        </p:txBody>
      </p:sp>
    </p:spTree>
    <p:extLst>
      <p:ext uri="{BB962C8B-B14F-4D97-AF65-F5344CB8AC3E}">
        <p14:creationId xmlns:p14="http://schemas.microsoft.com/office/powerpoint/2010/main" val="190105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CE22-8D3D-4252-8E02-370EBFAE3DD0}" type="slidenum">
              <a:rPr lang="en-GB" smtClean="0"/>
              <a:t>11</a:t>
            </a:fld>
            <a:endParaRPr lang="en-GB"/>
          </a:p>
        </p:txBody>
      </p:sp>
    </p:spTree>
    <p:extLst>
      <p:ext uri="{BB962C8B-B14F-4D97-AF65-F5344CB8AC3E}">
        <p14:creationId xmlns:p14="http://schemas.microsoft.com/office/powerpoint/2010/main" val="273665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14</a:t>
            </a:fld>
            <a:endParaRPr lang="en-GB"/>
          </a:p>
        </p:txBody>
      </p:sp>
    </p:spTree>
    <p:extLst>
      <p:ext uri="{BB962C8B-B14F-4D97-AF65-F5344CB8AC3E}">
        <p14:creationId xmlns:p14="http://schemas.microsoft.com/office/powerpoint/2010/main" val="3151576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9FA1C-6BD1-BE5C-70C4-618C36175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05444-34AB-1F2D-063E-9FAB1BA2B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FBA97-7FAE-D885-4021-830997ED6376}"/>
              </a:ext>
            </a:extLst>
          </p:cNvPr>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a:extLst>
              <a:ext uri="{FF2B5EF4-FFF2-40B4-BE49-F238E27FC236}">
                <a16:creationId xmlns:a16="http://schemas.microsoft.com/office/drawing/2014/main" id="{6CBD84FE-8ACB-A4E2-A5D0-CF2EF239FF91}"/>
              </a:ext>
            </a:extLst>
          </p:cNvPr>
          <p:cNvSpPr>
            <a:spLocks noGrp="1"/>
          </p:cNvSpPr>
          <p:nvPr>
            <p:ph type="sldNum" sz="quarter" idx="5"/>
          </p:nvPr>
        </p:nvSpPr>
        <p:spPr/>
        <p:txBody>
          <a:bodyPr/>
          <a:lstStyle/>
          <a:p>
            <a:fld id="{F2A3CE22-8D3D-4252-8E02-370EBFAE3DD0}" type="slidenum">
              <a:rPr lang="en-GB" smtClean="0"/>
              <a:t>15</a:t>
            </a:fld>
            <a:endParaRPr lang="en-GB"/>
          </a:p>
        </p:txBody>
      </p:sp>
    </p:spTree>
    <p:extLst>
      <p:ext uri="{BB962C8B-B14F-4D97-AF65-F5344CB8AC3E}">
        <p14:creationId xmlns:p14="http://schemas.microsoft.com/office/powerpoint/2010/main" val="10790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80A-940B-A604-56AD-65E624C86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321184-E0C6-2263-DFD6-D07E40893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9AEE96-0969-D904-E725-ACCF6501A101}"/>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5" name="Footer Placeholder 4">
            <a:extLst>
              <a:ext uri="{FF2B5EF4-FFF2-40B4-BE49-F238E27FC236}">
                <a16:creationId xmlns:a16="http://schemas.microsoft.com/office/drawing/2014/main" id="{E4F0BD2A-32BA-BF20-19E3-C6D6F168C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04D38-8F9C-2C27-8340-D0513B6A6B8D}"/>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32215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1484-F9CF-9A30-C06B-DA6067DBD3C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495657-675E-01E3-C491-0381406BB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99AB98-D1DE-5703-AB09-A3318A709089}"/>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5" name="Footer Placeholder 4">
            <a:extLst>
              <a:ext uri="{FF2B5EF4-FFF2-40B4-BE49-F238E27FC236}">
                <a16:creationId xmlns:a16="http://schemas.microsoft.com/office/drawing/2014/main" id="{C2DB57F9-DAC2-5D65-3C42-A0A715DAC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877F8C-0D15-E635-AC11-C6AD49B59ECD}"/>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969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DA3F0-1DD7-06EB-3D1E-7D4BB117D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44C188-2F76-9C0E-4A93-01FF0A992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4A50B3-5AF3-56F3-9B87-6AFDBEEFA320}"/>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5" name="Footer Placeholder 4">
            <a:extLst>
              <a:ext uri="{FF2B5EF4-FFF2-40B4-BE49-F238E27FC236}">
                <a16:creationId xmlns:a16="http://schemas.microsoft.com/office/drawing/2014/main" id="{90E95532-9FD4-0851-853C-0A14FB805A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5960EA-8481-41B4-83F8-8ED81AF8CBFE}"/>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26721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2550-7EAB-AA4E-0AA8-B37014D33C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4C1345-7D2D-9BF4-1920-ADF4975C51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DF0971-3576-46BC-D1B5-3365FCFD1C58}"/>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5" name="Footer Placeholder 4">
            <a:extLst>
              <a:ext uri="{FF2B5EF4-FFF2-40B4-BE49-F238E27FC236}">
                <a16:creationId xmlns:a16="http://schemas.microsoft.com/office/drawing/2014/main" id="{C8AF5231-62EE-92CB-E4CF-5F6C5E3383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1D38DD-7D35-B091-EDAF-CE66255B7DF4}"/>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29856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1EC3-67DD-EE7C-EFC7-55A88B24D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D6B17D-0980-60DE-2BC3-DF1AC3B8B2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32083-D635-45B1-587A-3D1A4C5A9699}"/>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5" name="Footer Placeholder 4">
            <a:extLst>
              <a:ext uri="{FF2B5EF4-FFF2-40B4-BE49-F238E27FC236}">
                <a16:creationId xmlns:a16="http://schemas.microsoft.com/office/drawing/2014/main" id="{E5752B20-2E92-D9DC-AAAE-466451FF2F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0D53B8-3604-04D4-6044-9AF551D2B870}"/>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429229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D939-76B8-C3DF-FE45-B632462A0B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516EA4-E9CE-DCF3-2CCA-F9AA05240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7ACE5D-0CFC-659E-FB1A-DDAA35E42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A3508B-E733-2530-FCEA-2B7BA59A4407}"/>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6" name="Footer Placeholder 5">
            <a:extLst>
              <a:ext uri="{FF2B5EF4-FFF2-40B4-BE49-F238E27FC236}">
                <a16:creationId xmlns:a16="http://schemas.microsoft.com/office/drawing/2014/main" id="{23842138-33E6-1309-F37E-B26E5B251A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27F39C-99D7-B5D3-E7F3-4B49E517CC1A}"/>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2983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9EF4-1054-8C96-04E7-6B00AC349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4F22A8-1FF5-97DB-B60E-E26859EFA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C8DB1-DC9B-41B2-ABA1-00E0C2223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7F7D77-CE05-516F-6128-6D6E11D08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C29EB8-B43E-44F7-DB91-4A5AF0CA5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A0BFB7-E7F6-593E-D85C-F1B74D4709E6}"/>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8" name="Footer Placeholder 7">
            <a:extLst>
              <a:ext uri="{FF2B5EF4-FFF2-40B4-BE49-F238E27FC236}">
                <a16:creationId xmlns:a16="http://schemas.microsoft.com/office/drawing/2014/main" id="{D8457080-140A-B6D8-DCA1-252273B52B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583EA3-A02B-26CD-1E0E-470D386C6D54}"/>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6973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6A2D-27C4-E444-73C1-7086F1CC23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7FB73E-5715-B2FE-4BB5-B9F94E7BD6CF}"/>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4" name="Footer Placeholder 3">
            <a:extLst>
              <a:ext uri="{FF2B5EF4-FFF2-40B4-BE49-F238E27FC236}">
                <a16:creationId xmlns:a16="http://schemas.microsoft.com/office/drawing/2014/main" id="{60594593-72CB-9A76-6058-9088694398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F13BA3-7D1F-33B2-3831-C6626448DD7C}"/>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89822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847FA0-C695-043D-C989-E04D99FD9B50}"/>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3" name="Footer Placeholder 2">
            <a:extLst>
              <a:ext uri="{FF2B5EF4-FFF2-40B4-BE49-F238E27FC236}">
                <a16:creationId xmlns:a16="http://schemas.microsoft.com/office/drawing/2014/main" id="{DC08D992-2C07-8CC3-0EEF-89EA3C5300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C235873-40EE-7887-923A-00EFCCFFAB39}"/>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76969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264C-A05A-8773-D8BD-7800C7414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E9333B5-12BB-A756-D478-A3D3DFDB2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E625EB-6E2E-B296-9967-EC0430198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5F55A-E334-76EA-6B3D-3196009ACD14}"/>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6" name="Footer Placeholder 5">
            <a:extLst>
              <a:ext uri="{FF2B5EF4-FFF2-40B4-BE49-F238E27FC236}">
                <a16:creationId xmlns:a16="http://schemas.microsoft.com/office/drawing/2014/main" id="{A4178D5B-4E67-40B9-028E-30D6A3160A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8A81B3-8F57-CD3F-EC80-0283EBFA3AF1}"/>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23326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2C5D-1F5C-02DB-8D88-3D727EE5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96E2DCF-75B0-3B8A-F225-ABD6A5EC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495D01-BFB2-B079-904A-AA3E9502E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4855D-64D3-08E9-A8B7-AE59B794C936}"/>
              </a:ext>
            </a:extLst>
          </p:cNvPr>
          <p:cNvSpPr>
            <a:spLocks noGrp="1"/>
          </p:cNvSpPr>
          <p:nvPr>
            <p:ph type="dt" sz="half" idx="10"/>
          </p:nvPr>
        </p:nvSpPr>
        <p:spPr/>
        <p:txBody>
          <a:bodyPr/>
          <a:lstStyle/>
          <a:p>
            <a:fld id="{376A689A-ECC5-4A76-B621-CD95EE49D403}" type="datetimeFigureOut">
              <a:rPr lang="en-GB" smtClean="0"/>
              <a:t>25/09/2024</a:t>
            </a:fld>
            <a:endParaRPr lang="en-GB"/>
          </a:p>
        </p:txBody>
      </p:sp>
      <p:sp>
        <p:nvSpPr>
          <p:cNvPr id="6" name="Footer Placeholder 5">
            <a:extLst>
              <a:ext uri="{FF2B5EF4-FFF2-40B4-BE49-F238E27FC236}">
                <a16:creationId xmlns:a16="http://schemas.microsoft.com/office/drawing/2014/main" id="{89180A0B-713D-969E-97A7-319AD6E8CC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E5586F-413B-DD47-D55D-A2C226C3AE7C}"/>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407456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BA2CD-AB58-EE87-A871-4B4068618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5579E1-0119-A43B-87E2-6191625CF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FCF4F3-EA89-5D9B-22F5-E0DFD9B2C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6A689A-ECC5-4A76-B621-CD95EE49D403}" type="datetimeFigureOut">
              <a:rPr lang="en-GB" smtClean="0"/>
              <a:t>25/09/2024</a:t>
            </a:fld>
            <a:endParaRPr lang="en-GB"/>
          </a:p>
        </p:txBody>
      </p:sp>
      <p:sp>
        <p:nvSpPr>
          <p:cNvPr id="5" name="Footer Placeholder 4">
            <a:extLst>
              <a:ext uri="{FF2B5EF4-FFF2-40B4-BE49-F238E27FC236}">
                <a16:creationId xmlns:a16="http://schemas.microsoft.com/office/drawing/2014/main" id="{3640C3B5-1A5E-4A86-6ED8-DCA995828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A4463B-A2C3-142F-C572-74285ADD2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077DF8-8946-414E-AC36-460DB1FACB20}" type="slidenum">
              <a:rPr lang="en-GB" smtClean="0"/>
              <a:t>‹#›</a:t>
            </a:fld>
            <a:endParaRPr lang="en-GB"/>
          </a:p>
        </p:txBody>
      </p:sp>
    </p:spTree>
    <p:extLst>
      <p:ext uri="{BB962C8B-B14F-4D97-AF65-F5344CB8AC3E}">
        <p14:creationId xmlns:p14="http://schemas.microsoft.com/office/powerpoint/2010/main" val="328759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09F4E1-790E-D25C-5AA6-DE4B92680D21}"/>
              </a:ext>
            </a:extLst>
          </p:cNvPr>
          <p:cNvSpPr>
            <a:spLocks noGrp="1"/>
          </p:cNvSpPr>
          <p:nvPr>
            <p:ph type="ctrTitle"/>
          </p:nvPr>
        </p:nvSpPr>
        <p:spPr>
          <a:xfrm>
            <a:off x="477980" y="1122363"/>
            <a:ext cx="10978913" cy="3204134"/>
          </a:xfrm>
        </p:spPr>
        <p:txBody>
          <a:bodyPr anchor="b">
            <a:normAutofit/>
          </a:bodyPr>
          <a:lstStyle/>
          <a:p>
            <a:pPr algn="l"/>
            <a:r>
              <a:rPr lang="en-GB" sz="3700" b="1" i="0" dirty="0">
                <a:effectLst/>
                <a:highlight>
                  <a:srgbClr val="FFFFFF"/>
                </a:highlight>
                <a:latin typeface="-apple-system"/>
              </a:rPr>
              <a:t>Determinants of the training corpus size for clinical text classification</a:t>
            </a:r>
            <a:br>
              <a:rPr lang="en-GB" sz="3700" b="1" i="0" dirty="0">
                <a:effectLst/>
                <a:highlight>
                  <a:srgbClr val="FFFFFF"/>
                </a:highlight>
                <a:latin typeface="-apple-system"/>
              </a:rPr>
            </a:br>
            <a:endParaRPr lang="en-GB" sz="3700" dirty="0"/>
          </a:p>
        </p:txBody>
      </p:sp>
      <p:sp>
        <p:nvSpPr>
          <p:cNvPr id="3" name="Subtitle 2">
            <a:extLst>
              <a:ext uri="{FF2B5EF4-FFF2-40B4-BE49-F238E27FC236}">
                <a16:creationId xmlns:a16="http://schemas.microsoft.com/office/drawing/2014/main" id="{7E37F600-03F5-E29D-DECE-624E3D4ECDEF}"/>
              </a:ext>
            </a:extLst>
          </p:cNvPr>
          <p:cNvSpPr>
            <a:spLocks noGrp="1"/>
          </p:cNvSpPr>
          <p:nvPr>
            <p:ph type="subTitle" idx="1"/>
          </p:nvPr>
        </p:nvSpPr>
        <p:spPr>
          <a:xfrm>
            <a:off x="477980" y="4872922"/>
            <a:ext cx="10978913" cy="1208141"/>
          </a:xfrm>
        </p:spPr>
        <p:txBody>
          <a:bodyPr>
            <a:normAutofit/>
          </a:bodyPr>
          <a:lstStyle/>
          <a:p>
            <a:pPr algn="l"/>
            <a:endParaRPr lang="en-GB" sz="2000"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34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6B695-668B-7E73-82B2-97E2C2667E00}"/>
              </a:ext>
            </a:extLst>
          </p:cNvPr>
          <p:cNvSpPr>
            <a:spLocks noGrp="1"/>
          </p:cNvSpPr>
          <p:nvPr>
            <p:ph type="title"/>
          </p:nvPr>
        </p:nvSpPr>
        <p:spPr>
          <a:xfrm>
            <a:off x="612648" y="1078992"/>
            <a:ext cx="6272784" cy="1545336"/>
          </a:xfrm>
        </p:spPr>
        <p:txBody>
          <a:bodyPr vert="horz" lIns="91440" tIns="45720" rIns="91440" bIns="45720" rtlCol="0" anchor="b">
            <a:normAutofit/>
          </a:bodyPr>
          <a:lstStyle/>
          <a:p>
            <a:r>
              <a:rPr lang="en-US" sz="5200" kern="1200">
                <a:solidFill>
                  <a:schemeClr val="tx1"/>
                </a:solidFill>
                <a:latin typeface="+mj-lt"/>
                <a:ea typeface="+mj-ea"/>
                <a:cs typeface="+mj-cs"/>
              </a:rPr>
              <a:t>Question Answering</a:t>
            </a:r>
          </a:p>
        </p:txBody>
      </p:sp>
      <p:sp>
        <p:nvSpPr>
          <p:cNvPr id="2068" name="Rectangle 2067">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4" name="Picture 6" descr="What is BERT? How it is trained ? A High Level Overview">
            <a:extLst>
              <a:ext uri="{FF2B5EF4-FFF2-40B4-BE49-F238E27FC236}">
                <a16:creationId xmlns:a16="http://schemas.microsoft.com/office/drawing/2014/main" id="{F10E9C5F-65C2-F5A3-4318-CB712EA3A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889"/>
          <a:stretch/>
        </p:blipFill>
        <p:spPr bwMode="auto">
          <a:xfrm>
            <a:off x="7684008" y="1"/>
            <a:ext cx="4507992" cy="2240280"/>
          </a:xfrm>
          <a:prstGeom prst="rect">
            <a:avLst/>
          </a:prstGeom>
          <a:noFill/>
          <a:extLst>
            <a:ext uri="{909E8E84-426E-40DD-AFC4-6F175D3DCCD1}">
              <a14:hiddenFill xmlns:a14="http://schemas.microsoft.com/office/drawing/2010/main">
                <a:solidFill>
                  <a:srgbClr val="FFFFFF"/>
                </a:solidFill>
              </a14:hiddenFill>
            </a:ext>
          </a:extLst>
        </p:spPr>
      </p:pic>
      <p:sp>
        <p:nvSpPr>
          <p:cNvPr id="2070" name="Rectangle 2069">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FF07CB-A701-4AC1-DB17-32B492F3ADE3}"/>
              </a:ext>
            </a:extLst>
          </p:cNvPr>
          <p:cNvSpPr>
            <a:spLocks noGrp="1"/>
          </p:cNvSpPr>
          <p:nvPr>
            <p:ph sz="half" idx="1"/>
          </p:nvPr>
        </p:nvSpPr>
        <p:spPr>
          <a:xfrm>
            <a:off x="612648" y="3355848"/>
            <a:ext cx="6272784" cy="2825496"/>
          </a:xfrm>
        </p:spPr>
        <p:txBody>
          <a:bodyPr vert="horz" lIns="91440" tIns="45720" rIns="91440" bIns="45720" rtlCol="0">
            <a:normAutofit/>
          </a:bodyPr>
          <a:lstStyle/>
          <a:p>
            <a:r>
              <a:rPr lang="en-US" sz="2200"/>
              <a:t>Models used..</a:t>
            </a:r>
          </a:p>
          <a:p>
            <a:r>
              <a:rPr lang="en-US" sz="2200"/>
              <a:t>Example prompt…</a:t>
            </a:r>
          </a:p>
          <a:p>
            <a:endParaRPr lang="en-US" sz="2200"/>
          </a:p>
        </p:txBody>
      </p:sp>
      <p:pic>
        <p:nvPicPr>
          <p:cNvPr id="2052" name="Picture 4" descr="LLaMA: Meta's Open-Source Rival to Google and OpenAI">
            <a:extLst>
              <a:ext uri="{FF2B5EF4-FFF2-40B4-BE49-F238E27FC236}">
                <a16:creationId xmlns:a16="http://schemas.microsoft.com/office/drawing/2014/main" id="{F5C20D4F-9FAF-F0D3-B3E6-996F9BF29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18"/>
          <a:stretch/>
        </p:blipFill>
        <p:spPr bwMode="auto">
          <a:xfrm>
            <a:off x="7684008" y="2308860"/>
            <a:ext cx="4507992" cy="224028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atGPT course - learn essential skills for business">
            <a:extLst>
              <a:ext uri="{FF2B5EF4-FFF2-40B4-BE49-F238E27FC236}">
                <a16:creationId xmlns:a16="http://schemas.microsoft.com/office/drawing/2014/main" id="{128CA3EA-4BF5-FB19-AEEE-ED8C22F3A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5152" b="25152"/>
          <a:stretch/>
        </p:blipFill>
        <p:spPr bwMode="auto">
          <a:xfrm>
            <a:off x="7684008" y="4617720"/>
            <a:ext cx="4507992" cy="224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4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7" name="Arc 309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A8FF15-0E87-0C37-9B92-3F0FB0B810C9}"/>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Logistic Regression </a:t>
            </a:r>
          </a:p>
        </p:txBody>
      </p:sp>
      <p:sp>
        <p:nvSpPr>
          <p:cNvPr id="3099" name="Freeform: Shape 309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Text Vectorization and Word Embedding | Guide to Master NLP (Part 5)">
            <a:extLst>
              <a:ext uri="{FF2B5EF4-FFF2-40B4-BE49-F238E27FC236}">
                <a16:creationId xmlns:a16="http://schemas.microsoft.com/office/drawing/2014/main" id="{FE180A3D-34AF-F556-0C4F-33B7D1D3FB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742" r="61610" b="2"/>
          <a:stretch/>
        </p:blipFill>
        <p:spPr bwMode="auto">
          <a:xfrm>
            <a:off x="703182" y="595028"/>
            <a:ext cx="4777381" cy="54981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14CD684-1A93-22F8-D23C-ABC97CEE6B49}"/>
              </a:ext>
            </a:extLst>
          </p:cNvPr>
          <p:cNvSpPr>
            <a:spLocks noGrp="1"/>
          </p:cNvSpPr>
          <p:nvPr>
            <p:ph sz="half" idx="1"/>
          </p:nvPr>
        </p:nvSpPr>
        <p:spPr>
          <a:xfrm>
            <a:off x="5894962" y="1984443"/>
            <a:ext cx="5458838" cy="4192520"/>
          </a:xfrm>
        </p:spPr>
        <p:txBody>
          <a:bodyPr vert="horz" lIns="91440" tIns="45720" rIns="91440" bIns="45720" rtlCol="0">
            <a:normAutofit/>
          </a:bodyPr>
          <a:lstStyle/>
          <a:p>
            <a:pPr marL="0" marR="0">
              <a:spcBef>
                <a:spcPts val="0"/>
              </a:spcBef>
              <a:spcAft>
                <a:spcPts val="600"/>
              </a:spcAft>
            </a:pPr>
            <a:r>
              <a:rPr lang="en-US" sz="1500" dirty="0">
                <a:effectLst/>
              </a:rPr>
              <a:t>Text is vectorized and transformed</a:t>
            </a:r>
          </a:p>
          <a:p>
            <a:pPr marL="0" marR="0">
              <a:spcBef>
                <a:spcPts val="0"/>
              </a:spcBef>
              <a:spcAft>
                <a:spcPts val="600"/>
              </a:spcAft>
            </a:pPr>
            <a:r>
              <a:rPr lang="en-US" sz="1500" dirty="0">
                <a:effectLst/>
              </a:rPr>
              <a:t>And then fit to a logistic regression model</a:t>
            </a:r>
          </a:p>
          <a:p>
            <a:pPr marL="0" marR="0">
              <a:spcBef>
                <a:spcPts val="0"/>
              </a:spcBef>
              <a:spcAft>
                <a:spcPts val="600"/>
              </a:spcAft>
            </a:pPr>
            <a:r>
              <a:rPr lang="en-US" sz="1500" dirty="0">
                <a:effectLst/>
              </a:rPr>
              <a:t>Coefficients of the features are extracted and plotted</a:t>
            </a:r>
          </a:p>
          <a:p>
            <a:pPr marL="0" marR="0">
              <a:spcBef>
                <a:spcPts val="0"/>
              </a:spcBef>
              <a:spcAft>
                <a:spcPts val="600"/>
              </a:spcAft>
            </a:pPr>
            <a:r>
              <a:rPr lang="en-US" sz="1500" dirty="0">
                <a:effectLst/>
              </a:rPr>
              <a:t>Set threshold of 0.1 and those above it are counted as high weight features. Total features counted as well.</a:t>
            </a:r>
          </a:p>
          <a:p>
            <a:pPr marL="0" marR="0">
              <a:spcBef>
                <a:spcPts val="0"/>
              </a:spcBef>
              <a:spcAft>
                <a:spcPts val="600"/>
              </a:spcAft>
            </a:pPr>
            <a:r>
              <a:rPr lang="en-US" sz="1500" dirty="0">
                <a:effectLst/>
              </a:rPr>
              <a:t> </a:t>
            </a:r>
          </a:p>
          <a:p>
            <a:pPr marL="0" marR="0">
              <a:spcBef>
                <a:spcPts val="0"/>
              </a:spcBef>
              <a:spcAft>
                <a:spcPts val="600"/>
              </a:spcAft>
            </a:pPr>
            <a:r>
              <a:rPr lang="en-US" sz="1500" dirty="0">
                <a:effectLst/>
              </a:rPr>
              <a:t>Then SHAP linear explainer used to calculate the contribution of each feature to the model's prediction</a:t>
            </a:r>
          </a:p>
          <a:p>
            <a:pPr marL="0" marR="0">
              <a:spcBef>
                <a:spcPts val="0"/>
              </a:spcBef>
              <a:spcAft>
                <a:spcPts val="600"/>
              </a:spcAft>
            </a:pPr>
            <a:r>
              <a:rPr lang="en-US" sz="1500" dirty="0">
                <a:effectLst/>
              </a:rPr>
              <a:t>Also visualized the impact of various features on each class and overall </a:t>
            </a:r>
            <a:r>
              <a:rPr lang="en-US" sz="1500" dirty="0" err="1">
                <a:effectLst/>
              </a:rPr>
              <a:t>usign</a:t>
            </a:r>
            <a:r>
              <a:rPr lang="en-US" sz="1500" dirty="0">
                <a:effectLst/>
              </a:rPr>
              <a:t> SHAP plots</a:t>
            </a:r>
          </a:p>
          <a:p>
            <a:pPr marL="0" marR="0">
              <a:spcBef>
                <a:spcPts val="0"/>
              </a:spcBef>
              <a:spcAft>
                <a:spcPts val="600"/>
              </a:spcAft>
            </a:pPr>
            <a:r>
              <a:rPr lang="en-US" sz="1500" dirty="0">
                <a:effectLst/>
              </a:rPr>
              <a:t> </a:t>
            </a:r>
          </a:p>
          <a:p>
            <a:pPr marL="0" marR="0">
              <a:spcBef>
                <a:spcPts val="0"/>
              </a:spcBef>
              <a:spcAft>
                <a:spcPts val="600"/>
              </a:spcAft>
            </a:pPr>
            <a:r>
              <a:rPr lang="en-US" sz="1500" dirty="0">
                <a:effectLst/>
              </a:rPr>
              <a:t>Histogram of coefficients plotted and counted number of non zero coefficients\</a:t>
            </a:r>
          </a:p>
          <a:p>
            <a:pPr marL="0" marR="0">
              <a:spcBef>
                <a:spcPts val="0"/>
              </a:spcBef>
              <a:spcAft>
                <a:spcPts val="600"/>
              </a:spcAft>
            </a:pPr>
            <a:r>
              <a:rPr lang="en-US" sz="1500" dirty="0">
                <a:effectLst/>
              </a:rPr>
              <a:t>Also used eli5 to identify features contributing to each class</a:t>
            </a:r>
          </a:p>
        </p:txBody>
      </p:sp>
    </p:spTree>
    <p:extLst>
      <p:ext uri="{BB962C8B-B14F-4D97-AF65-F5344CB8AC3E}">
        <p14:creationId xmlns:p14="http://schemas.microsoft.com/office/powerpoint/2010/main" val="221434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On J.R. Carpenter's Gorge, Part Two: Choosing the Words – Elle Thinks">
            <a:extLst>
              <a:ext uri="{FF2B5EF4-FFF2-40B4-BE49-F238E27FC236}">
                <a16:creationId xmlns:a16="http://schemas.microsoft.com/office/drawing/2014/main" id="{71228A2B-D9AE-A64E-D713-A30A932B3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061" r="23585" b="3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B1CCF1-8447-FC9B-9389-44457F6D057B}"/>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Vocab size</a:t>
            </a:r>
          </a:p>
        </p:txBody>
      </p:sp>
      <p:sp>
        <p:nvSpPr>
          <p:cNvPr id="4107" name="Rectangle 41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F8ED2A-979C-3043-5DB1-0DBBDAC7C5FA}"/>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2000" dirty="0">
                <a:effectLst/>
              </a:rPr>
              <a:t>For vocab size- documents were tokenized and lower cased - split by label and counted</a:t>
            </a:r>
          </a:p>
          <a:p>
            <a:endParaRPr lang="en-US" sz="1700" dirty="0"/>
          </a:p>
        </p:txBody>
      </p:sp>
    </p:spTree>
    <p:extLst>
      <p:ext uri="{BB962C8B-B14F-4D97-AF65-F5344CB8AC3E}">
        <p14:creationId xmlns:p14="http://schemas.microsoft.com/office/powerpoint/2010/main" val="25165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1E6A3-1068-3A1B-A5B4-5E2F819EE17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Diagnosis codes used</a:t>
            </a:r>
          </a:p>
        </p:txBody>
      </p:sp>
      <p:sp>
        <p:nvSpPr>
          <p:cNvPr id="5137" name="Rectangle 51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9" name="Rectangle 51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1" name="Picture 1" descr="HTN &#10;esophegeal reflux &#10;acute respiratory failure &#10;atrial fibrillation &#10;coronary atherosclerosis &#10;type 2 DM without comp &#10;UTI &#10;acute kidney failure &#10;congestive heart failure u &#10;unspecified HTN &#10;hyperlipidemia &#10;orignial &#10;53081 &#10;51881 &#10;42731 &#10;41401 &#10;25000 &#10;5990 &#10;5849 &#10;4280 &#10;4019 &#10;2724 &#10;outcome &#10;1 &#10;2 &#10;3 &#10;4 &#10;5 &#10;6 &#10;7 &#10;8 &#10;9 &#10;10 &#10;11 ">
            <a:extLst>
              <a:ext uri="{FF2B5EF4-FFF2-40B4-BE49-F238E27FC236}">
                <a16:creationId xmlns:a16="http://schemas.microsoft.com/office/drawing/2014/main" id="{0E098AE9-8AA4-2F11-0812-4EC3E7D5BB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1" r="23955"/>
          <a:stretch/>
        </p:blipFill>
        <p:spPr bwMode="auto">
          <a:xfrm>
            <a:off x="5702993" y="625683"/>
            <a:ext cx="5169593"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71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normAutofit fontScale="92500" lnSpcReduction="20000"/>
          </a:bodyPr>
          <a:lstStyle/>
          <a:p>
            <a:r>
              <a:rPr lang="en-US" b="0" i="0" dirty="0">
                <a:solidFill>
                  <a:srgbClr val="3D3929"/>
                </a:solidFill>
                <a:effectLst/>
                <a:latin typeface="__styreneB_5d855b"/>
              </a:rPr>
              <a:t>learning curves of the classification models of different diagnoses varied significantly, despite them using the same underlying preprocessing methods and models. </a:t>
            </a:r>
          </a:p>
          <a:p>
            <a:r>
              <a:rPr lang="en-US" dirty="0"/>
              <a:t>Vocabulary complexity analysis inconclusive in explaining differences</a:t>
            </a:r>
          </a:p>
          <a:p>
            <a:r>
              <a:rPr lang="en-US" b="0" i="0" dirty="0">
                <a:solidFill>
                  <a:srgbClr val="3D3929"/>
                </a:solidFill>
                <a:effectLst/>
                <a:latin typeface="__styreneB_5d855b"/>
              </a:rPr>
              <a:t>Half of the modelled outcomes did not reach accuracy of 0.70 or above even with the 10,800 documents (the maximum training size in the experiments).</a:t>
            </a:r>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normAutofit fontScale="92500" lnSpcReduction="20000"/>
          </a:bodyPr>
          <a:lstStyle/>
          <a:p>
            <a:r>
              <a:rPr lang="en-US" dirty="0"/>
              <a:t>Performance plateaued at sample sizes between 1,000-5,000 documents</a:t>
            </a:r>
          </a:p>
          <a:p>
            <a:r>
              <a:rPr lang="en-US" dirty="0"/>
              <a:t>For 10 out of 11 diagnoses, n=600 achieved 95% of performance possible with n=10,000</a:t>
            </a:r>
            <a:endParaRPr lang="en-GB" dirty="0"/>
          </a:p>
        </p:txBody>
      </p:sp>
    </p:spTree>
    <p:extLst>
      <p:ext uri="{BB962C8B-B14F-4D97-AF65-F5344CB8AC3E}">
        <p14:creationId xmlns:p14="http://schemas.microsoft.com/office/powerpoint/2010/main" val="110973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6B459-295B-34CD-9FDA-730841D07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75903-F488-20CB-D9E8-958BA7370BD5}"/>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BF7124B-5027-42F1-D078-0A80DA5882BC}"/>
              </a:ext>
            </a:extLst>
          </p:cNvPr>
          <p:cNvSpPr>
            <a:spLocks noGrp="1"/>
          </p:cNvSpPr>
          <p:nvPr>
            <p:ph sz="half" idx="1"/>
          </p:nvPr>
        </p:nvSpPr>
        <p:spPr/>
        <p:txBody>
          <a:bodyPr>
            <a:normAutofit/>
          </a:bodyPr>
          <a:lstStyle/>
          <a:p>
            <a:r>
              <a:rPr lang="en-US" dirty="0"/>
              <a:t>'Original' dataset showed unusually steep learning curve (outlier)</a:t>
            </a:r>
          </a:p>
          <a:p>
            <a:r>
              <a:rPr lang="en-US" dirty="0"/>
              <a:t>Less noisy texts consistently showed strong predictors</a:t>
            </a:r>
          </a:p>
          <a:p>
            <a:r>
              <a:rPr lang="en-US" dirty="0"/>
              <a:t>Clear pattern of more strong predictors and fewer noisy predictors associated with higher AUC-max</a:t>
            </a:r>
            <a:endParaRPr lang="en-GB" dirty="0"/>
          </a:p>
        </p:txBody>
      </p:sp>
      <p:sp>
        <p:nvSpPr>
          <p:cNvPr id="4" name="Content Placeholder 3">
            <a:extLst>
              <a:ext uri="{FF2B5EF4-FFF2-40B4-BE49-F238E27FC236}">
                <a16:creationId xmlns:a16="http://schemas.microsoft.com/office/drawing/2014/main" id="{A235880F-D127-C926-F762-CB0554BE6B91}"/>
              </a:ext>
            </a:extLst>
          </p:cNvPr>
          <p:cNvSpPr>
            <a:spLocks noGrp="1"/>
          </p:cNvSpPr>
          <p:nvPr>
            <p:ph sz="half" idx="2"/>
          </p:nvPr>
        </p:nvSpPr>
        <p:spPr/>
        <p:txBody>
          <a:bodyPr>
            <a:normAutofit/>
          </a:bodyPr>
          <a:lstStyle/>
          <a:p>
            <a:r>
              <a:rPr lang="en-US" b="0" i="0" dirty="0">
                <a:solidFill>
                  <a:srgbClr val="3D3929"/>
                </a:solidFill>
                <a:effectLst/>
                <a:latin typeface="__styreneB_5d855b"/>
              </a:rPr>
              <a:t>an increase of 100 noisy words corresponds to a decrease of approximately 0.02 in AUC-max</a:t>
            </a:r>
          </a:p>
          <a:p>
            <a:r>
              <a:rPr lang="en-US" b="0" i="0" dirty="0">
                <a:solidFill>
                  <a:srgbClr val="3D3929"/>
                </a:solidFill>
                <a:effectLst/>
                <a:latin typeface="__styreneB_5d855b"/>
              </a:rPr>
              <a:t>an increase of 100 strong predictors corresponds to an increase of approximately 0.04 in AUC-max.</a:t>
            </a:r>
            <a:endParaRPr lang="en-GB" dirty="0"/>
          </a:p>
        </p:txBody>
      </p:sp>
    </p:spTree>
    <p:extLst>
      <p:ext uri="{BB962C8B-B14F-4D97-AF65-F5344CB8AC3E}">
        <p14:creationId xmlns:p14="http://schemas.microsoft.com/office/powerpoint/2010/main" val="419848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Implications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normAutofit fontScale="85000" lnSpcReduction="10000"/>
          </a:bodyPr>
          <a:lstStyle/>
          <a:p>
            <a:r>
              <a:rPr lang="en-US" dirty="0"/>
              <a:t>Simple keyword analysis can indicate learning curve steepness </a:t>
            </a:r>
          </a:p>
          <a:p>
            <a:r>
              <a:rPr lang="en-US" dirty="0"/>
              <a:t>Data cleaning techniques focusing on relevant document parts can significantly impact performance </a:t>
            </a:r>
          </a:p>
          <a:p>
            <a:r>
              <a:rPr lang="en-US" dirty="0"/>
              <a:t>Understanding predictor-noise-AUC relationship can guide optimal sample size decisions </a:t>
            </a:r>
          </a:p>
          <a:p>
            <a:r>
              <a:rPr lang="en-US" dirty="0"/>
              <a:t>Quantitative guidelines can estimate potential improvements from data cleaning or additional data</a:t>
            </a:r>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normAutofit fontScale="85000" lnSpcReduction="10000"/>
          </a:bodyPr>
          <a:lstStyle/>
          <a:p>
            <a:r>
              <a:rPr lang="en-GB" dirty="0"/>
              <a:t>Pics / diagrams</a:t>
            </a:r>
          </a:p>
        </p:txBody>
      </p:sp>
    </p:spTree>
    <p:extLst>
      <p:ext uri="{BB962C8B-B14F-4D97-AF65-F5344CB8AC3E}">
        <p14:creationId xmlns:p14="http://schemas.microsoft.com/office/powerpoint/2010/main" val="4144772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Future work and limitations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US" dirty="0"/>
              <a:t>Ongoing analysis of text properties underlying learning curve differences </a:t>
            </a:r>
          </a:p>
          <a:p>
            <a:r>
              <a:rPr lang="en-US" dirty="0"/>
              <a:t>Exploring key word frequencies and distances in LLM document representations </a:t>
            </a:r>
          </a:p>
          <a:p>
            <a:r>
              <a:rPr lang="en-US" dirty="0"/>
              <a:t>Modern generative methods for increasing training data not explored (out of scope)</a:t>
            </a:r>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pPr>
              <a:buFont typeface="Arial" panose="020B0604020202020204" pitchFamily="34" charset="0"/>
              <a:buChar char="•"/>
            </a:pPr>
            <a:r>
              <a:rPr lang="en-US" dirty="0"/>
              <a:t>Future directions to investigate more sophisticated text analysis techniques</a:t>
            </a:r>
          </a:p>
        </p:txBody>
      </p:sp>
    </p:spTree>
    <p:extLst>
      <p:ext uri="{BB962C8B-B14F-4D97-AF65-F5344CB8AC3E}">
        <p14:creationId xmlns:p14="http://schemas.microsoft.com/office/powerpoint/2010/main" val="395403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Conclusions  </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252243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54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252-2314-5E67-F691-881DE802264B}"/>
              </a:ext>
            </a:extLst>
          </p:cNvPr>
          <p:cNvSpPr>
            <a:spLocks noGrp="1"/>
          </p:cNvSpPr>
          <p:nvPr>
            <p:ph type="title"/>
          </p:nvPr>
        </p:nvSpPr>
        <p:spPr/>
        <p:txBody>
          <a:bodyPr/>
          <a:lstStyle/>
          <a:p>
            <a:r>
              <a:rPr lang="en-GB" dirty="0"/>
              <a:t>Contributors</a:t>
            </a:r>
          </a:p>
        </p:txBody>
      </p:sp>
      <p:sp>
        <p:nvSpPr>
          <p:cNvPr id="4" name="TextBox 3">
            <a:extLst>
              <a:ext uri="{FF2B5EF4-FFF2-40B4-BE49-F238E27FC236}">
                <a16:creationId xmlns:a16="http://schemas.microsoft.com/office/drawing/2014/main" id="{E87BD255-6EDD-D456-137C-014A5404BED0}"/>
              </a:ext>
            </a:extLst>
          </p:cNvPr>
          <p:cNvSpPr txBox="1"/>
          <p:nvPr/>
        </p:nvSpPr>
        <p:spPr>
          <a:xfrm>
            <a:off x="453452" y="6123543"/>
            <a:ext cx="8870429" cy="369332"/>
          </a:xfrm>
          <a:prstGeom prst="rect">
            <a:avLst/>
          </a:prstGeom>
          <a:noFill/>
        </p:spPr>
        <p:txBody>
          <a:bodyPr wrap="square">
            <a:spAutoFit/>
          </a:bodyPr>
          <a:lstStyle/>
          <a:p>
            <a:r>
              <a:rPr lang="en-GB" dirty="0"/>
              <a:t>https://github.com/dianashams/NLP_sample_size_simulation_study</a:t>
            </a:r>
          </a:p>
        </p:txBody>
      </p:sp>
      <p:sp>
        <p:nvSpPr>
          <p:cNvPr id="3" name="TextBox 2">
            <a:extLst>
              <a:ext uri="{FF2B5EF4-FFF2-40B4-BE49-F238E27FC236}">
                <a16:creationId xmlns:a16="http://schemas.microsoft.com/office/drawing/2014/main" id="{A54CE38C-AA39-B5FB-EE70-3E27F819F06E}"/>
              </a:ext>
            </a:extLst>
          </p:cNvPr>
          <p:cNvSpPr txBox="1"/>
          <p:nvPr/>
        </p:nvSpPr>
        <p:spPr>
          <a:xfrm>
            <a:off x="579120" y="1691123"/>
            <a:ext cx="11364137" cy="1477328"/>
          </a:xfrm>
          <a:prstGeom prst="rect">
            <a:avLst/>
          </a:prstGeom>
          <a:noFill/>
        </p:spPr>
        <p:txBody>
          <a:bodyPr wrap="none" rtlCol="0">
            <a:spAutoFit/>
          </a:bodyPr>
          <a:lstStyle/>
          <a:p>
            <a:pPr algn="l"/>
            <a:r>
              <a:rPr lang="en-US" b="0" i="0" dirty="0">
                <a:solidFill>
                  <a:srgbClr val="1F2328"/>
                </a:solidFill>
                <a:effectLst/>
                <a:latin typeface="-apple-system"/>
              </a:rPr>
              <a:t>Diana Shamsutdinova</a:t>
            </a:r>
            <a:r>
              <a:rPr lang="en-US" b="0" i="0" baseline="30000" dirty="0">
                <a:solidFill>
                  <a:srgbClr val="1F2328"/>
                </a:solidFill>
                <a:effectLst/>
                <a:latin typeface="-apple-system"/>
              </a:rPr>
              <a:t>1</a:t>
            </a:r>
            <a:r>
              <a:rPr lang="en-US" b="0" i="0" dirty="0">
                <a:solidFill>
                  <a:srgbClr val="1F2328"/>
                </a:solidFill>
                <a:effectLst/>
                <a:latin typeface="-apple-system"/>
              </a:rPr>
              <a:t>, Jaya Chaturvedi</a:t>
            </a:r>
            <a:r>
              <a:rPr lang="en-US" b="0" i="0" baseline="30000" dirty="0">
                <a:solidFill>
                  <a:srgbClr val="1F2328"/>
                </a:solidFill>
                <a:effectLst/>
                <a:latin typeface="-apple-system"/>
              </a:rPr>
              <a:t>1</a:t>
            </a:r>
            <a:r>
              <a:rPr lang="en-US" b="0" i="0" dirty="0">
                <a:solidFill>
                  <a:srgbClr val="1F2328"/>
                </a:solidFill>
                <a:effectLst/>
                <a:latin typeface="-apple-system"/>
              </a:rPr>
              <a:t>, Saniya Desphande</a:t>
            </a:r>
            <a:r>
              <a:rPr lang="en-US" b="0" i="0" baseline="30000" dirty="0">
                <a:solidFill>
                  <a:srgbClr val="1F2328"/>
                </a:solidFill>
                <a:effectLst/>
                <a:latin typeface="-apple-system"/>
              </a:rPr>
              <a:t>1</a:t>
            </a:r>
            <a:r>
              <a:rPr lang="en-US" b="0" i="0" dirty="0">
                <a:solidFill>
                  <a:srgbClr val="1F2328"/>
                </a:solidFill>
                <a:effectLst/>
                <a:latin typeface="-apple-system"/>
              </a:rPr>
              <a:t>, </a:t>
            </a:r>
            <a:r>
              <a:rPr lang="en-US" b="0" i="0" dirty="0" err="1">
                <a:solidFill>
                  <a:srgbClr val="1F2328"/>
                </a:solidFill>
                <a:effectLst/>
                <a:latin typeface="-apple-system"/>
              </a:rPr>
              <a:t>Chankai</a:t>
            </a:r>
            <a:r>
              <a:rPr lang="en-US" b="0" i="0" dirty="0">
                <a:solidFill>
                  <a:srgbClr val="1F2328"/>
                </a:solidFill>
                <a:effectLst/>
                <a:latin typeface="-apple-system"/>
              </a:rPr>
              <a:t> Ma</a:t>
            </a:r>
            <a:r>
              <a:rPr lang="en-US" b="0" i="0" baseline="30000" dirty="0">
                <a:solidFill>
                  <a:srgbClr val="1F2328"/>
                </a:solidFill>
                <a:effectLst/>
                <a:latin typeface="-apple-system"/>
              </a:rPr>
              <a:t>3</a:t>
            </a:r>
            <a:r>
              <a:rPr lang="en-US" b="0" i="0" dirty="0">
                <a:solidFill>
                  <a:srgbClr val="1F2328"/>
                </a:solidFill>
                <a:effectLst/>
                <a:latin typeface="-apple-system"/>
              </a:rPr>
              <a:t>, Robert Cobb</a:t>
            </a:r>
            <a:r>
              <a:rPr lang="en-US" b="0" i="0" baseline="30000" dirty="0">
                <a:solidFill>
                  <a:srgbClr val="1F2328"/>
                </a:solidFill>
                <a:effectLst/>
                <a:latin typeface="-apple-system"/>
              </a:rPr>
              <a:t>3</a:t>
            </a:r>
            <a:r>
              <a:rPr lang="en-US" b="0" i="0" dirty="0">
                <a:solidFill>
                  <a:srgbClr val="1F2328"/>
                </a:solidFill>
                <a:effectLst/>
                <a:latin typeface="-apple-system"/>
              </a:rPr>
              <a:t>, Angus Roberts</a:t>
            </a:r>
            <a:r>
              <a:rPr lang="en-US" b="0" i="0" baseline="30000" dirty="0">
                <a:solidFill>
                  <a:srgbClr val="1F2328"/>
                </a:solidFill>
                <a:effectLst/>
                <a:latin typeface="-apple-system"/>
              </a:rPr>
              <a:t>1</a:t>
            </a:r>
            <a:r>
              <a:rPr lang="en-US" b="0" i="0" dirty="0">
                <a:solidFill>
                  <a:srgbClr val="1F2328"/>
                </a:solidFill>
                <a:effectLst/>
                <a:latin typeface="-apple-system"/>
              </a:rPr>
              <a:t>, Daniel Stahl</a:t>
            </a:r>
            <a:r>
              <a:rPr lang="en-US" b="0" i="0" baseline="30000" dirty="0">
                <a:solidFill>
                  <a:srgbClr val="1F2328"/>
                </a:solidFill>
                <a:effectLst/>
                <a:latin typeface="-apple-system"/>
              </a:rPr>
              <a:t>1</a:t>
            </a:r>
            <a:endParaRPr lang="en-US" b="0" i="0" dirty="0">
              <a:solidFill>
                <a:srgbClr val="1F2328"/>
              </a:solidFill>
              <a:effectLst/>
              <a:latin typeface="-apple-system"/>
            </a:endParaRPr>
          </a:p>
          <a:p>
            <a:pPr algn="l"/>
            <a:r>
              <a:rPr lang="en-US" b="0" i="0" baseline="30000" dirty="0">
                <a:solidFill>
                  <a:srgbClr val="1F2328"/>
                </a:solidFill>
                <a:effectLst/>
                <a:latin typeface="-apple-system"/>
              </a:rPr>
              <a:t>1</a:t>
            </a:r>
            <a:r>
              <a:rPr lang="en-US" b="0" i="0" dirty="0">
                <a:solidFill>
                  <a:srgbClr val="1F2328"/>
                </a:solidFill>
                <a:effectLst/>
                <a:latin typeface="-apple-system"/>
              </a:rPr>
              <a:t>Department of Biostatistics and Health Informatics, IoPPN;</a:t>
            </a:r>
          </a:p>
          <a:p>
            <a:pPr algn="l"/>
            <a:r>
              <a:rPr lang="en-US" b="0" i="0" baseline="30000" dirty="0">
                <a:solidFill>
                  <a:srgbClr val="1F2328"/>
                </a:solidFill>
                <a:effectLst/>
                <a:latin typeface="-apple-system"/>
              </a:rPr>
              <a:t>2</a:t>
            </a:r>
            <a:r>
              <a:rPr lang="en-US" b="0" i="0" dirty="0">
                <a:solidFill>
                  <a:srgbClr val="1F2328"/>
                </a:solidFill>
                <a:effectLst/>
                <a:latin typeface="-apple-system"/>
              </a:rPr>
              <a:t>Department of Informatics, King's College London;</a:t>
            </a:r>
          </a:p>
          <a:p>
            <a:pPr algn="l"/>
            <a:r>
              <a:rPr lang="en-US" b="0" i="0" baseline="30000" dirty="0">
                <a:solidFill>
                  <a:srgbClr val="1F2328"/>
                </a:solidFill>
                <a:effectLst/>
                <a:latin typeface="-apple-system"/>
              </a:rPr>
              <a:t>3</a:t>
            </a:r>
            <a:r>
              <a:rPr lang="en-US" b="0" i="0" dirty="0">
                <a:solidFill>
                  <a:srgbClr val="1F2328"/>
                </a:solidFill>
                <a:effectLst/>
                <a:latin typeface="-apple-system"/>
              </a:rPr>
              <a:t>Department of Biomedical Engineering, King's College London</a:t>
            </a:r>
          </a:p>
          <a:p>
            <a:endParaRPr lang="en-US" dirty="0"/>
          </a:p>
        </p:txBody>
      </p:sp>
    </p:spTree>
    <p:extLst>
      <p:ext uri="{BB962C8B-B14F-4D97-AF65-F5344CB8AC3E}">
        <p14:creationId xmlns:p14="http://schemas.microsoft.com/office/powerpoint/2010/main" val="189578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252-2314-5E67-F691-881DE802264B}"/>
              </a:ext>
            </a:extLst>
          </p:cNvPr>
          <p:cNvSpPr>
            <a:spLocks noGrp="1"/>
          </p:cNvSpPr>
          <p:nvPr>
            <p:ph type="title"/>
          </p:nvPr>
        </p:nvSpPr>
        <p:spPr/>
        <p:txBody>
          <a:bodyPr/>
          <a:lstStyle/>
          <a:p>
            <a:r>
              <a:rPr lang="en-GB" dirty="0"/>
              <a:t>Project’s background</a:t>
            </a:r>
          </a:p>
        </p:txBody>
      </p:sp>
      <p:sp>
        <p:nvSpPr>
          <p:cNvPr id="4" name="TextBox 3">
            <a:extLst>
              <a:ext uri="{FF2B5EF4-FFF2-40B4-BE49-F238E27FC236}">
                <a16:creationId xmlns:a16="http://schemas.microsoft.com/office/drawing/2014/main" id="{E87BD255-6EDD-D456-137C-014A5404BED0}"/>
              </a:ext>
            </a:extLst>
          </p:cNvPr>
          <p:cNvSpPr txBox="1"/>
          <p:nvPr/>
        </p:nvSpPr>
        <p:spPr>
          <a:xfrm>
            <a:off x="453452" y="6123543"/>
            <a:ext cx="8870429" cy="369332"/>
          </a:xfrm>
          <a:prstGeom prst="rect">
            <a:avLst/>
          </a:prstGeom>
          <a:noFill/>
        </p:spPr>
        <p:txBody>
          <a:bodyPr wrap="square">
            <a:spAutoFit/>
          </a:bodyPr>
          <a:lstStyle/>
          <a:p>
            <a:r>
              <a:rPr lang="en-GB" dirty="0"/>
              <a:t>https://github.com/dianashams/NLP_sample_size_simulation_study</a:t>
            </a:r>
          </a:p>
        </p:txBody>
      </p:sp>
      <p:pic>
        <p:nvPicPr>
          <p:cNvPr id="3" name="Picture 2" descr="Woman signing contract">
            <a:extLst>
              <a:ext uri="{FF2B5EF4-FFF2-40B4-BE49-F238E27FC236}">
                <a16:creationId xmlns:a16="http://schemas.microsoft.com/office/drawing/2014/main" id="{6780ECA4-7CA6-985D-0685-1EBA911C8BE7}"/>
              </a:ext>
            </a:extLst>
          </p:cNvPr>
          <p:cNvPicPr>
            <a:picLocks noChangeAspect="1"/>
          </p:cNvPicPr>
          <p:nvPr/>
        </p:nvPicPr>
        <p:blipFill>
          <a:blip r:embed="rId2">
            <a:extLst>
              <a:ext uri="{28A0092B-C50C-407E-A947-70E740481C1C}">
                <a14:useLocalDpi xmlns:a14="http://schemas.microsoft.com/office/drawing/2010/main" val="0"/>
              </a:ext>
            </a:extLst>
          </a:blip>
          <a:srcRect t="7674" r="23298" b="1418"/>
          <a:stretch/>
        </p:blipFill>
        <p:spPr>
          <a:xfrm>
            <a:off x="7476565" y="900587"/>
            <a:ext cx="3195918" cy="2528413"/>
          </a:xfrm>
          <a:prstGeom prst="rect">
            <a:avLst/>
          </a:prstGeom>
        </p:spPr>
      </p:pic>
    </p:spTree>
    <p:extLst>
      <p:ext uri="{BB962C8B-B14F-4D97-AF65-F5344CB8AC3E}">
        <p14:creationId xmlns:p14="http://schemas.microsoft.com/office/powerpoint/2010/main" val="355425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Manual annotation </a:t>
            </a:r>
          </a:p>
          <a:p>
            <a:r>
              <a:rPr lang="en-GB" dirty="0"/>
              <a:t>Examples </a:t>
            </a:r>
          </a:p>
          <a:p>
            <a:r>
              <a:rPr lang="en-GB" dirty="0"/>
              <a:t>Need for &gt;=2 annotators </a:t>
            </a:r>
          </a:p>
          <a:p>
            <a:r>
              <a:rPr lang="en-GB" dirty="0"/>
              <a:t>Need for clinician / domain knowledge </a:t>
            </a:r>
          </a:p>
          <a:p>
            <a:r>
              <a:rPr lang="en-GB" dirty="0"/>
              <a:t>Time &amp; money </a:t>
            </a:r>
          </a:p>
          <a:p>
            <a:r>
              <a:rPr lang="en-GB" dirty="0"/>
              <a:t>Not possible to annotate more than few hundreds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158614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Sample size for text classification: previous research</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Sample size problem – sample size for what? Training/ testing/ generating etc – for training size sufficient to train a good (c-index/ F1-score) classification model </a:t>
            </a:r>
          </a:p>
          <a:p>
            <a:r>
              <a:rPr lang="en-GB" dirty="0"/>
              <a:t>What other people did and did not</a:t>
            </a:r>
          </a:p>
          <a:p>
            <a:r>
              <a:rPr lang="en-GB" dirty="0"/>
              <a:t>Saniya’s refs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369755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What size is sufficient </a:t>
            </a:r>
          </a:p>
          <a:p>
            <a:r>
              <a:rPr lang="en-GB" dirty="0"/>
              <a:t>Is this worth getting more annotations (steepness)</a:t>
            </a:r>
          </a:p>
          <a:p>
            <a:r>
              <a:rPr lang="en-GB" dirty="0"/>
              <a:t>What are the determinants in the text / language/ document properties that drive differences </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739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normAutofit/>
          </a:bodyPr>
          <a:lstStyle/>
          <a:p>
            <a:r>
              <a:rPr lang="en-GB" dirty="0"/>
              <a:t>Preliminary research</a:t>
            </a:r>
            <a:br>
              <a:rPr lang="en-GB" dirty="0"/>
            </a:br>
            <a:endParaRPr lang="en-GB" dirty="0"/>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a:xfrm>
            <a:off x="838200" y="1478756"/>
            <a:ext cx="9283262" cy="4351338"/>
          </a:xfrm>
        </p:spPr>
        <p:txBody>
          <a:bodyPr/>
          <a:lstStyle/>
          <a:p>
            <a:r>
              <a:rPr lang="en-GB" dirty="0"/>
              <a:t>by  Saniya Deshpande, MSc</a:t>
            </a:r>
            <a:r>
              <a:rPr lang="en-GB"/>
              <a:t>, with DS </a:t>
            </a:r>
            <a:r>
              <a:rPr lang="en-GB" dirty="0"/>
              <a:t>supervision</a:t>
            </a:r>
          </a:p>
        </p:txBody>
      </p:sp>
      <p:graphicFrame>
        <p:nvGraphicFramePr>
          <p:cNvPr id="5" name="Object 4">
            <a:extLst>
              <a:ext uri="{FF2B5EF4-FFF2-40B4-BE49-F238E27FC236}">
                <a16:creationId xmlns:a16="http://schemas.microsoft.com/office/drawing/2014/main" id="{5DF66676-91C3-F55A-4EB7-FE1F41438013}"/>
              </a:ext>
            </a:extLst>
          </p:cNvPr>
          <p:cNvGraphicFramePr>
            <a:graphicFrameLocks noChangeAspect="1"/>
          </p:cNvGraphicFramePr>
          <p:nvPr>
            <p:extLst>
              <p:ext uri="{D42A27DB-BD31-4B8C-83A1-F6EECF244321}">
                <p14:modId xmlns:p14="http://schemas.microsoft.com/office/powerpoint/2010/main" val="2988661117"/>
              </p:ext>
            </p:extLst>
          </p:nvPr>
        </p:nvGraphicFramePr>
        <p:xfrm>
          <a:off x="7832398" y="1027906"/>
          <a:ext cx="3829050" cy="5418138"/>
        </p:xfrm>
        <a:graphic>
          <a:graphicData uri="http://schemas.openxmlformats.org/presentationml/2006/ole">
            <mc:AlternateContent xmlns:mc="http://schemas.openxmlformats.org/markup-compatibility/2006">
              <mc:Choice xmlns:v="urn:schemas-microsoft-com:vml" Requires="v">
                <p:oleObj name="Acrobat Document" r:id="rId3" imgW="5667198" imgH="8020037" progId="AcroExch.Document.DC">
                  <p:embed/>
                </p:oleObj>
              </mc:Choice>
              <mc:Fallback>
                <p:oleObj name="Acrobat Document" r:id="rId3" imgW="5667198" imgH="8020037" progId="AcroExch.Document.DC">
                  <p:embed/>
                  <p:pic>
                    <p:nvPicPr>
                      <p:cNvPr id="5" name="Object 4">
                        <a:extLst>
                          <a:ext uri="{FF2B5EF4-FFF2-40B4-BE49-F238E27FC236}">
                            <a16:creationId xmlns:a16="http://schemas.microsoft.com/office/drawing/2014/main" id="{5DF66676-91C3-F55A-4EB7-FE1F41438013}"/>
                          </a:ext>
                        </a:extLst>
                      </p:cNvPr>
                      <p:cNvPicPr/>
                      <p:nvPr/>
                    </p:nvPicPr>
                    <p:blipFill>
                      <a:blip r:embed="rId4"/>
                      <a:stretch>
                        <a:fillRect/>
                      </a:stretch>
                    </p:blipFill>
                    <p:spPr>
                      <a:xfrm>
                        <a:off x="7832398" y="1027906"/>
                        <a:ext cx="3829050" cy="5418138"/>
                      </a:xfrm>
                      <a:prstGeom prst="rect">
                        <a:avLst/>
                      </a:prstGeom>
                    </p:spPr>
                  </p:pic>
                </p:oleObj>
              </mc:Fallback>
            </mc:AlternateContent>
          </a:graphicData>
        </a:graphic>
      </p:graphicFrame>
    </p:spTree>
    <p:extLst>
      <p:ext uri="{BB962C8B-B14F-4D97-AF65-F5344CB8AC3E}">
        <p14:creationId xmlns:p14="http://schemas.microsoft.com/office/powerpoint/2010/main" val="353376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0494C8-86C2-EF8B-F521-D60B46877395}"/>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0A5E30F-A5A6-19A6-ACC6-2EA5CC2BCC06}"/>
              </a:ext>
            </a:extLst>
          </p:cNvPr>
          <p:cNvPicPr>
            <a:picLocks noChangeAspect="1"/>
          </p:cNvPicPr>
          <p:nvPr/>
        </p:nvPicPr>
        <p:blipFill>
          <a:blip r:embed="rId3"/>
          <a:srcRect r="5882"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FB698-0DC4-59B4-A40D-7D303F52090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Methods</a:t>
            </a:r>
          </a:p>
        </p:txBody>
      </p:sp>
      <p:sp>
        <p:nvSpPr>
          <p:cNvPr id="3" name="Content Placeholder 2">
            <a:extLst>
              <a:ext uri="{FF2B5EF4-FFF2-40B4-BE49-F238E27FC236}">
                <a16:creationId xmlns:a16="http://schemas.microsoft.com/office/drawing/2014/main" id="{3B3772B0-CF75-670C-5447-4B5102D13026}"/>
              </a:ext>
            </a:extLst>
          </p:cNvPr>
          <p:cNvSpPr>
            <a:spLocks noGrp="1"/>
          </p:cNvSpPr>
          <p:nvPr>
            <p:ph sz="half" idx="1"/>
          </p:nvPr>
        </p:nvSpPr>
        <p:spPr>
          <a:xfrm>
            <a:off x="838200" y="2434201"/>
            <a:ext cx="4754880" cy="3742762"/>
          </a:xfrm>
        </p:spPr>
        <p:txBody>
          <a:bodyPr vert="horz" lIns="91440" tIns="45720" rIns="91440" bIns="45720" rtlCol="0">
            <a:normAutofit/>
          </a:bodyPr>
          <a:lstStyle/>
          <a:p>
            <a:r>
              <a:rPr lang="en-US" sz="2000" dirty="0"/>
              <a:t>Dataset used: publicly available MIMIC-III dataset</a:t>
            </a:r>
          </a:p>
          <a:p>
            <a:r>
              <a:rPr lang="en-US" sz="2000" dirty="0"/>
              <a:t>Pre-processing: lowercasing, remove symbols</a:t>
            </a:r>
          </a:p>
          <a:p>
            <a:r>
              <a:rPr lang="en-US" sz="2000" dirty="0"/>
              <a:t>Training: binary classification task to identify diagnosis code</a:t>
            </a:r>
          </a:p>
          <a:p>
            <a:r>
              <a:rPr lang="en-US" sz="2000" dirty="0"/>
              <a:t>Varied training corpus size to investigate learning curves</a:t>
            </a:r>
          </a:p>
          <a:p>
            <a:r>
              <a:rPr lang="en-US" sz="2000" dirty="0"/>
              <a:t>Examined impact of vocabulary properties on learning curves</a:t>
            </a:r>
          </a:p>
        </p:txBody>
      </p:sp>
    </p:spTree>
    <p:extLst>
      <p:ext uri="{BB962C8B-B14F-4D97-AF65-F5344CB8AC3E}">
        <p14:creationId xmlns:p14="http://schemas.microsoft.com/office/powerpoint/2010/main" val="157629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DA1596-C954-9883-C7FA-6CA2D5B4B003}"/>
            </a:ext>
          </a:extLst>
        </p:cNvPr>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5DC88A7-8B45-7E8B-3C34-1DA9CD1DBAF0}"/>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a:t>Methods</a:t>
            </a:r>
          </a:p>
        </p:txBody>
      </p:sp>
      <p:sp>
        <p:nvSpPr>
          <p:cNvPr id="3" name="Content Placeholder 2">
            <a:extLst>
              <a:ext uri="{FF2B5EF4-FFF2-40B4-BE49-F238E27FC236}">
                <a16:creationId xmlns:a16="http://schemas.microsoft.com/office/drawing/2014/main" id="{DF35B0C2-FFEE-65A0-B108-03C72D8B5446}"/>
              </a:ext>
            </a:extLst>
          </p:cNvPr>
          <p:cNvSpPr>
            <a:spLocks noGrp="1"/>
          </p:cNvSpPr>
          <p:nvPr>
            <p:ph sz="half" idx="1"/>
          </p:nvPr>
        </p:nvSpPr>
        <p:spPr>
          <a:xfrm>
            <a:off x="838200" y="1825625"/>
            <a:ext cx="5393361" cy="4351338"/>
          </a:xfrm>
        </p:spPr>
        <p:txBody>
          <a:bodyPr vert="horz" lIns="91440" tIns="45720" rIns="91440" bIns="45720" rtlCol="0">
            <a:normAutofit/>
          </a:bodyPr>
          <a:lstStyle/>
          <a:p>
            <a:r>
              <a:rPr lang="en-US" sz="2000" dirty="0"/>
              <a:t>Other tasks:</a:t>
            </a:r>
          </a:p>
          <a:p>
            <a:pPr lvl="1"/>
            <a:r>
              <a:rPr lang="en-US" sz="2000" dirty="0"/>
              <a:t>Tested question-answering with LLMs (name the models..)</a:t>
            </a:r>
          </a:p>
          <a:p>
            <a:r>
              <a:rPr lang="en-US" sz="2000" dirty="0"/>
              <a:t>Compared vocabulary sizes for each class (0 vs 1)</a:t>
            </a:r>
          </a:p>
          <a:p>
            <a:r>
              <a:rPr lang="en-US" sz="2000" dirty="0"/>
              <a:t>Analyzed n-grams and vectorized data using TF-IDF</a:t>
            </a:r>
          </a:p>
          <a:p>
            <a:r>
              <a:rPr lang="en-US" sz="2000" dirty="0"/>
              <a:t>Ran logistic regression to identify predictive words</a:t>
            </a:r>
          </a:p>
          <a:p>
            <a:pPr lvl="1"/>
            <a:r>
              <a:rPr lang="en-US" sz="2000" dirty="0"/>
              <a:t>Extracted feature names and coefficients</a:t>
            </a:r>
          </a:p>
          <a:p>
            <a:pPr lvl="1"/>
            <a:r>
              <a:rPr lang="en-US" sz="2000" dirty="0"/>
              <a:t>Plotted model coefficients</a:t>
            </a:r>
          </a:p>
          <a:p>
            <a:pPr lvl="1"/>
            <a:r>
              <a:rPr lang="en-US" sz="2000" dirty="0"/>
              <a:t>Applied SHAP for model interpretation</a:t>
            </a:r>
          </a:p>
        </p:txBody>
      </p:sp>
      <p:pic>
        <p:nvPicPr>
          <p:cNvPr id="1026" name="Picture 2" descr="Best 10 Primary &amp; Secondary Market Research Methods - Miquido Blog">
            <a:extLst>
              <a:ext uri="{FF2B5EF4-FFF2-40B4-BE49-F238E27FC236}">
                <a16:creationId xmlns:a16="http://schemas.microsoft.com/office/drawing/2014/main" id="{3AEE7C5C-818A-5EC9-B25C-FC13C3812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310" r="3939" b="-1"/>
          <a:stretch/>
        </p:blipFill>
        <p:spPr bwMode="auto">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04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5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3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1600</TotalTime>
  <Words>3004</Words>
  <Application>Microsoft Macintosh PowerPoint</Application>
  <PresentationFormat>Widescreen</PresentationFormat>
  <Paragraphs>110</Paragraphs>
  <Slides>19</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__styreneB_5d855b</vt:lpstr>
      <vt:lpstr>-apple-system</vt:lpstr>
      <vt:lpstr>Aptos</vt:lpstr>
      <vt:lpstr>Aptos Display</vt:lpstr>
      <vt:lpstr>Arial</vt:lpstr>
      <vt:lpstr>Calibri</vt:lpstr>
      <vt:lpstr>Office Theme</vt:lpstr>
      <vt:lpstr>Acrobat Document</vt:lpstr>
      <vt:lpstr>Determinants of the training corpus size for clinical text classification </vt:lpstr>
      <vt:lpstr>Contributors</vt:lpstr>
      <vt:lpstr>Project’s background</vt:lpstr>
      <vt:lpstr>Motivation</vt:lpstr>
      <vt:lpstr>Sample size for text classification: previous research</vt:lpstr>
      <vt:lpstr>Project aims</vt:lpstr>
      <vt:lpstr>Preliminary research </vt:lpstr>
      <vt:lpstr>Methods</vt:lpstr>
      <vt:lpstr>Methods</vt:lpstr>
      <vt:lpstr>Question Answering</vt:lpstr>
      <vt:lpstr>Logistic Regression </vt:lpstr>
      <vt:lpstr>Vocab size</vt:lpstr>
      <vt:lpstr>Diagnosis codes used</vt:lpstr>
      <vt:lpstr>Results</vt:lpstr>
      <vt:lpstr>Results</vt:lpstr>
      <vt:lpstr>Implications</vt:lpstr>
      <vt:lpstr>Future work and limitations</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Diana Shamsutdinova</dc:creator>
  <cp:lastModifiedBy>Jaya Chaturvedi</cp:lastModifiedBy>
  <cp:revision>11</cp:revision>
  <dcterms:created xsi:type="dcterms:W3CDTF">2024-09-18T12:29:45Z</dcterms:created>
  <dcterms:modified xsi:type="dcterms:W3CDTF">2024-09-25T11:25:31Z</dcterms:modified>
</cp:coreProperties>
</file>