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75" r:id="rId7"/>
    <p:sldId id="263" r:id="rId8"/>
    <p:sldId id="273" r:id="rId9"/>
    <p:sldId id="264" r:id="rId10"/>
    <p:sldId id="272" r:id="rId11"/>
    <p:sldId id="271" r:id="rId12"/>
    <p:sldId id="266" r:id="rId13"/>
    <p:sldId id="267" r:id="rId14"/>
    <p:sldId id="274" r:id="rId15"/>
    <p:sldId id="268" r:id="rId16"/>
    <p:sldId id="277" r:id="rId17"/>
    <p:sldId id="269" r:id="rId18"/>
    <p:sldId id="276" r:id="rId19"/>
    <p:sldId id="27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усла Диана Михайловна" initials="СДМ" lastIdx="1" clrIdx="0">
    <p:extLst>
      <p:ext uri="{19B8F6BF-5375-455C-9EA6-DF929625EA0E}">
        <p15:presenceInfo xmlns:p15="http://schemas.microsoft.com/office/powerpoint/2012/main" userId="Сусла Диана Михайловн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7T16:54:18.181" idx="1">
    <p:pos x="10" y="10"/>
    <p:text>Надо обязательно сказать, что такое x^i и y^j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326295f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a326295f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326295f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a326295f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326295f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a326295f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326295f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a326295f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a326295f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a326295f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326295f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326295f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326295f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326295f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38e37a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38e37a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326295f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326295f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a326295f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a326295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a326295f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a326295f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31.pn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2224500" cy="5143500"/>
          </a:xfrm>
          <a:prstGeom prst="rect">
            <a:avLst/>
          </a:prstGeom>
          <a:solidFill>
            <a:srgbClr val="2539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63" y="343450"/>
            <a:ext cx="1562574" cy="1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95800" y="241850"/>
            <a:ext cx="5832300" cy="2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dirty="0"/>
              <a:t>Факультет компьютерных наук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dirty="0"/>
              <a:t>Образовательная программа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dirty="0"/>
              <a:t>Прикладная математика и информатика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dirty="0"/>
              <a:t>Исследовательский проект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dirty="0"/>
              <a:t>Коммуникационная сложность и её приложения</a:t>
            </a:r>
            <a:endParaRPr sz="25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5180224" y="3300950"/>
            <a:ext cx="38562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Выполнил студент группы БПМИ187</a:t>
            </a:r>
            <a:endParaRPr sz="1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Сусла Диана Михайловна</a:t>
            </a:r>
            <a:endParaRPr sz="1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Научный руководитель:</a:t>
            </a:r>
            <a:endParaRPr sz="1600" dirty="0"/>
          </a:p>
          <a:p>
            <a:pPr lvl="0" algn="r"/>
            <a:r>
              <a:rPr lang="ru" sz="1600" dirty="0"/>
              <a:t>к.ф.-м.н., доцен</a:t>
            </a:r>
            <a:r>
              <a:rPr lang="ru-RU" sz="1600" dirty="0"/>
              <a:t>т, департамент БДИП</a:t>
            </a:r>
            <a:endParaRPr sz="1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Подольский Владимир Владимирович</a:t>
            </a: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2CA0C-6663-4D20-B122-568DBFDAA2BD}"/>
              </a:ext>
            </a:extLst>
          </p:cNvPr>
          <p:cNvSpPr txBox="1"/>
          <p:nvPr/>
        </p:nvSpPr>
        <p:spPr>
          <a:xfrm>
            <a:off x="8856133" y="4774168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022E-EECF-4779-82BD-E2B6139E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65798"/>
            <a:ext cx="8520600" cy="572700"/>
          </a:xfrm>
        </p:spPr>
        <p:txBody>
          <a:bodyPr/>
          <a:lstStyle/>
          <a:p>
            <a:pPr algn="ctr"/>
            <a:r>
              <a:rPr lang="ru-RU" dirty="0"/>
              <a:t>Матрица значений функции и её квадрат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2AA5B0-D63C-46D8-882D-F39C3BCF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43" y="967985"/>
            <a:ext cx="5542910" cy="14895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0DC98E-5F1F-4D58-A78F-452317E38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6"/>
          <a:stretch/>
        </p:blipFill>
        <p:spPr>
          <a:xfrm>
            <a:off x="69799" y="2687011"/>
            <a:ext cx="9004399" cy="2008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8D63A-B304-4666-AAB0-9F5D9E88A46F}"/>
              </a:ext>
            </a:extLst>
          </p:cNvPr>
          <p:cNvSpPr txBox="1"/>
          <p:nvPr/>
        </p:nvSpPr>
        <p:spPr>
          <a:xfrm>
            <a:off x="8695267" y="4774168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8985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9B44C-9E58-4259-B7A6-40E91F89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7" y="173757"/>
            <a:ext cx="8520600" cy="572700"/>
          </a:xfrm>
        </p:spPr>
        <p:txBody>
          <a:bodyPr/>
          <a:lstStyle/>
          <a:p>
            <a:pPr algn="ctr"/>
            <a:r>
              <a:rPr lang="ru-RU" dirty="0"/>
              <a:t>Поиск элементов и вычисление ранга матрицы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2A0B09-A769-4810-AF22-5DB0E13EC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" t="4800"/>
          <a:stretch/>
        </p:blipFill>
        <p:spPr>
          <a:xfrm>
            <a:off x="65310" y="1271152"/>
            <a:ext cx="9013371" cy="17252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896790-4313-4DFE-87F8-F071B32C5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453" y="3521135"/>
            <a:ext cx="5545087" cy="818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66E536-A782-4D5B-B3D1-C6C1265B7D28}"/>
              </a:ext>
            </a:extLst>
          </p:cNvPr>
          <p:cNvSpPr txBox="1"/>
          <p:nvPr/>
        </p:nvSpPr>
        <p:spPr>
          <a:xfrm>
            <a:off x="8695267" y="4774168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7536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470" y="1018432"/>
            <a:ext cx="2887058" cy="58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881" y="1909498"/>
            <a:ext cx="5207006" cy="29322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07036-6F92-42E5-8850-21CFFFE6D327}"/>
              </a:ext>
            </a:extLst>
          </p:cNvPr>
          <p:cNvSpPr txBox="1"/>
          <p:nvPr/>
        </p:nvSpPr>
        <p:spPr>
          <a:xfrm>
            <a:off x="65314" y="192479"/>
            <a:ext cx="901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Программа для проверки корректности вычислений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38A5D-DA5D-4FA8-A814-2785531C7564}"/>
              </a:ext>
            </a:extLst>
          </p:cNvPr>
          <p:cNvSpPr txBox="1"/>
          <p:nvPr/>
        </p:nvSpPr>
        <p:spPr>
          <a:xfrm>
            <a:off x="8695267" y="4774168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611" y="162685"/>
            <a:ext cx="5282276" cy="258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7ADDACC-9942-4196-8E3B-E959B2237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1"/>
          <a:stretch/>
        </p:blipFill>
        <p:spPr bwMode="auto">
          <a:xfrm>
            <a:off x="1820857" y="2824696"/>
            <a:ext cx="5502285" cy="209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C81F4F-F65B-4802-AE70-746E9A7A4C38}"/>
              </a:ext>
            </a:extLst>
          </p:cNvPr>
          <p:cNvSpPr txBox="1"/>
          <p:nvPr/>
        </p:nvSpPr>
        <p:spPr>
          <a:xfrm>
            <a:off x="8695267" y="4774168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A1BD8-74EE-4B4F-94E6-8D92A3CC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86" y="189719"/>
            <a:ext cx="8770828" cy="572700"/>
          </a:xfrm>
        </p:spPr>
        <p:txBody>
          <a:bodyPr/>
          <a:lstStyle/>
          <a:p>
            <a:pPr algn="ctr"/>
            <a:r>
              <a:rPr lang="ru-RU" dirty="0"/>
              <a:t>Результат работы</a:t>
            </a:r>
            <a:r>
              <a:rPr lang="en-US" dirty="0"/>
              <a:t> </a:t>
            </a:r>
            <a:r>
              <a:rPr lang="ru-RU" dirty="0"/>
              <a:t>функции </a:t>
            </a:r>
            <a:r>
              <a:rPr lang="en-US" dirty="0" err="1"/>
              <a:t>rank_check</a:t>
            </a:r>
            <a:r>
              <a:rPr lang="en-US" dirty="0"/>
              <a:t>(n)</a:t>
            </a:r>
            <a:r>
              <a:rPr lang="ru-RU" dirty="0"/>
              <a:t> при </a:t>
            </a:r>
            <a:r>
              <a:rPr lang="en-US" dirty="0"/>
              <a:t>n = 8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893F18-7D9A-45B3-8FD2-76F315EE5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74" y="1244813"/>
            <a:ext cx="5912252" cy="3305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DA5A3E-82F1-48F8-9096-CC526F57ABA5}"/>
              </a:ext>
            </a:extLst>
          </p:cNvPr>
          <p:cNvSpPr txBox="1"/>
          <p:nvPr/>
        </p:nvSpPr>
        <p:spPr>
          <a:xfrm>
            <a:off x="8695267" y="4774168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5346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1921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Итоговые результаты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D4DBE-71E7-4735-8490-2589313994B6}"/>
              </a:ext>
            </a:extLst>
          </p:cNvPr>
          <p:cNvSpPr txBox="1"/>
          <p:nvPr/>
        </p:nvSpPr>
        <p:spPr>
          <a:xfrm>
            <a:off x="124151" y="2824000"/>
            <a:ext cx="3991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</a:rPr>
              <a:t>Детерминированная коммуникационная сложность: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153F98-A43F-485F-B6C8-445CEC1C7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6"/>
          <a:stretch/>
        </p:blipFill>
        <p:spPr>
          <a:xfrm>
            <a:off x="124151" y="3545352"/>
            <a:ext cx="5378470" cy="7671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8DA81A-8932-400A-B7CA-027B22858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430" y="906355"/>
            <a:ext cx="2749837" cy="3330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A71DC-22CA-4301-B89C-1C9A8B370EA7}"/>
              </a:ext>
            </a:extLst>
          </p:cNvPr>
          <p:cNvSpPr txBox="1"/>
          <p:nvPr/>
        </p:nvSpPr>
        <p:spPr>
          <a:xfrm>
            <a:off x="8695267" y="4774168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A51A84-19CD-4AF5-95BC-E1D8189DB728}"/>
                  </a:ext>
                </a:extLst>
              </p:cNvPr>
              <p:cNvSpPr txBox="1"/>
              <p:nvPr/>
            </p:nvSpPr>
            <p:spPr>
              <a:xfrm>
                <a:off x="5768819" y="4312503"/>
                <a:ext cx="3103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i="1" dirty="0"/>
                  <a:t>График 1. Красный график –</a:t>
                </a:r>
                <a:r>
                  <a:rPr lang="en-US" sz="1200" i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200" i="1" dirty="0"/>
                  <a:t>, </a:t>
                </a:r>
                <a:r>
                  <a:rPr lang="ru-RU" sz="1200" i="1" dirty="0"/>
                  <a:t>синий –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⏋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+ 2 </m:t>
                    </m:r>
                  </m:oMath>
                </a14:m>
                <a:endParaRPr lang="ru-RU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A51A84-19CD-4AF5-95BC-E1D8189DB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19" y="4312503"/>
                <a:ext cx="3103057" cy="461665"/>
              </a:xfrm>
              <a:prstGeom prst="rect">
                <a:avLst/>
              </a:prstGeom>
              <a:blipFill>
                <a:blip r:embed="rId5"/>
                <a:stretch>
                  <a:fillRect t="-1316" r="-786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CA8973-B4C1-4CC7-978B-26EB7FC50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59" y="1181658"/>
            <a:ext cx="4833620" cy="12254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CFA699-2BBF-4785-832E-0E848BCF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1256"/>
            <a:ext cx="3949593" cy="776217"/>
          </a:xfrm>
        </p:spPr>
        <p:txBody>
          <a:bodyPr/>
          <a:lstStyle/>
          <a:p>
            <a:pPr marL="114300" indent="0">
              <a:buNone/>
            </a:pPr>
            <a:r>
              <a:rPr lang="ru-RU" sz="2000" dirty="0"/>
              <a:t>Недетерминированная коммуникационная сложность: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26BBF-EC2B-40DF-AE6F-53C3C7931A81}"/>
              </a:ext>
            </a:extLst>
          </p:cNvPr>
          <p:cNvSpPr txBox="1"/>
          <p:nvPr/>
        </p:nvSpPr>
        <p:spPr>
          <a:xfrm>
            <a:off x="134967" y="2591030"/>
            <a:ext cx="3814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</a:rPr>
              <a:t>Вероятностная коммуникационная сложность: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00B1B3-C84F-4C0E-8A51-CC361578C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286" y="1814813"/>
            <a:ext cx="4039724" cy="7762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427F48-0A43-4253-94D6-24D36C3E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74" y="3963014"/>
            <a:ext cx="4788500" cy="757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EFC84E-38BF-49D2-AB50-513AB831BC99}"/>
              </a:ext>
            </a:extLst>
          </p:cNvPr>
          <p:cNvSpPr txBox="1"/>
          <p:nvPr/>
        </p:nvSpPr>
        <p:spPr>
          <a:xfrm>
            <a:off x="8695267" y="4774168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16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9BC2B0-776B-4261-BBD3-128FC2FE4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242"/>
          <a:stretch/>
        </p:blipFill>
        <p:spPr>
          <a:xfrm>
            <a:off x="966488" y="1305869"/>
            <a:ext cx="6772758" cy="6068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999961-023A-4125-99D1-EBB8A1E95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909" y="3455098"/>
            <a:ext cx="3814626" cy="6250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A34ABC-D6A3-46DD-8CE1-EA0AE7B50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246" y="1372454"/>
            <a:ext cx="505424" cy="3672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4B1D3A-30BC-45FC-AD78-E6C987542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862" y="2021337"/>
            <a:ext cx="505424" cy="3672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68AB207-18A2-4C5A-92A1-9C4B4C2E2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7535" y="3583994"/>
            <a:ext cx="505424" cy="3672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25264FA-E4B4-4DDD-B191-0E930B027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150" y="4158112"/>
            <a:ext cx="505424" cy="3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166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используемых источников</a:t>
            </a:r>
            <a:endParaRPr dirty="0"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428550" y="853016"/>
            <a:ext cx="8286900" cy="402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[1] В.В. Подольский, А.Е. Ромащенко. Конспект лекций «Введение в        коммуникационную сложность», 2012.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[2] E. Kushilevitz, and N. Nisan. «Communication complexity». Cambridge University Press, 1997. 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[3] Yao, A. C., «Some Complexity Questions Related to Distributed Computing», 1979. 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[4] Александр Александрович Разборов. Коммуникационная сложность. Серия Летняя школа «Современная математика». МЦНМО, 2012. 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[5] Верещагин Н. К., Щепин Е. В. «Информация, кодирование и предсказание» – М.: ФМОП, МЦНМО, 2012. 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[6] Курс «Коммуникационная сложность» – Н. К. Верещагин, 2017. 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700" dirty="0"/>
              <a:t>[7] Википедия. Коммуникационная сложность. URL: https://clck.ru/PArHf</a:t>
            </a:r>
            <a:endParaRPr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EC475-F381-4705-9595-22D564806C47}"/>
              </a:ext>
            </a:extLst>
          </p:cNvPr>
          <p:cNvSpPr txBox="1"/>
          <p:nvPr/>
        </p:nvSpPr>
        <p:spPr>
          <a:xfrm>
            <a:off x="8695267" y="4774168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B09FE-9285-4652-865A-B5ED1C7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1452"/>
            <a:ext cx="8520600" cy="572700"/>
          </a:xfrm>
        </p:spPr>
        <p:txBody>
          <a:bodyPr/>
          <a:lstStyle/>
          <a:p>
            <a:pPr algn="ctr"/>
            <a:r>
              <a:rPr lang="ru-RU" dirty="0"/>
              <a:t>Приложения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D1361-DA9C-4F87-846A-D34BB1AE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15345"/>
            <a:ext cx="8520600" cy="1112809"/>
          </a:xfrm>
        </p:spPr>
        <p:txBody>
          <a:bodyPr/>
          <a:lstStyle/>
          <a:p>
            <a:r>
              <a:rPr lang="ru-RU" dirty="0"/>
              <a:t>Ссылка на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collab</a:t>
            </a:r>
            <a:r>
              <a:rPr lang="ru-RU" dirty="0"/>
              <a:t> с кодом: https://colab.research.google.com/drive/1g_ao7Fso7yXt1Gnh6_x8VPKTKBzwiv6B?usp=sharing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E28E2-9DEA-4C13-96D8-08B3B7C693EB}"/>
              </a:ext>
            </a:extLst>
          </p:cNvPr>
          <p:cNvSpPr txBox="1"/>
          <p:nvPr/>
        </p:nvSpPr>
        <p:spPr>
          <a:xfrm>
            <a:off x="8695267" y="4774168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9293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1616100" y="2176500"/>
            <a:ext cx="59118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4000"/>
              <a:t>Спасибо за внимание!</a:t>
            </a:r>
            <a:endParaRPr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27C3F-9E29-457D-8ACA-906CB101532A}"/>
              </a:ext>
            </a:extLst>
          </p:cNvPr>
          <p:cNvSpPr txBox="1"/>
          <p:nvPr/>
        </p:nvSpPr>
        <p:spPr>
          <a:xfrm>
            <a:off x="8695267" y="4774168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44605" y="1383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278794" y="1372975"/>
            <a:ext cx="8586411" cy="239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i="1" dirty="0"/>
              <a:t>Цель: </a:t>
            </a:r>
            <a:endParaRPr b="1" i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Проведение исследования в области коммуникационной сложности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b="1" i="1" dirty="0"/>
              <a:t>Задачи:</a:t>
            </a:r>
            <a:endParaRPr b="1" i="1" dirty="0"/>
          </a:p>
          <a:p>
            <a:pPr marL="457200" lvl="0" indent="-342900" algn="ctr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Получение базовых знаний в области коммуникационной сложности</a:t>
            </a:r>
            <a:endParaRPr dirty="0"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Применение полученных знаний для решения конкретной задачи по теме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614D0-09C3-4208-929B-9FB9592732C3}"/>
              </a:ext>
            </a:extLst>
          </p:cNvPr>
          <p:cNvSpPr txBox="1"/>
          <p:nvPr/>
        </p:nvSpPr>
        <p:spPr>
          <a:xfrm>
            <a:off x="8867019" y="4774168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459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Описание простейшей модели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3CC70F-959C-489D-9C49-21A7F80EF998}"/>
              </a:ext>
            </a:extLst>
          </p:cNvPr>
          <p:cNvSpPr/>
          <p:nvPr/>
        </p:nvSpPr>
        <p:spPr>
          <a:xfrm>
            <a:off x="353461" y="2797380"/>
            <a:ext cx="2323924" cy="1075765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bg2"/>
                </a:solidFill>
              </a:rPr>
              <a:t>Алиса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06A31D-C0FB-4DFA-B0EE-BC326C1277A8}"/>
              </a:ext>
            </a:extLst>
          </p:cNvPr>
          <p:cNvSpPr/>
          <p:nvPr/>
        </p:nvSpPr>
        <p:spPr>
          <a:xfrm>
            <a:off x="6466615" y="2797380"/>
            <a:ext cx="2323924" cy="1075765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bg2"/>
                </a:solidFill>
              </a:rPr>
              <a:t>Боб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BFA6F5-18C1-4722-B18F-F3B8B8E73C5D}"/>
                  </a:ext>
                </a:extLst>
              </p:cNvPr>
              <p:cNvSpPr txBox="1"/>
              <p:nvPr/>
            </p:nvSpPr>
            <p:spPr>
              <a:xfrm>
                <a:off x="923753" y="3995303"/>
                <a:ext cx="11833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32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BFA6F5-18C1-4722-B18F-F3B8B8E73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53" y="3995303"/>
                <a:ext cx="11833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1900CB-B84B-4247-8630-9D4695C63C99}"/>
                  </a:ext>
                </a:extLst>
              </p:cNvPr>
              <p:cNvSpPr txBox="1"/>
              <p:nvPr/>
            </p:nvSpPr>
            <p:spPr>
              <a:xfrm>
                <a:off x="7036907" y="3995303"/>
                <a:ext cx="11833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ru-RU" sz="32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1900CB-B84B-4247-8630-9D4695C63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907" y="3995303"/>
                <a:ext cx="11833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EEF66D0-311A-4EE1-8F94-59009821F898}"/>
              </a:ext>
            </a:extLst>
          </p:cNvPr>
          <p:cNvCxnSpPr>
            <a:cxnSpLocks/>
          </p:cNvCxnSpPr>
          <p:nvPr/>
        </p:nvCxnSpPr>
        <p:spPr>
          <a:xfrm>
            <a:off x="2804825" y="3474715"/>
            <a:ext cx="2539244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94996CF-CAEC-4433-BBD7-C8F61F479558}"/>
              </a:ext>
            </a:extLst>
          </p:cNvPr>
          <p:cNvCxnSpPr>
            <a:cxnSpLocks/>
          </p:cNvCxnSpPr>
          <p:nvPr/>
        </p:nvCxnSpPr>
        <p:spPr>
          <a:xfrm flipH="1">
            <a:off x="3771188" y="4287690"/>
            <a:ext cx="2539244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BE2B21-41C8-4D40-8584-794C4FEF0A69}"/>
                  </a:ext>
                </a:extLst>
              </p:cNvPr>
              <p:cNvSpPr txBox="1"/>
              <p:nvPr/>
            </p:nvSpPr>
            <p:spPr>
              <a:xfrm>
                <a:off x="3056256" y="2121728"/>
                <a:ext cx="1805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BE2B21-41C8-4D40-8584-794C4FEF0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256" y="2121728"/>
                <a:ext cx="1805748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5A9CFA-36A0-4AC2-8A13-67C0F2A97DB0}"/>
                  </a:ext>
                </a:extLst>
              </p:cNvPr>
              <p:cNvSpPr txBox="1"/>
              <p:nvPr/>
            </p:nvSpPr>
            <p:spPr>
              <a:xfrm>
                <a:off x="4217173" y="2578562"/>
                <a:ext cx="1805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5A9CFA-36A0-4AC2-8A13-67C0F2A9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173" y="2578562"/>
                <a:ext cx="180574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F5C8F5-6B12-4D88-9030-919DBCC14F46}"/>
                  </a:ext>
                </a:extLst>
              </p:cNvPr>
              <p:cNvSpPr txBox="1"/>
              <p:nvPr/>
            </p:nvSpPr>
            <p:spPr>
              <a:xfrm>
                <a:off x="2959475" y="3072947"/>
                <a:ext cx="216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F5C8F5-6B12-4D88-9030-919DBCC14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75" y="3072947"/>
                <a:ext cx="2160572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4E9D31-F5C8-4BB5-B30E-0137609A20D3}"/>
                  </a:ext>
                </a:extLst>
              </p:cNvPr>
              <p:cNvSpPr txBox="1"/>
              <p:nvPr/>
            </p:nvSpPr>
            <p:spPr>
              <a:xfrm>
                <a:off x="3867844" y="3853472"/>
                <a:ext cx="2605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4E9D31-F5C8-4BB5-B30E-0137609A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44" y="3853472"/>
                <a:ext cx="260565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D5186AC-99E0-4ABF-9E74-A77937DC8371}"/>
              </a:ext>
            </a:extLst>
          </p:cNvPr>
          <p:cNvCxnSpPr>
            <a:cxnSpLocks/>
          </p:cNvCxnSpPr>
          <p:nvPr/>
        </p:nvCxnSpPr>
        <p:spPr>
          <a:xfrm>
            <a:off x="2804825" y="2528609"/>
            <a:ext cx="2539244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73336EA-CD91-428C-993C-980E2E59E1A8}"/>
              </a:ext>
            </a:extLst>
          </p:cNvPr>
          <p:cNvCxnSpPr>
            <a:cxnSpLocks/>
          </p:cNvCxnSpPr>
          <p:nvPr/>
        </p:nvCxnSpPr>
        <p:spPr>
          <a:xfrm flipH="1">
            <a:off x="3771188" y="2998629"/>
            <a:ext cx="2539244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AD54F8-0118-4705-A3B3-EA712D9D620B}"/>
              </a:ext>
            </a:extLst>
          </p:cNvPr>
          <p:cNvSpPr txBox="1"/>
          <p:nvPr/>
        </p:nvSpPr>
        <p:spPr>
          <a:xfrm>
            <a:off x="4281994" y="3558499"/>
            <a:ext cx="58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•</a:t>
            </a:r>
            <a:r>
              <a:rPr lang="ru-RU" sz="1800" dirty="0"/>
              <a:t> </a:t>
            </a:r>
            <a:r>
              <a:rPr lang="en-US" sz="1800" dirty="0"/>
              <a:t>•</a:t>
            </a:r>
            <a:r>
              <a:rPr lang="ru-RU" sz="1800" dirty="0"/>
              <a:t> </a:t>
            </a:r>
            <a:r>
              <a:rPr lang="en-US" sz="1800" dirty="0"/>
              <a:t>•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C4695D-538D-42EF-B846-182C7BB780CA}"/>
                  </a:ext>
                </a:extLst>
              </p:cNvPr>
              <p:cNvSpPr txBox="1"/>
              <p:nvPr/>
            </p:nvSpPr>
            <p:spPr>
              <a:xfrm>
                <a:off x="3544952" y="1098583"/>
                <a:ext cx="2054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ru-RU" sz="32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C4695D-538D-42EF-B846-182C7BB78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952" y="1098583"/>
                <a:ext cx="205409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FAF0D75-3285-4D67-9ACE-F5F1468E763B}"/>
              </a:ext>
            </a:extLst>
          </p:cNvPr>
          <p:cNvSpPr txBox="1"/>
          <p:nvPr/>
        </p:nvSpPr>
        <p:spPr>
          <a:xfrm>
            <a:off x="8856133" y="4774168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1536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Основные понятия, определения, термины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Google Shape;88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050092"/>
                <a:ext cx="8520600" cy="354752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indent="-330200">
                  <a:buSzPts val="1600"/>
                </a:pPr>
                <a:r>
                  <a:rPr lang="ru-RU" sz="1600" b="1" i="1" dirty="0"/>
                  <a:t>Коммуникационный протокол </a:t>
                </a:r>
                <a:r>
                  <a:rPr lang="ru-RU" sz="1600" dirty="0"/>
                  <a:t>для вычисления некоторой функции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– это ориентированное двоичное дерево с корнем и со следующей разметкой на вершинах и рёбрах. Каждая внутренняя вершина дерева помечена буквой A или B. Каждой вершине с пометкой A приписана некоторая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в каждой вершине с пометкой B приписана некоторая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1600" dirty="0"/>
                  <a:t>. </a:t>
                </a:r>
                <a:r>
                  <a:rPr lang="ru-RU" sz="1600" dirty="0"/>
                  <a:t>Каждому листу дерева сопоставлен некоторый элемент из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1600" dirty="0"/>
                  <a:t>. Каждое ребро в графе помечено нулём или единицей. Из каждой вершины, не являющейся листом, выходит по одному ребру с пометкой 0 и одному ребру с пометкой 1. </a:t>
                </a:r>
              </a:p>
              <a:p>
                <a:pPr indent="-330200">
                  <a:buSzPts val="1600"/>
                </a:pPr>
                <a:r>
                  <a:rPr lang="ru-RU" sz="1600" b="1" i="1" dirty="0"/>
                  <a:t>Сложность коммуникационного протокола</a:t>
                </a:r>
                <a:r>
                  <a:rPr lang="ru-RU" sz="1600" dirty="0"/>
                  <a:t> – его глубина, то есть максимальное расстояние от корня до листа дерева. </a:t>
                </a:r>
              </a:p>
              <a:p>
                <a:pPr indent="-330200">
                  <a:buSzPts val="1600"/>
                </a:pPr>
                <a:r>
                  <a:rPr lang="ru-RU" sz="1600" b="1" i="1" dirty="0"/>
                  <a:t>Детерминированная коммуникационная сложность</a:t>
                </a:r>
                <a:r>
                  <a:rPr lang="ru-RU" sz="1600" dirty="0"/>
                  <a:t> функции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1600" dirty="0"/>
                  <a:t> – минимальная сложность протокола, вычисляющего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1600" dirty="0"/>
                  <a:t>. Обозначается как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  <a:endParaRPr sz="1600" dirty="0"/>
              </a:p>
            </p:txBody>
          </p:sp>
        </mc:Choice>
        <mc:Fallback xmlns="">
          <p:sp>
            <p:nvSpPr>
              <p:cNvPr id="88" name="Google Shape;88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50092"/>
                <a:ext cx="8520600" cy="3547521"/>
              </a:xfrm>
              <a:prstGeom prst="rect">
                <a:avLst/>
              </a:prstGeom>
              <a:blipFill>
                <a:blip r:embed="rId4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EAEF3BE-1E6C-484B-B9AE-7AD2E33B7644}"/>
              </a:ext>
            </a:extLst>
          </p:cNvPr>
          <p:cNvSpPr txBox="1"/>
          <p:nvPr/>
        </p:nvSpPr>
        <p:spPr>
          <a:xfrm>
            <a:off x="8856133" y="4774168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93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2930" y="1464634"/>
                <a:ext cx="8478139" cy="22142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indent="-323850">
                  <a:buSzPts val="1500"/>
                </a:pPr>
                <a:r>
                  <a:rPr lang="ru-RU" sz="1600" b="1" i="1" dirty="0"/>
                  <a:t>Недетерминированный коммуникационный протокол </a:t>
                </a:r>
                <a:r>
                  <a:rPr lang="ru-RU" sz="1600" dirty="0"/>
                  <a:t>для вычисления функции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– это двоичное дерево с корнем и со следующей разметкой. Каждая внутренняя вершина дерева помечена буквой </a:t>
                </a:r>
                <a:r>
                  <a:rPr lang="en-US" sz="1600" dirty="0"/>
                  <a:t>A </a:t>
                </a:r>
                <a:r>
                  <a:rPr lang="ru-RU" sz="1600" dirty="0"/>
                  <a:t>или </a:t>
                </a:r>
                <a:r>
                  <a:rPr lang="en-US" sz="1600" dirty="0"/>
                  <a:t>B. </a:t>
                </a:r>
                <a:r>
                  <a:rPr lang="ru-RU" sz="1600" dirty="0"/>
                  <a:t>Каждой вершине с пометкой </a:t>
                </a:r>
                <a:r>
                  <a:rPr lang="en-US" sz="1600" dirty="0"/>
                  <a:t>A </a:t>
                </a:r>
                <a:r>
                  <a:rPr lang="ru-RU" sz="1600" dirty="0"/>
                  <a:t>приписана некоторая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1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ar-AE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ar-AE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ar-AE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ar-AE" sz="1600" dirty="0"/>
                  <a:t> </a:t>
                </a:r>
                <a:r>
                  <a:rPr lang="ru-RU" sz="1600" dirty="0"/>
                  <a:t>а каждой вершине с пометкой </a:t>
                </a:r>
                <a:r>
                  <a:rPr lang="en-US" sz="1600" dirty="0"/>
                  <a:t>B </a:t>
                </a:r>
                <a:r>
                  <a:rPr lang="ru-RU" sz="1600" dirty="0"/>
                  <a:t>приписана некоторая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ar-AE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ar-AE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sz="1600" dirty="0"/>
                  <a:t>. Каждому листу дерева сопоставлен либо некоторый элемент из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, </a:t>
                </a:r>
                <a:r>
                  <a:rPr lang="ru-RU" sz="1600" dirty="0"/>
                  <a:t>либо знак «?» (неопределённость).</a:t>
                </a:r>
              </a:p>
            </p:txBody>
          </p:sp>
        </mc:Choice>
        <mc:Fallback xmlns="">
          <p:sp>
            <p:nvSpPr>
              <p:cNvPr id="93" name="Google Shape;93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2930" y="1464634"/>
                <a:ext cx="8478139" cy="2214232"/>
              </a:xfrm>
              <a:prstGeom prst="rect">
                <a:avLst/>
              </a:prstGeom>
              <a:blipFill>
                <a:blip r:embed="rId4"/>
                <a:stretch>
                  <a:fillRect r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694DB58-7FB4-4891-9BE8-FCFCF9AD5BDB}"/>
              </a:ext>
            </a:extLst>
          </p:cNvPr>
          <p:cNvSpPr txBox="1"/>
          <p:nvPr/>
        </p:nvSpPr>
        <p:spPr>
          <a:xfrm>
            <a:off x="8856133" y="4774168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E4BEEBA-80B6-4CB5-92AE-BB638A14CE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678442"/>
                <a:ext cx="8520600" cy="3786616"/>
              </a:xfrm>
            </p:spPr>
            <p:txBody>
              <a:bodyPr/>
              <a:lstStyle/>
              <a:p>
                <a:pPr indent="-323850">
                  <a:buSzPts val="1500"/>
                </a:pPr>
                <a:r>
                  <a:rPr lang="ru-RU" sz="1600" dirty="0"/>
                  <a:t>Недетерминированный коммуникационный протокол </a:t>
                </a:r>
                <a:r>
                  <a:rPr lang="ru-RU" sz="1600" b="1" i="1" dirty="0"/>
                  <a:t>вычисляет </a:t>
                </a:r>
                <a:r>
                  <a:rPr lang="ru-RU" sz="1600" dirty="0"/>
                  <a:t>некоторую функцию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, </a:t>
                </a:r>
                <a:r>
                  <a:rPr lang="ru-RU" sz="1600" dirty="0"/>
                  <a:t>если выполнены следующие условия: (1)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найдутся такие «советы»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:r>
                  <a:rPr lang="ru-RU" sz="1600" dirty="0"/>
                  <a:t>что следуя ветви дерева, соответствующей данной четвёрке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Алиса и Боб попадают в лист, помеченный значением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sz="1600" dirty="0"/>
                  <a:t>,</a:t>
                </a:r>
                <a:r>
                  <a:rPr lang="en-US" sz="1600" dirty="0"/>
                  <a:t> (2</a:t>
                </a:r>
                <a:r>
                  <a:rPr lang="ru-RU" sz="1600" dirty="0"/>
                  <a:t>)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и для любых «советов»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:r>
                  <a:rPr lang="ru-RU" sz="1600" dirty="0"/>
                  <a:t>следуя ветви протокола для данной четвёрки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, </a:t>
                </a:r>
                <a:r>
                  <a:rPr lang="ru-RU" sz="1600" dirty="0"/>
                  <a:t>Алиса и Боб могут попасть либо в некоторый лист, помеченный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600" dirty="0"/>
                  <a:t>, </a:t>
                </a:r>
                <a:r>
                  <a:rPr lang="ru-RU" sz="1600" dirty="0"/>
                  <a:t>либо в некоторый лист с пометкой неопределённость (но не могут попасть в лист, помеченный значением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отличным от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sz="16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600" b="1" i="1" dirty="0"/>
              </a:p>
              <a:p>
                <a:pPr indent="-323850">
                  <a:buSzPts val="1500"/>
                </a:pPr>
                <a:r>
                  <a:rPr lang="ru-RU" sz="1600" b="1" i="1" dirty="0"/>
                  <a:t>Сложность недетерминированного протокола </a:t>
                </a:r>
                <a:r>
                  <a:rPr lang="ru-RU" sz="1600" dirty="0"/>
                  <a:t>– это глубина его дерева.</a:t>
                </a:r>
              </a:p>
              <a:p>
                <a:pPr indent="-323850">
                  <a:buSzPts val="1500"/>
                </a:pPr>
                <a:r>
                  <a:rPr lang="ru-RU" sz="1600" b="1" i="1" dirty="0"/>
                  <a:t>Недетерминированная коммуникационная сложность </a:t>
                </a:r>
                <a:r>
                  <a:rPr lang="ru-RU" sz="1600" dirty="0"/>
                  <a:t>функции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1600" dirty="0"/>
                  <a:t> – минимальная сложность недетерминированного протокола для вычисления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1600" dirty="0"/>
                  <a:t>. Обозначается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>
                        <a:latin typeface="Cambria Math" panose="02040503050406030204" pitchFamily="18" charset="0"/>
                      </a:rPr>
                      <m:t>NCC</m:t>
                    </m:r>
                    <m:r>
                      <a:rPr lang="ru-RU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/>
                  <a:t>.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E4BEEBA-80B6-4CB5-92AE-BB638A14C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678442"/>
                <a:ext cx="8520600" cy="3786616"/>
              </a:xfrm>
              <a:blipFill>
                <a:blip r:embed="rId2"/>
                <a:stretch>
                  <a:fillRect b="-16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B0EA75-3184-4E36-8511-53652354B295}"/>
              </a:ext>
            </a:extLst>
          </p:cNvPr>
          <p:cNvSpPr txBox="1"/>
          <p:nvPr/>
        </p:nvSpPr>
        <p:spPr>
          <a:xfrm>
            <a:off x="8856133" y="4774168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8542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98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63550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12750" indent="-285750">
                  <a:buSzPts val="1600"/>
                </a:pPr>
                <a:r>
                  <a:rPr lang="ru-RU" sz="1600" dirty="0"/>
                  <a:t>В </a:t>
                </a:r>
                <a:r>
                  <a:rPr lang="ru-RU" sz="1600" b="1" i="1" dirty="0"/>
                  <a:t>вероятностных коммуникационных протоколах </a:t>
                </a:r>
                <a:r>
                  <a:rPr lang="ru-RU" sz="1600" dirty="0"/>
                  <a:t>А и Б разрешается использовать случайность. Это означает, что Алиса и Боб независимо выбирают случайные последовательности битов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соответственно. Далее на каждом шаге протокола действия Алисы зависят от её входа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1600" dirty="0"/>
                  <a:t> и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1600" dirty="0"/>
                  <a:t>, а действия Бобы зависят от его входа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16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1600" dirty="0"/>
                  <a:t>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/>
                  <a:t> возникает распределение вероятностей на множестве листьев, в которые Алиса и Боб могут попасть. Причем в вероятностных протоколах каждому листу прописано некоторое значение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1600" dirty="0"/>
                  <a:t> и для некоторых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1600" dirty="0"/>
                  <a:t> и некоторых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Алиса и Боб могут получить неправильное значение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.</a:t>
                </a:r>
                <a:endParaRPr lang="ru-RU" sz="1600" dirty="0"/>
              </a:p>
              <a:p>
                <a:pPr marL="412750" indent="-285750">
                  <a:buSzPts val="1600"/>
                </a:pPr>
                <a:r>
                  <a:rPr lang="ru-RU" sz="1600" dirty="0"/>
                  <a:t>Для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sz="1600" dirty="0"/>
                  <a:t> </a:t>
                </a:r>
                <a:r>
                  <a:rPr lang="ru-RU" sz="1600" b="1" i="1" dirty="0"/>
                  <a:t>вероятностная коммуникационная сложность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𝑅𝐶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i="1" dirty="0"/>
                  <a:t> </a:t>
                </a:r>
                <a:r>
                  <a:rPr lang="ru-RU" sz="1600" dirty="0"/>
                  <a:t>– это минимальная глубина вероятностного протокола, который для любой пары входов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1600" dirty="0"/>
                  <a:t>  имеет вероятность ошибки не больше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sz="1600" dirty="0"/>
                  <a:t>.</a:t>
                </a:r>
              </a:p>
              <a:p>
                <a:pPr marL="412750" indent="-285750">
                  <a:buSzPts val="1600"/>
                </a:pPr>
                <a:endParaRPr sz="1600" dirty="0"/>
              </a:p>
            </p:txBody>
          </p:sp>
        </mc:Choice>
        <mc:Fallback xmlns="">
          <p:sp>
            <p:nvSpPr>
              <p:cNvPr id="98" name="Google Shape;98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63550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 r="-1502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E11982A-1F8C-446B-8B64-0B53717484E2}"/>
              </a:ext>
            </a:extLst>
          </p:cNvPr>
          <p:cNvSpPr txBox="1"/>
          <p:nvPr/>
        </p:nvSpPr>
        <p:spPr>
          <a:xfrm>
            <a:off x="8856133" y="4774168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03DC352-7C40-4FBE-B035-D1620FB6B96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13145"/>
                <a:ext cx="8520600" cy="2717210"/>
              </a:xfrm>
            </p:spPr>
            <p:txBody>
              <a:bodyPr/>
              <a:lstStyle/>
              <a:p>
                <a:r>
                  <a:rPr lang="ru-RU" sz="1600" b="1" i="1" dirty="0"/>
                  <a:t>Комбинаторный прямоугольник</a:t>
                </a:r>
                <a:r>
                  <a:rPr lang="en-US" sz="1600" b="1" i="1" dirty="0"/>
                  <a:t> </a:t>
                </a:r>
                <a:r>
                  <a:rPr lang="ru-RU" sz="1600" dirty="0"/>
                  <a:t>– это (1) множество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для которого существуют такие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1600" dirty="0"/>
                  <a:t> 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1600" dirty="0"/>
                  <a:t>, что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1600" dirty="0"/>
                  <a:t>,</a:t>
                </a:r>
                <a:r>
                  <a:rPr lang="en-US" sz="1600" dirty="0"/>
                  <a:t> </a:t>
                </a:r>
                <a:r>
                  <a:rPr lang="ru-RU" sz="1600" dirty="0"/>
                  <a:t>(2) множество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1600" dirty="0"/>
                  <a:t>, такое что для любых двух пар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/>
                  <a:t> 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1600" dirty="0"/>
                  <a:t>  пара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/>
                  <a:t> также принадлежит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.</a:t>
                </a:r>
                <a:endParaRPr lang="ru-RU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1600" dirty="0"/>
                  <a:t> – матрица </a:t>
                </a:r>
                <a:r>
                  <a:rPr lang="ru-RU" sz="1600" dirty="0">
                    <a:solidFill>
                      <a:schemeClr val="bg2"/>
                    </a:solidFill>
                  </a:rPr>
                  <a:t>размера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dirty="0"/>
                  <a:t>,</a:t>
                </a:r>
                <a:r>
                  <a:rPr lang="ru-RU" sz="1600" dirty="0"/>
                  <a:t> представляющая функцию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1600" dirty="0"/>
                  <a:t>. Будем считать, что строки матрицы соответствуют элементам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1600" dirty="0"/>
                  <a:t>, а столбцы соответствуют элементам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1600" dirty="0"/>
                  <a:t>. На пересечении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</a:t>
                </a:r>
                <a:r>
                  <a:rPr lang="ru-RU" sz="1600" dirty="0"/>
                  <a:t>ой строки 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1600" dirty="0"/>
                  <a:t>-ого столбца будет стоять соответствующее значение функции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sz="1600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/>
                  <a:t> (</a:t>
                </a:r>
                <a:r>
                  <a:rPr lang="ru-RU" sz="1600" b="1" i="1" dirty="0"/>
                  <a:t>покрытие</a:t>
                </a:r>
                <a:r>
                  <a:rPr lang="ru-RU" sz="1600" dirty="0"/>
                  <a:t>) – минимальное число одноцветных комбинаторных прямоугольников, покрывающих всю матрицу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  <a:endParaRPr lang="ru-RU" sz="16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03DC352-7C40-4FBE-B035-D1620FB6B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13145"/>
                <a:ext cx="8520600" cy="2717210"/>
              </a:xfrm>
              <a:blipFill>
                <a:blip r:embed="rId2"/>
                <a:stretch>
                  <a:fillRect r="-358" b="-13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9EAF4D-A112-4656-AE68-BFF1BFD7A665}"/>
              </a:ext>
            </a:extLst>
          </p:cNvPr>
          <p:cNvSpPr txBox="1"/>
          <p:nvPr/>
        </p:nvSpPr>
        <p:spPr>
          <a:xfrm>
            <a:off x="8856133" y="4774168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2202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1471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Постановка задачи</a:t>
            </a:r>
            <a:endParaRPr dirty="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000" y="1274640"/>
            <a:ext cx="4608000" cy="13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125" y="2785640"/>
            <a:ext cx="2953750" cy="7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1082509" y="3735516"/>
            <a:ext cx="6416875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dirty="0">
                <a:solidFill>
                  <a:schemeClr val="bg2"/>
                </a:solidFill>
              </a:rPr>
              <a:t>Необходимо оценить коммуникационную сложность данной функции.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42718-8236-4BC4-8353-C6F179136A3B}"/>
              </a:ext>
            </a:extLst>
          </p:cNvPr>
          <p:cNvSpPr txBox="1"/>
          <p:nvPr/>
        </p:nvSpPr>
        <p:spPr>
          <a:xfrm>
            <a:off x="8847667" y="4774168"/>
            <a:ext cx="29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7294</TotalTime>
  <Words>1082</Words>
  <Application>Microsoft Office PowerPoint</Application>
  <PresentationFormat>Экран (16:9)</PresentationFormat>
  <Paragraphs>87</Paragraphs>
  <Slides>19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Cambria Math</vt:lpstr>
      <vt:lpstr>Simple Light</vt:lpstr>
      <vt:lpstr>Презентация PowerPoint</vt:lpstr>
      <vt:lpstr>Цель и задачи</vt:lpstr>
      <vt:lpstr>Описание простейшей модели</vt:lpstr>
      <vt:lpstr>Основные понятия, определения, термины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Постановка задачи</vt:lpstr>
      <vt:lpstr>Матрица значений функции и её квадрат</vt:lpstr>
      <vt:lpstr>Поиск элементов и вычисление ранга матрицы</vt:lpstr>
      <vt:lpstr>Презентация PowerPoint</vt:lpstr>
      <vt:lpstr>Презентация PowerPoint</vt:lpstr>
      <vt:lpstr>Результат работы функции rank_check(n) при n = 8</vt:lpstr>
      <vt:lpstr>Итоговые результаты</vt:lpstr>
      <vt:lpstr>Презентация PowerPoint</vt:lpstr>
      <vt:lpstr>Список используемых источников</vt:lpstr>
      <vt:lpstr>Приложения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Диана Сусла</dc:creator>
  <cp:lastModifiedBy>Сусла Диана Михайловна</cp:lastModifiedBy>
  <cp:revision>40</cp:revision>
  <dcterms:modified xsi:type="dcterms:W3CDTF">2020-07-03T10:30:13Z</dcterms:modified>
</cp:coreProperties>
</file>