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9" r:id="rId3"/>
    <p:sldId id="265" r:id="rId4"/>
    <p:sldId id="259" r:id="rId5"/>
    <p:sldId id="260" r:id="rId6"/>
    <p:sldId id="292" r:id="rId7"/>
    <p:sldId id="295" r:id="rId8"/>
    <p:sldId id="281" r:id="rId9"/>
    <p:sldId id="282" r:id="rId10"/>
    <p:sldId id="283" r:id="rId11"/>
    <p:sldId id="284" r:id="rId12"/>
    <p:sldId id="288" r:id="rId13"/>
    <p:sldId id="285" r:id="rId14"/>
    <p:sldId id="289" r:id="rId15"/>
    <p:sldId id="291" r:id="rId16"/>
    <p:sldId id="286" r:id="rId17"/>
    <p:sldId id="264" r:id="rId18"/>
    <p:sldId id="293" r:id="rId19"/>
    <p:sldId id="278" r:id="rId20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EB Garamond" panose="00000500000000000000" pitchFamily="2" charset="0"/>
      <p:regular r:id="rId30"/>
      <p:bold r:id="rId31"/>
      <p:italic r:id="rId32"/>
      <p:boldItalic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Montserrat ExtraBold" panose="00000900000000000000" pitchFamily="2" charset="0"/>
      <p:bold r:id="rId38"/>
      <p:boldItalic r:id="rId39"/>
    </p:embeddedFont>
    <p:embeddedFont>
      <p:font typeface="Montserrat Light" panose="00000400000000000000" pitchFamily="2" charset="0"/>
      <p:regular r:id="rId40"/>
      <p:bold r:id="rId41"/>
      <p:italic r:id="rId42"/>
      <p:boldItalic r:id="rId43"/>
    </p:embeddedFont>
    <p:embeddedFont>
      <p:font typeface="Montserrat Medium" panose="00000600000000000000" pitchFamily="2" charset="0"/>
      <p:regular r:id="rId44"/>
      <p:bold r:id="rId45"/>
      <p:italic r:id="rId46"/>
      <p:boldItalic r:id="rId47"/>
    </p:embeddedFont>
    <p:embeddedFont>
      <p:font typeface="Squada One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B7E11-852B-49AA-8364-C1C53335B936}">
  <a:tblStyle styleId="{4CDB7E11-852B-49AA-8364-C1C53335B9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83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SHgmglKypFNilMfFze7DaE8GNH_Q7doIiKzmF7FOo/co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ability.com/best-places/2022-top-100-best-places-to-live-in-the-us/top-100-2022-ames-i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423031" y="3101467"/>
            <a:ext cx="3949019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ontserrat Light" panose="00000400000000000000" pitchFamily="2" charset="0"/>
              </a:rPr>
              <a:t>Diana 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ontserrat Light" panose="00000400000000000000" pitchFamily="2" charset="0"/>
              </a:rPr>
              <a:t>December 23rd, 2022</a:t>
            </a:r>
            <a:endParaRPr sz="2000" dirty="0">
              <a:latin typeface="Montserrat Light" panose="00000400000000000000" pitchFamily="2" charset="0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314957" y="516624"/>
            <a:ext cx="5004381" cy="2375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Ames Housing Market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Analysis and Sale Price Prediction</a:t>
            </a: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309254"/>
            <a:ext cx="8229600" cy="540600"/>
          </a:xfrm>
        </p:spPr>
        <p:txBody>
          <a:bodyPr/>
          <a:lstStyle/>
          <a:p>
            <a:r>
              <a:rPr lang="en-US" sz="2000" dirty="0"/>
              <a:t>Most selling building types of house in the city of Ames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7F2271-CE73-42FA-7961-80A7B313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67" y="687901"/>
            <a:ext cx="4627265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309254"/>
            <a:ext cx="8229600" cy="540600"/>
          </a:xfrm>
        </p:spPr>
        <p:txBody>
          <a:bodyPr/>
          <a:lstStyle/>
          <a:p>
            <a:r>
              <a:rPr lang="en-US" sz="2000" dirty="0"/>
              <a:t>Conditions of Sold Houses in the city of Ames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9CDE3-D7DC-AD29-0AB2-B71FC9BF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567976"/>
            <a:ext cx="5729254" cy="41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309254"/>
            <a:ext cx="8229600" cy="540600"/>
          </a:xfrm>
        </p:spPr>
        <p:txBody>
          <a:bodyPr/>
          <a:lstStyle/>
          <a:p>
            <a:r>
              <a:rPr lang="en-US" sz="2000" dirty="0"/>
              <a:t>Styles and Year of Build sold homes in the city of Ames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08C67-11E8-4905-C1A9-5E55A8FE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04" y="781878"/>
            <a:ext cx="4400007" cy="3422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E6655-649E-3FA4-E670-55263880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0" y="728870"/>
            <a:ext cx="4145639" cy="38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430696"/>
            <a:ext cx="3245899" cy="779084"/>
          </a:xfrm>
        </p:spPr>
        <p:txBody>
          <a:bodyPr/>
          <a:lstStyle/>
          <a:p>
            <a:r>
              <a:rPr lang="en-US" sz="2000" dirty="0"/>
              <a:t>Correlation Analysis</a:t>
            </a:r>
            <a:br>
              <a:rPr lang="en-US" sz="20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2E64F-1D6C-FEE1-CEF7-81AA5B29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0" y="59635"/>
            <a:ext cx="5445000" cy="4982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659C2-AD27-DC43-CA0F-2DAE2509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4" y="1483444"/>
            <a:ext cx="352836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98041"/>
            <a:ext cx="8229600" cy="540600"/>
          </a:xfrm>
        </p:spPr>
        <p:txBody>
          <a:bodyPr/>
          <a:lstStyle/>
          <a:p>
            <a:r>
              <a:rPr lang="en-US" sz="2000" dirty="0"/>
              <a:t>Correlation with Sale Price</a:t>
            </a:r>
            <a:br>
              <a:rPr lang="en-US" sz="20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8F385-1637-F612-B01E-70E52A75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554"/>
            <a:ext cx="9144000" cy="227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66778-E74C-9A27-5B87-CD675858D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854"/>
            <a:ext cx="9144000" cy="22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110471"/>
            <a:ext cx="8229600" cy="540600"/>
          </a:xfrm>
        </p:spPr>
        <p:txBody>
          <a:bodyPr/>
          <a:lstStyle/>
          <a:p>
            <a:r>
              <a:rPr lang="en-US" sz="2000" dirty="0"/>
              <a:t>Correlation with Sale Price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5FEB4-7AD8-1115-040C-F1D479A8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071"/>
            <a:ext cx="9144000" cy="2226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84C56-708C-EEB9-E9C9-3ABE44FF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2899063"/>
            <a:ext cx="9144000" cy="2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6AED7E-92B4-33BC-5FE9-C6CB955C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111"/>
            <a:ext cx="9144000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2E3AD-B8FE-19B1-42E4-4ACBFF03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671"/>
            <a:ext cx="9144000" cy="2269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586591-646F-6394-0FAD-D03BBEDF543E}"/>
              </a:ext>
            </a:extLst>
          </p:cNvPr>
          <p:cNvSpPr txBox="1"/>
          <p:nvPr/>
        </p:nvSpPr>
        <p:spPr>
          <a:xfrm>
            <a:off x="2708413" y="23358"/>
            <a:ext cx="4674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Montserrat ExtraBold"/>
                <a:sym typeface="Montserrat ExtraBold"/>
              </a:rPr>
              <a:t>Correlation with Sale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3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2"/>
          <p:cNvSpPr txBox="1">
            <a:spLocks noGrp="1"/>
          </p:cNvSpPr>
          <p:nvPr>
            <p:ph type="ctrTitle"/>
          </p:nvPr>
        </p:nvSpPr>
        <p:spPr>
          <a:xfrm>
            <a:off x="2397396" y="567990"/>
            <a:ext cx="4399644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Price Prediction Modeling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24A27-CAA1-F468-23FD-BF4DCA1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45" y="1327065"/>
            <a:ext cx="4023709" cy="204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2"/>
          <p:cNvSpPr txBox="1">
            <a:spLocks noGrp="1"/>
          </p:cNvSpPr>
          <p:nvPr>
            <p:ph type="ctrTitle"/>
          </p:nvPr>
        </p:nvSpPr>
        <p:spPr>
          <a:xfrm>
            <a:off x="2397396" y="567990"/>
            <a:ext cx="4399644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Conclusions / Next Steps</a:t>
            </a:r>
            <a:endParaRPr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8FA22-46AC-76F8-4C8C-E39AE9827D16}"/>
              </a:ext>
            </a:extLst>
          </p:cNvPr>
          <p:cNvSpPr txBox="1"/>
          <p:nvPr/>
        </p:nvSpPr>
        <p:spPr>
          <a:xfrm>
            <a:off x="2635769" y="1388475"/>
            <a:ext cx="3726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Feature engineering refinement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Review Feature Selection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Revise multicollinearity treatment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New Features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Ensemble Modeling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Try new ML models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Hyperparameter tuning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We were able to predict home sale prices in Ames with 91.5% accuracy using our best machine learning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7"/>
          <p:cNvGrpSpPr/>
          <p:nvPr/>
        </p:nvGrpSpPr>
        <p:grpSpPr>
          <a:xfrm>
            <a:off x="1528940" y="1327518"/>
            <a:ext cx="6086115" cy="3815992"/>
            <a:chOff x="238325" y="236325"/>
            <a:chExt cx="7138300" cy="5238150"/>
          </a:xfrm>
        </p:grpSpPr>
        <p:sp>
          <p:nvSpPr>
            <p:cNvPr id="1055" name="Google Shape;1055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Agenda</a:t>
            </a:r>
            <a:endParaRPr sz="1800" dirty="0"/>
          </a:p>
        </p:txBody>
      </p:sp>
      <p:sp>
        <p:nvSpPr>
          <p:cNvPr id="1068" name="Google Shape;1068;p27"/>
          <p:cNvSpPr txBox="1"/>
          <p:nvPr/>
        </p:nvSpPr>
        <p:spPr>
          <a:xfrm>
            <a:off x="6130235" y="3130100"/>
            <a:ext cx="1132875" cy="17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Top Performing Model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Next steps</a:t>
            </a:r>
            <a:endParaRPr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9" name="Google Shape;1069;p27"/>
          <p:cNvSpPr txBox="1"/>
          <p:nvPr/>
        </p:nvSpPr>
        <p:spPr>
          <a:xfrm>
            <a:off x="4649594" y="3368225"/>
            <a:ext cx="115378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Prediction Models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Linear Regression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KNN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Decision Tree</a:t>
            </a:r>
          </a:p>
        </p:txBody>
      </p:sp>
      <p:sp>
        <p:nvSpPr>
          <p:cNvPr id="1070" name="Google Shape;1070;p27"/>
          <p:cNvSpPr txBox="1"/>
          <p:nvPr/>
        </p:nvSpPr>
        <p:spPr>
          <a:xfrm>
            <a:off x="3229566" y="3519102"/>
            <a:ext cx="1134575" cy="140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 preprocessing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1" name="Google Shape;1071;p27"/>
          <p:cNvSpPr txBox="1"/>
          <p:nvPr/>
        </p:nvSpPr>
        <p:spPr>
          <a:xfrm>
            <a:off x="1738974" y="3834950"/>
            <a:ext cx="129058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Description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Dataset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Research quetions</a:t>
            </a:r>
            <a:endParaRPr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2" name="Google Shape;1072;p27"/>
          <p:cNvSpPr txBox="1"/>
          <p:nvPr/>
        </p:nvSpPr>
        <p:spPr>
          <a:xfrm>
            <a:off x="2135875" y="3253525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3" name="Google Shape;1073;p27"/>
          <p:cNvSpPr txBox="1"/>
          <p:nvPr/>
        </p:nvSpPr>
        <p:spPr>
          <a:xfrm>
            <a:off x="3574475" y="30229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4" name="Google Shape;1074;p27"/>
          <p:cNvSpPr txBox="1"/>
          <p:nvPr/>
        </p:nvSpPr>
        <p:spPr>
          <a:xfrm>
            <a:off x="5013075" y="279031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5" name="Google Shape;1075;p27"/>
          <p:cNvSpPr txBox="1"/>
          <p:nvPr/>
        </p:nvSpPr>
        <p:spPr>
          <a:xfrm>
            <a:off x="6451675" y="2556238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76" name="Google Shape;1076;p27"/>
          <p:cNvGrpSpPr/>
          <p:nvPr/>
        </p:nvGrpSpPr>
        <p:grpSpPr>
          <a:xfrm>
            <a:off x="7142963" y="2545900"/>
            <a:ext cx="2183295" cy="2549720"/>
            <a:chOff x="7692585" y="2686952"/>
            <a:chExt cx="2183295" cy="2549720"/>
          </a:xfrm>
        </p:grpSpPr>
        <p:sp>
          <p:nvSpPr>
            <p:cNvPr id="1077" name="Google Shape;1077;p27"/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/>
          <p:nvPr/>
        </p:nvSpPr>
        <p:spPr>
          <a:xfrm>
            <a:off x="1650647" y="1445413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3"/>
          <p:cNvSpPr/>
          <p:nvPr/>
        </p:nvSpPr>
        <p:spPr>
          <a:xfrm>
            <a:off x="1635984" y="3468956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914400" y="3695456"/>
            <a:ext cx="202184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Predictive model for the House Sale Price</a:t>
            </a:r>
            <a:endParaRPr sz="1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2" name="Google Shape;732;p23"/>
          <p:cNvSpPr txBox="1"/>
          <p:nvPr/>
        </p:nvSpPr>
        <p:spPr>
          <a:xfrm>
            <a:off x="914400" y="1757680"/>
            <a:ext cx="2265680" cy="128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Exploratory data Analysis on the Ames, Iowa housing market</a:t>
            </a:r>
            <a:endParaRPr sz="18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4" name="Google Shape;734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35" name="Google Shape;735;p2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896" y="1545336"/>
            <a:ext cx="4306825" cy="262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1148700" y="639004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City of Ames, Iowa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969900" y="1741279"/>
            <a:ext cx="4224900" cy="230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algn="ctr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Iowa State University</a:t>
            </a:r>
          </a:p>
          <a:p>
            <a:pPr marL="0" algn="ctr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of the residents are students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Commute 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16.1 min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 Home Value 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$246,387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Med. Household Income 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$50,783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Population 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66,361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6105771" y="1617820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D887D0-17B6-E4FE-6CF0-7635F4506831}"/>
              </a:ext>
            </a:extLst>
          </p:cNvPr>
          <p:cNvSpPr txBox="1"/>
          <p:nvPr/>
        </p:nvSpPr>
        <p:spPr>
          <a:xfrm>
            <a:off x="589280" y="4427529"/>
            <a:ext cx="7965440" cy="311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400" u="sng" kern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https://livability.com/best-places/2022-top-100-best-places-to-live-in-the-us/top-100-2022-ames-ia/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03" name="Google Shape;203;p18"/>
          <p:cNvSpPr txBox="1"/>
          <p:nvPr/>
        </p:nvSpPr>
        <p:spPr>
          <a:xfrm>
            <a:off x="895465" y="18529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Columns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967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79 explanatory variables</a:t>
            </a: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05417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765181" y="1852914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Rows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483331" y="21452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2580 observations.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Many missing values</a:t>
            </a: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447917" y="1852914"/>
            <a:ext cx="1766708" cy="39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</a:t>
            </a: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rget Variable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3075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Sale Price</a:t>
            </a: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5475" y="3332175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940473" y="2787168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69580" y="3506554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755293" y="2623922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7731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634310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27263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-8100000">
            <a:off x="88140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435726" y="31110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13512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5FA9-277A-ECC3-FE25-1FFED4E6CDBF}"/>
              </a:ext>
            </a:extLst>
          </p:cNvPr>
          <p:cNvSpPr txBox="1"/>
          <p:nvPr/>
        </p:nvSpPr>
        <p:spPr>
          <a:xfrm>
            <a:off x="555036" y="4403067"/>
            <a:ext cx="7880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https://www.kaggle.com/competitions/house-prices-advanced-regression-techniques/overview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5A3B614-3B3D-7B07-7CED-6671A52E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" y="124495"/>
            <a:ext cx="6766559" cy="631800"/>
          </a:xfrm>
        </p:spPr>
        <p:txBody>
          <a:bodyPr/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AMES Housing Data Set Missing Values: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4479A-2C1F-C734-E3D6-5467E0F2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5" y="756295"/>
            <a:ext cx="1905165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7B5F8-CBD4-1221-6D75-BD2EC116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25" y="2696035"/>
            <a:ext cx="2042337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99BB5ED-D2CC-5A0A-7173-B1E8E659D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7" y="1020417"/>
            <a:ext cx="5592918" cy="3888270"/>
          </a:xfrm>
        </p:spPr>
        <p:txBody>
          <a:bodyPr/>
          <a:lstStyle/>
          <a:p>
            <a:pPr marL="0" indent="0" algn="l"/>
            <a:r>
              <a:rPr lang="en-US" sz="1600" dirty="0"/>
              <a:t>Imputed Features: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1600" dirty="0"/>
              <a:t>'MasVnrType','BsmtQual','BsmtCond','BsmtExposure','BsmtFinType1','BsmtFinType2','FireplaceQu','GarageType','GarageFinish’,'GarageQual','GarageCond','PoolQC','Fence','MiscFeature' </a:t>
            </a:r>
            <a:r>
              <a:rPr lang="mr-IN" sz="1600" dirty="0"/>
              <a:t>–</a:t>
            </a:r>
            <a:r>
              <a:rPr lang="en-US" sz="1600" dirty="0"/>
              <a:t> None 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1600" dirty="0"/>
              <a:t>"Electrical”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err="1"/>
              <a:t>SBrkr</a:t>
            </a:r>
            <a:endParaRPr lang="en-US" sz="1600" dirty="0"/>
          </a:p>
          <a:p>
            <a:pPr marL="571500" indent="-571500" algn="l">
              <a:buFont typeface="Arial" charset="0"/>
              <a:buChar char="•"/>
            </a:pPr>
            <a:r>
              <a:rPr lang="en-US" sz="1600" dirty="0"/>
              <a:t>’MasVnrArea’ and ‘GarageYrBlt’ - 0 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1600" dirty="0"/>
              <a:t>‘LotFrontage’ </a:t>
            </a:r>
            <a:r>
              <a:rPr lang="mr-IN" sz="1600" dirty="0"/>
              <a:t>–</a:t>
            </a:r>
            <a:r>
              <a:rPr lang="en-US" sz="1600" dirty="0"/>
              <a:t> median</a:t>
            </a:r>
          </a:p>
          <a:p>
            <a:pPr marL="571500" indent="-571500" algn="l">
              <a:buFont typeface="Arial" charset="0"/>
              <a:buChar char="•"/>
            </a:pPr>
            <a:endParaRPr lang="en-US" sz="1600" dirty="0"/>
          </a:p>
          <a:p>
            <a:pPr marL="0" indent="0" algn="l"/>
            <a:r>
              <a:rPr lang="en-US" sz="1600" dirty="0"/>
              <a:t>Feature engineering: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1600" dirty="0" err="1"/>
              <a:t>TotalSF</a:t>
            </a:r>
            <a:endParaRPr lang="en-US" sz="1600" dirty="0"/>
          </a:p>
          <a:p>
            <a:pPr marL="571500" indent="-571500" algn="l">
              <a:buFont typeface="Arial" charset="0"/>
              <a:buChar char="•"/>
            </a:pPr>
            <a:r>
              <a:rPr lang="en-US" sz="1600" dirty="0"/>
              <a:t>Age (year sold – year built)</a:t>
            </a:r>
          </a:p>
          <a:p>
            <a:endParaRPr lang="en-US" dirty="0"/>
          </a:p>
        </p:txBody>
      </p:sp>
      <p:sp>
        <p:nvSpPr>
          <p:cNvPr id="6" name="Google Shape;184;p17">
            <a:extLst>
              <a:ext uri="{FF2B5EF4-FFF2-40B4-BE49-F238E27FC236}">
                <a16:creationId xmlns:a16="http://schemas.microsoft.com/office/drawing/2014/main" id="{E11D5C0F-B925-69C7-96E8-276323DDB3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11357" y="234813"/>
            <a:ext cx="6129129" cy="566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34343"/>
                </a:solidFill>
              </a:rPr>
              <a:t>Feature Engineering/ Imputed Features </a:t>
            </a:r>
            <a:endParaRPr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0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6854"/>
            <a:ext cx="8229600" cy="540600"/>
          </a:xfrm>
        </p:spPr>
        <p:txBody>
          <a:bodyPr/>
          <a:lstStyle/>
          <a:p>
            <a:r>
              <a:rPr lang="en-US" sz="2000" dirty="0"/>
              <a:t>How much did it cost to buy a house in the city of Ames?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8373A-FE15-52A7-570F-1322537A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5" y="689368"/>
            <a:ext cx="5585944" cy="424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7711-E721-EA6F-9683-706ADC1E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14" y="843036"/>
            <a:ext cx="3029390" cy="236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5085E-8547-B145-34C6-85D4A329E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40" y="3206911"/>
            <a:ext cx="253005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1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6DFA8-55FC-3E6C-5822-39ACDDAF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309254"/>
            <a:ext cx="8229600" cy="540600"/>
          </a:xfrm>
        </p:spPr>
        <p:txBody>
          <a:bodyPr/>
          <a:lstStyle/>
          <a:p>
            <a:r>
              <a:rPr lang="en-US" sz="2000" dirty="0"/>
              <a:t>Most popular Neighborhoods in the city of Ames?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F07C6-169B-24D3-ACEF-5F7F7523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762001"/>
            <a:ext cx="5100319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68489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345</Words>
  <Application>Microsoft Office PowerPoint</Application>
  <PresentationFormat>On-screen Show (16:9)</PresentationFormat>
  <Paragraphs>84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Montserrat Medium</vt:lpstr>
      <vt:lpstr>EB Garamond</vt:lpstr>
      <vt:lpstr>Montserrat ExtraBold</vt:lpstr>
      <vt:lpstr>Arial</vt:lpstr>
      <vt:lpstr>Wingdings</vt:lpstr>
      <vt:lpstr>Courier New</vt:lpstr>
      <vt:lpstr>Times New Roman</vt:lpstr>
      <vt:lpstr>Helvetica</vt:lpstr>
      <vt:lpstr>Calibri</vt:lpstr>
      <vt:lpstr>Squada One</vt:lpstr>
      <vt:lpstr>Barlow Light</vt:lpstr>
      <vt:lpstr>Montserrat Light</vt:lpstr>
      <vt:lpstr>Real Estate Marketing Plan </vt:lpstr>
      <vt:lpstr>Ames Housing Market Analysis and Sale Price Prediction</vt:lpstr>
      <vt:lpstr>Agenda</vt:lpstr>
      <vt:lpstr>RESEARCH QUESTIONS</vt:lpstr>
      <vt:lpstr>City of Ames, Iowa</vt:lpstr>
      <vt:lpstr>DATASET</vt:lpstr>
      <vt:lpstr>PowerPoint Presentation</vt:lpstr>
      <vt:lpstr>Feature Engineering/ Imputed Features </vt:lpstr>
      <vt:lpstr>How much did it cost to buy a house in the city of Ames? </vt:lpstr>
      <vt:lpstr>Most popular Neighborhoods in the city of Ames? </vt:lpstr>
      <vt:lpstr>Most selling building types of house in the city of Ames </vt:lpstr>
      <vt:lpstr>Conditions of Sold Houses in the city of Ames </vt:lpstr>
      <vt:lpstr>Styles and Year of Build sold homes in the city of Ames </vt:lpstr>
      <vt:lpstr>Correlation Analysis </vt:lpstr>
      <vt:lpstr>Correlation with Sale Price </vt:lpstr>
      <vt:lpstr>Correlation with Sale Price</vt:lpstr>
      <vt:lpstr>PowerPoint Presentation</vt:lpstr>
      <vt:lpstr>Price Prediction Modeling</vt:lpstr>
      <vt:lpstr>Conclusions / 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Market Analysis and Sale Price Prediction</dc:title>
  <cp:lastModifiedBy>Diana Dent</cp:lastModifiedBy>
  <cp:revision>15</cp:revision>
  <dcterms:modified xsi:type="dcterms:W3CDTF">2022-12-27T23:07:29Z</dcterms:modified>
</cp:coreProperties>
</file>