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98" r:id="rId3"/>
    <p:sldId id="299" r:id="rId4"/>
    <p:sldId id="366" r:id="rId5"/>
    <p:sldId id="367" r:id="rId6"/>
    <p:sldId id="368" r:id="rId7"/>
    <p:sldId id="330" r:id="rId8"/>
    <p:sldId id="271" r:id="rId9"/>
    <p:sldId id="281" r:id="rId10"/>
    <p:sldId id="406" r:id="rId11"/>
    <p:sldId id="372" r:id="rId12"/>
    <p:sldId id="369" r:id="rId13"/>
    <p:sldId id="371" r:id="rId14"/>
    <p:sldId id="382" r:id="rId15"/>
    <p:sldId id="374" r:id="rId16"/>
    <p:sldId id="375" r:id="rId17"/>
    <p:sldId id="373" r:id="rId18"/>
    <p:sldId id="377" r:id="rId19"/>
    <p:sldId id="376" r:id="rId20"/>
    <p:sldId id="385" r:id="rId21"/>
    <p:sldId id="387" r:id="rId22"/>
    <p:sldId id="384" r:id="rId23"/>
    <p:sldId id="388" r:id="rId24"/>
    <p:sldId id="386" r:id="rId25"/>
    <p:sldId id="390" r:id="rId26"/>
    <p:sldId id="391" r:id="rId27"/>
    <p:sldId id="405" r:id="rId28"/>
    <p:sldId id="379" r:id="rId29"/>
    <p:sldId id="380" r:id="rId30"/>
    <p:sldId id="394" r:id="rId31"/>
    <p:sldId id="395" r:id="rId32"/>
    <p:sldId id="396" r:id="rId33"/>
    <p:sldId id="378" r:id="rId34"/>
    <p:sldId id="392" r:id="rId35"/>
    <p:sldId id="381" r:id="rId36"/>
    <p:sldId id="404" r:id="rId37"/>
    <p:sldId id="383" r:id="rId38"/>
    <p:sldId id="393" r:id="rId39"/>
    <p:sldId id="370" r:id="rId40"/>
    <p:sldId id="399" r:id="rId41"/>
    <p:sldId id="403" r:id="rId42"/>
    <p:sldId id="407" r:id="rId43"/>
    <p:sldId id="409" r:id="rId44"/>
    <p:sldId id="411" r:id="rId45"/>
    <p:sldId id="408" r:id="rId46"/>
    <p:sldId id="400" r:id="rId47"/>
    <p:sldId id="402" r:id="rId48"/>
    <p:sldId id="401" r:id="rId49"/>
    <p:sldId id="290" r:id="rId50"/>
  </p:sldIdLst>
  <p:sldSz cx="18288000" cy="10287000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DM Sans" pitchFamily="2" charset="0"/>
      <p:regular r:id="rId57"/>
      <p:bold r:id="rId58"/>
      <p:italic r:id="rId59"/>
      <p:boldItalic r:id="rId60"/>
    </p:embeddedFont>
    <p:embeddedFont>
      <p:font typeface="DM Sans Bold" charset="0"/>
      <p:regular r:id="rId61"/>
    </p:embeddedFont>
    <p:embeddedFont>
      <p:font typeface="Gautami" panose="020B0502040204020203" pitchFamily="34" charset="0"/>
      <p:regular r:id="rId62"/>
      <p:bold r:id="rId63"/>
    </p:embeddedFont>
    <p:embeddedFont>
      <p:font typeface="News Gothic MT" panose="020B0504020203020204" pitchFamily="34" charset="0"/>
      <p:regular r:id="rId64"/>
      <p:bold r:id="rId65"/>
      <p:italic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00B050"/>
    <a:srgbClr val="24904B"/>
    <a:srgbClr val="84C19A"/>
    <a:srgbClr val="175D30"/>
    <a:srgbClr val="000000"/>
    <a:srgbClr val="0D351B"/>
    <a:srgbClr val="79DD9D"/>
    <a:srgbClr val="207E42"/>
    <a:srgbClr val="3AC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79026" autoAdjust="0"/>
  </p:normalViewPr>
  <p:slideViewPr>
    <p:cSldViewPr>
      <p:cViewPr varScale="1">
        <p:scale>
          <a:sx n="40" d="100"/>
          <a:sy n="40" d="100"/>
        </p:scale>
        <p:origin x="12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C10641F-19EB-410C-BA24-AA618CD134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39A30BC-1548-488E-AB79-CFC6C21F9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9D6FC-778E-4719-A0E6-90B50C279A0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53E23C-3568-4F8E-8F1E-4AA082CFCB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B5CA9B6-B786-41EB-9708-112A0CEE35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F552E-EF15-4AF0-8C96-01A59C98D5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5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B761-9252-4DFB-B08B-5586E36CA5E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30BF-997A-4A76-A8AE-7F593A41980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7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2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Quando uma entidade não possui atributos chave é designada por entidade fraca. Entidades fracas estão sempre relacionadas (relacionamento identificador) com outra entidade-tipo (entidade identificadora). </a:t>
            </a:r>
          </a:p>
          <a:p>
            <a:endParaRPr lang="pt-PT" dirty="0"/>
          </a:p>
          <a:p>
            <a:r>
              <a:rPr lang="pt-PT" dirty="0"/>
              <a:t>Entidade fraca: Capítulo </a:t>
            </a:r>
          </a:p>
          <a:p>
            <a:r>
              <a:rPr lang="pt-PT" dirty="0"/>
              <a:t>Entidade identificadora: Livro </a:t>
            </a:r>
          </a:p>
          <a:p>
            <a:r>
              <a:rPr lang="pt-PT" dirty="0"/>
              <a:t>Relacionamento identificador: contém</a:t>
            </a:r>
          </a:p>
          <a:p>
            <a:endParaRPr lang="pt-PT" dirty="0"/>
          </a:p>
          <a:p>
            <a:r>
              <a:rPr lang="pt-PT" dirty="0"/>
              <a:t>Uma entidade fraca tem sempre participação obrigatória no relacionamento identificador. Uma entidade fraca possui normalmente uma chave parcial, que é o conjunto de atributos que identificam de forma única cada instância da entidade fraca face à mesma entidade identificadora.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Quando uma entidade não possui atributos chave é designada por entidade fraca. Entidades fracas estão sempre relacionadas (relacionamento identificador) com outra entidade-tipo (entidade identificadora). </a:t>
            </a:r>
          </a:p>
          <a:p>
            <a:endParaRPr lang="pt-PT" dirty="0"/>
          </a:p>
          <a:p>
            <a:r>
              <a:rPr lang="pt-PT" dirty="0"/>
              <a:t>Entidade fraca: Capítulo </a:t>
            </a:r>
          </a:p>
          <a:p>
            <a:r>
              <a:rPr lang="pt-PT" dirty="0"/>
              <a:t>Entidade identificadora: Livro </a:t>
            </a:r>
          </a:p>
          <a:p>
            <a:r>
              <a:rPr lang="pt-PT" dirty="0"/>
              <a:t>Relacionamento identificador: contém</a:t>
            </a:r>
          </a:p>
          <a:p>
            <a:endParaRPr lang="pt-PT" dirty="0"/>
          </a:p>
          <a:p>
            <a:r>
              <a:rPr lang="pt-PT" dirty="0"/>
              <a:t>Uma entidade fraca tem sempre participação obrigatória no relacionamento identificador. Uma entidade fraca possui normalmente uma chave parcial, que é o conjunto de atributos que identificam de forma única cada instância da entidade fraca face à mesma entidade identificadora.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1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NOTA: </a:t>
            </a:r>
            <a:r>
              <a:rPr lang="pt-PT" dirty="0"/>
              <a:t>No caso de um relacionamento 1:N possuir um ou mais atributos, esses atributos também devem ser copiados, assim como a chave primária, para o relacionamento filho. Por exemplo, se a relação Paciente tem Prescrição tivesse um atributo chamado </a:t>
            </a:r>
            <a:r>
              <a:rPr lang="pt-PT" dirty="0" err="1"/>
              <a:t>data_aquisição_prescrição</a:t>
            </a:r>
            <a:r>
              <a:rPr lang="pt-PT" dirty="0"/>
              <a:t> representando quando um paciente adquiriu a prescrição, este atributo também deve ser colocado na relação Prescrição juntamente com a cópia da chave primária da relação Paciente, ou seja, </a:t>
            </a:r>
            <a:r>
              <a:rPr lang="pt-PT" dirty="0" err="1"/>
              <a:t>id_pac</a:t>
            </a:r>
            <a:r>
              <a:rPr lang="pt-PT" dirty="0"/>
              <a:t>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1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NOTA: </a:t>
            </a:r>
            <a:r>
              <a:rPr lang="pt-PT" dirty="0"/>
              <a:t>No caso de um relacionamento 1:N possuir um ou mais atributos, esses atributos também devem ser copiados, assim como a chave primária, para o relacionamento filho. Por exemplo, se a relação Paciente tem Prescrição tivesse um atributo chamado </a:t>
            </a:r>
            <a:r>
              <a:rPr lang="pt-PT" dirty="0" err="1"/>
              <a:t>data_aquisição_prescrição</a:t>
            </a:r>
            <a:r>
              <a:rPr lang="pt-PT" dirty="0"/>
              <a:t> representando quando um paciente adquiriu a prescrição, este atributo também deve ser colocado na relação Prescrição juntamente com a cópia da chave primária da relação Paciente, ou seja, </a:t>
            </a:r>
            <a:r>
              <a:rPr lang="pt-PT" dirty="0" err="1"/>
              <a:t>id_pac</a:t>
            </a:r>
            <a:r>
              <a:rPr lang="pt-PT" dirty="0"/>
              <a:t>.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48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desta</a:t>
            </a:r>
            <a:r>
              <a:rPr lang="en-US" dirty="0"/>
              <a:t> aula é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modelação</a:t>
            </a:r>
            <a:r>
              <a:rPr lang="en-US" dirty="0"/>
              <a:t> conceptual com base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aula anterior.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5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3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82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 o </a:t>
            </a:r>
            <a:r>
              <a:rPr lang="en-US" dirty="0" err="1"/>
              <a:t>relacionamento</a:t>
            </a:r>
            <a:r>
              <a:rPr lang="en-US" dirty="0"/>
              <a:t> </a:t>
            </a:r>
            <a:r>
              <a:rPr lang="en-US" dirty="0" err="1"/>
              <a:t>tiver</a:t>
            </a:r>
            <a:r>
              <a:rPr lang="en-US" dirty="0"/>
              <a:t> um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,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seguir</a:t>
            </a:r>
            <a:r>
              <a:rPr lang="en-US" dirty="0"/>
              <a:t> a </a:t>
            </a:r>
            <a:r>
              <a:rPr lang="en-US" dirty="0" err="1"/>
              <a:t>postagem</a:t>
            </a:r>
            <a:r>
              <a:rPr lang="en-US" dirty="0"/>
              <a:t> da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primária</a:t>
            </a:r>
            <a:r>
              <a:rPr lang="en-US" dirty="0"/>
              <a:t> para o </a:t>
            </a:r>
            <a:r>
              <a:rPr lang="en-US" dirty="0" err="1"/>
              <a:t>relacionamento</a:t>
            </a:r>
            <a:r>
              <a:rPr lang="en-US" dirty="0"/>
              <a:t> </a:t>
            </a:r>
            <a:r>
              <a:rPr lang="en-US" dirty="0" err="1"/>
              <a:t>filho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7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sz="1200" dirty="0">
                <a:latin typeface="DM Sans" pitchFamily="2" charset="0"/>
              </a:rPr>
              <a:t>Cópia da chave primária da entidade pai colocada na relação que representa a entidade filho.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96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7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7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8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7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1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1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6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9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06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1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54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05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83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87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sz="12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lógico de dados que inclua todas as restrições de integridade importantes é uma representação "verdadeira" dos requisitos da empresa. 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4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sz="12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lógico de dados que inclua todas as restrições de integridade importantes é uma representação "verdadeira" dos requisitos da empresa. 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5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sz="12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lógico de dados que inclua todas as restrições de integridade importantes é uma representação "verdadeira" dos requisitos da empresa. 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33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sz="12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lógico de dados que inclua todas as restrições de integridade importantes é uma representação "verdadeira" dos requisitos da empresa. 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6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sz="12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 modelo lógico de dados que inclua todas as restrições de integridade importantes é uma representação "verdadeira" dos requisitos da empresa. 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21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5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8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4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8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 metodologia para a Modelação Lógica é apresentada para que seja aplicável ao projeto de </a:t>
            </a:r>
            <a:r>
              <a:rPr lang="pt-PT" dirty="0" err="1"/>
              <a:t>SBDs</a:t>
            </a:r>
            <a:r>
              <a:rPr lang="pt-PT" dirty="0"/>
              <a:t> simples a complexos. Por exemplo, para criar uma BD com uma única vista de utilização o Passo 6 é omitido. Se, no entanto, a BD tiver várias vistas de utilização, as etapas 1 a 5 serão repetidas para o número necessário de modelos de dados, cada um representando diferentes visualizações de utilização do SBD. Na Etapa 6, esses modelos de dados são mesclados. Após a conclusão do modelo lógico, devemos ter um único modelo de dados lógico que seja uma representação correta, abrangente e inequívoca dos requisitos de dados da empresa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230BF-997A-4A76-A8AE-7F593A419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99E0-F2E8-4AF1-BBFE-69048676609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80FF-553C-4C53-A35A-88D65BD055CA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BA3E-635B-4BE6-9B99-3296B2CDC602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FF82-8AAB-4201-BA97-3773DD4DC2E1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3901-273E-42C4-8624-30DF46DFFC1F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F32D-F591-4E42-B86C-013EA770B2D0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9931-C6D2-4E66-BBD7-A57A953014FD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7E91-E66B-448A-9C41-F7D12D4172B5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E7BE-9233-4E68-9D8C-7F895972F660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B53F-62C3-4B95-A1CF-78DCB1C67CC4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E385-EDF9-4C0A-9896-C30623CA2F83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B302-E18A-45F4-A124-857F947CACDC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sis4.com/brmodelo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>
            <a:extLst>
              <a:ext uri="{FF2B5EF4-FFF2-40B4-BE49-F238E27FC236}">
                <a16:creationId xmlns:a16="http://schemas.microsoft.com/office/drawing/2014/main" id="{27FB57FF-84DE-4111-87C8-18986A1FD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15200924">
            <a:off x="9027569" y="1948728"/>
            <a:ext cx="7674280" cy="7954271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988846" y="1562100"/>
            <a:ext cx="9132433" cy="3759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399"/>
              </a:lnSpc>
            </a:pPr>
            <a:r>
              <a:rPr lang="en-US" sz="14000" spc="-143" dirty="0">
                <a:solidFill>
                  <a:srgbClr val="000000"/>
                </a:solidFill>
                <a:latin typeface="DM Sans Bold"/>
              </a:rPr>
              <a:t>Bases de Dados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326257" y="613778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DM Sans"/>
              </a:rPr>
              <a:t>Ano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DM Sans"/>
              </a:rPr>
              <a:t>Letivo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2021/22</a:t>
            </a:r>
            <a:endParaRPr lang="en-US" sz="2400" u="none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96157" y="613778"/>
            <a:ext cx="3933043" cy="414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00000"/>
                </a:solidFill>
                <a:latin typeface="DM Sans"/>
              </a:rPr>
              <a:t>Universidade</a:t>
            </a:r>
            <a:r>
              <a:rPr lang="en-US" sz="2400" dirty="0">
                <a:solidFill>
                  <a:srgbClr val="000000"/>
                </a:solidFill>
                <a:latin typeface="DM Sans"/>
              </a:rPr>
              <a:t> do Minho</a:t>
            </a:r>
            <a:endParaRPr lang="en-US" sz="2400" u="none" dirty="0">
              <a:solidFill>
                <a:srgbClr val="000000"/>
              </a:solidFill>
              <a:latin typeface="DM San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A3476C0-D4F6-43FF-ABB2-DB42B3020526}"/>
              </a:ext>
            </a:extLst>
          </p:cNvPr>
          <p:cNvGrpSpPr/>
          <p:nvPr/>
        </p:nvGrpSpPr>
        <p:grpSpPr>
          <a:xfrm>
            <a:off x="988846" y="7200900"/>
            <a:ext cx="6366754" cy="1247354"/>
            <a:chOff x="1024646" y="7124700"/>
            <a:chExt cx="6366754" cy="124735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282CF7F-253D-4F86-B5AA-37616F70EE63}"/>
                </a:ext>
              </a:extLst>
            </p:cNvPr>
            <p:cNvSpPr/>
            <p:nvPr/>
          </p:nvSpPr>
          <p:spPr>
            <a:xfrm>
              <a:off x="1024646" y="7124700"/>
              <a:ext cx="6366754" cy="124735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89EB84C-0644-442E-B67F-864DD32E61A8}"/>
                </a:ext>
              </a:extLst>
            </p:cNvPr>
            <p:cNvSpPr txBox="1"/>
            <p:nvPr/>
          </p:nvSpPr>
          <p:spPr>
            <a:xfrm>
              <a:off x="1301297" y="7305254"/>
              <a:ext cx="5813452" cy="8509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dirty="0" err="1">
                  <a:solidFill>
                    <a:schemeClr val="bg1"/>
                  </a:solidFill>
                  <a:latin typeface="DM Sans"/>
                </a:rPr>
                <a:t>Docente</a:t>
              </a:r>
              <a:r>
                <a:rPr lang="en-US" sz="2400" dirty="0">
                  <a:solidFill>
                    <a:schemeClr val="bg1"/>
                  </a:solidFill>
                  <a:latin typeface="DM Sans"/>
                </a:rPr>
                <a:t>: Diana Ferreira</a:t>
              </a:r>
            </a:p>
            <a:p>
              <a:pPr marL="0" lvl="0" indent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DM Sans"/>
                </a:rPr>
                <a:t>Email</a:t>
              </a:r>
              <a:r>
                <a:rPr lang="en-US" sz="2400" dirty="0">
                  <a:solidFill>
                    <a:schemeClr val="bg1"/>
                  </a:solidFill>
                  <a:latin typeface="DM Sans"/>
                </a:rPr>
                <a:t>: diana.ferreira@algoritmi.uminho.pt</a:t>
              </a: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4AE19F2A-E48E-4284-B7B3-7B8035A9B8D3}"/>
              </a:ext>
            </a:extLst>
          </p:cNvPr>
          <p:cNvGrpSpPr/>
          <p:nvPr/>
        </p:nvGrpSpPr>
        <p:grpSpPr>
          <a:xfrm>
            <a:off x="12499983" y="4457700"/>
            <a:ext cx="3276600" cy="3733800"/>
            <a:chOff x="12192000" y="4533900"/>
            <a:chExt cx="3276600" cy="3733800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3A405A7D-9C79-42EB-92C4-6AFC35342CF1}"/>
                </a:ext>
              </a:extLst>
            </p:cNvPr>
            <p:cNvSpPr/>
            <p:nvPr/>
          </p:nvSpPr>
          <p:spPr>
            <a:xfrm>
              <a:off x="12447965" y="4849025"/>
              <a:ext cx="2669362" cy="1001010"/>
            </a:xfrm>
            <a:custGeom>
              <a:avLst/>
              <a:gdLst>
                <a:gd name="connsiteX0" fmla="*/ 2593397 w 2669362"/>
                <a:gd name="connsiteY0" fmla="*/ 1000853 h 1001010"/>
                <a:gd name="connsiteX1" fmla="*/ 75711 w 2669362"/>
                <a:gd name="connsiteY1" fmla="*/ 1000853 h 1001010"/>
                <a:gd name="connsiteX2" fmla="*/ -128 w 2669362"/>
                <a:gd name="connsiteY2" fmla="*/ 925015 h 1001010"/>
                <a:gd name="connsiteX3" fmla="*/ -128 w 2669362"/>
                <a:gd name="connsiteY3" fmla="*/ 75670 h 1001010"/>
                <a:gd name="connsiteX4" fmla="*/ 75711 w 2669362"/>
                <a:gd name="connsiteY4" fmla="*/ -158 h 1001010"/>
                <a:gd name="connsiteX5" fmla="*/ 2593397 w 2669362"/>
                <a:gd name="connsiteY5" fmla="*/ -158 h 1001010"/>
                <a:gd name="connsiteX6" fmla="*/ 2669235 w 2669362"/>
                <a:gd name="connsiteY6" fmla="*/ 75670 h 1001010"/>
                <a:gd name="connsiteX7" fmla="*/ 2669235 w 2669362"/>
                <a:gd name="connsiteY7" fmla="*/ 925015 h 1001010"/>
                <a:gd name="connsiteX8" fmla="*/ 2593397 w 2669362"/>
                <a:gd name="connsiteY8" fmla="*/ 1000853 h 100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9362" h="1001010">
                  <a:moveTo>
                    <a:pt x="2593397" y="1000853"/>
                  </a:moveTo>
                  <a:lnTo>
                    <a:pt x="75711" y="1000853"/>
                  </a:lnTo>
                  <a:cubicBezTo>
                    <a:pt x="33848" y="1000805"/>
                    <a:pt x="-80" y="966877"/>
                    <a:pt x="-128" y="925015"/>
                  </a:cubicBezTo>
                  <a:lnTo>
                    <a:pt x="-128" y="75670"/>
                  </a:lnTo>
                  <a:cubicBezTo>
                    <a:pt x="-80" y="33808"/>
                    <a:pt x="33848" y="-111"/>
                    <a:pt x="75711" y="-158"/>
                  </a:cubicBezTo>
                  <a:lnTo>
                    <a:pt x="2593397" y="-158"/>
                  </a:lnTo>
                  <a:cubicBezTo>
                    <a:pt x="2635259" y="-111"/>
                    <a:pt x="2669188" y="33808"/>
                    <a:pt x="2669235" y="75670"/>
                  </a:cubicBezTo>
                  <a:lnTo>
                    <a:pt x="2669235" y="925015"/>
                  </a:lnTo>
                  <a:cubicBezTo>
                    <a:pt x="2669188" y="966877"/>
                    <a:pt x="2635259" y="1000805"/>
                    <a:pt x="2593397" y="100085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7A092534-4547-4865-888E-819D3CFC2182}"/>
                </a:ext>
              </a:extLst>
            </p:cNvPr>
            <p:cNvSpPr/>
            <p:nvPr/>
          </p:nvSpPr>
          <p:spPr>
            <a:xfrm>
              <a:off x="12842309" y="5076529"/>
              <a:ext cx="667338" cy="75833"/>
            </a:xfrm>
            <a:custGeom>
              <a:avLst/>
              <a:gdLst>
                <a:gd name="connsiteX0" fmla="*/ 0 w 667338"/>
                <a:gd name="connsiteY0" fmla="*/ 0 h 75833"/>
                <a:gd name="connsiteX1" fmla="*/ 667339 w 667338"/>
                <a:gd name="connsiteY1" fmla="*/ 0 h 75833"/>
                <a:gd name="connsiteX2" fmla="*/ 667339 w 667338"/>
                <a:gd name="connsiteY2" fmla="*/ 75834 h 75833"/>
                <a:gd name="connsiteX3" fmla="*/ 0 w 667338"/>
                <a:gd name="connsiteY3" fmla="*/ 75834 h 7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338" h="75833">
                  <a:moveTo>
                    <a:pt x="0" y="0"/>
                  </a:moveTo>
                  <a:lnTo>
                    <a:pt x="667339" y="0"/>
                  </a:lnTo>
                  <a:lnTo>
                    <a:pt x="667339" y="75834"/>
                  </a:lnTo>
                  <a:lnTo>
                    <a:pt x="0" y="758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1563F97-5920-4F5C-8E39-E9781BC9722A}"/>
                </a:ext>
              </a:extLst>
            </p:cNvPr>
            <p:cNvSpPr/>
            <p:nvPr/>
          </p:nvSpPr>
          <p:spPr>
            <a:xfrm>
              <a:off x="14343821" y="5076530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0 w 91000"/>
                <a:gd name="connsiteY1" fmla="*/ 91001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0" y="91001"/>
                  </a:cubicBezTo>
                  <a:cubicBezTo>
                    <a:pt x="20371" y="91001"/>
                    <a:pt x="0" y="70630"/>
                    <a:pt x="0" y="45500"/>
                  </a:cubicBezTo>
                  <a:cubicBezTo>
                    <a:pt x="0" y="20371"/>
                    <a:pt x="20372" y="0"/>
                    <a:pt x="45500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E91D746-0162-4AAC-BA6D-50FD0368B7C6}"/>
                </a:ext>
              </a:extLst>
            </p:cNvPr>
            <p:cNvSpPr/>
            <p:nvPr/>
          </p:nvSpPr>
          <p:spPr>
            <a:xfrm>
              <a:off x="14495488" y="5076530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1 w 91000"/>
                <a:gd name="connsiteY1" fmla="*/ 91001 h 91000"/>
                <a:gd name="connsiteX2" fmla="*/ 1 w 91000"/>
                <a:gd name="connsiteY2" fmla="*/ 45500 h 91000"/>
                <a:gd name="connsiteX3" fmla="*/ 45501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1" y="91001"/>
                  </a:cubicBezTo>
                  <a:cubicBezTo>
                    <a:pt x="20371" y="91001"/>
                    <a:pt x="1" y="70630"/>
                    <a:pt x="1" y="45500"/>
                  </a:cubicBezTo>
                  <a:cubicBezTo>
                    <a:pt x="1" y="20371"/>
                    <a:pt x="20372" y="0"/>
                    <a:pt x="45501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11EB8EC1-522B-466B-A3AF-DAA604496751}"/>
                </a:ext>
              </a:extLst>
            </p:cNvPr>
            <p:cNvSpPr/>
            <p:nvPr/>
          </p:nvSpPr>
          <p:spPr>
            <a:xfrm>
              <a:off x="14647155" y="5076530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0 w 91000"/>
                <a:gd name="connsiteY1" fmla="*/ 91001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0" y="91001"/>
                  </a:cubicBezTo>
                  <a:cubicBezTo>
                    <a:pt x="20371" y="91001"/>
                    <a:pt x="0" y="70630"/>
                    <a:pt x="0" y="45500"/>
                  </a:cubicBezTo>
                  <a:cubicBezTo>
                    <a:pt x="0" y="20371"/>
                    <a:pt x="20372" y="0"/>
                    <a:pt x="45500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652D769-0A04-4387-AF19-EC11297070E5}"/>
                </a:ext>
              </a:extLst>
            </p:cNvPr>
            <p:cNvSpPr/>
            <p:nvPr/>
          </p:nvSpPr>
          <p:spPr>
            <a:xfrm>
              <a:off x="12447965" y="5925864"/>
              <a:ext cx="2669362" cy="1001010"/>
            </a:xfrm>
            <a:custGeom>
              <a:avLst/>
              <a:gdLst>
                <a:gd name="connsiteX0" fmla="*/ 2593397 w 2669362"/>
                <a:gd name="connsiteY0" fmla="*/ 1000852 h 1001010"/>
                <a:gd name="connsiteX1" fmla="*/ 75711 w 2669362"/>
                <a:gd name="connsiteY1" fmla="*/ 1000852 h 1001010"/>
                <a:gd name="connsiteX2" fmla="*/ -128 w 2669362"/>
                <a:gd name="connsiteY2" fmla="*/ 925014 h 1001010"/>
                <a:gd name="connsiteX3" fmla="*/ -128 w 2669362"/>
                <a:gd name="connsiteY3" fmla="*/ 75679 h 1001010"/>
                <a:gd name="connsiteX4" fmla="*/ 75711 w 2669362"/>
                <a:gd name="connsiteY4" fmla="*/ -158 h 1001010"/>
                <a:gd name="connsiteX5" fmla="*/ 2593397 w 2669362"/>
                <a:gd name="connsiteY5" fmla="*/ -158 h 1001010"/>
                <a:gd name="connsiteX6" fmla="*/ 2669235 w 2669362"/>
                <a:gd name="connsiteY6" fmla="*/ 75679 h 1001010"/>
                <a:gd name="connsiteX7" fmla="*/ 2669235 w 2669362"/>
                <a:gd name="connsiteY7" fmla="*/ 925014 h 1001010"/>
                <a:gd name="connsiteX8" fmla="*/ 2593397 w 2669362"/>
                <a:gd name="connsiteY8" fmla="*/ 1000852 h 100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9362" h="1001010">
                  <a:moveTo>
                    <a:pt x="2593397" y="1000852"/>
                  </a:moveTo>
                  <a:lnTo>
                    <a:pt x="75711" y="1000852"/>
                  </a:lnTo>
                  <a:cubicBezTo>
                    <a:pt x="33848" y="1000805"/>
                    <a:pt x="-80" y="966877"/>
                    <a:pt x="-128" y="925014"/>
                  </a:cubicBezTo>
                  <a:lnTo>
                    <a:pt x="-128" y="75679"/>
                  </a:lnTo>
                  <a:cubicBezTo>
                    <a:pt x="-80" y="33817"/>
                    <a:pt x="33848" y="-111"/>
                    <a:pt x="75711" y="-158"/>
                  </a:cubicBezTo>
                  <a:lnTo>
                    <a:pt x="2593397" y="-158"/>
                  </a:lnTo>
                  <a:cubicBezTo>
                    <a:pt x="2635259" y="-111"/>
                    <a:pt x="2669188" y="33817"/>
                    <a:pt x="2669235" y="75679"/>
                  </a:cubicBezTo>
                  <a:lnTo>
                    <a:pt x="2669235" y="925014"/>
                  </a:lnTo>
                  <a:cubicBezTo>
                    <a:pt x="2669188" y="966877"/>
                    <a:pt x="2635259" y="1000805"/>
                    <a:pt x="2593397" y="100085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6BB024-6245-4082-8F5B-E6CB856BFA36}"/>
                </a:ext>
              </a:extLst>
            </p:cNvPr>
            <p:cNvSpPr/>
            <p:nvPr/>
          </p:nvSpPr>
          <p:spPr>
            <a:xfrm>
              <a:off x="14343821" y="6153369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0 w 91000"/>
                <a:gd name="connsiteY1" fmla="*/ 91001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0" y="91001"/>
                  </a:cubicBezTo>
                  <a:cubicBezTo>
                    <a:pt x="20371" y="91001"/>
                    <a:pt x="0" y="70630"/>
                    <a:pt x="0" y="45500"/>
                  </a:cubicBezTo>
                  <a:cubicBezTo>
                    <a:pt x="0" y="20371"/>
                    <a:pt x="20372" y="0"/>
                    <a:pt x="45500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AADE6941-3D11-44DD-8FA0-3FD35D3117E5}"/>
                </a:ext>
              </a:extLst>
            </p:cNvPr>
            <p:cNvSpPr/>
            <p:nvPr/>
          </p:nvSpPr>
          <p:spPr>
            <a:xfrm>
              <a:off x="14495488" y="6153369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1 w 91000"/>
                <a:gd name="connsiteY1" fmla="*/ 91001 h 91000"/>
                <a:gd name="connsiteX2" fmla="*/ 1 w 91000"/>
                <a:gd name="connsiteY2" fmla="*/ 45500 h 91000"/>
                <a:gd name="connsiteX3" fmla="*/ 45501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1" y="91001"/>
                  </a:cubicBezTo>
                  <a:cubicBezTo>
                    <a:pt x="20371" y="91001"/>
                    <a:pt x="1" y="70630"/>
                    <a:pt x="1" y="45500"/>
                  </a:cubicBezTo>
                  <a:cubicBezTo>
                    <a:pt x="1" y="20371"/>
                    <a:pt x="20372" y="0"/>
                    <a:pt x="45501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C2C30D8-394E-452A-AF60-64ED570F50EA}"/>
                </a:ext>
              </a:extLst>
            </p:cNvPr>
            <p:cNvSpPr/>
            <p:nvPr/>
          </p:nvSpPr>
          <p:spPr>
            <a:xfrm>
              <a:off x="14647155" y="6153369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0 w 91000"/>
                <a:gd name="connsiteY1" fmla="*/ 91001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0" y="91001"/>
                  </a:cubicBezTo>
                  <a:cubicBezTo>
                    <a:pt x="20371" y="91001"/>
                    <a:pt x="0" y="70630"/>
                    <a:pt x="0" y="45500"/>
                  </a:cubicBezTo>
                  <a:cubicBezTo>
                    <a:pt x="0" y="20371"/>
                    <a:pt x="20372" y="0"/>
                    <a:pt x="45500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865862E-E1DD-43BE-BDE2-FC5DC47CFE24}"/>
                </a:ext>
              </a:extLst>
            </p:cNvPr>
            <p:cNvSpPr/>
            <p:nvPr/>
          </p:nvSpPr>
          <p:spPr>
            <a:xfrm>
              <a:off x="12447965" y="7002703"/>
              <a:ext cx="2669362" cy="1001010"/>
            </a:xfrm>
            <a:custGeom>
              <a:avLst/>
              <a:gdLst>
                <a:gd name="connsiteX0" fmla="*/ 2593397 w 2669362"/>
                <a:gd name="connsiteY0" fmla="*/ 1000853 h 1001010"/>
                <a:gd name="connsiteX1" fmla="*/ 75711 w 2669362"/>
                <a:gd name="connsiteY1" fmla="*/ 1000853 h 1001010"/>
                <a:gd name="connsiteX2" fmla="*/ -128 w 2669362"/>
                <a:gd name="connsiteY2" fmla="*/ 925024 h 1001010"/>
                <a:gd name="connsiteX3" fmla="*/ -128 w 2669362"/>
                <a:gd name="connsiteY3" fmla="*/ 75680 h 1001010"/>
                <a:gd name="connsiteX4" fmla="*/ 75711 w 2669362"/>
                <a:gd name="connsiteY4" fmla="*/ -158 h 1001010"/>
                <a:gd name="connsiteX5" fmla="*/ 2593397 w 2669362"/>
                <a:gd name="connsiteY5" fmla="*/ -158 h 1001010"/>
                <a:gd name="connsiteX6" fmla="*/ 2669235 w 2669362"/>
                <a:gd name="connsiteY6" fmla="*/ 75680 h 1001010"/>
                <a:gd name="connsiteX7" fmla="*/ 2669235 w 2669362"/>
                <a:gd name="connsiteY7" fmla="*/ 925024 h 1001010"/>
                <a:gd name="connsiteX8" fmla="*/ 2593397 w 2669362"/>
                <a:gd name="connsiteY8" fmla="*/ 1000853 h 100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9362" h="1001010">
                  <a:moveTo>
                    <a:pt x="2593397" y="1000853"/>
                  </a:moveTo>
                  <a:lnTo>
                    <a:pt x="75711" y="1000853"/>
                  </a:lnTo>
                  <a:cubicBezTo>
                    <a:pt x="33848" y="1000805"/>
                    <a:pt x="-80" y="966887"/>
                    <a:pt x="-128" y="925024"/>
                  </a:cubicBezTo>
                  <a:lnTo>
                    <a:pt x="-128" y="75680"/>
                  </a:lnTo>
                  <a:cubicBezTo>
                    <a:pt x="-80" y="33817"/>
                    <a:pt x="33848" y="-101"/>
                    <a:pt x="75711" y="-158"/>
                  </a:cubicBezTo>
                  <a:lnTo>
                    <a:pt x="2593397" y="-158"/>
                  </a:lnTo>
                  <a:cubicBezTo>
                    <a:pt x="2635259" y="-111"/>
                    <a:pt x="2669188" y="33817"/>
                    <a:pt x="2669235" y="75680"/>
                  </a:cubicBezTo>
                  <a:lnTo>
                    <a:pt x="2669235" y="925024"/>
                  </a:lnTo>
                  <a:cubicBezTo>
                    <a:pt x="2669188" y="966887"/>
                    <a:pt x="2635259" y="1000805"/>
                    <a:pt x="2593397" y="100085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E5BB7B5-25C0-416D-A370-9F056EC59E20}"/>
                </a:ext>
              </a:extLst>
            </p:cNvPr>
            <p:cNvSpPr/>
            <p:nvPr/>
          </p:nvSpPr>
          <p:spPr>
            <a:xfrm>
              <a:off x="14343821" y="7230208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0 w 91000"/>
                <a:gd name="connsiteY1" fmla="*/ 91001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0" y="91001"/>
                  </a:cubicBezTo>
                  <a:cubicBezTo>
                    <a:pt x="20371" y="91001"/>
                    <a:pt x="0" y="70630"/>
                    <a:pt x="0" y="45500"/>
                  </a:cubicBezTo>
                  <a:cubicBezTo>
                    <a:pt x="0" y="20371"/>
                    <a:pt x="20372" y="0"/>
                    <a:pt x="45500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C7A7540-8A13-4A04-9578-EED0775F8F23}"/>
                </a:ext>
              </a:extLst>
            </p:cNvPr>
            <p:cNvSpPr/>
            <p:nvPr/>
          </p:nvSpPr>
          <p:spPr>
            <a:xfrm>
              <a:off x="14495488" y="7230208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1 w 91000"/>
                <a:gd name="connsiteY1" fmla="*/ 91001 h 91000"/>
                <a:gd name="connsiteX2" fmla="*/ 1 w 91000"/>
                <a:gd name="connsiteY2" fmla="*/ 45500 h 91000"/>
                <a:gd name="connsiteX3" fmla="*/ 45501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1" y="91001"/>
                  </a:cubicBezTo>
                  <a:cubicBezTo>
                    <a:pt x="20371" y="91001"/>
                    <a:pt x="1" y="70630"/>
                    <a:pt x="1" y="45500"/>
                  </a:cubicBezTo>
                  <a:cubicBezTo>
                    <a:pt x="1" y="20371"/>
                    <a:pt x="20372" y="0"/>
                    <a:pt x="45501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EB30BC72-4C6A-4E2C-BDEA-691FE8C46D6A}"/>
                </a:ext>
              </a:extLst>
            </p:cNvPr>
            <p:cNvSpPr/>
            <p:nvPr/>
          </p:nvSpPr>
          <p:spPr>
            <a:xfrm>
              <a:off x="14647155" y="7230208"/>
              <a:ext cx="91000" cy="91000"/>
            </a:xfrm>
            <a:custGeom>
              <a:avLst/>
              <a:gdLst>
                <a:gd name="connsiteX0" fmla="*/ 91001 w 91000"/>
                <a:gd name="connsiteY0" fmla="*/ 45500 h 91000"/>
                <a:gd name="connsiteX1" fmla="*/ 45500 w 91000"/>
                <a:gd name="connsiteY1" fmla="*/ 91001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1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1" y="45500"/>
                  </a:moveTo>
                  <a:cubicBezTo>
                    <a:pt x="91001" y="70630"/>
                    <a:pt x="70629" y="91001"/>
                    <a:pt x="45500" y="91001"/>
                  </a:cubicBezTo>
                  <a:cubicBezTo>
                    <a:pt x="20371" y="91001"/>
                    <a:pt x="0" y="70630"/>
                    <a:pt x="0" y="45500"/>
                  </a:cubicBezTo>
                  <a:cubicBezTo>
                    <a:pt x="0" y="20371"/>
                    <a:pt x="20372" y="0"/>
                    <a:pt x="45500" y="0"/>
                  </a:cubicBezTo>
                  <a:cubicBezTo>
                    <a:pt x="70630" y="0"/>
                    <a:pt x="91001" y="20371"/>
                    <a:pt x="91001" y="45500"/>
                  </a:cubicBez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DAE45F9C-9D67-44DE-88A0-10994CF4C06B}"/>
                </a:ext>
              </a:extLst>
            </p:cNvPr>
            <p:cNvSpPr/>
            <p:nvPr/>
          </p:nvSpPr>
          <p:spPr>
            <a:xfrm>
              <a:off x="12192000" y="7636822"/>
              <a:ext cx="1600200" cy="630878"/>
            </a:xfrm>
            <a:custGeom>
              <a:avLst/>
              <a:gdLst>
                <a:gd name="connsiteX0" fmla="*/ 1600200 w 1600200"/>
                <a:gd name="connsiteY0" fmla="*/ 630879 h 630878"/>
                <a:gd name="connsiteX1" fmla="*/ 0 w 1600200"/>
                <a:gd name="connsiteY1" fmla="*/ 630879 h 630878"/>
                <a:gd name="connsiteX2" fmla="*/ 0 w 1600200"/>
                <a:gd name="connsiteY2" fmla="*/ 0 h 630878"/>
                <a:gd name="connsiteX3" fmla="*/ 19050 w 1600200"/>
                <a:gd name="connsiteY3" fmla="*/ 0 h 630878"/>
                <a:gd name="connsiteX4" fmla="*/ 19050 w 1600200"/>
                <a:gd name="connsiteY4" fmla="*/ 611829 h 630878"/>
                <a:gd name="connsiteX5" fmla="*/ 1600200 w 1600200"/>
                <a:gd name="connsiteY5" fmla="*/ 611829 h 630878"/>
                <a:gd name="connsiteX6" fmla="*/ 1600200 w 1600200"/>
                <a:gd name="connsiteY6" fmla="*/ 630879 h 6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0200" h="630878">
                  <a:moveTo>
                    <a:pt x="1600200" y="630879"/>
                  </a:moveTo>
                  <a:lnTo>
                    <a:pt x="0" y="630879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611829"/>
                  </a:lnTo>
                  <a:lnTo>
                    <a:pt x="1600200" y="611829"/>
                  </a:lnTo>
                  <a:lnTo>
                    <a:pt x="1600200" y="630879"/>
                  </a:ln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234714DB-E142-4CC5-BB45-D2FD19D32127}"/>
                </a:ext>
              </a:extLst>
            </p:cNvPr>
            <p:cNvSpPr/>
            <p:nvPr/>
          </p:nvSpPr>
          <p:spPr>
            <a:xfrm>
              <a:off x="13868400" y="4533900"/>
              <a:ext cx="1600200" cy="630878"/>
            </a:xfrm>
            <a:custGeom>
              <a:avLst/>
              <a:gdLst>
                <a:gd name="connsiteX0" fmla="*/ 0 w 1600200"/>
                <a:gd name="connsiteY0" fmla="*/ 0 h 630878"/>
                <a:gd name="connsiteX1" fmla="*/ 1600200 w 1600200"/>
                <a:gd name="connsiteY1" fmla="*/ 0 h 630878"/>
                <a:gd name="connsiteX2" fmla="*/ 1600200 w 1600200"/>
                <a:gd name="connsiteY2" fmla="*/ 630879 h 630878"/>
                <a:gd name="connsiteX3" fmla="*/ 1581150 w 1600200"/>
                <a:gd name="connsiteY3" fmla="*/ 630879 h 630878"/>
                <a:gd name="connsiteX4" fmla="*/ 1581150 w 1600200"/>
                <a:gd name="connsiteY4" fmla="*/ 19050 h 630878"/>
                <a:gd name="connsiteX5" fmla="*/ 0 w 1600200"/>
                <a:gd name="connsiteY5" fmla="*/ 19050 h 630878"/>
                <a:gd name="connsiteX6" fmla="*/ 0 w 1600200"/>
                <a:gd name="connsiteY6" fmla="*/ 0 h 6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0200" h="630878">
                  <a:moveTo>
                    <a:pt x="0" y="0"/>
                  </a:moveTo>
                  <a:lnTo>
                    <a:pt x="1600200" y="0"/>
                  </a:lnTo>
                  <a:lnTo>
                    <a:pt x="1600200" y="630879"/>
                  </a:lnTo>
                  <a:lnTo>
                    <a:pt x="1581150" y="630879"/>
                  </a:lnTo>
                  <a:lnTo>
                    <a:pt x="1581150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F6D2F0E7-1039-491D-8AF5-946B30127CCC}"/>
                </a:ext>
              </a:extLst>
            </p:cNvPr>
            <p:cNvSpPr/>
            <p:nvPr/>
          </p:nvSpPr>
          <p:spPr>
            <a:xfrm>
              <a:off x="12864709" y="6115452"/>
              <a:ext cx="667338" cy="75833"/>
            </a:xfrm>
            <a:custGeom>
              <a:avLst/>
              <a:gdLst>
                <a:gd name="connsiteX0" fmla="*/ 0 w 667338"/>
                <a:gd name="connsiteY0" fmla="*/ 0 h 75833"/>
                <a:gd name="connsiteX1" fmla="*/ 667339 w 667338"/>
                <a:gd name="connsiteY1" fmla="*/ 0 h 75833"/>
                <a:gd name="connsiteX2" fmla="*/ 667339 w 667338"/>
                <a:gd name="connsiteY2" fmla="*/ 75834 h 75833"/>
                <a:gd name="connsiteX3" fmla="*/ 0 w 667338"/>
                <a:gd name="connsiteY3" fmla="*/ 75834 h 7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338" h="75833">
                  <a:moveTo>
                    <a:pt x="0" y="0"/>
                  </a:moveTo>
                  <a:lnTo>
                    <a:pt x="667339" y="0"/>
                  </a:lnTo>
                  <a:lnTo>
                    <a:pt x="667339" y="75834"/>
                  </a:lnTo>
                  <a:lnTo>
                    <a:pt x="0" y="758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79BE2F1C-6241-4225-A305-08E8449CF8F6}"/>
                </a:ext>
              </a:extLst>
            </p:cNvPr>
            <p:cNvSpPr/>
            <p:nvPr/>
          </p:nvSpPr>
          <p:spPr>
            <a:xfrm>
              <a:off x="12843934" y="7237791"/>
              <a:ext cx="667338" cy="75833"/>
            </a:xfrm>
            <a:custGeom>
              <a:avLst/>
              <a:gdLst>
                <a:gd name="connsiteX0" fmla="*/ 0 w 667338"/>
                <a:gd name="connsiteY0" fmla="*/ 0 h 75833"/>
                <a:gd name="connsiteX1" fmla="*/ 667339 w 667338"/>
                <a:gd name="connsiteY1" fmla="*/ 0 h 75833"/>
                <a:gd name="connsiteX2" fmla="*/ 667339 w 667338"/>
                <a:gd name="connsiteY2" fmla="*/ 75834 h 75833"/>
                <a:gd name="connsiteX3" fmla="*/ 0 w 667338"/>
                <a:gd name="connsiteY3" fmla="*/ 75834 h 75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338" h="75833">
                  <a:moveTo>
                    <a:pt x="0" y="0"/>
                  </a:moveTo>
                  <a:lnTo>
                    <a:pt x="667339" y="0"/>
                  </a:lnTo>
                  <a:lnTo>
                    <a:pt x="667339" y="75834"/>
                  </a:lnTo>
                  <a:lnTo>
                    <a:pt x="0" y="7583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0" name="Picture 24">
            <a:extLst>
              <a:ext uri="{FF2B5EF4-FFF2-40B4-BE49-F238E27FC236}">
                <a16:creationId xmlns:a16="http://schemas.microsoft.com/office/drawing/2014/main" id="{34924574-645C-4CCF-B0E8-9BF92838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flipH="1">
            <a:off x="9980194" y="2747123"/>
            <a:ext cx="2459121" cy="686556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382A7A8-5C36-4E71-9086-75AE7F6E2D95}"/>
              </a:ext>
            </a:extLst>
          </p:cNvPr>
          <p:cNvSpPr txBox="1"/>
          <p:nvPr/>
        </p:nvSpPr>
        <p:spPr>
          <a:xfrm>
            <a:off x="988846" y="8654716"/>
            <a:ext cx="9180576" cy="94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b="1" dirty="0" err="1">
                <a:latin typeface="DM Sans"/>
              </a:rPr>
              <a:t>Horário</a:t>
            </a:r>
            <a:r>
              <a:rPr lang="en-US" sz="2400" b="1" dirty="0">
                <a:latin typeface="DM Sans"/>
              </a:rPr>
              <a:t> de </a:t>
            </a:r>
            <a:r>
              <a:rPr lang="en-US" sz="2400" b="1" dirty="0" err="1">
                <a:latin typeface="DM Sans"/>
              </a:rPr>
              <a:t>Atendimento</a:t>
            </a:r>
            <a:r>
              <a:rPr lang="en-US" sz="2400" dirty="0">
                <a:latin typeface="DM Sans"/>
              </a:rPr>
              <a:t>: 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latin typeface="DM Sans"/>
              </a:rPr>
              <a:t>4ª </a:t>
            </a:r>
            <a:r>
              <a:rPr lang="en-US" sz="2400" dirty="0" err="1">
                <a:latin typeface="DM Sans"/>
              </a:rPr>
              <a:t>feira</a:t>
            </a:r>
            <a:r>
              <a:rPr lang="en-US" sz="2400" dirty="0">
                <a:latin typeface="DM Sans"/>
              </a:rPr>
              <a:t> 10h-11h | DI 1.15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5A5733E9-7DCC-4E35-AB1E-4B4C8D5B03BC}"/>
              </a:ext>
            </a:extLst>
          </p:cNvPr>
          <p:cNvSpPr txBox="1"/>
          <p:nvPr/>
        </p:nvSpPr>
        <p:spPr>
          <a:xfrm>
            <a:off x="1062108" y="5360194"/>
            <a:ext cx="754849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spc="-143" dirty="0">
                <a:solidFill>
                  <a:schemeClr val="tx1">
                    <a:lumMod val="50000"/>
                    <a:lumOff val="50000"/>
                  </a:schemeClr>
                </a:solidFill>
                <a:latin typeface="DM Sans Bold"/>
              </a:rPr>
              <a:t>PL05 – </a:t>
            </a:r>
            <a:r>
              <a:rPr lang="pt-PT" sz="4000" spc="-143" dirty="0">
                <a:solidFill>
                  <a:schemeClr val="tx1">
                    <a:lumMod val="50000"/>
                    <a:lumOff val="50000"/>
                  </a:schemeClr>
                </a:solidFill>
                <a:latin typeface="DM Sans Bold"/>
              </a:rPr>
              <a:t>Modelação Lógica</a:t>
            </a:r>
            <a:endParaRPr lang="en-US" sz="4000" spc="-143" dirty="0">
              <a:solidFill>
                <a:schemeClr val="tx1">
                  <a:lumMod val="50000"/>
                  <a:lumOff val="50000"/>
                </a:schemeClr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09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Modelo Relacional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31E8B9-96E3-4DA5-868B-EA003CD9FA27}"/>
              </a:ext>
            </a:extLst>
          </p:cNvPr>
          <p:cNvSpPr txBox="1"/>
          <p:nvPr/>
        </p:nvSpPr>
        <p:spPr>
          <a:xfrm>
            <a:off x="4267200" y="2781300"/>
            <a:ext cx="1187767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600" dirty="0">
                <a:latin typeface="DM Sans" pitchFamily="2" charset="0"/>
              </a:rPr>
              <a:t>Modelo lógico para </a:t>
            </a:r>
            <a:r>
              <a:rPr lang="pt-PT" sz="2600" dirty="0" err="1">
                <a:latin typeface="DM Sans" pitchFamily="2" charset="0"/>
              </a:rPr>
              <a:t>BDs</a:t>
            </a:r>
            <a:r>
              <a:rPr lang="pt-PT" sz="2600" dirty="0">
                <a:latin typeface="DM Sans" pitchFamily="2" charset="0"/>
              </a:rPr>
              <a:t> relacionais, baseado no conceito de relação, também designado por tabela.</a:t>
            </a:r>
            <a:endParaRPr lang="en-US" sz="2600" b="1" dirty="0">
              <a:latin typeface="DM Sans" pitchFamily="2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5EB7467-2960-4435-854D-0CD3F659ABDD}"/>
              </a:ext>
            </a:extLst>
          </p:cNvPr>
          <p:cNvSpPr/>
          <p:nvPr/>
        </p:nvSpPr>
        <p:spPr>
          <a:xfrm>
            <a:off x="3962405" y="2442314"/>
            <a:ext cx="12558490" cy="1570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xão: Curva 15">
            <a:extLst>
              <a:ext uri="{FF2B5EF4-FFF2-40B4-BE49-F238E27FC236}">
                <a16:creationId xmlns:a16="http://schemas.microsoft.com/office/drawing/2014/main" id="{89837433-FBFE-4FA7-902E-8A8D7774B3FF}"/>
              </a:ext>
            </a:extLst>
          </p:cNvPr>
          <p:cNvCxnSpPr>
            <a:cxnSpLocks/>
          </p:cNvCxnSpPr>
          <p:nvPr/>
        </p:nvCxnSpPr>
        <p:spPr>
          <a:xfrm rot="5400000" flipV="1">
            <a:off x="2462929" y="1992857"/>
            <a:ext cx="1260000" cy="1260000"/>
          </a:xfrm>
          <a:prstGeom prst="curved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15">
            <a:extLst>
              <a:ext uri="{FF2B5EF4-FFF2-40B4-BE49-F238E27FC236}">
                <a16:creationId xmlns:a16="http://schemas.microsoft.com/office/drawing/2014/main" id="{1D518313-B63C-491E-A130-13074F809A95}"/>
              </a:ext>
            </a:extLst>
          </p:cNvPr>
          <p:cNvGrpSpPr/>
          <p:nvPr/>
        </p:nvGrpSpPr>
        <p:grpSpPr>
          <a:xfrm>
            <a:off x="3326498" y="6466483"/>
            <a:ext cx="6934202" cy="1652753"/>
            <a:chOff x="0" y="0"/>
            <a:chExt cx="3503685" cy="1268730"/>
          </a:xfrm>
          <a:solidFill>
            <a:srgbClr val="3ACE6F"/>
          </a:solidFill>
        </p:grpSpPr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FF0B7141-1FC7-46D0-BFF8-991B3EEE4FFC}"/>
                </a:ext>
              </a:extLst>
            </p:cNvPr>
            <p:cNvSpPr/>
            <p:nvPr/>
          </p:nvSpPr>
          <p:spPr>
            <a:xfrm>
              <a:off x="0" y="0"/>
              <a:ext cx="3503685" cy="1268730"/>
            </a:xfrm>
            <a:custGeom>
              <a:avLst/>
              <a:gdLst/>
              <a:ahLst/>
              <a:cxnLst/>
              <a:rect l="l" t="t" r="r" b="b"/>
              <a:pathLst>
                <a:path w="3503685" h="1268730">
                  <a:moveTo>
                    <a:pt x="735330" y="0"/>
                  </a:moveTo>
                  <a:lnTo>
                    <a:pt x="0" y="1268730"/>
                  </a:lnTo>
                  <a:lnTo>
                    <a:pt x="3503685" y="1268730"/>
                  </a:lnTo>
                  <a:lnTo>
                    <a:pt x="2768355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6" name="Group 17">
            <a:extLst>
              <a:ext uri="{FF2B5EF4-FFF2-40B4-BE49-F238E27FC236}">
                <a16:creationId xmlns:a16="http://schemas.microsoft.com/office/drawing/2014/main" id="{DEFE9326-E772-4DE8-AAA7-725ABAAC8FE9}"/>
              </a:ext>
            </a:extLst>
          </p:cNvPr>
          <p:cNvGrpSpPr/>
          <p:nvPr/>
        </p:nvGrpSpPr>
        <p:grpSpPr>
          <a:xfrm>
            <a:off x="1721920" y="8294143"/>
            <a:ext cx="10153648" cy="1533751"/>
            <a:chOff x="0" y="0"/>
            <a:chExt cx="5085227" cy="1268730"/>
          </a:xfrm>
          <a:solidFill>
            <a:srgbClr val="2AA656"/>
          </a:solidFill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B5602645-EFAE-42AF-821A-3EF5EEBB6848}"/>
                </a:ext>
              </a:extLst>
            </p:cNvPr>
            <p:cNvSpPr/>
            <p:nvPr/>
          </p:nvSpPr>
          <p:spPr>
            <a:xfrm>
              <a:off x="0" y="0"/>
              <a:ext cx="5085228" cy="1268730"/>
            </a:xfrm>
            <a:custGeom>
              <a:avLst/>
              <a:gdLst/>
              <a:ahLst/>
              <a:cxnLst/>
              <a:rect l="l" t="t" r="r" b="b"/>
              <a:pathLst>
                <a:path w="5085228" h="1268730">
                  <a:moveTo>
                    <a:pt x="735330" y="0"/>
                  </a:moveTo>
                  <a:lnTo>
                    <a:pt x="0" y="1268730"/>
                  </a:lnTo>
                  <a:lnTo>
                    <a:pt x="5085228" y="1268730"/>
                  </a:lnTo>
                  <a:lnTo>
                    <a:pt x="4349898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48" name="Picture 32">
            <a:extLst>
              <a:ext uri="{FF2B5EF4-FFF2-40B4-BE49-F238E27FC236}">
                <a16:creationId xmlns:a16="http://schemas.microsoft.com/office/drawing/2014/main" id="{2B4C2C48-C124-472C-8F7D-20110C655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853802" y="4179396"/>
            <a:ext cx="3832997" cy="2091965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9F3089CD-8B09-42B0-B8C0-FF5F0BE2284E}"/>
              </a:ext>
            </a:extLst>
          </p:cNvPr>
          <p:cNvSpPr txBox="1"/>
          <p:nvPr/>
        </p:nvSpPr>
        <p:spPr>
          <a:xfrm>
            <a:off x="4550526" y="8822402"/>
            <a:ext cx="4891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err="1">
                <a:solidFill>
                  <a:schemeClr val="bg1"/>
                </a:solidFill>
                <a:latin typeface="DM Sans" panose="020B0604020202020204" charset="0"/>
              </a:rPr>
              <a:t>Modelação</a:t>
            </a:r>
            <a:r>
              <a:rPr lang="en-US" sz="2700" b="1" dirty="0">
                <a:solidFill>
                  <a:schemeClr val="bg1"/>
                </a:solidFill>
                <a:latin typeface="DM Sans" panose="020B0604020202020204" charset="0"/>
              </a:rPr>
              <a:t> Conceptual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9964A37D-6C3A-4ACA-9AEF-24644089B175}"/>
              </a:ext>
            </a:extLst>
          </p:cNvPr>
          <p:cNvSpPr txBox="1"/>
          <p:nvPr/>
        </p:nvSpPr>
        <p:spPr>
          <a:xfrm>
            <a:off x="4984205" y="7061287"/>
            <a:ext cx="35721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err="1">
                <a:solidFill>
                  <a:schemeClr val="bg1"/>
                </a:solidFill>
                <a:latin typeface="DM Sans" panose="020B0604020202020204" charset="0"/>
              </a:rPr>
              <a:t>Modelação</a:t>
            </a:r>
            <a:r>
              <a:rPr lang="en-US" sz="2700" b="1" dirty="0">
                <a:solidFill>
                  <a:schemeClr val="bg1"/>
                </a:solidFill>
                <a:latin typeface="DM Sans" panose="020B0604020202020204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DM Sans" panose="020B0604020202020204" charset="0"/>
              </a:rPr>
              <a:t>Lógica</a:t>
            </a:r>
            <a:endParaRPr lang="en-US" sz="2700" b="1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E4C3684-9395-43C8-9C75-13A78CCBAE60}"/>
              </a:ext>
            </a:extLst>
          </p:cNvPr>
          <p:cNvSpPr txBox="1"/>
          <p:nvPr/>
        </p:nvSpPr>
        <p:spPr>
          <a:xfrm>
            <a:off x="5656504" y="5200895"/>
            <a:ext cx="2227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err="1">
                <a:solidFill>
                  <a:schemeClr val="bg1"/>
                </a:solidFill>
                <a:latin typeface="DM Sans" panose="020B0604020202020204" charset="0"/>
              </a:rPr>
              <a:t>Modelação</a:t>
            </a:r>
            <a:r>
              <a:rPr lang="en-US" sz="2700" b="1" dirty="0">
                <a:solidFill>
                  <a:schemeClr val="bg1"/>
                </a:solidFill>
                <a:latin typeface="DM Sans" panose="020B0604020202020204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DM Sans" panose="020B0604020202020204" charset="0"/>
              </a:rPr>
              <a:t>Física</a:t>
            </a:r>
            <a:endParaRPr lang="en-US" sz="2700" b="1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F3CE230-37E8-462C-8A6A-9F47A4262879}"/>
              </a:ext>
            </a:extLst>
          </p:cNvPr>
          <p:cNvSpPr txBox="1"/>
          <p:nvPr/>
        </p:nvSpPr>
        <p:spPr>
          <a:xfrm>
            <a:off x="11049000" y="7061287"/>
            <a:ext cx="6934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DM Sans" pitchFamily="2" charset="0"/>
              </a:rPr>
              <a:t>As entidades-tipo e relacionamentos do modelo ER são mapeados em relações/tabelas no modelo relacional.</a:t>
            </a:r>
            <a:endParaRPr lang="en-US" sz="2400" dirty="0">
              <a:latin typeface="DM Sans" pitchFamily="2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6E5C8A4-8E1D-4453-A243-BDD3C224716B}"/>
              </a:ext>
            </a:extLst>
          </p:cNvPr>
          <p:cNvSpPr txBox="1"/>
          <p:nvPr/>
        </p:nvSpPr>
        <p:spPr>
          <a:xfrm>
            <a:off x="9658455" y="5530857"/>
            <a:ext cx="8324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DM Sans" pitchFamily="2" charset="0"/>
              </a:rPr>
              <a:t>O modelo relacional pode depois ser concretizado num SGBD usando a linguagem SQL.</a:t>
            </a:r>
            <a:endParaRPr lang="en-US" sz="2400" dirty="0">
              <a:latin typeface="DM Sans" pitchFamily="2" charset="0"/>
            </a:endParaRPr>
          </a:p>
        </p:txBody>
      </p:sp>
      <p:pic>
        <p:nvPicPr>
          <p:cNvPr id="55" name="Picture 4" descr="black Arrow right png download | Skypng">
            <a:extLst>
              <a:ext uri="{FF2B5EF4-FFF2-40B4-BE49-F238E27FC236}">
                <a16:creationId xmlns:a16="http://schemas.microsoft.com/office/drawing/2014/main" id="{196CA341-F13A-4C0E-830C-DFF0AEEC1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5812" flipH="1">
            <a:off x="9996480" y="7260957"/>
            <a:ext cx="1167458" cy="116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lack Arrow right png download | Skypng">
            <a:extLst>
              <a:ext uri="{FF2B5EF4-FFF2-40B4-BE49-F238E27FC236}">
                <a16:creationId xmlns:a16="http://schemas.microsoft.com/office/drawing/2014/main" id="{D5D8EE74-8FCD-4653-914F-C5F4920BC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5812" flipH="1">
            <a:off x="8560270" y="5412462"/>
            <a:ext cx="1167458" cy="116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2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10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31E8B9-96E3-4DA5-868B-EA003CD9FA27}"/>
              </a:ext>
            </a:extLst>
          </p:cNvPr>
          <p:cNvSpPr txBox="1"/>
          <p:nvPr/>
        </p:nvSpPr>
        <p:spPr>
          <a:xfrm>
            <a:off x="2176311" y="3856898"/>
            <a:ext cx="149686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400" dirty="0">
                <a:latin typeface="DM Sans" pitchFamily="2" charset="0"/>
              </a:rPr>
              <a:t>O </a:t>
            </a:r>
            <a:r>
              <a:rPr lang="en-US" sz="2400" dirty="0" err="1">
                <a:latin typeface="DM Sans" pitchFamily="2" charset="0"/>
              </a:rPr>
              <a:t>relacionamento</a:t>
            </a:r>
            <a:r>
              <a:rPr lang="en-US" sz="2400" dirty="0">
                <a:latin typeface="DM Sans" pitchFamily="2" charset="0"/>
              </a:rPr>
              <a:t> que </a:t>
            </a:r>
            <a:r>
              <a:rPr lang="en-US" sz="2400" dirty="0" err="1">
                <a:latin typeface="DM Sans" pitchFamily="2" charset="0"/>
              </a:rPr>
              <a:t>uma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entidade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tem</a:t>
            </a:r>
            <a:r>
              <a:rPr lang="en-US" sz="2400" dirty="0">
                <a:latin typeface="DM Sans" pitchFamily="2" charset="0"/>
              </a:rPr>
              <a:t> com </a:t>
            </a:r>
            <a:r>
              <a:rPr lang="en-US" sz="2400" dirty="0" err="1">
                <a:latin typeface="DM Sans" pitchFamily="2" charset="0"/>
              </a:rPr>
              <a:t>outra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entidade</a:t>
            </a:r>
            <a:r>
              <a:rPr lang="en-US" sz="2400" dirty="0">
                <a:latin typeface="DM Sans" pitchFamily="2" charset="0"/>
              </a:rPr>
              <a:t> é </a:t>
            </a:r>
            <a:r>
              <a:rPr lang="en-US" sz="2400" dirty="0" err="1">
                <a:latin typeface="DM Sans" pitchFamily="2" charset="0"/>
              </a:rPr>
              <a:t>representado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pelo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mecanismo</a:t>
            </a:r>
            <a:r>
              <a:rPr lang="en-US" sz="2400" dirty="0">
                <a:latin typeface="DM Sans" pitchFamily="2" charset="0"/>
              </a:rPr>
              <a:t> de </a:t>
            </a:r>
            <a:r>
              <a:rPr lang="en-US" sz="2400" b="1" dirty="0" err="1">
                <a:latin typeface="DM Sans" pitchFamily="2" charset="0"/>
              </a:rPr>
              <a:t>chave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primária</a:t>
            </a:r>
            <a:r>
              <a:rPr lang="en-US" sz="2400" b="1" dirty="0">
                <a:latin typeface="DM Sans" pitchFamily="2" charset="0"/>
              </a:rPr>
              <a:t>/</a:t>
            </a:r>
            <a:r>
              <a:rPr lang="en-US" sz="2400" b="1" dirty="0" err="1">
                <a:latin typeface="DM Sans" pitchFamily="2" charset="0"/>
              </a:rPr>
              <a:t>chave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estrangeira</a:t>
            </a:r>
            <a:r>
              <a:rPr lang="en-US" sz="2400" b="1" dirty="0">
                <a:latin typeface="DM Sans" pitchFamily="2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endParaRPr lang="en-US" sz="2400" b="1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en-US" sz="2400" b="1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DM Sans" pitchFamily="2" charset="0"/>
              </a:rPr>
              <a:t>Para </a:t>
            </a:r>
            <a:r>
              <a:rPr lang="en-US" sz="2400" dirty="0" err="1">
                <a:latin typeface="DM Sans" pitchFamily="2" charset="0"/>
              </a:rPr>
              <a:t>decidir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onde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colocar</a:t>
            </a:r>
            <a:r>
              <a:rPr lang="en-US" sz="2400" dirty="0">
                <a:latin typeface="DM Sans" pitchFamily="2" charset="0"/>
              </a:rPr>
              <a:t> o(s) </a:t>
            </a:r>
            <a:r>
              <a:rPr lang="en-US" sz="2400" dirty="0" err="1">
                <a:latin typeface="DM Sans" pitchFamily="2" charset="0"/>
              </a:rPr>
              <a:t>atributo</a:t>
            </a:r>
            <a:r>
              <a:rPr lang="en-US" sz="2400" dirty="0">
                <a:latin typeface="DM Sans" pitchFamily="2" charset="0"/>
              </a:rPr>
              <a:t>(s) de </a:t>
            </a:r>
            <a:r>
              <a:rPr lang="en-US" sz="2400" dirty="0" err="1">
                <a:latin typeface="DM Sans" pitchFamily="2" charset="0"/>
              </a:rPr>
              <a:t>chave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estrangeira</a:t>
            </a:r>
            <a:r>
              <a:rPr lang="en-US" sz="2400" dirty="0">
                <a:latin typeface="DM Sans" pitchFamily="2" charset="0"/>
              </a:rPr>
              <a:t>, </a:t>
            </a:r>
            <a:r>
              <a:rPr lang="en-US" sz="2400" dirty="0" err="1">
                <a:latin typeface="DM Sans" pitchFamily="2" charset="0"/>
              </a:rPr>
              <a:t>devemos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primeiro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identificar</a:t>
            </a:r>
            <a:r>
              <a:rPr lang="en-US" sz="2400" dirty="0">
                <a:latin typeface="DM Sans" pitchFamily="2" charset="0"/>
              </a:rPr>
              <a:t> as </a:t>
            </a:r>
            <a:r>
              <a:rPr lang="en-US" sz="2400" dirty="0" err="1">
                <a:latin typeface="DM Sans" pitchFamily="2" charset="0"/>
              </a:rPr>
              <a:t>entidades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b="1" dirty="0">
                <a:latin typeface="DM Sans" pitchFamily="2" charset="0"/>
              </a:rPr>
              <a:t>'pai</a:t>
            </a:r>
            <a:r>
              <a:rPr lang="en-US" sz="2400" dirty="0">
                <a:latin typeface="DM Sans" pitchFamily="2" charset="0"/>
              </a:rPr>
              <a:t>' e </a:t>
            </a:r>
            <a:r>
              <a:rPr lang="en-US" sz="2400" b="1" dirty="0">
                <a:latin typeface="DM Sans" pitchFamily="2" charset="0"/>
              </a:rPr>
              <a:t>'</a:t>
            </a:r>
            <a:r>
              <a:rPr lang="en-US" sz="2400" b="1" dirty="0" err="1">
                <a:latin typeface="DM Sans" pitchFamily="2" charset="0"/>
              </a:rPr>
              <a:t>filho</a:t>
            </a:r>
            <a:r>
              <a:rPr lang="en-US" sz="2400" dirty="0">
                <a:latin typeface="DM Sans" pitchFamily="2" charset="0"/>
              </a:rPr>
              <a:t>' </a:t>
            </a:r>
            <a:r>
              <a:rPr lang="en-US" sz="2400" dirty="0" err="1">
                <a:latin typeface="DM Sans" pitchFamily="2" charset="0"/>
              </a:rPr>
              <a:t>envolvidas</a:t>
            </a:r>
            <a:r>
              <a:rPr lang="en-US" sz="2400" dirty="0">
                <a:latin typeface="DM Sans" pitchFamily="2" charset="0"/>
              </a:rPr>
              <a:t> no </a:t>
            </a:r>
            <a:r>
              <a:rPr lang="en-US" sz="2400" dirty="0" err="1">
                <a:latin typeface="DM Sans" pitchFamily="2" charset="0"/>
              </a:rPr>
              <a:t>relacionamento</a:t>
            </a:r>
            <a:r>
              <a:rPr lang="en-US" sz="2400" dirty="0">
                <a:latin typeface="DM Sans" pitchFamily="2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endParaRPr lang="en-US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en-US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400" dirty="0">
                <a:latin typeface="DM Sans" pitchFamily="2" charset="0"/>
              </a:rPr>
              <a:t>A </a:t>
            </a:r>
            <a:r>
              <a:rPr lang="en-US" sz="2400" dirty="0" err="1">
                <a:latin typeface="DM Sans" pitchFamily="2" charset="0"/>
              </a:rPr>
              <a:t>entidade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b="1" dirty="0">
                <a:latin typeface="DM Sans" pitchFamily="2" charset="0"/>
              </a:rPr>
              <a:t>pai </a:t>
            </a:r>
            <a:r>
              <a:rPr lang="en-US" sz="2400" dirty="0" err="1">
                <a:latin typeface="DM Sans" pitchFamily="2" charset="0"/>
              </a:rPr>
              <a:t>refere</a:t>
            </a:r>
            <a:r>
              <a:rPr lang="en-US" sz="2400" dirty="0">
                <a:latin typeface="DM Sans" pitchFamily="2" charset="0"/>
              </a:rPr>
              <a:t>-se à </a:t>
            </a:r>
            <a:r>
              <a:rPr lang="en-US" sz="2400" dirty="0" err="1">
                <a:latin typeface="DM Sans" pitchFamily="2" charset="0"/>
              </a:rPr>
              <a:t>entidade</a:t>
            </a:r>
            <a:r>
              <a:rPr lang="en-US" sz="2400" dirty="0">
                <a:latin typeface="DM Sans" pitchFamily="2" charset="0"/>
              </a:rPr>
              <a:t> que </a:t>
            </a:r>
            <a:r>
              <a:rPr lang="en-US" sz="2400" b="1" dirty="0" err="1">
                <a:latin typeface="DM Sans" pitchFamily="2" charset="0"/>
              </a:rPr>
              <a:t>envia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uma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cópia</a:t>
            </a:r>
            <a:r>
              <a:rPr lang="en-US" sz="2400" b="1" dirty="0">
                <a:latin typeface="DM Sans" pitchFamily="2" charset="0"/>
              </a:rPr>
              <a:t> da </a:t>
            </a:r>
            <a:r>
              <a:rPr lang="en-US" sz="2400" b="1" dirty="0" err="1">
                <a:latin typeface="DM Sans" pitchFamily="2" charset="0"/>
              </a:rPr>
              <a:t>sua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chave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primária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na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relação</a:t>
            </a:r>
            <a:r>
              <a:rPr lang="en-US" sz="2400" dirty="0">
                <a:latin typeface="DM Sans" pitchFamily="2" charset="0"/>
              </a:rPr>
              <a:t> que </a:t>
            </a:r>
            <a:r>
              <a:rPr lang="en-US" sz="2400" dirty="0" err="1">
                <a:latin typeface="DM Sans" pitchFamily="2" charset="0"/>
              </a:rPr>
              <a:t>representa</a:t>
            </a:r>
            <a:r>
              <a:rPr lang="en-US" sz="2400" dirty="0">
                <a:latin typeface="DM Sans" pitchFamily="2" charset="0"/>
              </a:rPr>
              <a:t> a </a:t>
            </a:r>
            <a:r>
              <a:rPr lang="en-US" sz="2400" dirty="0" err="1">
                <a:latin typeface="DM Sans" pitchFamily="2" charset="0"/>
              </a:rPr>
              <a:t>entidade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filho</a:t>
            </a:r>
            <a:r>
              <a:rPr lang="en-US" sz="2400" b="1" dirty="0">
                <a:latin typeface="DM Sans" pitchFamily="2" charset="0"/>
              </a:rPr>
              <a:t>, </a:t>
            </a:r>
            <a:r>
              <a:rPr lang="en-US" sz="2400" dirty="0">
                <a:latin typeface="DM Sans" pitchFamily="2" charset="0"/>
              </a:rPr>
              <a:t>para </a:t>
            </a:r>
            <a:r>
              <a:rPr lang="en-US" sz="2400" dirty="0" err="1">
                <a:latin typeface="DM Sans" pitchFamily="2" charset="0"/>
              </a:rPr>
              <a:t>atuar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como</a:t>
            </a:r>
            <a:r>
              <a:rPr lang="en-US" sz="2400" dirty="0">
                <a:latin typeface="DM Sans" pitchFamily="2" charset="0"/>
              </a:rPr>
              <a:t> a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chave</a:t>
            </a:r>
            <a:r>
              <a:rPr lang="en-US" sz="2400" b="1" dirty="0">
                <a:latin typeface="DM Sans" pitchFamily="2" charset="0"/>
              </a:rPr>
              <a:t> </a:t>
            </a:r>
            <a:r>
              <a:rPr lang="en-US" sz="2400" b="1" dirty="0" err="1">
                <a:latin typeface="DM Sans" pitchFamily="2" charset="0"/>
              </a:rPr>
              <a:t>estrangeira</a:t>
            </a:r>
            <a:r>
              <a:rPr lang="en-US" sz="2400" b="1" dirty="0">
                <a:latin typeface="DM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32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11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590800" y="3496580"/>
            <a:ext cx="1424939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600" dirty="0">
                <a:latin typeface="DM Sans" pitchFamily="2" charset="0"/>
              </a:rPr>
              <a:t>O processo de derivação passa por descrever como as relações são derivadas para as seguintes estruturas que podem ocorrer num modelo de dados concetual:</a:t>
            </a:r>
          </a:p>
          <a:p>
            <a:endParaRPr lang="pt-PT" sz="2600" b="1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Entidades Simples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Entidades Fracas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Relacionamentos binários de um-para-muitos (1:N)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Relacionamentos binários de um-para-um (1:1)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Relacionamentos binários recursivos de um-para-um (1:1)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Relacionamentos superclasse/subclasse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Relacionamentos binários de muitos-para-muitos (N:M)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Relacionamentos complexos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Atributos </a:t>
            </a:r>
            <a:r>
              <a:rPr lang="pt-PT" sz="2600" dirty="0" err="1">
                <a:latin typeface="DM Sans" pitchFamily="2" charset="0"/>
              </a:rPr>
              <a:t>multivalor</a:t>
            </a:r>
            <a:endParaRPr lang="pt-PT" sz="2600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dirty="0">
                <a:latin typeface="DM Sans" pitchFamily="2" charset="0"/>
              </a:rPr>
              <a:t>Entidade Relacionamento</a:t>
            </a:r>
          </a:p>
        </p:txBody>
      </p:sp>
    </p:spTree>
    <p:extLst>
      <p:ext uri="{BB962C8B-B14F-4D97-AF65-F5344CB8AC3E}">
        <p14:creationId xmlns:p14="http://schemas.microsoft.com/office/powerpoint/2010/main" val="163229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12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6" y="3164264"/>
            <a:ext cx="119559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Entidades Simples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Para cada entidade do modelo de dados, crie </a:t>
            </a:r>
            <a:r>
              <a:rPr lang="pt-PT" sz="2400" b="1" dirty="0">
                <a:latin typeface="DM Sans" pitchFamily="2" charset="0"/>
              </a:rPr>
              <a:t>uma relação/tabela </a:t>
            </a:r>
            <a:r>
              <a:rPr lang="pt-PT" sz="2400" dirty="0">
                <a:latin typeface="DM Sans" pitchFamily="2" charset="0"/>
              </a:rPr>
              <a:t>que inclua todos os </a:t>
            </a:r>
            <a:r>
              <a:rPr lang="pt-PT" sz="2400" b="1" dirty="0">
                <a:latin typeface="DM Sans" pitchFamily="2" charset="0"/>
              </a:rPr>
              <a:t>atributos simples </a:t>
            </a:r>
            <a:r>
              <a:rPr lang="pt-PT" sz="2400" dirty="0">
                <a:latin typeface="DM Sans" pitchFamily="2" charset="0"/>
              </a:rPr>
              <a:t>dessa entidade. Os </a:t>
            </a:r>
            <a:r>
              <a:rPr lang="pt-PT" sz="2400" u="sng" dirty="0">
                <a:latin typeface="DM Sans" pitchFamily="2" charset="0"/>
              </a:rPr>
              <a:t>atributos derivados</a:t>
            </a:r>
            <a:r>
              <a:rPr lang="pt-PT" sz="2400" dirty="0">
                <a:latin typeface="DM Sans" pitchFamily="2" charset="0"/>
              </a:rPr>
              <a:t> não são mapeados e no caso dos </a:t>
            </a:r>
            <a:r>
              <a:rPr lang="pt-PT" sz="2400" u="sng" dirty="0">
                <a:latin typeface="DM Sans" pitchFamily="2" charset="0"/>
              </a:rPr>
              <a:t>atributos compostos</a:t>
            </a:r>
            <a:r>
              <a:rPr lang="pt-PT" sz="2400" dirty="0">
                <a:latin typeface="DM Sans" pitchFamily="2" charset="0"/>
              </a:rPr>
              <a:t>, são apenas incluídos os atributos simples constituintes.</a:t>
            </a: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C3D175-53F9-4459-AC7F-B73EC21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68" y="5981700"/>
            <a:ext cx="6182895" cy="35242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05F25-265E-4C4E-984B-B78FECE868DB}"/>
              </a:ext>
            </a:extLst>
          </p:cNvPr>
          <p:cNvSpPr txBox="1"/>
          <p:nvPr/>
        </p:nvSpPr>
        <p:spPr>
          <a:xfrm>
            <a:off x="7998699" y="5151819"/>
            <a:ext cx="67820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Paciente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sexo,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dta_nascimento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rua, localidade,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cod_postal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NIF,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nr_utente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estado_civil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candidata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NIF</a:t>
            </a:r>
            <a:b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candidata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nr_utente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Derivado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idade(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dta_atual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dta_nascimento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F302AF-00D4-4346-96D5-34BF6C55AAD4}"/>
              </a:ext>
            </a:extLst>
          </p:cNvPr>
          <p:cNvSpPr/>
          <p:nvPr/>
        </p:nvSpPr>
        <p:spPr>
          <a:xfrm>
            <a:off x="5667860" y="7905750"/>
            <a:ext cx="1505888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B1D0A1-DDC7-44B4-B4C4-B0BD81C0CA8C}"/>
              </a:ext>
            </a:extLst>
          </p:cNvPr>
          <p:cNvSpPr/>
          <p:nvPr/>
        </p:nvSpPr>
        <p:spPr>
          <a:xfrm>
            <a:off x="4053726" y="7753350"/>
            <a:ext cx="1640176" cy="5334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a 8">
            <a:extLst>
              <a:ext uri="{FF2B5EF4-FFF2-40B4-BE49-F238E27FC236}">
                <a16:creationId xmlns:a16="http://schemas.microsoft.com/office/drawing/2014/main" id="{11101F5C-7C73-4D52-8986-D783A812F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51009"/>
              </p:ext>
            </p:extLst>
          </p:nvPr>
        </p:nvGraphicFramePr>
        <p:xfrm>
          <a:off x="14832751" y="4476750"/>
          <a:ext cx="2568492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8492">
                  <a:extLst>
                    <a:ext uri="{9D8B030D-6E8A-4147-A177-3AD203B41FA5}">
                      <a16:colId xmlns:a16="http://schemas.microsoft.com/office/drawing/2014/main" val="368655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Paciente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10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nr_sequencial</a:t>
                      </a:r>
                      <a:endParaRPr lang="en-US" sz="2400" u="sng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8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nome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4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sexo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8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dta_nascimento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7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rua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localidade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cod_postal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1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nr_utente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5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estado_civil</a:t>
                      </a:r>
                      <a:endParaRPr lang="en-US" sz="240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72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7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13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49474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Atributos </a:t>
            </a:r>
            <a:r>
              <a:rPr lang="pt-PT" sz="2600" b="1" u="sng" dirty="0" err="1">
                <a:latin typeface="DM Sans" pitchFamily="2" charset="0"/>
              </a:rPr>
              <a:t>multivalor</a:t>
            </a:r>
            <a:endParaRPr lang="pt-PT" sz="2600" b="1" u="sng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Para cada atributo </a:t>
            </a:r>
            <a:r>
              <a:rPr lang="pt-PT" sz="2400" b="1" dirty="0" err="1">
                <a:latin typeface="DM Sans" pitchFamily="2" charset="0"/>
              </a:rPr>
              <a:t>multivalor</a:t>
            </a:r>
            <a:r>
              <a:rPr lang="pt-PT" sz="2400" dirty="0">
                <a:latin typeface="DM Sans" pitchFamily="2" charset="0"/>
              </a:rPr>
              <a:t> numa entidade, crie uma </a:t>
            </a:r>
            <a:r>
              <a:rPr lang="pt-PT" sz="2400" b="1" u="sng" dirty="0">
                <a:latin typeface="DM Sans" pitchFamily="2" charset="0"/>
              </a:rPr>
              <a:t>nova relação</a:t>
            </a:r>
            <a:r>
              <a:rPr lang="pt-PT" sz="2400" b="1" dirty="0">
                <a:latin typeface="DM Sans" pitchFamily="2" charset="0"/>
              </a:rPr>
              <a:t> </a:t>
            </a:r>
            <a:r>
              <a:rPr lang="pt-PT" sz="2400" dirty="0">
                <a:latin typeface="DM Sans" pitchFamily="2" charset="0"/>
              </a:rPr>
              <a:t>para representar o atributo </a:t>
            </a:r>
            <a:r>
              <a:rPr lang="pt-PT" sz="2400" b="1" dirty="0" err="1">
                <a:latin typeface="DM Sans" pitchFamily="2" charset="0"/>
              </a:rPr>
              <a:t>multi-valor</a:t>
            </a:r>
            <a:r>
              <a:rPr lang="pt-PT" sz="2400" dirty="0">
                <a:latin typeface="DM Sans" pitchFamily="2" charset="0"/>
              </a:rPr>
              <a:t> e inclua a </a:t>
            </a:r>
            <a:r>
              <a:rPr lang="pt-PT" sz="2400" b="1" u="sng" dirty="0">
                <a:latin typeface="DM Sans" pitchFamily="2" charset="0"/>
              </a:rPr>
              <a:t>chave primária</a:t>
            </a:r>
            <a:r>
              <a:rPr lang="pt-PT" sz="2400" b="1" dirty="0">
                <a:latin typeface="DM Sans" pitchFamily="2" charset="0"/>
              </a:rPr>
              <a:t> </a:t>
            </a:r>
            <a:r>
              <a:rPr lang="pt-PT" sz="2400" dirty="0">
                <a:latin typeface="DM Sans" pitchFamily="2" charset="0"/>
              </a:rPr>
              <a:t>da entidade na nova relação, para atuar como </a:t>
            </a:r>
            <a:r>
              <a:rPr lang="pt-PT" sz="2400" b="1" dirty="0">
                <a:latin typeface="DM Sans" pitchFamily="2" charset="0"/>
              </a:rPr>
              <a:t>chave estrangeira</a:t>
            </a:r>
            <a:r>
              <a:rPr lang="pt-PT" sz="2400" dirty="0">
                <a:latin typeface="DM Sans" pitchFamily="2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4A3F70F-467C-408C-89FB-4BFF82F56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0" y="5581650"/>
            <a:ext cx="6182895" cy="35242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5D744C-FDBA-4510-8210-F0FC38071935}"/>
              </a:ext>
            </a:extLst>
          </p:cNvPr>
          <p:cNvSpPr txBox="1"/>
          <p:nvPr/>
        </p:nvSpPr>
        <p:spPr>
          <a:xfrm>
            <a:off x="8504674" y="4287648"/>
            <a:ext cx="978332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Paciente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sexo,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dta_nascimento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rua, localidade,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cod_postal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NIF,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nr_utente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estado_civil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candidata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NIF</a:t>
            </a:r>
            <a:b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candidata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nr_utente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Derivado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idade(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dta_atual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dta_nascimento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Telefone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telefone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telefone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Paciente(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51F515-D1E1-4AF1-9984-425F61571642}"/>
              </a:ext>
            </a:extLst>
          </p:cNvPr>
          <p:cNvSpPr/>
          <p:nvPr/>
        </p:nvSpPr>
        <p:spPr>
          <a:xfrm>
            <a:off x="4271378" y="7353300"/>
            <a:ext cx="1596022" cy="5478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3EB0D3-B942-4AD8-8868-FF86D3AE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50" y="7674699"/>
            <a:ext cx="9973098" cy="148443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14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195361" y="2644451"/>
            <a:ext cx="149496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PT" sz="2600" u="sng" dirty="0">
              <a:latin typeface="DM Sans" pitchFamily="2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Entidades Fracas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Para cada entidade fraca do modelo de dados, crie uma relação que inclua todos os atributos simples dessa entidade.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Se a entidade fraca não possuir atributos que possam constituir chaves candidatas, o conjunto de atributos que permitem identificar univocamente uma ocorrência da entidade fraca, é a </a:t>
            </a:r>
            <a:r>
              <a:rPr lang="pt-PT" sz="2400" b="1" dirty="0">
                <a:latin typeface="DM Sans" pitchFamily="2" charset="0"/>
              </a:rPr>
              <a:t>chave</a:t>
            </a:r>
            <a:r>
              <a:rPr lang="pt-PT" sz="2400" dirty="0">
                <a:latin typeface="DM Sans" pitchFamily="2" charset="0"/>
              </a:rPr>
              <a:t> </a:t>
            </a:r>
            <a:r>
              <a:rPr lang="pt-PT" sz="2400" b="1" dirty="0">
                <a:latin typeface="DM Sans" pitchFamily="2" charset="0"/>
              </a:rPr>
              <a:t>parcial</a:t>
            </a:r>
            <a:r>
              <a:rPr lang="pt-PT" sz="2400" dirty="0">
                <a:latin typeface="DM Sans" pitchFamily="2" charset="0"/>
              </a:rPr>
              <a:t> da entidade fraca;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A chave primária de uma entidade fraca é sempre uma </a:t>
            </a:r>
            <a:r>
              <a:rPr lang="pt-PT" sz="2400" b="1" dirty="0">
                <a:latin typeface="DM Sans" pitchFamily="2" charset="0"/>
              </a:rPr>
              <a:t>chave</a:t>
            </a:r>
            <a:r>
              <a:rPr lang="pt-PT" sz="2400" dirty="0">
                <a:latin typeface="DM Sans" pitchFamily="2" charset="0"/>
              </a:rPr>
              <a:t> </a:t>
            </a:r>
            <a:r>
              <a:rPr lang="pt-PT" sz="2400" b="1" dirty="0">
                <a:latin typeface="DM Sans" pitchFamily="2" charset="0"/>
              </a:rPr>
              <a:t>composta</a:t>
            </a:r>
            <a:r>
              <a:rPr lang="pt-PT" sz="2400" dirty="0">
                <a:latin typeface="DM Sans" pitchFamily="2" charset="0"/>
              </a:rPr>
              <a:t> da </a:t>
            </a:r>
            <a:r>
              <a:rPr lang="pt-PT" sz="2400" u="sng" dirty="0">
                <a:latin typeface="DM Sans" pitchFamily="2" charset="0"/>
              </a:rPr>
              <a:t>chave primária</a:t>
            </a:r>
            <a:r>
              <a:rPr lang="pt-PT" sz="2400" dirty="0">
                <a:latin typeface="DM Sans" pitchFamily="2" charset="0"/>
              </a:rPr>
              <a:t> da </a:t>
            </a:r>
            <a:r>
              <a:rPr lang="pt-PT" sz="2400" u="sng" dirty="0">
                <a:latin typeface="DM Sans" pitchFamily="2" charset="0"/>
              </a:rPr>
              <a:t>entidade identificadora</a:t>
            </a:r>
            <a:r>
              <a:rPr lang="pt-PT" sz="2400" dirty="0">
                <a:latin typeface="DM Sans" pitchFamily="2" charset="0"/>
              </a:rPr>
              <a:t> e da sua chave parcial, portanto, a identificação da chave primária de uma entidade fraca não pode ser feita até que todos os relacionamentos com as entidades proprietárias tenham sido mapeados.</a:t>
            </a:r>
          </a:p>
        </p:txBody>
      </p:sp>
      <p:sp>
        <p:nvSpPr>
          <p:cNvPr id="10" name="Chaveta à esquerda 9">
            <a:extLst>
              <a:ext uri="{FF2B5EF4-FFF2-40B4-BE49-F238E27FC236}">
                <a16:creationId xmlns:a16="http://schemas.microsoft.com/office/drawing/2014/main" id="{5472C4A0-9B8F-4CB2-8517-53F649377392}"/>
              </a:ext>
            </a:extLst>
          </p:cNvPr>
          <p:cNvSpPr/>
          <p:nvPr/>
        </p:nvSpPr>
        <p:spPr>
          <a:xfrm rot="16200000">
            <a:off x="6239400" y="7901234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F05087-628E-42CD-ADEF-FE27FB3DE2B4}"/>
              </a:ext>
            </a:extLst>
          </p:cNvPr>
          <p:cNvSpPr txBox="1"/>
          <p:nvPr/>
        </p:nvSpPr>
        <p:spPr>
          <a:xfrm>
            <a:off x="4951201" y="9634774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identificadora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17" name="Chaveta à esquerda 16">
            <a:extLst>
              <a:ext uri="{FF2B5EF4-FFF2-40B4-BE49-F238E27FC236}">
                <a16:creationId xmlns:a16="http://schemas.microsoft.com/office/drawing/2014/main" id="{6BDCBCA5-326B-468E-8DF0-BC01DB1EA3DB}"/>
              </a:ext>
            </a:extLst>
          </p:cNvPr>
          <p:cNvSpPr/>
          <p:nvPr/>
        </p:nvSpPr>
        <p:spPr>
          <a:xfrm rot="16200000">
            <a:off x="13016997" y="7901234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D916C4-E46F-41C8-ACF9-9DF20B401449}"/>
              </a:ext>
            </a:extLst>
          </p:cNvPr>
          <p:cNvSpPr txBox="1"/>
          <p:nvPr/>
        </p:nvSpPr>
        <p:spPr>
          <a:xfrm>
            <a:off x="11654999" y="9634774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fraca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19" name="Chaveta à esquerda 18">
            <a:extLst>
              <a:ext uri="{FF2B5EF4-FFF2-40B4-BE49-F238E27FC236}">
                <a16:creationId xmlns:a16="http://schemas.microsoft.com/office/drawing/2014/main" id="{56DC848F-78D3-44D0-94BC-E0C3F55C5872}"/>
              </a:ext>
            </a:extLst>
          </p:cNvPr>
          <p:cNvSpPr/>
          <p:nvPr/>
        </p:nvSpPr>
        <p:spPr>
          <a:xfrm rot="16200000">
            <a:off x="9591299" y="7901235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7A14E8-BDD6-4165-8EA0-FE4840A33E7E}"/>
              </a:ext>
            </a:extLst>
          </p:cNvPr>
          <p:cNvSpPr txBox="1"/>
          <p:nvPr/>
        </p:nvSpPr>
        <p:spPr>
          <a:xfrm>
            <a:off x="7882650" y="9634774"/>
            <a:ext cx="3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Relacionamento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identificador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7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15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Entidades Fracas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05F25-265E-4C4E-984B-B78FECE868DB}"/>
              </a:ext>
            </a:extLst>
          </p:cNvPr>
          <p:cNvSpPr txBox="1"/>
          <p:nvPr/>
        </p:nvSpPr>
        <p:spPr>
          <a:xfrm>
            <a:off x="2516905" y="8039100"/>
            <a:ext cx="14633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Capítulo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id_livro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título)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id_livro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</a:endParaRPr>
          </a:p>
        </p:txBody>
      </p:sp>
      <p:sp>
        <p:nvSpPr>
          <p:cNvPr id="13" name="Chaveta à esquerda 12">
            <a:extLst>
              <a:ext uri="{FF2B5EF4-FFF2-40B4-BE49-F238E27FC236}">
                <a16:creationId xmlns:a16="http://schemas.microsoft.com/office/drawing/2014/main" id="{6D4CF6B4-15CC-4289-92B6-0859DD4284E7}"/>
              </a:ext>
            </a:extLst>
          </p:cNvPr>
          <p:cNvSpPr/>
          <p:nvPr/>
        </p:nvSpPr>
        <p:spPr>
          <a:xfrm rot="16200000">
            <a:off x="6052950" y="5314692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F90539-2BD2-4AA1-8784-B1563FB60A37}"/>
              </a:ext>
            </a:extLst>
          </p:cNvPr>
          <p:cNvSpPr txBox="1"/>
          <p:nvPr/>
        </p:nvSpPr>
        <p:spPr>
          <a:xfrm>
            <a:off x="4764751" y="7048232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identificadora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16" name="Chaveta à esquerda 15">
            <a:extLst>
              <a:ext uri="{FF2B5EF4-FFF2-40B4-BE49-F238E27FC236}">
                <a16:creationId xmlns:a16="http://schemas.microsoft.com/office/drawing/2014/main" id="{4A177691-572D-4EC7-A9B8-D5D57CD9C829}"/>
              </a:ext>
            </a:extLst>
          </p:cNvPr>
          <p:cNvSpPr/>
          <p:nvPr/>
        </p:nvSpPr>
        <p:spPr>
          <a:xfrm rot="16200000">
            <a:off x="12792600" y="5314693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1266F2-B9D4-494E-8E90-679B25B156A2}"/>
              </a:ext>
            </a:extLst>
          </p:cNvPr>
          <p:cNvSpPr txBox="1"/>
          <p:nvPr/>
        </p:nvSpPr>
        <p:spPr>
          <a:xfrm>
            <a:off x="11468549" y="7048232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fraca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18" name="Chaveta à esquerda 17">
            <a:extLst>
              <a:ext uri="{FF2B5EF4-FFF2-40B4-BE49-F238E27FC236}">
                <a16:creationId xmlns:a16="http://schemas.microsoft.com/office/drawing/2014/main" id="{9A59D30F-ADC6-4736-86CC-5A509BCEFA34}"/>
              </a:ext>
            </a:extLst>
          </p:cNvPr>
          <p:cNvSpPr/>
          <p:nvPr/>
        </p:nvSpPr>
        <p:spPr>
          <a:xfrm rot="16200000">
            <a:off x="9404849" y="5314693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5CEEDB-96F0-4249-BCF2-EF0DE1F3DD6A}"/>
              </a:ext>
            </a:extLst>
          </p:cNvPr>
          <p:cNvSpPr txBox="1"/>
          <p:nvPr/>
        </p:nvSpPr>
        <p:spPr>
          <a:xfrm>
            <a:off x="7696200" y="7048232"/>
            <a:ext cx="38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Relacionamento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identificador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89F3354-BB8C-48F5-A932-423F13E6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00" y="4930593"/>
            <a:ext cx="9973098" cy="14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8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6BFDAD6-3DA9-4792-8F17-15E2091D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45" y="6210300"/>
            <a:ext cx="11871813" cy="264345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16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um-para-muitos (1:N)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Para cada relacionamento binário 1:N, a entidade do lado </a:t>
            </a:r>
            <a:r>
              <a:rPr lang="pt-PT" sz="2400" b="1" dirty="0">
                <a:latin typeface="DM Sans" pitchFamily="2" charset="0"/>
              </a:rPr>
              <a:t>'um</a:t>
            </a:r>
            <a:r>
              <a:rPr lang="pt-PT" sz="2400" dirty="0">
                <a:latin typeface="DM Sans" pitchFamily="2" charset="0"/>
              </a:rPr>
              <a:t>' do relacionamento é designada como a </a:t>
            </a:r>
            <a:r>
              <a:rPr lang="pt-PT" sz="2400" b="1" u="sng" dirty="0">
                <a:latin typeface="DM Sans" pitchFamily="2" charset="0"/>
              </a:rPr>
              <a:t>entidade pai </a:t>
            </a:r>
            <a:r>
              <a:rPr lang="pt-PT" sz="2400" dirty="0">
                <a:latin typeface="DM Sans" pitchFamily="2" charset="0"/>
              </a:rPr>
              <a:t>e a entidade do lado  </a:t>
            </a:r>
            <a:r>
              <a:rPr lang="pt-PT" sz="2400" b="1" dirty="0">
                <a:latin typeface="DM Sans" pitchFamily="2" charset="0"/>
              </a:rPr>
              <a:t>'muitos</a:t>
            </a:r>
            <a:r>
              <a:rPr lang="pt-PT" sz="2400" dirty="0">
                <a:latin typeface="DM Sans" pitchFamily="2" charset="0"/>
              </a:rPr>
              <a:t>' é designada como a </a:t>
            </a:r>
            <a:r>
              <a:rPr lang="pt-PT" sz="2400" b="1" u="sng" dirty="0">
                <a:latin typeface="DM Sans" pitchFamily="2" charset="0"/>
              </a:rPr>
              <a:t>entidade filho</a:t>
            </a:r>
            <a:r>
              <a:rPr lang="pt-PT" sz="2400" dirty="0">
                <a:latin typeface="DM Sans" pitchFamily="2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Para representar esse relacionamento, cria-se uma </a:t>
            </a:r>
            <a:r>
              <a:rPr lang="pt-PT" sz="2400" b="1" dirty="0">
                <a:latin typeface="DM Sans" pitchFamily="2" charset="0"/>
              </a:rPr>
              <a:t>cópia</a:t>
            </a:r>
            <a:r>
              <a:rPr lang="pt-PT" sz="2400" dirty="0">
                <a:latin typeface="DM Sans" pitchFamily="2" charset="0"/>
              </a:rPr>
              <a:t> do(s) atributo(s) de </a:t>
            </a:r>
            <a:r>
              <a:rPr lang="pt-PT" sz="2400" b="1" dirty="0">
                <a:latin typeface="DM Sans" pitchFamily="2" charset="0"/>
              </a:rPr>
              <a:t>chave primária </a:t>
            </a:r>
            <a:r>
              <a:rPr lang="pt-PT" sz="2400" dirty="0">
                <a:latin typeface="DM Sans" pitchFamily="2" charset="0"/>
              </a:rPr>
              <a:t>da </a:t>
            </a:r>
            <a:r>
              <a:rPr lang="pt-PT" sz="2400" b="1" dirty="0">
                <a:latin typeface="DM Sans" pitchFamily="2" charset="0"/>
              </a:rPr>
              <a:t>entidade</a:t>
            </a:r>
            <a:r>
              <a:rPr lang="pt-PT" sz="2400" dirty="0">
                <a:latin typeface="DM Sans" pitchFamily="2" charset="0"/>
              </a:rPr>
              <a:t> </a:t>
            </a:r>
            <a:r>
              <a:rPr lang="pt-PT" sz="2400" b="1" dirty="0">
                <a:latin typeface="DM Sans" pitchFamily="2" charset="0"/>
              </a:rPr>
              <a:t>pai</a:t>
            </a:r>
            <a:r>
              <a:rPr lang="pt-PT" sz="2400" dirty="0">
                <a:latin typeface="DM Sans" pitchFamily="2" charset="0"/>
              </a:rPr>
              <a:t> na relação que representa a </a:t>
            </a:r>
            <a:r>
              <a:rPr lang="pt-PT" sz="2400" b="1" dirty="0">
                <a:latin typeface="DM Sans" pitchFamily="2" charset="0"/>
              </a:rPr>
              <a:t>entidade filho</a:t>
            </a:r>
            <a:r>
              <a:rPr lang="pt-PT" sz="2400" dirty="0">
                <a:latin typeface="DM Sans" pitchFamily="2" charset="0"/>
              </a:rPr>
              <a:t>, para atuar como </a:t>
            </a:r>
            <a:r>
              <a:rPr lang="pt-PT" sz="2400" b="1" dirty="0">
                <a:latin typeface="DM Sans" pitchFamily="2" charset="0"/>
              </a:rPr>
              <a:t>chave estrangeira</a:t>
            </a:r>
            <a:r>
              <a:rPr lang="pt-PT" sz="2400" dirty="0">
                <a:latin typeface="DM Sans" pitchFamily="2" charset="0"/>
              </a:rPr>
              <a:t>.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21" name="Chaveta à esquerda 20">
            <a:extLst>
              <a:ext uri="{FF2B5EF4-FFF2-40B4-BE49-F238E27FC236}">
                <a16:creationId xmlns:a16="http://schemas.microsoft.com/office/drawing/2014/main" id="{1EF9C665-C6D1-406E-86ED-438DABE74A12}"/>
              </a:ext>
            </a:extLst>
          </p:cNvPr>
          <p:cNvSpPr/>
          <p:nvPr/>
        </p:nvSpPr>
        <p:spPr>
          <a:xfrm rot="16200000">
            <a:off x="6146953" y="7554628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138D99-507F-44CC-BA3D-6E409A07E4E9}"/>
              </a:ext>
            </a:extLst>
          </p:cNvPr>
          <p:cNvSpPr txBox="1"/>
          <p:nvPr/>
        </p:nvSpPr>
        <p:spPr>
          <a:xfrm>
            <a:off x="4953000" y="9193768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filho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23" name="Chaveta à esquerda 22">
            <a:extLst>
              <a:ext uri="{FF2B5EF4-FFF2-40B4-BE49-F238E27FC236}">
                <a16:creationId xmlns:a16="http://schemas.microsoft.com/office/drawing/2014/main" id="{A66FE6E9-275F-4AAB-AAAA-79CEB527B696}"/>
              </a:ext>
            </a:extLst>
          </p:cNvPr>
          <p:cNvSpPr/>
          <p:nvPr/>
        </p:nvSpPr>
        <p:spPr>
          <a:xfrm rot="16200000">
            <a:off x="11946655" y="7554628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09C171-2F2F-4885-97AC-9BD6AAF1B8DE}"/>
              </a:ext>
            </a:extLst>
          </p:cNvPr>
          <p:cNvSpPr txBox="1"/>
          <p:nvPr/>
        </p:nvSpPr>
        <p:spPr>
          <a:xfrm>
            <a:off x="10717408" y="9193768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pai</a:t>
            </a:r>
          </a:p>
        </p:txBody>
      </p:sp>
    </p:spTree>
    <p:extLst>
      <p:ext uri="{BB962C8B-B14F-4D97-AF65-F5344CB8AC3E}">
        <p14:creationId xmlns:p14="http://schemas.microsoft.com/office/powerpoint/2010/main" val="350934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6BFDAD6-3DA9-4792-8F17-15E2091D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94" y="4619654"/>
            <a:ext cx="11871813" cy="264345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17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um-para-muitos (1:N)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005F25-265E-4C4E-984B-B78FECE868DB}"/>
              </a:ext>
            </a:extLst>
          </p:cNvPr>
          <p:cNvSpPr txBox="1"/>
          <p:nvPr/>
        </p:nvSpPr>
        <p:spPr>
          <a:xfrm>
            <a:off x="1566540" y="8140957"/>
            <a:ext cx="10720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preço,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hora_ini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hora_fim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</a:rPr>
              <a:t>cod_procedimento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</a:rPr>
              <a:t>Chave Estrangeira </a:t>
            </a:r>
            <a:r>
              <a:rPr lang="pt-PT" sz="2400" dirty="0" err="1">
                <a:latin typeface="DM Sans" pitchFamily="2" charset="0"/>
              </a:rPr>
              <a:t>cod_procedimento</a:t>
            </a:r>
            <a:r>
              <a:rPr lang="pt-PT" sz="2400" dirty="0">
                <a:latin typeface="DM Sans" pitchFamily="2" charset="0"/>
              </a:rPr>
              <a:t> </a:t>
            </a:r>
            <a:r>
              <a:rPr lang="pt-PT" sz="2400" b="1" dirty="0">
                <a:latin typeface="DM Sans" pitchFamily="2" charset="0"/>
              </a:rPr>
              <a:t>referencia</a:t>
            </a:r>
            <a:r>
              <a:rPr lang="pt-PT" sz="2400" dirty="0">
                <a:latin typeface="DM Sans" pitchFamily="2" charset="0"/>
              </a:rPr>
              <a:t> Procedimento(</a:t>
            </a:r>
            <a:r>
              <a:rPr lang="pt-PT" sz="2400" dirty="0" err="1">
                <a:latin typeface="DM Sans" pitchFamily="2" charset="0"/>
              </a:rPr>
              <a:t>cod_procedimento</a:t>
            </a:r>
            <a:r>
              <a:rPr lang="pt-PT" sz="2400" dirty="0">
                <a:latin typeface="DM Sans" pitchFamily="2" charset="0"/>
              </a:rPr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0D9434-9AEC-4811-8FBC-44E4E44B74A3}"/>
              </a:ext>
            </a:extLst>
          </p:cNvPr>
          <p:cNvSpPr txBox="1"/>
          <p:nvPr/>
        </p:nvSpPr>
        <p:spPr>
          <a:xfrm>
            <a:off x="11831669" y="8118336"/>
            <a:ext cx="6002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Procedimento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cod_procedimento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des_procedimento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preço)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</a:rPr>
              <a:t>cod_procedimento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haveta à esquerda 21">
            <a:extLst>
              <a:ext uri="{FF2B5EF4-FFF2-40B4-BE49-F238E27FC236}">
                <a16:creationId xmlns:a16="http://schemas.microsoft.com/office/drawing/2014/main" id="{1EE9F5E8-9AC7-4BBB-BB95-77AC13F831E7}"/>
              </a:ext>
            </a:extLst>
          </p:cNvPr>
          <p:cNvSpPr/>
          <p:nvPr/>
        </p:nvSpPr>
        <p:spPr>
          <a:xfrm rot="16200000">
            <a:off x="5564145" y="5878228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645139-0FC1-48F2-B6C1-A0C121F5B96A}"/>
              </a:ext>
            </a:extLst>
          </p:cNvPr>
          <p:cNvSpPr txBox="1"/>
          <p:nvPr/>
        </p:nvSpPr>
        <p:spPr>
          <a:xfrm>
            <a:off x="4370192" y="7517368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filho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24" name="Chaveta à esquerda 23">
            <a:extLst>
              <a:ext uri="{FF2B5EF4-FFF2-40B4-BE49-F238E27FC236}">
                <a16:creationId xmlns:a16="http://schemas.microsoft.com/office/drawing/2014/main" id="{31395954-3BB7-43BF-B27B-76FA43048241}"/>
              </a:ext>
            </a:extLst>
          </p:cNvPr>
          <p:cNvSpPr/>
          <p:nvPr/>
        </p:nvSpPr>
        <p:spPr>
          <a:xfrm rot="16200000">
            <a:off x="11363847" y="5878228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040B9E9-2460-4C45-9700-60587CBDE021}"/>
              </a:ext>
            </a:extLst>
          </p:cNvPr>
          <p:cNvSpPr txBox="1"/>
          <p:nvPr/>
        </p:nvSpPr>
        <p:spPr>
          <a:xfrm>
            <a:off x="10134600" y="7517368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pai</a:t>
            </a:r>
          </a:p>
        </p:txBody>
      </p:sp>
    </p:spTree>
    <p:extLst>
      <p:ext uri="{BB962C8B-B14F-4D97-AF65-F5344CB8AC3E}">
        <p14:creationId xmlns:p14="http://schemas.microsoft.com/office/powerpoint/2010/main" val="146141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18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Nestes casos, a criação de relações é mais </a:t>
            </a:r>
            <a:r>
              <a:rPr lang="pt-PT" sz="2400" u="sng" dirty="0">
                <a:latin typeface="DM Sans" pitchFamily="2" charset="0"/>
              </a:rPr>
              <a:t>complexa</a:t>
            </a:r>
            <a:r>
              <a:rPr lang="pt-PT" sz="2400" dirty="0">
                <a:latin typeface="DM Sans" pitchFamily="2" charset="0"/>
              </a:rPr>
              <a:t>, porque a </a:t>
            </a:r>
            <a:r>
              <a:rPr lang="pt-PT" sz="2400" b="1" dirty="0">
                <a:latin typeface="DM Sans" pitchFamily="2" charset="0"/>
              </a:rPr>
              <a:t>cardinalidade</a:t>
            </a:r>
            <a:r>
              <a:rPr lang="pt-PT" sz="2400" dirty="0">
                <a:latin typeface="DM Sans" pitchFamily="2" charset="0"/>
              </a:rPr>
              <a:t> </a:t>
            </a:r>
            <a:r>
              <a:rPr lang="pt-PT" sz="2400" u="sng" dirty="0">
                <a:latin typeface="DM Sans" pitchFamily="2" charset="0"/>
              </a:rPr>
              <a:t>não</a:t>
            </a:r>
            <a:r>
              <a:rPr lang="pt-PT" sz="2400" dirty="0">
                <a:latin typeface="DM Sans" pitchFamily="2" charset="0"/>
              </a:rPr>
              <a:t> pode ser usada para identificar as entidades pai e filho num relacionamento.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Em vez disso, as restrições de </a:t>
            </a:r>
            <a:r>
              <a:rPr lang="pt-PT" sz="2400" b="1" dirty="0">
                <a:latin typeface="DM Sans" pitchFamily="2" charset="0"/>
              </a:rPr>
              <a:t>participação</a:t>
            </a:r>
            <a:r>
              <a:rPr lang="pt-PT" sz="2400" dirty="0">
                <a:latin typeface="DM Sans" pitchFamily="2" charset="0"/>
              </a:rPr>
              <a:t> são usadas para decidir se é preferível combinar as entidades </a:t>
            </a:r>
            <a:r>
              <a:rPr lang="pt-PT" sz="2400" u="sng" dirty="0">
                <a:latin typeface="DM Sans" pitchFamily="2" charset="0"/>
              </a:rPr>
              <a:t>numa só relação</a:t>
            </a:r>
            <a:r>
              <a:rPr lang="pt-PT" sz="2400" dirty="0">
                <a:latin typeface="DM Sans" pitchFamily="2" charset="0"/>
              </a:rPr>
              <a:t> ou se é mais adequado criar </a:t>
            </a:r>
            <a:r>
              <a:rPr lang="pt-PT" sz="2400" u="sng" dirty="0">
                <a:latin typeface="DM Sans" pitchFamily="2" charset="0"/>
              </a:rPr>
              <a:t>duas relações</a:t>
            </a:r>
            <a:r>
              <a:rPr lang="pt-PT" sz="2400" dirty="0">
                <a:latin typeface="DM Sans" pitchFamily="2" charset="0"/>
              </a:rPr>
              <a:t> e colocar uma cópia da chave primária de uma relação na outra: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(a) participação obrigatória em ambos os lados do relacionamento 1:1;</a:t>
            </a:r>
          </a:p>
          <a:p>
            <a:pPr algn="just"/>
            <a:r>
              <a:rPr lang="pt-PT" sz="2400" dirty="0">
                <a:latin typeface="DM Sans" pitchFamily="2" charset="0"/>
              </a:rPr>
              <a:t>	(b) participação obrigatória num lado do relacionamento 1:1;</a:t>
            </a:r>
          </a:p>
          <a:p>
            <a:pPr algn="just"/>
            <a:r>
              <a:rPr lang="pt-PT" sz="2400" dirty="0">
                <a:latin typeface="DM Sans" pitchFamily="2" charset="0"/>
              </a:rPr>
              <a:t>	(c) participação opcional em ambos os lados do relacionamento 1:1.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1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552970" y="3390900"/>
            <a:ext cx="6789263" cy="875703"/>
            <a:chOff x="0" y="0"/>
            <a:chExt cx="9052351" cy="116760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52351" cy="1167604"/>
              <a:chOff x="0" y="0"/>
              <a:chExt cx="14838253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483825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4976" y="158843"/>
              <a:ext cx="7832908" cy="7334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latin typeface="DM Sans"/>
                </a:rPr>
                <a:t>Revisão</a:t>
              </a:r>
              <a:r>
                <a:rPr lang="en-US" sz="3200" dirty="0">
                  <a:latin typeface="DM Sans"/>
                </a:rPr>
                <a:t> do </a:t>
              </a:r>
              <a:r>
                <a:rPr lang="en-US" sz="3200" dirty="0" err="1">
                  <a:latin typeface="DM Sans"/>
                </a:rPr>
                <a:t>Modelo</a:t>
              </a:r>
              <a:r>
                <a:rPr lang="en-US" sz="3200" dirty="0">
                  <a:latin typeface="DM Sans"/>
                </a:rPr>
                <a:t> Conceptual</a:t>
              </a:r>
              <a:endParaRPr lang="en-US" sz="3200" u="none" dirty="0">
                <a:latin typeface="DM San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95547" y="3394212"/>
            <a:ext cx="6789263" cy="875703"/>
            <a:chOff x="0" y="0"/>
            <a:chExt cx="8751079" cy="1167604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4344421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682275" y="207676"/>
              <a:ext cx="7565670" cy="7334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latin typeface="DM Sans"/>
                </a:rPr>
                <a:t>Regras</a:t>
              </a:r>
              <a:r>
                <a:rPr lang="en-US" sz="3200" dirty="0">
                  <a:latin typeface="DM Sans"/>
                </a:rPr>
                <a:t> de </a:t>
              </a:r>
              <a:r>
                <a:rPr lang="en-US" sz="3200" dirty="0" err="1">
                  <a:latin typeface="DM Sans"/>
                </a:rPr>
                <a:t>Derivação</a:t>
              </a:r>
              <a:endParaRPr lang="en-US" sz="3200" dirty="0">
                <a:latin typeface="DM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552970" y="4522030"/>
            <a:ext cx="6789263" cy="875703"/>
            <a:chOff x="0" y="0"/>
            <a:chExt cx="9052351" cy="116760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052351" cy="1167604"/>
              <a:chOff x="0" y="0"/>
              <a:chExt cx="14838253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483825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82275" y="203719"/>
              <a:ext cx="8370076" cy="725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latin typeface="DM Sans"/>
                </a:rPr>
                <a:t>Instalação</a:t>
              </a:r>
              <a:r>
                <a:rPr lang="en-US" sz="3200" dirty="0">
                  <a:latin typeface="DM Sans"/>
                </a:rPr>
                <a:t> do </a:t>
              </a:r>
              <a:r>
                <a:rPr lang="pt-PT" sz="3200" dirty="0" err="1">
                  <a:latin typeface="News Gothic MT" panose="020B0503020103020203" pitchFamily="34" charset="0"/>
                </a:rPr>
                <a:t>MySQL</a:t>
              </a:r>
              <a:r>
                <a:rPr lang="pt-PT" sz="3200" dirty="0">
                  <a:latin typeface="News Gothic MT" panose="020B0503020103020203" pitchFamily="34" charset="0"/>
                </a:rPr>
                <a:t> Workbench</a:t>
              </a:r>
              <a:endParaRPr lang="en-US" sz="3200" dirty="0">
                <a:latin typeface="DM San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981200" y="3390900"/>
            <a:ext cx="875703" cy="875703"/>
            <a:chOff x="0" y="0"/>
            <a:chExt cx="1913890" cy="19138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2216681" y="3598139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923777" y="3394212"/>
            <a:ext cx="875703" cy="875703"/>
            <a:chOff x="0" y="0"/>
            <a:chExt cx="1913890" cy="19138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10149733" y="3638075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981200" y="4522030"/>
            <a:ext cx="875703" cy="875703"/>
            <a:chOff x="0" y="0"/>
            <a:chExt cx="1913890" cy="19138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2207156" y="4743556"/>
            <a:ext cx="433316" cy="49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8C6E9B16-7339-4B14-B697-D50869EF10D0}"/>
              </a:ext>
            </a:extLst>
          </p:cNvPr>
          <p:cNvSpPr txBox="1"/>
          <p:nvPr/>
        </p:nvSpPr>
        <p:spPr>
          <a:xfrm>
            <a:off x="2176313" y="997982"/>
            <a:ext cx="4057798" cy="785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6000" dirty="0" err="1">
                <a:latin typeface="DM Sans"/>
              </a:rPr>
              <a:t>Sumário</a:t>
            </a:r>
            <a:endParaRPr lang="en-US" sz="6000" dirty="0">
              <a:latin typeface="DM San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CB23E1E-1D74-4129-A508-353AB966E3A9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951229D4-E2F8-424C-8527-D5F16C6DCF30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exão reta 42">
              <a:extLst>
                <a:ext uri="{FF2B5EF4-FFF2-40B4-BE49-F238E27FC236}">
                  <a16:creationId xmlns:a16="http://schemas.microsoft.com/office/drawing/2014/main" id="{9B19DF87-5961-4AA6-A8BC-4978088430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1BB89C5-B4CF-4BBF-971A-189F58719857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06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01</a:t>
              </a:r>
            </a:p>
          </p:txBody>
        </p:sp>
        <p:sp>
          <p:nvSpPr>
            <p:cNvPr id="55" name="TextBox 6">
              <a:extLst>
                <a:ext uri="{FF2B5EF4-FFF2-40B4-BE49-F238E27FC236}">
                  <a16:creationId xmlns:a16="http://schemas.microsoft.com/office/drawing/2014/main" id="{12C281B2-46BA-4B8C-B3F6-0F04F2123028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57" name="Group 4">
            <a:extLst>
              <a:ext uri="{FF2B5EF4-FFF2-40B4-BE49-F238E27FC236}">
                <a16:creationId xmlns:a16="http://schemas.microsoft.com/office/drawing/2014/main" id="{C940B43D-E967-424E-959E-2A17F045B546}"/>
              </a:ext>
            </a:extLst>
          </p:cNvPr>
          <p:cNvGrpSpPr/>
          <p:nvPr/>
        </p:nvGrpSpPr>
        <p:grpSpPr>
          <a:xfrm>
            <a:off x="10495547" y="4533900"/>
            <a:ext cx="6917777" cy="875703"/>
            <a:chOff x="0" y="0"/>
            <a:chExt cx="9223703" cy="1167604"/>
          </a:xfrm>
        </p:grpSpPr>
        <p:grpSp>
          <p:nvGrpSpPr>
            <p:cNvPr id="58" name="Group 5">
              <a:extLst>
                <a:ext uri="{FF2B5EF4-FFF2-40B4-BE49-F238E27FC236}">
                  <a16:creationId xmlns:a16="http://schemas.microsoft.com/office/drawing/2014/main" id="{AD6BA211-9CC6-4704-BEAF-D3B83E9145B0}"/>
                </a:ext>
              </a:extLst>
            </p:cNvPr>
            <p:cNvGrpSpPr/>
            <p:nvPr/>
          </p:nvGrpSpPr>
          <p:grpSpPr>
            <a:xfrm>
              <a:off x="0" y="0"/>
              <a:ext cx="9052351" cy="1167604"/>
              <a:chOff x="0" y="0"/>
              <a:chExt cx="14838253" cy="1913890"/>
            </a:xfrm>
          </p:grpSpPr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50BC2E04-DE68-4666-A042-4719AC0EB1C1}"/>
                  </a:ext>
                </a:extLst>
              </p:cNvPr>
              <p:cNvSpPr/>
              <p:nvPr/>
            </p:nvSpPr>
            <p:spPr>
              <a:xfrm>
                <a:off x="0" y="0"/>
                <a:ext cx="14838253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4344421" h="1913890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id="59" name="TextBox 7">
              <a:extLst>
                <a:ext uri="{FF2B5EF4-FFF2-40B4-BE49-F238E27FC236}">
                  <a16:creationId xmlns:a16="http://schemas.microsoft.com/office/drawing/2014/main" id="{F1EA9EC1-CA2D-489F-8E8B-722BCD6F2B56}"/>
                </a:ext>
              </a:extLst>
            </p:cNvPr>
            <p:cNvSpPr txBox="1"/>
            <p:nvPr/>
          </p:nvSpPr>
          <p:spPr>
            <a:xfrm>
              <a:off x="719219" y="180112"/>
              <a:ext cx="8504484" cy="7334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 dirty="0" err="1">
                  <a:latin typeface="DM Sans"/>
                </a:rPr>
                <a:t>Modelação</a:t>
              </a:r>
              <a:r>
                <a:rPr lang="en-US" sz="3200" dirty="0">
                  <a:latin typeface="DM Sans"/>
                </a:rPr>
                <a:t> </a:t>
              </a:r>
              <a:r>
                <a:rPr lang="en-US" sz="3200" dirty="0" err="1">
                  <a:latin typeface="DM Sans"/>
                </a:rPr>
                <a:t>Lógica</a:t>
              </a:r>
              <a:endParaRPr lang="en-US" sz="3200" u="none" dirty="0">
                <a:latin typeface="DM Sans"/>
              </a:endParaRPr>
            </a:p>
          </p:txBody>
        </p:sp>
      </p:grpSp>
      <p:grpSp>
        <p:nvGrpSpPr>
          <p:cNvPr id="73" name="Group 20">
            <a:extLst>
              <a:ext uri="{FF2B5EF4-FFF2-40B4-BE49-F238E27FC236}">
                <a16:creationId xmlns:a16="http://schemas.microsoft.com/office/drawing/2014/main" id="{4432A35B-18E8-4C20-A910-E0C0209C0265}"/>
              </a:ext>
            </a:extLst>
          </p:cNvPr>
          <p:cNvGrpSpPr/>
          <p:nvPr/>
        </p:nvGrpSpPr>
        <p:grpSpPr>
          <a:xfrm>
            <a:off x="9923777" y="4533900"/>
            <a:ext cx="875703" cy="875703"/>
            <a:chOff x="0" y="0"/>
            <a:chExt cx="1913890" cy="1913890"/>
          </a:xfrm>
        </p:grpSpPr>
        <p:sp>
          <p:nvSpPr>
            <p:cNvPr id="74" name="Freeform 21">
              <a:extLst>
                <a:ext uri="{FF2B5EF4-FFF2-40B4-BE49-F238E27FC236}">
                  <a16:creationId xmlns:a16="http://schemas.microsoft.com/office/drawing/2014/main" id="{1CE507E3-D1EA-4420-973B-ABE072F8F42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id="75" name="TextBox 22">
            <a:extLst>
              <a:ext uri="{FF2B5EF4-FFF2-40B4-BE49-F238E27FC236}">
                <a16:creationId xmlns:a16="http://schemas.microsoft.com/office/drawing/2014/main" id="{39D9687D-C93C-4B62-A61F-35ACB3690B5A}"/>
              </a:ext>
            </a:extLst>
          </p:cNvPr>
          <p:cNvSpPr txBox="1"/>
          <p:nvPr/>
        </p:nvSpPr>
        <p:spPr>
          <a:xfrm>
            <a:off x="10159258" y="4741139"/>
            <a:ext cx="433316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dirty="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E8B420-73A0-436E-B257-88F97D41C1EE}"/>
              </a:ext>
            </a:extLst>
          </p:cNvPr>
          <p:cNvSpPr txBox="1"/>
          <p:nvPr/>
        </p:nvSpPr>
        <p:spPr>
          <a:xfrm>
            <a:off x="1981200" y="6667500"/>
            <a:ext cx="15468598" cy="2843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>
              <a:lnSpc>
                <a:spcPts val="4480"/>
              </a:lnSpc>
              <a:spcBef>
                <a:spcPct val="0"/>
              </a:spcBef>
              <a:defRPr sz="3200" u="none">
                <a:solidFill>
                  <a:srgbClr val="000000"/>
                </a:solidFill>
                <a:latin typeface="DM Sans"/>
              </a:defRPr>
            </a:lvl1pPr>
          </a:lstStyle>
          <a:p>
            <a:pPr algn="just"/>
            <a:r>
              <a:rPr lang="en-US" sz="2800" b="1" dirty="0" err="1"/>
              <a:t>Bibliografia</a:t>
            </a:r>
            <a:r>
              <a:rPr lang="en-US" sz="2800" b="1" dirty="0"/>
              <a:t>: </a:t>
            </a:r>
          </a:p>
          <a:p>
            <a:pPr algn="just"/>
            <a:r>
              <a:rPr lang="en-US" sz="2800" dirty="0"/>
              <a:t>- Connolly, T., </a:t>
            </a:r>
            <a:r>
              <a:rPr lang="en-US" sz="2800" dirty="0" err="1"/>
              <a:t>Begg</a:t>
            </a:r>
            <a:r>
              <a:rPr lang="en-US" sz="2800" dirty="0"/>
              <a:t>, C., Database Systems, A Practical Approach to Design, Implementation, and Management , Addison-Wesley, 4a </a:t>
            </a:r>
            <a:r>
              <a:rPr lang="en-US" sz="2800" dirty="0" err="1"/>
              <a:t>Edição</a:t>
            </a:r>
            <a:r>
              <a:rPr lang="en-US" sz="2800" dirty="0"/>
              <a:t>, 2004. </a:t>
            </a:r>
            <a:r>
              <a:rPr lang="en-US" sz="2800" b="1" dirty="0"/>
              <a:t>(Chapter 17)</a:t>
            </a:r>
          </a:p>
          <a:p>
            <a:pPr algn="just"/>
            <a:r>
              <a:rPr lang="en-US" sz="2800" dirty="0"/>
              <a:t>- </a:t>
            </a:r>
            <a:r>
              <a:rPr lang="en-US" sz="2800" dirty="0" err="1"/>
              <a:t>Teorey</a:t>
            </a:r>
            <a:r>
              <a:rPr lang="en-US" sz="2800" dirty="0"/>
              <a:t>, T., Database Modeling and Design: The Fundamental Principles, II </a:t>
            </a:r>
            <a:r>
              <a:rPr lang="en-US" sz="2800" dirty="0" err="1"/>
              <a:t>Ediçao</a:t>
            </a:r>
            <a:r>
              <a:rPr lang="en-US" sz="2800" dirty="0"/>
              <a:t>, Morgan Kaufmann, 1994. </a:t>
            </a:r>
            <a:endParaRPr lang="en-US" sz="2800" b="1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B6C50BA-C9B0-487B-9927-A6DFA1BF8C59}"/>
              </a:ext>
            </a:extLst>
          </p:cNvPr>
          <p:cNvSpPr/>
          <p:nvPr/>
        </p:nvSpPr>
        <p:spPr>
          <a:xfrm>
            <a:off x="1981200" y="7009227"/>
            <a:ext cx="1944000" cy="216000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B8552EF-451A-4C8C-9134-8F845701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34" y="6192438"/>
            <a:ext cx="9612931" cy="250156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19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(a) participação obrigatória em ambos os lados do relacionamento 1:1;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- Combinar as entidades envolvidas </a:t>
            </a:r>
            <a:r>
              <a:rPr lang="pt-PT" sz="2400" b="1" dirty="0">
                <a:latin typeface="DM Sans" pitchFamily="2" charset="0"/>
              </a:rPr>
              <a:t>numa só relação </a:t>
            </a:r>
            <a:r>
              <a:rPr lang="pt-PT" sz="2400" dirty="0">
                <a:latin typeface="DM Sans" pitchFamily="2" charset="0"/>
              </a:rPr>
              <a:t>e escolher uma das chaves primárias das entidades originais para ser a chave primária da nova relação, enquanto outra (se existir) é usada como chave candidata.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BAFEE0-9CA4-48B8-B8E3-6A4DCC17CE39}"/>
              </a:ext>
            </a:extLst>
          </p:cNvPr>
          <p:cNvSpPr txBox="1"/>
          <p:nvPr/>
        </p:nvSpPr>
        <p:spPr>
          <a:xfrm>
            <a:off x="2590801" y="8732103"/>
            <a:ext cx="12589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preço,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hora_ini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hora_fim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dta_faturacao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cod_fatura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0F9BD88D-5CB5-4108-A87E-ED6A57250096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20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875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(b) participação obrigatória num lado do relacionamento 1:1;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A entidade com </a:t>
            </a:r>
            <a:r>
              <a:rPr lang="pt-PT" sz="2400" b="1" dirty="0">
                <a:latin typeface="DM Sans" pitchFamily="2" charset="0"/>
              </a:rPr>
              <a:t>participação opcional </a:t>
            </a:r>
            <a:r>
              <a:rPr lang="pt-PT" sz="2400" dirty="0">
                <a:latin typeface="DM Sans" pitchFamily="2" charset="0"/>
              </a:rPr>
              <a:t>é designada como </a:t>
            </a:r>
            <a:r>
              <a:rPr lang="pt-PT" sz="2400" b="1" u="sng" dirty="0">
                <a:latin typeface="DM Sans" pitchFamily="2" charset="0"/>
              </a:rPr>
              <a:t>entidade-pai</a:t>
            </a:r>
            <a:r>
              <a:rPr lang="pt-PT" sz="2400" dirty="0">
                <a:latin typeface="DM Sans" pitchFamily="2" charset="0"/>
              </a:rPr>
              <a:t> e a entidade com </a:t>
            </a:r>
            <a:r>
              <a:rPr lang="pt-PT" sz="2400" b="1" dirty="0">
                <a:latin typeface="DM Sans" pitchFamily="2" charset="0"/>
              </a:rPr>
              <a:t>participação obrigatória </a:t>
            </a:r>
            <a:r>
              <a:rPr lang="pt-PT" sz="2400" dirty="0">
                <a:latin typeface="DM Sans" pitchFamily="2" charset="0"/>
              </a:rPr>
              <a:t>como </a:t>
            </a:r>
            <a:r>
              <a:rPr lang="pt-PT" sz="2400" b="1" u="sng" dirty="0">
                <a:latin typeface="DM Sans" pitchFamily="2" charset="0"/>
              </a:rPr>
              <a:t>entidade-filho</a:t>
            </a:r>
            <a:r>
              <a:rPr lang="pt-PT" sz="2400" dirty="0">
                <a:latin typeface="DM Sans" pitchFamily="2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- </a:t>
            </a:r>
            <a:r>
              <a:rPr lang="pt-PT" sz="2400" b="1" u="sng" dirty="0">
                <a:latin typeface="DM Sans" pitchFamily="2" charset="0"/>
              </a:rPr>
              <a:t>Cópia</a:t>
            </a:r>
            <a:r>
              <a:rPr lang="pt-PT" sz="2400" dirty="0">
                <a:latin typeface="DM Sans" pitchFamily="2" charset="0"/>
              </a:rPr>
              <a:t> da </a:t>
            </a:r>
            <a:r>
              <a:rPr lang="pt-PT" sz="2400" b="1" u="sng" dirty="0">
                <a:latin typeface="DM Sans" pitchFamily="2" charset="0"/>
              </a:rPr>
              <a:t>chave</a:t>
            </a:r>
            <a:r>
              <a:rPr lang="pt-PT" sz="2400" u="sng" dirty="0">
                <a:latin typeface="DM Sans" pitchFamily="2" charset="0"/>
              </a:rPr>
              <a:t> </a:t>
            </a:r>
            <a:r>
              <a:rPr lang="pt-PT" sz="2400" b="1" u="sng" dirty="0">
                <a:latin typeface="DM Sans" pitchFamily="2" charset="0"/>
              </a:rPr>
              <a:t>primária</a:t>
            </a:r>
            <a:r>
              <a:rPr lang="pt-PT" sz="2400" u="sng" dirty="0">
                <a:latin typeface="DM Sans" pitchFamily="2" charset="0"/>
              </a:rPr>
              <a:t> </a:t>
            </a:r>
            <a:r>
              <a:rPr lang="pt-PT" sz="2400" dirty="0">
                <a:latin typeface="DM Sans" pitchFamily="2" charset="0"/>
              </a:rPr>
              <a:t>da </a:t>
            </a:r>
            <a:r>
              <a:rPr lang="pt-PT" sz="2400" b="1" dirty="0">
                <a:latin typeface="DM Sans" pitchFamily="2" charset="0"/>
              </a:rPr>
              <a:t>entidade pai </a:t>
            </a:r>
            <a:r>
              <a:rPr lang="pt-PT" sz="2400" dirty="0">
                <a:latin typeface="DM Sans" pitchFamily="2" charset="0"/>
              </a:rPr>
              <a:t>colocada na relação que representa a </a:t>
            </a:r>
            <a:r>
              <a:rPr lang="pt-PT" sz="2400" b="1" dirty="0">
                <a:latin typeface="DM Sans" pitchFamily="2" charset="0"/>
              </a:rPr>
              <a:t>entidade filho</a:t>
            </a:r>
            <a:r>
              <a:rPr lang="pt-PT" sz="2400" dirty="0">
                <a:latin typeface="DM Sans" pitchFamily="2" charset="0"/>
              </a:rPr>
              <a:t>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C4E6F78-0BE1-4F06-8311-80203831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67" y="6964679"/>
            <a:ext cx="11112265" cy="2432685"/>
          </a:xfrm>
          <a:prstGeom prst="rect">
            <a:avLst/>
          </a:prstGeom>
        </p:spPr>
      </p:pic>
      <p:sp>
        <p:nvSpPr>
          <p:cNvPr id="12" name="Chaveta à esquerda 11">
            <a:extLst>
              <a:ext uri="{FF2B5EF4-FFF2-40B4-BE49-F238E27FC236}">
                <a16:creationId xmlns:a16="http://schemas.microsoft.com/office/drawing/2014/main" id="{51492914-E1A6-4DBD-B12C-4491F6EA57E3}"/>
              </a:ext>
            </a:extLst>
          </p:cNvPr>
          <p:cNvSpPr/>
          <p:nvPr/>
        </p:nvSpPr>
        <p:spPr>
          <a:xfrm rot="16200000">
            <a:off x="12220500" y="8004247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9AA7084-000D-475B-BF55-96037A7955CE}"/>
              </a:ext>
            </a:extLst>
          </p:cNvPr>
          <p:cNvSpPr txBox="1"/>
          <p:nvPr/>
        </p:nvSpPr>
        <p:spPr>
          <a:xfrm>
            <a:off x="11026547" y="9643386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filho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M Sans" pitchFamily="2" charset="0"/>
            </a:endParaRPr>
          </a:p>
        </p:txBody>
      </p:sp>
      <p:sp>
        <p:nvSpPr>
          <p:cNvPr id="15" name="Chaveta à esquerda 14">
            <a:extLst>
              <a:ext uri="{FF2B5EF4-FFF2-40B4-BE49-F238E27FC236}">
                <a16:creationId xmlns:a16="http://schemas.microsoft.com/office/drawing/2014/main" id="{57BFB33A-51E5-45E1-83CA-8605BB3D72F6}"/>
              </a:ext>
            </a:extLst>
          </p:cNvPr>
          <p:cNvSpPr/>
          <p:nvPr/>
        </p:nvSpPr>
        <p:spPr>
          <a:xfrm rot="16200000">
            <a:off x="6087000" y="8004246"/>
            <a:ext cx="324000" cy="2592000"/>
          </a:xfrm>
          <a:prstGeom prst="leftBrace">
            <a:avLst>
              <a:gd name="adj1" fmla="val 36559"/>
              <a:gd name="adj2" fmla="val 5357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380FF0-1534-45C4-955D-BE3FA385B45E}"/>
              </a:ext>
            </a:extLst>
          </p:cNvPr>
          <p:cNvSpPr txBox="1"/>
          <p:nvPr/>
        </p:nvSpPr>
        <p:spPr>
          <a:xfrm>
            <a:off x="4893047" y="9643386"/>
            <a:ext cx="304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Entidade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DM Sans" pitchFamily="2" charset="0"/>
              </a:rPr>
              <a:t> pai</a:t>
            </a:r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995882FF-321A-4500-B24A-D0D82E3BCC85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DF251A-69A6-44D6-A3B2-B6EBA75D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67" y="5533058"/>
            <a:ext cx="11112265" cy="243268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21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(b) participação obrigatória num lado do relacionamento 1:1;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- Cópia da chave primária da entidade pai colocada na relação que representa a entidade filho.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BAFEE0-9CA4-48B8-B8E3-6A4DCC17CE39}"/>
              </a:ext>
            </a:extLst>
          </p:cNvPr>
          <p:cNvSpPr txBox="1"/>
          <p:nvPr/>
        </p:nvSpPr>
        <p:spPr>
          <a:xfrm>
            <a:off x="1721920" y="8191500"/>
            <a:ext cx="63552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preço,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hora_ini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hora_fim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DF6F45-F6EA-4986-A738-BC66D087DFA5}"/>
              </a:ext>
            </a:extLst>
          </p:cNvPr>
          <p:cNvSpPr txBox="1"/>
          <p:nvPr/>
        </p:nvSpPr>
        <p:spPr>
          <a:xfrm>
            <a:off x="8077199" y="8191500"/>
            <a:ext cx="97568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Prescricao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cod_pres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quantidade, unidade, posologia, PVP, comparticipação,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dta_prescrição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dta_validade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cod_pres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Consulta(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4D1F197-BDA2-4AAD-A048-8CCDEC3737EC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0DF251A-69A6-44D6-A3B2-B6EBA75D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867" y="5533058"/>
            <a:ext cx="11112265" cy="243268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07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solidFill>
                  <a:srgbClr val="FF0000"/>
                </a:solidFill>
                <a:latin typeface="DM Sans" pitchFamily="2" charset="0"/>
              </a:rPr>
              <a:t>	(b) participação obrigatória num lado do relacionamento 1:1;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Opção 2. </a:t>
            </a:r>
            <a:r>
              <a:rPr lang="pt-PT" sz="2400" dirty="0">
                <a:latin typeface="DM Sans" pitchFamily="2" charset="0"/>
              </a:rPr>
              <a:t>Criar uma única relação para representar o relacionamento.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BAFEE0-9CA4-48B8-B8E3-6A4DCC17CE39}"/>
              </a:ext>
            </a:extLst>
          </p:cNvPr>
          <p:cNvSpPr txBox="1"/>
          <p:nvPr/>
        </p:nvSpPr>
        <p:spPr>
          <a:xfrm>
            <a:off x="2497855" y="8202394"/>
            <a:ext cx="15425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preço,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hora_ini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hora_fim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cod_pres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quantidade, unidade, posologia, PVP, comparticipação,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dta_prescrição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dta_validade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22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BF879D-8257-468E-966C-02AA4643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7124700"/>
            <a:ext cx="11044509" cy="2720249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22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(c) participação opcional em ambos os lados do relacionamento 1:1.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Opção 1. </a:t>
            </a:r>
            <a:r>
              <a:rPr lang="pt-PT" sz="2400" dirty="0">
                <a:latin typeface="DM Sans" pitchFamily="2" charset="0"/>
              </a:rPr>
              <a:t>Criar uma nova relação para representar o relacionamento.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Opção 2. </a:t>
            </a:r>
            <a:r>
              <a:rPr lang="pt-PT" sz="2400" dirty="0">
                <a:latin typeface="DM Sans" pitchFamily="2" charset="0"/>
              </a:rPr>
              <a:t>Cópia da chave primária da entidade pai colocada na relação que representa a entidade filho.</a:t>
            </a:r>
            <a:endParaRPr lang="pt-PT" sz="2600" dirty="0">
              <a:latin typeface="DM Sans" pitchFamily="2" charset="0"/>
            </a:endParaRP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EF7EED08-E6DF-44D1-930C-925DC00A85A4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72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BF879D-8257-468E-966C-02AA4643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45" y="5676900"/>
            <a:ext cx="11044509" cy="2720249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23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(c) participação opcional em ambos os lados do relacionamento 1:1.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Opção 1. </a:t>
            </a:r>
            <a:r>
              <a:rPr lang="pt-PT" sz="2400" dirty="0">
                <a:latin typeface="DM Sans" pitchFamily="2" charset="0"/>
              </a:rPr>
              <a:t>Criar uma nova relação para representar o relacionamento.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BAFEE0-9CA4-48B8-B8E3-6A4DCC17CE39}"/>
              </a:ext>
            </a:extLst>
          </p:cNvPr>
          <p:cNvSpPr txBox="1"/>
          <p:nvPr/>
        </p:nvSpPr>
        <p:spPr>
          <a:xfrm>
            <a:off x="1721920" y="8343900"/>
            <a:ext cx="6355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Homem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idade)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DF6F45-F6EA-4986-A738-BC66D087DFA5}"/>
              </a:ext>
            </a:extLst>
          </p:cNvPr>
          <p:cNvSpPr txBox="1"/>
          <p:nvPr/>
        </p:nvSpPr>
        <p:spPr>
          <a:xfrm>
            <a:off x="13258799" y="8343900"/>
            <a:ext cx="3733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Mulher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idade)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4C7418-FF80-4E5E-BE9C-9842DFE7E9A5}"/>
              </a:ext>
            </a:extLst>
          </p:cNvPr>
          <p:cNvSpPr txBox="1"/>
          <p:nvPr/>
        </p:nvSpPr>
        <p:spPr>
          <a:xfrm>
            <a:off x="6781815" y="8343900"/>
            <a:ext cx="5714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Casamento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id_homem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id_mulher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dta_casamento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id_homem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id_mulher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A051B51-8C11-40A3-840B-65E34B32C2B3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24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(c) participação opcional em ambos os lados do relacionamento 1:1.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Opção 2. </a:t>
            </a:r>
            <a:r>
              <a:rPr lang="pt-PT" sz="2400" dirty="0">
                <a:latin typeface="DM Sans" pitchFamily="2" charset="0"/>
              </a:rPr>
              <a:t>Cópia da chave primária da entidade pai colocada na relação que representa a entidade filho. A designação das entidades pai e filho é arbitrária, a menos que se possa descobrir mais sobre o relacionamento.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64BA36-AE37-470D-BB2B-0B832DFF2237}"/>
              </a:ext>
            </a:extLst>
          </p:cNvPr>
          <p:cNvSpPr txBox="1"/>
          <p:nvPr/>
        </p:nvSpPr>
        <p:spPr>
          <a:xfrm>
            <a:off x="2478805" y="6362700"/>
            <a:ext cx="144947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</a:rPr>
              <a:t>EXEMPLO:</a:t>
            </a:r>
          </a:p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Suponha que a maioria dos carros, mas não todos, sejam usados pelos funcionários e que apenas uma minoria dos funcionários use carros. A entidade Carro, embora opcional, está mais próxima de ser obrigatória do que a entidade Funcionário. Portanto, neste caso deveríamos designar o Funcionário como entidade-pai e o Carro como entidade-filho.</a:t>
            </a: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4DFC6D8-C947-434B-AF34-101DF5BCE77E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A7EF31A-4661-4B07-B11E-D8D417CF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91" y="6260302"/>
            <a:ext cx="9119321" cy="20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9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FB974F-1004-49A2-9A64-DB4A3320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91" y="6260302"/>
            <a:ext cx="9119321" cy="2007398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25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um-para-um (1:1)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	(c) participação opcional em ambos os lados do relacionamento 1:1.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algn="just"/>
            <a:r>
              <a:rPr lang="pt-PT" sz="2400" b="1" dirty="0">
                <a:latin typeface="DM Sans" pitchFamily="2" charset="0"/>
              </a:rPr>
              <a:t>Opção 2. </a:t>
            </a:r>
            <a:r>
              <a:rPr lang="pt-PT" sz="2400" dirty="0">
                <a:latin typeface="DM Sans" pitchFamily="2" charset="0"/>
              </a:rPr>
              <a:t>Cópia da chave primária da entidade pai colocada na relação que representa a entidade filho. A designação das entidades pai e filho é arbitrária, a menos que se possa descobrir mais sobre o relacionamento.</a:t>
            </a: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964BA36-AE37-470D-BB2B-0B832DFF2237}"/>
              </a:ext>
            </a:extLst>
          </p:cNvPr>
          <p:cNvSpPr txBox="1"/>
          <p:nvPr/>
        </p:nvSpPr>
        <p:spPr>
          <a:xfrm>
            <a:off x="2478805" y="6286500"/>
            <a:ext cx="144947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</a:rPr>
              <a:t>EXEMPLO:</a:t>
            </a:r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64DFC6D8-C947-434B-AF34-101DF5BCE77E}"/>
              </a:ext>
            </a:extLst>
          </p:cNvPr>
          <p:cNvSpPr/>
          <p:nvPr/>
        </p:nvSpPr>
        <p:spPr>
          <a:xfrm rot="16200000">
            <a:off x="2865452" y="4335446"/>
            <a:ext cx="365094" cy="457201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4B7F53-EBAD-40BC-B1A3-810C3DF478EA}"/>
              </a:ext>
            </a:extLst>
          </p:cNvPr>
          <p:cNvSpPr txBox="1"/>
          <p:nvPr/>
        </p:nvSpPr>
        <p:spPr>
          <a:xfrm>
            <a:off x="1721920" y="8177599"/>
            <a:ext cx="7574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Funcionário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funcao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DF1EE9-D6D1-4BD4-B872-353319EB2A65}"/>
              </a:ext>
            </a:extLst>
          </p:cNvPr>
          <p:cNvSpPr txBox="1"/>
          <p:nvPr/>
        </p:nvSpPr>
        <p:spPr>
          <a:xfrm>
            <a:off x="9722919" y="8039100"/>
            <a:ext cx="77268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Carro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id_carro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marca, modelo, matricula, cor,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id_carro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Funcionário(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num_mecanografico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295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26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recursivos de um-para-um (1:1)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algn="just"/>
            <a:r>
              <a:rPr lang="pt-PT" sz="2400" dirty="0">
                <a:latin typeface="DM Sans" pitchFamily="2" charset="0"/>
              </a:rPr>
              <a:t>Os relacionamentos recursivos de 1:1 seguem as regras de participação de um relacionamento binário de 1:1.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b="1" dirty="0">
                <a:latin typeface="DM Sans" pitchFamily="2" charset="0"/>
              </a:rPr>
              <a:t>participação obrigatória de ambos os lados</a:t>
            </a:r>
            <a:r>
              <a:rPr lang="pt-PT" sz="2400" dirty="0">
                <a:latin typeface="DM Sans" pitchFamily="2" charset="0"/>
              </a:rPr>
              <a:t>: relação única com duas cópias da chave primária.</a:t>
            </a:r>
          </a:p>
          <a:p>
            <a:pPr marL="342900" indent="-342900" algn="just">
              <a:buFontTx/>
              <a:buChar char="-"/>
            </a:pPr>
            <a:r>
              <a:rPr lang="pt-PT" sz="2400" b="1" dirty="0">
                <a:latin typeface="DM Sans" pitchFamily="2" charset="0"/>
              </a:rPr>
              <a:t>participação obrigatória em apenas um lado</a:t>
            </a:r>
            <a:r>
              <a:rPr lang="pt-PT" sz="2400" dirty="0">
                <a:latin typeface="DM Sans" pitchFamily="2" charset="0"/>
              </a:rPr>
              <a:t>: opção de criar uma relação única com duas cópias da chave primária, ou criar uma nova relação para representar o relacionamento. A nova relação teria apenas dois atributos, ambas cópias da chave primária.</a:t>
            </a:r>
          </a:p>
          <a:p>
            <a:pPr marL="342900" indent="-342900" algn="just">
              <a:buFontTx/>
              <a:buChar char="-"/>
            </a:pPr>
            <a:r>
              <a:rPr lang="pt-PT" sz="2400" b="1" dirty="0">
                <a:latin typeface="DM Sans" pitchFamily="2" charset="0"/>
              </a:rPr>
              <a:t>participação opcional de ambos os lados</a:t>
            </a:r>
            <a:r>
              <a:rPr lang="pt-PT" sz="2400" dirty="0">
                <a:latin typeface="DM Sans" pitchFamily="2" charset="0"/>
              </a:rPr>
              <a:t>: crie uma nova relação conforme descrito acima.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9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27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superclasse/subclasse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b="1" u="sng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Identifique a </a:t>
            </a:r>
            <a:r>
              <a:rPr lang="pt-PT" sz="2400" b="1" dirty="0">
                <a:latin typeface="DM Sans" pitchFamily="2" charset="0"/>
              </a:rPr>
              <a:t>superclasse</a:t>
            </a:r>
            <a:r>
              <a:rPr lang="pt-PT" sz="2400" dirty="0">
                <a:latin typeface="DM Sans" pitchFamily="2" charset="0"/>
              </a:rPr>
              <a:t> como </a:t>
            </a:r>
            <a:r>
              <a:rPr lang="pt-PT" sz="2400" b="1" u="sng" dirty="0">
                <a:latin typeface="DM Sans" pitchFamily="2" charset="0"/>
              </a:rPr>
              <a:t>entidade pai</a:t>
            </a:r>
            <a:r>
              <a:rPr lang="pt-PT" sz="2400" b="1" dirty="0">
                <a:latin typeface="DM Sans" pitchFamily="2" charset="0"/>
              </a:rPr>
              <a:t> </a:t>
            </a:r>
            <a:r>
              <a:rPr lang="pt-PT" sz="2400" dirty="0">
                <a:latin typeface="DM Sans" pitchFamily="2" charset="0"/>
              </a:rPr>
              <a:t>e a </a:t>
            </a:r>
            <a:r>
              <a:rPr lang="pt-PT" sz="2400" b="1" dirty="0">
                <a:latin typeface="DM Sans" pitchFamily="2" charset="0"/>
              </a:rPr>
              <a:t>subclasse</a:t>
            </a:r>
            <a:r>
              <a:rPr lang="pt-PT" sz="2400" dirty="0">
                <a:latin typeface="DM Sans" pitchFamily="2" charset="0"/>
              </a:rPr>
              <a:t> como </a:t>
            </a:r>
            <a:r>
              <a:rPr lang="pt-PT" sz="2400" b="1" u="sng" dirty="0">
                <a:latin typeface="DM Sans" pitchFamily="2" charset="0"/>
              </a:rPr>
              <a:t>entidade filho</a:t>
            </a:r>
            <a:r>
              <a:rPr lang="pt-PT" sz="2400" dirty="0">
                <a:latin typeface="DM Sans" pitchFamily="2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A representação mais adequada de um relacionamento deste tipo depende do número de:</a:t>
            </a:r>
          </a:p>
          <a:p>
            <a:pPr marL="800100" lvl="1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restrições de disjunção e participação no relacionamento superclasse/subclasse;</a:t>
            </a:r>
          </a:p>
          <a:p>
            <a:pPr marL="800100" lvl="1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se as subclasses estão envolvidas em relacionamentos distintos;</a:t>
            </a:r>
          </a:p>
          <a:p>
            <a:pPr marL="800100" lvl="1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número de participantes no relacionamento superclasse/subclasse.</a:t>
            </a: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80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02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Revisão da aula anterior: </a:t>
            </a:r>
            <a:endParaRPr lang="en-US" sz="6000" dirty="0">
              <a:latin typeface="DM Sans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38F1E25-6E6A-41D8-AD8D-8125485A4562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B8AA8B-BD71-46D1-88B0-BA48DA016C1D}"/>
              </a:ext>
            </a:extLst>
          </p:cNvPr>
          <p:cNvSpPr txBox="1"/>
          <p:nvPr/>
        </p:nvSpPr>
        <p:spPr>
          <a:xfrm>
            <a:off x="3200399" y="1992857"/>
            <a:ext cx="113537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Modelo ER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6B0EAB-E722-4554-BCB9-0AEFA4D0B9E2}"/>
              </a:ext>
            </a:extLst>
          </p:cNvPr>
          <p:cNvSpPr txBox="1"/>
          <p:nvPr/>
        </p:nvSpPr>
        <p:spPr>
          <a:xfrm>
            <a:off x="6678328" y="2175778"/>
            <a:ext cx="596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M Sans" pitchFamily="2" charset="0"/>
              </a:rPr>
              <a:t>(Vista </a:t>
            </a:r>
            <a:r>
              <a:rPr lang="en-US" sz="2400" dirty="0" err="1">
                <a:latin typeface="DM Sans" pitchFamily="2" charset="0"/>
              </a:rPr>
              <a:t>Pacientes</a:t>
            </a:r>
            <a:r>
              <a:rPr lang="en-US" sz="2400" dirty="0">
                <a:latin typeface="DM Sans" pitchFamily="2" charset="0"/>
              </a:rPr>
              <a:t> + </a:t>
            </a:r>
            <a:r>
              <a:rPr lang="en-US" sz="2400" dirty="0" err="1">
                <a:latin typeface="DM Sans" pitchFamily="2" charset="0"/>
              </a:rPr>
              <a:t>Funcionários</a:t>
            </a:r>
            <a:r>
              <a:rPr lang="en-US" sz="2400" dirty="0">
                <a:latin typeface="DM Sans" pitchFamily="2" charset="0"/>
              </a:rPr>
              <a:t>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38C4CC8-8A22-450D-8B38-58DA3BE2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00" y="3496581"/>
            <a:ext cx="16776000" cy="61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28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graphicFrame>
        <p:nvGraphicFramePr>
          <p:cNvPr id="11" name="Tabela 3">
            <a:extLst>
              <a:ext uri="{FF2B5EF4-FFF2-40B4-BE49-F238E27FC236}">
                <a16:creationId xmlns:a16="http://schemas.microsoft.com/office/drawing/2014/main" id="{B6A45945-CBCB-4D21-A9F5-DCCFB045E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75813"/>
              </p:ext>
            </p:extLst>
          </p:nvPr>
        </p:nvGraphicFramePr>
        <p:xfrm>
          <a:off x="2819398" y="3695700"/>
          <a:ext cx="13639797" cy="4846320"/>
        </p:xfrm>
        <a:graphic>
          <a:graphicData uri="http://schemas.openxmlformats.org/drawingml/2006/table">
            <a:tbl>
              <a:tblPr firstRow="1" bandRow="1">
                <a:solidFill>
                  <a:schemeClr val="accent2">
                    <a:lumMod val="75000"/>
                  </a:schemeClr>
                </a:solidFill>
                <a:tableStyleId>{21E4AEA4-8DFA-4A89-87EB-49C32662AFE0}</a:tableStyleId>
              </a:tblPr>
              <a:tblGrid>
                <a:gridCol w="3836380">
                  <a:extLst>
                    <a:ext uri="{9D8B030D-6E8A-4147-A177-3AD203B41FA5}">
                      <a16:colId xmlns:a16="http://schemas.microsoft.com/office/drawing/2014/main" val="3386230703"/>
                    </a:ext>
                  </a:extLst>
                </a:gridCol>
                <a:gridCol w="4147599">
                  <a:extLst>
                    <a:ext uri="{9D8B030D-6E8A-4147-A177-3AD203B41FA5}">
                      <a16:colId xmlns:a16="http://schemas.microsoft.com/office/drawing/2014/main" val="1773729426"/>
                    </a:ext>
                  </a:extLst>
                </a:gridCol>
                <a:gridCol w="5655818">
                  <a:extLst>
                    <a:ext uri="{9D8B030D-6E8A-4147-A177-3AD203B41FA5}">
                      <a16:colId xmlns:a16="http://schemas.microsoft.com/office/drawing/2014/main" val="2891884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Restrições</a:t>
                      </a:r>
                      <a:r>
                        <a:rPr lang="en-US" sz="2400" dirty="0">
                          <a:latin typeface="DM Sans" pitchFamily="2" charset="0"/>
                        </a:rPr>
                        <a:t> de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Participação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Restrições</a:t>
                      </a:r>
                      <a:r>
                        <a:rPr lang="en-US" sz="2400" dirty="0">
                          <a:latin typeface="DM Sans" pitchFamily="2" charset="0"/>
                        </a:rPr>
                        <a:t> de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Disjunção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Relações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Requeridas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5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Obrigatória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Não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disjunto</a:t>
                      </a:r>
                      <a:r>
                        <a:rPr lang="en-US" sz="2400" dirty="0">
                          <a:latin typeface="DM Sans" pitchFamily="2" charset="0"/>
                        </a:rPr>
                        <a:t> {And}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Relação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única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0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Opcional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Não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disjunto</a:t>
                      </a:r>
                      <a:r>
                        <a:rPr lang="en-US" sz="2400" dirty="0">
                          <a:latin typeface="DM Sans" pitchFamily="2" charset="0"/>
                        </a:rPr>
                        <a:t> {And}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Duas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relações</a:t>
                      </a:r>
                      <a:r>
                        <a:rPr lang="en-US" sz="2400" dirty="0">
                          <a:latin typeface="DM Sans" pitchFamily="2" charset="0"/>
                        </a:rPr>
                        <a:t>: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uma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relação</a:t>
                      </a:r>
                      <a:r>
                        <a:rPr lang="en-US" sz="2400" dirty="0">
                          <a:latin typeface="DM Sans" pitchFamily="2" charset="0"/>
                        </a:rPr>
                        <a:t> para a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superclasse</a:t>
                      </a:r>
                      <a:r>
                        <a:rPr lang="en-US" sz="2400" dirty="0">
                          <a:latin typeface="DM Sans" pitchFamily="2" charset="0"/>
                        </a:rPr>
                        <a:t> e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uma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relação</a:t>
                      </a:r>
                      <a:r>
                        <a:rPr lang="en-US" sz="2400" dirty="0">
                          <a:latin typeface="DM Sans" pitchFamily="2" charset="0"/>
                        </a:rPr>
                        <a:t> para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todas</a:t>
                      </a:r>
                      <a:r>
                        <a:rPr lang="en-US" sz="2400" dirty="0">
                          <a:latin typeface="DM Sans" pitchFamily="2" charset="0"/>
                        </a:rPr>
                        <a:t> as subclasses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7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Obrigatória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Disjunto</a:t>
                      </a:r>
                      <a:r>
                        <a:rPr lang="en-US" sz="2400" dirty="0">
                          <a:latin typeface="DM Sans" pitchFamily="2" charset="0"/>
                        </a:rPr>
                        <a:t> {Or}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Muitas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relações</a:t>
                      </a:r>
                      <a:r>
                        <a:rPr lang="en-US" sz="2400" dirty="0">
                          <a:latin typeface="DM Sans" pitchFamily="2" charset="0"/>
                        </a:rPr>
                        <a:t> (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uma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relação</a:t>
                      </a:r>
                      <a:r>
                        <a:rPr lang="en-US" sz="2400" dirty="0">
                          <a:latin typeface="DM Sans" pitchFamily="2" charset="0"/>
                        </a:rPr>
                        <a:t> para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cada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combinação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superclasse</a:t>
                      </a:r>
                      <a:r>
                        <a:rPr lang="en-US" sz="2400" dirty="0">
                          <a:latin typeface="DM Sans" pitchFamily="2" charset="0"/>
                        </a:rPr>
                        <a:t>/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subclasse</a:t>
                      </a:r>
                      <a:r>
                        <a:rPr lang="en-US" sz="2400" dirty="0">
                          <a:latin typeface="DM Sans" pitchFamily="2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29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Opcional</a:t>
                      </a:r>
                      <a:endParaRPr lang="en-US" sz="2400" dirty="0">
                        <a:latin typeface="DM Sans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DM Sans" pitchFamily="2" charset="0"/>
                        </a:rPr>
                        <a:t>Disjunto</a:t>
                      </a:r>
                      <a:r>
                        <a:rPr lang="en-US" sz="2400" dirty="0">
                          <a:latin typeface="DM Sans" pitchFamily="2" charset="0"/>
                        </a:rPr>
                        <a:t> {Or}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DM Sans" pitchFamily="2" charset="0"/>
                        </a:rPr>
                        <a:t>Muitas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relações</a:t>
                      </a:r>
                      <a:r>
                        <a:rPr lang="en-US" sz="2400" dirty="0">
                          <a:latin typeface="DM Sans" pitchFamily="2" charset="0"/>
                        </a:rPr>
                        <a:t> (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uma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relação</a:t>
                      </a:r>
                      <a:r>
                        <a:rPr lang="en-US" sz="2400" dirty="0">
                          <a:latin typeface="DM Sans" pitchFamily="2" charset="0"/>
                        </a:rPr>
                        <a:t> para a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superclasse</a:t>
                      </a:r>
                      <a:r>
                        <a:rPr lang="en-US" sz="2400" dirty="0">
                          <a:latin typeface="DM Sans" pitchFamily="2" charset="0"/>
                        </a:rPr>
                        <a:t> e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uma</a:t>
                      </a:r>
                      <a:r>
                        <a:rPr lang="en-US" sz="2400" dirty="0">
                          <a:latin typeface="DM Sans" pitchFamily="2" charset="0"/>
                        </a:rPr>
                        <a:t> para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cada</a:t>
                      </a:r>
                      <a:r>
                        <a:rPr lang="en-US" sz="2400" dirty="0">
                          <a:latin typeface="DM Sans" pitchFamily="2" charset="0"/>
                        </a:rPr>
                        <a:t> </a:t>
                      </a:r>
                      <a:r>
                        <a:rPr lang="en-US" sz="2400" dirty="0" err="1">
                          <a:latin typeface="DM Sans" pitchFamily="2" charset="0"/>
                        </a:rPr>
                        <a:t>subclasse</a:t>
                      </a:r>
                      <a:r>
                        <a:rPr lang="en-US" sz="2400" dirty="0">
                          <a:latin typeface="DM Sans" pitchFamily="2" charset="0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34840"/>
                  </a:ext>
                </a:extLst>
              </a:tr>
            </a:tbl>
          </a:graphicData>
        </a:graphic>
      </p:graphicFrame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EB56BD1-F646-4647-8F9F-B42E6B93F413}"/>
              </a:ext>
            </a:extLst>
          </p:cNvPr>
          <p:cNvSpPr/>
          <p:nvPr/>
        </p:nvSpPr>
        <p:spPr>
          <a:xfrm>
            <a:off x="2819398" y="7429500"/>
            <a:ext cx="13639797" cy="111252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7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29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superclasse/subclasse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b="1" u="sng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374B42-2198-4BCF-A9BE-772E756E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636" y="4305300"/>
            <a:ext cx="12918510" cy="12954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A6ADF0-4EE9-4B1C-972E-4AC052B56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30" y="5719491"/>
            <a:ext cx="9569730" cy="39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6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FBA78300-304E-47A6-9AB9-6076940E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270" y="1992857"/>
            <a:ext cx="9569730" cy="3996009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30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superclasse/subclasse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b="1" u="sng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D0D541-DAFA-4A35-B4F8-FC4D5AF0F398}"/>
              </a:ext>
            </a:extLst>
          </p:cNvPr>
          <p:cNvSpPr txBox="1"/>
          <p:nvPr/>
        </p:nvSpPr>
        <p:spPr>
          <a:xfrm>
            <a:off x="1823669" y="4758699"/>
            <a:ext cx="9582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Funcionário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dta_ini_servico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D7D116C-AD5B-476C-8406-560E7CBBAA90}"/>
              </a:ext>
            </a:extLst>
          </p:cNvPr>
          <p:cNvSpPr txBox="1"/>
          <p:nvPr/>
        </p:nvSpPr>
        <p:spPr>
          <a:xfrm>
            <a:off x="1823669" y="5926532"/>
            <a:ext cx="12268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Médico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cod_especialidade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nome_med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referencia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Funcionario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82996A-24BB-44BD-8A6A-2B3ED85E0662}"/>
              </a:ext>
            </a:extLst>
          </p:cNvPr>
          <p:cNvSpPr txBox="1"/>
          <p:nvPr/>
        </p:nvSpPr>
        <p:spPr>
          <a:xfrm>
            <a:off x="1823669" y="7405537"/>
            <a:ext cx="134637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Administrador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nome_admin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referencia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Funcionario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id_administrativo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nome_administrativo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referencia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Funcionario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30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31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muitos-para-muitos (N:M) 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Crie </a:t>
            </a:r>
            <a:r>
              <a:rPr lang="pt-PT" sz="2400" u="sng" dirty="0">
                <a:latin typeface="DM Sans" pitchFamily="2" charset="0"/>
              </a:rPr>
              <a:t>uma relação</a:t>
            </a:r>
            <a:r>
              <a:rPr lang="pt-PT" sz="2400" dirty="0">
                <a:latin typeface="DM Sans" pitchFamily="2" charset="0"/>
              </a:rPr>
              <a:t> para representar o </a:t>
            </a:r>
            <a:r>
              <a:rPr lang="pt-PT" sz="2400" u="sng" dirty="0">
                <a:latin typeface="DM Sans" pitchFamily="2" charset="0"/>
              </a:rPr>
              <a:t>relacionamento</a:t>
            </a:r>
            <a:r>
              <a:rPr lang="pt-PT" sz="2400" dirty="0">
                <a:latin typeface="DM Sans" pitchFamily="2" charset="0"/>
              </a:rPr>
              <a:t> e inclua quaisquer atributos que façam parte do relacionamento.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Crie uma </a:t>
            </a:r>
            <a:r>
              <a:rPr lang="pt-PT" sz="2400" b="1" dirty="0">
                <a:latin typeface="DM Sans" pitchFamily="2" charset="0"/>
              </a:rPr>
              <a:t>cópia</a:t>
            </a:r>
            <a:r>
              <a:rPr lang="pt-PT" sz="2400" dirty="0">
                <a:latin typeface="DM Sans" pitchFamily="2" charset="0"/>
              </a:rPr>
              <a:t> do(s) atributo(s) de </a:t>
            </a:r>
            <a:r>
              <a:rPr lang="pt-PT" sz="2400" b="1" dirty="0">
                <a:latin typeface="DM Sans" pitchFamily="2" charset="0"/>
              </a:rPr>
              <a:t>chave primária </a:t>
            </a:r>
            <a:r>
              <a:rPr lang="pt-PT" sz="2400" dirty="0">
                <a:latin typeface="DM Sans" pitchFamily="2" charset="0"/>
              </a:rPr>
              <a:t>das </a:t>
            </a:r>
            <a:r>
              <a:rPr lang="pt-PT" sz="2400" b="1" dirty="0">
                <a:latin typeface="DM Sans" pitchFamily="2" charset="0"/>
              </a:rPr>
              <a:t>entidades</a:t>
            </a:r>
            <a:r>
              <a:rPr lang="pt-PT" sz="2400" dirty="0">
                <a:latin typeface="DM Sans" pitchFamily="2" charset="0"/>
              </a:rPr>
              <a:t> que participam no relacionamento na nova relação, para atuar como </a:t>
            </a:r>
            <a:r>
              <a:rPr lang="pt-PT" sz="2400" b="1" dirty="0">
                <a:latin typeface="DM Sans" pitchFamily="2" charset="0"/>
              </a:rPr>
              <a:t>chaves estrangeiras</a:t>
            </a:r>
            <a:r>
              <a:rPr lang="pt-PT" sz="2400" dirty="0">
                <a:latin typeface="DM Sans" pitchFamily="2" charset="0"/>
              </a:rPr>
              <a:t>. A </a:t>
            </a:r>
            <a:r>
              <a:rPr lang="pt-PT" sz="2400" b="1" u="sng" dirty="0">
                <a:latin typeface="DM Sans" pitchFamily="2" charset="0"/>
              </a:rPr>
              <a:t>chave primária</a:t>
            </a:r>
            <a:r>
              <a:rPr lang="pt-PT" sz="2400" b="1" dirty="0">
                <a:latin typeface="DM Sans" pitchFamily="2" charset="0"/>
              </a:rPr>
              <a:t> </a:t>
            </a:r>
            <a:r>
              <a:rPr lang="pt-PT" sz="2400" dirty="0">
                <a:latin typeface="DM Sans" pitchFamily="2" charset="0"/>
              </a:rPr>
              <a:t>da nova relação é sempre uma chave composta pelas chaves estrangeiras, possivelmente em combinação com outros atributos do relacionamento.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D2DDDF-7EA9-4977-B532-D6289202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7007283"/>
            <a:ext cx="12432017" cy="29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33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32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binários de muitos-para-muitos (N:M) 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D2DDDF-7EA9-4977-B532-D62892026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4229100"/>
            <a:ext cx="12638160" cy="293681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874F04-AD2C-4B6F-BD4D-15498F3F2E3B}"/>
              </a:ext>
            </a:extLst>
          </p:cNvPr>
          <p:cNvSpPr txBox="1"/>
          <p:nvPr/>
        </p:nvSpPr>
        <p:spPr>
          <a:xfrm>
            <a:off x="1771652" y="7040768"/>
            <a:ext cx="6355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Medicamento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id_med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descrição)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id_med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DE3E2A-641E-4BA0-8ED0-C8DB97C9F3FD}"/>
              </a:ext>
            </a:extLst>
          </p:cNvPr>
          <p:cNvSpPr txBox="1"/>
          <p:nvPr/>
        </p:nvSpPr>
        <p:spPr>
          <a:xfrm>
            <a:off x="12786763" y="6972300"/>
            <a:ext cx="43433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preço,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hora_ini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hora_fim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402CC9-55B6-477D-AA8C-39A3EC110945}"/>
              </a:ext>
            </a:extLst>
          </p:cNvPr>
          <p:cNvSpPr txBox="1"/>
          <p:nvPr/>
        </p:nvSpPr>
        <p:spPr>
          <a:xfrm>
            <a:off x="1771652" y="8420100"/>
            <a:ext cx="160623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Prescrição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id_med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unidade, quantidade, posologia, PVP, comparticipação,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data_val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data_pres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id_med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id_med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Medicamento(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id_med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84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33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72DA95-D3EF-4357-9B42-7B7F0587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6" y="7124700"/>
            <a:ext cx="9429744" cy="2983337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complexos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Para cada </a:t>
            </a:r>
            <a:r>
              <a:rPr lang="pt-PT" sz="2400" u="sng" dirty="0">
                <a:latin typeface="DM Sans" pitchFamily="2" charset="0"/>
              </a:rPr>
              <a:t>relacionamento complexo</a:t>
            </a:r>
            <a:r>
              <a:rPr lang="pt-PT" sz="2400" dirty="0">
                <a:latin typeface="DM Sans" pitchFamily="2" charset="0"/>
              </a:rPr>
              <a:t>, criar </a:t>
            </a:r>
            <a:r>
              <a:rPr lang="pt-PT" sz="2400" b="1" dirty="0">
                <a:latin typeface="DM Sans" pitchFamily="2" charset="0"/>
              </a:rPr>
              <a:t>uma relação </a:t>
            </a:r>
            <a:r>
              <a:rPr lang="pt-PT" sz="2400" dirty="0">
                <a:latin typeface="DM Sans" pitchFamily="2" charset="0"/>
              </a:rPr>
              <a:t>para representar o </a:t>
            </a:r>
            <a:r>
              <a:rPr lang="pt-PT" sz="2400" b="1" dirty="0">
                <a:latin typeface="DM Sans" pitchFamily="2" charset="0"/>
              </a:rPr>
              <a:t>relacionamento</a:t>
            </a:r>
            <a:r>
              <a:rPr lang="pt-PT" sz="2400" dirty="0">
                <a:latin typeface="DM Sans" pitchFamily="2" charset="0"/>
              </a:rPr>
              <a:t> e incluir quaisquer atributos que façam parte do relacionamento.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Colocamos uma </a:t>
            </a:r>
            <a:r>
              <a:rPr lang="pt-PT" sz="2400" b="1" dirty="0">
                <a:latin typeface="DM Sans" pitchFamily="2" charset="0"/>
              </a:rPr>
              <a:t>cópia</a:t>
            </a:r>
            <a:r>
              <a:rPr lang="pt-PT" sz="2400" dirty="0">
                <a:latin typeface="DM Sans" pitchFamily="2" charset="0"/>
              </a:rPr>
              <a:t> da(s) </a:t>
            </a:r>
            <a:r>
              <a:rPr lang="pt-PT" sz="2400" b="1" dirty="0">
                <a:latin typeface="DM Sans" pitchFamily="2" charset="0"/>
              </a:rPr>
              <a:t>chave(s) primária(s) </a:t>
            </a:r>
            <a:r>
              <a:rPr lang="pt-PT" sz="2400" dirty="0">
                <a:latin typeface="DM Sans" pitchFamily="2" charset="0"/>
              </a:rPr>
              <a:t>das entidades que participam no relacionamento complexo na nova relação, para atuar como </a:t>
            </a:r>
            <a:r>
              <a:rPr lang="pt-PT" sz="2400" b="1" dirty="0">
                <a:latin typeface="DM Sans" pitchFamily="2" charset="0"/>
              </a:rPr>
              <a:t>chaves estrangeiras</a:t>
            </a:r>
            <a:r>
              <a:rPr lang="pt-PT" sz="2400" dirty="0">
                <a:latin typeface="DM Sans" pitchFamily="2" charset="0"/>
              </a:rPr>
              <a:t>. 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A </a:t>
            </a:r>
            <a:r>
              <a:rPr lang="pt-PT" sz="2400" b="1" dirty="0">
                <a:latin typeface="DM Sans" pitchFamily="2" charset="0"/>
              </a:rPr>
              <a:t>chave primária </a:t>
            </a:r>
            <a:r>
              <a:rPr lang="pt-PT" sz="2400" dirty="0">
                <a:latin typeface="DM Sans" pitchFamily="2" charset="0"/>
              </a:rPr>
              <a:t>da nova relação passa a ser composta pelas </a:t>
            </a:r>
            <a:r>
              <a:rPr lang="pt-PT" sz="2400" b="1" dirty="0">
                <a:latin typeface="DM Sans" pitchFamily="2" charset="0"/>
              </a:rPr>
              <a:t>chaves estrangeiras </a:t>
            </a:r>
            <a:r>
              <a:rPr lang="pt-PT" sz="2400" dirty="0">
                <a:latin typeface="DM Sans" pitchFamily="2" charset="0"/>
              </a:rPr>
              <a:t>das entidades que participam no relacionamento complexo.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59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34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572DA95-D3EF-4357-9B42-7B7F0587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8" y="3848100"/>
            <a:ext cx="9429744" cy="2983337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Relacionamentos complexos</a:t>
            </a:r>
          </a:p>
          <a:p>
            <a:pPr algn="just"/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F54C80-B142-43AD-BEEA-571215E37BC9}"/>
              </a:ext>
            </a:extLst>
          </p:cNvPr>
          <p:cNvSpPr txBox="1"/>
          <p:nvPr/>
        </p:nvSpPr>
        <p:spPr>
          <a:xfrm>
            <a:off x="2195362" y="6743700"/>
            <a:ext cx="102372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Aluno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nr_aluno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…)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nr_aluno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Professor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id_prof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…)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id_prof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Seminário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id_semi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…)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id_semi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400" dirty="0">
              <a:latin typeface="DM Sans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5201FD-73C3-43C8-BC70-204AE8187091}"/>
              </a:ext>
            </a:extLst>
          </p:cNvPr>
          <p:cNvSpPr txBox="1"/>
          <p:nvPr/>
        </p:nvSpPr>
        <p:spPr>
          <a:xfrm>
            <a:off x="8213965" y="6441032"/>
            <a:ext cx="10237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Inscrição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id_semi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id_prof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nr_aluno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id_semi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id_prof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nr_aluno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id_semi</a:t>
            </a:r>
            <a:b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id_prof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nr_aluno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9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35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Entidade Relacionamento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Crie </a:t>
            </a:r>
            <a:r>
              <a:rPr lang="pt-PT" sz="2400" u="sng" dirty="0">
                <a:latin typeface="DM Sans" pitchFamily="2" charset="0"/>
              </a:rPr>
              <a:t>uma relação</a:t>
            </a:r>
            <a:r>
              <a:rPr lang="pt-PT" sz="2400" dirty="0">
                <a:latin typeface="DM Sans" pitchFamily="2" charset="0"/>
              </a:rPr>
              <a:t> para representar a </a:t>
            </a:r>
            <a:r>
              <a:rPr lang="pt-PT" sz="2400" u="sng" dirty="0">
                <a:latin typeface="DM Sans" pitchFamily="2" charset="0"/>
              </a:rPr>
              <a:t>entidade-relacionamento</a:t>
            </a:r>
            <a:r>
              <a:rPr lang="pt-PT" sz="2400" dirty="0">
                <a:latin typeface="DM Sans" pitchFamily="2" charset="0"/>
              </a:rPr>
              <a:t> como se fosse uma entidade independente e inclua todos os atributos que façam parte da entidade-relacionamento.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r>
              <a:rPr lang="pt-PT" sz="2400" dirty="0">
                <a:latin typeface="DM Sans" pitchFamily="2" charset="0"/>
              </a:rPr>
              <a:t>Crie uma </a:t>
            </a:r>
            <a:r>
              <a:rPr lang="pt-PT" sz="2400" b="1" dirty="0">
                <a:latin typeface="DM Sans" pitchFamily="2" charset="0"/>
              </a:rPr>
              <a:t>cópia</a:t>
            </a:r>
            <a:r>
              <a:rPr lang="pt-PT" sz="2400" dirty="0">
                <a:latin typeface="DM Sans" pitchFamily="2" charset="0"/>
              </a:rPr>
              <a:t> do(s) atributo(s) de </a:t>
            </a:r>
            <a:r>
              <a:rPr lang="pt-PT" sz="2400" b="1" dirty="0">
                <a:latin typeface="DM Sans" pitchFamily="2" charset="0"/>
              </a:rPr>
              <a:t>chave primária </a:t>
            </a:r>
            <a:r>
              <a:rPr lang="pt-PT" sz="2400" dirty="0">
                <a:latin typeface="DM Sans" pitchFamily="2" charset="0"/>
              </a:rPr>
              <a:t>das </a:t>
            </a:r>
            <a:r>
              <a:rPr lang="pt-PT" sz="2400" b="1" dirty="0">
                <a:latin typeface="DM Sans" pitchFamily="2" charset="0"/>
              </a:rPr>
              <a:t>entidades</a:t>
            </a:r>
            <a:r>
              <a:rPr lang="pt-PT" sz="2400" dirty="0">
                <a:latin typeface="DM Sans" pitchFamily="2" charset="0"/>
              </a:rPr>
              <a:t> que participam na entidade-relacionamento na nova relação, para atuar como </a:t>
            </a:r>
            <a:r>
              <a:rPr lang="pt-PT" sz="2400" b="1" dirty="0">
                <a:latin typeface="DM Sans" pitchFamily="2" charset="0"/>
              </a:rPr>
              <a:t>chaves estrangeiras</a:t>
            </a:r>
            <a:r>
              <a:rPr lang="pt-PT" sz="2400" dirty="0">
                <a:latin typeface="DM Sans" pitchFamily="2" charset="0"/>
              </a:rPr>
              <a:t>. Essas chaves estrangeiras também formarão a</a:t>
            </a:r>
            <a:r>
              <a:rPr lang="pt-PT" sz="2400" b="1" dirty="0">
                <a:latin typeface="DM Sans" pitchFamily="2" charset="0"/>
              </a:rPr>
              <a:t> </a:t>
            </a:r>
            <a:r>
              <a:rPr lang="pt-PT" sz="2400" b="1" u="sng" dirty="0">
                <a:latin typeface="DM Sans" pitchFamily="2" charset="0"/>
              </a:rPr>
              <a:t>chave primária</a:t>
            </a:r>
            <a:r>
              <a:rPr lang="pt-PT" sz="2400" b="1" dirty="0">
                <a:latin typeface="DM Sans" pitchFamily="2" charset="0"/>
              </a:rPr>
              <a:t> </a:t>
            </a:r>
            <a:r>
              <a:rPr lang="pt-PT" sz="2400" dirty="0">
                <a:latin typeface="DM Sans" pitchFamily="2" charset="0"/>
              </a:rPr>
              <a:t>em </a:t>
            </a:r>
            <a:r>
              <a:rPr lang="pt-PT" sz="2400" u="sng" dirty="0">
                <a:latin typeface="DM Sans" pitchFamily="2" charset="0"/>
              </a:rPr>
              <a:t>combinação</a:t>
            </a:r>
            <a:r>
              <a:rPr lang="pt-PT" sz="2400" dirty="0">
                <a:latin typeface="DM Sans" pitchFamily="2" charset="0"/>
              </a:rPr>
              <a:t> com a </a:t>
            </a:r>
            <a:r>
              <a:rPr lang="pt-PT" sz="2400" b="1" dirty="0">
                <a:latin typeface="DM Sans" pitchFamily="2" charset="0"/>
              </a:rPr>
              <a:t>chave primária da entidade-relacionamento</a:t>
            </a:r>
            <a:r>
              <a:rPr lang="pt-PT" sz="2400" dirty="0">
                <a:latin typeface="DM Sans" pitchFamily="2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E6E7EA-A6CE-46EF-A3C0-4848F747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6886707"/>
            <a:ext cx="12378112" cy="28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7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36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EC75FD-8829-4DD8-8AE8-DBC7D0F64612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9C8F9766-D7A1-4370-8581-231E3108ACAE}"/>
              </a:ext>
            </a:extLst>
          </p:cNvPr>
          <p:cNvSpPr txBox="1"/>
          <p:nvPr/>
        </p:nvSpPr>
        <p:spPr>
          <a:xfrm>
            <a:off x="2497855" y="3164264"/>
            <a:ext cx="1424939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2600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PT" sz="2600" b="1" u="sng" dirty="0">
                <a:latin typeface="DM Sans" pitchFamily="2" charset="0"/>
              </a:rPr>
              <a:t>Entidade Relacionamento</a:t>
            </a: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pPr marL="342900" indent="-342900" algn="just">
              <a:buFontTx/>
              <a:buChar char="-"/>
            </a:pPr>
            <a:endParaRPr lang="pt-PT" sz="2400" dirty="0">
              <a:latin typeface="DM Sans" pitchFamily="2" charset="0"/>
            </a:endParaRPr>
          </a:p>
          <a:p>
            <a:endParaRPr lang="pt-PT" sz="2600" b="1" u="sng" dirty="0">
              <a:latin typeface="DM Sans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PT" sz="2600" dirty="0">
              <a:latin typeface="DM Sans" pitchFamily="2" charset="0"/>
            </a:endParaRPr>
          </a:p>
          <a:p>
            <a:endParaRPr lang="pt-PT" sz="2400" dirty="0">
              <a:latin typeface="DM Sans" pitchFamily="2" charset="0"/>
            </a:endParaRPr>
          </a:p>
          <a:p>
            <a:endParaRPr lang="pt-PT" sz="2600" dirty="0">
              <a:latin typeface="DM Sans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E6E7EA-A6CE-46EF-A3C0-4848F7478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33" y="4076700"/>
            <a:ext cx="12378112" cy="28611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CC1C2C-932E-4FAA-88DF-A6E243B18BD5}"/>
              </a:ext>
            </a:extLst>
          </p:cNvPr>
          <p:cNvSpPr txBox="1"/>
          <p:nvPr/>
        </p:nvSpPr>
        <p:spPr>
          <a:xfrm>
            <a:off x="1600200" y="6896100"/>
            <a:ext cx="635527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Paciente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sexo,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dta_nascimento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rua, localidade,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cod_postal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NIF,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nr_utente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estado_civil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candidata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NIF</a:t>
            </a:r>
            <a:b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candidata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nr_utente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Derivado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idade(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dta_atual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dta_nascimento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33D361-3551-4627-A567-95E27125F170}"/>
              </a:ext>
            </a:extLst>
          </p:cNvPr>
          <p:cNvSpPr txBox="1"/>
          <p:nvPr/>
        </p:nvSpPr>
        <p:spPr>
          <a:xfrm>
            <a:off x="11277600" y="6896100"/>
            <a:ext cx="5852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Funcionário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nome,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dta_ini_servico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F004DD-D16E-47A9-9127-C48B2DBFAD23}"/>
              </a:ext>
            </a:extLst>
          </p:cNvPr>
          <p:cNvSpPr txBox="1"/>
          <p:nvPr/>
        </p:nvSpPr>
        <p:spPr>
          <a:xfrm>
            <a:off x="6172200" y="8516587"/>
            <a:ext cx="122681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Consulta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u="sng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u="sng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hora_ini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hora_fim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preco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primária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nr_episodio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Paciente(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nr_sequencial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Chave Estrangeira 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b="1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 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Funcionário(</a:t>
            </a:r>
            <a:r>
              <a:rPr lang="pt-PT" sz="2400" dirty="0" err="1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nr_mecanografico</a:t>
            </a:r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03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37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400" y="1992857"/>
            <a:ext cx="9182100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Derivar relações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DE808-BA67-4FB6-A14A-BF71757554A6}"/>
              </a:ext>
            </a:extLst>
          </p:cNvPr>
          <p:cNvSpPr txBox="1"/>
          <p:nvPr/>
        </p:nvSpPr>
        <p:spPr>
          <a:xfrm>
            <a:off x="2995617" y="5380477"/>
            <a:ext cx="1351596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600" b="1" u="sng" dirty="0">
                <a:solidFill>
                  <a:srgbClr val="24904B"/>
                </a:solidFill>
                <a:latin typeface="DM Sans"/>
              </a:rPr>
              <a:t>Questão 1 :</a:t>
            </a:r>
            <a:r>
              <a:rPr lang="pt-PT" sz="2600" dirty="0">
                <a:solidFill>
                  <a:srgbClr val="24904B"/>
                </a:solidFill>
                <a:latin typeface="DM Sans"/>
              </a:rPr>
              <a:t> </a:t>
            </a:r>
            <a:r>
              <a:rPr lang="pt-PT" sz="2600" dirty="0">
                <a:latin typeface="DM Sans"/>
              </a:rPr>
              <a:t>Crie relações para o modelo de dados lógico de modo a representar as entidades, relacionamentos e atributos que foram identificados.</a:t>
            </a:r>
          </a:p>
          <a:p>
            <a:pPr algn="ctr"/>
            <a:endParaRPr lang="en-US" sz="2600" dirty="0">
              <a:latin typeface="DM San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8BBEDF-3B97-42A9-8117-BAE777DC7D0D}"/>
              </a:ext>
            </a:extLst>
          </p:cNvPr>
          <p:cNvSpPr/>
          <p:nvPr/>
        </p:nvSpPr>
        <p:spPr>
          <a:xfrm>
            <a:off x="2819398" y="4991099"/>
            <a:ext cx="13868400" cy="169277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03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Revisão da aula anterior: </a:t>
            </a:r>
            <a:endParaRPr lang="en-US" sz="6000" dirty="0">
              <a:latin typeface="DM Sans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38F1E25-6E6A-41D8-AD8D-8125485A4562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B8AA8B-BD71-46D1-88B0-BA48DA016C1D}"/>
              </a:ext>
            </a:extLst>
          </p:cNvPr>
          <p:cNvSpPr txBox="1"/>
          <p:nvPr/>
        </p:nvSpPr>
        <p:spPr>
          <a:xfrm>
            <a:off x="3200399" y="1992857"/>
            <a:ext cx="113537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Modelo ER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6B0EAB-E722-4554-BCB9-0AEFA4D0B9E2}"/>
              </a:ext>
            </a:extLst>
          </p:cNvPr>
          <p:cNvSpPr txBox="1"/>
          <p:nvPr/>
        </p:nvSpPr>
        <p:spPr>
          <a:xfrm>
            <a:off x="6678328" y="2175778"/>
            <a:ext cx="596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M Sans" pitchFamily="2" charset="0"/>
              </a:rPr>
              <a:t>(Vista </a:t>
            </a:r>
            <a:r>
              <a:rPr lang="en-US" sz="2400" dirty="0" err="1">
                <a:latin typeface="DM Sans" pitchFamily="2" charset="0"/>
              </a:rPr>
              <a:t>Consultas</a:t>
            </a:r>
            <a:r>
              <a:rPr lang="en-US" sz="2400" dirty="0">
                <a:latin typeface="DM Sans" pitchFamily="2" charset="0"/>
              </a:rPr>
              <a:t> + </a:t>
            </a:r>
            <a:r>
              <a:rPr lang="en-US" sz="2400" dirty="0" err="1">
                <a:latin typeface="DM Sans" pitchFamily="2" charset="0"/>
              </a:rPr>
              <a:t>Prescrições</a:t>
            </a:r>
            <a:r>
              <a:rPr lang="en-US" sz="2400" dirty="0">
                <a:latin typeface="DM Sans" pitchFamily="2" charset="0"/>
              </a:rPr>
              <a:t>)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C52B115-865C-45B7-BA3C-BE22A0D3E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28900"/>
            <a:ext cx="14456401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46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38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1499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Validar o modelo em relação às transações do utilizador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DE808-BA67-4FB6-A14A-BF71757554A6}"/>
              </a:ext>
            </a:extLst>
          </p:cNvPr>
          <p:cNvSpPr txBox="1"/>
          <p:nvPr/>
        </p:nvSpPr>
        <p:spPr>
          <a:xfrm>
            <a:off x="2995617" y="4678307"/>
            <a:ext cx="1351596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600" b="1" u="sng" dirty="0">
                <a:solidFill>
                  <a:srgbClr val="24904B"/>
                </a:solidFill>
                <a:latin typeface="DM Sans"/>
              </a:rPr>
              <a:t>Questão 2:</a:t>
            </a:r>
            <a:r>
              <a:rPr lang="pt-PT" sz="2600" dirty="0">
                <a:solidFill>
                  <a:srgbClr val="24904B"/>
                </a:solidFill>
                <a:latin typeface="DM Sans"/>
              </a:rPr>
              <a:t> </a:t>
            </a:r>
            <a:r>
              <a:rPr lang="pt-PT" sz="2600" dirty="0">
                <a:latin typeface="DM Sans"/>
              </a:rPr>
              <a:t>Assegure que as relações no modelo lógico de dados suportam todas as transações necessárias.</a:t>
            </a:r>
          </a:p>
          <a:p>
            <a:pPr algn="ctr"/>
            <a:endParaRPr lang="en-US" sz="2600" dirty="0">
              <a:latin typeface="DM San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8BBEDF-3B97-42A9-8117-BAE777DC7D0D}"/>
              </a:ext>
            </a:extLst>
          </p:cNvPr>
          <p:cNvSpPr/>
          <p:nvPr/>
        </p:nvSpPr>
        <p:spPr>
          <a:xfrm>
            <a:off x="2819398" y="4288929"/>
            <a:ext cx="13868400" cy="169277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C21C9B-FEB1-4FE9-82B3-11AF02721BC0}"/>
              </a:ext>
            </a:extLst>
          </p:cNvPr>
          <p:cNvSpPr txBox="1"/>
          <p:nvPr/>
        </p:nvSpPr>
        <p:spPr>
          <a:xfrm>
            <a:off x="2478805" y="6529840"/>
            <a:ext cx="143255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000" b="1" dirty="0">
                <a:latin typeface="DM Sans" pitchFamily="2" charset="0"/>
              </a:rPr>
              <a:t>Nota: </a:t>
            </a:r>
          </a:p>
          <a:p>
            <a:pPr marL="342900" indent="-342900" algn="just">
              <a:buFontTx/>
              <a:buChar char="-"/>
            </a:pPr>
            <a:r>
              <a:rPr lang="pt-PT" sz="2000" dirty="0">
                <a:latin typeface="DM Sans" pitchFamily="2" charset="0"/>
              </a:rPr>
              <a:t>Se conseguirmos assegurar todas as transações, validamos o modelo de dados lógico contra as transações do utilizador. </a:t>
            </a:r>
          </a:p>
          <a:p>
            <a:pPr marL="342900" indent="-342900" algn="just">
              <a:buFontTx/>
              <a:buChar char="-"/>
            </a:pPr>
            <a:r>
              <a:rPr lang="pt-PT" sz="2000" dirty="0">
                <a:latin typeface="DM Sans" pitchFamily="2" charset="0"/>
              </a:rPr>
              <a:t>No entanto, se não formos capazes de realizar uma transação manualmente, deve haver um problema com o modelo de dados, que tem de ser resolvido. Neste caso, é provável que tenha sido introduzido um erro durante a criação das relações, e devemos voltar atrás e verificar as áreas do modelo de dados a que a transação está a aceder para identificar e resolver o problema</a:t>
            </a:r>
          </a:p>
        </p:txBody>
      </p:sp>
    </p:spTree>
    <p:extLst>
      <p:ext uri="{BB962C8B-B14F-4D97-AF65-F5344CB8AC3E}">
        <p14:creationId xmlns:p14="http://schemas.microsoft.com/office/powerpoint/2010/main" val="90707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39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as restrições de integridade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01C682-ECD9-4F30-999F-94AE49ECA13E}"/>
              </a:ext>
            </a:extLst>
          </p:cNvPr>
          <p:cNvSpPr txBox="1"/>
          <p:nvPr/>
        </p:nvSpPr>
        <p:spPr>
          <a:xfrm>
            <a:off x="2145231" y="2943744"/>
            <a:ext cx="154258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>
                <a:latin typeface="DM San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Devem ser considerados os seguintes tipos de restrições de integridade:</a:t>
            </a:r>
          </a:p>
          <a:p>
            <a:pPr algn="just"/>
            <a:endParaRPr lang="pt-PT" sz="2400" dirty="0">
              <a:latin typeface="DM San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DM Sans" pitchFamily="2" charset="0"/>
                <a:cs typeface="Times New Roman" panose="02020603050405020304" pitchFamily="18" charset="0"/>
              </a:rPr>
              <a:t>Dados necessários/obrigatórios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: Alguns atributos devem conter sempre um valor válido, ou seja, não podem conter valores “</a:t>
            </a:r>
            <a:r>
              <a:rPr lang="pt-PT" sz="2400" dirty="0" err="1">
                <a:latin typeface="DM Sans" pitchFamily="2" charset="0"/>
                <a:cs typeface="Times New Roman" panose="02020603050405020304" pitchFamily="18" charset="0"/>
              </a:rPr>
              <a:t>Null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”. Estas restrições deveriam ter sido identificadas quando documentamos os atributos no dicionário de dados (Aula 3 – Fase 3).</a:t>
            </a: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DM Sans" pitchFamily="2" charset="0"/>
                <a:cs typeface="Times New Roman" panose="02020603050405020304" pitchFamily="18" charset="0"/>
              </a:rPr>
              <a:t>Restrições de domínio de atributos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: Cada atributo tem um domínio, ou seja, um conjunto de valores que são possíveis. Por exemplo, o sexo de uma pessoa ou é ‘M’ ou ‘F’ ou ‘I’. Estas restrições deveriam ter sido identificadas quando escolhemos os domínios de atributos para o modelo de dados (Aula 3 - Fase 4).</a:t>
            </a: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DM Sans" pitchFamily="2" charset="0"/>
                <a:cs typeface="Times New Roman" panose="02020603050405020304" pitchFamily="18" charset="0"/>
              </a:rPr>
              <a:t>Multiplicidade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: A multiplicidade representa as restrições que são colocadas nos relacionamentos entre os dados da BD. Estas restrições deveriam ter sido identificadas quando definimos os relacionamentos entre as entidades (Aula 3 – Fase 2).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72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40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as restrições de integridade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01C682-ECD9-4F30-999F-94AE49ECA13E}"/>
              </a:ext>
            </a:extLst>
          </p:cNvPr>
          <p:cNvSpPr txBox="1"/>
          <p:nvPr/>
        </p:nvSpPr>
        <p:spPr>
          <a:xfrm>
            <a:off x="2145231" y="2975193"/>
            <a:ext cx="15425883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DM Sans" pitchFamily="2" charset="0"/>
                <a:cs typeface="Times New Roman" panose="02020603050405020304" pitchFamily="18" charset="0"/>
              </a:rPr>
              <a:t>Integridade de entidade: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O valor da chave primária de uma tabela/relação não pode ser “</a:t>
            </a:r>
            <a:r>
              <a:rPr lang="pt-PT" sz="2400" dirty="0" err="1">
                <a:latin typeface="DM Sans" pitchFamily="2" charset="0"/>
                <a:cs typeface="Times New Roman" panose="02020603050405020304" pitchFamily="18" charset="0"/>
              </a:rPr>
              <a:t>Null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” nem igual a outro já existente (caso contrário não conseguiríamos identificar registos). Estas restrições deveriam ter sido consideradas quando identificamos as chaves primárias para cada tipo de entidade (Aula 3 – Fase 5).</a:t>
            </a: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DM Sans" pitchFamily="2" charset="0"/>
                <a:cs typeface="Times New Roman" panose="02020603050405020304" pitchFamily="18" charset="0"/>
              </a:rPr>
              <a:t>Restrições gerais/regras de negócio: 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As atualizações de entidades podem ser controladas por restrições que regem as transações "do mundo real“ que são representadas pelas atualizações. Por exemplo: Uma receita não pode conter mais do que 5 medicamentos. </a:t>
            </a: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2400" b="1" dirty="0">
                <a:latin typeface="DM Sans" pitchFamily="2" charset="0"/>
                <a:cs typeface="Times New Roman" panose="02020603050405020304" pitchFamily="18" charset="0"/>
              </a:rPr>
              <a:t>Integridade referencial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: Um valor definido (diferente de “</a:t>
            </a:r>
            <a:r>
              <a:rPr lang="pt-PT" sz="2400" dirty="0" err="1">
                <a:latin typeface="DM Sans" pitchFamily="2" charset="0"/>
                <a:cs typeface="Times New Roman" panose="02020603050405020304" pitchFamily="18" charset="0"/>
              </a:rPr>
              <a:t>Null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”) para um atributo que seja chave estrangeira deve referir-se a uma chave primária da tabela a que a chave estrangeira se refere, ou seja, a uma tupla existente na relação pai. Há duas questões que devem ser abordadas: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A primeira considera se os </a:t>
            </a: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nulos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são permitidos para a </a:t>
            </a: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chave estrangeira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. Em geral, se a participação do filho na relação for:</a:t>
            </a:r>
          </a:p>
          <a:p>
            <a:pPr lvl="2" algn="just"/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	• obrigatória –&gt; nulos não são permitidos;</a:t>
            </a:r>
          </a:p>
          <a:p>
            <a:pPr lvl="2" algn="just"/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	• opcional -&gt; nulos são permitidos. </a:t>
            </a:r>
          </a:p>
        </p:txBody>
      </p:sp>
    </p:spTree>
    <p:extLst>
      <p:ext uri="{BB962C8B-B14F-4D97-AF65-F5344CB8AC3E}">
        <p14:creationId xmlns:p14="http://schemas.microsoft.com/office/powerpoint/2010/main" val="1338692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41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as restrições de integridade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01C682-ECD9-4F30-999F-94AE49ECA13E}"/>
              </a:ext>
            </a:extLst>
          </p:cNvPr>
          <p:cNvSpPr txBox="1"/>
          <p:nvPr/>
        </p:nvSpPr>
        <p:spPr>
          <a:xfrm>
            <a:off x="2145231" y="2975193"/>
            <a:ext cx="1542588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Tx/>
              <a:buChar char="-"/>
            </a:pP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A segunda define como garantir a integridade referencial. Para fazer isso, especificamos </a:t>
            </a: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restrições de existência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que definem as condições sob as quais uma chave estrangeira pode ser inserida, atualizada ou excluída.</a:t>
            </a:r>
          </a:p>
          <a:p>
            <a:pPr marL="800100" lvl="1" indent="-342900" algn="just">
              <a:buFontTx/>
              <a:buChar char="-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lvl="4" algn="just"/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•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Inserção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ou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atualização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de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uma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tupla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na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relação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latin typeface="DM Sans" pitchFamily="2" charset="0"/>
                <a:cs typeface="Times New Roman" panose="02020603050405020304" pitchFamily="18" charset="0"/>
              </a:rPr>
              <a:t>filha</a:t>
            </a:r>
            <a:r>
              <a:rPr lang="en-US" sz="2400" u="sng" dirty="0">
                <a:latin typeface="DM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DM Sans" pitchFamily="2" charset="0"/>
                <a:cs typeface="Times New Roman" panose="02020603050405020304" pitchFamily="18" charset="0"/>
              </a:rPr>
              <a:t>- 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Para garantir a integridade referencial, verifique se o atributo de chave estrangeira da nova tupla está definido como nulo ou com um valor de uma tupla existente.</a:t>
            </a:r>
          </a:p>
          <a:p>
            <a:pPr lvl="4"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lvl="4" algn="just"/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• </a:t>
            </a: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Remoção de uma tupla da relação pai 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- Se uma tupla de uma relação pai é excluída, a integridade referencial é perdida se existir uma tupla filho referenciando a tupla pai. Existem várias estratégias que podemos considerar:</a:t>
            </a:r>
          </a:p>
          <a:p>
            <a:pPr lvl="4"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171700" lvl="4" indent="-342900" algn="just">
              <a:buFontTx/>
              <a:buChar char="-"/>
            </a:pP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NO ACTION 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— Impede a remoção da tupla da relação pai se houver alguma tupla filho referenciada.</a:t>
            </a:r>
          </a:p>
          <a:p>
            <a:pPr marL="2171700" lvl="4" indent="-342900" algn="just">
              <a:buFontTx/>
              <a:buChar char="-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171700" lvl="4" indent="-342900" algn="just">
              <a:buFontTx/>
              <a:buChar char="-"/>
            </a:pP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SET NULL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— Quando uma tupla pai é excluída, os valores de chave estrangeira em todas as tuplas filho correspondentes são automaticamente definidos como nulos. Esta estratégia só pode ser aplicada se os atributos que constituem a chave estrangeira aceitarem nulos.</a:t>
            </a:r>
          </a:p>
          <a:p>
            <a:pPr lvl="4"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lvl="2"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32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42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as restrições de integridade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01C682-ECD9-4F30-999F-94AE49ECA13E}"/>
              </a:ext>
            </a:extLst>
          </p:cNvPr>
          <p:cNvSpPr txBox="1"/>
          <p:nvPr/>
        </p:nvSpPr>
        <p:spPr>
          <a:xfrm>
            <a:off x="2145231" y="2975193"/>
            <a:ext cx="154258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 algn="just"/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171700" lvl="4" indent="-342900" algn="just">
              <a:buFontTx/>
              <a:buChar char="-"/>
            </a:pP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SET DEFAULT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— Quando uma tupla pai é excluída, os valores de chave estrangeira em todas as tuplas filho correspondentes devem ser automaticamente configurados para os seus valores padrão. Esta estratégia só pode ser aplicada se os atributos que constituem a chave estrangeira tiverem valores padrão definidos.</a:t>
            </a:r>
          </a:p>
          <a:p>
            <a:pPr marL="2171700" lvl="4" indent="-342900" algn="just">
              <a:buFontTx/>
              <a:buChar char="-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171700" lvl="4" indent="-342900" algn="just">
              <a:buFontTx/>
              <a:buChar char="-"/>
            </a:pP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CASCADE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— Quando a tupla pai é excluída, exclui automaticamente todas as tuplas filhas referenciadas. Se qualquer tupla filha excluída atuar como pai noutro relacionamento, a operação de exclusão deverá ser aplicada às tuplas nessa relação filha e assim por diante em cascata. No caso do Hospital Portucalense, “Excluir um médico exclui automaticamente todas as consultas realizadas por ele”. Nesta situação, esta estratégia não seria sábia. </a:t>
            </a:r>
          </a:p>
          <a:p>
            <a:pPr marL="2171700" lvl="4" indent="-342900" algn="just">
              <a:buFontTx/>
              <a:buChar char="-"/>
            </a:pPr>
            <a:endParaRPr lang="pt-PT" sz="2400" dirty="0">
              <a:latin typeface="DM Sans" pitchFamily="2" charset="0"/>
              <a:cs typeface="Times New Roman" panose="02020603050405020304" pitchFamily="18" charset="0"/>
            </a:endParaRPr>
          </a:p>
          <a:p>
            <a:pPr marL="2171700" lvl="4" indent="-342900" algn="just">
              <a:buFontTx/>
              <a:buChar char="-"/>
            </a:pPr>
            <a:r>
              <a:rPr lang="pt-PT" sz="2400" u="sng" dirty="0">
                <a:latin typeface="DM Sans" pitchFamily="2" charset="0"/>
                <a:cs typeface="Times New Roman" panose="02020603050405020304" pitchFamily="18" charset="0"/>
              </a:rPr>
              <a:t>NO CHECK</a:t>
            </a:r>
            <a:r>
              <a:rPr lang="pt-PT" sz="2400" dirty="0">
                <a:latin typeface="DM Sans" pitchFamily="2" charset="0"/>
                <a:cs typeface="Times New Roman" panose="02020603050405020304" pitchFamily="18" charset="0"/>
              </a:rPr>
              <a:t> — Quando uma tupla pai é excluída, nada é feito para garantir a integridade referencial.</a:t>
            </a:r>
          </a:p>
        </p:txBody>
      </p:sp>
    </p:spTree>
    <p:extLst>
      <p:ext uri="{BB962C8B-B14F-4D97-AF65-F5344CB8AC3E}">
        <p14:creationId xmlns:p14="http://schemas.microsoft.com/office/powerpoint/2010/main" val="1236973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43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as restrições de integridade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7919C480-6607-46C0-854F-484C19B1D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77452"/>
              </p:ext>
            </p:extLst>
          </p:nvPr>
        </p:nvGraphicFramePr>
        <p:xfrm>
          <a:off x="4137560" y="5753100"/>
          <a:ext cx="12603173" cy="430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440">
                  <a:extLst>
                    <a:ext uri="{9D8B030D-6E8A-4147-A177-3AD203B41FA5}">
                      <a16:colId xmlns:a16="http://schemas.microsoft.com/office/drawing/2014/main" val="42239529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379412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436783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52008237"/>
                    </a:ext>
                  </a:extLst>
                </a:gridCol>
                <a:gridCol w="1914469">
                  <a:extLst>
                    <a:ext uri="{9D8B030D-6E8A-4147-A177-3AD203B41FA5}">
                      <a16:colId xmlns:a16="http://schemas.microsoft.com/office/drawing/2014/main" val="4106803551"/>
                    </a:ext>
                  </a:extLst>
                </a:gridCol>
                <a:gridCol w="1918253">
                  <a:extLst>
                    <a:ext uri="{9D8B030D-6E8A-4147-A177-3AD203B41FA5}">
                      <a16:colId xmlns:a16="http://schemas.microsoft.com/office/drawing/2014/main" val="4023365579"/>
                    </a:ext>
                  </a:extLst>
                </a:gridCol>
                <a:gridCol w="1726427">
                  <a:extLst>
                    <a:ext uri="{9D8B030D-6E8A-4147-A177-3AD203B41FA5}">
                      <a16:colId xmlns:a16="http://schemas.microsoft.com/office/drawing/2014/main" val="1057382804"/>
                    </a:ext>
                  </a:extLst>
                </a:gridCol>
                <a:gridCol w="1504184">
                  <a:extLst>
                    <a:ext uri="{9D8B030D-6E8A-4147-A177-3AD203B41FA5}">
                      <a16:colId xmlns:a16="http://schemas.microsoft.com/office/drawing/2014/main" val="393212123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Consulta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8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latin typeface="DM Sans" pitchFamily="2" charset="0"/>
                        </a:rPr>
                        <a:t>nr_episodio</a:t>
                      </a:r>
                      <a:endParaRPr lang="en-US" u="sng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latin typeface="DM Sans" pitchFamily="2" charset="0"/>
                        </a:rPr>
                        <a:t>id_pac</a:t>
                      </a:r>
                      <a:endParaRPr lang="en-US" u="sng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latin typeface="DM Sans" pitchFamily="2" charset="0"/>
                        </a:rPr>
                        <a:t>id_med</a:t>
                      </a:r>
                      <a:endParaRPr lang="en-US" u="sng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hora_ini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hora_fim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id_agenda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cod_proc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id_sec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01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12345678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212423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2022-01-23 10:18:17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2022-01-23 10:38:27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123456789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P22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2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14451643</a:t>
                      </a:r>
                    </a:p>
                  </a:txBody>
                  <a:tcPr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453347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2022-01-25 08:35:23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2022-01-25 09:00:12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223212434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P23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4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14451643</a:t>
                      </a:r>
                    </a:p>
                  </a:txBody>
                  <a:tcPr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212423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2022-02-02 09:00:33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2022-02-02 09:15:20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345567811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1479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52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13415324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123456</a:t>
                      </a:r>
                    </a:p>
                  </a:txBody>
                  <a:tcPr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3834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2022-02-04 12:34:11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2022-02-04 13:00:00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433212456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P22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1234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NULL</a:t>
                      </a:r>
                    </a:p>
                  </a:txBody>
                  <a:tcPr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323431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2022-02-12 11:20:23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2022-02-12 11:52:33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387612392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P24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3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37439"/>
                  </a:ext>
                </a:extLst>
              </a:tr>
            </a:tbl>
          </a:graphicData>
        </a:graphic>
      </p:graphicFrame>
      <p:graphicFrame>
        <p:nvGraphicFramePr>
          <p:cNvPr id="13" name="Tabela 2">
            <a:extLst>
              <a:ext uri="{FF2B5EF4-FFF2-40B4-BE49-F238E27FC236}">
                <a16:creationId xmlns:a16="http://schemas.microsoft.com/office/drawing/2014/main" id="{2850B56F-0339-4530-8D2B-EDF822FB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84596"/>
              </p:ext>
            </p:extLst>
          </p:nvPr>
        </p:nvGraphicFramePr>
        <p:xfrm>
          <a:off x="6087660" y="2926353"/>
          <a:ext cx="10600140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740">
                  <a:extLst>
                    <a:ext uri="{9D8B030D-6E8A-4147-A177-3AD203B41FA5}">
                      <a16:colId xmlns:a16="http://schemas.microsoft.com/office/drawing/2014/main" val="4223952903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386379412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4367839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52008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06803551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Paciente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8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latin typeface="DM Sans" pitchFamily="2" charset="0"/>
                        </a:rPr>
                        <a:t>nr_sequencial</a:t>
                      </a:r>
                      <a:endParaRPr lang="en-US" u="sng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nome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sexo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M Sans" pitchFamily="2" charset="0"/>
                        </a:rPr>
                        <a:t>dta_nascimento</a:t>
                      </a:r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01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DM Sans" pitchFamily="2" charset="0"/>
                        </a:rPr>
                        <a:t>323431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Ana Luísa Dias Gomes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20/12/1990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2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453347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José da Costa Silva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03/05/1975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34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212423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Maria Leonor Ribeiro Barbosa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Fem</a:t>
                      </a:r>
                    </a:p>
                  </a:txBody>
                  <a:tcPr anchor="ctr">
                    <a:solidFill>
                      <a:srgbClr val="FF8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12/07/2000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34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M Sans" pitchFamily="2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637439"/>
                  </a:ext>
                </a:extLst>
              </a:tr>
            </a:tbl>
          </a:graphicData>
        </a:graphic>
      </p:graphicFrame>
      <p:pic>
        <p:nvPicPr>
          <p:cNvPr id="9" name="Gráfico 8" descr="Fechar com preenchimento sólido">
            <a:extLst>
              <a:ext uri="{FF2B5EF4-FFF2-40B4-BE49-F238E27FC236}">
                <a16:creationId xmlns:a16="http://schemas.microsoft.com/office/drawing/2014/main" id="{FE45B37D-E42F-4544-8F22-8AF94C37F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5018" y="5208121"/>
            <a:ext cx="457199" cy="4571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72C6132-4EF9-4AC6-9AC7-86C677FBD0B1}"/>
              </a:ext>
            </a:extLst>
          </p:cNvPr>
          <p:cNvSpPr txBox="1"/>
          <p:nvPr/>
        </p:nvSpPr>
        <p:spPr>
          <a:xfrm>
            <a:off x="4362217" y="5251946"/>
            <a:ext cx="315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Integridade</a:t>
            </a:r>
            <a:r>
              <a:rPr lang="en-US" sz="2000" u="sng" dirty="0">
                <a:solidFill>
                  <a:srgbClr val="FF0000"/>
                </a:solidFill>
                <a:latin typeface="DM Sans" pitchFamily="2" charset="0"/>
              </a:rPr>
              <a:t> </a:t>
            </a:r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Referencial</a:t>
            </a:r>
            <a:endParaRPr lang="en-US" sz="2000" u="sng" dirty="0">
              <a:solidFill>
                <a:srgbClr val="FF0000"/>
              </a:solidFill>
              <a:latin typeface="DM Sans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327D07-06A7-4B3B-86AD-C1FBC04A6AE9}"/>
              </a:ext>
            </a:extLst>
          </p:cNvPr>
          <p:cNvSpPr txBox="1"/>
          <p:nvPr/>
        </p:nvSpPr>
        <p:spPr>
          <a:xfrm>
            <a:off x="7283325" y="5249677"/>
            <a:ext cx="77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?</a:t>
            </a:r>
          </a:p>
        </p:txBody>
      </p:sp>
      <p:pic>
        <p:nvPicPr>
          <p:cNvPr id="22" name="Gráfico 21" descr="Fechar com preenchimento sólido">
            <a:extLst>
              <a:ext uri="{FF2B5EF4-FFF2-40B4-BE49-F238E27FC236}">
                <a16:creationId xmlns:a16="http://schemas.microsoft.com/office/drawing/2014/main" id="{02EB7EAF-BE78-45A3-BCAB-8CC692E7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77801" y="5219701"/>
            <a:ext cx="457199" cy="45719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51CEB351-D348-4926-A1D2-07C205674E8E}"/>
              </a:ext>
            </a:extLst>
          </p:cNvPr>
          <p:cNvSpPr txBox="1"/>
          <p:nvPr/>
        </p:nvSpPr>
        <p:spPr>
          <a:xfrm>
            <a:off x="13335000" y="5263526"/>
            <a:ext cx="315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Integridade</a:t>
            </a:r>
            <a:r>
              <a:rPr lang="en-US" sz="2000" u="sng" dirty="0">
                <a:solidFill>
                  <a:srgbClr val="FF0000"/>
                </a:solidFill>
                <a:latin typeface="DM Sans" pitchFamily="2" charset="0"/>
              </a:rPr>
              <a:t> de </a:t>
            </a:r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Domínio</a:t>
            </a:r>
            <a:endParaRPr lang="en-US" sz="2000" u="sng" dirty="0">
              <a:solidFill>
                <a:srgbClr val="FF0000"/>
              </a:solidFill>
              <a:latin typeface="DM Sans" pitchFamily="2" charset="0"/>
            </a:endParaRPr>
          </a:p>
        </p:txBody>
      </p:sp>
      <p:pic>
        <p:nvPicPr>
          <p:cNvPr id="29" name="Gráfico 28" descr="Fechar com preenchimento sólido">
            <a:extLst>
              <a:ext uri="{FF2B5EF4-FFF2-40B4-BE49-F238E27FC236}">
                <a16:creationId xmlns:a16="http://schemas.microsoft.com/office/drawing/2014/main" id="{29978B68-BDA3-4B08-B50D-C2D203F7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259" y="8958818"/>
            <a:ext cx="457199" cy="45719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AB8FD16-E292-40BE-9BA9-A5D466FC4430}"/>
              </a:ext>
            </a:extLst>
          </p:cNvPr>
          <p:cNvSpPr txBox="1"/>
          <p:nvPr/>
        </p:nvSpPr>
        <p:spPr>
          <a:xfrm>
            <a:off x="2019800" y="8935075"/>
            <a:ext cx="315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Integridade</a:t>
            </a:r>
            <a:r>
              <a:rPr lang="en-US" sz="2000" u="sng" dirty="0">
                <a:solidFill>
                  <a:srgbClr val="FF0000"/>
                </a:solidFill>
                <a:latin typeface="DM Sans" pitchFamily="2" charset="0"/>
              </a:rPr>
              <a:t> de</a:t>
            </a:r>
          </a:p>
          <a:p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Entidade</a:t>
            </a:r>
            <a:endParaRPr lang="en-US" sz="2000" u="sng" dirty="0">
              <a:solidFill>
                <a:srgbClr val="FF0000"/>
              </a:solidFill>
              <a:latin typeface="DM Sans" pitchFamily="2" charset="0"/>
            </a:endParaRPr>
          </a:p>
        </p:txBody>
      </p:sp>
      <p:pic>
        <p:nvPicPr>
          <p:cNvPr id="33" name="Gráfico 32" descr="Fechar com preenchimento sólido">
            <a:extLst>
              <a:ext uri="{FF2B5EF4-FFF2-40B4-BE49-F238E27FC236}">
                <a16:creationId xmlns:a16="http://schemas.microsoft.com/office/drawing/2014/main" id="{762437A2-C783-4D91-A745-F83BE9F1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7260" y="7525006"/>
            <a:ext cx="457199" cy="457199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D0D491CF-276D-48A9-AD27-C52EF7B0C062}"/>
              </a:ext>
            </a:extLst>
          </p:cNvPr>
          <p:cNvSpPr txBox="1"/>
          <p:nvPr/>
        </p:nvSpPr>
        <p:spPr>
          <a:xfrm>
            <a:off x="2057400" y="7505700"/>
            <a:ext cx="315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Integridade</a:t>
            </a:r>
            <a:r>
              <a:rPr lang="en-US" sz="2000" u="sng" dirty="0">
                <a:solidFill>
                  <a:srgbClr val="FF0000"/>
                </a:solidFill>
                <a:latin typeface="DM Sans" pitchFamily="2" charset="0"/>
              </a:rPr>
              <a:t> de</a:t>
            </a:r>
          </a:p>
          <a:p>
            <a:r>
              <a:rPr lang="en-US" sz="2000" u="sng" dirty="0" err="1">
                <a:solidFill>
                  <a:srgbClr val="FF0000"/>
                </a:solidFill>
                <a:latin typeface="DM Sans" pitchFamily="2" charset="0"/>
              </a:rPr>
              <a:t>Entidade</a:t>
            </a:r>
            <a:endParaRPr lang="en-US" sz="2000" u="sng" dirty="0">
              <a:solidFill>
                <a:srgbClr val="FF0000"/>
              </a:solidFill>
              <a:latin typeface="DM Sans" pitchFamily="2" charset="0"/>
            </a:endParaRPr>
          </a:p>
        </p:txBody>
      </p:sp>
      <p:cxnSp>
        <p:nvCxnSpPr>
          <p:cNvPr id="27" name="Conexão: Curva 26">
            <a:extLst>
              <a:ext uri="{FF2B5EF4-FFF2-40B4-BE49-F238E27FC236}">
                <a16:creationId xmlns:a16="http://schemas.microsoft.com/office/drawing/2014/main" id="{24689314-1A69-4770-B440-801143C9B842}"/>
              </a:ext>
            </a:extLst>
          </p:cNvPr>
          <p:cNvCxnSpPr>
            <a:cxnSpLocks/>
          </p:cNvCxnSpPr>
          <p:nvPr/>
        </p:nvCxnSpPr>
        <p:spPr>
          <a:xfrm flipV="1">
            <a:off x="6772247" y="5640921"/>
            <a:ext cx="900000" cy="2880000"/>
          </a:xfrm>
          <a:prstGeom prst="curved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3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44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as restrições de integridade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DE808-BA67-4FB6-A14A-BF71757554A6}"/>
              </a:ext>
            </a:extLst>
          </p:cNvPr>
          <p:cNvSpPr txBox="1"/>
          <p:nvPr/>
        </p:nvSpPr>
        <p:spPr>
          <a:xfrm>
            <a:off x="2995617" y="4678307"/>
            <a:ext cx="1351596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600" b="1" u="sng" dirty="0">
                <a:solidFill>
                  <a:srgbClr val="24904B"/>
                </a:solidFill>
                <a:latin typeface="DM Sans"/>
              </a:rPr>
              <a:t>Questão 3:</a:t>
            </a:r>
            <a:r>
              <a:rPr lang="pt-PT" sz="2600" dirty="0">
                <a:solidFill>
                  <a:srgbClr val="24904B"/>
                </a:solidFill>
                <a:latin typeface="DM Sans"/>
              </a:rPr>
              <a:t> </a:t>
            </a:r>
            <a:r>
              <a:rPr lang="pt-PT" sz="2600" dirty="0">
                <a:latin typeface="DM Sans"/>
              </a:rPr>
              <a:t>Especifique quais as restrições de integridade necessárias, independentemente da forma como isso possa ser conseguido. </a:t>
            </a:r>
            <a:endParaRPr lang="en-US" sz="2600" dirty="0">
              <a:latin typeface="DM San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8BBEDF-3B97-42A9-8117-BAE777DC7D0D}"/>
              </a:ext>
            </a:extLst>
          </p:cNvPr>
          <p:cNvSpPr/>
          <p:nvPr/>
        </p:nvSpPr>
        <p:spPr>
          <a:xfrm>
            <a:off x="2819398" y="4288929"/>
            <a:ext cx="13868400" cy="169277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5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45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1499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Rever o modelo de dados lógico com o(s) utilizador(s)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DE808-BA67-4FB6-A14A-BF71757554A6}"/>
              </a:ext>
            </a:extLst>
          </p:cNvPr>
          <p:cNvSpPr txBox="1"/>
          <p:nvPr/>
        </p:nvSpPr>
        <p:spPr>
          <a:xfrm>
            <a:off x="2995617" y="5592707"/>
            <a:ext cx="1351596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600" b="1" u="sng" dirty="0">
                <a:solidFill>
                  <a:srgbClr val="24904B"/>
                </a:solidFill>
                <a:latin typeface="DM Sans"/>
              </a:rPr>
              <a:t>Questão 4:</a:t>
            </a:r>
            <a:r>
              <a:rPr lang="pt-PT" sz="2600" dirty="0">
                <a:solidFill>
                  <a:srgbClr val="24904B"/>
                </a:solidFill>
                <a:latin typeface="DM Sans"/>
              </a:rPr>
              <a:t> </a:t>
            </a:r>
            <a:r>
              <a:rPr lang="pt-PT" sz="2600" dirty="0">
                <a:latin typeface="DM Sans"/>
              </a:rPr>
              <a:t>Para confirmar a representatividade do seu modelo, a </a:t>
            </a:r>
            <a:r>
              <a:rPr lang="pt-PT" sz="2600" dirty="0" err="1">
                <a:latin typeface="DM Sans"/>
              </a:rPr>
              <a:t>ExIT</a:t>
            </a:r>
            <a:r>
              <a:rPr lang="pt-PT" sz="2600" dirty="0">
                <a:latin typeface="DM Sans"/>
              </a:rPr>
              <a:t> deve reunir com o conselho de administração do Hospital Portucalense de forma a assegurar que o modelo de dados é uma verdadeira representação dos requisitos. </a:t>
            </a:r>
            <a:endParaRPr lang="en-US" sz="2600" dirty="0">
              <a:latin typeface="DM San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8BBEDF-3B97-42A9-8117-BAE777DC7D0D}"/>
              </a:ext>
            </a:extLst>
          </p:cNvPr>
          <p:cNvSpPr/>
          <p:nvPr/>
        </p:nvSpPr>
        <p:spPr>
          <a:xfrm>
            <a:off x="2819398" y="5203329"/>
            <a:ext cx="13868400" cy="207377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0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46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FASE 4: 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F1A0157-B39F-4A13-A807-8FE43FDB5ABB}"/>
              </a:ext>
            </a:extLst>
          </p:cNvPr>
          <p:cNvSpPr txBox="1"/>
          <p:nvPr/>
        </p:nvSpPr>
        <p:spPr>
          <a:xfrm>
            <a:off x="3200399" y="1992857"/>
            <a:ext cx="145541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Verificar se há crescimento futuro</a:t>
            </a:r>
          </a:p>
        </p:txBody>
      </p:sp>
      <p:sp>
        <p:nvSpPr>
          <p:cNvPr id="65" name="Seta: Para Baixo 64">
            <a:extLst>
              <a:ext uri="{FF2B5EF4-FFF2-40B4-BE49-F238E27FC236}">
                <a16:creationId xmlns:a16="http://schemas.microsoft.com/office/drawing/2014/main" id="{E9641212-11B6-4F7D-A787-0F9174589F11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DE808-BA67-4FB6-A14A-BF71757554A6}"/>
              </a:ext>
            </a:extLst>
          </p:cNvPr>
          <p:cNvSpPr txBox="1"/>
          <p:nvPr/>
        </p:nvSpPr>
        <p:spPr>
          <a:xfrm>
            <a:off x="2995617" y="5279287"/>
            <a:ext cx="1351596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2600" b="1" u="sng" dirty="0">
                <a:solidFill>
                  <a:srgbClr val="24904B"/>
                </a:solidFill>
                <a:latin typeface="DM Sans"/>
              </a:rPr>
              <a:t>Questão 5:</a:t>
            </a:r>
            <a:r>
              <a:rPr lang="pt-PT" sz="2600" dirty="0">
                <a:solidFill>
                  <a:srgbClr val="24904B"/>
                </a:solidFill>
                <a:latin typeface="DM Sans"/>
              </a:rPr>
              <a:t> </a:t>
            </a:r>
            <a:r>
              <a:rPr lang="pt-PT" sz="2600" dirty="0">
                <a:latin typeface="DM Sans"/>
              </a:rPr>
              <a:t>Determine se existem quaisquer mudanças significativas prováveis num futuro previsível e avalie se o modelo de dados lógico pode acomodar essas mudanças.</a:t>
            </a:r>
            <a:endParaRPr lang="en-US" sz="2600" dirty="0">
              <a:latin typeface="DM San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D8BBEDF-3B97-42A9-8117-BAE777DC7D0D}"/>
              </a:ext>
            </a:extLst>
          </p:cNvPr>
          <p:cNvSpPr/>
          <p:nvPr/>
        </p:nvSpPr>
        <p:spPr>
          <a:xfrm>
            <a:off x="2819398" y="4974729"/>
            <a:ext cx="13868400" cy="169277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47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3165F6E-C4D3-44DF-8984-5885F29D5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07034" y="5061984"/>
            <a:ext cx="1403348" cy="1454494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CB4FE0D9-48F6-4E9E-BBC2-02D1BE820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06805" y="5061984"/>
            <a:ext cx="1403348" cy="1454494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DC1FDB8-036D-41EA-8C16-82F39CC943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406919" y="5061984"/>
            <a:ext cx="1403348" cy="1454494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A49A85BE-DEEB-4711-9865-6E5BA4DA00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006690" y="5061984"/>
            <a:ext cx="1403348" cy="1454494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A1D8F1E-0C78-48CD-9069-4B93B138EF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1296891" y="5061984"/>
            <a:ext cx="1403348" cy="1454494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447357C4-A428-4DCF-9FC3-A6BDF183F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50000"/>
          <a:stretch>
            <a:fillRect/>
          </a:stretch>
        </p:blipFill>
        <p:spPr>
          <a:xfrm rot="5400000">
            <a:off x="2142944" y="3838757"/>
            <a:ext cx="1331530" cy="2569415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723A9D43-8DF2-4F52-9125-35CBC87A1C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50000"/>
          <a:stretch>
            <a:fillRect/>
          </a:stretch>
        </p:blipFill>
        <p:spPr>
          <a:xfrm rot="5400000">
            <a:off x="6742714" y="3838757"/>
            <a:ext cx="1331530" cy="2569415"/>
          </a:xfrm>
          <a:prstGeom prst="rect">
            <a:avLst/>
          </a:prstGeom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8990891B-9A4F-4A96-AF45-E3A8EBA35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r="50000"/>
          <a:stretch>
            <a:fillRect/>
          </a:stretch>
        </p:blipFill>
        <p:spPr>
          <a:xfrm rot="5400000">
            <a:off x="11332801" y="3838757"/>
            <a:ext cx="1331530" cy="2569415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612C4E53-858E-4479-A105-666C33C1A6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r="50000"/>
          <a:stretch>
            <a:fillRect/>
          </a:stretch>
        </p:blipFill>
        <p:spPr>
          <a:xfrm rot="16200000">
            <a:off x="4442829" y="5153559"/>
            <a:ext cx="1331530" cy="2569415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18500B41-B34C-4161-AB0C-3ADF06CAEC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r="50000"/>
          <a:stretch>
            <a:fillRect/>
          </a:stretch>
        </p:blipFill>
        <p:spPr>
          <a:xfrm rot="16200000">
            <a:off x="9042600" y="5153559"/>
            <a:ext cx="1331530" cy="2569415"/>
          </a:xfrm>
          <a:prstGeom prst="rect">
            <a:avLst/>
          </a:prstGeom>
        </p:spPr>
      </p:pic>
      <p:grpSp>
        <p:nvGrpSpPr>
          <p:cNvPr id="20" name="Group 12">
            <a:extLst>
              <a:ext uri="{FF2B5EF4-FFF2-40B4-BE49-F238E27FC236}">
                <a16:creationId xmlns:a16="http://schemas.microsoft.com/office/drawing/2014/main" id="{A984EA62-7FFB-4627-BB09-D4D0AEDCE9E9}"/>
              </a:ext>
            </a:extLst>
          </p:cNvPr>
          <p:cNvGrpSpPr/>
          <p:nvPr/>
        </p:nvGrpSpPr>
        <p:grpSpPr>
          <a:xfrm rot="18900000">
            <a:off x="3708518" y="5521798"/>
            <a:ext cx="484552" cy="501409"/>
            <a:chOff x="0" y="0"/>
            <a:chExt cx="6350000" cy="6339840"/>
          </a:xfrm>
          <a:solidFill>
            <a:srgbClr val="79DD9D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491EBC7-4457-492C-BDA1-170C44033D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72DA2248-6114-4952-8E30-9E1B897AE068}"/>
              </a:ext>
            </a:extLst>
          </p:cNvPr>
          <p:cNvGrpSpPr/>
          <p:nvPr/>
        </p:nvGrpSpPr>
        <p:grpSpPr>
          <a:xfrm rot="18900000">
            <a:off x="8324428" y="5521798"/>
            <a:ext cx="484552" cy="501409"/>
            <a:chOff x="0" y="0"/>
            <a:chExt cx="6350000" cy="6339840"/>
          </a:xfrm>
          <a:solidFill>
            <a:srgbClr val="3ACE6F"/>
          </a:solidFill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7021EEC-8454-401B-A6DF-576D1C04468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4DED985C-B693-4A95-8BF8-EACE493790E2}"/>
              </a:ext>
            </a:extLst>
          </p:cNvPr>
          <p:cNvGrpSpPr/>
          <p:nvPr/>
        </p:nvGrpSpPr>
        <p:grpSpPr>
          <a:xfrm rot="8100000">
            <a:off x="6012225" y="5538526"/>
            <a:ext cx="484552" cy="501409"/>
            <a:chOff x="0" y="0"/>
            <a:chExt cx="6350000" cy="6339840"/>
          </a:xfrm>
          <a:solidFill>
            <a:srgbClr val="54D482"/>
          </a:solidFill>
        </p:grpSpPr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35F8424-0BB8-4529-A6D3-E8B7BBBE396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8" name="Group 20">
            <a:extLst>
              <a:ext uri="{FF2B5EF4-FFF2-40B4-BE49-F238E27FC236}">
                <a16:creationId xmlns:a16="http://schemas.microsoft.com/office/drawing/2014/main" id="{4C625DE9-349C-44F0-B7C0-0A9DBBBF1B7E}"/>
              </a:ext>
            </a:extLst>
          </p:cNvPr>
          <p:cNvGrpSpPr/>
          <p:nvPr/>
        </p:nvGrpSpPr>
        <p:grpSpPr>
          <a:xfrm rot="8100000">
            <a:off x="10611996" y="5538526"/>
            <a:ext cx="484552" cy="501409"/>
            <a:chOff x="0" y="0"/>
            <a:chExt cx="6350000" cy="6339840"/>
          </a:xfrm>
          <a:solidFill>
            <a:srgbClr val="2EB85F"/>
          </a:solidFill>
        </p:grpSpPr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2681FD4-03F2-4DDF-B366-28D7152285A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50" name="Picture 5">
            <a:extLst>
              <a:ext uri="{FF2B5EF4-FFF2-40B4-BE49-F238E27FC236}">
                <a16:creationId xmlns:a16="http://schemas.microsoft.com/office/drawing/2014/main" id="{4DC31BAE-BE38-44B3-804C-D6204F53A85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/>
          </a:stretch>
        </p:blipFill>
        <p:spPr>
          <a:xfrm>
            <a:off x="13614153" y="5061984"/>
            <a:ext cx="1403348" cy="1454494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id="{A0D6099B-720F-4BC2-89CB-74402317736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>
          <a:xfrm>
            <a:off x="15904354" y="5061984"/>
            <a:ext cx="1403348" cy="1454494"/>
          </a:xfrm>
          <a:prstGeom prst="rect">
            <a:avLst/>
          </a:prstGeom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05489F90-EC0B-49FA-8F1A-D66A11242A8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r="50000"/>
          <a:stretch>
            <a:fillRect/>
          </a:stretch>
        </p:blipFill>
        <p:spPr>
          <a:xfrm rot="5400000">
            <a:off x="15940264" y="3838757"/>
            <a:ext cx="1331530" cy="2569415"/>
          </a:xfrm>
          <a:prstGeom prst="rect">
            <a:avLst/>
          </a:prstGeom>
        </p:spPr>
      </p:pic>
      <p:pic>
        <p:nvPicPr>
          <p:cNvPr id="53" name="Picture 11">
            <a:extLst>
              <a:ext uri="{FF2B5EF4-FFF2-40B4-BE49-F238E27FC236}">
                <a16:creationId xmlns:a16="http://schemas.microsoft.com/office/drawing/2014/main" id="{1D42D860-AF3E-4EA9-9A12-9DEDF8E67C3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 r="50000"/>
          <a:stretch>
            <a:fillRect/>
          </a:stretch>
        </p:blipFill>
        <p:spPr>
          <a:xfrm rot="16200000">
            <a:off x="13650063" y="5153559"/>
            <a:ext cx="1331530" cy="2569415"/>
          </a:xfrm>
          <a:prstGeom prst="rect">
            <a:avLst/>
          </a:prstGeom>
        </p:spPr>
      </p:pic>
      <p:grpSp>
        <p:nvGrpSpPr>
          <p:cNvPr id="54" name="Group 16">
            <a:extLst>
              <a:ext uri="{FF2B5EF4-FFF2-40B4-BE49-F238E27FC236}">
                <a16:creationId xmlns:a16="http://schemas.microsoft.com/office/drawing/2014/main" id="{A9872E7E-6FDB-4B82-9D50-95A3D70A6548}"/>
              </a:ext>
            </a:extLst>
          </p:cNvPr>
          <p:cNvGrpSpPr/>
          <p:nvPr/>
        </p:nvGrpSpPr>
        <p:grpSpPr>
          <a:xfrm rot="18900000">
            <a:off x="17498648" y="5521798"/>
            <a:ext cx="484552" cy="501409"/>
            <a:chOff x="0" y="0"/>
            <a:chExt cx="6350000" cy="6339840"/>
          </a:xfrm>
          <a:solidFill>
            <a:srgbClr val="207E42"/>
          </a:solidFill>
        </p:grpSpPr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21ADF7A1-DB64-4FB8-A742-873DCBBCC8A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56" name="Group 20">
            <a:extLst>
              <a:ext uri="{FF2B5EF4-FFF2-40B4-BE49-F238E27FC236}">
                <a16:creationId xmlns:a16="http://schemas.microsoft.com/office/drawing/2014/main" id="{C85D6530-AF62-400F-8EC4-02F140B5602A}"/>
              </a:ext>
            </a:extLst>
          </p:cNvPr>
          <p:cNvGrpSpPr/>
          <p:nvPr/>
        </p:nvGrpSpPr>
        <p:grpSpPr>
          <a:xfrm rot="8100000">
            <a:off x="15219459" y="5538526"/>
            <a:ext cx="484552" cy="501409"/>
            <a:chOff x="0" y="0"/>
            <a:chExt cx="6350000" cy="6339840"/>
          </a:xfrm>
          <a:solidFill>
            <a:srgbClr val="24904B"/>
          </a:solidFill>
        </p:grpSpPr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AA0D4781-0C99-43AF-9880-27D7E90F6DF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id="{65D83860-4D90-4C12-99BF-AE7A463D283C}"/>
              </a:ext>
            </a:extLst>
          </p:cNvPr>
          <p:cNvGrpSpPr/>
          <p:nvPr/>
        </p:nvGrpSpPr>
        <p:grpSpPr>
          <a:xfrm rot="18900000">
            <a:off x="12891185" y="5521798"/>
            <a:ext cx="484552" cy="501409"/>
            <a:chOff x="0" y="0"/>
            <a:chExt cx="6350000" cy="6339840"/>
          </a:xfrm>
          <a:solidFill>
            <a:srgbClr val="2AA656"/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65C7431-1D66-4DB5-8182-9465C1451E0B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59" name="TextBox 22">
            <a:extLst>
              <a:ext uri="{FF2B5EF4-FFF2-40B4-BE49-F238E27FC236}">
                <a16:creationId xmlns:a16="http://schemas.microsoft.com/office/drawing/2014/main" id="{0B7DAB02-4046-47BC-B538-74EADACCE911}"/>
              </a:ext>
            </a:extLst>
          </p:cNvPr>
          <p:cNvSpPr txBox="1"/>
          <p:nvPr/>
        </p:nvSpPr>
        <p:spPr>
          <a:xfrm>
            <a:off x="2585853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Próxima aula: </a:t>
            </a:r>
            <a:r>
              <a:rPr lang="pt-PT" sz="6000" b="1" u="sng" dirty="0">
                <a:solidFill>
                  <a:srgbClr val="00B050"/>
                </a:solidFill>
                <a:latin typeface="DM Sans"/>
              </a:rPr>
              <a:t>Modelação Conceptual</a:t>
            </a:r>
            <a:endParaRPr lang="en-US" sz="6000" dirty="0">
              <a:latin typeface="DM Sans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3C860B14-61BC-41FC-8D61-C8E27F80158C}"/>
              </a:ext>
            </a:extLst>
          </p:cNvPr>
          <p:cNvSpPr txBox="1"/>
          <p:nvPr/>
        </p:nvSpPr>
        <p:spPr>
          <a:xfrm>
            <a:off x="4869682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D876B464-4310-400B-AA6C-CD7CCDAC5549}"/>
              </a:ext>
            </a:extLst>
          </p:cNvPr>
          <p:cNvSpPr txBox="1"/>
          <p:nvPr/>
        </p:nvSpPr>
        <p:spPr>
          <a:xfrm>
            <a:off x="7198340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466AC5A1-10CB-46A0-B632-77BEF8397598}"/>
              </a:ext>
            </a:extLst>
          </p:cNvPr>
          <p:cNvSpPr txBox="1"/>
          <p:nvPr/>
        </p:nvSpPr>
        <p:spPr>
          <a:xfrm>
            <a:off x="9443997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1899B577-6B10-487D-9E23-03D05B0F7A88}"/>
              </a:ext>
            </a:extLst>
          </p:cNvPr>
          <p:cNvSpPr txBox="1"/>
          <p:nvPr/>
        </p:nvSpPr>
        <p:spPr>
          <a:xfrm>
            <a:off x="11785895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sp>
        <p:nvSpPr>
          <p:cNvPr id="65" name="TextBox 22">
            <a:extLst>
              <a:ext uri="{FF2B5EF4-FFF2-40B4-BE49-F238E27FC236}">
                <a16:creationId xmlns:a16="http://schemas.microsoft.com/office/drawing/2014/main" id="{AB39D791-4075-4248-B7D2-9A5FB3EE5327}"/>
              </a:ext>
            </a:extLst>
          </p:cNvPr>
          <p:cNvSpPr txBox="1"/>
          <p:nvPr/>
        </p:nvSpPr>
        <p:spPr>
          <a:xfrm>
            <a:off x="14096794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6</a:t>
            </a: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DC4FA7AE-4D36-44C2-B937-A543F0C9EA3D}"/>
              </a:ext>
            </a:extLst>
          </p:cNvPr>
          <p:cNvSpPr txBox="1"/>
          <p:nvPr/>
        </p:nvSpPr>
        <p:spPr>
          <a:xfrm>
            <a:off x="16403159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7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23DFE01-90AB-49C9-BEA2-28B1760D1E97}"/>
              </a:ext>
            </a:extLst>
          </p:cNvPr>
          <p:cNvSpPr txBox="1"/>
          <p:nvPr/>
        </p:nvSpPr>
        <p:spPr>
          <a:xfrm>
            <a:off x="1522298" y="6963610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Definição do Sistema</a:t>
            </a:r>
            <a:endParaRPr lang="en-US" strike="sngStrik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64A84E3-EA21-4A21-8B87-9CCAC3CBCF66}"/>
              </a:ext>
            </a:extLst>
          </p:cNvPr>
          <p:cNvSpPr txBox="1"/>
          <p:nvPr/>
        </p:nvSpPr>
        <p:spPr>
          <a:xfrm>
            <a:off x="3800574" y="3511270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DM Sans"/>
              </a:defRPr>
            </a:lvl1pPr>
          </a:lstStyle>
          <a:p>
            <a:r>
              <a:rPr lang="pt-PT" dirty="0"/>
              <a:t>Definição de Requisitos</a:t>
            </a:r>
            <a:endParaRPr lang="en-US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599E910-857B-4575-919F-71D94EF5847E}"/>
              </a:ext>
            </a:extLst>
          </p:cNvPr>
          <p:cNvSpPr txBox="1"/>
          <p:nvPr/>
        </p:nvSpPr>
        <p:spPr>
          <a:xfrm>
            <a:off x="6162086" y="6959317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DM Sans"/>
              </a:defRPr>
            </a:lvl1pPr>
          </a:lstStyle>
          <a:p>
            <a:r>
              <a:rPr lang="pt-PT" dirty="0"/>
              <a:t>Modelação Conceptual</a:t>
            </a:r>
            <a:endParaRPr lang="en-US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9077469-4D6D-4067-AEDC-5A2DC72C78F1}"/>
              </a:ext>
            </a:extLst>
          </p:cNvPr>
          <p:cNvSpPr txBox="1"/>
          <p:nvPr/>
        </p:nvSpPr>
        <p:spPr>
          <a:xfrm>
            <a:off x="8455452" y="3504821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DM Sans"/>
              </a:defRPr>
            </a:lvl1pPr>
          </a:lstStyle>
          <a:p>
            <a:r>
              <a:rPr lang="pt-PT" dirty="0"/>
              <a:t>Modelação Lógica</a:t>
            </a:r>
            <a:endParaRPr lang="en-US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AA46530-354C-462D-A276-2E51CF08836D}"/>
              </a:ext>
            </a:extLst>
          </p:cNvPr>
          <p:cNvSpPr txBox="1"/>
          <p:nvPr/>
        </p:nvSpPr>
        <p:spPr>
          <a:xfrm>
            <a:off x="10745653" y="6959317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Implementação Física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EFE5281-3FFD-47D5-8367-2C2ABE5AB53B}"/>
              </a:ext>
            </a:extLst>
          </p:cNvPr>
          <p:cNvSpPr txBox="1"/>
          <p:nvPr/>
        </p:nvSpPr>
        <p:spPr>
          <a:xfrm>
            <a:off x="13060540" y="3521605"/>
            <a:ext cx="2505824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Exploração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F4DF1F2-6BEC-43EC-A822-76EC44571C6C}"/>
              </a:ext>
            </a:extLst>
          </p:cNvPr>
          <p:cNvSpPr txBox="1"/>
          <p:nvPr/>
        </p:nvSpPr>
        <p:spPr>
          <a:xfrm>
            <a:off x="15353116" y="6960045"/>
            <a:ext cx="2505824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Monitorização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EB7F4C6-DB25-4EF3-89A0-41C55C785F00}"/>
              </a:ext>
            </a:extLst>
          </p:cNvPr>
          <p:cNvSpPr/>
          <p:nvPr/>
        </p:nvSpPr>
        <p:spPr>
          <a:xfrm>
            <a:off x="10829976" y="7213500"/>
            <a:ext cx="2268000" cy="216000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F6191334-1B0C-447E-A223-32F4F207F569}"/>
              </a:ext>
            </a:extLst>
          </p:cNvPr>
          <p:cNvSpPr/>
          <p:nvPr/>
        </p:nvSpPr>
        <p:spPr>
          <a:xfrm>
            <a:off x="11476565" y="7608474"/>
            <a:ext cx="1044000" cy="216000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9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04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Revisão da aula anterior: </a:t>
            </a:r>
            <a:endParaRPr lang="en-US" sz="6000" dirty="0">
              <a:latin typeface="DM Sans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38F1E25-6E6A-41D8-AD8D-8125485A4562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B8AA8B-BD71-46D1-88B0-BA48DA016C1D}"/>
              </a:ext>
            </a:extLst>
          </p:cNvPr>
          <p:cNvSpPr txBox="1"/>
          <p:nvPr/>
        </p:nvSpPr>
        <p:spPr>
          <a:xfrm>
            <a:off x="3200399" y="1992857"/>
            <a:ext cx="113537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Modelo ER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6B0EAB-E722-4554-BCB9-0AEFA4D0B9E2}"/>
              </a:ext>
            </a:extLst>
          </p:cNvPr>
          <p:cNvSpPr txBox="1"/>
          <p:nvPr/>
        </p:nvSpPr>
        <p:spPr>
          <a:xfrm>
            <a:off x="6678328" y="2175778"/>
            <a:ext cx="596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M Sans" pitchFamily="2" charset="0"/>
              </a:rPr>
              <a:t>(Final – </a:t>
            </a:r>
            <a:r>
              <a:rPr lang="en-US" sz="2400" dirty="0" err="1">
                <a:latin typeface="DM Sans" pitchFamily="2" charset="0"/>
              </a:rPr>
              <a:t>combinação</a:t>
            </a:r>
            <a:r>
              <a:rPr lang="en-US" sz="2400" dirty="0">
                <a:latin typeface="DM Sans" pitchFamily="2" charset="0"/>
              </a:rPr>
              <a:t> das vistas)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DB00F96-ACC8-4BF4-A504-9B1C7166A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47" y="3016445"/>
            <a:ext cx="16563215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9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7CAAFA-AC0B-4E4C-81E9-067AC479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62" y="1390650"/>
            <a:ext cx="16366238" cy="85344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05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Revisão da aula anterior: </a:t>
            </a:r>
            <a:endParaRPr lang="en-US" sz="6000" dirty="0">
              <a:latin typeface="DM Sans"/>
            </a:endParaRPr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A38F1E25-6E6A-41D8-AD8D-8125485A4562}"/>
              </a:ext>
            </a:extLst>
          </p:cNvPr>
          <p:cNvSpPr/>
          <p:nvPr/>
        </p:nvSpPr>
        <p:spPr>
          <a:xfrm rot="16200000">
            <a:off x="2217933" y="2042986"/>
            <a:ext cx="559844" cy="643085"/>
          </a:xfrm>
          <a:prstGeom prst="downArrow">
            <a:avLst>
              <a:gd name="adj1" fmla="val 36364"/>
              <a:gd name="adj2" fmla="val 59579"/>
            </a:avLst>
          </a:prstGeom>
          <a:solidFill>
            <a:srgbClr val="2AA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B8AA8B-BD71-46D1-88B0-BA48DA016C1D}"/>
              </a:ext>
            </a:extLst>
          </p:cNvPr>
          <p:cNvSpPr txBox="1"/>
          <p:nvPr/>
        </p:nvSpPr>
        <p:spPr>
          <a:xfrm>
            <a:off x="3200399" y="1992857"/>
            <a:ext cx="11353799" cy="743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880"/>
              </a:lnSpc>
              <a:defRPr sz="6000">
                <a:latin typeface="DM Sans"/>
              </a:defRPr>
            </a:lvl1pPr>
          </a:lstStyle>
          <a:p>
            <a:r>
              <a:rPr lang="pt-PT" sz="4800" b="1" u="sng" dirty="0">
                <a:solidFill>
                  <a:srgbClr val="00B050"/>
                </a:solidFill>
              </a:rPr>
              <a:t>Modelo ER</a:t>
            </a:r>
            <a:endParaRPr lang="en-US" sz="4800" b="1" u="sng" dirty="0">
              <a:solidFill>
                <a:srgbClr val="00B05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6B0EAB-E722-4554-BCB9-0AEFA4D0B9E2}"/>
              </a:ext>
            </a:extLst>
          </p:cNvPr>
          <p:cNvSpPr txBox="1"/>
          <p:nvPr/>
        </p:nvSpPr>
        <p:spPr>
          <a:xfrm>
            <a:off x="6678328" y="2175778"/>
            <a:ext cx="596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M Sans" pitchFamily="2" charset="0"/>
              </a:rPr>
              <a:t>(Final – </a:t>
            </a:r>
            <a:r>
              <a:rPr lang="en-US" sz="2400" dirty="0" err="1">
                <a:latin typeface="DM Sans" pitchFamily="2" charset="0"/>
              </a:rPr>
              <a:t>combinação</a:t>
            </a:r>
            <a:r>
              <a:rPr lang="en-US" sz="2400" dirty="0">
                <a:latin typeface="DM Sans" pitchFamily="2" charset="0"/>
              </a:rPr>
              <a:t> das vistas)</a:t>
            </a:r>
          </a:p>
        </p:txBody>
      </p:sp>
    </p:spTree>
    <p:extLst>
      <p:ext uri="{BB962C8B-B14F-4D97-AF65-F5344CB8AC3E}">
        <p14:creationId xmlns:p14="http://schemas.microsoft.com/office/powerpoint/2010/main" val="37374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06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pt-PT" sz="6000" dirty="0">
                <a:latin typeface="DM Sans"/>
              </a:rPr>
              <a:t>Material p/ a aula</a:t>
            </a:r>
            <a:endParaRPr lang="en-US" sz="6000" dirty="0">
              <a:latin typeface="DM San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EBF54AB-485D-46D9-B442-3B9D3F588A0A}"/>
              </a:ext>
            </a:extLst>
          </p:cNvPr>
          <p:cNvSpPr txBox="1"/>
          <p:nvPr/>
        </p:nvSpPr>
        <p:spPr>
          <a:xfrm>
            <a:off x="4717354" y="4930553"/>
            <a:ext cx="27191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600">
                <a:latin typeface="DM Sans" pitchFamily="2" charset="0"/>
              </a:defRPr>
            </a:lvl1pPr>
          </a:lstStyle>
          <a:p>
            <a:pPr algn="ctr"/>
            <a:r>
              <a:rPr lang="pt-PT" sz="2800" dirty="0" err="1"/>
              <a:t>MySQL</a:t>
            </a:r>
            <a:r>
              <a:rPr lang="pt-PT" sz="2800" dirty="0"/>
              <a:t> Workbench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65914B-EE5E-4A94-90A6-E4540C020F68}"/>
              </a:ext>
            </a:extLst>
          </p:cNvPr>
          <p:cNvSpPr txBox="1"/>
          <p:nvPr/>
        </p:nvSpPr>
        <p:spPr>
          <a:xfrm>
            <a:off x="1485900" y="7596929"/>
            <a:ext cx="918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i="1">
                <a:latin typeface="DM Sans" pitchFamily="2" charset="0"/>
              </a:defRPr>
            </a:lvl1pPr>
          </a:lstStyle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https://dev.mysql.com/downloads/workbench/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620171C-EB5A-4B1F-BF9B-5B1A38A9473F}"/>
              </a:ext>
            </a:extLst>
          </p:cNvPr>
          <p:cNvSpPr/>
          <p:nvPr/>
        </p:nvSpPr>
        <p:spPr>
          <a:xfrm>
            <a:off x="11662620" y="3848100"/>
            <a:ext cx="3505187" cy="3124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B2B0D0-3778-4F71-90BA-8FEA04D25FF1}"/>
              </a:ext>
            </a:extLst>
          </p:cNvPr>
          <p:cNvSpPr txBox="1"/>
          <p:nvPr/>
        </p:nvSpPr>
        <p:spPr>
          <a:xfrm>
            <a:off x="10820400" y="7596929"/>
            <a:ext cx="5181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i="1">
                <a:latin typeface="DM Sans" pitchFamily="2" charset="0"/>
              </a:defRPr>
            </a:lvl1pPr>
          </a:lstStyle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http://www.sis4.com/brmodelo/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6216E9-3FE8-44C4-A5DB-050F25BEC853}"/>
              </a:ext>
            </a:extLst>
          </p:cNvPr>
          <p:cNvSpPr txBox="1"/>
          <p:nvPr/>
        </p:nvSpPr>
        <p:spPr>
          <a:xfrm>
            <a:off x="12230100" y="5145997"/>
            <a:ext cx="236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600">
                <a:latin typeface="DM Sans" pitchFamily="2" charset="0"/>
              </a:defRPr>
            </a:lvl1pPr>
          </a:lstStyle>
          <a:p>
            <a:pPr algn="ctr"/>
            <a:r>
              <a:rPr lang="pt-PT" sz="2800" dirty="0" err="1"/>
              <a:t>BRmodelo</a:t>
            </a:r>
            <a:endParaRPr lang="pt-PT" sz="280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50D76062-1C8E-435A-AD6C-8E476E2ACAAE}"/>
              </a:ext>
            </a:extLst>
          </p:cNvPr>
          <p:cNvSpPr/>
          <p:nvPr/>
        </p:nvSpPr>
        <p:spPr>
          <a:xfrm>
            <a:off x="4324357" y="3845506"/>
            <a:ext cx="3505187" cy="3124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07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33165F6E-C4D3-44DF-8984-5885F29D57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07034" y="5061984"/>
            <a:ext cx="1403348" cy="1454494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CB4FE0D9-48F6-4E9E-BBC2-02D1BE8204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706805" y="5061984"/>
            <a:ext cx="1403348" cy="1454494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DC1FDB8-036D-41EA-8C16-82F39CC943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406919" y="5061984"/>
            <a:ext cx="1403348" cy="1454494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A49A85BE-DEEB-4711-9865-6E5BA4DA005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006690" y="5061984"/>
            <a:ext cx="1403348" cy="1454494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9A1D8F1E-0C78-48CD-9069-4B93B138EF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1296891" y="5061984"/>
            <a:ext cx="1403348" cy="1454494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447357C4-A428-4DCF-9FC3-A6BDF183FF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50000"/>
          <a:stretch>
            <a:fillRect/>
          </a:stretch>
        </p:blipFill>
        <p:spPr>
          <a:xfrm rot="5400000">
            <a:off x="2142944" y="3838757"/>
            <a:ext cx="1331530" cy="2569415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723A9D43-8DF2-4F52-9125-35CBC87A1C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50000"/>
          <a:stretch>
            <a:fillRect/>
          </a:stretch>
        </p:blipFill>
        <p:spPr>
          <a:xfrm rot="5400000">
            <a:off x="6742714" y="3838757"/>
            <a:ext cx="1331530" cy="2569415"/>
          </a:xfrm>
          <a:prstGeom prst="rect">
            <a:avLst/>
          </a:prstGeom>
        </p:spPr>
      </p:pic>
      <p:pic>
        <p:nvPicPr>
          <p:cNvPr id="17" name="Picture 9">
            <a:extLst>
              <a:ext uri="{FF2B5EF4-FFF2-40B4-BE49-F238E27FC236}">
                <a16:creationId xmlns:a16="http://schemas.microsoft.com/office/drawing/2014/main" id="{8990891B-9A4F-4A96-AF45-E3A8EBA35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r="50000"/>
          <a:stretch>
            <a:fillRect/>
          </a:stretch>
        </p:blipFill>
        <p:spPr>
          <a:xfrm rot="5400000">
            <a:off x="11332801" y="3838757"/>
            <a:ext cx="1331530" cy="2569415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612C4E53-858E-4479-A105-666C33C1A6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r="50000"/>
          <a:stretch>
            <a:fillRect/>
          </a:stretch>
        </p:blipFill>
        <p:spPr>
          <a:xfrm rot="16200000">
            <a:off x="4442829" y="5153559"/>
            <a:ext cx="1331530" cy="2569415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18500B41-B34C-4161-AB0C-3ADF06CAEC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 r="50000"/>
          <a:stretch>
            <a:fillRect/>
          </a:stretch>
        </p:blipFill>
        <p:spPr>
          <a:xfrm rot="16200000">
            <a:off x="9042600" y="5153559"/>
            <a:ext cx="1331530" cy="2569415"/>
          </a:xfrm>
          <a:prstGeom prst="rect">
            <a:avLst/>
          </a:prstGeom>
        </p:spPr>
      </p:pic>
      <p:grpSp>
        <p:nvGrpSpPr>
          <p:cNvPr id="20" name="Group 12">
            <a:extLst>
              <a:ext uri="{FF2B5EF4-FFF2-40B4-BE49-F238E27FC236}">
                <a16:creationId xmlns:a16="http://schemas.microsoft.com/office/drawing/2014/main" id="{A984EA62-7FFB-4627-BB09-D4D0AEDCE9E9}"/>
              </a:ext>
            </a:extLst>
          </p:cNvPr>
          <p:cNvGrpSpPr/>
          <p:nvPr/>
        </p:nvGrpSpPr>
        <p:grpSpPr>
          <a:xfrm rot="18900000">
            <a:off x="3708518" y="5521798"/>
            <a:ext cx="484552" cy="501409"/>
            <a:chOff x="0" y="0"/>
            <a:chExt cx="6350000" cy="6339840"/>
          </a:xfrm>
          <a:solidFill>
            <a:srgbClr val="79DD9D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491EBC7-4457-492C-BDA1-170C44033D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72DA2248-6114-4952-8E30-9E1B897AE068}"/>
              </a:ext>
            </a:extLst>
          </p:cNvPr>
          <p:cNvGrpSpPr/>
          <p:nvPr/>
        </p:nvGrpSpPr>
        <p:grpSpPr>
          <a:xfrm rot="18900000">
            <a:off x="8324428" y="5521798"/>
            <a:ext cx="484552" cy="501409"/>
            <a:chOff x="0" y="0"/>
            <a:chExt cx="6350000" cy="6339840"/>
          </a:xfrm>
          <a:solidFill>
            <a:srgbClr val="3ACE6F"/>
          </a:solidFill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7021EEC-8454-401B-A6DF-576D1C04468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4DED985C-B693-4A95-8BF8-EACE493790E2}"/>
              </a:ext>
            </a:extLst>
          </p:cNvPr>
          <p:cNvGrpSpPr/>
          <p:nvPr/>
        </p:nvGrpSpPr>
        <p:grpSpPr>
          <a:xfrm rot="8100000">
            <a:off x="6012225" y="5538526"/>
            <a:ext cx="484552" cy="501409"/>
            <a:chOff x="0" y="0"/>
            <a:chExt cx="6350000" cy="6339840"/>
          </a:xfrm>
          <a:solidFill>
            <a:srgbClr val="54D482"/>
          </a:solidFill>
        </p:grpSpPr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35F8424-0BB8-4529-A6D3-E8B7BBBE396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8" name="Group 20">
            <a:extLst>
              <a:ext uri="{FF2B5EF4-FFF2-40B4-BE49-F238E27FC236}">
                <a16:creationId xmlns:a16="http://schemas.microsoft.com/office/drawing/2014/main" id="{4C625DE9-349C-44F0-B7C0-0A9DBBBF1B7E}"/>
              </a:ext>
            </a:extLst>
          </p:cNvPr>
          <p:cNvGrpSpPr/>
          <p:nvPr/>
        </p:nvGrpSpPr>
        <p:grpSpPr>
          <a:xfrm rot="8100000">
            <a:off x="10611996" y="5538526"/>
            <a:ext cx="484552" cy="501409"/>
            <a:chOff x="0" y="0"/>
            <a:chExt cx="6350000" cy="6339840"/>
          </a:xfrm>
          <a:solidFill>
            <a:srgbClr val="2EB85F"/>
          </a:solidFill>
        </p:grpSpPr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2681FD4-03F2-4DDF-B366-28D7152285A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50" name="Picture 5">
            <a:extLst>
              <a:ext uri="{FF2B5EF4-FFF2-40B4-BE49-F238E27FC236}">
                <a16:creationId xmlns:a16="http://schemas.microsoft.com/office/drawing/2014/main" id="{4DC31BAE-BE38-44B3-804C-D6204F53A85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>
            <a:fillRect/>
          </a:stretch>
        </p:blipFill>
        <p:spPr>
          <a:xfrm>
            <a:off x="13614153" y="5061984"/>
            <a:ext cx="1403348" cy="1454494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id="{A0D6099B-720F-4BC2-89CB-74402317736F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>
          <a:xfrm>
            <a:off x="15904354" y="5061984"/>
            <a:ext cx="1403348" cy="1454494"/>
          </a:xfrm>
          <a:prstGeom prst="rect">
            <a:avLst/>
          </a:prstGeom>
        </p:spPr>
      </p:pic>
      <p:pic>
        <p:nvPicPr>
          <p:cNvPr id="52" name="Picture 9">
            <a:extLst>
              <a:ext uri="{FF2B5EF4-FFF2-40B4-BE49-F238E27FC236}">
                <a16:creationId xmlns:a16="http://schemas.microsoft.com/office/drawing/2014/main" id="{05489F90-EC0B-49FA-8F1A-D66A11242A8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r="50000"/>
          <a:stretch>
            <a:fillRect/>
          </a:stretch>
        </p:blipFill>
        <p:spPr>
          <a:xfrm rot="5400000">
            <a:off x="15940264" y="3838757"/>
            <a:ext cx="1331530" cy="2569415"/>
          </a:xfrm>
          <a:prstGeom prst="rect">
            <a:avLst/>
          </a:prstGeom>
        </p:spPr>
      </p:pic>
      <p:pic>
        <p:nvPicPr>
          <p:cNvPr id="53" name="Picture 11">
            <a:extLst>
              <a:ext uri="{FF2B5EF4-FFF2-40B4-BE49-F238E27FC236}">
                <a16:creationId xmlns:a16="http://schemas.microsoft.com/office/drawing/2014/main" id="{1D42D860-AF3E-4EA9-9A12-9DEDF8E67C3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 r="50000"/>
          <a:stretch>
            <a:fillRect/>
          </a:stretch>
        </p:blipFill>
        <p:spPr>
          <a:xfrm rot="16200000">
            <a:off x="13650063" y="5153559"/>
            <a:ext cx="1331530" cy="2569415"/>
          </a:xfrm>
          <a:prstGeom prst="rect">
            <a:avLst/>
          </a:prstGeom>
        </p:spPr>
      </p:pic>
      <p:grpSp>
        <p:nvGrpSpPr>
          <p:cNvPr id="54" name="Group 16">
            <a:extLst>
              <a:ext uri="{FF2B5EF4-FFF2-40B4-BE49-F238E27FC236}">
                <a16:creationId xmlns:a16="http://schemas.microsoft.com/office/drawing/2014/main" id="{A9872E7E-6FDB-4B82-9D50-95A3D70A6548}"/>
              </a:ext>
            </a:extLst>
          </p:cNvPr>
          <p:cNvGrpSpPr/>
          <p:nvPr/>
        </p:nvGrpSpPr>
        <p:grpSpPr>
          <a:xfrm rot="18900000">
            <a:off x="17498648" y="5521798"/>
            <a:ext cx="484552" cy="501409"/>
            <a:chOff x="0" y="0"/>
            <a:chExt cx="6350000" cy="6339840"/>
          </a:xfrm>
          <a:solidFill>
            <a:srgbClr val="207E42"/>
          </a:solidFill>
        </p:grpSpPr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21ADF7A1-DB64-4FB8-A742-873DCBBCC8A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56" name="Group 20">
            <a:extLst>
              <a:ext uri="{FF2B5EF4-FFF2-40B4-BE49-F238E27FC236}">
                <a16:creationId xmlns:a16="http://schemas.microsoft.com/office/drawing/2014/main" id="{C85D6530-AF62-400F-8EC4-02F140B5602A}"/>
              </a:ext>
            </a:extLst>
          </p:cNvPr>
          <p:cNvGrpSpPr/>
          <p:nvPr/>
        </p:nvGrpSpPr>
        <p:grpSpPr>
          <a:xfrm rot="8100000">
            <a:off x="15219459" y="5538526"/>
            <a:ext cx="484552" cy="501409"/>
            <a:chOff x="0" y="0"/>
            <a:chExt cx="6350000" cy="6339840"/>
          </a:xfrm>
          <a:solidFill>
            <a:srgbClr val="24904B"/>
          </a:solidFill>
        </p:grpSpPr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AA0D4781-0C99-43AF-9880-27D7E90F6DF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4" name="Group 16">
            <a:extLst>
              <a:ext uri="{FF2B5EF4-FFF2-40B4-BE49-F238E27FC236}">
                <a16:creationId xmlns:a16="http://schemas.microsoft.com/office/drawing/2014/main" id="{65D83860-4D90-4C12-99BF-AE7A463D283C}"/>
              </a:ext>
            </a:extLst>
          </p:cNvPr>
          <p:cNvGrpSpPr/>
          <p:nvPr/>
        </p:nvGrpSpPr>
        <p:grpSpPr>
          <a:xfrm rot="18900000">
            <a:off x="12891185" y="5521798"/>
            <a:ext cx="484552" cy="501409"/>
            <a:chOff x="0" y="0"/>
            <a:chExt cx="6350000" cy="6339840"/>
          </a:xfrm>
          <a:solidFill>
            <a:srgbClr val="2AA656"/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65C7431-1D66-4DB5-8182-9465C1451E0B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59" name="TextBox 22">
            <a:extLst>
              <a:ext uri="{FF2B5EF4-FFF2-40B4-BE49-F238E27FC236}">
                <a16:creationId xmlns:a16="http://schemas.microsoft.com/office/drawing/2014/main" id="{0B7DAB02-4046-47BC-B538-74EADACCE911}"/>
              </a:ext>
            </a:extLst>
          </p:cNvPr>
          <p:cNvSpPr txBox="1"/>
          <p:nvPr/>
        </p:nvSpPr>
        <p:spPr>
          <a:xfrm>
            <a:off x="2585853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4968687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6000" dirty="0" err="1">
                <a:latin typeface="DM Sans"/>
              </a:rPr>
              <a:t>Ciclo</a:t>
            </a:r>
            <a:r>
              <a:rPr lang="en-US" sz="6000" dirty="0">
                <a:latin typeface="DM Sans"/>
              </a:rPr>
              <a:t> de </a:t>
            </a:r>
            <a:r>
              <a:rPr lang="en-US" sz="6000" dirty="0" err="1">
                <a:latin typeface="DM Sans"/>
              </a:rPr>
              <a:t>vida</a:t>
            </a:r>
            <a:r>
              <a:rPr lang="en-US" sz="6000" dirty="0">
                <a:latin typeface="DM Sans"/>
              </a:rPr>
              <a:t> de um </a:t>
            </a:r>
            <a:r>
              <a:rPr lang="pt-PT" sz="6000" dirty="0">
                <a:latin typeface="DM Sans"/>
              </a:rPr>
              <a:t>SBD</a:t>
            </a:r>
            <a:endParaRPr lang="en-US" sz="6000" dirty="0">
              <a:latin typeface="DM Sans"/>
            </a:endParaRP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3C860B14-61BC-41FC-8D61-C8E27F80158C}"/>
              </a:ext>
            </a:extLst>
          </p:cNvPr>
          <p:cNvSpPr txBox="1"/>
          <p:nvPr/>
        </p:nvSpPr>
        <p:spPr>
          <a:xfrm>
            <a:off x="4869682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D876B464-4310-400B-AA6C-CD7CCDAC5549}"/>
              </a:ext>
            </a:extLst>
          </p:cNvPr>
          <p:cNvSpPr txBox="1"/>
          <p:nvPr/>
        </p:nvSpPr>
        <p:spPr>
          <a:xfrm>
            <a:off x="7198340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466AC5A1-10CB-46A0-B632-77BEF8397598}"/>
              </a:ext>
            </a:extLst>
          </p:cNvPr>
          <p:cNvSpPr txBox="1"/>
          <p:nvPr/>
        </p:nvSpPr>
        <p:spPr>
          <a:xfrm>
            <a:off x="9443997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64" name="TextBox 22">
            <a:extLst>
              <a:ext uri="{FF2B5EF4-FFF2-40B4-BE49-F238E27FC236}">
                <a16:creationId xmlns:a16="http://schemas.microsoft.com/office/drawing/2014/main" id="{1899B577-6B10-487D-9E23-03D05B0F7A88}"/>
              </a:ext>
            </a:extLst>
          </p:cNvPr>
          <p:cNvSpPr txBox="1"/>
          <p:nvPr/>
        </p:nvSpPr>
        <p:spPr>
          <a:xfrm>
            <a:off x="11785895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sp>
        <p:nvSpPr>
          <p:cNvPr id="65" name="TextBox 22">
            <a:extLst>
              <a:ext uri="{FF2B5EF4-FFF2-40B4-BE49-F238E27FC236}">
                <a16:creationId xmlns:a16="http://schemas.microsoft.com/office/drawing/2014/main" id="{AB39D791-4075-4248-B7D2-9A5FB3EE5327}"/>
              </a:ext>
            </a:extLst>
          </p:cNvPr>
          <p:cNvSpPr txBox="1"/>
          <p:nvPr/>
        </p:nvSpPr>
        <p:spPr>
          <a:xfrm>
            <a:off x="14096794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6</a:t>
            </a: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DC4FA7AE-4D36-44C2-B937-A543F0C9EA3D}"/>
              </a:ext>
            </a:extLst>
          </p:cNvPr>
          <p:cNvSpPr txBox="1"/>
          <p:nvPr/>
        </p:nvSpPr>
        <p:spPr>
          <a:xfrm>
            <a:off x="16403159" y="5589926"/>
            <a:ext cx="433316" cy="54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4400" dirty="0">
                <a:solidFill>
                  <a:srgbClr val="FFFFFF"/>
                </a:solidFill>
                <a:latin typeface="DM Sans Bold"/>
              </a:rPr>
              <a:t>7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23DFE01-90AB-49C9-BEA2-28B1760D1E97}"/>
              </a:ext>
            </a:extLst>
          </p:cNvPr>
          <p:cNvSpPr txBox="1"/>
          <p:nvPr/>
        </p:nvSpPr>
        <p:spPr>
          <a:xfrm>
            <a:off x="1522298" y="6963610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DM Sans"/>
              </a:defRPr>
            </a:lvl1pPr>
          </a:lstStyle>
          <a:p>
            <a:r>
              <a:rPr lang="pt-PT" dirty="0"/>
              <a:t>Definição do Sistema</a:t>
            </a:r>
            <a:endParaRPr lang="en-US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64A84E3-EA21-4A21-8B87-9CCAC3CBCF66}"/>
              </a:ext>
            </a:extLst>
          </p:cNvPr>
          <p:cNvSpPr txBox="1"/>
          <p:nvPr/>
        </p:nvSpPr>
        <p:spPr>
          <a:xfrm>
            <a:off x="3800574" y="3511270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DM Sans"/>
              </a:defRPr>
            </a:lvl1pPr>
          </a:lstStyle>
          <a:p>
            <a:r>
              <a:rPr lang="pt-PT" dirty="0"/>
              <a:t>Definição de Requisitos</a:t>
            </a:r>
            <a:endParaRPr lang="en-US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599E910-857B-4575-919F-71D94EF5847E}"/>
              </a:ext>
            </a:extLst>
          </p:cNvPr>
          <p:cNvSpPr txBox="1"/>
          <p:nvPr/>
        </p:nvSpPr>
        <p:spPr>
          <a:xfrm>
            <a:off x="6162086" y="6959317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 strike="sngStrike">
                <a:solidFill>
                  <a:schemeClr val="tx1">
                    <a:lumMod val="65000"/>
                    <a:lumOff val="35000"/>
                  </a:schemeClr>
                </a:solidFill>
                <a:latin typeface="DM Sans"/>
              </a:defRPr>
            </a:lvl1pPr>
          </a:lstStyle>
          <a:p>
            <a:r>
              <a:rPr lang="pt-PT" dirty="0"/>
              <a:t>Modelação Conceptual</a:t>
            </a:r>
            <a:endParaRPr lang="en-US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9077469-4D6D-4067-AEDC-5A2DC72C78F1}"/>
              </a:ext>
            </a:extLst>
          </p:cNvPr>
          <p:cNvSpPr txBox="1"/>
          <p:nvPr/>
        </p:nvSpPr>
        <p:spPr>
          <a:xfrm>
            <a:off x="8455452" y="3504821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Modelação Lógica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CAA46530-354C-462D-A276-2E51CF08836D}"/>
              </a:ext>
            </a:extLst>
          </p:cNvPr>
          <p:cNvSpPr txBox="1"/>
          <p:nvPr/>
        </p:nvSpPr>
        <p:spPr>
          <a:xfrm>
            <a:off x="10745653" y="6959317"/>
            <a:ext cx="2505824" cy="850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Implementação Física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EFE5281-3FFD-47D5-8367-2C2ABE5AB53B}"/>
              </a:ext>
            </a:extLst>
          </p:cNvPr>
          <p:cNvSpPr txBox="1"/>
          <p:nvPr/>
        </p:nvSpPr>
        <p:spPr>
          <a:xfrm>
            <a:off x="13060540" y="3521605"/>
            <a:ext cx="2505824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Exploração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F4DF1F2-6BEC-43EC-A822-76EC44571C6C}"/>
              </a:ext>
            </a:extLst>
          </p:cNvPr>
          <p:cNvSpPr txBox="1"/>
          <p:nvPr/>
        </p:nvSpPr>
        <p:spPr>
          <a:xfrm>
            <a:off x="15353116" y="6960045"/>
            <a:ext cx="2505824" cy="414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lnSpc>
                <a:spcPts val="3359"/>
              </a:lnSpc>
              <a:spcBef>
                <a:spcPct val="0"/>
              </a:spcBef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defRPr>
            </a:lvl1pPr>
          </a:lstStyle>
          <a:p>
            <a:r>
              <a:rPr lang="pt-PT" dirty="0">
                <a:solidFill>
                  <a:schemeClr val="tx1"/>
                </a:solidFill>
              </a:rPr>
              <a:t>Monitorização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AEB7F4C6-DB25-4EF3-89A0-41C55C785F00}"/>
              </a:ext>
            </a:extLst>
          </p:cNvPr>
          <p:cNvSpPr/>
          <p:nvPr/>
        </p:nvSpPr>
        <p:spPr>
          <a:xfrm>
            <a:off x="8896244" y="3714290"/>
            <a:ext cx="1692000" cy="216000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3178E3C-F595-4596-8405-821493EF3EB7}"/>
              </a:ext>
            </a:extLst>
          </p:cNvPr>
          <p:cNvSpPr/>
          <p:nvPr/>
        </p:nvSpPr>
        <p:spPr>
          <a:xfrm>
            <a:off x="9171000" y="4152941"/>
            <a:ext cx="1116000" cy="216000"/>
          </a:xfrm>
          <a:prstGeom prst="rect">
            <a:avLst/>
          </a:prstGeom>
          <a:solidFill>
            <a:srgbClr val="00B05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DB3FC1C-E88B-4909-8F59-459B1122F0F8}"/>
              </a:ext>
            </a:extLst>
          </p:cNvPr>
          <p:cNvSpPr txBox="1"/>
          <p:nvPr/>
        </p:nvSpPr>
        <p:spPr>
          <a:xfrm>
            <a:off x="1850395" y="2028699"/>
            <a:ext cx="15783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DM Sans" pitchFamily="2" charset="0"/>
              </a:rPr>
              <a:t>Traduzir</a:t>
            </a:r>
            <a:r>
              <a:rPr lang="en-US" sz="2400" dirty="0">
                <a:latin typeface="DM Sans" pitchFamily="2" charset="0"/>
              </a:rPr>
              <a:t> o </a:t>
            </a:r>
            <a:r>
              <a:rPr lang="en-US" sz="2400" dirty="0" err="1">
                <a:latin typeface="DM Sans" pitchFamily="2" charset="0"/>
              </a:rPr>
              <a:t>modelo</a:t>
            </a:r>
            <a:r>
              <a:rPr lang="en-US" sz="2400" dirty="0">
                <a:latin typeface="DM Sans" pitchFamily="2" charset="0"/>
              </a:rPr>
              <a:t> de dados conceptual num </a:t>
            </a:r>
            <a:r>
              <a:rPr lang="en-US" sz="2400" dirty="0" err="1">
                <a:latin typeface="DM Sans" pitchFamily="2" charset="0"/>
              </a:rPr>
              <a:t>modelo</a:t>
            </a:r>
            <a:r>
              <a:rPr lang="en-US" sz="2400" dirty="0">
                <a:latin typeface="DM Sans" pitchFamily="2" charset="0"/>
              </a:rPr>
              <a:t> de dados </a:t>
            </a:r>
            <a:r>
              <a:rPr lang="en-US" sz="2400" dirty="0" err="1">
                <a:latin typeface="DM Sans" pitchFamily="2" charset="0"/>
              </a:rPr>
              <a:t>lógico</a:t>
            </a:r>
            <a:r>
              <a:rPr lang="en-US" sz="2400" dirty="0">
                <a:latin typeface="DM Sans" pitchFamily="2" charset="0"/>
              </a:rPr>
              <a:t> e, </a:t>
            </a:r>
            <a:r>
              <a:rPr lang="en-US" sz="2400" dirty="0" err="1">
                <a:latin typeface="DM Sans" pitchFamily="2" charset="0"/>
              </a:rPr>
              <a:t>em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seguida</a:t>
            </a:r>
            <a:r>
              <a:rPr lang="en-US" sz="2400" dirty="0">
                <a:latin typeface="DM Sans" pitchFamily="2" charset="0"/>
              </a:rPr>
              <a:t>, </a:t>
            </a:r>
            <a:r>
              <a:rPr lang="en-US" sz="2400" dirty="0" err="1">
                <a:latin typeface="DM Sans" pitchFamily="2" charset="0"/>
              </a:rPr>
              <a:t>validar</a:t>
            </a:r>
            <a:r>
              <a:rPr lang="en-US" sz="2400" dirty="0">
                <a:latin typeface="DM Sans" pitchFamily="2" charset="0"/>
              </a:rPr>
              <a:t> o </a:t>
            </a:r>
            <a:r>
              <a:rPr lang="en-US" sz="2400" dirty="0" err="1">
                <a:latin typeface="DM Sans" pitchFamily="2" charset="0"/>
              </a:rPr>
              <a:t>modelo</a:t>
            </a:r>
            <a:r>
              <a:rPr lang="en-US" sz="2400" dirty="0">
                <a:latin typeface="DM Sans" pitchFamily="2" charset="0"/>
              </a:rPr>
              <a:t> para </a:t>
            </a:r>
            <a:r>
              <a:rPr lang="en-US" sz="2400" dirty="0" err="1">
                <a:latin typeface="DM Sans" pitchFamily="2" charset="0"/>
              </a:rPr>
              <a:t>verificar</a:t>
            </a:r>
            <a:r>
              <a:rPr lang="en-US" sz="2400" dirty="0">
                <a:latin typeface="DM Sans" pitchFamily="2" charset="0"/>
              </a:rPr>
              <a:t> se </a:t>
            </a:r>
            <a:r>
              <a:rPr lang="en-US" sz="2400" dirty="0" err="1">
                <a:latin typeface="DM Sans" pitchFamily="2" charset="0"/>
              </a:rPr>
              <a:t>este</a:t>
            </a:r>
            <a:r>
              <a:rPr lang="en-US" sz="2400" dirty="0">
                <a:latin typeface="DM Sans" pitchFamily="2" charset="0"/>
              </a:rPr>
              <a:t> é </a:t>
            </a:r>
            <a:r>
              <a:rPr lang="en-US" sz="2400" dirty="0" err="1">
                <a:latin typeface="DM Sans" pitchFamily="2" charset="0"/>
              </a:rPr>
              <a:t>estruturalmente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correto</a:t>
            </a:r>
            <a:r>
              <a:rPr lang="en-US" sz="2400" dirty="0">
                <a:latin typeface="DM Sans" pitchFamily="2" charset="0"/>
              </a:rPr>
              <a:t> e </a:t>
            </a:r>
            <a:r>
              <a:rPr lang="en-US" sz="2400" dirty="0" err="1">
                <a:latin typeface="DM Sans" pitchFamily="2" charset="0"/>
              </a:rPr>
              <a:t>capaz</a:t>
            </a:r>
            <a:r>
              <a:rPr lang="en-US" sz="2400" dirty="0">
                <a:latin typeface="DM Sans" pitchFamily="2" charset="0"/>
              </a:rPr>
              <a:t> de </a:t>
            </a:r>
            <a:r>
              <a:rPr lang="en-US" sz="2400" dirty="0" err="1">
                <a:latin typeface="DM Sans" pitchFamily="2" charset="0"/>
              </a:rPr>
              <a:t>suportar</a:t>
            </a:r>
            <a:r>
              <a:rPr lang="en-US" sz="2400" dirty="0">
                <a:latin typeface="DM Sans" pitchFamily="2" charset="0"/>
              </a:rPr>
              <a:t> as </a:t>
            </a:r>
            <a:r>
              <a:rPr lang="en-US" sz="2400" dirty="0" err="1">
                <a:latin typeface="DM Sans" pitchFamily="2" charset="0"/>
              </a:rPr>
              <a:t>transações</a:t>
            </a:r>
            <a:r>
              <a:rPr lang="en-US" sz="2400" dirty="0">
                <a:latin typeface="DM Sans" pitchFamily="2" charset="0"/>
              </a:rPr>
              <a:t> </a:t>
            </a:r>
            <a:r>
              <a:rPr lang="en-US" sz="2400" dirty="0" err="1">
                <a:latin typeface="DM Sans" pitchFamily="2" charset="0"/>
              </a:rPr>
              <a:t>necessárias</a:t>
            </a:r>
            <a:r>
              <a:rPr lang="en-US" sz="2400" dirty="0">
                <a:latin typeface="DM Sans" pitchFamily="2" charset="0"/>
              </a:rPr>
              <a:t>.</a:t>
            </a:r>
          </a:p>
        </p:txBody>
      </p:sp>
      <p:cxnSp>
        <p:nvCxnSpPr>
          <p:cNvPr id="75" name="Conexão: Curva 74">
            <a:extLst>
              <a:ext uri="{FF2B5EF4-FFF2-40B4-BE49-F238E27FC236}">
                <a16:creationId xmlns:a16="http://schemas.microsoft.com/office/drawing/2014/main" id="{A5ECEE01-0C04-4EAC-8C97-0908F4D185F5}"/>
              </a:ext>
            </a:extLst>
          </p:cNvPr>
          <p:cNvCxnSpPr>
            <a:cxnSpLocks/>
          </p:cNvCxnSpPr>
          <p:nvPr/>
        </p:nvCxnSpPr>
        <p:spPr>
          <a:xfrm flipV="1">
            <a:off x="10854272" y="2982821"/>
            <a:ext cx="1512000" cy="1044000"/>
          </a:xfrm>
          <a:prstGeom prst="curvedConnector2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7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7C8DB3-00A0-45F8-BB6A-3F4FCF216210}"/>
              </a:ext>
            </a:extLst>
          </p:cNvPr>
          <p:cNvGrpSpPr/>
          <p:nvPr/>
        </p:nvGrpSpPr>
        <p:grpSpPr>
          <a:xfrm>
            <a:off x="0" y="0"/>
            <a:ext cx="1295400" cy="10303638"/>
            <a:chOff x="0" y="0"/>
            <a:chExt cx="1295400" cy="1030363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499FE19-9942-4CB2-AE1F-E01BFC73549C}"/>
                </a:ext>
              </a:extLst>
            </p:cNvPr>
            <p:cNvSpPr/>
            <p:nvPr/>
          </p:nvSpPr>
          <p:spPr>
            <a:xfrm>
              <a:off x="0" y="0"/>
              <a:ext cx="1295400" cy="27813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xão reta 5">
              <a:extLst>
                <a:ext uri="{FF2B5EF4-FFF2-40B4-BE49-F238E27FC236}">
                  <a16:creationId xmlns:a16="http://schemas.microsoft.com/office/drawing/2014/main" id="{47ABFC1C-15E8-405A-8AB3-DC5E8489F533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00" y="0"/>
              <a:ext cx="0" cy="1030363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04878A4-0190-4E6F-9471-835E4D2A8C7E}"/>
                </a:ext>
              </a:extLst>
            </p:cNvPr>
            <p:cNvSpPr txBox="1"/>
            <p:nvPr/>
          </p:nvSpPr>
          <p:spPr>
            <a:xfrm>
              <a:off x="228600" y="1236240"/>
              <a:ext cx="838200" cy="756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>
                <a:lnSpc>
                  <a:spcPts val="5880"/>
                </a:lnSpc>
                <a:defRPr sz="6000">
                  <a:latin typeface="DM Sans"/>
                </a:defRPr>
              </a:lvl1pPr>
            </a:lstStyle>
            <a:p>
              <a:pPr algn="ctr"/>
              <a:r>
                <a:rPr lang="en-US" sz="4800" dirty="0">
                  <a:solidFill>
                    <a:schemeClr val="bg1"/>
                  </a:solidFill>
                  <a:latin typeface="Gautami" panose="020B0502040204020203" pitchFamily="34" charset="0"/>
                  <a:cs typeface="Gautami" panose="020B0502040204020203" pitchFamily="34" charset="0"/>
                </a:rPr>
                <a:t>08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A6B004AC-D2B6-4F92-AFAA-138BA09C1AF7}"/>
                </a:ext>
              </a:extLst>
            </p:cNvPr>
            <p:cNvSpPr txBox="1"/>
            <p:nvPr/>
          </p:nvSpPr>
          <p:spPr>
            <a:xfrm rot="16200000">
              <a:off x="-2371840" y="6322379"/>
              <a:ext cx="6066519" cy="4149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Bases de Dados |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Universidade</a:t>
              </a: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M Sans"/>
                </a:rPr>
                <a:t> do Minho</a:t>
              </a:r>
              <a:endParaRPr lang="en-US" sz="24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DM Sans"/>
              </a:endParaRPr>
            </a:p>
          </p:txBody>
        </p:sp>
      </p:grpSp>
      <p:sp>
        <p:nvSpPr>
          <p:cNvPr id="60" name="TextBox 12">
            <a:extLst>
              <a:ext uri="{FF2B5EF4-FFF2-40B4-BE49-F238E27FC236}">
                <a16:creationId xmlns:a16="http://schemas.microsoft.com/office/drawing/2014/main" id="{9C436FAF-0943-4CFB-B31F-9ADC5B52E3FE}"/>
              </a:ext>
            </a:extLst>
          </p:cNvPr>
          <p:cNvSpPr txBox="1"/>
          <p:nvPr/>
        </p:nvSpPr>
        <p:spPr>
          <a:xfrm>
            <a:off x="2176312" y="997982"/>
            <a:ext cx="15425886" cy="787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6000" dirty="0" err="1">
                <a:latin typeface="DM Sans"/>
              </a:rPr>
              <a:t>Ciclo</a:t>
            </a:r>
            <a:r>
              <a:rPr lang="en-US" sz="6000" dirty="0">
                <a:latin typeface="DM Sans"/>
              </a:rPr>
              <a:t> de </a:t>
            </a:r>
            <a:r>
              <a:rPr lang="en-US" sz="6000" dirty="0" err="1">
                <a:latin typeface="DM Sans"/>
              </a:rPr>
              <a:t>vida</a:t>
            </a:r>
            <a:r>
              <a:rPr lang="en-US" sz="6000" dirty="0">
                <a:latin typeface="DM Sans"/>
              </a:rPr>
              <a:t> de um </a:t>
            </a:r>
            <a:r>
              <a:rPr lang="pt-PT" sz="6000" dirty="0">
                <a:latin typeface="DM Sans"/>
              </a:rPr>
              <a:t>SBD: </a:t>
            </a:r>
            <a:r>
              <a:rPr lang="pt-PT" sz="4800" b="1" u="sng" dirty="0">
                <a:solidFill>
                  <a:srgbClr val="00B050"/>
                </a:solidFill>
                <a:latin typeface="DM Sans"/>
              </a:rPr>
              <a:t>Modelação Lógica</a:t>
            </a:r>
            <a:endParaRPr lang="en-US" sz="6000" b="1" u="sng" dirty="0">
              <a:solidFill>
                <a:srgbClr val="00B050"/>
              </a:solidFill>
              <a:latin typeface="DM Sans"/>
            </a:endParaRPr>
          </a:p>
        </p:txBody>
      </p:sp>
      <p:grpSp>
        <p:nvGrpSpPr>
          <p:cNvPr id="106" name="Group 5">
            <a:extLst>
              <a:ext uri="{FF2B5EF4-FFF2-40B4-BE49-F238E27FC236}">
                <a16:creationId xmlns:a16="http://schemas.microsoft.com/office/drawing/2014/main" id="{2031643D-DD58-4EC7-BE9D-19244068FBE6}"/>
              </a:ext>
            </a:extLst>
          </p:cNvPr>
          <p:cNvGrpSpPr/>
          <p:nvPr/>
        </p:nvGrpSpPr>
        <p:grpSpPr>
          <a:xfrm rot="-5400000">
            <a:off x="8617729" y="2858430"/>
            <a:ext cx="1052542" cy="317256"/>
            <a:chOff x="0" y="0"/>
            <a:chExt cx="1685364" cy="508000"/>
          </a:xfrm>
        </p:grpSpPr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id="{38672641-8DC7-455B-925D-8D9D16988370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79DD9D"/>
            </a:solidFill>
          </p:spPr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39A1EFAC-0052-4876-9165-3EB785C35E20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09" name="Group 8">
            <a:extLst>
              <a:ext uri="{FF2B5EF4-FFF2-40B4-BE49-F238E27FC236}">
                <a16:creationId xmlns:a16="http://schemas.microsoft.com/office/drawing/2014/main" id="{881FC6A8-9CC6-477D-BBF4-94C1BC36DD7A}"/>
              </a:ext>
            </a:extLst>
          </p:cNvPr>
          <p:cNvGrpSpPr/>
          <p:nvPr/>
        </p:nvGrpSpPr>
        <p:grpSpPr>
          <a:xfrm rot="-5400000">
            <a:off x="8617729" y="3696632"/>
            <a:ext cx="1052542" cy="317256"/>
            <a:chOff x="0" y="0"/>
            <a:chExt cx="1685364" cy="508000"/>
          </a:xfrm>
        </p:grpSpPr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A7623EB8-6A1B-4F50-BF66-936DDF03A7AD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3ACE6F"/>
            </a:solidFill>
          </p:spPr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09442F18-AFE1-487F-B243-6B2CEDDAC27B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12" name="Group 11">
            <a:extLst>
              <a:ext uri="{FF2B5EF4-FFF2-40B4-BE49-F238E27FC236}">
                <a16:creationId xmlns:a16="http://schemas.microsoft.com/office/drawing/2014/main" id="{F96049DE-D773-4F2A-B965-AD022DC50513}"/>
              </a:ext>
            </a:extLst>
          </p:cNvPr>
          <p:cNvGrpSpPr/>
          <p:nvPr/>
        </p:nvGrpSpPr>
        <p:grpSpPr>
          <a:xfrm rot="-5400000">
            <a:off x="8617729" y="4687231"/>
            <a:ext cx="1052542" cy="317256"/>
            <a:chOff x="0" y="0"/>
            <a:chExt cx="1685364" cy="508000"/>
          </a:xfrm>
        </p:grpSpPr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C4AC4016-B7EB-455E-AD24-F8C2F892DE33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24904B"/>
            </a:solidFill>
          </p:spPr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DEF1E123-AB3A-4617-BF7E-678BB4E54A59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15" name="Group 14">
            <a:extLst>
              <a:ext uri="{FF2B5EF4-FFF2-40B4-BE49-F238E27FC236}">
                <a16:creationId xmlns:a16="http://schemas.microsoft.com/office/drawing/2014/main" id="{A6DF40F7-4239-47DF-BFFB-B72C0BFFAFFC}"/>
              </a:ext>
            </a:extLst>
          </p:cNvPr>
          <p:cNvGrpSpPr/>
          <p:nvPr/>
        </p:nvGrpSpPr>
        <p:grpSpPr>
          <a:xfrm rot="-5400000">
            <a:off x="8617729" y="5601631"/>
            <a:ext cx="1052542" cy="317256"/>
            <a:chOff x="0" y="0"/>
            <a:chExt cx="1685364" cy="508000"/>
          </a:xfrm>
        </p:grpSpPr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016BB1E6-BAAE-4F76-B3BF-419030C1CC89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24904B"/>
            </a:solidFill>
            <a:ln>
              <a:solidFill>
                <a:srgbClr val="24904B"/>
              </a:solidFill>
            </a:ln>
          </p:spPr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E30B54F9-1413-498A-92AE-0B2D7A3BF260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42452B2B-4D76-4480-86A3-8C6BF991383B}"/>
              </a:ext>
            </a:extLst>
          </p:cNvPr>
          <p:cNvGrpSpPr/>
          <p:nvPr/>
        </p:nvGrpSpPr>
        <p:grpSpPr>
          <a:xfrm rot="-5400000">
            <a:off x="8617729" y="6516031"/>
            <a:ext cx="1052542" cy="317256"/>
            <a:chOff x="0" y="0"/>
            <a:chExt cx="1685364" cy="508000"/>
          </a:xfrm>
        </p:grpSpPr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3688DAA9-23CA-452C-8A2E-6E4FDED4C2D0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175D30"/>
            </a:solidFill>
          </p:spPr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89B7FD02-F9CA-4E7A-9BA9-DF22DDABF75E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124" name="Group 23">
            <a:extLst>
              <a:ext uri="{FF2B5EF4-FFF2-40B4-BE49-F238E27FC236}">
                <a16:creationId xmlns:a16="http://schemas.microsoft.com/office/drawing/2014/main" id="{12FABF49-A431-47C3-B4AB-D164BAA7F52E}"/>
              </a:ext>
            </a:extLst>
          </p:cNvPr>
          <p:cNvGrpSpPr/>
          <p:nvPr/>
        </p:nvGrpSpPr>
        <p:grpSpPr>
          <a:xfrm>
            <a:off x="10719570" y="2400300"/>
            <a:ext cx="5970532" cy="1339236"/>
            <a:chOff x="0" y="-19050"/>
            <a:chExt cx="7960708" cy="1785649"/>
          </a:xfrm>
        </p:grpSpPr>
        <p:sp>
          <p:nvSpPr>
            <p:cNvPr id="125" name="TextBox 24">
              <a:extLst>
                <a:ext uri="{FF2B5EF4-FFF2-40B4-BE49-F238E27FC236}">
                  <a16:creationId xmlns:a16="http://schemas.microsoft.com/office/drawing/2014/main" id="{536DC5E8-9637-4928-BA52-A8A6C8AFA8E0}"/>
                </a:ext>
              </a:extLst>
            </p:cNvPr>
            <p:cNvSpPr txBox="1"/>
            <p:nvPr/>
          </p:nvSpPr>
          <p:spPr>
            <a:xfrm>
              <a:off x="0" y="632013"/>
              <a:ext cx="7960708" cy="11345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 algn="ctr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pPr algn="l"/>
              <a:r>
                <a:rPr lang="pt-PT" dirty="0"/>
                <a:t>Derivar relações para o modelo de dados lógico</a:t>
              </a:r>
              <a:endParaRPr lang="en-US" dirty="0"/>
            </a:p>
          </p:txBody>
        </p:sp>
        <p:sp>
          <p:nvSpPr>
            <p:cNvPr id="126" name="TextBox 25">
              <a:extLst>
                <a:ext uri="{FF2B5EF4-FFF2-40B4-BE49-F238E27FC236}">
                  <a16:creationId xmlns:a16="http://schemas.microsoft.com/office/drawing/2014/main" id="{1A7849E3-8258-492D-A9D7-5E0DF0A356F6}"/>
                </a:ext>
              </a:extLst>
            </p:cNvPr>
            <p:cNvSpPr txBox="1"/>
            <p:nvPr/>
          </p:nvSpPr>
          <p:spPr>
            <a:xfrm>
              <a:off x="0" y="-19050"/>
              <a:ext cx="6608135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b="1" dirty="0" err="1"/>
                <a:t>Fase</a:t>
              </a:r>
              <a:r>
                <a:rPr lang="en-US" b="1" dirty="0"/>
                <a:t> 1</a:t>
              </a:r>
            </a:p>
          </p:txBody>
        </p:sp>
      </p:grpSp>
      <p:grpSp>
        <p:nvGrpSpPr>
          <p:cNvPr id="127" name="Group 26">
            <a:extLst>
              <a:ext uri="{FF2B5EF4-FFF2-40B4-BE49-F238E27FC236}">
                <a16:creationId xmlns:a16="http://schemas.microsoft.com/office/drawing/2014/main" id="{52989140-61A1-40B8-A08F-337A3E9A9FE2}"/>
              </a:ext>
            </a:extLst>
          </p:cNvPr>
          <p:cNvGrpSpPr/>
          <p:nvPr/>
        </p:nvGrpSpPr>
        <p:grpSpPr>
          <a:xfrm>
            <a:off x="10719570" y="4229100"/>
            <a:ext cx="6882628" cy="1339236"/>
            <a:chOff x="0" y="-19050"/>
            <a:chExt cx="9176836" cy="1785649"/>
          </a:xfrm>
        </p:grpSpPr>
        <p:sp>
          <p:nvSpPr>
            <p:cNvPr id="128" name="TextBox 27">
              <a:extLst>
                <a:ext uri="{FF2B5EF4-FFF2-40B4-BE49-F238E27FC236}">
                  <a16:creationId xmlns:a16="http://schemas.microsoft.com/office/drawing/2014/main" id="{438316A6-AED5-4AD7-97A8-F8C0606E043D}"/>
                </a:ext>
              </a:extLst>
            </p:cNvPr>
            <p:cNvSpPr txBox="1"/>
            <p:nvPr/>
          </p:nvSpPr>
          <p:spPr>
            <a:xfrm>
              <a:off x="0" y="632013"/>
              <a:ext cx="9176836" cy="11345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dirty="0"/>
                <a:t>Validar </a:t>
              </a:r>
              <a:r>
                <a:rPr lang="en-US" dirty="0" err="1"/>
                <a:t>relações</a:t>
              </a:r>
              <a:r>
                <a:rPr lang="en-US" dirty="0"/>
                <a:t> </a:t>
              </a:r>
              <a:r>
                <a:rPr lang="en-US" dirty="0" err="1"/>
                <a:t>em</a:t>
              </a:r>
              <a:r>
                <a:rPr lang="en-US" dirty="0"/>
                <a:t> </a:t>
              </a:r>
              <a:r>
                <a:rPr lang="en-US" dirty="0" err="1"/>
                <a:t>relação</a:t>
              </a:r>
              <a:r>
                <a:rPr lang="en-US" dirty="0"/>
                <a:t> </a:t>
              </a:r>
              <a:r>
                <a:rPr lang="en-US" dirty="0" err="1"/>
                <a:t>às</a:t>
              </a:r>
              <a:r>
                <a:rPr lang="en-US" dirty="0"/>
                <a:t> </a:t>
              </a:r>
              <a:r>
                <a:rPr lang="en-US" dirty="0" err="1"/>
                <a:t>transações</a:t>
              </a:r>
              <a:r>
                <a:rPr lang="en-US" dirty="0"/>
                <a:t> do </a:t>
              </a:r>
              <a:r>
                <a:rPr lang="en-US" dirty="0" err="1"/>
                <a:t>utilizador</a:t>
              </a:r>
              <a:endParaRPr lang="en-US" dirty="0"/>
            </a:p>
          </p:txBody>
        </p:sp>
        <p:sp>
          <p:nvSpPr>
            <p:cNvPr id="129" name="TextBox 28">
              <a:extLst>
                <a:ext uri="{FF2B5EF4-FFF2-40B4-BE49-F238E27FC236}">
                  <a16:creationId xmlns:a16="http://schemas.microsoft.com/office/drawing/2014/main" id="{074E7EE1-4B7C-4250-A6F8-3F0E66DD98A7}"/>
                </a:ext>
              </a:extLst>
            </p:cNvPr>
            <p:cNvSpPr txBox="1"/>
            <p:nvPr/>
          </p:nvSpPr>
          <p:spPr>
            <a:xfrm>
              <a:off x="0" y="-19050"/>
              <a:ext cx="6608135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b="1" dirty="0" err="1"/>
                <a:t>Fase</a:t>
              </a:r>
              <a:r>
                <a:rPr lang="en-US" b="1" dirty="0"/>
                <a:t> 3</a:t>
              </a:r>
            </a:p>
          </p:txBody>
        </p:sp>
      </p:grpSp>
      <p:grpSp>
        <p:nvGrpSpPr>
          <p:cNvPr id="130" name="Group 29">
            <a:extLst>
              <a:ext uri="{FF2B5EF4-FFF2-40B4-BE49-F238E27FC236}">
                <a16:creationId xmlns:a16="http://schemas.microsoft.com/office/drawing/2014/main" id="{3530C617-2B74-4F60-A768-39DC9AA592CD}"/>
              </a:ext>
            </a:extLst>
          </p:cNvPr>
          <p:cNvGrpSpPr/>
          <p:nvPr/>
        </p:nvGrpSpPr>
        <p:grpSpPr>
          <a:xfrm>
            <a:off x="10719569" y="6057900"/>
            <a:ext cx="6654029" cy="1339236"/>
            <a:chOff x="-1" y="-19050"/>
            <a:chExt cx="8364035" cy="1785649"/>
          </a:xfrm>
        </p:grpSpPr>
        <p:sp>
          <p:nvSpPr>
            <p:cNvPr id="131" name="TextBox 30">
              <a:extLst>
                <a:ext uri="{FF2B5EF4-FFF2-40B4-BE49-F238E27FC236}">
                  <a16:creationId xmlns:a16="http://schemas.microsoft.com/office/drawing/2014/main" id="{1FDFB839-3C24-4C55-817C-6A3063172188}"/>
                </a:ext>
              </a:extLst>
            </p:cNvPr>
            <p:cNvSpPr txBox="1"/>
            <p:nvPr/>
          </p:nvSpPr>
          <p:spPr>
            <a:xfrm>
              <a:off x="-1" y="632013"/>
              <a:ext cx="8364035" cy="11345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dirty="0" err="1"/>
                <a:t>Rever</a:t>
              </a:r>
              <a:r>
                <a:rPr lang="en-US" dirty="0"/>
                <a:t> o </a:t>
              </a:r>
              <a:r>
                <a:rPr lang="en-US" dirty="0" err="1"/>
                <a:t>modelo</a:t>
              </a:r>
              <a:r>
                <a:rPr lang="en-US" dirty="0"/>
                <a:t> de dados </a:t>
              </a:r>
              <a:r>
                <a:rPr lang="en-US" dirty="0" err="1"/>
                <a:t>lógico</a:t>
              </a:r>
              <a:r>
                <a:rPr lang="en-US" dirty="0"/>
                <a:t> com o(s) </a:t>
              </a:r>
              <a:r>
                <a:rPr lang="en-US" dirty="0" err="1"/>
                <a:t>utilizador</a:t>
              </a:r>
              <a:r>
                <a:rPr lang="en-US" dirty="0"/>
                <a:t>(s)</a:t>
              </a:r>
            </a:p>
          </p:txBody>
        </p:sp>
        <p:sp>
          <p:nvSpPr>
            <p:cNvPr id="132" name="TextBox 31">
              <a:extLst>
                <a:ext uri="{FF2B5EF4-FFF2-40B4-BE49-F238E27FC236}">
                  <a16:creationId xmlns:a16="http://schemas.microsoft.com/office/drawing/2014/main" id="{C0BFC871-B0A4-4960-AC91-14679A187791}"/>
                </a:ext>
              </a:extLst>
            </p:cNvPr>
            <p:cNvSpPr txBox="1"/>
            <p:nvPr/>
          </p:nvSpPr>
          <p:spPr>
            <a:xfrm>
              <a:off x="0" y="-19050"/>
              <a:ext cx="6608135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b="1" dirty="0" err="1"/>
                <a:t>Fase</a:t>
              </a:r>
              <a:r>
                <a:rPr lang="en-US" b="1" dirty="0"/>
                <a:t> 5</a:t>
              </a:r>
            </a:p>
          </p:txBody>
        </p:sp>
      </p:grpSp>
      <p:grpSp>
        <p:nvGrpSpPr>
          <p:cNvPr id="133" name="Group 32">
            <a:extLst>
              <a:ext uri="{FF2B5EF4-FFF2-40B4-BE49-F238E27FC236}">
                <a16:creationId xmlns:a16="http://schemas.microsoft.com/office/drawing/2014/main" id="{10F020E9-8455-4043-AEB6-07FB5694C3F2}"/>
              </a:ext>
            </a:extLst>
          </p:cNvPr>
          <p:cNvGrpSpPr/>
          <p:nvPr/>
        </p:nvGrpSpPr>
        <p:grpSpPr>
          <a:xfrm>
            <a:off x="1271605" y="3238500"/>
            <a:ext cx="6296825" cy="903219"/>
            <a:chOff x="-842996" y="-19050"/>
            <a:chExt cx="8395767" cy="1204293"/>
          </a:xfrm>
        </p:grpSpPr>
        <p:sp>
          <p:nvSpPr>
            <p:cNvPr id="134" name="TextBox 33">
              <a:extLst>
                <a:ext uri="{FF2B5EF4-FFF2-40B4-BE49-F238E27FC236}">
                  <a16:creationId xmlns:a16="http://schemas.microsoft.com/office/drawing/2014/main" id="{D3F75801-36BA-4DA2-9EBB-8F5A6974B1BA}"/>
                </a:ext>
              </a:extLst>
            </p:cNvPr>
            <p:cNvSpPr txBox="1"/>
            <p:nvPr/>
          </p:nvSpPr>
          <p:spPr>
            <a:xfrm>
              <a:off x="-842996" y="632013"/>
              <a:ext cx="8395767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pPr algn="r"/>
              <a:r>
                <a:rPr lang="en-US" dirty="0"/>
                <a:t>Validar </a:t>
              </a:r>
              <a:r>
                <a:rPr lang="en-US" dirty="0" err="1"/>
                <a:t>relações</a:t>
              </a:r>
              <a:r>
                <a:rPr lang="en-US" dirty="0"/>
                <a:t> </a:t>
              </a:r>
              <a:r>
                <a:rPr lang="en-US" dirty="0" err="1"/>
                <a:t>utilizando</a:t>
              </a:r>
              <a:r>
                <a:rPr lang="en-US" dirty="0"/>
                <a:t> a </a:t>
              </a:r>
              <a:r>
                <a:rPr lang="en-US" dirty="0" err="1"/>
                <a:t>normalização</a:t>
              </a:r>
              <a:endParaRPr lang="en-US" dirty="0"/>
            </a:p>
          </p:txBody>
        </p:sp>
        <p:sp>
          <p:nvSpPr>
            <p:cNvPr id="135" name="TextBox 34">
              <a:extLst>
                <a:ext uri="{FF2B5EF4-FFF2-40B4-BE49-F238E27FC236}">
                  <a16:creationId xmlns:a16="http://schemas.microsoft.com/office/drawing/2014/main" id="{9AD26CE3-1549-4C89-8FD9-A6AC3BA039B5}"/>
                </a:ext>
              </a:extLst>
            </p:cNvPr>
            <p:cNvSpPr txBox="1"/>
            <p:nvPr/>
          </p:nvSpPr>
          <p:spPr>
            <a:xfrm>
              <a:off x="0" y="-19050"/>
              <a:ext cx="7552771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pPr algn="r"/>
              <a:r>
                <a:rPr lang="en-US" b="1" dirty="0" err="1"/>
                <a:t>Fase</a:t>
              </a:r>
              <a:r>
                <a:rPr lang="en-US" b="1" dirty="0"/>
                <a:t> 2</a:t>
              </a:r>
            </a:p>
          </p:txBody>
        </p:sp>
      </p:grpSp>
      <p:grpSp>
        <p:nvGrpSpPr>
          <p:cNvPr id="136" name="Group 35">
            <a:extLst>
              <a:ext uri="{FF2B5EF4-FFF2-40B4-BE49-F238E27FC236}">
                <a16:creationId xmlns:a16="http://schemas.microsoft.com/office/drawing/2014/main" id="{79CD584E-F4C7-4830-870B-C36A27CCFB52}"/>
              </a:ext>
            </a:extLst>
          </p:cNvPr>
          <p:cNvGrpSpPr/>
          <p:nvPr/>
        </p:nvGrpSpPr>
        <p:grpSpPr>
          <a:xfrm>
            <a:off x="1903852" y="5143500"/>
            <a:ext cx="5664578" cy="903219"/>
            <a:chOff x="0" y="-19050"/>
            <a:chExt cx="7552771" cy="1204293"/>
          </a:xfrm>
        </p:grpSpPr>
        <p:sp>
          <p:nvSpPr>
            <p:cNvPr id="137" name="TextBox 36">
              <a:extLst>
                <a:ext uri="{FF2B5EF4-FFF2-40B4-BE49-F238E27FC236}">
                  <a16:creationId xmlns:a16="http://schemas.microsoft.com/office/drawing/2014/main" id="{B4C57A43-B23E-4F0E-A6E3-73DF4A8B8C17}"/>
                </a:ext>
              </a:extLst>
            </p:cNvPr>
            <p:cNvSpPr txBox="1"/>
            <p:nvPr/>
          </p:nvSpPr>
          <p:spPr>
            <a:xfrm>
              <a:off x="0" y="632013"/>
              <a:ext cx="7552771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 algn="r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dirty="0" err="1"/>
                <a:t>Verificar</a:t>
              </a:r>
              <a:r>
                <a:rPr lang="en-US" dirty="0"/>
                <a:t> </a:t>
              </a:r>
              <a:r>
                <a:rPr lang="en-US" dirty="0" err="1"/>
                <a:t>restrições</a:t>
              </a:r>
              <a:r>
                <a:rPr lang="en-US" dirty="0"/>
                <a:t> de </a:t>
              </a:r>
              <a:r>
                <a:rPr lang="en-US" dirty="0" err="1"/>
                <a:t>integridade</a:t>
              </a:r>
              <a:endParaRPr lang="en-US" dirty="0"/>
            </a:p>
          </p:txBody>
        </p:sp>
        <p:sp>
          <p:nvSpPr>
            <p:cNvPr id="138" name="TextBox 37">
              <a:extLst>
                <a:ext uri="{FF2B5EF4-FFF2-40B4-BE49-F238E27FC236}">
                  <a16:creationId xmlns:a16="http://schemas.microsoft.com/office/drawing/2014/main" id="{D534FCD9-A6AA-4F67-8012-BDBD78BCEFA7}"/>
                </a:ext>
              </a:extLst>
            </p:cNvPr>
            <p:cNvSpPr txBox="1"/>
            <p:nvPr/>
          </p:nvSpPr>
          <p:spPr>
            <a:xfrm>
              <a:off x="0" y="-19050"/>
              <a:ext cx="7552771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 algn="r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b="1" dirty="0" err="1"/>
                <a:t>Fase</a:t>
              </a:r>
              <a:r>
                <a:rPr lang="en-US" b="1" dirty="0"/>
                <a:t> 4</a:t>
              </a:r>
            </a:p>
          </p:txBody>
        </p:sp>
      </p:grpSp>
      <p:sp>
        <p:nvSpPr>
          <p:cNvPr id="142" name="AutoShape 41">
            <a:extLst>
              <a:ext uri="{FF2B5EF4-FFF2-40B4-BE49-F238E27FC236}">
                <a16:creationId xmlns:a16="http://schemas.microsoft.com/office/drawing/2014/main" id="{9E118735-D02B-480B-BC0A-A83978E27568}"/>
              </a:ext>
            </a:extLst>
          </p:cNvPr>
          <p:cNvSpPr/>
          <p:nvPr/>
        </p:nvSpPr>
        <p:spPr>
          <a:xfrm>
            <a:off x="9274289" y="2598095"/>
            <a:ext cx="548768" cy="48848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43" name="AutoShape 42">
            <a:extLst>
              <a:ext uri="{FF2B5EF4-FFF2-40B4-BE49-F238E27FC236}">
                <a16:creationId xmlns:a16="http://schemas.microsoft.com/office/drawing/2014/main" id="{C1464277-25C7-41D8-8D3F-D83AB18BD29C}"/>
              </a:ext>
            </a:extLst>
          </p:cNvPr>
          <p:cNvSpPr/>
          <p:nvPr/>
        </p:nvSpPr>
        <p:spPr>
          <a:xfrm>
            <a:off x="9274289" y="4435682"/>
            <a:ext cx="548768" cy="48848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44" name="AutoShape 43">
            <a:extLst>
              <a:ext uri="{FF2B5EF4-FFF2-40B4-BE49-F238E27FC236}">
                <a16:creationId xmlns:a16="http://schemas.microsoft.com/office/drawing/2014/main" id="{72043062-7821-403E-B7F3-91D7FF773ED9}"/>
              </a:ext>
            </a:extLst>
          </p:cNvPr>
          <p:cNvSpPr/>
          <p:nvPr/>
        </p:nvSpPr>
        <p:spPr>
          <a:xfrm>
            <a:off x="9274289" y="6264481"/>
            <a:ext cx="548768" cy="48848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46" name="AutoShape 45">
            <a:extLst>
              <a:ext uri="{FF2B5EF4-FFF2-40B4-BE49-F238E27FC236}">
                <a16:creationId xmlns:a16="http://schemas.microsoft.com/office/drawing/2014/main" id="{61DDEB2C-ABD3-45CA-A2CD-5AD4AC0E998F}"/>
              </a:ext>
            </a:extLst>
          </p:cNvPr>
          <p:cNvSpPr/>
          <p:nvPr/>
        </p:nvSpPr>
        <p:spPr>
          <a:xfrm>
            <a:off x="8444224" y="5361805"/>
            <a:ext cx="548768" cy="48848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147" name="AutoShape 46">
            <a:extLst>
              <a:ext uri="{FF2B5EF4-FFF2-40B4-BE49-F238E27FC236}">
                <a16:creationId xmlns:a16="http://schemas.microsoft.com/office/drawing/2014/main" id="{414B3CD7-F372-4005-8721-95896011BC86}"/>
              </a:ext>
            </a:extLst>
          </p:cNvPr>
          <p:cNvSpPr/>
          <p:nvPr/>
        </p:nvSpPr>
        <p:spPr>
          <a:xfrm>
            <a:off x="8444224" y="3456806"/>
            <a:ext cx="548768" cy="48848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58" name="Group 5">
            <a:extLst>
              <a:ext uri="{FF2B5EF4-FFF2-40B4-BE49-F238E27FC236}">
                <a16:creationId xmlns:a16="http://schemas.microsoft.com/office/drawing/2014/main" id="{40491571-EEB2-45D3-81F6-FD7040035D07}"/>
              </a:ext>
            </a:extLst>
          </p:cNvPr>
          <p:cNvGrpSpPr/>
          <p:nvPr/>
        </p:nvGrpSpPr>
        <p:grpSpPr>
          <a:xfrm rot="-5400000">
            <a:off x="8617729" y="8554411"/>
            <a:ext cx="1052542" cy="317256"/>
            <a:chOff x="0" y="0"/>
            <a:chExt cx="1685364" cy="508000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C164B1-A3C4-433B-8C3E-C1F48DACFEF8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5B29C766-145E-475F-92A8-E975000538F2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2" name="Group 8">
            <a:extLst>
              <a:ext uri="{FF2B5EF4-FFF2-40B4-BE49-F238E27FC236}">
                <a16:creationId xmlns:a16="http://schemas.microsoft.com/office/drawing/2014/main" id="{D4ED7F60-0E84-4EC7-B444-25E98C9DA14F}"/>
              </a:ext>
            </a:extLst>
          </p:cNvPr>
          <p:cNvGrpSpPr/>
          <p:nvPr/>
        </p:nvGrpSpPr>
        <p:grpSpPr>
          <a:xfrm rot="-5400000">
            <a:off x="8617731" y="7506632"/>
            <a:ext cx="1052542" cy="317256"/>
            <a:chOff x="0" y="0"/>
            <a:chExt cx="1685364" cy="508000"/>
          </a:xfrm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94E9777-9833-4732-8C09-63157F456014}"/>
                </a:ext>
              </a:extLst>
            </p:cNvPr>
            <p:cNvSpPr/>
            <p:nvPr/>
          </p:nvSpPr>
          <p:spPr>
            <a:xfrm>
              <a:off x="1237967" y="49530"/>
              <a:ext cx="407115" cy="408940"/>
            </a:xfrm>
            <a:custGeom>
              <a:avLst/>
              <a:gdLst/>
              <a:ahLst/>
              <a:cxnLst/>
              <a:rect l="l" t="t" r="r" b="b"/>
              <a:pathLst>
                <a:path w="407115" h="408940">
                  <a:moveTo>
                    <a:pt x="203557" y="0"/>
                  </a:moveTo>
                  <a:cubicBezTo>
                    <a:pt x="316126" y="503"/>
                    <a:pt x="407115" y="91900"/>
                    <a:pt x="407115" y="204470"/>
                  </a:cubicBezTo>
                  <a:cubicBezTo>
                    <a:pt x="407115" y="317040"/>
                    <a:pt x="316126" y="408437"/>
                    <a:pt x="203557" y="408940"/>
                  </a:cubicBezTo>
                  <a:cubicBezTo>
                    <a:pt x="90989" y="408437"/>
                    <a:pt x="0" y="317040"/>
                    <a:pt x="0" y="204470"/>
                  </a:cubicBezTo>
                  <a:cubicBezTo>
                    <a:pt x="0" y="91900"/>
                    <a:pt x="90989" y="503"/>
                    <a:pt x="203557" y="0"/>
                  </a:cubicBezTo>
                  <a:close/>
                </a:path>
              </a:pathLst>
            </a:custGeom>
            <a:solidFill>
              <a:srgbClr val="0D351B"/>
            </a:solidFill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C064A05A-4066-4C14-984C-E9F2B20A83AB}"/>
                </a:ext>
              </a:extLst>
            </p:cNvPr>
            <p:cNvSpPr/>
            <p:nvPr/>
          </p:nvSpPr>
          <p:spPr>
            <a:xfrm>
              <a:off x="0" y="11430"/>
              <a:ext cx="1685365" cy="485140"/>
            </a:xfrm>
            <a:custGeom>
              <a:avLst/>
              <a:gdLst/>
              <a:ahLst/>
              <a:cxnLst/>
              <a:rect l="l" t="t" r="r" b="b"/>
              <a:pathLst>
                <a:path w="1685365" h="485140">
                  <a:moveTo>
                    <a:pt x="1441524" y="0"/>
                  </a:moveTo>
                  <a:cubicBezTo>
                    <a:pt x="1320874" y="0"/>
                    <a:pt x="1220544" y="88900"/>
                    <a:pt x="1201494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1202764" y="280670"/>
                  </a:lnTo>
                  <a:cubicBezTo>
                    <a:pt x="1220544" y="396240"/>
                    <a:pt x="1322144" y="485140"/>
                    <a:pt x="1442794" y="485140"/>
                  </a:cubicBezTo>
                  <a:cubicBezTo>
                    <a:pt x="1577414" y="485140"/>
                    <a:pt x="1685364" y="375920"/>
                    <a:pt x="1685364" y="242570"/>
                  </a:cubicBezTo>
                  <a:cubicBezTo>
                    <a:pt x="1685365" y="107950"/>
                    <a:pt x="1576144" y="0"/>
                    <a:pt x="1441524" y="0"/>
                  </a:cubicBezTo>
                  <a:close/>
                  <a:moveTo>
                    <a:pt x="1441524" y="408940"/>
                  </a:moveTo>
                  <a:cubicBezTo>
                    <a:pt x="1350084" y="408940"/>
                    <a:pt x="1275154" y="334010"/>
                    <a:pt x="1275154" y="242570"/>
                  </a:cubicBezTo>
                  <a:cubicBezTo>
                    <a:pt x="1275154" y="151130"/>
                    <a:pt x="1350084" y="76200"/>
                    <a:pt x="1441524" y="76200"/>
                  </a:cubicBezTo>
                  <a:cubicBezTo>
                    <a:pt x="1532964" y="76200"/>
                    <a:pt x="1607894" y="151130"/>
                    <a:pt x="1607894" y="242570"/>
                  </a:cubicBezTo>
                  <a:cubicBezTo>
                    <a:pt x="1609164" y="334010"/>
                    <a:pt x="1534234" y="408940"/>
                    <a:pt x="1441524" y="40894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8" name="Group 32">
            <a:extLst>
              <a:ext uri="{FF2B5EF4-FFF2-40B4-BE49-F238E27FC236}">
                <a16:creationId xmlns:a16="http://schemas.microsoft.com/office/drawing/2014/main" id="{CABC82CA-34CE-408A-A609-17F32B4332E8}"/>
              </a:ext>
            </a:extLst>
          </p:cNvPr>
          <p:cNvGrpSpPr/>
          <p:nvPr/>
        </p:nvGrpSpPr>
        <p:grpSpPr>
          <a:xfrm>
            <a:off x="1319196" y="7048500"/>
            <a:ext cx="6249236" cy="1339236"/>
            <a:chOff x="-779544" y="-19050"/>
            <a:chExt cx="8332315" cy="1785649"/>
          </a:xfrm>
        </p:grpSpPr>
        <p:sp>
          <p:nvSpPr>
            <p:cNvPr id="69" name="TextBox 33">
              <a:extLst>
                <a:ext uri="{FF2B5EF4-FFF2-40B4-BE49-F238E27FC236}">
                  <a16:creationId xmlns:a16="http://schemas.microsoft.com/office/drawing/2014/main" id="{2445A881-3C6D-4CBE-B5FE-6C730870F9A9}"/>
                </a:ext>
              </a:extLst>
            </p:cNvPr>
            <p:cNvSpPr txBox="1"/>
            <p:nvPr/>
          </p:nvSpPr>
          <p:spPr>
            <a:xfrm>
              <a:off x="-779544" y="632013"/>
              <a:ext cx="8332315" cy="113458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pPr algn="r"/>
              <a:r>
                <a:rPr lang="en-US" dirty="0" err="1"/>
                <a:t>Combinar</a:t>
              </a:r>
              <a:r>
                <a:rPr lang="en-US" dirty="0"/>
                <a:t> </a:t>
              </a:r>
              <a:r>
                <a:rPr lang="en-US" dirty="0" err="1"/>
                <a:t>modelos</a:t>
              </a:r>
              <a:r>
                <a:rPr lang="en-US" dirty="0"/>
                <a:t> de dados </a:t>
              </a:r>
              <a:r>
                <a:rPr lang="en-US" dirty="0" err="1"/>
                <a:t>lógicos</a:t>
              </a:r>
              <a:r>
                <a:rPr lang="en-US" dirty="0"/>
                <a:t> no </a:t>
              </a:r>
              <a:r>
                <a:rPr lang="en-US" dirty="0" err="1"/>
                <a:t>modelo</a:t>
              </a:r>
              <a:r>
                <a:rPr lang="en-US" dirty="0"/>
                <a:t> global (</a:t>
              </a:r>
              <a:r>
                <a:rPr lang="en-US" dirty="0" err="1"/>
                <a:t>opcional</a:t>
              </a:r>
              <a:r>
                <a:rPr lang="en-US" dirty="0"/>
                <a:t>)</a:t>
              </a:r>
            </a:p>
          </p:txBody>
        </p:sp>
        <p:sp>
          <p:nvSpPr>
            <p:cNvPr id="70" name="TextBox 34">
              <a:extLst>
                <a:ext uri="{FF2B5EF4-FFF2-40B4-BE49-F238E27FC236}">
                  <a16:creationId xmlns:a16="http://schemas.microsoft.com/office/drawing/2014/main" id="{931CC205-7381-4F27-A495-59D4FDB056C4}"/>
                </a:ext>
              </a:extLst>
            </p:cNvPr>
            <p:cNvSpPr txBox="1"/>
            <p:nvPr/>
          </p:nvSpPr>
          <p:spPr>
            <a:xfrm>
              <a:off x="0" y="-19050"/>
              <a:ext cx="7552771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pPr algn="r"/>
              <a:r>
                <a:rPr lang="en-US" b="1" dirty="0" err="1"/>
                <a:t>Fase</a:t>
              </a:r>
              <a:r>
                <a:rPr lang="en-US" b="1" dirty="0"/>
                <a:t> 6</a:t>
              </a:r>
            </a:p>
          </p:txBody>
        </p:sp>
      </p:grpSp>
      <p:sp>
        <p:nvSpPr>
          <p:cNvPr id="71" name="AutoShape 41">
            <a:extLst>
              <a:ext uri="{FF2B5EF4-FFF2-40B4-BE49-F238E27FC236}">
                <a16:creationId xmlns:a16="http://schemas.microsoft.com/office/drawing/2014/main" id="{65B4C0F5-0FD2-4158-BF57-12F6F9460C8A}"/>
              </a:ext>
            </a:extLst>
          </p:cNvPr>
          <p:cNvSpPr/>
          <p:nvPr/>
        </p:nvSpPr>
        <p:spPr>
          <a:xfrm>
            <a:off x="9274289" y="8294076"/>
            <a:ext cx="548768" cy="48848"/>
          </a:xfrm>
          <a:prstGeom prst="rect">
            <a:avLst/>
          </a:prstGeom>
          <a:solidFill>
            <a:srgbClr val="191919"/>
          </a:solidFill>
        </p:spPr>
      </p:sp>
      <p:sp>
        <p:nvSpPr>
          <p:cNvPr id="72" name="AutoShape 46">
            <a:extLst>
              <a:ext uri="{FF2B5EF4-FFF2-40B4-BE49-F238E27FC236}">
                <a16:creationId xmlns:a16="http://schemas.microsoft.com/office/drawing/2014/main" id="{E97F23F9-B1E4-4D85-90D5-4528592B3DA4}"/>
              </a:ext>
            </a:extLst>
          </p:cNvPr>
          <p:cNvSpPr/>
          <p:nvPr/>
        </p:nvSpPr>
        <p:spPr>
          <a:xfrm>
            <a:off x="8444226" y="7266806"/>
            <a:ext cx="548768" cy="48848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id="73" name="Group 23">
            <a:extLst>
              <a:ext uri="{FF2B5EF4-FFF2-40B4-BE49-F238E27FC236}">
                <a16:creationId xmlns:a16="http://schemas.microsoft.com/office/drawing/2014/main" id="{98FE2FB4-4345-460B-8FCA-39F4D4F7319A}"/>
              </a:ext>
            </a:extLst>
          </p:cNvPr>
          <p:cNvGrpSpPr/>
          <p:nvPr/>
        </p:nvGrpSpPr>
        <p:grpSpPr>
          <a:xfrm>
            <a:off x="10719570" y="8065670"/>
            <a:ext cx="5970532" cy="903219"/>
            <a:chOff x="0" y="-19050"/>
            <a:chExt cx="7960708" cy="1204293"/>
          </a:xfrm>
        </p:grpSpPr>
        <p:sp>
          <p:nvSpPr>
            <p:cNvPr id="74" name="TextBox 24">
              <a:extLst>
                <a:ext uri="{FF2B5EF4-FFF2-40B4-BE49-F238E27FC236}">
                  <a16:creationId xmlns:a16="http://schemas.microsoft.com/office/drawing/2014/main" id="{0D25D60F-8F10-44E1-BAAD-538BF368DFC8}"/>
                </a:ext>
              </a:extLst>
            </p:cNvPr>
            <p:cNvSpPr txBox="1"/>
            <p:nvPr/>
          </p:nvSpPr>
          <p:spPr>
            <a:xfrm>
              <a:off x="0" y="632013"/>
              <a:ext cx="7960708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 algn="ctr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pPr algn="l"/>
              <a:r>
                <a:rPr lang="en-US" dirty="0" err="1"/>
                <a:t>Verificar</a:t>
              </a:r>
              <a:r>
                <a:rPr lang="en-US" dirty="0"/>
                <a:t> se </a:t>
              </a:r>
              <a:r>
                <a:rPr lang="en-US" dirty="0" err="1"/>
                <a:t>há</a:t>
              </a:r>
              <a:r>
                <a:rPr lang="en-US" dirty="0"/>
                <a:t> </a:t>
              </a:r>
              <a:r>
                <a:rPr lang="en-US" dirty="0" err="1"/>
                <a:t>crescimento</a:t>
              </a:r>
              <a:r>
                <a:rPr lang="en-US" dirty="0"/>
                <a:t> </a:t>
              </a:r>
              <a:r>
                <a:rPr lang="en-US" dirty="0" err="1"/>
                <a:t>futuro</a:t>
              </a:r>
              <a:endParaRPr lang="en-US" dirty="0"/>
            </a:p>
          </p:txBody>
        </p:sp>
        <p:sp>
          <p:nvSpPr>
            <p:cNvPr id="75" name="TextBox 25">
              <a:extLst>
                <a:ext uri="{FF2B5EF4-FFF2-40B4-BE49-F238E27FC236}">
                  <a16:creationId xmlns:a16="http://schemas.microsoft.com/office/drawing/2014/main" id="{74FF491B-A3A3-4E03-9510-2910152D3059}"/>
                </a:ext>
              </a:extLst>
            </p:cNvPr>
            <p:cNvSpPr txBox="1"/>
            <p:nvPr/>
          </p:nvSpPr>
          <p:spPr>
            <a:xfrm>
              <a:off x="0" y="-19050"/>
              <a:ext cx="6608135" cy="5532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lvl="0" indent="0">
                <a:lnSpc>
                  <a:spcPts val="3359"/>
                </a:lnSpc>
                <a:spcBef>
                  <a:spcPct val="0"/>
                </a:spcBef>
                <a:defRPr sz="2400">
                  <a:latin typeface="DM Sans"/>
                </a:defRPr>
              </a:lvl1pPr>
            </a:lstStyle>
            <a:p>
              <a:r>
                <a:rPr lang="en-US" b="1" dirty="0" err="1"/>
                <a:t>Fase</a:t>
              </a:r>
              <a:r>
                <a:rPr lang="en-US" b="1" dirty="0"/>
                <a:t>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64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19134</TotalTime>
  <Words>5224</Words>
  <Application>Microsoft Office PowerPoint</Application>
  <PresentationFormat>Personalizados</PresentationFormat>
  <Paragraphs>816</Paragraphs>
  <Slides>49</Slides>
  <Notes>49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49</vt:i4>
      </vt:variant>
    </vt:vector>
  </HeadingPairs>
  <TitlesOfParts>
    <vt:vector size="57" baseType="lpstr">
      <vt:lpstr>DM Sans</vt:lpstr>
      <vt:lpstr>Wingdings</vt:lpstr>
      <vt:lpstr>Calibri</vt:lpstr>
      <vt:lpstr>DM Sans Bold</vt:lpstr>
      <vt:lpstr>News Gothic MT</vt:lpstr>
      <vt:lpstr>Arial</vt:lpstr>
      <vt:lpstr>Gautami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asus</dc:creator>
  <cp:lastModifiedBy>Diana Lisandra Azevedo Ferreira</cp:lastModifiedBy>
  <cp:revision>163</cp:revision>
  <dcterms:created xsi:type="dcterms:W3CDTF">2006-08-16T00:00:00Z</dcterms:created>
  <dcterms:modified xsi:type="dcterms:W3CDTF">2022-03-30T10:26:37Z</dcterms:modified>
  <dc:identifier>DAE41pFZH6E</dc:identifier>
</cp:coreProperties>
</file>