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0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C3B3-B999-4D45-B81B-F176F12F1C06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85F5C-8E71-4B8B-A578-F4DCB7E9013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6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DB6C-71F8-4024-9D67-E9E0DA3F7726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5990-8B89-43ED-BA9F-375ACA482125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4985-B96B-49E9-A767-ACA1B3F41977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9627-DFFC-4AA5-9052-1B3B2C4E9BD3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BF06-E571-446D-B91C-B481D0283CB1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2BDB-5E47-48F8-907E-66619849A7AF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9263-7428-465A-97ED-DDF42D1BBA84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A38-08BB-4D0B-AED4-F98C5839BE4C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37C9-B8CC-4DDD-BECF-0EB566B39B05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CA1-896B-44C3-8AD4-6FA920D1D32B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7678E67-F3D6-4B66-914D-5AAB3717338E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618385-F973-4B55-AE17-2C85A3E44D8B}" type="datetime1">
              <a:rPr lang="es-ES" smtClean="0"/>
              <a:pPr/>
              <a:t>19/09/2019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EB6D774-D04B-42EC-81EB-657C9B3421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agesthatsuck.com/worst-websites-of-2010-navigation.html" TargetMode="External"/><Relationship Id="rId2" Type="http://schemas.openxmlformats.org/officeDocument/2006/relationships/hyperlink" Target="http://www.ssw.com.au/ssw/Standards/Rules/RulesToBetterinterfaces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408712" cy="453650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Unidad </a:t>
            </a:r>
            <a:r>
              <a:rPr lang="es-ES" smtClean="0"/>
              <a:t>1</a:t>
            </a:r>
            <a:r>
              <a:rPr lang="es-ES" smtClean="0"/>
              <a:t>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La Interacción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Persona-Ordenador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(IPO)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3861048"/>
            <a:ext cx="6480048" cy="1752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Principios para mejorar la usabilidad 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4.- </a:t>
            </a:r>
            <a:r>
              <a:rPr lang="es-E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Robustez.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La robustez de una aplicación implica que posee las características para poder cumplir sus objetivos.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Debemos asegurar que no se producirán eventos “catastróficos”.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rgbClr val="FF0000"/>
                </a:solidFill>
              </a:rPr>
              <a:t>Absolutamente prohibidas </a:t>
            </a:r>
            <a:r>
              <a:rPr lang="es-ES" sz="2400" dirty="0" smtClean="0"/>
              <a:t>las  salidas abruptas o cuelgues de la aplicación (try…catch).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http://2.bp.blogspot.com/-e1s667RXIkc/UYAA2KXO_iI/AAAAAAAAALs/YoWnINf_ljw/s400/c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941168"/>
            <a:ext cx="2729880" cy="1296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Principios para mejorar la usabilidad 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5.- </a:t>
            </a:r>
            <a:r>
              <a:rPr lang="es-E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Recuperabilidad</a:t>
            </a:r>
            <a:r>
              <a:rPr lang="es-E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Grado de facilidad que una aplicación permite al usuario para corregir una acción una vez está reconocido un error.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“Principio de esfuerzo proporcionado”. Si un efecto es difícil de deshacer entonces también debe ser más difícil de llevar a cabo (borrar un archivo debe ser más difícil que renombrarlo).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869159"/>
            <a:ext cx="3043788" cy="165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Principios para mejorar la usabilidad 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6.- Tiempo de respuesta.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Representa el tiempo que necesita el sistema para expresar los cambios de estado al usuario.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Han de ser lo menores posible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En caso de que no lo sean, es necesario notificar al usuario que se ha recibido su petición y que se está trabajando en ella.</a:t>
            </a:r>
            <a:endParaRPr lang="es-ES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5445224"/>
            <a:ext cx="254028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Principios para mejorar la usabilidad 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7.- Adecuación de las tareas.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Hace referencia al grado en que el sistema soporta todas las tareas que el usuario quiere hacer y la manera en que el usuario las comprende.</a:t>
            </a:r>
            <a:endParaRPr lang="es-ES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Principios para mejorar la usabilidad 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8.- Disminución de la carga cognitiva.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Los usuarios tienen que confiar más en los reconocimientos que en los recuerdos.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Los usuarios no tienen que recordar abreviaciones y códigos muy complicados.</a:t>
            </a:r>
            <a:endParaRPr lang="es-ES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El diseño centrado en el usuario.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5" y="1628800"/>
            <a:ext cx="509583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El diseño centrado en el usuario.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Análisis</a:t>
            </a:r>
          </a:p>
          <a:p>
            <a:pPr lvl="0">
              <a:buFont typeface="Arial" pitchFamily="34" charset="0"/>
              <a:buChar char="•"/>
            </a:pPr>
            <a:r>
              <a:rPr lang="es-ES" sz="2800" dirty="0" smtClean="0"/>
              <a:t>En un análisis de requisitos se deben tener en cuenta factores como: requisitos de almacenamiento</a:t>
            </a:r>
            <a:r>
              <a:rPr lang="es-ES" sz="2800" b="1" dirty="0" smtClean="0"/>
              <a:t> </a:t>
            </a:r>
            <a:r>
              <a:rPr lang="es-ES" sz="2800" dirty="0" smtClean="0"/>
              <a:t>la información, requisitos funcionales, modelo de procesos (DFD), diccionario de datos, etc.</a:t>
            </a:r>
          </a:p>
          <a:p>
            <a:pPr lvl="0">
              <a:buFont typeface="Arial" pitchFamily="34" charset="0"/>
              <a:buChar char="•"/>
            </a:pPr>
            <a:r>
              <a:rPr lang="es-ES" sz="2800" dirty="0" smtClean="0"/>
              <a:t>Si queremos tener en cuenta la usabilidad tenemos que añadir factores como: perfil del usuario, plataforma a la que va dirigida, etc.</a:t>
            </a:r>
            <a:endParaRPr lang="es-ES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El diseño centrado en el usuario.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Diseño</a:t>
            </a:r>
          </a:p>
          <a:p>
            <a:pPr marL="550926" indent="-514350">
              <a:buFont typeface="Arial" pitchFamily="34" charset="0"/>
              <a:buChar char="•"/>
            </a:pPr>
            <a:r>
              <a:rPr lang="es-ES" sz="2800" dirty="0" smtClean="0"/>
              <a:t>El usuario </a:t>
            </a:r>
            <a:r>
              <a:rPr lang="es-E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está interesado en la estructura interna </a:t>
            </a:r>
            <a:r>
              <a:rPr lang="es-ES" sz="2800" dirty="0" smtClean="0"/>
              <a:t>de la aplicación, sino en cómo usarla.</a:t>
            </a:r>
          </a:p>
          <a:p>
            <a:pPr marL="550926" indent="-514350">
              <a:buFont typeface="Arial" pitchFamily="34" charset="0"/>
              <a:buChar char="•"/>
            </a:pPr>
            <a:r>
              <a:rPr lang="es-ES" sz="2800" dirty="0" smtClean="0"/>
              <a:t>No se puede escribir el código y una vez casi terminado plantearse el diseño de la interfaz de usuario. Así intentaremos “amoldar” la interfaz a nuestras necesidades y </a:t>
            </a:r>
            <a:r>
              <a:rPr lang="es-E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 correcto es justo lo contrario.</a:t>
            </a:r>
            <a:endParaRPr lang="es-E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El diseño centrado en el usuario.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sz="3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Prototipado</a:t>
            </a:r>
            <a:endParaRPr lang="es-ES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Engloba todas las herramientas que permiten realizar a los diseñadores de sistemas estas simulaciones.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Sirven para testear la fiabilidad técnica de una idea, clarificar requisitos que quedaron “imprecisos”, ver como responde con el resto de la aplicación, etc.</a:t>
            </a:r>
          </a:p>
          <a:p>
            <a:pPr>
              <a:buFont typeface="Arial" pitchFamily="34" charset="0"/>
              <a:buChar char="•"/>
            </a:pPr>
            <a:r>
              <a:rPr lang="es-ES" sz="2800" b="1" dirty="0" smtClean="0">
                <a:solidFill>
                  <a:srgbClr val="D783C5"/>
                </a:solidFill>
              </a:rPr>
              <a:t>Prototipos de Papel: </a:t>
            </a:r>
            <a:r>
              <a:rPr lang="es-ES" sz="2800" dirty="0" smtClean="0"/>
              <a:t>consiste en dibujar en un papel sin entrar en grandes detalles estéticos las interfaces que se van a evaluar. </a:t>
            </a:r>
          </a:p>
          <a:p>
            <a:pPr>
              <a:buFont typeface="Arial" pitchFamily="34" charset="0"/>
              <a:buChar char="•"/>
            </a:pPr>
            <a:r>
              <a:rPr lang="es-ES" sz="2800" b="1" dirty="0" smtClean="0">
                <a:solidFill>
                  <a:srgbClr val="D783C5"/>
                </a:solidFill>
              </a:rPr>
              <a:t>Prototipos Software: </a:t>
            </a:r>
            <a:r>
              <a:rPr lang="es-ES" sz="2800" dirty="0" smtClean="0"/>
              <a:t>Los prototipos de Software son primeras versiones de ciertas funcionalidades del sistema las cuales ya son realizadas con el lenguaje de programación escogido para desarrollar la aplicación.</a:t>
            </a:r>
          </a:p>
          <a:p>
            <a:pPr>
              <a:buNone/>
            </a:pPr>
            <a:endParaRPr lang="es-ES" sz="28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El diseño centrado en el usuario.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Evaluación. Versiones</a:t>
            </a:r>
            <a:endParaRPr lang="es-ES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000" b="1" dirty="0" err="1" smtClean="0">
                <a:solidFill>
                  <a:srgbClr val="D783C5"/>
                </a:solidFill>
              </a:rPr>
              <a:t>Alpha</a:t>
            </a:r>
            <a:r>
              <a:rPr lang="es-ES" sz="2000" b="1" dirty="0" smtClean="0"/>
              <a:t>: p</a:t>
            </a:r>
            <a:r>
              <a:rPr lang="es-ES" sz="2000" dirty="0" smtClean="0"/>
              <a:t>rimera versión del programa, la cual es enviada a los verificadores para probarla.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Beta: </a:t>
            </a:r>
            <a:r>
              <a:rPr lang="es-ES" sz="2000" i="1" dirty="0" smtClean="0"/>
              <a:t>primera versión completa</a:t>
            </a:r>
            <a:r>
              <a:rPr lang="es-ES" sz="2000" dirty="0" smtClean="0"/>
              <a:t> , que es posible que sea inestable pero útil para que las demostraciones internas y las inspecciones previas seleccionen a clientes. 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Versión candidata a definitiva (RC): </a:t>
            </a:r>
            <a:r>
              <a:rPr lang="es-ES" sz="2000" dirty="0" smtClean="0"/>
              <a:t>más conocida por su nombre en inglés </a:t>
            </a:r>
            <a:r>
              <a:rPr lang="es-ES" sz="2000" b="1" i="1" dirty="0" err="1" smtClean="0"/>
              <a:t>release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candidate</a:t>
            </a:r>
            <a:r>
              <a:rPr lang="es-ES" sz="2000" dirty="0" smtClean="0"/>
              <a:t>, comprende un producto final, preparado para publicarse como versión definitiva a menos que aparezcan errores que lo impidan. 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Versión de disponibilidad general (RTM): </a:t>
            </a:r>
            <a:r>
              <a:rPr lang="es-ES" sz="2000" dirty="0" smtClean="0"/>
              <a:t>versión final, casi idéntica a la versión candidata final, con sólo correcciones de última hora. Esta versión es considerada muy estable y relativamente libre de errores con una calidad adecuada para una distribución amplia y usada por usuarios finales. </a:t>
            </a:r>
            <a:endParaRPr lang="es-ES" sz="28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Definición. Interfaz de usuario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Una interfaz de usuario es un conjunto de técnicas y mecanismos que una persona utiliza para interactuar con un objeto.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Seres humanos y ordenadores interactúan a través de un medio o interfaz.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En torno a un 50% del código de una aplicación se dedica a la interfaz.</a:t>
            </a:r>
            <a:endParaRPr lang="es-ES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Ejemplos </a:t>
            </a:r>
            <a:r>
              <a:rPr lang="es-ES" sz="3600" b="1" i="1" smtClean="0">
                <a:solidFill>
                  <a:schemeClr val="accent1">
                    <a:lumMod val="75000"/>
                  </a:schemeClr>
                </a:solidFill>
              </a:rPr>
              <a:t>de interfaces</a:t>
            </a:r>
            <a:endParaRPr lang="es-ES" sz="36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</a:t>
            </a:r>
            <a:r>
              <a:rPr lang="es-ES" smtClean="0">
                <a:hlinkClick r:id="rId2"/>
              </a:rPr>
              <a:t>://www.ssw.com.au/ssw/Standards/Rules/RulesToBetterinterfaces.aspx</a:t>
            </a:r>
            <a:endParaRPr lang="es-ES" smtClean="0"/>
          </a:p>
          <a:p>
            <a:pPr marL="36576" indent="0">
              <a:buNone/>
            </a:pPr>
            <a:endParaRPr lang="es-ES" dirty="0" smtClean="0"/>
          </a:p>
          <a:p>
            <a:r>
              <a:rPr lang="es-ES" dirty="0">
                <a:hlinkClick r:id="rId3"/>
              </a:rPr>
              <a:t>http://www.webpagesthatsuck.com/worst-websites-of-2010-navigation.html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En un documento de Word debéis describir , al menos, una interfaz de usuario que os guste y otra que no os guste.</a:t>
            </a:r>
          </a:p>
          <a:p>
            <a:r>
              <a:rPr lang="es-ES" dirty="0" smtClean="0"/>
              <a:t> La interfaz debe ser de </a:t>
            </a:r>
            <a:r>
              <a:rPr lang="es-ES" smtClean="0"/>
              <a:t>estos tipos </a:t>
            </a:r>
            <a:r>
              <a:rPr lang="es-ES" dirty="0" smtClean="0"/>
              <a:t>de aplicación: software para ordenador</a:t>
            </a:r>
            <a:r>
              <a:rPr lang="es-ES" smtClean="0"/>
              <a:t>, móvil y página web.</a:t>
            </a:r>
          </a:p>
          <a:p>
            <a:r>
              <a:rPr lang="es-ES" dirty="0" smtClean="0"/>
              <a:t>En el documento debéis insertar capturas de pantalla o vídeos que muestren las partes que no os gustan o las que sí.</a:t>
            </a:r>
          </a:p>
          <a:p>
            <a:r>
              <a:rPr lang="es-ES" dirty="0" smtClean="0"/>
              <a:t>Debéis indicar los principios que se han visto en este tema y que las interfaces, que habéis elegido, cumplen o no cumplen.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6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Aspectos a tener en cuenta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467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</a:t>
            </a:r>
            <a:r>
              <a:rPr lang="es-ES" sz="2800" dirty="0" smtClean="0"/>
              <a:t>Además de aspectos relacionados con la informática, para diseñar interfaces de usuario debemos tener en cuenta: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Aspectos psicológicos del usuario.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La ergonomía del equipamiento.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Los aspectos sociales.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Temas de diseño.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Etc., Etc., Etc.</a:t>
            </a:r>
            <a:endParaRPr lang="es-ES" dirty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Importancia de la interfaz de usuario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Una interfaz de usuario pobre produce: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Reducción de productividad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Tiempos de aprendizaje inaceptables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Niveles de errores que producen frustración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Y como consecuencia: rechazo del sistema</a:t>
            </a:r>
            <a:endParaRPr lang="es-ES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i="1" dirty="0" smtClean="0">
                <a:solidFill>
                  <a:schemeClr val="accent1">
                    <a:lumMod val="75000"/>
                  </a:schemeClr>
                </a:solidFill>
              </a:rPr>
              <a:t>Objetivos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	El objetivo es desarrollar o mejorar la: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Seguridad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Utilidad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Efectividad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Eficiencia</a:t>
            </a:r>
          </a:p>
          <a:p>
            <a:pPr>
              <a:buFont typeface="Arial" pitchFamily="34" charset="0"/>
              <a:buChar char="•"/>
            </a:pPr>
            <a:r>
              <a:rPr lang="es-ES" b="1" dirty="0" smtClean="0"/>
              <a:t>Y sobre todo la </a:t>
            </a:r>
            <a:r>
              <a:rPr lang="es-ES" b="1" dirty="0" smtClean="0">
                <a:solidFill>
                  <a:srgbClr val="92D050"/>
                </a:solidFill>
              </a:rPr>
              <a:t>USABILIDAD</a:t>
            </a:r>
          </a:p>
          <a:p>
            <a:pPr>
              <a:buNone/>
            </a:pPr>
            <a:r>
              <a:rPr lang="es-ES" dirty="0" smtClean="0"/>
              <a:t>de los sistemas interactivos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i="1" dirty="0" smtClean="0">
                <a:solidFill>
                  <a:schemeClr val="accent1">
                    <a:lumMod val="75000"/>
                  </a:schemeClr>
                </a:solidFill>
              </a:rPr>
              <a:t>Usabilidad</a:t>
            </a:r>
            <a:endParaRPr lang="es-ES" sz="4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Para que un sistema interactivo cumpla sus objetivos tiene que ser </a:t>
            </a:r>
            <a:r>
              <a:rPr lang="es-ES" i="1" dirty="0" smtClean="0"/>
              <a:t>usable.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Un sistema es usable si:</a:t>
            </a:r>
          </a:p>
          <a:p>
            <a:pPr>
              <a:buNone/>
            </a:pPr>
            <a:r>
              <a:rPr lang="es-ES" dirty="0" smtClean="0"/>
              <a:t> 		-Es fácil de aprender y</a:t>
            </a:r>
          </a:p>
          <a:p>
            <a:pPr>
              <a:buNone/>
            </a:pPr>
            <a:r>
              <a:rPr lang="es-ES" dirty="0" smtClean="0"/>
              <a:t>		-Fácil de utilizar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Una aplicación usable es la que permite que el usuario se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concentre en su tarea y no en la aplicación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Principios para mejorar la usabilidad 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s-E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1.- Facilidad de aprendizaje.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Mínimo tiempo necesario desde el no conocimiento de una aplicación a su uso productivo.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Usar la experiencia con otros sistemas.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La familiaridad de un sistema es la correlación que existe entre los conocimientos que posee el usuario y los conocimientos requeridos para la interacción en un sistema nuevo.</a:t>
            </a:r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Principios para mejorar la usabilidad 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s-ES" sz="33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2.-  Consistencia.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Un sistema es consistente si todos los mecanismos que se utilizan son siempre usados de la misma manera, siempre que se utilicen y sea cual sea el momento en que se haga.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Cara a garantizar la consistencia es necesario</a:t>
            </a:r>
          </a:p>
          <a:p>
            <a:pPr>
              <a:buNone/>
            </a:pPr>
            <a:endParaRPr lang="es-ES" dirty="0" smtClean="0"/>
          </a:p>
          <a:p>
            <a:pPr marL="550926" indent="-514350">
              <a:buFont typeface="+mj-lt"/>
              <a:buAutoNum type="alphaLcParenR"/>
            </a:pPr>
            <a:r>
              <a:rPr lang="es-ES" sz="2600" dirty="0" smtClean="0"/>
              <a:t>Emplear guías de estilo (siempre que sea posible)</a:t>
            </a:r>
          </a:p>
          <a:p>
            <a:pPr marL="550926" indent="-514350">
              <a:buFont typeface="+mj-lt"/>
              <a:buAutoNum type="alphaLcParenR"/>
            </a:pPr>
            <a:r>
              <a:rPr lang="es-ES" sz="2600" dirty="0" smtClean="0"/>
              <a:t>No cambiar aquellas cosas que no es necesario cambiar.</a:t>
            </a:r>
          </a:p>
          <a:p>
            <a:pPr marL="550926" indent="-514350">
              <a:buFont typeface="+mj-lt"/>
              <a:buAutoNum type="alphaLcParenR"/>
            </a:pPr>
            <a:r>
              <a:rPr lang="es-ES" sz="2600" dirty="0" smtClean="0"/>
              <a:t>Al añadir nuevas técnicas evitar cambiar las que el usuario </a:t>
            </a:r>
            <a:r>
              <a:rPr lang="es-ES" sz="2600" smtClean="0"/>
              <a:t>ya conoce.</a:t>
            </a:r>
            <a:endParaRPr lang="es-ES" sz="2600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Principios para mejorar la usabilidad 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sz="33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3.- Flexibilidad.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Se refiere a la multiplicidad de maneras en que el usuario y el sistema intercambian información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Debemos hacer sentir al usuario como el “dueño de la situación” y no al revés.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Dar control al usuario (deshacer, cancelar, dar información de procesos, dar mensajes apropiados, etc.)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Posibilidad de adaptar la aplicación al usuario (atajos del teclado para usuarios más avanzados)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5470" y="4149080"/>
            <a:ext cx="1358530" cy="20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Flecha derecha"/>
          <p:cNvSpPr/>
          <p:nvPr/>
        </p:nvSpPr>
        <p:spPr>
          <a:xfrm rot="594211">
            <a:off x="6649973" y="5417252"/>
            <a:ext cx="2197877" cy="127951"/>
          </a:xfrm>
          <a:prstGeom prst="rightArrow">
            <a:avLst>
              <a:gd name="adj1" fmla="val 50000"/>
              <a:gd name="adj2" fmla="val 52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derecha"/>
          <p:cNvSpPr/>
          <p:nvPr/>
        </p:nvSpPr>
        <p:spPr>
          <a:xfrm rot="255325">
            <a:off x="6883045" y="4194584"/>
            <a:ext cx="1230261" cy="101784"/>
          </a:xfrm>
          <a:prstGeom prst="rightArrow">
            <a:avLst>
              <a:gd name="adj1" fmla="val 50000"/>
              <a:gd name="adj2" fmla="val 52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265</TotalTime>
  <Words>1363</Words>
  <Application>Microsoft Office PowerPoint</Application>
  <PresentationFormat>Presentación en pantalla 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Wingdings 2</vt:lpstr>
      <vt:lpstr>Técnico</vt:lpstr>
      <vt:lpstr>Unidad 1:  La Interacción   Persona-Ordenador   (IPO)</vt:lpstr>
      <vt:lpstr>Definición. Interfaz de usuario</vt:lpstr>
      <vt:lpstr>Aspectos a tener en cuenta</vt:lpstr>
      <vt:lpstr>Importancia de la interfaz de usuario</vt:lpstr>
      <vt:lpstr>Objetivos</vt:lpstr>
      <vt:lpstr>Usabilidad</vt:lpstr>
      <vt:lpstr>Principios para mejorar la usabilidad </vt:lpstr>
      <vt:lpstr>Principios para mejorar la usabilidad </vt:lpstr>
      <vt:lpstr>Principios para mejorar la usabilidad </vt:lpstr>
      <vt:lpstr>Principios para mejorar la usabilidad </vt:lpstr>
      <vt:lpstr>Principios para mejorar la usabilidad </vt:lpstr>
      <vt:lpstr>Principios para mejorar la usabilidad </vt:lpstr>
      <vt:lpstr>Principios para mejorar la usabilidad </vt:lpstr>
      <vt:lpstr>Principios para mejorar la usabilidad </vt:lpstr>
      <vt:lpstr>El diseño centrado en el usuario.</vt:lpstr>
      <vt:lpstr>El diseño centrado en el usuario.</vt:lpstr>
      <vt:lpstr>El diseño centrado en el usuario.</vt:lpstr>
      <vt:lpstr>El diseño centrado en el usuario.</vt:lpstr>
      <vt:lpstr>El diseño centrado en el usuario.</vt:lpstr>
      <vt:lpstr>Ejemplos de interfaces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Interacción Persona Ordenador (IPO)</dc:title>
  <dc:creator>Fernando</dc:creator>
  <cp:lastModifiedBy>Fernando</cp:lastModifiedBy>
  <cp:revision>44</cp:revision>
  <dcterms:created xsi:type="dcterms:W3CDTF">2013-09-06T14:43:12Z</dcterms:created>
  <dcterms:modified xsi:type="dcterms:W3CDTF">2019-09-19T11:00:06Z</dcterms:modified>
</cp:coreProperties>
</file>