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75" r:id="rId4"/>
    <p:sldId id="276" r:id="rId5"/>
    <p:sldId id="277" r:id="rId6"/>
    <p:sldId id="274" r:id="rId7"/>
    <p:sldId id="259" r:id="rId8"/>
    <p:sldId id="261" r:id="rId9"/>
    <p:sldId id="262" r:id="rId10"/>
    <p:sldId id="264" r:id="rId11"/>
    <p:sldId id="265" r:id="rId12"/>
    <p:sldId id="266" r:id="rId13"/>
    <p:sldId id="268" r:id="rId14"/>
    <p:sldId id="273" r:id="rId15"/>
    <p:sldId id="272" r:id="rId16"/>
    <p:sldId id="278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437" autoAdjust="0"/>
  </p:normalViewPr>
  <p:slideViewPr>
    <p:cSldViewPr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AF3F5-8AB3-45AC-8293-738F35DFDB5F}" type="datetimeFigureOut">
              <a:rPr lang="es-ES" smtClean="0"/>
              <a:pPr/>
              <a:t>08/11/2019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B0623-E71C-45E7-AB37-A918BB5B4CB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59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08/11/2019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08/11/2019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08/11/2019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08/11/2019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08/11/2019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08/11/2019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08/11/2019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08/11/2019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08/11/2019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08/11/2019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32767C4-356F-4EFF-A5DB-7005697D6E7A}" type="datetimeFigureOut">
              <a:rPr lang="es-ES" smtClean="0"/>
              <a:pPr/>
              <a:t>08/11/2019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32767C4-356F-4EFF-A5DB-7005697D6E7A}" type="datetimeFigureOut">
              <a:rPr lang="es-ES" smtClean="0"/>
              <a:pPr/>
              <a:t>08/11/2019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37398038/difference-between-binding-and-xbin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920880" cy="4392488"/>
          </a:xfrm>
        </p:spPr>
        <p:txBody>
          <a:bodyPr>
            <a:normAutofit/>
          </a:bodyPr>
          <a:lstStyle/>
          <a:p>
            <a:pPr algn="ctr"/>
            <a:r>
              <a:rPr lang="es-ES" smtClean="0"/>
              <a:t>UNIDAD 10:</a:t>
            </a:r>
            <a:br>
              <a:rPr lang="es-ES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Eventos</a:t>
            </a:r>
            <a:br>
              <a:rPr lang="es-ES" dirty="0" smtClean="0"/>
            </a:br>
            <a:r>
              <a:rPr lang="es-ES" dirty="0" smtClean="0"/>
              <a:t> y</a:t>
            </a:r>
            <a:br>
              <a:rPr lang="es-ES" dirty="0" smtClean="0"/>
            </a:br>
            <a:r>
              <a:rPr lang="es-ES" dirty="0" smtClean="0"/>
              <a:t> </a:t>
            </a:r>
            <a:r>
              <a:rPr lang="es-ES" dirty="0" err="1"/>
              <a:t>Commands</a:t>
            </a:r>
            <a:r>
              <a:rPr lang="es-ES" dirty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con </a:t>
            </a:r>
            <a:r>
              <a:rPr lang="es-ES" dirty="0"/>
              <a:t>MVVM</a:t>
            </a:r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</a:t>
            </a:r>
            <a:r>
              <a:rPr kumimoji="0" lang="es-ES" sz="1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Commands model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smtClean="0"/>
              <a:t>Tenemos cuatro partes importantes que componen el modelo de Comandos:</a:t>
            </a:r>
          </a:p>
          <a:p>
            <a:r>
              <a:rPr lang="es-E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Commands</a:t>
            </a:r>
            <a:r>
              <a:rPr lang="es-E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s-ES" dirty="0" smtClean="0"/>
              <a:t>  un comando </a:t>
            </a:r>
            <a:r>
              <a:rPr lang="es-ES" i="1" dirty="0" smtClean="0"/>
              <a:t>representa</a:t>
            </a:r>
            <a:r>
              <a:rPr lang="es-ES" dirty="0" smtClean="0"/>
              <a:t> una tarea de nuestra aplicación y además lleva el control de si puede ser ejecutado o no. Hay que tener claro que un comando</a:t>
            </a:r>
            <a:r>
              <a:rPr lang="es-ES" b="1" dirty="0" smtClean="0"/>
              <a:t> no contiene el código que lleva a cabo la tarea</a:t>
            </a:r>
            <a:r>
              <a:rPr lang="es-ES" dirty="0" smtClean="0"/>
              <a:t>.</a:t>
            </a:r>
            <a:endParaRPr lang="es-ES" i="1" dirty="0" smtClean="0"/>
          </a:p>
          <a:p>
            <a:r>
              <a:rPr lang="es-E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Command</a:t>
            </a:r>
            <a:r>
              <a:rPr lang="es-E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bindings</a:t>
            </a:r>
            <a:r>
              <a:rPr lang="es-E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s-ES" dirty="0" smtClean="0"/>
              <a:t> un </a:t>
            </a:r>
            <a:r>
              <a:rPr lang="es-ES" dirty="0" err="1" smtClean="0"/>
              <a:t>command</a:t>
            </a:r>
            <a:r>
              <a:rPr lang="es-ES" dirty="0" smtClean="0"/>
              <a:t> </a:t>
            </a:r>
            <a:r>
              <a:rPr lang="es-ES" dirty="0" err="1" smtClean="0"/>
              <a:t>binding</a:t>
            </a:r>
            <a:r>
              <a:rPr lang="es-ES" dirty="0" smtClean="0"/>
              <a:t> enlazará un comando con el código que nosotros le digamos y con la parte de la interfaz de usuario que nosotros queramos. Así podremos tener el mismo comando (con el mismo nombre) que realiza diferentes acciones porque tiene diferentes </a:t>
            </a:r>
            <a:r>
              <a:rPr lang="es-ES" dirty="0" err="1" smtClean="0"/>
              <a:t>bindings</a:t>
            </a:r>
            <a:r>
              <a:rPr lang="es-ES" dirty="0" smtClean="0"/>
              <a:t>. </a:t>
            </a:r>
          </a:p>
          <a:p>
            <a:r>
              <a:rPr lang="es-E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Command</a:t>
            </a:r>
            <a:r>
              <a:rPr lang="es-E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sources</a:t>
            </a:r>
            <a:r>
              <a:rPr lang="es-E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s-ES" dirty="0" smtClean="0"/>
              <a:t> son los que se encargan de lanzar el comando: botones, menús, etc.</a:t>
            </a:r>
          </a:p>
          <a:p>
            <a:r>
              <a:rPr lang="es-E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Command</a:t>
            </a:r>
            <a:r>
              <a:rPr lang="es-E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targets:</a:t>
            </a:r>
            <a:r>
              <a:rPr lang="es-ES" dirty="0" smtClean="0"/>
              <a:t> es el elemento donde el comando actuará. Por ejemplo, el </a:t>
            </a:r>
            <a:r>
              <a:rPr lang="es-ES" dirty="0" err="1" smtClean="0"/>
              <a:t>textbox</a:t>
            </a:r>
            <a:r>
              <a:rPr lang="es-ES" dirty="0" smtClean="0"/>
              <a:t> donde se ejecutará un comando “Pegar”.</a:t>
            </a:r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La interface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Icommand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Es el elemento principal del modelo de comandos.</a:t>
            </a:r>
          </a:p>
          <a:p>
            <a:r>
              <a:rPr lang="es-ES" dirty="0" smtClean="0"/>
              <a:t>Está disponible en </a:t>
            </a:r>
            <a:r>
              <a:rPr lang="es-ES" dirty="0" err="1" smtClean="0"/>
              <a:t>System.Windows.Input</a:t>
            </a:r>
            <a:r>
              <a:rPr lang="es-ES" dirty="0" smtClean="0"/>
              <a:t>.</a:t>
            </a:r>
          </a:p>
          <a:p>
            <a:r>
              <a:rPr lang="es-ES" dirty="0" smtClean="0"/>
              <a:t>Define cómo se comporta un comando.</a:t>
            </a:r>
          </a:p>
          <a:p>
            <a:r>
              <a:rPr lang="es-ES" dirty="0" smtClean="0"/>
              <a:t>Incluye dos métodos y un evento.</a:t>
            </a:r>
          </a:p>
          <a:p>
            <a:pPr>
              <a:buNone/>
            </a:pPr>
            <a:r>
              <a:rPr lang="es-E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public</a:t>
            </a: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interface </a:t>
            </a:r>
            <a:r>
              <a:rPr lang="es-E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Icommand</a:t>
            </a:r>
            <a:endParaRPr lang="es-ES" sz="20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CanExecute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(object parameter);</a:t>
            </a:r>
            <a:b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void Execute(object parameter);</a:t>
            </a:r>
            <a:b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event 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EventHandler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CanExecuteChanged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  <a:endParaRPr lang="es-ES" sz="20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La interface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Icommand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Execute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(): </a:t>
            </a:r>
            <a:r>
              <a:rPr lang="es-ES" sz="2400" dirty="0" smtClean="0"/>
              <a:t>contiene el código que queremos que se ejecute con el comando.</a:t>
            </a:r>
          </a:p>
          <a:p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CanExecute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():</a:t>
            </a:r>
            <a:r>
              <a:rPr lang="es-ES" sz="2400" dirty="0" smtClean="0"/>
              <a:t> devuelve el estado del comando, True si está </a:t>
            </a:r>
            <a:r>
              <a:rPr lang="es-ES" sz="2400" dirty="0" err="1" smtClean="0"/>
              <a:t>enable</a:t>
            </a:r>
            <a:r>
              <a:rPr lang="es-ES" sz="2400" dirty="0" smtClean="0"/>
              <a:t> y false si está </a:t>
            </a:r>
            <a:r>
              <a:rPr lang="es-ES" sz="2400" dirty="0" err="1" smtClean="0"/>
              <a:t>disabled</a:t>
            </a:r>
            <a:r>
              <a:rPr lang="es-ES" sz="2400" dirty="0" smtClean="0"/>
              <a:t>.</a:t>
            </a:r>
          </a:p>
          <a:p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CanExecuteChanged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s-ES" sz="2400" dirty="0" smtClean="0"/>
              <a:t> este evento es lanzado cuando el estado de alguna parte de la interfaz de usuario </a:t>
            </a:r>
            <a:r>
              <a:rPr lang="es-ES" sz="2400" smtClean="0"/>
              <a:t>cambia. Cuando </a:t>
            </a:r>
            <a:r>
              <a:rPr lang="es-ES" sz="2400" dirty="0" smtClean="0"/>
              <a:t>esto pasa, el comando deberá llamar a </a:t>
            </a:r>
            <a:r>
              <a:rPr lang="es-ES" sz="2400" dirty="0" err="1" smtClean="0"/>
              <a:t>CanExecute</a:t>
            </a:r>
            <a:r>
              <a:rPr lang="es-ES" sz="2400" dirty="0" smtClean="0"/>
              <a:t>() para ver si se debe cambiar el estado (</a:t>
            </a:r>
            <a:r>
              <a:rPr lang="es-ES" sz="2400" dirty="0" err="1" smtClean="0"/>
              <a:t>enable</a:t>
            </a:r>
            <a:r>
              <a:rPr lang="es-ES" sz="2400" dirty="0" smtClean="0"/>
              <a:t>/</a:t>
            </a:r>
            <a:r>
              <a:rPr lang="es-ES" sz="2400" dirty="0" err="1" smtClean="0"/>
              <a:t>disable</a:t>
            </a:r>
            <a:r>
              <a:rPr lang="es-ES" sz="2400" dirty="0" smtClean="0"/>
              <a:t>).</a:t>
            </a:r>
            <a:endParaRPr lang="es-ES" sz="24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400" b="1" i="1" dirty="0" smtClean="0">
                <a:solidFill>
                  <a:schemeClr val="accent1">
                    <a:lumMod val="75000"/>
                  </a:schemeClr>
                </a:solidFill>
              </a:rPr>
              <a:t>Comandos por defecto en WPF</a:t>
            </a:r>
            <a:endParaRPr lang="es-ES" sz="4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sz="2400" dirty="0" smtClean="0"/>
              <a:t>Para no tener que crear un comando cada vez que necesitemos uno, WPF pone a nuestra disposición más de 100 comandos predefinidos. Son comandos que son muy comunes en todas las aplicaciones. Están definidos en cinco clases.</a:t>
            </a:r>
          </a:p>
          <a:p>
            <a:endParaRPr lang="es-ES" sz="2400" dirty="0" smtClean="0"/>
          </a:p>
          <a:p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ApplicationCommands</a:t>
            </a:r>
            <a:r>
              <a:rPr lang="es-ES" sz="2400" dirty="0" smtClean="0"/>
              <a:t>: en esta clase se definen comandos muy comunes como  </a:t>
            </a:r>
            <a:r>
              <a:rPr lang="es-ES" sz="2400" dirty="0" err="1" smtClean="0"/>
              <a:t>Copy</a:t>
            </a:r>
            <a:r>
              <a:rPr lang="es-ES" sz="2400" dirty="0" smtClean="0"/>
              <a:t>, </a:t>
            </a:r>
            <a:r>
              <a:rPr lang="es-ES" sz="2400" dirty="0" err="1" smtClean="0"/>
              <a:t>Cut</a:t>
            </a:r>
            <a:r>
              <a:rPr lang="es-ES" sz="2400" dirty="0" smtClean="0"/>
              <a:t> , Paste, New, Open, </a:t>
            </a:r>
            <a:r>
              <a:rPr lang="es-ES" sz="2400" dirty="0" err="1" smtClean="0"/>
              <a:t>Save</a:t>
            </a:r>
            <a:r>
              <a:rPr lang="es-ES" sz="2400" dirty="0" smtClean="0"/>
              <a:t>, </a:t>
            </a:r>
            <a:r>
              <a:rPr lang="es-ES" sz="2400" dirty="0" err="1" smtClean="0"/>
              <a:t>Save</a:t>
            </a:r>
            <a:r>
              <a:rPr lang="es-ES" sz="2400" dirty="0" smtClean="0"/>
              <a:t> as, etc.</a:t>
            </a:r>
          </a:p>
          <a:p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NavigationCommands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s-ES" sz="2400" dirty="0" smtClean="0"/>
              <a:t> provee comandos para navegación </a:t>
            </a:r>
            <a:r>
              <a:rPr lang="es-ES" sz="2400" dirty="0" err="1" smtClean="0"/>
              <a:t>BrowseBack</a:t>
            </a:r>
            <a:r>
              <a:rPr lang="es-ES" sz="2400" dirty="0" smtClean="0"/>
              <a:t>, </a:t>
            </a:r>
            <a:r>
              <a:rPr lang="es-ES" sz="2400" dirty="0" err="1" smtClean="0"/>
              <a:t>BrowseForward</a:t>
            </a:r>
            <a:r>
              <a:rPr lang="es-ES" sz="2400" dirty="0" smtClean="0"/>
              <a:t>, </a:t>
            </a:r>
            <a:r>
              <a:rPr lang="es-ES" sz="2400" dirty="0" err="1" smtClean="0"/>
              <a:t>NextPage</a:t>
            </a:r>
            <a:r>
              <a:rPr lang="es-ES" sz="2400" dirty="0" smtClean="0"/>
              <a:t>, etc.</a:t>
            </a:r>
          </a:p>
          <a:p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EditingCommands</a:t>
            </a:r>
            <a:r>
              <a:rPr lang="es-ES" sz="2400" dirty="0" smtClean="0"/>
              <a:t>: provee comandos para editores de documentos como </a:t>
            </a:r>
            <a:r>
              <a:rPr lang="es-ES" sz="2400" dirty="0" err="1" smtClean="0"/>
              <a:t>MoveToLineEnd</a:t>
            </a:r>
            <a:r>
              <a:rPr lang="es-ES" sz="2400" dirty="0" smtClean="0"/>
              <a:t>, </a:t>
            </a:r>
            <a:r>
              <a:rPr lang="es-ES" sz="2400" dirty="0" err="1" smtClean="0"/>
              <a:t>MoveLeftByWord</a:t>
            </a:r>
            <a:r>
              <a:rPr lang="es-ES" sz="2400" dirty="0" smtClean="0"/>
              <a:t>, </a:t>
            </a:r>
            <a:r>
              <a:rPr lang="es-ES" sz="2400" dirty="0" err="1" smtClean="0"/>
              <a:t>MoveUpByPage</a:t>
            </a:r>
            <a:r>
              <a:rPr lang="es-ES" sz="2400" dirty="0" smtClean="0"/>
              <a:t>, etc.</a:t>
            </a:r>
          </a:p>
          <a:p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ComponentCommands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s-ES" sz="2400" dirty="0" smtClean="0"/>
              <a:t> incluye comandos como </a:t>
            </a:r>
            <a:r>
              <a:rPr lang="es-ES" sz="2400" dirty="0" err="1" smtClean="0"/>
              <a:t>MoveDown</a:t>
            </a:r>
            <a:r>
              <a:rPr lang="es-ES" sz="2400" dirty="0" smtClean="0"/>
              <a:t>,  </a:t>
            </a:r>
            <a:r>
              <a:rPr lang="es-ES" sz="2400" dirty="0" err="1" smtClean="0"/>
              <a:t>MoveLeft</a:t>
            </a:r>
            <a:r>
              <a:rPr lang="es-ES" sz="2400" dirty="0" smtClean="0"/>
              <a:t>,  </a:t>
            </a:r>
            <a:r>
              <a:rPr lang="es-ES" sz="2400" dirty="0" err="1" smtClean="0"/>
              <a:t>MoveRight</a:t>
            </a:r>
            <a:r>
              <a:rPr lang="es-ES" sz="2400" dirty="0" smtClean="0"/>
              <a:t>,  </a:t>
            </a:r>
            <a:r>
              <a:rPr lang="es-ES" sz="2400" dirty="0" err="1" smtClean="0"/>
              <a:t>MoveUp</a:t>
            </a:r>
            <a:r>
              <a:rPr lang="es-ES" sz="2400" dirty="0" smtClean="0"/>
              <a:t>, </a:t>
            </a:r>
            <a:r>
              <a:rPr lang="es-ES" sz="2400" dirty="0" err="1" smtClean="0"/>
              <a:t>ScrollByLine</a:t>
            </a:r>
            <a:r>
              <a:rPr lang="es-ES" sz="2400" dirty="0" smtClean="0"/>
              <a:t>,  </a:t>
            </a:r>
            <a:r>
              <a:rPr lang="es-ES" sz="2400" dirty="0" err="1" smtClean="0"/>
              <a:t>ScrollPageDown,etc</a:t>
            </a:r>
            <a:r>
              <a:rPr lang="es-ES" sz="2400" dirty="0" smtClean="0"/>
              <a:t>.</a:t>
            </a:r>
          </a:p>
          <a:p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MediaCommands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s-ES" sz="2400" dirty="0" smtClean="0"/>
              <a:t> incluye comandos usados en multimedia como Play, Pause, </a:t>
            </a:r>
            <a:r>
              <a:rPr lang="es-ES" sz="2400" dirty="0" err="1" smtClean="0"/>
              <a:t>NextTrack</a:t>
            </a:r>
            <a:r>
              <a:rPr lang="es-ES" sz="2400" dirty="0" smtClean="0"/>
              <a:t>, </a:t>
            </a:r>
            <a:r>
              <a:rPr lang="es-ES" sz="2400" dirty="0" err="1" smtClean="0"/>
              <a:t>IncreaseVolume</a:t>
            </a:r>
            <a:r>
              <a:rPr lang="es-ES" sz="2400" dirty="0" smtClean="0"/>
              <a:t>, etc.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b="1" smtClean="0"/>
              <a:t>Estos comandos no </a:t>
            </a:r>
            <a:r>
              <a:rPr lang="es-ES" sz="2400" b="1" dirty="0" smtClean="0"/>
              <a:t>están disponibles en UWP.</a:t>
            </a:r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400" b="1" i="1" dirty="0" smtClean="0">
                <a:solidFill>
                  <a:schemeClr val="accent1">
                    <a:lumMod val="75000"/>
                  </a:schemeClr>
                </a:solidFill>
              </a:rPr>
              <a:t>Comandos con MVVM</a:t>
            </a:r>
            <a:endParaRPr lang="es-ES" sz="4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/>
              <a:t>Los </a:t>
            </a:r>
            <a:r>
              <a:rPr lang="es-ES" sz="2400" b="1" dirty="0" err="1" smtClean="0"/>
              <a:t>commands</a:t>
            </a:r>
            <a:r>
              <a:rPr lang="es-ES" sz="2400" b="1" dirty="0" smtClean="0"/>
              <a:t> en MVVM se deben definir en el VM.</a:t>
            </a:r>
          </a:p>
          <a:p>
            <a:r>
              <a:rPr lang="es-ES" sz="2400" b="1" dirty="0" smtClean="0"/>
              <a:t>Usaremos una clase </a:t>
            </a:r>
            <a:r>
              <a:rPr lang="es-ES" sz="2400" b="1" dirty="0" err="1" smtClean="0"/>
              <a:t>DelegateCommand</a:t>
            </a:r>
            <a:r>
              <a:rPr lang="es-ES" sz="2400" b="1" dirty="0" smtClean="0"/>
              <a:t> para poder instanciarlos más cómodamente.</a:t>
            </a:r>
          </a:p>
          <a:p>
            <a:pPr>
              <a:buNone/>
            </a:pPr>
            <a:endParaRPr lang="es-ES" sz="2400" b="1" dirty="0" smtClean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b="1" i="1" dirty="0" smtClean="0">
                <a:solidFill>
                  <a:schemeClr val="accent1">
                    <a:lumMod val="75000"/>
                  </a:schemeClr>
                </a:solidFill>
              </a:rPr>
              <a:t>Ejercicio</a:t>
            </a:r>
            <a:endParaRPr lang="es-ES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1600" dirty="0" smtClean="0"/>
              <a:t>Modificaremos el ejercicio de “Listado de personas” para que cumpla:</a:t>
            </a:r>
          </a:p>
          <a:p>
            <a:pPr>
              <a:buNone/>
            </a:pPr>
            <a:endParaRPr lang="es-ES" sz="1600" dirty="0" smtClean="0"/>
          </a:p>
          <a:p>
            <a:r>
              <a:rPr lang="es-ES" sz="1600" dirty="0" smtClean="0"/>
              <a:t>Debe tener una campo de texto para buscar personas.</a:t>
            </a:r>
          </a:p>
          <a:p>
            <a:r>
              <a:rPr lang="es-ES" sz="1600" dirty="0" smtClean="0"/>
              <a:t>Debe tener un botón con el icono de una lupa y que cuando se pulse se filtren las personas de la lista.</a:t>
            </a:r>
          </a:p>
          <a:p>
            <a:r>
              <a:rPr lang="es-ES" sz="1600" dirty="0" smtClean="0"/>
              <a:t>El filtro será aplicado a los nombres de las personas.</a:t>
            </a:r>
          </a:p>
          <a:p>
            <a:r>
              <a:rPr lang="es-ES" sz="1600" dirty="0" smtClean="0"/>
              <a:t>Este ejercicio se hará por </a:t>
            </a:r>
            <a:r>
              <a:rPr lang="es-ES" sz="1600" dirty="0" err="1" smtClean="0"/>
              <a:t>Commands</a:t>
            </a:r>
            <a:r>
              <a:rPr lang="es-ES" sz="1600" dirty="0" smtClean="0"/>
              <a:t>.</a:t>
            </a:r>
          </a:p>
          <a:p>
            <a:r>
              <a:rPr lang="es-ES" sz="1600" dirty="0" smtClean="0"/>
              <a:t>Se deberá deshabilitar el botón cuando no haya nada escrito en el </a:t>
            </a:r>
            <a:r>
              <a:rPr lang="es-ES" sz="1600" dirty="0" err="1" smtClean="0"/>
              <a:t>textbox</a:t>
            </a:r>
            <a:r>
              <a:rPr lang="es-ES" sz="1600" dirty="0" smtClean="0"/>
              <a:t> de buscar.</a:t>
            </a:r>
            <a:endParaRPr lang="es-ES" sz="1800" dirty="0" smtClean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b="1" i="1" dirty="0" smtClean="0">
                <a:solidFill>
                  <a:schemeClr val="accent1">
                    <a:lumMod val="75000"/>
                  </a:schemeClr>
                </a:solidFill>
              </a:rPr>
              <a:t>Ejercicio</a:t>
            </a:r>
            <a:endParaRPr lang="es-ES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1600" dirty="0" smtClean="0"/>
              <a:t>Modificaremos el ejercicio de “Listado de personas” para que cumpla:</a:t>
            </a:r>
          </a:p>
          <a:p>
            <a:pPr>
              <a:buNone/>
            </a:pPr>
            <a:endParaRPr lang="es-ES" sz="1600" dirty="0" smtClean="0"/>
          </a:p>
          <a:p>
            <a:r>
              <a:rPr lang="es-ES" sz="1600" dirty="0" smtClean="0"/>
              <a:t>Debe tener  botón para eliminar.</a:t>
            </a:r>
          </a:p>
          <a:p>
            <a:r>
              <a:rPr lang="es-ES" sz="1600" dirty="0" smtClean="0"/>
              <a:t>Este ejercicio se hará por </a:t>
            </a:r>
            <a:r>
              <a:rPr lang="es-ES" sz="1600" dirty="0" err="1" smtClean="0"/>
              <a:t>Commands</a:t>
            </a:r>
            <a:r>
              <a:rPr lang="es-ES" sz="1600" dirty="0" smtClean="0"/>
              <a:t>.</a:t>
            </a:r>
          </a:p>
          <a:p>
            <a:r>
              <a:rPr lang="es-ES" sz="1600" dirty="0" smtClean="0"/>
              <a:t>Se debe poder eliminar sólo cuando se haya seleccionado una persona.</a:t>
            </a:r>
          </a:p>
          <a:p>
            <a:r>
              <a:rPr lang="es-ES" sz="1600" dirty="0" smtClean="0"/>
              <a:t>Debemos poder borrar de otra manera: cuando se pulse con el botón derecho sobre una persona en la lista debe aparecer un menú contextual con el </a:t>
            </a:r>
            <a:r>
              <a:rPr lang="es-ES" sz="1600" dirty="0" err="1" smtClean="0"/>
              <a:t>Item</a:t>
            </a:r>
            <a:r>
              <a:rPr lang="es-ES" sz="1600" dirty="0" smtClean="0"/>
              <a:t>:”</a:t>
            </a:r>
            <a:r>
              <a:rPr lang="es-ES" sz="1600" dirty="0" err="1" smtClean="0"/>
              <a:t>Elimniar</a:t>
            </a:r>
            <a:r>
              <a:rPr lang="es-ES" sz="1600" dirty="0" smtClean="0"/>
              <a:t>”</a:t>
            </a:r>
          </a:p>
          <a:p>
            <a:r>
              <a:rPr lang="es-ES" sz="1600" dirty="0" smtClean="0"/>
              <a:t>Se deberá deshabilitar el botón cuando no haya </a:t>
            </a:r>
            <a:r>
              <a:rPr lang="es-ES" sz="1600" dirty="0" smtClean="0"/>
              <a:t>ninguna </a:t>
            </a:r>
            <a:r>
              <a:rPr lang="es-ES" sz="1600" smtClean="0"/>
              <a:t>persona seleccionada</a:t>
            </a:r>
            <a:endParaRPr lang="es-ES" sz="1800" dirty="0" smtClean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2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Eventos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con MVVM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000" dirty="0" smtClean="0"/>
              <a:t>Hasta ahora la única forma que hemos visto para lanzar eventos ha sido en el </a:t>
            </a:r>
            <a:r>
              <a:rPr lang="es-ES" sz="2000" dirty="0" err="1" smtClean="0"/>
              <a:t>code</a:t>
            </a:r>
            <a:r>
              <a:rPr lang="es-ES" sz="2000" dirty="0" smtClean="0"/>
              <a:t> </a:t>
            </a:r>
            <a:r>
              <a:rPr lang="es-ES" sz="2000" dirty="0" err="1" smtClean="0"/>
              <a:t>behind</a:t>
            </a:r>
            <a:r>
              <a:rPr lang="es-ES" sz="2000" dirty="0"/>
              <a:t> </a:t>
            </a:r>
            <a:r>
              <a:rPr lang="es-ES" sz="2000" dirty="0" smtClean="0"/>
              <a:t>ha sido de esta manera:</a:t>
            </a:r>
          </a:p>
          <a:p>
            <a:pPr marL="36576" indent="0">
              <a:buNone/>
            </a:pPr>
            <a:r>
              <a:rPr lang="es-E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s-E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Button</a:t>
            </a:r>
            <a:r>
              <a:rPr lang="es-E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Click</a:t>
            </a:r>
            <a:r>
              <a:rPr lang="es-E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CodeBehind_ButtonClicked</a:t>
            </a:r>
            <a:r>
              <a:rPr lang="es-E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</a:t>
            </a: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/&gt;</a:t>
            </a:r>
          </a:p>
          <a:p>
            <a:r>
              <a:rPr lang="es-ES" sz="2000" dirty="0" smtClean="0"/>
              <a:t>Esta manera no se debe realizar cuando aplicamos el MVVM porque no queremos tener </a:t>
            </a:r>
            <a:r>
              <a:rPr lang="es-ES" sz="2000" dirty="0" err="1" smtClean="0"/>
              <a:t>code</a:t>
            </a:r>
            <a:r>
              <a:rPr lang="es-ES" sz="2000" dirty="0" smtClean="0"/>
              <a:t> </a:t>
            </a:r>
            <a:r>
              <a:rPr lang="es-ES" sz="2000" dirty="0" err="1" smtClean="0"/>
              <a:t>behind</a:t>
            </a:r>
            <a:r>
              <a:rPr lang="es-ES" sz="2000" dirty="0" smtClean="0"/>
              <a:t> que afecte a la lógica.</a:t>
            </a:r>
          </a:p>
          <a:p>
            <a:r>
              <a:rPr lang="es-ES" sz="2000" dirty="0" smtClean="0"/>
              <a:t>¿Qué hacemos entonces?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Eventos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con MVVM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800" dirty="0" smtClean="0"/>
              <a:t>Tenemos dos alternativas que podemos usar:</a:t>
            </a:r>
          </a:p>
          <a:p>
            <a:pPr lvl="1"/>
            <a:r>
              <a:rPr lang="es-ES" sz="2000" dirty="0" smtClean="0"/>
              <a:t>Eventos en el VM y lanzados desde XAML mediante x:Bind (no es posible mediante </a:t>
            </a:r>
            <a:r>
              <a:rPr lang="es-ES" sz="2000" dirty="0" err="1" smtClean="0"/>
              <a:t>Binding</a:t>
            </a:r>
            <a:r>
              <a:rPr lang="es-ES" sz="2000" smtClean="0"/>
              <a:t>).</a:t>
            </a:r>
            <a:endParaRPr lang="es-ES" sz="2000" dirty="0" smtClean="0"/>
          </a:p>
          <a:p>
            <a:pPr lvl="1"/>
            <a:r>
              <a:rPr lang="es-ES" sz="2000" dirty="0" smtClean="0"/>
              <a:t>Utilizar </a:t>
            </a:r>
            <a:r>
              <a:rPr lang="es-ES" sz="2000" dirty="0" err="1" smtClean="0"/>
              <a:t>Commands</a:t>
            </a:r>
            <a:endParaRPr lang="es-ES" sz="20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18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Eventos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con MVVM y x:Bind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1400" dirty="0" smtClean="0"/>
              <a:t>Diferencias entre </a:t>
            </a:r>
            <a:r>
              <a:rPr lang="es-ES" sz="1400" dirty="0" err="1" smtClean="0"/>
              <a:t>Binding</a:t>
            </a:r>
            <a:r>
              <a:rPr lang="es-ES" sz="1400" dirty="0" smtClean="0"/>
              <a:t> y x:Bind</a:t>
            </a:r>
          </a:p>
          <a:p>
            <a:pPr lvl="1"/>
            <a:r>
              <a:rPr lang="es-ES" sz="1400" dirty="0">
                <a:hlinkClick r:id="rId2"/>
              </a:rPr>
              <a:t>http://</a:t>
            </a:r>
            <a:r>
              <a:rPr lang="es-ES" sz="1400" dirty="0" smtClean="0">
                <a:hlinkClick r:id="rId2"/>
              </a:rPr>
              <a:t>stackoverflow.com/questions/37398038/difference-between-binding-and-xbind</a:t>
            </a:r>
            <a:endParaRPr lang="es-ES" sz="1400" dirty="0" smtClean="0"/>
          </a:p>
          <a:p>
            <a:pPr marL="448056" lvl="1" indent="0">
              <a:buNone/>
            </a:pPr>
            <a:endParaRPr lang="es-ES" sz="1400" dirty="0"/>
          </a:p>
          <a:p>
            <a:r>
              <a:rPr lang="es-ES" sz="1400" dirty="0" smtClean="0"/>
              <a:t>Necesitamos declarar un objeto VM en el </a:t>
            </a:r>
            <a:r>
              <a:rPr lang="es-ES" sz="1400" dirty="0" err="1" smtClean="0"/>
              <a:t>code</a:t>
            </a:r>
            <a:r>
              <a:rPr lang="es-ES" sz="1400" dirty="0" smtClean="0"/>
              <a:t> </a:t>
            </a:r>
            <a:r>
              <a:rPr lang="es-ES" sz="1400" dirty="0" err="1" smtClean="0"/>
              <a:t>behind</a:t>
            </a:r>
            <a:r>
              <a:rPr lang="es-ES" sz="1400" dirty="0" smtClean="0"/>
              <a:t> de la página para que los x:Bind funcionen.</a:t>
            </a:r>
            <a:endParaRPr lang="es-ES" sz="1400" dirty="0"/>
          </a:p>
          <a:p>
            <a:pPr marL="36576" indent="0">
              <a:buNone/>
            </a:pPr>
            <a:r>
              <a:rPr lang="es-E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public</a:t>
            </a:r>
            <a:r>
              <a:rPr lang="es-E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clsMainPageVM</a:t>
            </a:r>
            <a:r>
              <a:rPr lang="es-E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ViewModel</a:t>
            </a:r>
            <a:r>
              <a:rPr lang="es-E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{ </a:t>
            </a:r>
            <a:r>
              <a:rPr lang="es-E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get</a:t>
            </a:r>
            <a:r>
              <a:rPr lang="es-E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 } = new </a:t>
            </a:r>
            <a:r>
              <a:rPr lang="es-E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clsMainPageVM</a:t>
            </a:r>
            <a:r>
              <a:rPr lang="es-E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pPr marL="36576" indent="0">
              <a:buNone/>
            </a:pPr>
            <a:r>
              <a:rPr lang="es-E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//Manera larga</a:t>
            </a:r>
          </a:p>
          <a:p>
            <a:pPr marL="36576" indent="0">
              <a:buNone/>
            </a:pPr>
            <a:r>
              <a:rPr lang="es-E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public</a:t>
            </a:r>
            <a:r>
              <a:rPr lang="es-E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MainPage</a:t>
            </a:r>
            <a:r>
              <a:rPr lang="es-E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</a:t>
            </a:r>
          </a:p>
          <a:p>
            <a:pPr marL="36576" indent="0">
              <a:buNone/>
            </a:pPr>
            <a:r>
              <a:rPr lang="es-E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{</a:t>
            </a:r>
          </a:p>
          <a:p>
            <a:pPr marL="36576" indent="0">
              <a:buNone/>
            </a:pPr>
            <a:r>
              <a:rPr lang="es-E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s-E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1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this.InitializeComponent</a:t>
            </a:r>
            <a:r>
              <a:rPr lang="es-E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pPr marL="36576" indent="0">
              <a:buNone/>
            </a:pPr>
            <a:r>
              <a:rPr lang="es-E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1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this.ViewModel</a:t>
            </a:r>
            <a:r>
              <a:rPr lang="es-E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=new </a:t>
            </a:r>
            <a:r>
              <a:rPr lang="es-E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clsMainPageVM</a:t>
            </a:r>
            <a:r>
              <a:rPr lang="es-E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  <a:endParaRPr lang="es-E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6576" indent="0">
              <a:buNone/>
            </a:pPr>
            <a:r>
              <a:rPr lang="es-E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</a:t>
            </a:r>
            <a:r>
              <a:rPr lang="es-E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36576" indent="0">
              <a:buNone/>
            </a:pPr>
            <a:r>
              <a:rPr lang="es-E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public</a:t>
            </a:r>
            <a:r>
              <a:rPr lang="es-E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clsMainPageVM</a:t>
            </a:r>
            <a:r>
              <a:rPr lang="es-E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ViewModel</a:t>
            </a:r>
            <a:r>
              <a:rPr lang="es-E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{ </a:t>
            </a:r>
            <a:r>
              <a:rPr lang="es-ES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get</a:t>
            </a:r>
            <a:r>
              <a:rPr lang="es-E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 }</a:t>
            </a:r>
            <a:endParaRPr lang="es-ES" sz="14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s-ES" sz="1400" dirty="0" smtClean="0"/>
              <a:t>Después se añade en el XAML:</a:t>
            </a:r>
          </a:p>
          <a:p>
            <a:pPr marL="36576" indent="0">
              <a:buNone/>
            </a:pPr>
            <a:r>
              <a:rPr lang="es-E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s-ES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AppBarButton</a:t>
            </a:r>
            <a:r>
              <a:rPr lang="es-E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Icon</a:t>
            </a:r>
            <a:r>
              <a:rPr lang="es-E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Save</a:t>
            </a:r>
            <a:r>
              <a:rPr lang="es-E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</a:t>
            </a:r>
            <a:r>
              <a:rPr lang="es-ES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Click</a:t>
            </a:r>
            <a:r>
              <a:rPr lang="es-E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="{</a:t>
            </a:r>
            <a:r>
              <a:rPr lang="es-ES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x:Bind</a:t>
            </a:r>
            <a:r>
              <a:rPr lang="es-E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ViewModel.Guardar_Click</a:t>
            </a:r>
            <a:r>
              <a:rPr lang="es-E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}"&gt;&lt;/</a:t>
            </a:r>
            <a:r>
              <a:rPr lang="es-ES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AppBarButton</a:t>
            </a:r>
            <a:r>
              <a:rPr lang="es-ES" sz="12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  <a:p>
            <a:pPr marL="36576" indent="0">
              <a:buNone/>
            </a:pPr>
            <a:endParaRPr lang="es-ES" sz="12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s-ES" sz="1400" dirty="0" smtClean="0"/>
              <a:t>Para finalizar, se añade el </a:t>
            </a:r>
            <a:r>
              <a:rPr lang="es-ES" sz="1400" dirty="0" err="1" smtClean="0"/>
              <a:t>códgo</a:t>
            </a:r>
            <a:r>
              <a:rPr lang="es-ES" sz="1400" dirty="0" smtClean="0"/>
              <a:t> correspondiente </a:t>
            </a:r>
            <a:r>
              <a:rPr lang="es-ES" sz="1400" dirty="0" err="1" smtClean="0"/>
              <a:t>Guardar_Click</a:t>
            </a:r>
            <a:r>
              <a:rPr lang="es-ES" sz="1400" dirty="0" smtClean="0"/>
              <a:t> en la clase VM.</a:t>
            </a:r>
          </a:p>
          <a:p>
            <a:pPr marL="36576" indent="0">
              <a:buNone/>
            </a:pPr>
            <a:r>
              <a:rPr lang="pt-BR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public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void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Guardar_Click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object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sender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RoutedEventArgs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e)</a:t>
            </a:r>
          </a:p>
          <a:p>
            <a:pPr marL="36576" indent="0">
              <a:buNone/>
            </a:pP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{</a:t>
            </a:r>
          </a:p>
          <a:p>
            <a:pPr marL="36576" indent="0">
              <a:buNone/>
            </a:pP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//Código para guardar</a:t>
            </a:r>
          </a:p>
          <a:p>
            <a:pPr marL="36576" indent="0">
              <a:buNone/>
            </a:pP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}</a:t>
            </a:r>
            <a:endParaRPr lang="es-E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9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b="1" i="1" dirty="0" smtClean="0">
                <a:solidFill>
                  <a:schemeClr val="accent1">
                    <a:lumMod val="75000"/>
                  </a:schemeClr>
                </a:solidFill>
              </a:rPr>
              <a:t>Ejercicio</a:t>
            </a:r>
            <a:endParaRPr lang="es-ES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1600" dirty="0" smtClean="0"/>
              <a:t>Realizaremos un ejercicio que ofrezca solamente un “Listado de personas” y que cumpla:</a:t>
            </a:r>
          </a:p>
          <a:p>
            <a:pPr>
              <a:buNone/>
            </a:pPr>
            <a:endParaRPr lang="es-ES" sz="1600" dirty="0" smtClean="0"/>
          </a:p>
          <a:p>
            <a:r>
              <a:rPr lang="es-ES" sz="1600" dirty="0" smtClean="0"/>
              <a:t>Debe tener un botón “Eliminar”. Debe ser un </a:t>
            </a:r>
            <a:r>
              <a:rPr lang="es-ES" sz="1600" dirty="0" err="1" smtClean="0"/>
              <a:t>APPBarButton</a:t>
            </a:r>
            <a:r>
              <a:rPr lang="es-ES" sz="1600" dirty="0" smtClean="0"/>
              <a:t> con el icono de eliminar.</a:t>
            </a:r>
          </a:p>
          <a:p>
            <a:r>
              <a:rPr lang="es-ES" sz="1600" dirty="0" smtClean="0"/>
              <a:t>En el VM debemos poner el código necesario para </a:t>
            </a:r>
            <a:r>
              <a:rPr lang="es-ES" sz="1600" dirty="0" err="1" smtClean="0"/>
              <a:t>eliminiar</a:t>
            </a:r>
            <a:r>
              <a:rPr lang="es-ES" sz="1600" dirty="0" smtClean="0"/>
              <a:t> la persona seleccionada de la lista</a:t>
            </a:r>
            <a:endParaRPr lang="es-ES" sz="1800" dirty="0" smtClean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6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Commands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000" dirty="0" smtClean="0"/>
              <a:t>En una aplicación real, normalmente, daremos al usuario la posibilidad de realizar una acción de distintas formas. Por ejemplo podrá guardar pulsando el botón “Guardar”, o pinchando en el “menú </a:t>
            </a:r>
            <a:r>
              <a:rPr lang="es-ES" sz="2000" dirty="0" err="1" smtClean="0"/>
              <a:t>Archivo+Guardar</a:t>
            </a:r>
            <a:r>
              <a:rPr lang="es-ES" sz="2000" dirty="0" smtClean="0"/>
              <a:t>”, pulsando el botón derecho sobre algo y dándole a “Guardar”. Pulsando “</a:t>
            </a:r>
            <a:r>
              <a:rPr lang="es-ES" sz="2000" dirty="0" err="1" smtClean="0"/>
              <a:t>Ctrl+S</a:t>
            </a:r>
            <a:r>
              <a:rPr lang="es-ES" sz="2000" dirty="0" smtClean="0"/>
              <a:t>”, etc.</a:t>
            </a:r>
          </a:p>
          <a:p>
            <a:r>
              <a:rPr lang="es-ES" sz="2000" dirty="0" smtClean="0"/>
              <a:t>La primera forma que se nos ocurre para hacer esto puede ser programando cada uno de los eventos y que todos llamen a la misma función. Esto es válido pero supone repetir muchas veces lo mismo, y además resulta muy pesado el manejo del estado (habilitado/deshabilitado) de cada uno de ellos.</a:t>
            </a:r>
          </a:p>
          <a:p>
            <a:r>
              <a:rPr lang="es-ES" sz="2000" dirty="0" smtClean="0"/>
              <a:t>Además, de esta forma, deberemos añadir código para capturar las posibles combinaciones del teclado y actuar en consecuencia (</a:t>
            </a:r>
            <a:r>
              <a:rPr lang="es-ES" sz="2000" dirty="0" err="1" smtClean="0"/>
              <a:t>Ctrl+S</a:t>
            </a:r>
            <a:r>
              <a:rPr lang="es-ES" sz="2000" dirty="0" smtClean="0"/>
              <a:t>, </a:t>
            </a:r>
            <a:r>
              <a:rPr lang="es-ES" sz="2000" dirty="0" err="1" smtClean="0"/>
              <a:t>Ctrl+A</a:t>
            </a:r>
            <a:r>
              <a:rPr lang="es-ES" sz="2000" dirty="0" smtClean="0"/>
              <a:t>, </a:t>
            </a:r>
            <a:r>
              <a:rPr lang="es-ES" sz="2000" dirty="0" err="1" smtClean="0"/>
              <a:t>etc</a:t>
            </a:r>
            <a:r>
              <a:rPr lang="es-ES" sz="2000" dirty="0" smtClean="0"/>
              <a:t>).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11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Commands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000" dirty="0" smtClean="0"/>
              <a:t>Programamos tres eventos que llaman a la misma función.</a:t>
            </a:r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76872"/>
            <a:ext cx="8064897" cy="2373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Commands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000" dirty="0" smtClean="0"/>
              <a:t>Para evitar esta situación WPF y UWP pone a nuestra disposición los </a:t>
            </a:r>
            <a:r>
              <a:rPr lang="es-ES" sz="2000" dirty="0" err="1" smtClean="0"/>
              <a:t>Commands</a:t>
            </a:r>
            <a:r>
              <a:rPr lang="es-ES" sz="2000" dirty="0" smtClean="0"/>
              <a:t>.</a:t>
            </a:r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8172400" cy="241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Commands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Los comandos permiten definir la acción a realizar una sola vez para después ser referenciados desde cualquier parte de nuestra interfaz de usuario (botones, menús, </a:t>
            </a:r>
            <a:r>
              <a:rPr lang="es-ES" dirty="0" err="1" smtClean="0"/>
              <a:t>etc</a:t>
            </a:r>
            <a:r>
              <a:rPr lang="es-ES" dirty="0" smtClean="0"/>
              <a:t>).</a:t>
            </a:r>
          </a:p>
          <a:p>
            <a:r>
              <a:rPr lang="es-ES" dirty="0" smtClean="0"/>
              <a:t>También se asocian a cada comando combinaciones de teclas y se “escuchará” automáticamente al teclado para ejecutar las acciones definidas en el comando.</a:t>
            </a:r>
          </a:p>
          <a:p>
            <a:r>
              <a:rPr lang="es-ES" dirty="0" smtClean="0"/>
              <a:t>Se centraliza la forma en la que se habilitan o deshabilitan todos los controles asociados a un comando. De tal manera que WPF y UWP lo hace automáticamente siguiendo las instrucciones que le demos para tal efecto.</a:t>
            </a:r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o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4009</TotalTime>
  <Words>1244</Words>
  <Application>Microsoft Office PowerPoint</Application>
  <PresentationFormat>Presentación en pantalla (4:3)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Wingdings 2</vt:lpstr>
      <vt:lpstr>Técnico</vt:lpstr>
      <vt:lpstr>UNIDAD 10:  Eventos  y  Commands  con MVVM</vt:lpstr>
      <vt:lpstr>Eventos con MVVM</vt:lpstr>
      <vt:lpstr>Eventos con MVVM</vt:lpstr>
      <vt:lpstr>Eventos con MVVM y x:Bind</vt:lpstr>
      <vt:lpstr>Ejercicio</vt:lpstr>
      <vt:lpstr>Commands</vt:lpstr>
      <vt:lpstr>Commands</vt:lpstr>
      <vt:lpstr>Commands</vt:lpstr>
      <vt:lpstr>Commands</vt:lpstr>
      <vt:lpstr>Commands model</vt:lpstr>
      <vt:lpstr>La interface Icommand</vt:lpstr>
      <vt:lpstr>La interface Icommand</vt:lpstr>
      <vt:lpstr>Comandos por defecto en WPF</vt:lpstr>
      <vt:lpstr>Comandos con MVVM</vt:lpstr>
      <vt:lpstr>Ejercicio</vt:lpstr>
      <vt:lpstr>Ejercicio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2:  El factor humano</dc:title>
  <dc:creator>Fernando</dc:creator>
  <cp:lastModifiedBy>Fernando</cp:lastModifiedBy>
  <cp:revision>438</cp:revision>
  <dcterms:created xsi:type="dcterms:W3CDTF">2013-09-11T16:12:50Z</dcterms:created>
  <dcterms:modified xsi:type="dcterms:W3CDTF">2019-11-08T12:10:55Z</dcterms:modified>
</cp:coreProperties>
</file>