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8" r:id="rId3"/>
    <p:sldId id="259" r:id="rId4"/>
    <p:sldId id="260" r:id="rId5"/>
    <p:sldId id="262" r:id="rId6"/>
    <p:sldId id="263" r:id="rId7"/>
    <p:sldId id="261" r:id="rId8"/>
    <p:sldId id="264" r:id="rId9"/>
    <p:sldId id="265" r:id="rId10"/>
    <p:sldId id="266" r:id="rId11"/>
    <p:sldId id="267" r:id="rId12"/>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93" autoAdjust="0"/>
    <p:restoredTop sz="86437" autoAdjust="0"/>
  </p:normalViewPr>
  <p:slideViewPr>
    <p:cSldViewPr>
      <p:cViewPr varScale="1">
        <p:scale>
          <a:sx n="64" d="100"/>
          <a:sy n="64" d="100"/>
        </p:scale>
        <p:origin x="924" y="72"/>
      </p:cViewPr>
      <p:guideLst>
        <p:guide orient="horz" pos="2160"/>
        <p:guide pos="2880"/>
      </p:guideLst>
    </p:cSldViewPr>
  </p:slideViewPr>
  <p:outlineViewPr>
    <p:cViewPr>
      <p:scale>
        <a:sx n="33" d="100"/>
        <a:sy n="33" d="100"/>
      </p:scale>
      <p:origin x="0" y="6276"/>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68AF3F5-8AB3-45AC-8293-738F35DFDB5F}" type="datetimeFigureOut">
              <a:rPr lang="es-ES" smtClean="0"/>
              <a:pPr/>
              <a:t>25/11/2019</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AB0623-E71C-45E7-AB37-A918BB5B4CB5}" type="slidenum">
              <a:rPr lang="es-ES" smtClean="0"/>
              <a:pPr/>
              <a:t>‹Nº›</a:t>
            </a:fld>
            <a:endParaRPr lang="es-ES"/>
          </a:p>
        </p:txBody>
      </p:sp>
    </p:spTree>
    <p:extLst>
      <p:ext uri="{BB962C8B-B14F-4D97-AF65-F5344CB8AC3E}">
        <p14:creationId xmlns:p14="http://schemas.microsoft.com/office/powerpoint/2010/main" val="3152225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15AB0623-E71C-45E7-AB37-A918BB5B4CB5}" type="slidenum">
              <a:rPr lang="es-ES" smtClean="0"/>
              <a:pPr/>
              <a:t>3</a:t>
            </a:fld>
            <a:endParaRPr lang="es-ES"/>
          </a:p>
        </p:txBody>
      </p:sp>
    </p:spTree>
    <p:extLst>
      <p:ext uri="{BB962C8B-B14F-4D97-AF65-F5344CB8AC3E}">
        <p14:creationId xmlns:p14="http://schemas.microsoft.com/office/powerpoint/2010/main" val="1345102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15AB0623-E71C-45E7-AB37-A918BB5B4CB5}" type="slidenum">
              <a:rPr lang="es-ES" smtClean="0"/>
              <a:pPr/>
              <a:t>4</a:t>
            </a:fld>
            <a:endParaRPr lang="es-ES"/>
          </a:p>
        </p:txBody>
      </p:sp>
    </p:spTree>
    <p:extLst>
      <p:ext uri="{BB962C8B-B14F-4D97-AF65-F5344CB8AC3E}">
        <p14:creationId xmlns:p14="http://schemas.microsoft.com/office/powerpoint/2010/main" val="38231650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15AB0623-E71C-45E7-AB37-A918BB5B4CB5}" type="slidenum">
              <a:rPr lang="es-ES" smtClean="0"/>
              <a:pPr/>
              <a:t>5</a:t>
            </a:fld>
            <a:endParaRPr lang="es-ES"/>
          </a:p>
        </p:txBody>
      </p:sp>
    </p:spTree>
    <p:extLst>
      <p:ext uri="{BB962C8B-B14F-4D97-AF65-F5344CB8AC3E}">
        <p14:creationId xmlns:p14="http://schemas.microsoft.com/office/powerpoint/2010/main" val="492868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15AB0623-E71C-45E7-AB37-A918BB5B4CB5}" type="slidenum">
              <a:rPr lang="es-ES" smtClean="0"/>
              <a:pPr/>
              <a:t>6</a:t>
            </a:fld>
            <a:endParaRPr lang="es-ES"/>
          </a:p>
        </p:txBody>
      </p:sp>
    </p:spTree>
    <p:extLst>
      <p:ext uri="{BB962C8B-B14F-4D97-AF65-F5344CB8AC3E}">
        <p14:creationId xmlns:p14="http://schemas.microsoft.com/office/powerpoint/2010/main" val="3106452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15AB0623-E71C-45E7-AB37-A918BB5B4CB5}" type="slidenum">
              <a:rPr lang="es-ES" smtClean="0"/>
              <a:pPr/>
              <a:t>7</a:t>
            </a:fld>
            <a:endParaRPr lang="es-ES"/>
          </a:p>
        </p:txBody>
      </p:sp>
    </p:spTree>
    <p:extLst>
      <p:ext uri="{BB962C8B-B14F-4D97-AF65-F5344CB8AC3E}">
        <p14:creationId xmlns:p14="http://schemas.microsoft.com/office/powerpoint/2010/main" val="33691573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15AB0623-E71C-45E7-AB37-A918BB5B4CB5}" type="slidenum">
              <a:rPr lang="es-ES" smtClean="0">
                <a:solidFill>
                  <a:prstClr val="black"/>
                </a:solidFill>
              </a:rPr>
              <a:pPr/>
              <a:t>8</a:t>
            </a:fld>
            <a:endParaRPr lang="es-ES">
              <a:solidFill>
                <a:prstClr val="black"/>
              </a:solidFill>
            </a:endParaRPr>
          </a:p>
        </p:txBody>
      </p:sp>
    </p:spTree>
    <p:extLst>
      <p:ext uri="{BB962C8B-B14F-4D97-AF65-F5344CB8AC3E}">
        <p14:creationId xmlns:p14="http://schemas.microsoft.com/office/powerpoint/2010/main" val="29337914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15AB0623-E71C-45E7-AB37-A918BB5B4CB5}" type="slidenum">
              <a:rPr lang="es-ES" smtClean="0">
                <a:solidFill>
                  <a:prstClr val="black"/>
                </a:solidFill>
              </a:rPr>
              <a:pPr/>
              <a:t>9</a:t>
            </a:fld>
            <a:endParaRPr lang="es-ES">
              <a:solidFill>
                <a:prstClr val="black"/>
              </a:solidFill>
            </a:endParaRPr>
          </a:p>
        </p:txBody>
      </p:sp>
    </p:spTree>
    <p:extLst>
      <p:ext uri="{BB962C8B-B14F-4D97-AF65-F5344CB8AC3E}">
        <p14:creationId xmlns:p14="http://schemas.microsoft.com/office/powerpoint/2010/main" val="39785195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15AB0623-E71C-45E7-AB37-A918BB5B4CB5}" type="slidenum">
              <a:rPr lang="es-ES" smtClean="0">
                <a:solidFill>
                  <a:prstClr val="black"/>
                </a:solidFill>
              </a:rPr>
              <a:pPr/>
              <a:t>10</a:t>
            </a:fld>
            <a:endParaRPr lang="es-ES">
              <a:solidFill>
                <a:prstClr val="black"/>
              </a:solidFill>
            </a:endParaRPr>
          </a:p>
        </p:txBody>
      </p:sp>
    </p:spTree>
    <p:extLst>
      <p:ext uri="{BB962C8B-B14F-4D97-AF65-F5344CB8AC3E}">
        <p14:creationId xmlns:p14="http://schemas.microsoft.com/office/powerpoint/2010/main" val="22664087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15AB0623-E71C-45E7-AB37-A918BB5B4CB5}" type="slidenum">
              <a:rPr lang="es-ES" smtClean="0"/>
              <a:pPr/>
              <a:t>11</a:t>
            </a:fld>
            <a:endParaRPr lang="es-ES"/>
          </a:p>
        </p:txBody>
      </p:sp>
    </p:spTree>
    <p:extLst>
      <p:ext uri="{BB962C8B-B14F-4D97-AF65-F5344CB8AC3E}">
        <p14:creationId xmlns:p14="http://schemas.microsoft.com/office/powerpoint/2010/main" val="3100644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2">
        <a:schemeClr val="bg2"/>
      </p:bgRef>
    </p:bg>
    <p:spTree>
      <p:nvGrpSpPr>
        <p:cNvPr id="1" name=""/>
        <p:cNvGrpSpPr/>
        <p:nvPr/>
      </p:nvGrpSpPr>
      <p:grpSpPr>
        <a:xfrm>
          <a:off x="0" y="0"/>
          <a:ext cx="0" cy="0"/>
          <a:chOff x="0" y="0"/>
          <a:chExt cx="0" cy="0"/>
        </a:xfrm>
      </p:grpSpPr>
      <p:sp>
        <p:nvSpPr>
          <p:cNvPr id="7" name="6 Forma libre"/>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7 Forma libre"/>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8 Título"/>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29 Marcador de fecha"/>
          <p:cNvSpPr>
            <a:spLocks noGrp="1"/>
          </p:cNvSpPr>
          <p:nvPr>
            <p:ph type="dt" sz="half" idx="10"/>
          </p:nvPr>
        </p:nvSpPr>
        <p:spPr/>
        <p:txBody>
          <a:bodyPr/>
          <a:lstStyle/>
          <a:p>
            <a:fld id="{B32767C4-356F-4EFF-A5DB-7005697D6E7A}" type="datetimeFigureOut">
              <a:rPr lang="es-ES" smtClean="0"/>
              <a:pPr/>
              <a:t>25/11/2019</a:t>
            </a:fld>
            <a:endParaRPr lang="es-ES"/>
          </a:p>
        </p:txBody>
      </p:sp>
      <p:sp>
        <p:nvSpPr>
          <p:cNvPr id="19" name="18 Marcador de pie de página"/>
          <p:cNvSpPr>
            <a:spLocks noGrp="1"/>
          </p:cNvSpPr>
          <p:nvPr>
            <p:ph type="ftr" sz="quarter" idx="11"/>
          </p:nvPr>
        </p:nvSpPr>
        <p:spPr/>
        <p:txBody>
          <a:bodyPr/>
          <a:lstStyle/>
          <a:p>
            <a:endParaRPr lang="es-ES"/>
          </a:p>
        </p:txBody>
      </p:sp>
      <p:sp>
        <p:nvSpPr>
          <p:cNvPr id="27" name="26 Marcador de número de diapositiva"/>
          <p:cNvSpPr>
            <a:spLocks noGrp="1"/>
          </p:cNvSpPr>
          <p:nvPr>
            <p:ph type="sldNum" sz="quarter" idx="12"/>
          </p:nvPr>
        </p:nvSpPr>
        <p:spPr/>
        <p:txBody>
          <a:bodyPr/>
          <a:lstStyle/>
          <a:p>
            <a:fld id="{D5B3FF64-97FF-4330-B843-D4FFA3DC91C8}" type="slidenum">
              <a:rPr lang="es-ES" smtClean="0"/>
              <a:pPr/>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B32767C4-356F-4EFF-A5DB-7005697D6E7A}" type="datetimeFigureOut">
              <a:rPr lang="es-ES" smtClean="0"/>
              <a:pPr/>
              <a:t>25/11/2019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D5B3FF64-97FF-4330-B843-D4FFA3DC91C8}"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B32767C4-356F-4EFF-A5DB-7005697D6E7A}" type="datetimeFigureOut">
              <a:rPr lang="es-ES" smtClean="0"/>
              <a:pPr/>
              <a:t>25/11/2019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D5B3FF64-97FF-4330-B843-D4FFA3DC91C8}"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lgn="l">
              <a:defRPr/>
            </a:lvl1p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B32767C4-356F-4EFF-A5DB-7005697D6E7A}" type="datetimeFigureOut">
              <a:rPr lang="es-ES" smtClean="0"/>
              <a:pPr/>
              <a:t>25/11/2019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D5B3FF64-97FF-4330-B843-D4FFA3DC91C8}"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2">
        <a:schemeClr val="bg2"/>
      </p:bgRef>
    </p:bg>
    <p:spTree>
      <p:nvGrpSpPr>
        <p:cNvPr id="1" name=""/>
        <p:cNvGrpSpPr/>
        <p:nvPr/>
      </p:nvGrpSpPr>
      <p:grpSpPr>
        <a:xfrm>
          <a:off x="0" y="0"/>
          <a:ext cx="0" cy="0"/>
          <a:chOff x="0" y="0"/>
          <a:chExt cx="0" cy="0"/>
        </a:xfrm>
      </p:grpSpPr>
      <p:sp>
        <p:nvSpPr>
          <p:cNvPr id="7" name="6 Forma libre"/>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8 Forma libre"/>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1 Título"/>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B32767C4-356F-4EFF-A5DB-7005697D6E7A}" type="datetimeFigureOut">
              <a:rPr lang="es-ES" smtClean="0"/>
              <a:pPr/>
              <a:t>25/11/2019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D5B3FF64-97FF-4330-B843-D4FFA3DC91C8}" type="slidenum">
              <a:rPr lang="es-ES" smtClean="0"/>
              <a:pPr/>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7467600" cy="1143000"/>
          </a:xfrm>
        </p:spPr>
        <p:txBody>
          <a:body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B32767C4-356F-4EFF-A5DB-7005697D6E7A}" type="datetimeFigureOut">
              <a:rPr lang="es-ES" smtClean="0"/>
              <a:pPr/>
              <a:t>25/11/2019</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D5B3FF64-97FF-4330-B843-D4FFA3DC91C8}"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nchor="ctr"/>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p>
            <a:fld id="{B32767C4-356F-4EFF-A5DB-7005697D6E7A}" type="datetimeFigureOut">
              <a:rPr lang="es-ES" smtClean="0"/>
              <a:pPr/>
              <a:t>25/11/2019</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D5B3FF64-97FF-4330-B843-D4FFA3DC91C8}"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320"/>
            <a:ext cx="7470648" cy="1143000"/>
          </a:xfrm>
        </p:spPr>
        <p:txBody>
          <a:bodyPr anchor="ctr"/>
          <a:lstStyle>
            <a:lvl1pPr algn="l">
              <a:defRPr sz="4600"/>
            </a:lvl1pPr>
          </a:lstStyle>
          <a:p>
            <a:r>
              <a:rPr kumimoji="0" lang="es-ES" smtClean="0"/>
              <a:t>Haga clic para modificar el estilo de título del patrón</a:t>
            </a:r>
            <a:endParaRPr kumimoji="0" lang="en-US"/>
          </a:p>
        </p:txBody>
      </p:sp>
      <p:sp>
        <p:nvSpPr>
          <p:cNvPr id="7" name="6 Marcador de fecha"/>
          <p:cNvSpPr>
            <a:spLocks noGrp="1"/>
          </p:cNvSpPr>
          <p:nvPr>
            <p:ph type="dt" sz="half" idx="10"/>
          </p:nvPr>
        </p:nvSpPr>
        <p:spPr/>
        <p:txBody>
          <a:bodyPr/>
          <a:lstStyle/>
          <a:p>
            <a:fld id="{B32767C4-356F-4EFF-A5DB-7005697D6E7A}" type="datetimeFigureOut">
              <a:rPr lang="es-ES" smtClean="0"/>
              <a:pPr/>
              <a:t>25/11/2019</a:t>
            </a:fld>
            <a:endParaRPr lang="es-ES"/>
          </a:p>
        </p:txBody>
      </p:sp>
      <p:sp>
        <p:nvSpPr>
          <p:cNvPr id="8" name="7 Marcador de número de diapositiva"/>
          <p:cNvSpPr>
            <a:spLocks noGrp="1"/>
          </p:cNvSpPr>
          <p:nvPr>
            <p:ph type="sldNum" sz="quarter" idx="11"/>
          </p:nvPr>
        </p:nvSpPr>
        <p:spPr/>
        <p:txBody>
          <a:bodyPr/>
          <a:lstStyle/>
          <a:p>
            <a:fld id="{D5B3FF64-97FF-4330-B843-D4FFA3DC91C8}" type="slidenum">
              <a:rPr lang="es-ES" smtClean="0"/>
              <a:pPr/>
              <a:t>‹Nº›</a:t>
            </a:fld>
            <a:endParaRPr lang="es-ES"/>
          </a:p>
        </p:txBody>
      </p:sp>
      <p:sp>
        <p:nvSpPr>
          <p:cNvPr id="9" name="8 Marcador de pie de página"/>
          <p:cNvSpPr>
            <a:spLocks noGrp="1"/>
          </p:cNvSpPr>
          <p:nvPr>
            <p:ph type="ftr" sz="quarter" idx="12"/>
          </p:nvPr>
        </p:nvSpPr>
        <p:spPr/>
        <p:txBody>
          <a:bodyPr/>
          <a:lstStyle/>
          <a:p>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B32767C4-356F-4EFF-A5DB-7005697D6E7A}" type="datetimeFigureOut">
              <a:rPr lang="es-ES" smtClean="0"/>
              <a:pPr/>
              <a:t>25/11/2019</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D5B3FF64-97FF-4330-B843-D4FFA3DC91C8}"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B32767C4-356F-4EFF-A5DB-7005697D6E7A}" type="datetimeFigureOut">
              <a:rPr lang="es-ES" smtClean="0"/>
              <a:pPr/>
              <a:t>25/11/2019</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a:xfrm>
            <a:off x="8156448" y="6422064"/>
            <a:ext cx="762000" cy="365125"/>
          </a:xfrm>
        </p:spPr>
        <p:txBody>
          <a:bodyPr/>
          <a:lstStyle/>
          <a:p>
            <a:fld id="{D5B3FF64-97FF-4330-B843-D4FFA3DC91C8}"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a:xfrm>
            <a:off x="457200" y="6422064"/>
            <a:ext cx="2133600" cy="365125"/>
          </a:xfrm>
        </p:spPr>
        <p:txBody>
          <a:bodyPr/>
          <a:lstStyle/>
          <a:p>
            <a:fld id="{B32767C4-356F-4EFF-A5DB-7005697D6E7A}" type="datetimeFigureOut">
              <a:rPr lang="es-ES" smtClean="0"/>
              <a:pPr/>
              <a:t>25/11/2019</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D5B3FF64-97FF-4330-B843-D4FFA3DC91C8}"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11 Forma libre"/>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15 Forma libre"/>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8 Marcador de título"/>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B32767C4-356F-4EFF-A5DB-7005697D6E7A}" type="datetimeFigureOut">
              <a:rPr lang="es-ES" smtClean="0"/>
              <a:pPr/>
              <a:t>25/11/2019</a:t>
            </a:fld>
            <a:endParaRPr lang="es-ES"/>
          </a:p>
        </p:txBody>
      </p:sp>
      <p:sp>
        <p:nvSpPr>
          <p:cNvPr id="22" name="21 Marcador de pie de página"/>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s-ES"/>
          </a:p>
        </p:txBody>
      </p:sp>
      <p:sp>
        <p:nvSpPr>
          <p:cNvPr id="18" name="17 Marcador de número de diapositiva"/>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D5B3FF64-97FF-4330-B843-D4FFA3DC91C8}" type="slidenum">
              <a:rPr lang="es-ES" smtClean="0"/>
              <a:pPr/>
              <a:t>‹Nº›</a:t>
            </a:fld>
            <a:endParaRPr lang="es-E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hyperlink" Target="http://www.wpf-tutorial.com/data-binding/value-conversion-with-ivalueconverter/"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es-es/windows/uwp/design/controls-and-patterns/xaml-style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1 Título"/>
          <p:cNvSpPr>
            <a:spLocks noGrp="1"/>
          </p:cNvSpPr>
          <p:nvPr>
            <p:ph type="ctrTitle"/>
          </p:nvPr>
        </p:nvSpPr>
        <p:spPr>
          <a:xfrm>
            <a:off x="611560" y="1052736"/>
            <a:ext cx="7920880" cy="4392488"/>
          </a:xfrm>
        </p:spPr>
        <p:txBody>
          <a:bodyPr>
            <a:normAutofit/>
          </a:bodyPr>
          <a:lstStyle/>
          <a:p>
            <a:pPr algn="ctr"/>
            <a:r>
              <a:rPr lang="es-ES" dirty="0" smtClean="0"/>
              <a:t>UNIDAD 11:</a:t>
            </a:r>
            <a:r>
              <a:rPr lang="es-ES" smtClean="0"/>
              <a:t/>
            </a:r>
            <a:br>
              <a:rPr lang="es-ES" smtClean="0"/>
            </a:br>
            <a:r>
              <a:rPr lang="es-ES" dirty="0" smtClean="0"/>
              <a:t/>
            </a:r>
            <a:br>
              <a:rPr lang="es-ES" dirty="0" smtClean="0"/>
            </a:br>
            <a:r>
              <a:rPr lang="es-ES" dirty="0" smtClean="0"/>
              <a:t>RESOURCES</a:t>
            </a:r>
            <a:br>
              <a:rPr lang="es-ES" dirty="0" smtClean="0"/>
            </a:br>
            <a:r>
              <a:rPr lang="es-ES" dirty="0" smtClean="0"/>
              <a:t>y VALUE CONVERTERS</a:t>
            </a:r>
            <a:endParaRPr lang="es-ES" dirty="0"/>
          </a:p>
        </p:txBody>
      </p:sp>
      <p:sp>
        <p:nvSpPr>
          <p:cNvPr id="4" name="3 Marcador de pie de página"/>
          <p:cNvSpPr txBox="1">
            <a:spLocks/>
          </p:cNvSpPr>
          <p:nvPr/>
        </p:nvSpPr>
        <p:spPr>
          <a:xfrm>
            <a:off x="6156176" y="6381328"/>
            <a:ext cx="2895600" cy="365125"/>
          </a:xfrm>
          <a:prstGeom prst="rect">
            <a:avLst/>
          </a:prstGeom>
        </p:spPr>
        <p:txBody>
          <a:bodyPr vert="horz" l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ES" sz="1000" b="0" i="0" u="none" strike="noStrike" kern="1200" cap="none" spc="0" normalizeH="0" baseline="0" noProof="0" dirty="0" smtClean="0">
                <a:ln>
                  <a:noFill/>
                </a:ln>
                <a:solidFill>
                  <a:schemeClr val="tx2">
                    <a:shade val="50000"/>
                  </a:schemeClr>
                </a:solidFill>
                <a:effectLst/>
                <a:uLnTx/>
                <a:uFillTx/>
                <a:latin typeface="+mn-lt"/>
                <a:ea typeface="+mn-ea"/>
                <a:cs typeface="+mn-cs"/>
              </a:rPr>
              <a:t>Ciclo: D.A.M.</a:t>
            </a:r>
            <a:r>
              <a:rPr kumimoji="0" lang="es-ES" sz="1000" b="0" i="0" u="none" strike="noStrike" kern="1200" cap="none" spc="0" normalizeH="0" noProof="0" dirty="0" smtClean="0">
                <a:ln>
                  <a:noFill/>
                </a:ln>
                <a:solidFill>
                  <a:schemeClr val="tx2">
                    <a:shade val="50000"/>
                  </a:schemeClr>
                </a:solidFill>
                <a:effectLst/>
                <a:uLnTx/>
                <a:uFillTx/>
                <a:latin typeface="+mn-lt"/>
                <a:ea typeface="+mn-ea"/>
                <a:cs typeface="+mn-cs"/>
              </a:rPr>
              <a:t>  </a:t>
            </a:r>
            <a:r>
              <a:rPr kumimoji="0" lang="es-ES" sz="1000" b="0" i="0" u="none" strike="noStrike" kern="1200" cap="none" spc="0" normalizeH="0" baseline="0" noProof="0" dirty="0" smtClean="0">
                <a:ln>
                  <a:noFill/>
                </a:ln>
                <a:solidFill>
                  <a:schemeClr val="tx2">
                    <a:shade val="50000"/>
                  </a:schemeClr>
                </a:solidFill>
                <a:effectLst/>
                <a:uLnTx/>
                <a:uFillTx/>
                <a:latin typeface="+mn-lt"/>
                <a:ea typeface="+mn-ea"/>
                <a:cs typeface="+mn-cs"/>
              </a:rPr>
              <a:t>----  Desarrollo de Interfaces</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s-ES" sz="1000" b="0" i="0" u="none" strike="noStrike" kern="1200" cap="none" spc="0" normalizeH="0" baseline="0" noProof="0" dirty="0" smtClean="0">
                <a:ln>
                  <a:noFill/>
                </a:ln>
                <a:solidFill>
                  <a:schemeClr val="tx2">
                    <a:shade val="50000"/>
                  </a:schemeClr>
                </a:solidFill>
                <a:effectLst/>
                <a:uLnTx/>
                <a:uFillTx/>
                <a:latin typeface="+mn-lt"/>
                <a:ea typeface="+mn-ea"/>
                <a:cs typeface="+mn-cs"/>
              </a:rPr>
              <a:t>    I.E.S. Nervión  ----  Fernando Galiana</a:t>
            </a:r>
            <a:endParaRPr kumimoji="0" lang="es-ES" sz="1000" b="0" i="0" u="none" strike="noStrike" kern="1200" cap="none" spc="0" normalizeH="0" baseline="0" noProof="0" dirty="0">
              <a:ln>
                <a:noFill/>
              </a:ln>
              <a:solidFill>
                <a:schemeClr val="tx2">
                  <a:shade val="50000"/>
                </a:schemeClr>
              </a:solidFill>
              <a:effectLst/>
              <a:uLnTx/>
              <a:uFillTx/>
              <a:latin typeface="+mn-lt"/>
              <a:ea typeface="+mn-ea"/>
              <a:cs typeface="+mn-cs"/>
            </a:endParaRP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b="1" i="1" dirty="0" err="1" smtClean="0">
                <a:solidFill>
                  <a:schemeClr val="accent1">
                    <a:lumMod val="75000"/>
                  </a:schemeClr>
                </a:solidFill>
              </a:rPr>
              <a:t>Ejemplo</a:t>
            </a:r>
            <a:endParaRPr lang="en-US" b="1" i="1" dirty="0" smtClean="0">
              <a:solidFill>
                <a:schemeClr val="accent1">
                  <a:lumMod val="75000"/>
                </a:schemeClr>
              </a:solidFill>
            </a:endParaRPr>
          </a:p>
        </p:txBody>
      </p:sp>
      <p:sp>
        <p:nvSpPr>
          <p:cNvPr id="3" name="2 Marcador de contenido"/>
          <p:cNvSpPr>
            <a:spLocks noGrp="1"/>
          </p:cNvSpPr>
          <p:nvPr>
            <p:ph idx="1"/>
          </p:nvPr>
        </p:nvSpPr>
        <p:spPr>
          <a:xfrm>
            <a:off x="467544" y="1412776"/>
            <a:ext cx="7467600" cy="4525963"/>
          </a:xfrm>
        </p:spPr>
        <p:txBody>
          <a:bodyPr>
            <a:noAutofit/>
          </a:bodyPr>
          <a:lstStyle/>
          <a:p>
            <a:r>
              <a:rPr lang="es-ES" sz="2800" dirty="0" smtClean="0"/>
              <a:t>En este ejemplo de un tutorial, se realiza un </a:t>
            </a:r>
            <a:r>
              <a:rPr lang="es-ES" sz="2800" dirty="0" err="1" smtClean="0"/>
              <a:t>converter</a:t>
            </a:r>
            <a:r>
              <a:rPr lang="es-ES" sz="2800" dirty="0" smtClean="0"/>
              <a:t> para poder enlazar un </a:t>
            </a:r>
            <a:r>
              <a:rPr lang="es-ES" sz="2800" dirty="0" err="1" smtClean="0"/>
              <a:t>String</a:t>
            </a:r>
            <a:r>
              <a:rPr lang="es-ES" sz="2800" dirty="0" smtClean="0"/>
              <a:t> en el que se escribirá “yes” o “no”, y un booleano de un </a:t>
            </a:r>
            <a:r>
              <a:rPr lang="es-ES" sz="2800" dirty="0" err="1" smtClean="0"/>
              <a:t>chekbox</a:t>
            </a:r>
            <a:r>
              <a:rPr lang="es-ES" sz="2800" dirty="0" smtClean="0"/>
              <a:t>.</a:t>
            </a:r>
          </a:p>
          <a:p>
            <a:pPr marL="36576" indent="0">
              <a:buNone/>
            </a:pPr>
            <a:endParaRPr lang="es-ES" sz="2800" dirty="0" smtClean="0"/>
          </a:p>
          <a:p>
            <a:pPr marL="36576" indent="0">
              <a:buNone/>
            </a:pPr>
            <a:r>
              <a:rPr lang="es-ES" sz="1600" dirty="0">
                <a:solidFill>
                  <a:schemeClr val="accent2">
                    <a:lumMod val="40000"/>
                    <a:lumOff val="60000"/>
                  </a:schemeClr>
                </a:solidFill>
                <a:hlinkClick r:id="rId3"/>
              </a:rPr>
              <a:t>http://www.wpf-tutorial.com/data-binding/value-conversion-with-ivalueconverter/</a:t>
            </a:r>
            <a:endParaRPr lang="es-ES" sz="1600" dirty="0" smtClean="0">
              <a:solidFill>
                <a:schemeClr val="accent2">
                  <a:lumMod val="40000"/>
                  <a:lumOff val="60000"/>
                </a:schemeClr>
              </a:solidFill>
            </a:endParaRPr>
          </a:p>
          <a:p>
            <a:pPr marL="36576" indent="0">
              <a:buNone/>
            </a:pPr>
            <a:endParaRPr lang="es-ES" sz="2000" dirty="0" smtClean="0"/>
          </a:p>
          <a:p>
            <a:pPr>
              <a:buNone/>
            </a:pPr>
            <a:endParaRPr lang="es-ES" sz="2800" dirty="0" smtClean="0"/>
          </a:p>
          <a:p>
            <a:pPr>
              <a:buNone/>
            </a:pPr>
            <a:endParaRPr lang="es-ES" sz="2800" dirty="0" smtClean="0"/>
          </a:p>
          <a:p>
            <a:pPr>
              <a:buNone/>
            </a:pPr>
            <a:endParaRPr lang="es-ES" sz="2800" dirty="0" smtClean="0"/>
          </a:p>
          <a:p>
            <a:pPr>
              <a:buNone/>
            </a:pPr>
            <a:endParaRPr lang="es-ES" sz="2800" dirty="0" smtClean="0"/>
          </a:p>
          <a:p>
            <a:pPr>
              <a:buNone/>
            </a:pPr>
            <a:endParaRPr lang="es-ES" sz="2800" dirty="0" smtClean="0"/>
          </a:p>
          <a:p>
            <a:pPr>
              <a:buNone/>
            </a:pPr>
            <a:endParaRPr lang="es-ES" sz="2800" dirty="0" smtClean="0"/>
          </a:p>
          <a:p>
            <a:pPr>
              <a:buNone/>
            </a:pPr>
            <a:endParaRPr lang="es-ES" sz="2800" dirty="0" smtClean="0"/>
          </a:p>
          <a:p>
            <a:pPr>
              <a:buNone/>
            </a:pPr>
            <a:endParaRPr lang="es-ES" sz="2800" dirty="0" smtClean="0"/>
          </a:p>
        </p:txBody>
      </p:sp>
      <p:sp>
        <p:nvSpPr>
          <p:cNvPr id="6" name="3 Marcador de pie de página"/>
          <p:cNvSpPr txBox="1">
            <a:spLocks/>
          </p:cNvSpPr>
          <p:nvPr/>
        </p:nvSpPr>
        <p:spPr>
          <a:xfrm>
            <a:off x="6156176" y="6381328"/>
            <a:ext cx="2895600" cy="365125"/>
          </a:xfrm>
          <a:prstGeom prst="rect">
            <a:avLst/>
          </a:prstGeom>
        </p:spPr>
        <p:txBody>
          <a:bodyPr vert="horz" lIns="0" rIns="0" bIns="0" anchor="b"/>
          <a:lstStyle/>
          <a:p>
            <a:pPr algn="r">
              <a:defRPr/>
            </a:pPr>
            <a:r>
              <a:rPr lang="es-ES" sz="1000" dirty="0" smtClean="0">
                <a:solidFill>
                  <a:srgbClr val="D4D2D0">
                    <a:shade val="50000"/>
                  </a:srgbClr>
                </a:solidFill>
              </a:rPr>
              <a:t>Ciclo: D.A.M.  ----  Desarrollo de Interfaces</a:t>
            </a:r>
          </a:p>
          <a:p>
            <a:pPr algn="r">
              <a:defRPr/>
            </a:pPr>
            <a:r>
              <a:rPr lang="es-ES" sz="1000" dirty="0" smtClean="0">
                <a:solidFill>
                  <a:srgbClr val="D4D2D0">
                    <a:shade val="50000"/>
                  </a:srgbClr>
                </a:solidFill>
              </a:rPr>
              <a:t>I.E.S. Nervión  ----  Fernando Galiana</a:t>
            </a:r>
            <a:endParaRPr lang="es-ES" sz="1000" dirty="0">
              <a:solidFill>
                <a:srgbClr val="D4D2D0">
                  <a:shade val="50000"/>
                </a:srgbClr>
              </a:solidFill>
            </a:endParaRPr>
          </a:p>
        </p:txBody>
      </p:sp>
    </p:spTree>
    <p:extLst>
      <p:ext uri="{BB962C8B-B14F-4D97-AF65-F5344CB8AC3E}">
        <p14:creationId xmlns:p14="http://schemas.microsoft.com/office/powerpoint/2010/main" val="862101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b="1" i="1" dirty="0" err="1" smtClean="0">
                <a:solidFill>
                  <a:schemeClr val="accent1">
                    <a:lumMod val="75000"/>
                  </a:schemeClr>
                </a:solidFill>
              </a:rPr>
              <a:t>Ejercicio</a:t>
            </a:r>
            <a:endParaRPr lang="en-US" b="1" i="1" dirty="0" smtClean="0">
              <a:solidFill>
                <a:schemeClr val="accent1">
                  <a:lumMod val="75000"/>
                </a:schemeClr>
              </a:solidFill>
            </a:endParaRPr>
          </a:p>
        </p:txBody>
      </p:sp>
      <p:sp>
        <p:nvSpPr>
          <p:cNvPr id="3" name="2 Marcador de contenido"/>
          <p:cNvSpPr>
            <a:spLocks noGrp="1"/>
          </p:cNvSpPr>
          <p:nvPr>
            <p:ph idx="1"/>
          </p:nvPr>
        </p:nvSpPr>
        <p:spPr>
          <a:xfrm>
            <a:off x="467544" y="1412776"/>
            <a:ext cx="7467600" cy="4525963"/>
          </a:xfrm>
        </p:spPr>
        <p:txBody>
          <a:bodyPr>
            <a:noAutofit/>
          </a:bodyPr>
          <a:lstStyle/>
          <a:p>
            <a:pPr>
              <a:buNone/>
            </a:pPr>
            <a:r>
              <a:rPr lang="es-ES" sz="2000" dirty="0" smtClean="0"/>
              <a:t>Realizar un </a:t>
            </a:r>
            <a:r>
              <a:rPr lang="es-ES" sz="2000" dirty="0" err="1" smtClean="0"/>
              <a:t>converter</a:t>
            </a:r>
            <a:r>
              <a:rPr lang="es-ES" sz="2000" dirty="0" smtClean="0"/>
              <a:t> para que la fecha del proyecto de “Personas” aparezca como un </a:t>
            </a:r>
            <a:r>
              <a:rPr lang="es-ES" sz="2000" dirty="0" err="1" smtClean="0"/>
              <a:t>String</a:t>
            </a:r>
            <a:r>
              <a:rPr lang="es-ES" sz="2000" dirty="0" smtClean="0"/>
              <a:t> en el formato “</a:t>
            </a:r>
            <a:r>
              <a:rPr lang="es-ES" sz="2000" dirty="0" err="1" smtClean="0"/>
              <a:t>dd</a:t>
            </a:r>
            <a:r>
              <a:rPr lang="es-ES" sz="2000" dirty="0" smtClean="0"/>
              <a:t>/mm/</a:t>
            </a:r>
            <a:r>
              <a:rPr lang="es-ES" sz="2000" dirty="0" err="1" smtClean="0"/>
              <a:t>aaa</a:t>
            </a:r>
            <a:r>
              <a:rPr lang="es-ES" sz="2000" dirty="0" smtClean="0"/>
              <a:t>”.</a:t>
            </a:r>
          </a:p>
          <a:p>
            <a:pPr>
              <a:buNone/>
            </a:pPr>
            <a:r>
              <a:rPr lang="es-ES" sz="2000" dirty="0" smtClean="0"/>
              <a:t>El </a:t>
            </a:r>
            <a:r>
              <a:rPr lang="es-ES" sz="2000" dirty="0" err="1" smtClean="0"/>
              <a:t>converter</a:t>
            </a:r>
            <a:r>
              <a:rPr lang="es-ES" sz="2000" dirty="0" smtClean="0"/>
              <a:t> debe también realizar en cambio al contrario para que cuando se guarde una fecha el </a:t>
            </a:r>
            <a:r>
              <a:rPr lang="es-ES" sz="2000" smtClean="0"/>
              <a:t>tipo recogido sea Date.</a:t>
            </a:r>
            <a:endParaRPr lang="es-ES" sz="2000" dirty="0" smtClean="0"/>
          </a:p>
          <a:p>
            <a:pPr>
              <a:buNone/>
            </a:pPr>
            <a:endParaRPr lang="es-ES" sz="2000" dirty="0" smtClean="0"/>
          </a:p>
          <a:p>
            <a:pPr>
              <a:buNone/>
            </a:pPr>
            <a:endParaRPr lang="es-ES" sz="2000" dirty="0" smtClean="0"/>
          </a:p>
          <a:p>
            <a:pPr>
              <a:buNone/>
            </a:pPr>
            <a:endParaRPr lang="es-ES" sz="2000" dirty="0" smtClean="0"/>
          </a:p>
          <a:p>
            <a:pPr>
              <a:buNone/>
            </a:pPr>
            <a:endParaRPr lang="es-ES" sz="2000" dirty="0" smtClean="0"/>
          </a:p>
          <a:p>
            <a:pPr>
              <a:buNone/>
            </a:pPr>
            <a:endParaRPr lang="es-ES" sz="2000" dirty="0" smtClean="0"/>
          </a:p>
          <a:p>
            <a:pPr>
              <a:buNone/>
            </a:pPr>
            <a:endParaRPr lang="es-ES" sz="2000" dirty="0" smtClean="0"/>
          </a:p>
        </p:txBody>
      </p:sp>
      <p:sp>
        <p:nvSpPr>
          <p:cNvPr id="6" name="3 Marcador de pie de página"/>
          <p:cNvSpPr txBox="1">
            <a:spLocks/>
          </p:cNvSpPr>
          <p:nvPr/>
        </p:nvSpPr>
        <p:spPr>
          <a:xfrm>
            <a:off x="6156176" y="6381328"/>
            <a:ext cx="2895600" cy="365125"/>
          </a:xfrm>
          <a:prstGeom prst="rect">
            <a:avLst/>
          </a:prstGeom>
        </p:spPr>
        <p:txBody>
          <a:bodyPr vert="horz" l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ES" sz="1000" b="0" i="0" u="none" strike="noStrike" kern="1200" cap="none" spc="0" normalizeH="0" baseline="0" noProof="0" dirty="0" smtClean="0">
                <a:ln>
                  <a:noFill/>
                </a:ln>
                <a:solidFill>
                  <a:schemeClr val="tx2">
                    <a:shade val="50000"/>
                  </a:schemeClr>
                </a:solidFill>
                <a:effectLst/>
                <a:uLnTx/>
                <a:uFillTx/>
                <a:latin typeface="+mn-lt"/>
                <a:ea typeface="+mn-ea"/>
                <a:cs typeface="+mn-cs"/>
              </a:rPr>
              <a:t>Ciclo: D.A.M.  ----  Desarrollo de Interfaces</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s-ES" sz="1000" b="0" i="0" u="none" strike="noStrike" kern="1200" cap="none" spc="0" normalizeH="0" baseline="0" noProof="0" dirty="0" smtClean="0">
                <a:ln>
                  <a:noFill/>
                </a:ln>
                <a:solidFill>
                  <a:schemeClr val="tx2">
                    <a:shade val="50000"/>
                  </a:schemeClr>
                </a:solidFill>
                <a:effectLst/>
                <a:uLnTx/>
                <a:uFillTx/>
                <a:latin typeface="+mn-lt"/>
                <a:ea typeface="+mn-ea"/>
                <a:cs typeface="+mn-cs"/>
              </a:rPr>
              <a:t>I.E.S. Nervión  ----  Fernando Galiana</a:t>
            </a:r>
            <a:endParaRPr kumimoji="0" lang="es-ES" sz="1000" b="0" i="0" u="none" strike="noStrike" kern="1200" cap="none" spc="0" normalizeH="0" baseline="0" noProof="0" dirty="0">
              <a:ln>
                <a:noFill/>
              </a:ln>
              <a:solidFill>
                <a:schemeClr val="tx2">
                  <a:shade val="50000"/>
                </a:schemeClr>
              </a:solidFill>
              <a:effectLst/>
              <a:uLnTx/>
              <a:uFillTx/>
              <a:latin typeface="+mn-lt"/>
              <a:ea typeface="+mn-ea"/>
              <a:cs typeface="+mn-cs"/>
            </a:endParaRPr>
          </a:p>
        </p:txBody>
      </p:sp>
    </p:spTree>
    <p:extLst>
      <p:ext uri="{BB962C8B-B14F-4D97-AF65-F5344CB8AC3E}">
        <p14:creationId xmlns:p14="http://schemas.microsoft.com/office/powerpoint/2010/main" val="39528581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b="1" i="1" dirty="0" smtClean="0">
                <a:solidFill>
                  <a:schemeClr val="accent1">
                    <a:lumMod val="75000"/>
                  </a:schemeClr>
                </a:solidFill>
              </a:rPr>
              <a:t>Resources</a:t>
            </a:r>
          </a:p>
        </p:txBody>
      </p:sp>
      <p:sp>
        <p:nvSpPr>
          <p:cNvPr id="3" name="2 Marcador de contenido"/>
          <p:cNvSpPr>
            <a:spLocks noGrp="1"/>
          </p:cNvSpPr>
          <p:nvPr>
            <p:ph idx="1"/>
          </p:nvPr>
        </p:nvSpPr>
        <p:spPr>
          <a:xfrm>
            <a:off x="467544" y="1412776"/>
            <a:ext cx="7467600" cy="4525963"/>
          </a:xfrm>
        </p:spPr>
        <p:txBody>
          <a:bodyPr>
            <a:noAutofit/>
          </a:bodyPr>
          <a:lstStyle/>
          <a:p>
            <a:r>
              <a:rPr lang="es-ES" sz="1800" dirty="0" smtClean="0"/>
              <a:t>Los </a:t>
            </a:r>
            <a:r>
              <a:rPr lang="es-ES" sz="1800" dirty="0" err="1" smtClean="0"/>
              <a:t>resources</a:t>
            </a:r>
            <a:r>
              <a:rPr lang="es-ES" sz="1800" dirty="0" smtClean="0"/>
              <a:t> (recursos) de UWP se usan para simplificar la reutilización de elementos que usemos en más de un sitio.</a:t>
            </a:r>
          </a:p>
          <a:p>
            <a:r>
              <a:rPr lang="es-ES" sz="1800" dirty="0" smtClean="0"/>
              <a:t>Estos elementos pueden ser cualquier objeto, pero normalmente los </a:t>
            </a:r>
            <a:r>
              <a:rPr lang="es-ES" sz="1800" dirty="0" err="1" smtClean="0"/>
              <a:t>resources</a:t>
            </a:r>
            <a:r>
              <a:rPr lang="es-ES" sz="1800" dirty="0" smtClean="0"/>
              <a:t> se suelen usar para aplicar estilos, plantillas, etc.</a:t>
            </a:r>
          </a:p>
          <a:p>
            <a:r>
              <a:rPr lang="es-ES" sz="1800" dirty="0" smtClean="0"/>
              <a:t>Se suelen definir en el XAML, aunque se pueden crear y manipular también por código</a:t>
            </a:r>
          </a:p>
          <a:p>
            <a:r>
              <a:rPr lang="es-ES" sz="1800" dirty="0" smtClean="0"/>
              <a:t>Se pueden definir en cualquier parte del XAML, teniendo en cuenta que podrá ser usado por los elementos por debajo de donde lo hayamos definido. Por ello suelen definirse a nivel de Page.</a:t>
            </a:r>
          </a:p>
          <a:p>
            <a:r>
              <a:rPr lang="es-ES" sz="1800" dirty="0" smtClean="0"/>
              <a:t>Además se pueden definir a nivel de aplicación (</a:t>
            </a:r>
            <a:r>
              <a:rPr lang="es-ES" sz="1800" dirty="0" err="1" smtClean="0"/>
              <a:t>App.xaml</a:t>
            </a:r>
            <a:r>
              <a:rPr lang="es-ES" sz="1800" dirty="0" smtClean="0"/>
              <a:t>), por lo que serán accesibles desde cualquier parte de mi proyecto. No conviene abusar de esto porque queda menos claro quién está usando el recurso. Podemos tomar como norma que si vamos a usar un recurso en más de cuatro ventanas diferentes, definiremos el recurso a nivel de aplicación.</a:t>
            </a:r>
          </a:p>
          <a:p>
            <a:r>
              <a:rPr lang="es-ES" sz="1800" dirty="0" smtClean="0"/>
              <a:t>Cualquier elemento admite la propiedad “</a:t>
            </a:r>
            <a:r>
              <a:rPr lang="es-ES" sz="1800" dirty="0" err="1" smtClean="0"/>
              <a:t>Resource</a:t>
            </a:r>
            <a:r>
              <a:rPr lang="es-ES" sz="1800" dirty="0" smtClean="0"/>
              <a:t>”.</a:t>
            </a:r>
          </a:p>
        </p:txBody>
      </p:sp>
      <p:sp>
        <p:nvSpPr>
          <p:cNvPr id="6" name="3 Marcador de pie de página"/>
          <p:cNvSpPr txBox="1">
            <a:spLocks/>
          </p:cNvSpPr>
          <p:nvPr/>
        </p:nvSpPr>
        <p:spPr>
          <a:xfrm>
            <a:off x="6156176" y="6381328"/>
            <a:ext cx="2895600" cy="365125"/>
          </a:xfrm>
          <a:prstGeom prst="rect">
            <a:avLst/>
          </a:prstGeom>
        </p:spPr>
        <p:txBody>
          <a:bodyPr vert="horz" l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ES" sz="1000" b="0" i="0" u="none" strike="noStrike" kern="1200" cap="none" spc="0" normalizeH="0" baseline="0" noProof="0" dirty="0" smtClean="0">
                <a:ln>
                  <a:noFill/>
                </a:ln>
                <a:solidFill>
                  <a:schemeClr val="tx2">
                    <a:shade val="50000"/>
                  </a:schemeClr>
                </a:solidFill>
                <a:effectLst/>
                <a:uLnTx/>
                <a:uFillTx/>
                <a:latin typeface="+mn-lt"/>
                <a:ea typeface="+mn-ea"/>
                <a:cs typeface="+mn-cs"/>
              </a:rPr>
              <a:t>Ciclo: D.A.M.  ----  Desarrollo de Interfaces</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s-ES" sz="1000" b="0" i="0" u="none" strike="noStrike" kern="1200" cap="none" spc="0" normalizeH="0" baseline="0" noProof="0" dirty="0" smtClean="0">
                <a:ln>
                  <a:noFill/>
                </a:ln>
                <a:solidFill>
                  <a:schemeClr val="tx2">
                    <a:shade val="50000"/>
                  </a:schemeClr>
                </a:solidFill>
                <a:effectLst/>
                <a:uLnTx/>
                <a:uFillTx/>
                <a:latin typeface="+mn-lt"/>
                <a:ea typeface="+mn-ea"/>
                <a:cs typeface="+mn-cs"/>
              </a:rPr>
              <a:t>I.E.S. Nervión  ----  Fernando Galiana</a:t>
            </a:r>
            <a:endParaRPr kumimoji="0" lang="es-ES" sz="1000" b="0" i="0" u="none" strike="noStrike" kern="1200" cap="none" spc="0" normalizeH="0" baseline="0" noProof="0" dirty="0">
              <a:ln>
                <a:noFill/>
              </a:ln>
              <a:solidFill>
                <a:schemeClr val="tx2">
                  <a:shade val="50000"/>
                </a:schemeClr>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b="1" i="1" dirty="0" err="1" smtClean="0">
                <a:solidFill>
                  <a:schemeClr val="accent1">
                    <a:lumMod val="75000"/>
                  </a:schemeClr>
                </a:solidFill>
              </a:rPr>
              <a:t>Creación</a:t>
            </a:r>
            <a:r>
              <a:rPr lang="en-US" b="1" i="1" dirty="0" smtClean="0">
                <a:solidFill>
                  <a:schemeClr val="accent1">
                    <a:lumMod val="75000"/>
                  </a:schemeClr>
                </a:solidFill>
              </a:rPr>
              <a:t> de Resources</a:t>
            </a:r>
          </a:p>
        </p:txBody>
      </p:sp>
      <p:sp>
        <p:nvSpPr>
          <p:cNvPr id="3" name="2 Marcador de contenido"/>
          <p:cNvSpPr>
            <a:spLocks noGrp="1"/>
          </p:cNvSpPr>
          <p:nvPr>
            <p:ph idx="1"/>
          </p:nvPr>
        </p:nvSpPr>
        <p:spPr>
          <a:xfrm>
            <a:off x="467544" y="1412776"/>
            <a:ext cx="7467600" cy="4525963"/>
          </a:xfrm>
        </p:spPr>
        <p:txBody>
          <a:bodyPr>
            <a:noAutofit/>
          </a:bodyPr>
          <a:lstStyle/>
          <a:p>
            <a:pPr marL="0" indent="0">
              <a:buNone/>
            </a:pPr>
            <a:r>
              <a:rPr lang="es-ES" sz="2000" dirty="0" smtClean="0"/>
              <a:t>Un ejemplo de creación de un </a:t>
            </a:r>
            <a:r>
              <a:rPr lang="es-ES" sz="2000" dirty="0" err="1" smtClean="0"/>
              <a:t>resource</a:t>
            </a:r>
            <a:r>
              <a:rPr lang="es-ES" sz="2000" dirty="0" smtClean="0"/>
              <a:t> a nivel de ventana podría ser el siguiente:</a:t>
            </a:r>
          </a:p>
          <a:p>
            <a:pPr>
              <a:buNone/>
            </a:pPr>
            <a:r>
              <a:rPr lang="es-ES" sz="1800" dirty="0" smtClean="0">
                <a:solidFill>
                  <a:schemeClr val="accent2">
                    <a:lumMod val="40000"/>
                    <a:lumOff val="60000"/>
                  </a:schemeClr>
                </a:solidFill>
              </a:rPr>
              <a:t>&lt;Page…</a:t>
            </a:r>
            <a:endParaRPr lang="en-US" sz="1800" dirty="0" smtClean="0">
              <a:solidFill>
                <a:schemeClr val="accent2">
                  <a:lumMod val="40000"/>
                  <a:lumOff val="60000"/>
                </a:schemeClr>
              </a:solidFill>
            </a:endParaRPr>
          </a:p>
          <a:p>
            <a:pPr>
              <a:buNone/>
            </a:pPr>
            <a:endParaRPr lang="es-ES" sz="1800" dirty="0" smtClean="0">
              <a:solidFill>
                <a:schemeClr val="accent2">
                  <a:lumMod val="40000"/>
                  <a:lumOff val="60000"/>
                </a:schemeClr>
              </a:solidFill>
            </a:endParaRPr>
          </a:p>
          <a:p>
            <a:pPr>
              <a:buNone/>
            </a:pPr>
            <a:r>
              <a:rPr lang="es-ES" sz="1800" dirty="0" smtClean="0">
                <a:solidFill>
                  <a:schemeClr val="accent2">
                    <a:lumMod val="40000"/>
                    <a:lumOff val="60000"/>
                  </a:schemeClr>
                </a:solidFill>
              </a:rPr>
              <a:t>    &lt;</a:t>
            </a:r>
            <a:r>
              <a:rPr lang="es-ES" sz="1800" dirty="0" err="1" smtClean="0">
                <a:solidFill>
                  <a:schemeClr val="accent2">
                    <a:lumMod val="40000"/>
                    <a:lumOff val="60000"/>
                  </a:schemeClr>
                </a:solidFill>
              </a:rPr>
              <a:t>Page.Resources</a:t>
            </a:r>
            <a:r>
              <a:rPr lang="es-ES" sz="1800" dirty="0" smtClean="0">
                <a:solidFill>
                  <a:schemeClr val="accent2">
                    <a:lumMod val="40000"/>
                    <a:lumOff val="60000"/>
                  </a:schemeClr>
                </a:solidFill>
              </a:rPr>
              <a:t>&gt;</a:t>
            </a:r>
          </a:p>
          <a:p>
            <a:pPr>
              <a:buNone/>
            </a:pPr>
            <a:r>
              <a:rPr lang="es-ES" sz="1800" dirty="0" smtClean="0">
                <a:solidFill>
                  <a:schemeClr val="accent2">
                    <a:lumMod val="40000"/>
                    <a:lumOff val="60000"/>
                  </a:schemeClr>
                </a:solidFill>
              </a:rPr>
              <a:t>       </a:t>
            </a:r>
          </a:p>
          <a:p>
            <a:pPr>
              <a:buNone/>
            </a:pPr>
            <a:r>
              <a:rPr lang="es-ES" sz="1800" dirty="0" smtClean="0">
                <a:solidFill>
                  <a:schemeClr val="accent2">
                    <a:lumMod val="40000"/>
                    <a:lumOff val="60000"/>
                  </a:schemeClr>
                </a:solidFill>
              </a:rPr>
              <a:t>        &lt;</a:t>
            </a:r>
            <a:r>
              <a:rPr lang="es-ES" sz="1800" dirty="0" err="1" smtClean="0">
                <a:solidFill>
                  <a:schemeClr val="accent2">
                    <a:lumMod val="40000"/>
                    <a:lumOff val="60000"/>
                  </a:schemeClr>
                </a:solidFill>
              </a:rPr>
              <a:t>LinearGradientBrush</a:t>
            </a:r>
            <a:r>
              <a:rPr lang="es-ES" sz="1800" dirty="0" smtClean="0">
                <a:solidFill>
                  <a:schemeClr val="accent2">
                    <a:lumMod val="40000"/>
                    <a:lumOff val="60000"/>
                  </a:schemeClr>
                </a:solidFill>
              </a:rPr>
              <a:t> x:Key="</a:t>
            </a:r>
            <a:r>
              <a:rPr lang="es-ES" sz="1800" dirty="0" err="1" smtClean="0">
                <a:solidFill>
                  <a:schemeClr val="accent2">
                    <a:lumMod val="40000"/>
                    <a:lumOff val="60000"/>
                  </a:schemeClr>
                </a:solidFill>
              </a:rPr>
              <a:t>buttonBackground</a:t>
            </a:r>
            <a:r>
              <a:rPr lang="es-ES" sz="1800" dirty="0" smtClean="0">
                <a:solidFill>
                  <a:schemeClr val="accent2">
                    <a:lumMod val="40000"/>
                    <a:lumOff val="60000"/>
                  </a:schemeClr>
                </a:solidFill>
              </a:rPr>
              <a:t>"&gt;</a:t>
            </a:r>
          </a:p>
          <a:p>
            <a:pPr>
              <a:buNone/>
            </a:pPr>
            <a:r>
              <a:rPr lang="en-US" sz="1800" dirty="0" smtClean="0">
                <a:solidFill>
                  <a:schemeClr val="accent2">
                    <a:lumMod val="40000"/>
                    <a:lumOff val="60000"/>
                  </a:schemeClr>
                </a:solidFill>
              </a:rPr>
              <a:t>            &lt;</a:t>
            </a:r>
            <a:r>
              <a:rPr lang="en-US" sz="1800" dirty="0" err="1" smtClean="0">
                <a:solidFill>
                  <a:schemeClr val="accent2">
                    <a:lumMod val="40000"/>
                    <a:lumOff val="60000"/>
                  </a:schemeClr>
                </a:solidFill>
              </a:rPr>
              <a:t>GradientStop</a:t>
            </a:r>
            <a:r>
              <a:rPr lang="en-US" sz="1800" dirty="0" smtClean="0">
                <a:solidFill>
                  <a:schemeClr val="accent2">
                    <a:lumMod val="40000"/>
                    <a:lumOff val="60000"/>
                  </a:schemeClr>
                </a:solidFill>
              </a:rPr>
              <a:t> Offset="0" Color="Silver"/&gt;</a:t>
            </a:r>
          </a:p>
          <a:p>
            <a:pPr>
              <a:buNone/>
            </a:pPr>
            <a:r>
              <a:rPr lang="en-US" sz="1800" dirty="0" smtClean="0">
                <a:solidFill>
                  <a:schemeClr val="accent2">
                    <a:lumMod val="40000"/>
                    <a:lumOff val="60000"/>
                  </a:schemeClr>
                </a:solidFill>
              </a:rPr>
              <a:t>            &lt;</a:t>
            </a:r>
            <a:r>
              <a:rPr lang="en-US" sz="1800" dirty="0" err="1" smtClean="0">
                <a:solidFill>
                  <a:schemeClr val="accent2">
                    <a:lumMod val="40000"/>
                    <a:lumOff val="60000"/>
                  </a:schemeClr>
                </a:solidFill>
              </a:rPr>
              <a:t>GradientStop</a:t>
            </a:r>
            <a:r>
              <a:rPr lang="en-US" sz="1800" dirty="0" smtClean="0">
                <a:solidFill>
                  <a:schemeClr val="accent2">
                    <a:lumMod val="40000"/>
                    <a:lumOff val="60000"/>
                  </a:schemeClr>
                </a:solidFill>
              </a:rPr>
              <a:t> Offset="1" Color="Orange"/&gt;</a:t>
            </a:r>
          </a:p>
          <a:p>
            <a:pPr>
              <a:buNone/>
            </a:pPr>
            <a:r>
              <a:rPr lang="es-ES" sz="1800" dirty="0" smtClean="0">
                <a:solidFill>
                  <a:schemeClr val="accent2">
                    <a:lumMod val="40000"/>
                    <a:lumOff val="60000"/>
                  </a:schemeClr>
                </a:solidFill>
              </a:rPr>
              <a:t>        &lt;/</a:t>
            </a:r>
            <a:r>
              <a:rPr lang="es-ES" sz="1800" dirty="0" err="1" smtClean="0">
                <a:solidFill>
                  <a:schemeClr val="accent2">
                    <a:lumMod val="40000"/>
                    <a:lumOff val="60000"/>
                  </a:schemeClr>
                </a:solidFill>
              </a:rPr>
              <a:t>LinearGradientBrush</a:t>
            </a:r>
            <a:r>
              <a:rPr lang="es-ES" sz="1800" dirty="0" smtClean="0">
                <a:solidFill>
                  <a:schemeClr val="accent2">
                    <a:lumMod val="40000"/>
                    <a:lumOff val="60000"/>
                  </a:schemeClr>
                </a:solidFill>
              </a:rPr>
              <a:t>&gt;</a:t>
            </a:r>
          </a:p>
          <a:p>
            <a:pPr>
              <a:buNone/>
            </a:pPr>
            <a:r>
              <a:rPr lang="es-ES" sz="1800" dirty="0" smtClean="0">
                <a:solidFill>
                  <a:schemeClr val="accent2">
                    <a:lumMod val="40000"/>
                    <a:lumOff val="60000"/>
                  </a:schemeClr>
                </a:solidFill>
              </a:rPr>
              <a:t>    &lt;/</a:t>
            </a:r>
            <a:r>
              <a:rPr lang="es-ES" sz="1800" dirty="0" err="1" smtClean="0">
                <a:solidFill>
                  <a:schemeClr val="accent2">
                    <a:lumMod val="40000"/>
                    <a:lumOff val="60000"/>
                  </a:schemeClr>
                </a:solidFill>
              </a:rPr>
              <a:t>Page.Resources</a:t>
            </a:r>
            <a:r>
              <a:rPr lang="es-ES" sz="1800" dirty="0" smtClean="0">
                <a:solidFill>
                  <a:schemeClr val="accent2">
                    <a:lumMod val="40000"/>
                    <a:lumOff val="60000"/>
                  </a:schemeClr>
                </a:solidFill>
              </a:rPr>
              <a:t>&gt;</a:t>
            </a:r>
          </a:p>
          <a:p>
            <a:pPr>
              <a:buNone/>
            </a:pPr>
            <a:r>
              <a:rPr lang="es-ES" sz="1800" dirty="0" smtClean="0">
                <a:solidFill>
                  <a:schemeClr val="accent2">
                    <a:lumMod val="40000"/>
                    <a:lumOff val="60000"/>
                  </a:schemeClr>
                </a:solidFill>
              </a:rPr>
              <a:t>…..</a:t>
            </a:r>
          </a:p>
          <a:p>
            <a:pPr>
              <a:buNone/>
            </a:pPr>
            <a:r>
              <a:rPr lang="es-ES" sz="1800" dirty="0" smtClean="0">
                <a:solidFill>
                  <a:schemeClr val="accent2">
                    <a:lumMod val="40000"/>
                    <a:lumOff val="60000"/>
                  </a:schemeClr>
                </a:solidFill>
              </a:rPr>
              <a:t>&lt;/Page&gt;</a:t>
            </a:r>
          </a:p>
          <a:p>
            <a:pPr>
              <a:buNone/>
            </a:pPr>
            <a:endParaRPr lang="es-ES" sz="2000" dirty="0" smtClean="0"/>
          </a:p>
          <a:p>
            <a:pPr>
              <a:buNone/>
            </a:pPr>
            <a:endParaRPr lang="es-ES" sz="2000" dirty="0" smtClean="0"/>
          </a:p>
          <a:p>
            <a:pPr>
              <a:buNone/>
            </a:pPr>
            <a:endParaRPr lang="es-ES" sz="2000" dirty="0" smtClean="0"/>
          </a:p>
          <a:p>
            <a:pPr>
              <a:buNone/>
            </a:pPr>
            <a:endParaRPr lang="es-ES" sz="2000" dirty="0" smtClean="0"/>
          </a:p>
          <a:p>
            <a:pPr>
              <a:buNone/>
            </a:pPr>
            <a:endParaRPr lang="es-ES" sz="2000" dirty="0" smtClean="0"/>
          </a:p>
          <a:p>
            <a:pPr>
              <a:buNone/>
            </a:pPr>
            <a:endParaRPr lang="es-ES" sz="2000" dirty="0" smtClean="0"/>
          </a:p>
          <a:p>
            <a:pPr>
              <a:buNone/>
            </a:pPr>
            <a:endParaRPr lang="es-ES" sz="2000" dirty="0" smtClean="0"/>
          </a:p>
          <a:p>
            <a:pPr>
              <a:buNone/>
            </a:pPr>
            <a:endParaRPr lang="es-ES" sz="2000" dirty="0" smtClean="0"/>
          </a:p>
          <a:p>
            <a:pPr>
              <a:buNone/>
            </a:pPr>
            <a:endParaRPr lang="es-ES" sz="2000" dirty="0" smtClean="0"/>
          </a:p>
          <a:p>
            <a:pPr>
              <a:buNone/>
            </a:pPr>
            <a:endParaRPr lang="es-ES" sz="2000" dirty="0" smtClean="0"/>
          </a:p>
        </p:txBody>
      </p:sp>
      <p:sp>
        <p:nvSpPr>
          <p:cNvPr id="6" name="3 Marcador de pie de página"/>
          <p:cNvSpPr txBox="1">
            <a:spLocks/>
          </p:cNvSpPr>
          <p:nvPr/>
        </p:nvSpPr>
        <p:spPr>
          <a:xfrm>
            <a:off x="6156176" y="6381328"/>
            <a:ext cx="2895600" cy="365125"/>
          </a:xfrm>
          <a:prstGeom prst="rect">
            <a:avLst/>
          </a:prstGeom>
        </p:spPr>
        <p:txBody>
          <a:bodyPr vert="horz" l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ES" sz="1000" b="0" i="0" u="none" strike="noStrike" kern="1200" cap="none" spc="0" normalizeH="0" baseline="0" noProof="0" dirty="0" smtClean="0">
                <a:ln>
                  <a:noFill/>
                </a:ln>
                <a:solidFill>
                  <a:schemeClr val="tx2">
                    <a:shade val="50000"/>
                  </a:schemeClr>
                </a:solidFill>
                <a:effectLst/>
                <a:uLnTx/>
                <a:uFillTx/>
                <a:latin typeface="+mn-lt"/>
                <a:ea typeface="+mn-ea"/>
                <a:cs typeface="+mn-cs"/>
              </a:rPr>
              <a:t>Ciclo: D.A.M.  ----  Desarrollo de Interfaces</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s-ES" sz="1000" b="0" i="0" u="none" strike="noStrike" kern="1200" cap="none" spc="0" normalizeH="0" baseline="0" noProof="0" dirty="0" smtClean="0">
                <a:ln>
                  <a:noFill/>
                </a:ln>
                <a:solidFill>
                  <a:schemeClr val="tx2">
                    <a:shade val="50000"/>
                  </a:schemeClr>
                </a:solidFill>
                <a:effectLst/>
                <a:uLnTx/>
                <a:uFillTx/>
                <a:latin typeface="+mn-lt"/>
                <a:ea typeface="+mn-ea"/>
                <a:cs typeface="+mn-cs"/>
              </a:rPr>
              <a:t>I.E.S. Nervión  ----  Fernando Galiana</a:t>
            </a:r>
            <a:endParaRPr kumimoji="0" lang="es-ES" sz="1000" b="0" i="0" u="none" strike="noStrike" kern="1200" cap="none" spc="0" normalizeH="0" baseline="0" noProof="0" dirty="0">
              <a:ln>
                <a:noFill/>
              </a:ln>
              <a:solidFill>
                <a:schemeClr val="tx2">
                  <a:shade val="50000"/>
                </a:schemeClr>
              </a:solidFill>
              <a:effectLst/>
              <a:uLnTx/>
              <a:uFillTx/>
              <a:latin typeface="+mn-lt"/>
              <a:ea typeface="+mn-ea"/>
              <a:cs typeface="+mn-cs"/>
            </a:endParaRPr>
          </a:p>
        </p:txBody>
      </p:sp>
      <p:sp>
        <p:nvSpPr>
          <p:cNvPr id="7" name="6 Flecha derecha"/>
          <p:cNvSpPr/>
          <p:nvPr/>
        </p:nvSpPr>
        <p:spPr>
          <a:xfrm rot="20889659">
            <a:off x="3839861" y="2971484"/>
            <a:ext cx="2579749" cy="1946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7 CuadroTexto"/>
          <p:cNvSpPr txBox="1"/>
          <p:nvPr/>
        </p:nvSpPr>
        <p:spPr>
          <a:xfrm>
            <a:off x="6415844" y="2402304"/>
            <a:ext cx="2376264" cy="1477328"/>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s-ES" dirty="0" smtClean="0"/>
              <a:t>X:key=“….” es obligatoria para poder después hacer referencia al </a:t>
            </a:r>
            <a:r>
              <a:rPr lang="es-ES" dirty="0" err="1" smtClean="0"/>
              <a:t>resource</a:t>
            </a:r>
            <a:endParaRPr lang="es-E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20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20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20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20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20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2000"/>
                                        <p:tgtEl>
                                          <p:spTgt spid="3">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2000"/>
                                        <p:tgtEl>
                                          <p:spTgt spid="3">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2000"/>
                                        <p:tgtEl>
                                          <p:spTgt spid="3">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2000"/>
                                        <p:tgtEl>
                                          <p:spTgt spid="3">
                                            <p:txEl>
                                              <p:pRg st="10" end="1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2000"/>
                                        <p:tgtEl>
                                          <p:spTgt spid="3">
                                            <p:txEl>
                                              <p:pRg st="11" end="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fade">
                                      <p:cBhvr>
                                        <p:cTn id="47" dur="2000"/>
                                        <p:tgtEl>
                                          <p:spTgt spid="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fade">
                                      <p:cBhvr>
                                        <p:cTn id="5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b="1" i="1" dirty="0" err="1" smtClean="0">
                <a:solidFill>
                  <a:schemeClr val="accent1">
                    <a:lumMod val="75000"/>
                  </a:schemeClr>
                </a:solidFill>
              </a:rPr>
              <a:t>Uso</a:t>
            </a:r>
            <a:r>
              <a:rPr lang="en-US" b="1" i="1" dirty="0" smtClean="0">
                <a:solidFill>
                  <a:schemeClr val="accent1">
                    <a:lumMod val="75000"/>
                  </a:schemeClr>
                </a:solidFill>
              </a:rPr>
              <a:t> de Resources</a:t>
            </a:r>
          </a:p>
        </p:txBody>
      </p:sp>
      <p:sp>
        <p:nvSpPr>
          <p:cNvPr id="3" name="2 Marcador de contenido"/>
          <p:cNvSpPr>
            <a:spLocks noGrp="1"/>
          </p:cNvSpPr>
          <p:nvPr>
            <p:ph idx="1"/>
          </p:nvPr>
        </p:nvSpPr>
        <p:spPr>
          <a:xfrm>
            <a:off x="467544" y="1412776"/>
            <a:ext cx="7467600" cy="4525963"/>
          </a:xfrm>
        </p:spPr>
        <p:txBody>
          <a:bodyPr>
            <a:noAutofit/>
          </a:bodyPr>
          <a:lstStyle/>
          <a:p>
            <a:pPr marL="0" indent="0">
              <a:buNone/>
            </a:pPr>
            <a:r>
              <a:rPr lang="es-ES" sz="2400" dirty="0" smtClean="0"/>
              <a:t>Un ejemplo de uso para el </a:t>
            </a:r>
            <a:r>
              <a:rPr lang="es-ES" sz="2400" dirty="0" err="1" smtClean="0"/>
              <a:t>resource</a:t>
            </a:r>
            <a:r>
              <a:rPr lang="es-ES" sz="2400" dirty="0" smtClean="0"/>
              <a:t> creado sería:</a:t>
            </a:r>
          </a:p>
          <a:p>
            <a:pPr>
              <a:buNone/>
            </a:pPr>
            <a:r>
              <a:rPr lang="es-ES" sz="2000" dirty="0" smtClean="0">
                <a:solidFill>
                  <a:schemeClr val="accent2">
                    <a:lumMod val="40000"/>
                    <a:lumOff val="60000"/>
                  </a:schemeClr>
                </a:solidFill>
              </a:rPr>
              <a:t>&lt;</a:t>
            </a:r>
            <a:r>
              <a:rPr lang="es-ES" sz="2000" dirty="0" err="1" smtClean="0">
                <a:solidFill>
                  <a:schemeClr val="accent2">
                    <a:lumMod val="40000"/>
                    <a:lumOff val="60000"/>
                  </a:schemeClr>
                </a:solidFill>
              </a:rPr>
              <a:t>Button</a:t>
            </a:r>
            <a:r>
              <a:rPr lang="es-ES" sz="2000" dirty="0" smtClean="0">
                <a:solidFill>
                  <a:schemeClr val="accent2">
                    <a:lumMod val="40000"/>
                    <a:lumOff val="60000"/>
                  </a:schemeClr>
                </a:solidFill>
              </a:rPr>
              <a:t> Content="</a:t>
            </a:r>
            <a:r>
              <a:rPr lang="es-ES" sz="2000" dirty="0" err="1" smtClean="0">
                <a:solidFill>
                  <a:schemeClr val="accent2">
                    <a:lumMod val="40000"/>
                    <a:lumOff val="60000"/>
                  </a:schemeClr>
                </a:solidFill>
              </a:rPr>
              <a:t>Hello</a:t>
            </a:r>
            <a:r>
              <a:rPr lang="es-ES" sz="2000" dirty="0" smtClean="0">
                <a:solidFill>
                  <a:schemeClr val="accent2">
                    <a:lumMod val="40000"/>
                    <a:lumOff val="60000"/>
                  </a:schemeClr>
                </a:solidFill>
              </a:rPr>
              <a:t> I am a </a:t>
            </a:r>
            <a:r>
              <a:rPr lang="es-ES" sz="2000" dirty="0" err="1" smtClean="0">
                <a:solidFill>
                  <a:schemeClr val="accent2">
                    <a:lumMod val="40000"/>
                    <a:lumOff val="60000"/>
                  </a:schemeClr>
                </a:solidFill>
              </a:rPr>
              <a:t>button</a:t>
            </a:r>
            <a:r>
              <a:rPr lang="es-ES" sz="2000" dirty="0" smtClean="0">
                <a:solidFill>
                  <a:schemeClr val="accent2">
                    <a:lumMod val="40000"/>
                    <a:lumOff val="60000"/>
                  </a:schemeClr>
                </a:solidFill>
              </a:rPr>
              <a:t> </a:t>
            </a:r>
            <a:r>
              <a:rPr lang="es-ES" sz="2000" dirty="0" err="1" smtClean="0">
                <a:solidFill>
                  <a:schemeClr val="accent2">
                    <a:lumMod val="40000"/>
                    <a:lumOff val="60000"/>
                  </a:schemeClr>
                </a:solidFill>
              </a:rPr>
              <a:t>using</a:t>
            </a:r>
            <a:r>
              <a:rPr lang="es-ES" sz="2000" dirty="0" smtClean="0">
                <a:solidFill>
                  <a:schemeClr val="accent2">
                    <a:lumMod val="40000"/>
                    <a:lumOff val="60000"/>
                  </a:schemeClr>
                </a:solidFill>
              </a:rPr>
              <a:t> a </a:t>
            </a:r>
            <a:r>
              <a:rPr lang="es-ES" sz="2000" dirty="0" err="1" smtClean="0">
                <a:solidFill>
                  <a:schemeClr val="accent2">
                    <a:lumMod val="40000"/>
                    <a:lumOff val="60000"/>
                  </a:schemeClr>
                </a:solidFill>
              </a:rPr>
              <a:t>resource</a:t>
            </a:r>
            <a:r>
              <a:rPr lang="es-ES" sz="2000" dirty="0" smtClean="0">
                <a:solidFill>
                  <a:schemeClr val="accent2">
                    <a:lumMod val="40000"/>
                    <a:lumOff val="60000"/>
                  </a:schemeClr>
                </a:solidFill>
              </a:rPr>
              <a:t>" </a:t>
            </a:r>
            <a:r>
              <a:rPr lang="es-ES" sz="2000" dirty="0" err="1" smtClean="0">
                <a:solidFill>
                  <a:schemeClr val="accent2">
                    <a:lumMod val="40000"/>
                    <a:lumOff val="60000"/>
                  </a:schemeClr>
                </a:solidFill>
              </a:rPr>
              <a:t>Background</a:t>
            </a:r>
            <a:r>
              <a:rPr lang="es-ES" sz="2000" dirty="0" smtClean="0">
                <a:solidFill>
                  <a:schemeClr val="accent2">
                    <a:lumMod val="40000"/>
                    <a:lumOff val="60000"/>
                  </a:schemeClr>
                </a:solidFill>
              </a:rPr>
              <a:t>="{</a:t>
            </a:r>
            <a:r>
              <a:rPr lang="es-ES" sz="2000" dirty="0" err="1" smtClean="0">
                <a:solidFill>
                  <a:schemeClr val="accent2">
                    <a:lumMod val="40000"/>
                    <a:lumOff val="60000"/>
                  </a:schemeClr>
                </a:solidFill>
              </a:rPr>
              <a:t>StaticResource</a:t>
            </a:r>
            <a:r>
              <a:rPr lang="es-ES" sz="2000" dirty="0" smtClean="0">
                <a:solidFill>
                  <a:schemeClr val="accent2">
                    <a:lumMod val="40000"/>
                    <a:lumOff val="60000"/>
                  </a:schemeClr>
                </a:solidFill>
              </a:rPr>
              <a:t> </a:t>
            </a:r>
            <a:r>
              <a:rPr lang="es-ES" sz="2000" dirty="0" err="1" smtClean="0">
                <a:solidFill>
                  <a:schemeClr val="accent2">
                    <a:lumMod val="40000"/>
                    <a:lumOff val="60000"/>
                  </a:schemeClr>
                </a:solidFill>
              </a:rPr>
              <a:t>buttonBackground</a:t>
            </a:r>
            <a:r>
              <a:rPr lang="es-ES" sz="2000" dirty="0" smtClean="0">
                <a:solidFill>
                  <a:schemeClr val="accent2">
                    <a:lumMod val="40000"/>
                    <a:lumOff val="60000"/>
                  </a:schemeClr>
                </a:solidFill>
              </a:rPr>
              <a:t>}"&gt;&lt;/</a:t>
            </a:r>
            <a:r>
              <a:rPr lang="es-ES" sz="2000" dirty="0" err="1" smtClean="0">
                <a:solidFill>
                  <a:schemeClr val="accent2">
                    <a:lumMod val="40000"/>
                    <a:lumOff val="60000"/>
                  </a:schemeClr>
                </a:solidFill>
              </a:rPr>
              <a:t>Button</a:t>
            </a:r>
            <a:r>
              <a:rPr lang="es-ES" sz="2000" dirty="0" smtClean="0">
                <a:solidFill>
                  <a:schemeClr val="accent2">
                    <a:lumMod val="40000"/>
                    <a:lumOff val="60000"/>
                  </a:schemeClr>
                </a:solidFill>
              </a:rPr>
              <a:t>&gt;</a:t>
            </a:r>
          </a:p>
          <a:p>
            <a:r>
              <a:rPr lang="es-ES" sz="2000" dirty="0" smtClean="0"/>
              <a:t>Se pueden definir como estáticos (</a:t>
            </a:r>
            <a:r>
              <a:rPr lang="es-ES" sz="2000" dirty="0" err="1" smtClean="0"/>
              <a:t>StaticResource</a:t>
            </a:r>
            <a:r>
              <a:rPr lang="es-ES" sz="2000" dirty="0" smtClean="0"/>
              <a:t>) o dinámicos (</a:t>
            </a:r>
            <a:r>
              <a:rPr lang="es-ES" sz="2000" dirty="0" err="1" smtClean="0"/>
              <a:t>DynamicResource</a:t>
            </a:r>
            <a:r>
              <a:rPr lang="es-ES" sz="2000" dirty="0" smtClean="0"/>
              <a:t>).</a:t>
            </a:r>
          </a:p>
          <a:p>
            <a:r>
              <a:rPr lang="es-ES" sz="2000" dirty="0" smtClean="0"/>
              <a:t>La diferencia reside en que si cambiamos el recurso desde </a:t>
            </a:r>
            <a:r>
              <a:rPr lang="es-ES" sz="2000" dirty="0" err="1" smtClean="0"/>
              <a:t>code</a:t>
            </a:r>
            <a:r>
              <a:rPr lang="es-ES" sz="2000" dirty="0" smtClean="0"/>
              <a:t> </a:t>
            </a:r>
            <a:r>
              <a:rPr lang="es-ES" sz="2000" dirty="0" err="1" smtClean="0"/>
              <a:t>behind</a:t>
            </a:r>
            <a:r>
              <a:rPr lang="es-ES" sz="2000" dirty="0" smtClean="0"/>
              <a:t>, los recursos definidos como estáticos no se verán afectados, mientras que los dinámicos sí lo harán. </a:t>
            </a:r>
          </a:p>
          <a:p>
            <a:r>
              <a:rPr lang="es-ES" sz="2000" dirty="0" smtClean="0"/>
              <a:t>Cuidado, existen algunas clases derivadas de la clase </a:t>
            </a:r>
            <a:r>
              <a:rPr lang="es-ES" sz="2000" dirty="0" err="1" smtClean="0"/>
              <a:t>Freezable</a:t>
            </a:r>
            <a:r>
              <a:rPr lang="es-ES" sz="2000" dirty="0" smtClean="0"/>
              <a:t> (por ejemplo </a:t>
            </a:r>
            <a:r>
              <a:rPr lang="es-ES" sz="2000" dirty="0" err="1" smtClean="0"/>
              <a:t>Brush</a:t>
            </a:r>
            <a:r>
              <a:rPr lang="es-ES" sz="2000" dirty="0" smtClean="0"/>
              <a:t>, </a:t>
            </a:r>
            <a:r>
              <a:rPr lang="es-ES" sz="2000" dirty="0" err="1" smtClean="0"/>
              <a:t>Pen</a:t>
            </a:r>
            <a:r>
              <a:rPr lang="es-ES" sz="2000" dirty="0" smtClean="0"/>
              <a:t>, </a:t>
            </a:r>
            <a:r>
              <a:rPr lang="es-ES" sz="2000" dirty="0" err="1" smtClean="0"/>
              <a:t>Geometry</a:t>
            </a:r>
            <a:r>
              <a:rPr lang="es-ES" sz="2000" dirty="0" smtClean="0"/>
              <a:t>, </a:t>
            </a:r>
            <a:r>
              <a:rPr lang="es-ES" sz="2000" dirty="0" err="1" smtClean="0"/>
              <a:t>Transform</a:t>
            </a:r>
            <a:r>
              <a:rPr lang="es-ES" sz="2000" dirty="0" smtClean="0"/>
              <a:t> o </a:t>
            </a:r>
            <a:r>
              <a:rPr lang="es-ES" sz="2000" dirty="0" err="1" smtClean="0"/>
              <a:t>AnimationTimeline</a:t>
            </a:r>
            <a:r>
              <a:rPr lang="es-ES" sz="2000" dirty="0" smtClean="0"/>
              <a:t>) que aunque definamos el recurso como estático, si cambiamos ese recurso por código, los cambios se aplicarán.</a:t>
            </a:r>
            <a:endParaRPr lang="es-ES" sz="2400" dirty="0" smtClean="0"/>
          </a:p>
          <a:p>
            <a:pPr>
              <a:buNone/>
            </a:pPr>
            <a:endParaRPr lang="es-ES" sz="2400" dirty="0" smtClean="0"/>
          </a:p>
          <a:p>
            <a:pPr>
              <a:buNone/>
            </a:pPr>
            <a:endParaRPr lang="es-ES" sz="2400" dirty="0" smtClean="0"/>
          </a:p>
          <a:p>
            <a:pPr>
              <a:buNone/>
            </a:pPr>
            <a:endParaRPr lang="es-ES" sz="2400" dirty="0" smtClean="0"/>
          </a:p>
          <a:p>
            <a:pPr>
              <a:buNone/>
            </a:pPr>
            <a:endParaRPr lang="es-ES" sz="2400" dirty="0" smtClean="0"/>
          </a:p>
          <a:p>
            <a:pPr>
              <a:buNone/>
            </a:pPr>
            <a:endParaRPr lang="es-ES" sz="2400" dirty="0" smtClean="0"/>
          </a:p>
          <a:p>
            <a:pPr>
              <a:buNone/>
            </a:pPr>
            <a:endParaRPr lang="es-ES" sz="2400" dirty="0" smtClean="0"/>
          </a:p>
          <a:p>
            <a:pPr>
              <a:buNone/>
            </a:pPr>
            <a:endParaRPr lang="es-ES" sz="2400" dirty="0" smtClean="0"/>
          </a:p>
          <a:p>
            <a:pPr>
              <a:buNone/>
            </a:pPr>
            <a:endParaRPr lang="es-ES" sz="2400" dirty="0" smtClean="0"/>
          </a:p>
        </p:txBody>
      </p:sp>
      <p:sp>
        <p:nvSpPr>
          <p:cNvPr id="6" name="3 Marcador de pie de página"/>
          <p:cNvSpPr txBox="1">
            <a:spLocks/>
          </p:cNvSpPr>
          <p:nvPr/>
        </p:nvSpPr>
        <p:spPr>
          <a:xfrm>
            <a:off x="6156176" y="6381328"/>
            <a:ext cx="2895600" cy="365125"/>
          </a:xfrm>
          <a:prstGeom prst="rect">
            <a:avLst/>
          </a:prstGeom>
        </p:spPr>
        <p:txBody>
          <a:bodyPr vert="horz" l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ES" sz="1000" b="0" i="0" u="none" strike="noStrike" kern="1200" cap="none" spc="0" normalizeH="0" baseline="0" noProof="0" dirty="0" smtClean="0">
                <a:ln>
                  <a:noFill/>
                </a:ln>
                <a:solidFill>
                  <a:schemeClr val="tx2">
                    <a:shade val="50000"/>
                  </a:schemeClr>
                </a:solidFill>
                <a:effectLst/>
                <a:uLnTx/>
                <a:uFillTx/>
                <a:latin typeface="+mn-lt"/>
                <a:ea typeface="+mn-ea"/>
                <a:cs typeface="+mn-cs"/>
              </a:rPr>
              <a:t>Ciclo: D.A.M.  ----  Desarrollo de Interfaces</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s-ES" sz="1000" b="0" i="0" u="none" strike="noStrike" kern="1200" cap="none" spc="0" normalizeH="0" baseline="0" noProof="0" dirty="0" smtClean="0">
                <a:ln>
                  <a:noFill/>
                </a:ln>
                <a:solidFill>
                  <a:schemeClr val="tx2">
                    <a:shade val="50000"/>
                  </a:schemeClr>
                </a:solidFill>
                <a:effectLst/>
                <a:uLnTx/>
                <a:uFillTx/>
                <a:latin typeface="+mn-lt"/>
                <a:ea typeface="+mn-ea"/>
                <a:cs typeface="+mn-cs"/>
              </a:rPr>
              <a:t>I.E.S. Nervión  ----  Fernando Galiana</a:t>
            </a:r>
            <a:endParaRPr kumimoji="0" lang="es-ES" sz="1000" b="0" i="0" u="none" strike="noStrike" kern="1200" cap="none" spc="0" normalizeH="0" baseline="0" noProof="0" dirty="0">
              <a:ln>
                <a:noFill/>
              </a:ln>
              <a:solidFill>
                <a:schemeClr val="tx2">
                  <a:shade val="50000"/>
                </a:schemeClr>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b="1" i="1" dirty="0" err="1" smtClean="0">
                <a:solidFill>
                  <a:schemeClr val="accent1">
                    <a:lumMod val="75000"/>
                  </a:schemeClr>
                </a:solidFill>
              </a:rPr>
              <a:t>Diccionario</a:t>
            </a:r>
            <a:r>
              <a:rPr lang="en-US" b="1" i="1" dirty="0" smtClean="0">
                <a:solidFill>
                  <a:schemeClr val="accent1">
                    <a:lumMod val="75000"/>
                  </a:schemeClr>
                </a:solidFill>
              </a:rPr>
              <a:t> de </a:t>
            </a:r>
            <a:r>
              <a:rPr lang="en-US" b="1" i="1" dirty="0" err="1" smtClean="0">
                <a:solidFill>
                  <a:schemeClr val="accent1">
                    <a:lumMod val="75000"/>
                  </a:schemeClr>
                </a:solidFill>
              </a:rPr>
              <a:t>recursos</a:t>
            </a:r>
            <a:endParaRPr lang="en-US" b="1" i="1" dirty="0" smtClean="0">
              <a:solidFill>
                <a:schemeClr val="accent1">
                  <a:lumMod val="75000"/>
                </a:schemeClr>
              </a:solidFill>
            </a:endParaRPr>
          </a:p>
        </p:txBody>
      </p:sp>
      <p:sp>
        <p:nvSpPr>
          <p:cNvPr id="3" name="2 Marcador de contenido"/>
          <p:cNvSpPr>
            <a:spLocks noGrp="1"/>
          </p:cNvSpPr>
          <p:nvPr>
            <p:ph idx="1"/>
          </p:nvPr>
        </p:nvSpPr>
        <p:spPr>
          <a:xfrm>
            <a:off x="467544" y="1412776"/>
            <a:ext cx="7467600" cy="4525963"/>
          </a:xfrm>
        </p:spPr>
        <p:txBody>
          <a:bodyPr>
            <a:noAutofit/>
          </a:bodyPr>
          <a:lstStyle/>
          <a:p>
            <a:r>
              <a:rPr lang="es-ES" sz="2000" dirty="0" smtClean="0"/>
              <a:t>Si queremos compartir recursos entre varios proyectos podemos crear diccionarios de recursos.</a:t>
            </a:r>
          </a:p>
          <a:p>
            <a:r>
              <a:rPr lang="es-ES" sz="2000" dirty="0" smtClean="0"/>
              <a:t>Para crearlos simplemente lo añadimos al proyecto como un nuevo elemento.</a:t>
            </a:r>
          </a:p>
          <a:p>
            <a:r>
              <a:rPr lang="es-ES" sz="2000" dirty="0" smtClean="0"/>
              <a:t>Estos diccionarios no son más que un fichero XAML con la siguiente estructura:</a:t>
            </a:r>
          </a:p>
          <a:p>
            <a:pPr>
              <a:buNone/>
            </a:pPr>
            <a:r>
              <a:rPr lang="es-ES" sz="1800" dirty="0" smtClean="0">
                <a:solidFill>
                  <a:schemeClr val="accent2">
                    <a:lumMod val="40000"/>
                    <a:lumOff val="60000"/>
                  </a:schemeClr>
                </a:solidFill>
              </a:rPr>
              <a:t>&lt;</a:t>
            </a:r>
            <a:r>
              <a:rPr lang="es-ES" sz="1800" dirty="0" err="1" smtClean="0">
                <a:solidFill>
                  <a:schemeClr val="accent2">
                    <a:lumMod val="40000"/>
                    <a:lumOff val="60000"/>
                  </a:schemeClr>
                </a:solidFill>
              </a:rPr>
              <a:t>ResourceDictionary</a:t>
            </a:r>
            <a:endParaRPr lang="es-ES" sz="1800" dirty="0" smtClean="0">
              <a:solidFill>
                <a:schemeClr val="accent2">
                  <a:lumMod val="40000"/>
                  <a:lumOff val="60000"/>
                </a:schemeClr>
              </a:solidFill>
            </a:endParaRPr>
          </a:p>
          <a:p>
            <a:pPr>
              <a:buNone/>
            </a:pPr>
            <a:r>
              <a:rPr lang="es-ES" sz="1800" dirty="0" err="1" smtClean="0">
                <a:solidFill>
                  <a:schemeClr val="accent2">
                    <a:lumMod val="40000"/>
                    <a:lumOff val="60000"/>
                  </a:schemeClr>
                </a:solidFill>
              </a:rPr>
              <a:t>xmlns</a:t>
            </a:r>
            <a:r>
              <a:rPr lang="es-ES" sz="1800" dirty="0" smtClean="0">
                <a:solidFill>
                  <a:schemeClr val="accent2">
                    <a:lumMod val="40000"/>
                    <a:lumOff val="60000"/>
                  </a:schemeClr>
                </a:solidFill>
              </a:rPr>
              <a:t>="http://schemas.microsoft.com/winfx/2006/xaml/presentation"</a:t>
            </a:r>
          </a:p>
          <a:p>
            <a:pPr>
              <a:buNone/>
            </a:pPr>
            <a:r>
              <a:rPr lang="es-ES" sz="1800" dirty="0" err="1" smtClean="0">
                <a:solidFill>
                  <a:schemeClr val="accent2">
                    <a:lumMod val="40000"/>
                    <a:lumOff val="60000"/>
                  </a:schemeClr>
                </a:solidFill>
              </a:rPr>
              <a:t>xmlns:x</a:t>
            </a:r>
            <a:r>
              <a:rPr lang="es-ES" sz="1800" dirty="0" smtClean="0">
                <a:solidFill>
                  <a:schemeClr val="accent2">
                    <a:lumMod val="40000"/>
                    <a:lumOff val="60000"/>
                  </a:schemeClr>
                </a:solidFill>
              </a:rPr>
              <a:t>="http://schemas.microsoft.com/winfx/2006/xaml"&gt;</a:t>
            </a:r>
          </a:p>
          <a:p>
            <a:pPr>
              <a:buNone/>
            </a:pPr>
            <a:r>
              <a:rPr lang="es-ES" sz="1800" dirty="0" smtClean="0">
                <a:solidFill>
                  <a:schemeClr val="accent2">
                    <a:lumMod val="40000"/>
                    <a:lumOff val="60000"/>
                  </a:schemeClr>
                </a:solidFill>
              </a:rPr>
              <a:t> &lt;</a:t>
            </a:r>
            <a:r>
              <a:rPr lang="es-ES" sz="1800" dirty="0" err="1" smtClean="0">
                <a:solidFill>
                  <a:schemeClr val="accent2">
                    <a:lumMod val="40000"/>
                    <a:lumOff val="60000"/>
                  </a:schemeClr>
                </a:solidFill>
              </a:rPr>
              <a:t>LinearGradientBrush</a:t>
            </a:r>
            <a:r>
              <a:rPr lang="es-ES" sz="1800" dirty="0" smtClean="0">
                <a:solidFill>
                  <a:schemeClr val="accent2">
                    <a:lumMod val="40000"/>
                    <a:lumOff val="60000"/>
                  </a:schemeClr>
                </a:solidFill>
              </a:rPr>
              <a:t> x:Key="</a:t>
            </a:r>
            <a:r>
              <a:rPr lang="es-ES" sz="1800" dirty="0" err="1" smtClean="0">
                <a:solidFill>
                  <a:schemeClr val="accent2">
                    <a:lumMod val="40000"/>
                    <a:lumOff val="60000"/>
                  </a:schemeClr>
                </a:solidFill>
              </a:rPr>
              <a:t>buttonBackground</a:t>
            </a:r>
            <a:r>
              <a:rPr lang="es-ES" sz="1800" dirty="0" smtClean="0">
                <a:solidFill>
                  <a:schemeClr val="accent2">
                    <a:lumMod val="40000"/>
                    <a:lumOff val="60000"/>
                  </a:schemeClr>
                </a:solidFill>
              </a:rPr>
              <a:t>"&gt;</a:t>
            </a:r>
          </a:p>
          <a:p>
            <a:pPr>
              <a:buNone/>
            </a:pPr>
            <a:r>
              <a:rPr lang="en-US" sz="1800" dirty="0" smtClean="0">
                <a:solidFill>
                  <a:schemeClr val="accent2">
                    <a:lumMod val="40000"/>
                    <a:lumOff val="60000"/>
                  </a:schemeClr>
                </a:solidFill>
              </a:rPr>
              <a:t>            &lt;</a:t>
            </a:r>
            <a:r>
              <a:rPr lang="en-US" sz="1800" dirty="0" err="1" smtClean="0">
                <a:solidFill>
                  <a:schemeClr val="accent2">
                    <a:lumMod val="40000"/>
                    <a:lumOff val="60000"/>
                  </a:schemeClr>
                </a:solidFill>
              </a:rPr>
              <a:t>GradientStop</a:t>
            </a:r>
            <a:r>
              <a:rPr lang="en-US" sz="1800" dirty="0" smtClean="0">
                <a:solidFill>
                  <a:schemeClr val="accent2">
                    <a:lumMod val="40000"/>
                    <a:lumOff val="60000"/>
                  </a:schemeClr>
                </a:solidFill>
              </a:rPr>
              <a:t> Offset="0" Color="Silver"/&gt;</a:t>
            </a:r>
          </a:p>
          <a:p>
            <a:pPr>
              <a:buNone/>
            </a:pPr>
            <a:r>
              <a:rPr lang="en-US" sz="1800" dirty="0" smtClean="0">
                <a:solidFill>
                  <a:schemeClr val="accent2">
                    <a:lumMod val="40000"/>
                    <a:lumOff val="60000"/>
                  </a:schemeClr>
                </a:solidFill>
              </a:rPr>
              <a:t>            &lt;</a:t>
            </a:r>
            <a:r>
              <a:rPr lang="en-US" sz="1800" dirty="0" err="1" smtClean="0">
                <a:solidFill>
                  <a:schemeClr val="accent2">
                    <a:lumMod val="40000"/>
                    <a:lumOff val="60000"/>
                  </a:schemeClr>
                </a:solidFill>
              </a:rPr>
              <a:t>GradientStop</a:t>
            </a:r>
            <a:r>
              <a:rPr lang="en-US" sz="1800" dirty="0" smtClean="0">
                <a:solidFill>
                  <a:schemeClr val="accent2">
                    <a:lumMod val="40000"/>
                    <a:lumOff val="60000"/>
                  </a:schemeClr>
                </a:solidFill>
              </a:rPr>
              <a:t> Offset="1" Color="Orange"/&gt;</a:t>
            </a:r>
          </a:p>
          <a:p>
            <a:pPr>
              <a:buNone/>
            </a:pPr>
            <a:r>
              <a:rPr lang="es-ES" sz="1800" dirty="0" smtClean="0">
                <a:solidFill>
                  <a:schemeClr val="accent2">
                    <a:lumMod val="40000"/>
                    <a:lumOff val="60000"/>
                  </a:schemeClr>
                </a:solidFill>
              </a:rPr>
              <a:t>        &lt;/</a:t>
            </a:r>
            <a:r>
              <a:rPr lang="es-ES" sz="1800" dirty="0" err="1" smtClean="0">
                <a:solidFill>
                  <a:schemeClr val="accent2">
                    <a:lumMod val="40000"/>
                    <a:lumOff val="60000"/>
                  </a:schemeClr>
                </a:solidFill>
              </a:rPr>
              <a:t>LinearGradientBrush</a:t>
            </a:r>
            <a:r>
              <a:rPr lang="es-ES" sz="1800" dirty="0" smtClean="0">
                <a:solidFill>
                  <a:schemeClr val="accent2">
                    <a:lumMod val="40000"/>
                    <a:lumOff val="60000"/>
                  </a:schemeClr>
                </a:solidFill>
              </a:rPr>
              <a:t>&gt;</a:t>
            </a:r>
          </a:p>
          <a:p>
            <a:pPr>
              <a:buNone/>
            </a:pPr>
            <a:r>
              <a:rPr lang="es-ES" sz="1800" dirty="0" smtClean="0">
                <a:solidFill>
                  <a:schemeClr val="accent2">
                    <a:lumMod val="40000"/>
                    <a:lumOff val="60000"/>
                  </a:schemeClr>
                </a:solidFill>
              </a:rPr>
              <a:t>&lt;/</a:t>
            </a:r>
            <a:r>
              <a:rPr lang="es-ES" sz="1800" dirty="0" err="1" smtClean="0">
                <a:solidFill>
                  <a:schemeClr val="accent2">
                    <a:lumMod val="40000"/>
                    <a:lumOff val="60000"/>
                  </a:schemeClr>
                </a:solidFill>
              </a:rPr>
              <a:t>ResourceDictionary</a:t>
            </a:r>
            <a:r>
              <a:rPr lang="es-ES" sz="1800" dirty="0" smtClean="0">
                <a:solidFill>
                  <a:schemeClr val="accent2">
                    <a:lumMod val="40000"/>
                    <a:lumOff val="60000"/>
                  </a:schemeClr>
                </a:solidFill>
              </a:rPr>
              <a:t>&gt;</a:t>
            </a:r>
          </a:p>
          <a:p>
            <a:pPr>
              <a:buNone/>
            </a:pPr>
            <a:endParaRPr lang="es-ES" sz="2000" dirty="0" smtClean="0"/>
          </a:p>
          <a:p>
            <a:pPr>
              <a:buNone/>
            </a:pPr>
            <a:endParaRPr lang="es-ES" sz="2000" dirty="0" smtClean="0"/>
          </a:p>
          <a:p>
            <a:pPr>
              <a:buNone/>
            </a:pPr>
            <a:endParaRPr lang="es-ES" sz="2000" dirty="0" smtClean="0"/>
          </a:p>
          <a:p>
            <a:pPr>
              <a:buNone/>
            </a:pPr>
            <a:endParaRPr lang="es-ES" sz="2000" dirty="0" smtClean="0"/>
          </a:p>
          <a:p>
            <a:pPr>
              <a:buNone/>
            </a:pPr>
            <a:endParaRPr lang="es-ES" sz="2000" dirty="0" smtClean="0"/>
          </a:p>
          <a:p>
            <a:pPr>
              <a:buNone/>
            </a:pPr>
            <a:endParaRPr lang="es-ES" sz="2000" dirty="0" smtClean="0"/>
          </a:p>
          <a:p>
            <a:pPr>
              <a:buNone/>
            </a:pPr>
            <a:endParaRPr lang="es-ES" sz="2000" dirty="0" smtClean="0"/>
          </a:p>
          <a:p>
            <a:pPr>
              <a:buNone/>
            </a:pPr>
            <a:endParaRPr lang="es-ES" sz="2000" dirty="0" smtClean="0"/>
          </a:p>
        </p:txBody>
      </p:sp>
      <p:sp>
        <p:nvSpPr>
          <p:cNvPr id="6" name="3 Marcador de pie de página"/>
          <p:cNvSpPr txBox="1">
            <a:spLocks/>
          </p:cNvSpPr>
          <p:nvPr/>
        </p:nvSpPr>
        <p:spPr>
          <a:xfrm>
            <a:off x="6156176" y="6381328"/>
            <a:ext cx="2895600" cy="365125"/>
          </a:xfrm>
          <a:prstGeom prst="rect">
            <a:avLst/>
          </a:prstGeom>
        </p:spPr>
        <p:txBody>
          <a:bodyPr vert="horz" l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ES" sz="1000" b="0" i="0" u="none" strike="noStrike" kern="1200" cap="none" spc="0" normalizeH="0" baseline="0" noProof="0" dirty="0" smtClean="0">
                <a:ln>
                  <a:noFill/>
                </a:ln>
                <a:solidFill>
                  <a:schemeClr val="tx2">
                    <a:shade val="50000"/>
                  </a:schemeClr>
                </a:solidFill>
                <a:effectLst/>
                <a:uLnTx/>
                <a:uFillTx/>
                <a:latin typeface="+mn-lt"/>
                <a:ea typeface="+mn-ea"/>
                <a:cs typeface="+mn-cs"/>
              </a:rPr>
              <a:t>Ciclo: D.A.M.  ----  Desarrollo de Interfaces</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s-ES" sz="1000" b="0" i="0" u="none" strike="noStrike" kern="1200" cap="none" spc="0" normalizeH="0" baseline="0" noProof="0" dirty="0" smtClean="0">
                <a:ln>
                  <a:noFill/>
                </a:ln>
                <a:solidFill>
                  <a:schemeClr val="tx2">
                    <a:shade val="50000"/>
                  </a:schemeClr>
                </a:solidFill>
                <a:effectLst/>
                <a:uLnTx/>
                <a:uFillTx/>
                <a:latin typeface="+mn-lt"/>
                <a:ea typeface="+mn-ea"/>
                <a:cs typeface="+mn-cs"/>
              </a:rPr>
              <a:t>I.E.S. Nervión  ----  Fernando Galiana</a:t>
            </a:r>
            <a:endParaRPr kumimoji="0" lang="es-ES" sz="1000" b="0" i="0" u="none" strike="noStrike" kern="1200" cap="none" spc="0" normalizeH="0" baseline="0" noProof="0" dirty="0">
              <a:ln>
                <a:noFill/>
              </a:ln>
              <a:solidFill>
                <a:schemeClr val="tx2">
                  <a:shade val="50000"/>
                </a:schemeClr>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2000"/>
                                        <p:tgtEl>
                                          <p:spTgt spid="3">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2000"/>
                                        <p:tgtEl>
                                          <p:spTgt spid="3">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2000"/>
                                        <p:tgtEl>
                                          <p:spTgt spid="3">
                                            <p:txEl>
                                              <p:pRg st="6" end="6"/>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2000"/>
                                        <p:tgtEl>
                                          <p:spTgt spid="3">
                                            <p:txEl>
                                              <p:pRg st="7" end="7"/>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2000"/>
                                        <p:tgtEl>
                                          <p:spTgt spid="3">
                                            <p:txEl>
                                              <p:pRg st="8" end="8"/>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2000"/>
                                        <p:tgtEl>
                                          <p:spTgt spid="3">
                                            <p:txEl>
                                              <p:pRg st="9" end="9"/>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2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b="1" i="1" dirty="0" err="1" smtClean="0">
                <a:solidFill>
                  <a:schemeClr val="accent1">
                    <a:lumMod val="75000"/>
                  </a:schemeClr>
                </a:solidFill>
              </a:rPr>
              <a:t>Diccionario</a:t>
            </a:r>
            <a:r>
              <a:rPr lang="en-US" b="1" i="1" dirty="0" smtClean="0">
                <a:solidFill>
                  <a:schemeClr val="accent1">
                    <a:lumMod val="75000"/>
                  </a:schemeClr>
                </a:solidFill>
              </a:rPr>
              <a:t> de </a:t>
            </a:r>
            <a:r>
              <a:rPr lang="en-US" b="1" i="1" dirty="0" err="1" smtClean="0">
                <a:solidFill>
                  <a:schemeClr val="accent1">
                    <a:lumMod val="75000"/>
                  </a:schemeClr>
                </a:solidFill>
              </a:rPr>
              <a:t>recursos</a:t>
            </a:r>
            <a:endParaRPr lang="en-US" b="1" i="1" dirty="0" smtClean="0">
              <a:solidFill>
                <a:schemeClr val="accent1">
                  <a:lumMod val="75000"/>
                </a:schemeClr>
              </a:solidFill>
            </a:endParaRPr>
          </a:p>
        </p:txBody>
      </p:sp>
      <p:sp>
        <p:nvSpPr>
          <p:cNvPr id="3" name="2 Marcador de contenido"/>
          <p:cNvSpPr>
            <a:spLocks noGrp="1"/>
          </p:cNvSpPr>
          <p:nvPr>
            <p:ph idx="1"/>
          </p:nvPr>
        </p:nvSpPr>
        <p:spPr>
          <a:xfrm>
            <a:off x="467544" y="1412776"/>
            <a:ext cx="7467600" cy="4525963"/>
          </a:xfrm>
        </p:spPr>
        <p:txBody>
          <a:bodyPr>
            <a:noAutofit/>
          </a:bodyPr>
          <a:lstStyle/>
          <a:p>
            <a:r>
              <a:rPr lang="es-ES" sz="1600" dirty="0" smtClean="0"/>
              <a:t>Si queremos usar nuestro diccionario, lo podemos insertar como un recurso de aplicación:</a:t>
            </a:r>
          </a:p>
          <a:p>
            <a:endParaRPr lang="es-ES" sz="1600" dirty="0" smtClean="0"/>
          </a:p>
          <a:p>
            <a:pPr>
              <a:buNone/>
            </a:pPr>
            <a:r>
              <a:rPr lang="es-ES" sz="1200" dirty="0" smtClean="0">
                <a:solidFill>
                  <a:schemeClr val="accent2">
                    <a:lumMod val="40000"/>
                    <a:lumOff val="60000"/>
                  </a:schemeClr>
                </a:solidFill>
              </a:rPr>
              <a:t>&lt;</a:t>
            </a:r>
            <a:r>
              <a:rPr lang="es-ES" sz="1200" dirty="0" err="1" smtClean="0">
                <a:solidFill>
                  <a:schemeClr val="accent2">
                    <a:lumMod val="40000"/>
                    <a:lumOff val="60000"/>
                  </a:schemeClr>
                </a:solidFill>
              </a:rPr>
              <a:t>Application</a:t>
            </a:r>
            <a:r>
              <a:rPr lang="es-ES" sz="1200" dirty="0" smtClean="0">
                <a:solidFill>
                  <a:schemeClr val="accent2">
                    <a:lumMod val="40000"/>
                    <a:lumOff val="60000"/>
                  </a:schemeClr>
                </a:solidFill>
              </a:rPr>
              <a:t> x:Class="</a:t>
            </a:r>
            <a:r>
              <a:rPr lang="es-ES" sz="1200" dirty="0" err="1" smtClean="0">
                <a:solidFill>
                  <a:schemeClr val="accent2">
                    <a:lumMod val="40000"/>
                    <a:lumOff val="60000"/>
                  </a:schemeClr>
                </a:solidFill>
              </a:rPr>
              <a:t>Application</a:t>
            </a:r>
            <a:r>
              <a:rPr lang="es-ES" sz="1200" dirty="0" smtClean="0">
                <a:solidFill>
                  <a:schemeClr val="accent2">
                    <a:lumMod val="40000"/>
                    <a:lumOff val="60000"/>
                  </a:schemeClr>
                </a:solidFill>
              </a:rPr>
              <a:t>"</a:t>
            </a:r>
          </a:p>
          <a:p>
            <a:pPr>
              <a:buNone/>
            </a:pPr>
            <a:r>
              <a:rPr lang="es-ES" sz="1200" dirty="0" smtClean="0">
                <a:solidFill>
                  <a:schemeClr val="accent2">
                    <a:lumMod val="40000"/>
                    <a:lumOff val="60000"/>
                  </a:schemeClr>
                </a:solidFill>
              </a:rPr>
              <a:t>    </a:t>
            </a:r>
            <a:r>
              <a:rPr lang="es-ES" sz="1200" dirty="0" err="1" smtClean="0">
                <a:solidFill>
                  <a:schemeClr val="accent2">
                    <a:lumMod val="40000"/>
                    <a:lumOff val="60000"/>
                  </a:schemeClr>
                </a:solidFill>
              </a:rPr>
              <a:t>xmlns</a:t>
            </a:r>
            <a:r>
              <a:rPr lang="es-ES" sz="1200" dirty="0" smtClean="0">
                <a:solidFill>
                  <a:schemeClr val="accent2">
                    <a:lumMod val="40000"/>
                    <a:lumOff val="60000"/>
                  </a:schemeClr>
                </a:solidFill>
              </a:rPr>
              <a:t>="http://schemas.microsoft.com/winfx/2006/xaml/presentation"</a:t>
            </a:r>
          </a:p>
          <a:p>
            <a:pPr>
              <a:buNone/>
            </a:pPr>
            <a:r>
              <a:rPr lang="es-ES" sz="1200" dirty="0" smtClean="0">
                <a:solidFill>
                  <a:schemeClr val="accent2">
                    <a:lumMod val="40000"/>
                    <a:lumOff val="60000"/>
                  </a:schemeClr>
                </a:solidFill>
              </a:rPr>
              <a:t>    </a:t>
            </a:r>
            <a:r>
              <a:rPr lang="es-ES" sz="1200" dirty="0" err="1" smtClean="0">
                <a:solidFill>
                  <a:schemeClr val="accent2">
                    <a:lumMod val="40000"/>
                    <a:lumOff val="60000"/>
                  </a:schemeClr>
                </a:solidFill>
              </a:rPr>
              <a:t>xmlns:x</a:t>
            </a:r>
            <a:r>
              <a:rPr lang="es-ES" sz="1200" dirty="0" smtClean="0">
                <a:solidFill>
                  <a:schemeClr val="accent2">
                    <a:lumMod val="40000"/>
                    <a:lumOff val="60000"/>
                  </a:schemeClr>
                </a:solidFill>
              </a:rPr>
              <a:t>="http://schemas.microsoft.com/winfx/2006/xaml"</a:t>
            </a:r>
          </a:p>
          <a:p>
            <a:pPr>
              <a:buNone/>
            </a:pPr>
            <a:r>
              <a:rPr lang="es-ES" sz="1200" dirty="0" smtClean="0">
                <a:solidFill>
                  <a:schemeClr val="accent2">
                    <a:lumMod val="40000"/>
                    <a:lumOff val="60000"/>
                  </a:schemeClr>
                </a:solidFill>
              </a:rPr>
              <a:t>    </a:t>
            </a:r>
            <a:r>
              <a:rPr lang="es-ES" sz="1200" dirty="0" err="1" smtClean="0">
                <a:solidFill>
                  <a:schemeClr val="accent2">
                    <a:lumMod val="40000"/>
                    <a:lumOff val="60000"/>
                  </a:schemeClr>
                </a:solidFill>
              </a:rPr>
              <a:t>StartupUri</a:t>
            </a:r>
            <a:r>
              <a:rPr lang="es-ES" sz="1200" dirty="0" smtClean="0">
                <a:solidFill>
                  <a:schemeClr val="accent2">
                    <a:lumMod val="40000"/>
                    <a:lumOff val="60000"/>
                  </a:schemeClr>
                </a:solidFill>
              </a:rPr>
              <a:t>="</a:t>
            </a:r>
            <a:r>
              <a:rPr lang="es-ES" sz="1200" dirty="0" err="1" smtClean="0">
                <a:solidFill>
                  <a:schemeClr val="accent2">
                    <a:lumMod val="40000"/>
                    <a:lumOff val="60000"/>
                  </a:schemeClr>
                </a:solidFill>
              </a:rPr>
              <a:t>MainWindow.xaml</a:t>
            </a:r>
            <a:r>
              <a:rPr lang="es-ES" sz="1200" dirty="0" smtClean="0">
                <a:solidFill>
                  <a:schemeClr val="accent2">
                    <a:lumMod val="40000"/>
                    <a:lumOff val="60000"/>
                  </a:schemeClr>
                </a:solidFill>
              </a:rPr>
              <a:t>"&gt;</a:t>
            </a:r>
          </a:p>
          <a:p>
            <a:pPr>
              <a:buNone/>
            </a:pPr>
            <a:r>
              <a:rPr lang="es-ES" sz="1200" dirty="0" smtClean="0">
                <a:solidFill>
                  <a:schemeClr val="accent2">
                    <a:lumMod val="40000"/>
                    <a:lumOff val="60000"/>
                  </a:schemeClr>
                </a:solidFill>
              </a:rPr>
              <a:t>    &lt;</a:t>
            </a:r>
            <a:r>
              <a:rPr lang="es-ES" sz="1200" dirty="0" err="1" smtClean="0">
                <a:solidFill>
                  <a:schemeClr val="accent2">
                    <a:lumMod val="40000"/>
                    <a:lumOff val="60000"/>
                  </a:schemeClr>
                </a:solidFill>
              </a:rPr>
              <a:t>Application.Resources</a:t>
            </a:r>
            <a:r>
              <a:rPr lang="es-ES" sz="1200" dirty="0" smtClean="0">
                <a:solidFill>
                  <a:schemeClr val="accent2">
                    <a:lumMod val="40000"/>
                    <a:lumOff val="60000"/>
                  </a:schemeClr>
                </a:solidFill>
              </a:rPr>
              <a:t>&gt;</a:t>
            </a:r>
          </a:p>
          <a:p>
            <a:pPr>
              <a:buNone/>
            </a:pPr>
            <a:r>
              <a:rPr lang="es-ES" sz="1200" dirty="0" smtClean="0">
                <a:solidFill>
                  <a:schemeClr val="accent2">
                    <a:lumMod val="40000"/>
                    <a:lumOff val="60000"/>
                  </a:schemeClr>
                </a:solidFill>
              </a:rPr>
              <a:t>        &lt;</a:t>
            </a:r>
            <a:r>
              <a:rPr lang="es-ES" sz="1200" dirty="0" err="1" smtClean="0">
                <a:solidFill>
                  <a:schemeClr val="accent2">
                    <a:lumMod val="40000"/>
                    <a:lumOff val="60000"/>
                  </a:schemeClr>
                </a:solidFill>
              </a:rPr>
              <a:t>ResourceDictionary</a:t>
            </a:r>
            <a:r>
              <a:rPr lang="es-ES" sz="1200" dirty="0" smtClean="0">
                <a:solidFill>
                  <a:schemeClr val="accent2">
                    <a:lumMod val="40000"/>
                    <a:lumOff val="60000"/>
                  </a:schemeClr>
                </a:solidFill>
              </a:rPr>
              <a:t>&gt;</a:t>
            </a:r>
          </a:p>
          <a:p>
            <a:pPr>
              <a:buNone/>
            </a:pPr>
            <a:r>
              <a:rPr lang="es-ES" sz="1200" dirty="0" smtClean="0">
                <a:solidFill>
                  <a:schemeClr val="accent2">
                    <a:lumMod val="40000"/>
                    <a:lumOff val="60000"/>
                  </a:schemeClr>
                </a:solidFill>
              </a:rPr>
              <a:t>            &lt;</a:t>
            </a:r>
            <a:r>
              <a:rPr lang="es-ES" sz="1200" dirty="0" err="1" smtClean="0">
                <a:solidFill>
                  <a:schemeClr val="accent2">
                    <a:lumMod val="40000"/>
                    <a:lumOff val="60000"/>
                  </a:schemeClr>
                </a:solidFill>
              </a:rPr>
              <a:t>ResourceDictionary.MergedDictionaries</a:t>
            </a:r>
            <a:r>
              <a:rPr lang="es-ES" sz="1200" dirty="0" smtClean="0">
                <a:solidFill>
                  <a:schemeClr val="accent2">
                    <a:lumMod val="40000"/>
                    <a:lumOff val="60000"/>
                  </a:schemeClr>
                </a:solidFill>
              </a:rPr>
              <a:t>&gt;</a:t>
            </a:r>
          </a:p>
          <a:p>
            <a:pPr>
              <a:buNone/>
            </a:pPr>
            <a:r>
              <a:rPr lang="es-ES" sz="1200" dirty="0" smtClean="0">
                <a:solidFill>
                  <a:schemeClr val="accent2">
                    <a:lumMod val="40000"/>
                    <a:lumOff val="60000"/>
                  </a:schemeClr>
                </a:solidFill>
              </a:rPr>
              <a:t>                &lt;</a:t>
            </a:r>
            <a:r>
              <a:rPr lang="es-ES" sz="1200" dirty="0" err="1" smtClean="0">
                <a:solidFill>
                  <a:schemeClr val="accent2">
                    <a:lumMod val="40000"/>
                    <a:lumOff val="60000"/>
                  </a:schemeClr>
                </a:solidFill>
              </a:rPr>
              <a:t>ResourceDictionary</a:t>
            </a:r>
            <a:r>
              <a:rPr lang="es-ES" sz="1200" dirty="0" smtClean="0">
                <a:solidFill>
                  <a:schemeClr val="accent2">
                    <a:lumMod val="40000"/>
                    <a:lumOff val="60000"/>
                  </a:schemeClr>
                </a:solidFill>
              </a:rPr>
              <a:t> </a:t>
            </a:r>
            <a:r>
              <a:rPr lang="es-ES" sz="1200" dirty="0" err="1" smtClean="0">
                <a:solidFill>
                  <a:schemeClr val="accent2">
                    <a:lumMod val="40000"/>
                    <a:lumOff val="60000"/>
                  </a:schemeClr>
                </a:solidFill>
              </a:rPr>
              <a:t>Source</a:t>
            </a:r>
            <a:r>
              <a:rPr lang="es-ES" sz="1200" dirty="0" smtClean="0">
                <a:solidFill>
                  <a:schemeClr val="accent2">
                    <a:lumMod val="40000"/>
                    <a:lumOff val="60000"/>
                  </a:schemeClr>
                </a:solidFill>
              </a:rPr>
              <a:t>="Dictionary1.xaml"/&gt;</a:t>
            </a:r>
          </a:p>
          <a:p>
            <a:pPr>
              <a:buNone/>
            </a:pPr>
            <a:r>
              <a:rPr lang="es-ES" sz="1200" dirty="0" smtClean="0">
                <a:solidFill>
                  <a:schemeClr val="accent2">
                    <a:lumMod val="40000"/>
                    <a:lumOff val="60000"/>
                  </a:schemeClr>
                </a:solidFill>
              </a:rPr>
              <a:t>            &lt;/</a:t>
            </a:r>
            <a:r>
              <a:rPr lang="es-ES" sz="1200" dirty="0" err="1" smtClean="0">
                <a:solidFill>
                  <a:schemeClr val="accent2">
                    <a:lumMod val="40000"/>
                    <a:lumOff val="60000"/>
                  </a:schemeClr>
                </a:solidFill>
              </a:rPr>
              <a:t>ResourceDictionary.MergedDictionaries</a:t>
            </a:r>
            <a:r>
              <a:rPr lang="es-ES" sz="1200" dirty="0" smtClean="0">
                <a:solidFill>
                  <a:schemeClr val="accent2">
                    <a:lumMod val="40000"/>
                    <a:lumOff val="60000"/>
                  </a:schemeClr>
                </a:solidFill>
              </a:rPr>
              <a:t>&gt;</a:t>
            </a:r>
          </a:p>
          <a:p>
            <a:pPr>
              <a:buNone/>
            </a:pPr>
            <a:r>
              <a:rPr lang="es-ES" sz="1200" dirty="0" smtClean="0">
                <a:solidFill>
                  <a:schemeClr val="accent2">
                    <a:lumMod val="40000"/>
                    <a:lumOff val="60000"/>
                  </a:schemeClr>
                </a:solidFill>
              </a:rPr>
              <a:t>	    &lt;</a:t>
            </a:r>
            <a:r>
              <a:rPr lang="es-ES" sz="1200" dirty="0" err="1">
                <a:solidFill>
                  <a:schemeClr val="accent2">
                    <a:lumMod val="40000"/>
                    <a:lumOff val="60000"/>
                  </a:schemeClr>
                </a:solidFill>
              </a:rPr>
              <a:t>LinearGradientBrush</a:t>
            </a:r>
            <a:r>
              <a:rPr lang="es-ES" sz="1200" dirty="0">
                <a:solidFill>
                  <a:schemeClr val="accent2">
                    <a:lumMod val="40000"/>
                    <a:lumOff val="60000"/>
                  </a:schemeClr>
                </a:solidFill>
              </a:rPr>
              <a:t> x:Key="buttonBackground"&gt;</a:t>
            </a:r>
          </a:p>
          <a:p>
            <a:pPr>
              <a:buNone/>
            </a:pPr>
            <a:r>
              <a:rPr lang="en-US" sz="1200" dirty="0">
                <a:solidFill>
                  <a:schemeClr val="accent2">
                    <a:lumMod val="40000"/>
                    <a:lumOff val="60000"/>
                  </a:schemeClr>
                </a:solidFill>
              </a:rPr>
              <a:t>           </a:t>
            </a:r>
            <a:r>
              <a:rPr lang="en-US" sz="1200" dirty="0" smtClean="0">
                <a:solidFill>
                  <a:schemeClr val="accent2">
                    <a:lumMod val="40000"/>
                    <a:lumOff val="60000"/>
                  </a:schemeClr>
                </a:solidFill>
              </a:rPr>
              <a:t>	 </a:t>
            </a:r>
            <a:r>
              <a:rPr lang="en-US" sz="1200" dirty="0">
                <a:solidFill>
                  <a:schemeClr val="accent2">
                    <a:lumMod val="40000"/>
                    <a:lumOff val="60000"/>
                  </a:schemeClr>
                </a:solidFill>
              </a:rPr>
              <a:t>&lt;</a:t>
            </a:r>
            <a:r>
              <a:rPr lang="en-US" sz="1200" dirty="0" err="1">
                <a:solidFill>
                  <a:schemeClr val="accent2">
                    <a:lumMod val="40000"/>
                    <a:lumOff val="60000"/>
                  </a:schemeClr>
                </a:solidFill>
              </a:rPr>
              <a:t>GradientStop</a:t>
            </a:r>
            <a:r>
              <a:rPr lang="en-US" sz="1200" dirty="0">
                <a:solidFill>
                  <a:schemeClr val="accent2">
                    <a:lumMod val="40000"/>
                    <a:lumOff val="60000"/>
                  </a:schemeClr>
                </a:solidFill>
              </a:rPr>
              <a:t> Offset="0" Color="Silver"/&gt;</a:t>
            </a:r>
          </a:p>
          <a:p>
            <a:pPr>
              <a:buNone/>
            </a:pPr>
            <a:r>
              <a:rPr lang="en-US" sz="1200" dirty="0">
                <a:solidFill>
                  <a:schemeClr val="accent2">
                    <a:lumMod val="40000"/>
                    <a:lumOff val="60000"/>
                  </a:schemeClr>
                </a:solidFill>
              </a:rPr>
              <a:t>           </a:t>
            </a:r>
            <a:r>
              <a:rPr lang="en-US" sz="1200" dirty="0" smtClean="0">
                <a:solidFill>
                  <a:schemeClr val="accent2">
                    <a:lumMod val="40000"/>
                    <a:lumOff val="60000"/>
                  </a:schemeClr>
                </a:solidFill>
              </a:rPr>
              <a:t>	 </a:t>
            </a:r>
            <a:r>
              <a:rPr lang="en-US" sz="1200" dirty="0">
                <a:solidFill>
                  <a:schemeClr val="accent2">
                    <a:lumMod val="40000"/>
                    <a:lumOff val="60000"/>
                  </a:schemeClr>
                </a:solidFill>
              </a:rPr>
              <a:t>&lt;</a:t>
            </a:r>
            <a:r>
              <a:rPr lang="en-US" sz="1200" dirty="0" err="1">
                <a:solidFill>
                  <a:schemeClr val="accent2">
                    <a:lumMod val="40000"/>
                    <a:lumOff val="60000"/>
                  </a:schemeClr>
                </a:solidFill>
              </a:rPr>
              <a:t>GradientStop</a:t>
            </a:r>
            <a:r>
              <a:rPr lang="en-US" sz="1200" dirty="0">
                <a:solidFill>
                  <a:schemeClr val="accent2">
                    <a:lumMod val="40000"/>
                    <a:lumOff val="60000"/>
                  </a:schemeClr>
                </a:solidFill>
              </a:rPr>
              <a:t> Offset="1" Color="Orange"/&gt;</a:t>
            </a:r>
          </a:p>
          <a:p>
            <a:pPr>
              <a:buNone/>
            </a:pPr>
            <a:r>
              <a:rPr lang="es-ES" sz="1200" dirty="0">
                <a:solidFill>
                  <a:schemeClr val="accent2">
                    <a:lumMod val="40000"/>
                    <a:lumOff val="60000"/>
                  </a:schemeClr>
                </a:solidFill>
              </a:rPr>
              <a:t>       </a:t>
            </a:r>
            <a:r>
              <a:rPr lang="es-ES" sz="1200" dirty="0" smtClean="0">
                <a:solidFill>
                  <a:schemeClr val="accent2">
                    <a:lumMod val="40000"/>
                    <a:lumOff val="60000"/>
                  </a:schemeClr>
                </a:solidFill>
              </a:rPr>
              <a:t>	    </a:t>
            </a:r>
            <a:r>
              <a:rPr lang="es-ES" sz="1200" dirty="0">
                <a:solidFill>
                  <a:schemeClr val="accent2">
                    <a:lumMod val="40000"/>
                    <a:lumOff val="60000"/>
                  </a:schemeClr>
                </a:solidFill>
              </a:rPr>
              <a:t>&lt;/</a:t>
            </a:r>
            <a:r>
              <a:rPr lang="es-ES" sz="1200" dirty="0" err="1">
                <a:solidFill>
                  <a:schemeClr val="accent2">
                    <a:lumMod val="40000"/>
                    <a:lumOff val="60000"/>
                  </a:schemeClr>
                </a:solidFill>
              </a:rPr>
              <a:t>LinearGradientBrush</a:t>
            </a:r>
            <a:r>
              <a:rPr lang="es-ES" sz="1200" dirty="0">
                <a:solidFill>
                  <a:schemeClr val="accent2">
                    <a:lumMod val="40000"/>
                    <a:lumOff val="60000"/>
                  </a:schemeClr>
                </a:solidFill>
              </a:rPr>
              <a:t>&gt;</a:t>
            </a:r>
          </a:p>
          <a:p>
            <a:pPr>
              <a:buNone/>
            </a:pPr>
            <a:r>
              <a:rPr lang="es-ES" sz="1200" dirty="0" smtClean="0">
                <a:solidFill>
                  <a:schemeClr val="accent2">
                    <a:lumMod val="40000"/>
                    <a:lumOff val="60000"/>
                  </a:schemeClr>
                </a:solidFill>
              </a:rPr>
              <a:t>        &lt;/</a:t>
            </a:r>
            <a:r>
              <a:rPr lang="es-ES" sz="1200" dirty="0" err="1" smtClean="0">
                <a:solidFill>
                  <a:schemeClr val="accent2">
                    <a:lumMod val="40000"/>
                    <a:lumOff val="60000"/>
                  </a:schemeClr>
                </a:solidFill>
              </a:rPr>
              <a:t>ResourceDictionary</a:t>
            </a:r>
            <a:r>
              <a:rPr lang="es-ES" sz="1200" dirty="0" smtClean="0">
                <a:solidFill>
                  <a:schemeClr val="accent2">
                    <a:lumMod val="40000"/>
                    <a:lumOff val="60000"/>
                  </a:schemeClr>
                </a:solidFill>
              </a:rPr>
              <a:t>&gt;</a:t>
            </a:r>
          </a:p>
          <a:p>
            <a:pPr>
              <a:buNone/>
            </a:pPr>
            <a:r>
              <a:rPr lang="es-ES" sz="1200" dirty="0" smtClean="0">
                <a:solidFill>
                  <a:schemeClr val="accent2">
                    <a:lumMod val="40000"/>
                    <a:lumOff val="60000"/>
                  </a:schemeClr>
                </a:solidFill>
              </a:rPr>
              <a:t>    &lt;/</a:t>
            </a:r>
            <a:r>
              <a:rPr lang="es-ES" sz="1200" dirty="0" err="1" smtClean="0">
                <a:solidFill>
                  <a:schemeClr val="accent2">
                    <a:lumMod val="40000"/>
                    <a:lumOff val="60000"/>
                  </a:schemeClr>
                </a:solidFill>
              </a:rPr>
              <a:t>Application.Resources</a:t>
            </a:r>
            <a:r>
              <a:rPr lang="es-ES" sz="1200" dirty="0" smtClean="0">
                <a:solidFill>
                  <a:schemeClr val="accent2">
                    <a:lumMod val="40000"/>
                    <a:lumOff val="60000"/>
                  </a:schemeClr>
                </a:solidFill>
              </a:rPr>
              <a:t>&gt;</a:t>
            </a:r>
          </a:p>
          <a:p>
            <a:pPr>
              <a:buNone/>
            </a:pPr>
            <a:r>
              <a:rPr lang="es-ES" sz="1200" dirty="0" smtClean="0">
                <a:solidFill>
                  <a:schemeClr val="accent2">
                    <a:lumMod val="40000"/>
                    <a:lumOff val="60000"/>
                  </a:schemeClr>
                </a:solidFill>
              </a:rPr>
              <a:t>&lt;/</a:t>
            </a:r>
            <a:r>
              <a:rPr lang="es-ES" sz="1200" dirty="0" err="1" smtClean="0">
                <a:solidFill>
                  <a:schemeClr val="accent2">
                    <a:lumMod val="40000"/>
                    <a:lumOff val="60000"/>
                  </a:schemeClr>
                </a:solidFill>
              </a:rPr>
              <a:t>Application</a:t>
            </a:r>
            <a:r>
              <a:rPr lang="es-ES" sz="1200" dirty="0" smtClean="0">
                <a:solidFill>
                  <a:schemeClr val="accent2">
                    <a:lumMod val="40000"/>
                    <a:lumOff val="60000"/>
                  </a:schemeClr>
                </a:solidFill>
              </a:rPr>
              <a:t>&gt;</a:t>
            </a:r>
          </a:p>
          <a:p>
            <a:pPr>
              <a:buNone/>
            </a:pPr>
            <a:endParaRPr lang="es-ES" sz="1600" dirty="0" smtClean="0"/>
          </a:p>
          <a:p>
            <a:pPr>
              <a:buNone/>
            </a:pPr>
            <a:endParaRPr lang="es-ES" sz="1600" dirty="0" smtClean="0"/>
          </a:p>
          <a:p>
            <a:pPr>
              <a:buNone/>
            </a:pPr>
            <a:endParaRPr lang="es-ES" sz="1600" dirty="0" smtClean="0"/>
          </a:p>
          <a:p>
            <a:pPr>
              <a:buNone/>
            </a:pPr>
            <a:endParaRPr lang="es-ES" sz="1600" dirty="0" smtClean="0"/>
          </a:p>
          <a:p>
            <a:pPr>
              <a:buNone/>
            </a:pPr>
            <a:endParaRPr lang="es-ES" sz="1600" dirty="0" smtClean="0"/>
          </a:p>
          <a:p>
            <a:pPr>
              <a:buNone/>
            </a:pPr>
            <a:endParaRPr lang="es-ES" sz="1600" dirty="0" smtClean="0"/>
          </a:p>
          <a:p>
            <a:pPr>
              <a:buNone/>
            </a:pPr>
            <a:endParaRPr lang="es-ES" sz="1600" dirty="0" smtClean="0"/>
          </a:p>
          <a:p>
            <a:pPr>
              <a:buNone/>
            </a:pPr>
            <a:endParaRPr lang="es-ES" sz="1600" dirty="0" smtClean="0"/>
          </a:p>
        </p:txBody>
      </p:sp>
      <p:sp>
        <p:nvSpPr>
          <p:cNvPr id="6" name="3 Marcador de pie de página"/>
          <p:cNvSpPr txBox="1">
            <a:spLocks/>
          </p:cNvSpPr>
          <p:nvPr/>
        </p:nvSpPr>
        <p:spPr>
          <a:xfrm>
            <a:off x="6156176" y="6381328"/>
            <a:ext cx="2895600" cy="365125"/>
          </a:xfrm>
          <a:prstGeom prst="rect">
            <a:avLst/>
          </a:prstGeom>
        </p:spPr>
        <p:txBody>
          <a:bodyPr vert="horz" l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ES" sz="1000" b="0" i="0" u="none" strike="noStrike" kern="1200" cap="none" spc="0" normalizeH="0" baseline="0" noProof="0" dirty="0" smtClean="0">
                <a:ln>
                  <a:noFill/>
                </a:ln>
                <a:solidFill>
                  <a:schemeClr val="tx2">
                    <a:shade val="50000"/>
                  </a:schemeClr>
                </a:solidFill>
                <a:effectLst/>
                <a:uLnTx/>
                <a:uFillTx/>
                <a:latin typeface="+mn-lt"/>
                <a:ea typeface="+mn-ea"/>
                <a:cs typeface="+mn-cs"/>
              </a:rPr>
              <a:t>Ciclo: D.A.M.  ----  Desarrollo de Interfaces</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s-ES" sz="1000" b="0" i="0" u="none" strike="noStrike" kern="1200" cap="none" spc="0" normalizeH="0" baseline="0" noProof="0" dirty="0" smtClean="0">
                <a:ln>
                  <a:noFill/>
                </a:ln>
                <a:solidFill>
                  <a:schemeClr val="tx2">
                    <a:shade val="50000"/>
                  </a:schemeClr>
                </a:solidFill>
                <a:effectLst/>
                <a:uLnTx/>
                <a:uFillTx/>
                <a:latin typeface="+mn-lt"/>
                <a:ea typeface="+mn-ea"/>
                <a:cs typeface="+mn-cs"/>
              </a:rPr>
              <a:t>I.E.S. Nervión  ----  Fernando Galiana</a:t>
            </a:r>
            <a:endParaRPr kumimoji="0" lang="es-ES" sz="1000" b="0" i="0" u="none" strike="noStrike" kern="1200" cap="none" spc="0" normalizeH="0" baseline="0" noProof="0" dirty="0">
              <a:ln>
                <a:noFill/>
              </a:ln>
              <a:solidFill>
                <a:schemeClr val="tx2">
                  <a:shade val="50000"/>
                </a:schemeClr>
              </a:solidFill>
              <a:effectLst/>
              <a:uLnTx/>
              <a:uFillTx/>
              <a:latin typeface="+mn-lt"/>
              <a:ea typeface="+mn-ea"/>
              <a:cs typeface="+mn-cs"/>
            </a:endParaRPr>
          </a:p>
        </p:txBody>
      </p:sp>
      <p:sp>
        <p:nvSpPr>
          <p:cNvPr id="5" name="4 Flecha derecha"/>
          <p:cNvSpPr/>
          <p:nvPr/>
        </p:nvSpPr>
        <p:spPr>
          <a:xfrm rot="20055659">
            <a:off x="4778080" y="3560136"/>
            <a:ext cx="1402612" cy="1829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6 CuadroTexto"/>
          <p:cNvSpPr txBox="1"/>
          <p:nvPr/>
        </p:nvSpPr>
        <p:spPr>
          <a:xfrm>
            <a:off x="6150842" y="2941489"/>
            <a:ext cx="2376264"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s-ES" dirty="0" smtClean="0"/>
              <a:t>Este es el nombre del archivo</a:t>
            </a:r>
            <a:endParaRPr lang="es-ES" dirty="0"/>
          </a:p>
        </p:txBody>
      </p:sp>
      <p:sp>
        <p:nvSpPr>
          <p:cNvPr id="8" name="4 Flecha derecha"/>
          <p:cNvSpPr/>
          <p:nvPr/>
        </p:nvSpPr>
        <p:spPr>
          <a:xfrm rot="20055659">
            <a:off x="4718837" y="4334082"/>
            <a:ext cx="1402612" cy="1829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6 CuadroTexto"/>
          <p:cNvSpPr txBox="1"/>
          <p:nvPr/>
        </p:nvSpPr>
        <p:spPr>
          <a:xfrm>
            <a:off x="6091599" y="3715435"/>
            <a:ext cx="2376264"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s-ES" dirty="0" smtClean="0"/>
              <a:t>Estos son </a:t>
            </a:r>
            <a:r>
              <a:rPr lang="es-ES" smtClean="0"/>
              <a:t>otros recursos</a:t>
            </a:r>
            <a:endParaRPr lang="es-E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20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20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20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20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20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2000"/>
                                        <p:tgtEl>
                                          <p:spTgt spid="3">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fade">
                                      <p:cBhvr>
                                        <p:cTn id="33" dur="2000"/>
                                        <p:tgtEl>
                                          <p:spTgt spid="3">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0" end="10"/>
                                            </p:txEl>
                                          </p:spTgt>
                                        </p:tgtEl>
                                        <p:attrNameLst>
                                          <p:attrName>style.visibility</p:attrName>
                                        </p:attrNameLst>
                                      </p:cBhvr>
                                      <p:to>
                                        <p:strVal val="visible"/>
                                      </p:to>
                                    </p:set>
                                    <p:animEffect transition="in" filter="fade">
                                      <p:cBhvr>
                                        <p:cTn id="36" dur="2000"/>
                                        <p:tgtEl>
                                          <p:spTgt spid="3">
                                            <p:txEl>
                                              <p:pRg st="10" end="10"/>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animEffect transition="in" filter="fade">
                                      <p:cBhvr>
                                        <p:cTn id="39" dur="2000"/>
                                        <p:tgtEl>
                                          <p:spTgt spid="3">
                                            <p:txEl>
                                              <p:pRg st="11" end="11"/>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2" end="12"/>
                                            </p:txEl>
                                          </p:spTgt>
                                        </p:tgtEl>
                                        <p:attrNameLst>
                                          <p:attrName>style.visibility</p:attrName>
                                        </p:attrNameLst>
                                      </p:cBhvr>
                                      <p:to>
                                        <p:strVal val="visible"/>
                                      </p:to>
                                    </p:set>
                                    <p:animEffect transition="in" filter="fade">
                                      <p:cBhvr>
                                        <p:cTn id="42" dur="2000"/>
                                        <p:tgtEl>
                                          <p:spTgt spid="3">
                                            <p:txEl>
                                              <p:pRg st="12" end="12"/>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13" end="13"/>
                                            </p:txEl>
                                          </p:spTgt>
                                        </p:tgtEl>
                                        <p:attrNameLst>
                                          <p:attrName>style.visibility</p:attrName>
                                        </p:attrNameLst>
                                      </p:cBhvr>
                                      <p:to>
                                        <p:strVal val="visible"/>
                                      </p:to>
                                    </p:set>
                                    <p:animEffect transition="in" filter="fade">
                                      <p:cBhvr>
                                        <p:cTn id="45" dur="2000"/>
                                        <p:tgtEl>
                                          <p:spTgt spid="3">
                                            <p:txEl>
                                              <p:pRg st="13" end="13"/>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4" end="14"/>
                                            </p:txEl>
                                          </p:spTgt>
                                        </p:tgtEl>
                                        <p:attrNameLst>
                                          <p:attrName>style.visibility</p:attrName>
                                        </p:attrNameLst>
                                      </p:cBhvr>
                                      <p:to>
                                        <p:strVal val="visible"/>
                                      </p:to>
                                    </p:set>
                                    <p:animEffect transition="in" filter="fade">
                                      <p:cBhvr>
                                        <p:cTn id="48" dur="2000"/>
                                        <p:tgtEl>
                                          <p:spTgt spid="3">
                                            <p:txEl>
                                              <p:pRg st="14" end="14"/>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15" end="15"/>
                                            </p:txEl>
                                          </p:spTgt>
                                        </p:tgtEl>
                                        <p:attrNameLst>
                                          <p:attrName>style.visibility</p:attrName>
                                        </p:attrNameLst>
                                      </p:cBhvr>
                                      <p:to>
                                        <p:strVal val="visible"/>
                                      </p:to>
                                    </p:set>
                                    <p:animEffect transition="in" filter="fade">
                                      <p:cBhvr>
                                        <p:cTn id="51" dur="2000"/>
                                        <p:tgtEl>
                                          <p:spTgt spid="3">
                                            <p:txEl>
                                              <p:pRg st="15" end="15"/>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3">
                                            <p:txEl>
                                              <p:pRg st="16" end="16"/>
                                            </p:txEl>
                                          </p:spTgt>
                                        </p:tgtEl>
                                        <p:attrNameLst>
                                          <p:attrName>style.visibility</p:attrName>
                                        </p:attrNameLst>
                                      </p:cBhvr>
                                      <p:to>
                                        <p:strVal val="visible"/>
                                      </p:to>
                                    </p:set>
                                    <p:animEffect transition="in" filter="fade">
                                      <p:cBhvr>
                                        <p:cTn id="54" dur="2000"/>
                                        <p:tgtEl>
                                          <p:spTgt spid="3">
                                            <p:txEl>
                                              <p:pRg st="16" end="16"/>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17" end="17"/>
                                            </p:txEl>
                                          </p:spTgt>
                                        </p:tgtEl>
                                        <p:attrNameLst>
                                          <p:attrName>style.visibility</p:attrName>
                                        </p:attrNameLst>
                                      </p:cBhvr>
                                      <p:to>
                                        <p:strVal val="visible"/>
                                      </p:to>
                                    </p:set>
                                    <p:animEffect transition="in" filter="fade">
                                      <p:cBhvr>
                                        <p:cTn id="57" dur="2000"/>
                                        <p:tgtEl>
                                          <p:spTgt spid="3">
                                            <p:txEl>
                                              <p:pRg st="17" end="17"/>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5"/>
                                        </p:tgtEl>
                                        <p:attrNameLst>
                                          <p:attrName>style.visibility</p:attrName>
                                        </p:attrNameLst>
                                      </p:cBhvr>
                                      <p:to>
                                        <p:strVal val="visible"/>
                                      </p:to>
                                    </p:set>
                                    <p:animEffect transition="in" filter="fade">
                                      <p:cBhvr>
                                        <p:cTn id="62" dur="2000"/>
                                        <p:tgtEl>
                                          <p:spTgt spid="5"/>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7"/>
                                        </p:tgtEl>
                                        <p:attrNameLst>
                                          <p:attrName>style.visibility</p:attrName>
                                        </p:attrNameLst>
                                      </p:cBhvr>
                                      <p:to>
                                        <p:strVal val="visible"/>
                                      </p:to>
                                    </p:set>
                                    <p:animEffect transition="in" filter="fade">
                                      <p:cBhvr>
                                        <p:cTn id="67" dur="2000"/>
                                        <p:tgtEl>
                                          <p:spTgt spid="7"/>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8"/>
                                        </p:tgtEl>
                                        <p:attrNameLst>
                                          <p:attrName>style.visibility</p:attrName>
                                        </p:attrNameLst>
                                      </p:cBhvr>
                                      <p:to>
                                        <p:strVal val="visible"/>
                                      </p:to>
                                    </p:set>
                                    <p:animEffect transition="in" filter="fade">
                                      <p:cBhvr>
                                        <p:cTn id="72" dur="2000"/>
                                        <p:tgtEl>
                                          <p:spTgt spid="8"/>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9"/>
                                        </p:tgtEl>
                                        <p:attrNameLst>
                                          <p:attrName>style.visibility</p:attrName>
                                        </p:attrNameLst>
                                      </p:cBhvr>
                                      <p:to>
                                        <p:strVal val="visible"/>
                                      </p:to>
                                    </p:set>
                                    <p:animEffect transition="in" filter="fade">
                                      <p:cBhvr>
                                        <p:cTn id="7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7" grpId="0" animBg="1"/>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b="1" i="1" dirty="0" err="1" smtClean="0">
                <a:solidFill>
                  <a:schemeClr val="accent1">
                    <a:lumMod val="75000"/>
                  </a:schemeClr>
                </a:solidFill>
              </a:rPr>
              <a:t>Ejercicio</a:t>
            </a:r>
            <a:endParaRPr lang="en-US" b="1" i="1" dirty="0" smtClean="0">
              <a:solidFill>
                <a:schemeClr val="accent1">
                  <a:lumMod val="75000"/>
                </a:schemeClr>
              </a:solidFill>
            </a:endParaRPr>
          </a:p>
        </p:txBody>
      </p:sp>
      <p:sp>
        <p:nvSpPr>
          <p:cNvPr id="3" name="2 Marcador de contenido"/>
          <p:cNvSpPr>
            <a:spLocks noGrp="1"/>
          </p:cNvSpPr>
          <p:nvPr>
            <p:ph idx="1"/>
          </p:nvPr>
        </p:nvSpPr>
        <p:spPr>
          <a:xfrm>
            <a:off x="467544" y="1412776"/>
            <a:ext cx="7467600" cy="4525963"/>
          </a:xfrm>
        </p:spPr>
        <p:txBody>
          <a:bodyPr>
            <a:noAutofit/>
          </a:bodyPr>
          <a:lstStyle/>
          <a:p>
            <a:pPr>
              <a:buNone/>
            </a:pPr>
            <a:r>
              <a:rPr lang="es-ES" sz="2000" dirty="0" smtClean="0"/>
              <a:t>Realizar el ejercicio de los tres botones de tres formas:</a:t>
            </a:r>
          </a:p>
          <a:p>
            <a:pPr>
              <a:buNone/>
            </a:pPr>
            <a:endParaRPr lang="es-ES" sz="2000" dirty="0" smtClean="0"/>
          </a:p>
          <a:p>
            <a:pPr marL="493776" indent="-457200">
              <a:buFont typeface="+mj-lt"/>
              <a:buAutoNum type="arabicPeriod"/>
            </a:pPr>
            <a:r>
              <a:rPr lang="es-ES" sz="2000" dirty="0" smtClean="0"/>
              <a:t>Poniendo el recurso en la </a:t>
            </a:r>
            <a:r>
              <a:rPr lang="es-ES" sz="2000" dirty="0" err="1" smtClean="0"/>
              <a:t>MainPage</a:t>
            </a:r>
            <a:r>
              <a:rPr lang="es-ES" sz="2000" dirty="0" smtClean="0"/>
              <a:t>.</a:t>
            </a:r>
          </a:p>
          <a:p>
            <a:pPr marL="493776" indent="-457200">
              <a:buFont typeface="+mj-lt"/>
              <a:buAutoNum type="arabicPeriod"/>
            </a:pPr>
            <a:r>
              <a:rPr lang="es-ES" sz="2000" dirty="0" smtClean="0"/>
              <a:t>Poniendo el recurso en </a:t>
            </a:r>
            <a:r>
              <a:rPr lang="es-ES" sz="2000" dirty="0" err="1" smtClean="0"/>
              <a:t>Application</a:t>
            </a:r>
            <a:r>
              <a:rPr lang="es-ES" sz="2000" dirty="0" smtClean="0"/>
              <a:t>.</a:t>
            </a:r>
          </a:p>
          <a:p>
            <a:pPr marL="493776" indent="-457200">
              <a:buFont typeface="+mj-lt"/>
              <a:buAutoNum type="arabicPeriod"/>
            </a:pPr>
            <a:r>
              <a:rPr lang="es-ES" sz="2000" dirty="0" smtClean="0"/>
              <a:t>Haciendo un diccionario de recursos</a:t>
            </a:r>
            <a:r>
              <a:rPr lang="es-ES" sz="2000" dirty="0" smtClean="0"/>
              <a:t>.</a:t>
            </a:r>
          </a:p>
          <a:p>
            <a:pPr marL="493776" indent="-457200">
              <a:buFont typeface="+mj-lt"/>
              <a:buAutoNum type="arabicPeriod"/>
            </a:pPr>
            <a:endParaRPr lang="es-ES" sz="2000" dirty="0"/>
          </a:p>
          <a:p>
            <a:pPr marL="493776" indent="-457200">
              <a:buFont typeface="+mj-lt"/>
              <a:buAutoNum type="arabicPeriod"/>
            </a:pPr>
            <a:r>
              <a:rPr lang="es-ES" sz="2000" dirty="0" smtClean="0"/>
              <a:t>Aplicar un estilo siguiendo </a:t>
            </a:r>
            <a:r>
              <a:rPr lang="es-ES" sz="2000" dirty="0" smtClean="0">
                <a:hlinkClick r:id="rId3"/>
              </a:rPr>
              <a:t>este artículo </a:t>
            </a:r>
            <a:r>
              <a:rPr lang="es-ES" sz="2000" dirty="0" smtClean="0"/>
              <a:t>sobre </a:t>
            </a:r>
            <a:r>
              <a:rPr lang="es-ES" sz="2000" dirty="0" err="1" smtClean="0"/>
              <a:t>Styles</a:t>
            </a:r>
            <a:endParaRPr lang="es-ES" sz="2000" dirty="0" smtClean="0"/>
          </a:p>
          <a:p>
            <a:pPr>
              <a:buNone/>
            </a:pPr>
            <a:endParaRPr lang="es-ES" sz="2000" dirty="0" smtClean="0"/>
          </a:p>
          <a:p>
            <a:pPr>
              <a:buNone/>
            </a:pPr>
            <a:endParaRPr lang="es-ES" sz="2000" dirty="0" smtClean="0"/>
          </a:p>
          <a:p>
            <a:pPr>
              <a:buNone/>
            </a:pPr>
            <a:endParaRPr lang="es-ES" sz="2000" dirty="0" smtClean="0"/>
          </a:p>
          <a:p>
            <a:pPr>
              <a:buNone/>
            </a:pPr>
            <a:endParaRPr lang="es-ES" sz="2000" dirty="0" smtClean="0"/>
          </a:p>
          <a:p>
            <a:pPr>
              <a:buNone/>
            </a:pPr>
            <a:endParaRPr lang="es-ES" sz="2000" dirty="0" smtClean="0"/>
          </a:p>
          <a:p>
            <a:pPr>
              <a:buNone/>
            </a:pPr>
            <a:endParaRPr lang="es-ES" sz="2000" dirty="0" smtClean="0"/>
          </a:p>
        </p:txBody>
      </p:sp>
      <p:sp>
        <p:nvSpPr>
          <p:cNvPr id="6" name="3 Marcador de pie de página"/>
          <p:cNvSpPr txBox="1">
            <a:spLocks/>
          </p:cNvSpPr>
          <p:nvPr/>
        </p:nvSpPr>
        <p:spPr>
          <a:xfrm>
            <a:off x="6156176" y="6381328"/>
            <a:ext cx="2895600" cy="365125"/>
          </a:xfrm>
          <a:prstGeom prst="rect">
            <a:avLst/>
          </a:prstGeom>
        </p:spPr>
        <p:txBody>
          <a:bodyPr vert="horz" l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ES" sz="1000" b="0" i="0" u="none" strike="noStrike" kern="1200" cap="none" spc="0" normalizeH="0" baseline="0" noProof="0" dirty="0" smtClean="0">
                <a:ln>
                  <a:noFill/>
                </a:ln>
                <a:solidFill>
                  <a:schemeClr val="tx2">
                    <a:shade val="50000"/>
                  </a:schemeClr>
                </a:solidFill>
                <a:effectLst/>
                <a:uLnTx/>
                <a:uFillTx/>
                <a:latin typeface="+mn-lt"/>
                <a:ea typeface="+mn-ea"/>
                <a:cs typeface="+mn-cs"/>
              </a:rPr>
              <a:t>Ciclo: D.A.M.  ----  Desarrollo de Interfaces</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s-ES" sz="1000" b="0" i="0" u="none" strike="noStrike" kern="1200" cap="none" spc="0" normalizeH="0" baseline="0" noProof="0" dirty="0" smtClean="0">
                <a:ln>
                  <a:noFill/>
                </a:ln>
                <a:solidFill>
                  <a:schemeClr val="tx2">
                    <a:shade val="50000"/>
                  </a:schemeClr>
                </a:solidFill>
                <a:effectLst/>
                <a:uLnTx/>
                <a:uFillTx/>
                <a:latin typeface="+mn-lt"/>
                <a:ea typeface="+mn-ea"/>
                <a:cs typeface="+mn-cs"/>
              </a:rPr>
              <a:t>I.E.S. Nervión  ----  Fernando Galiana</a:t>
            </a:r>
            <a:endParaRPr kumimoji="0" lang="es-ES" sz="1000" b="0" i="0" u="none" strike="noStrike" kern="1200" cap="none" spc="0" normalizeH="0" baseline="0" noProof="0" dirty="0">
              <a:ln>
                <a:noFill/>
              </a:ln>
              <a:solidFill>
                <a:schemeClr val="tx2">
                  <a:shade val="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b="1" i="1" dirty="0" smtClean="0">
                <a:solidFill>
                  <a:schemeClr val="accent1">
                    <a:lumMod val="75000"/>
                  </a:schemeClr>
                </a:solidFill>
              </a:rPr>
              <a:t>Value Converters</a:t>
            </a:r>
          </a:p>
        </p:txBody>
      </p:sp>
      <p:sp>
        <p:nvSpPr>
          <p:cNvPr id="3" name="2 Marcador de contenido"/>
          <p:cNvSpPr>
            <a:spLocks noGrp="1"/>
          </p:cNvSpPr>
          <p:nvPr>
            <p:ph idx="1"/>
          </p:nvPr>
        </p:nvSpPr>
        <p:spPr>
          <a:xfrm>
            <a:off x="467544" y="1412776"/>
            <a:ext cx="7467600" cy="4525963"/>
          </a:xfrm>
        </p:spPr>
        <p:txBody>
          <a:bodyPr>
            <a:noAutofit/>
          </a:bodyPr>
          <a:lstStyle/>
          <a:p>
            <a:r>
              <a:rPr lang="es-ES" sz="2800" dirty="0" smtClean="0"/>
              <a:t>Otro posible uso de los </a:t>
            </a:r>
            <a:r>
              <a:rPr lang="es-ES" sz="2800" dirty="0" err="1" smtClean="0"/>
              <a:t>resources</a:t>
            </a:r>
            <a:r>
              <a:rPr lang="es-ES" sz="2800" dirty="0" smtClean="0"/>
              <a:t> son los </a:t>
            </a:r>
            <a:r>
              <a:rPr lang="es-ES" sz="2800" dirty="0" err="1" smtClean="0"/>
              <a:t>Value</a:t>
            </a:r>
            <a:r>
              <a:rPr lang="es-ES" sz="2800" dirty="0" smtClean="0"/>
              <a:t> </a:t>
            </a:r>
            <a:r>
              <a:rPr lang="es-ES" sz="2800" dirty="0" err="1" smtClean="0"/>
              <a:t>converters</a:t>
            </a:r>
            <a:r>
              <a:rPr lang="es-ES" sz="2800" dirty="0" smtClean="0"/>
              <a:t>.</a:t>
            </a:r>
          </a:p>
          <a:p>
            <a:r>
              <a:rPr lang="es-ES" sz="2800" dirty="0" smtClean="0"/>
              <a:t>Se usan cuando queremos </a:t>
            </a:r>
            <a:r>
              <a:rPr lang="es-ES" sz="2800" smtClean="0"/>
              <a:t>hacer un </a:t>
            </a:r>
            <a:r>
              <a:rPr lang="es-ES" sz="2800" dirty="0" err="1" smtClean="0"/>
              <a:t>binding</a:t>
            </a:r>
            <a:r>
              <a:rPr lang="es-ES" sz="2800" dirty="0" smtClean="0"/>
              <a:t> sobre dos propiedades que tienen tipos que no son compatibles.</a:t>
            </a:r>
          </a:p>
          <a:p>
            <a:r>
              <a:rPr lang="es-ES" sz="2800" dirty="0" smtClean="0"/>
              <a:t>También se usan para los enlaces realizados con x:Bind con objetos “complejos”. </a:t>
            </a:r>
          </a:p>
          <a:p>
            <a:r>
              <a:rPr lang="es-ES" sz="2800" dirty="0" smtClean="0"/>
              <a:t>Un </a:t>
            </a:r>
            <a:r>
              <a:rPr lang="es-ES" sz="2800" dirty="0" err="1" smtClean="0"/>
              <a:t>value</a:t>
            </a:r>
            <a:r>
              <a:rPr lang="es-ES" sz="2800" dirty="0" smtClean="0"/>
              <a:t> </a:t>
            </a:r>
            <a:r>
              <a:rPr lang="es-ES" sz="2800" dirty="0" err="1" smtClean="0"/>
              <a:t>Converter</a:t>
            </a:r>
            <a:r>
              <a:rPr lang="es-ES" sz="2800" dirty="0" smtClean="0"/>
              <a:t> es una clase que implementa la interfaz </a:t>
            </a:r>
            <a:r>
              <a:rPr lang="es-ES" sz="2800" dirty="0" err="1" smtClean="0"/>
              <a:t>IValueConverter</a:t>
            </a:r>
            <a:r>
              <a:rPr lang="es-ES" sz="2800" dirty="0" smtClean="0"/>
              <a:t>.</a:t>
            </a:r>
            <a:endParaRPr lang="es-ES" sz="2400" dirty="0" smtClean="0"/>
          </a:p>
          <a:p>
            <a:pPr>
              <a:buNone/>
            </a:pPr>
            <a:endParaRPr lang="es-ES" sz="2800" dirty="0" smtClean="0"/>
          </a:p>
          <a:p>
            <a:pPr>
              <a:buNone/>
            </a:pPr>
            <a:endParaRPr lang="es-ES" sz="2800" dirty="0" smtClean="0"/>
          </a:p>
          <a:p>
            <a:pPr>
              <a:buNone/>
            </a:pPr>
            <a:endParaRPr lang="es-ES" sz="2800" dirty="0" smtClean="0"/>
          </a:p>
          <a:p>
            <a:pPr>
              <a:buNone/>
            </a:pPr>
            <a:endParaRPr lang="es-ES" sz="2800" dirty="0" smtClean="0"/>
          </a:p>
          <a:p>
            <a:pPr>
              <a:buNone/>
            </a:pPr>
            <a:endParaRPr lang="es-ES" sz="2800" dirty="0" smtClean="0"/>
          </a:p>
          <a:p>
            <a:pPr>
              <a:buNone/>
            </a:pPr>
            <a:endParaRPr lang="es-ES" sz="2800" dirty="0" smtClean="0"/>
          </a:p>
          <a:p>
            <a:pPr>
              <a:buNone/>
            </a:pPr>
            <a:endParaRPr lang="es-ES" sz="2800" dirty="0" smtClean="0"/>
          </a:p>
          <a:p>
            <a:pPr>
              <a:buNone/>
            </a:pPr>
            <a:endParaRPr lang="es-ES" sz="2800" dirty="0" smtClean="0"/>
          </a:p>
        </p:txBody>
      </p:sp>
      <p:sp>
        <p:nvSpPr>
          <p:cNvPr id="6" name="3 Marcador de pie de página"/>
          <p:cNvSpPr txBox="1">
            <a:spLocks/>
          </p:cNvSpPr>
          <p:nvPr/>
        </p:nvSpPr>
        <p:spPr>
          <a:xfrm>
            <a:off x="6156176" y="6381328"/>
            <a:ext cx="2895600" cy="365125"/>
          </a:xfrm>
          <a:prstGeom prst="rect">
            <a:avLst/>
          </a:prstGeom>
        </p:spPr>
        <p:txBody>
          <a:bodyPr vert="horz" lIns="0" rIns="0" bIns="0" anchor="b"/>
          <a:lstStyle/>
          <a:p>
            <a:pPr algn="r">
              <a:defRPr/>
            </a:pPr>
            <a:r>
              <a:rPr lang="es-ES" sz="1000" dirty="0" smtClean="0">
                <a:solidFill>
                  <a:srgbClr val="D4D2D0">
                    <a:shade val="50000"/>
                  </a:srgbClr>
                </a:solidFill>
              </a:rPr>
              <a:t>Ciclo: D.A.M.  ----  Desarrollo de Interfaces</a:t>
            </a:r>
          </a:p>
          <a:p>
            <a:pPr algn="r">
              <a:defRPr/>
            </a:pPr>
            <a:r>
              <a:rPr lang="es-ES" sz="1000" dirty="0" smtClean="0">
                <a:solidFill>
                  <a:srgbClr val="D4D2D0">
                    <a:shade val="50000"/>
                  </a:srgbClr>
                </a:solidFill>
              </a:rPr>
              <a:t>I.E.S. Nervión  ----  Fernando Galiana</a:t>
            </a:r>
            <a:endParaRPr lang="es-ES" sz="1000" dirty="0">
              <a:solidFill>
                <a:srgbClr val="D4D2D0">
                  <a:shade val="50000"/>
                </a:srgbClr>
              </a:solidFill>
            </a:endParaRPr>
          </a:p>
        </p:txBody>
      </p:sp>
    </p:spTree>
    <p:extLst>
      <p:ext uri="{BB962C8B-B14F-4D97-AF65-F5344CB8AC3E}">
        <p14:creationId xmlns:p14="http://schemas.microsoft.com/office/powerpoint/2010/main" val="710046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b="1" i="1" dirty="0" err="1" smtClean="0">
                <a:solidFill>
                  <a:schemeClr val="accent1">
                    <a:lumMod val="75000"/>
                  </a:schemeClr>
                </a:solidFill>
              </a:rPr>
              <a:t>Interfaz</a:t>
            </a:r>
            <a:r>
              <a:rPr lang="en-US" b="1" i="1" dirty="0" smtClean="0">
                <a:solidFill>
                  <a:schemeClr val="accent1">
                    <a:lumMod val="75000"/>
                  </a:schemeClr>
                </a:solidFill>
              </a:rPr>
              <a:t> </a:t>
            </a:r>
            <a:r>
              <a:rPr lang="en-US" b="1" i="1" dirty="0" err="1" smtClean="0">
                <a:solidFill>
                  <a:schemeClr val="accent1">
                    <a:lumMod val="75000"/>
                  </a:schemeClr>
                </a:solidFill>
              </a:rPr>
              <a:t>IValueConverter</a:t>
            </a:r>
            <a:endParaRPr lang="en-US" b="1" i="1" dirty="0" smtClean="0">
              <a:solidFill>
                <a:schemeClr val="accent1">
                  <a:lumMod val="75000"/>
                </a:schemeClr>
              </a:solidFill>
            </a:endParaRPr>
          </a:p>
        </p:txBody>
      </p:sp>
      <p:sp>
        <p:nvSpPr>
          <p:cNvPr id="3" name="2 Marcador de contenido"/>
          <p:cNvSpPr>
            <a:spLocks noGrp="1"/>
          </p:cNvSpPr>
          <p:nvPr>
            <p:ph idx="1"/>
          </p:nvPr>
        </p:nvSpPr>
        <p:spPr>
          <a:xfrm>
            <a:off x="467544" y="1412776"/>
            <a:ext cx="7467600" cy="4525963"/>
          </a:xfrm>
        </p:spPr>
        <p:txBody>
          <a:bodyPr>
            <a:noAutofit/>
          </a:bodyPr>
          <a:lstStyle/>
          <a:p>
            <a:r>
              <a:rPr lang="es-ES" sz="2800" dirty="0" smtClean="0"/>
              <a:t>Tiene dos métodos: </a:t>
            </a:r>
            <a:r>
              <a:rPr lang="es-ES" sz="2800" dirty="0" err="1" smtClean="0"/>
              <a:t>Convert</a:t>
            </a:r>
            <a:r>
              <a:rPr lang="es-ES" sz="2800" dirty="0" smtClean="0"/>
              <a:t> y </a:t>
            </a:r>
            <a:r>
              <a:rPr lang="es-ES" sz="2800" dirty="0" err="1" smtClean="0"/>
              <a:t>ConvertBack</a:t>
            </a:r>
            <a:r>
              <a:rPr lang="es-ES" sz="2800" dirty="0" smtClean="0"/>
              <a:t>.</a:t>
            </a:r>
          </a:p>
          <a:p>
            <a:r>
              <a:rPr lang="es-ES" sz="2800" dirty="0" err="1" smtClean="0"/>
              <a:t>Convert</a:t>
            </a:r>
            <a:r>
              <a:rPr lang="es-ES" sz="2800" dirty="0" smtClean="0"/>
              <a:t> se usará para convertir el valor al formato de destino.</a:t>
            </a:r>
          </a:p>
          <a:p>
            <a:r>
              <a:rPr lang="es-ES" sz="2800" dirty="0" err="1" smtClean="0"/>
              <a:t>ConvertBack</a:t>
            </a:r>
            <a:r>
              <a:rPr lang="es-ES" sz="2800" dirty="0" smtClean="0"/>
              <a:t> se usará para hacer lo contrario.</a:t>
            </a:r>
          </a:p>
          <a:p>
            <a:pPr marL="36576" indent="0">
              <a:buNone/>
            </a:pPr>
            <a:endParaRPr lang="es-ES" sz="2400" dirty="0" smtClean="0"/>
          </a:p>
          <a:p>
            <a:pPr>
              <a:buNone/>
            </a:pPr>
            <a:endParaRPr lang="es-ES" sz="2800" dirty="0" smtClean="0"/>
          </a:p>
          <a:p>
            <a:pPr>
              <a:buNone/>
            </a:pPr>
            <a:endParaRPr lang="es-ES" sz="2800" dirty="0" smtClean="0"/>
          </a:p>
          <a:p>
            <a:pPr>
              <a:buNone/>
            </a:pPr>
            <a:endParaRPr lang="es-ES" sz="2800" dirty="0" smtClean="0"/>
          </a:p>
          <a:p>
            <a:pPr>
              <a:buNone/>
            </a:pPr>
            <a:endParaRPr lang="es-ES" sz="2800" dirty="0" smtClean="0"/>
          </a:p>
          <a:p>
            <a:pPr>
              <a:buNone/>
            </a:pPr>
            <a:endParaRPr lang="es-ES" sz="2800" dirty="0" smtClean="0"/>
          </a:p>
          <a:p>
            <a:pPr>
              <a:buNone/>
            </a:pPr>
            <a:endParaRPr lang="es-ES" sz="2800" dirty="0" smtClean="0"/>
          </a:p>
          <a:p>
            <a:pPr>
              <a:buNone/>
            </a:pPr>
            <a:endParaRPr lang="es-ES" sz="2800" dirty="0" smtClean="0"/>
          </a:p>
          <a:p>
            <a:pPr>
              <a:buNone/>
            </a:pPr>
            <a:endParaRPr lang="es-ES" sz="2800" dirty="0" smtClean="0"/>
          </a:p>
        </p:txBody>
      </p:sp>
      <p:sp>
        <p:nvSpPr>
          <p:cNvPr id="6" name="3 Marcador de pie de página"/>
          <p:cNvSpPr txBox="1">
            <a:spLocks/>
          </p:cNvSpPr>
          <p:nvPr/>
        </p:nvSpPr>
        <p:spPr>
          <a:xfrm>
            <a:off x="6156176" y="6381328"/>
            <a:ext cx="2895600" cy="365125"/>
          </a:xfrm>
          <a:prstGeom prst="rect">
            <a:avLst/>
          </a:prstGeom>
        </p:spPr>
        <p:txBody>
          <a:bodyPr vert="horz" lIns="0" rIns="0" bIns="0" anchor="b"/>
          <a:lstStyle/>
          <a:p>
            <a:pPr algn="r">
              <a:defRPr/>
            </a:pPr>
            <a:r>
              <a:rPr lang="es-ES" sz="1000" dirty="0" smtClean="0">
                <a:solidFill>
                  <a:srgbClr val="D4D2D0">
                    <a:shade val="50000"/>
                  </a:srgbClr>
                </a:solidFill>
              </a:rPr>
              <a:t>Ciclo: D.A.M.  ----  Desarrollo de Interfaces</a:t>
            </a:r>
          </a:p>
          <a:p>
            <a:pPr algn="r">
              <a:defRPr/>
            </a:pPr>
            <a:r>
              <a:rPr lang="es-ES" sz="1000" dirty="0" smtClean="0">
                <a:solidFill>
                  <a:srgbClr val="D4D2D0">
                    <a:shade val="50000"/>
                  </a:srgbClr>
                </a:solidFill>
              </a:rPr>
              <a:t>I.E.S. Nervión  ----  Fernando Galiana</a:t>
            </a:r>
            <a:endParaRPr lang="es-ES" sz="1000" dirty="0">
              <a:solidFill>
                <a:srgbClr val="D4D2D0">
                  <a:shade val="50000"/>
                </a:srgbClr>
              </a:solidFill>
            </a:endParaRPr>
          </a:p>
        </p:txBody>
      </p:sp>
    </p:spTree>
    <p:extLst>
      <p:ext uri="{BB962C8B-B14F-4D97-AF65-F5344CB8AC3E}">
        <p14:creationId xmlns:p14="http://schemas.microsoft.com/office/powerpoint/2010/main" val="2058009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écnico">
  <a:themeElements>
    <a:clrScheme name="Técnico">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écnico">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quidad">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Técnico">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docProps/app.xml><?xml version="1.0" encoding="utf-8"?>
<Properties xmlns="http://schemas.openxmlformats.org/officeDocument/2006/extended-properties" xmlns:vt="http://schemas.openxmlformats.org/officeDocument/2006/docPropsVTypes">
  <TotalTime>3925</TotalTime>
  <Words>916</Words>
  <Application>Microsoft Office PowerPoint</Application>
  <PresentationFormat>Presentación en pantalla (4:3)</PresentationFormat>
  <Paragraphs>170</Paragraphs>
  <Slides>11</Slides>
  <Notes>9</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Arial</vt:lpstr>
      <vt:lpstr>Calibri</vt:lpstr>
      <vt:lpstr>Franklin Gothic Book</vt:lpstr>
      <vt:lpstr>Wingdings 2</vt:lpstr>
      <vt:lpstr>Técnico</vt:lpstr>
      <vt:lpstr>UNIDAD 11:  RESOURCES y VALUE CONVERTERS</vt:lpstr>
      <vt:lpstr>Resources</vt:lpstr>
      <vt:lpstr>Creación de Resources</vt:lpstr>
      <vt:lpstr>Uso de Resources</vt:lpstr>
      <vt:lpstr>Diccionario de recursos</vt:lpstr>
      <vt:lpstr>Diccionario de recursos</vt:lpstr>
      <vt:lpstr>Ejercicio</vt:lpstr>
      <vt:lpstr>Value Converters</vt:lpstr>
      <vt:lpstr>Interfaz IValueConverter</vt:lpstr>
      <vt:lpstr>Ejemplo</vt:lpstr>
      <vt:lpstr>Ejercicio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Unidad 2:  El factor humano</dc:title>
  <dc:creator>Fernando</dc:creator>
  <cp:lastModifiedBy>Fernando</cp:lastModifiedBy>
  <cp:revision>437</cp:revision>
  <dcterms:created xsi:type="dcterms:W3CDTF">2013-09-11T16:12:50Z</dcterms:created>
  <dcterms:modified xsi:type="dcterms:W3CDTF">2019-11-25T12:55:28Z</dcterms:modified>
</cp:coreProperties>
</file>