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4" r:id="rId6"/>
    <p:sldId id="261" r:id="rId7"/>
    <p:sldId id="263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437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F3F5-8AB3-45AC-8293-738F35DFDB5F}" type="datetimeFigureOut">
              <a:rPr lang="es-ES" smtClean="0"/>
              <a:pPr/>
              <a:t>05/12/2019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B0623-E71C-45E7-AB37-A918BB5B4CB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34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05/12/2019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05/12/2019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2767C4-356F-4EFF-A5DB-7005697D6E7A}" type="datetimeFigureOut">
              <a:rPr lang="es-ES" smtClean="0"/>
              <a:pPr/>
              <a:t>05/12/2019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767C4-356F-4EFF-A5DB-7005697D6E7A}" type="datetimeFigureOut">
              <a:rPr lang="es-ES" smtClean="0"/>
              <a:pPr/>
              <a:t>05/12/2019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technet.microsoft.com/wiki/contents/articles/33550.real-time-chat-uwp-application-using-azure-mobile-app-and-signalr.aspx" TargetMode="External"/><Relationship Id="rId2" Type="http://schemas.openxmlformats.org/officeDocument/2006/relationships/hyperlink" Target="https://docs.microsoft.com/es-es/aspnet/signalr/overview/getting-started/tutorial-getting-started-with-signal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920880" cy="4392488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UNIDAD 12: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Signalr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Hubs,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enviar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clientes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endParaRPr lang="es-ES" sz="1800" dirty="0" smtClean="0"/>
          </a:p>
          <a:p>
            <a:pPr>
              <a:buNone/>
            </a:pP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619944" y="1565176"/>
            <a:ext cx="7467600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304" indent="0">
              <a:buNone/>
            </a:pPr>
            <a:r>
              <a:rPr lang="es-ES" sz="2400" dirty="0" smtClean="0"/>
              <a:t>Tenemos varias opciones para enviar mensajes a clientes, entre otras están:</a:t>
            </a:r>
          </a:p>
          <a:p>
            <a:pPr marL="489204" indent="-342900"/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Clients.All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s-ES" sz="2400" dirty="0" smtClean="0"/>
              <a:t>envía el mensaje a todos.</a:t>
            </a:r>
          </a:p>
          <a:p>
            <a:pPr marL="489204" indent="-342900"/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Clients.Caller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s-ES" sz="2400" dirty="0" smtClean="0"/>
              <a:t>envía el mensaje al cliente que ha realizado la petición.</a:t>
            </a:r>
          </a:p>
          <a:p>
            <a:pPr marL="489204" indent="-342900"/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Clients.Client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connectionId</a:t>
            </a:r>
            <a:r>
              <a:rPr lang="es-ES" sz="2400" dirty="0" smtClean="0"/>
              <a:t>): envía el mensaje al cliente con ese identificador de conexión.</a:t>
            </a:r>
          </a:p>
          <a:p>
            <a:pPr marL="489204" indent="-342900"/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Clients.Group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(“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nombreGrupo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”): </a:t>
            </a:r>
            <a:r>
              <a:rPr lang="es-ES" sz="2400" dirty="0" smtClean="0"/>
              <a:t>envía el mensaje al grupo con ese nombre.</a:t>
            </a:r>
          </a:p>
        </p:txBody>
      </p:sp>
    </p:spTree>
    <p:extLst>
      <p:ext uri="{BB962C8B-B14F-4D97-AF65-F5344CB8AC3E}">
        <p14:creationId xmlns:p14="http://schemas.microsoft.com/office/powerpoint/2010/main" val="38057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Ejercicio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endParaRPr lang="es-ES" sz="1800" dirty="0" smtClean="0"/>
          </a:p>
          <a:p>
            <a:pPr>
              <a:buNone/>
            </a:pP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619944" y="1565176"/>
            <a:ext cx="7467600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9204" indent="-342900"/>
            <a:r>
              <a:rPr lang="es-ES" sz="2400" dirty="0" smtClean="0"/>
              <a:t>Seguiremos </a:t>
            </a:r>
            <a:r>
              <a:rPr lang="es-ES" sz="2400" dirty="0" smtClean="0">
                <a:hlinkClick r:id="rId2"/>
              </a:rPr>
              <a:t>este </a:t>
            </a:r>
            <a:r>
              <a:rPr lang="es-ES" sz="2400" dirty="0" smtClean="0"/>
              <a:t>tutorial </a:t>
            </a:r>
            <a:r>
              <a:rPr lang="es-ES" sz="2400" dirty="0" smtClean="0"/>
              <a:t>para crear un servidor </a:t>
            </a:r>
            <a:r>
              <a:rPr lang="es-ES" sz="2400" dirty="0" err="1" smtClean="0"/>
              <a:t>SignalR</a:t>
            </a:r>
            <a:r>
              <a:rPr lang="es-ES" sz="2400" dirty="0" smtClean="0"/>
              <a:t> y una página con Chat.</a:t>
            </a:r>
          </a:p>
          <a:p>
            <a:pPr marL="489204" indent="-342900"/>
            <a:r>
              <a:rPr lang="es-ES" sz="2400" dirty="0" smtClean="0"/>
              <a:t>Seguiremos </a:t>
            </a:r>
            <a:r>
              <a:rPr lang="es-ES" sz="2400" dirty="0" smtClean="0">
                <a:hlinkClick r:id="rId3"/>
              </a:rPr>
              <a:t>este otro</a:t>
            </a:r>
            <a:r>
              <a:rPr lang="es-ES" sz="2400" dirty="0" smtClean="0"/>
              <a:t> tutorial desde la parte donde crea la aplicación UWP para usar </a:t>
            </a:r>
            <a:r>
              <a:rPr lang="es-ES" sz="2400" smtClean="0"/>
              <a:t>este chat.</a:t>
            </a:r>
            <a:endParaRPr lang="es-ES" sz="2400" dirty="0" smtClean="0"/>
          </a:p>
          <a:p>
            <a:pPr marL="146304" indent="0">
              <a:buNone/>
            </a:pPr>
            <a:r>
              <a:rPr lang="es-ES" sz="2400" dirty="0" smtClean="0"/>
              <a:t>para </a:t>
            </a:r>
            <a:r>
              <a:rPr lang="es-ES" sz="2400" dirty="0" smtClean="0"/>
              <a:t>crear un servidor </a:t>
            </a:r>
            <a:r>
              <a:rPr lang="es-ES" sz="2400" dirty="0" err="1" smtClean="0"/>
              <a:t>SignalR</a:t>
            </a:r>
            <a:r>
              <a:rPr lang="es-ES" sz="2400" dirty="0" smtClean="0"/>
              <a:t> en </a:t>
            </a:r>
            <a:r>
              <a:rPr lang="es-ES" sz="2400" dirty="0" err="1" smtClean="0"/>
              <a:t>Azure</a:t>
            </a:r>
            <a:r>
              <a:rPr lang="es-ES" sz="2400" dirty="0" smtClean="0"/>
              <a:t> y un cliente de chat en UWP.</a:t>
            </a:r>
          </a:p>
          <a:p>
            <a:pPr marL="489204" indent="-342900"/>
            <a:r>
              <a:rPr lang="es-ES" sz="2400" dirty="0" smtClean="0"/>
              <a:t>Cuando terminéis y veáis que os funciona, tendréis un chat de una sola persona, algo no muy útil.</a:t>
            </a:r>
          </a:p>
          <a:p>
            <a:pPr marL="489204" indent="-342900"/>
            <a:r>
              <a:rPr lang="es-ES" sz="2400" dirty="0" smtClean="0"/>
              <a:t>Cambiad la cadena de conexión del </a:t>
            </a:r>
            <a:r>
              <a:rPr lang="es-ES" sz="2400" dirty="0" err="1" smtClean="0"/>
              <a:t>Hub</a:t>
            </a:r>
            <a:r>
              <a:rPr lang="es-ES" sz="2400" dirty="0" smtClean="0"/>
              <a:t> y poned la de otro compañero. Con esto podréis chatear entre vosotros. </a:t>
            </a:r>
          </a:p>
        </p:txBody>
      </p:sp>
    </p:spTree>
    <p:extLst>
      <p:ext uri="{BB962C8B-B14F-4D97-AF65-F5344CB8AC3E}">
        <p14:creationId xmlns:p14="http://schemas.microsoft.com/office/powerpoint/2010/main" val="7473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SignalR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¿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eso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qué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400" dirty="0" err="1" smtClean="0"/>
              <a:t>SignalR</a:t>
            </a:r>
            <a:r>
              <a:rPr lang="es-ES" sz="2400" dirty="0" smtClean="0"/>
              <a:t> es una parte del </a:t>
            </a:r>
            <a:r>
              <a:rPr lang="es-ES" sz="2400" dirty="0" err="1" smtClean="0"/>
              <a:t>framework</a:t>
            </a:r>
            <a:r>
              <a:rPr lang="es-ES" sz="2400" dirty="0" smtClean="0"/>
              <a:t> de ASP.NET y ASP.NET Core.</a:t>
            </a:r>
          </a:p>
          <a:p>
            <a:r>
              <a:rPr lang="es-ES" sz="2400" dirty="0" smtClean="0"/>
              <a:t>Sirve para la realización de un servidor que pueda comunicarse con un cliente de manera “continua” y bidireccional.</a:t>
            </a:r>
          </a:p>
          <a:p>
            <a:r>
              <a:rPr lang="es-ES" sz="2400" dirty="0" smtClean="0"/>
              <a:t>Se usa para realizar aplicaciones que necesiten de esta tecnología, como chats, aplicaciones con cambios constantes de datos (bolsa), juegos on-line multijugador, etc.</a:t>
            </a:r>
          </a:p>
          <a:p>
            <a:r>
              <a:rPr lang="es-ES" sz="2400" dirty="0" smtClean="0"/>
              <a:t>El cliente puede ser una aplicación cliente HTML y JavaScript, una aplicación WPF, Windows </a:t>
            </a:r>
            <a:r>
              <a:rPr lang="es-ES" sz="2400" dirty="0" err="1" smtClean="0"/>
              <a:t>Form</a:t>
            </a:r>
            <a:r>
              <a:rPr lang="es-ES" sz="2400" dirty="0" smtClean="0"/>
              <a:t>, UWP, etc.</a:t>
            </a:r>
          </a:p>
          <a:p>
            <a:endParaRPr lang="es-ES" sz="24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Otras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opciones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s-ES" sz="1800" dirty="0" smtClean="0"/>
              <a:t>Para realizar algo así, existen estas técnicas:</a:t>
            </a:r>
          </a:p>
          <a:p>
            <a:pPr fontAlgn="base"/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 </a:t>
            </a:r>
            <a:r>
              <a:rPr lang="es-ES" sz="1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Polling</a:t>
            </a:r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/>
              <a:t> </a:t>
            </a:r>
            <a:r>
              <a:rPr lang="es-ES" sz="1800" dirty="0" smtClean="0"/>
              <a:t> </a:t>
            </a:r>
            <a:r>
              <a:rPr lang="es-ES" sz="1800" dirty="0"/>
              <a:t>el cliente envía </a:t>
            </a:r>
            <a:r>
              <a:rPr lang="es-ES" sz="1800" dirty="0" smtClean="0"/>
              <a:t>peticiones sucesivas </a:t>
            </a:r>
            <a:r>
              <a:rPr lang="es-ES" sz="1800" dirty="0"/>
              <a:t>y de forma periódica al </a:t>
            </a:r>
            <a:r>
              <a:rPr lang="es-ES" sz="1800" dirty="0" smtClean="0"/>
              <a:t>servidor. Produce un </a:t>
            </a:r>
            <a:r>
              <a:rPr lang="es-ES" sz="1800" dirty="0"/>
              <a:t>mal aprovechamiento y desperdicio de recursos y ancho de banda.</a:t>
            </a:r>
          </a:p>
          <a:p>
            <a:pPr fontAlgn="base"/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 Long </a:t>
            </a:r>
            <a:r>
              <a:rPr lang="es-ES" sz="1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Polling</a:t>
            </a:r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/>
              <a:t> </a:t>
            </a:r>
            <a:r>
              <a:rPr lang="es-ES" sz="1800" dirty="0" smtClean="0"/>
              <a:t>variante </a:t>
            </a:r>
            <a:r>
              <a:rPr lang="es-ES" sz="1800" dirty="0"/>
              <a:t>de la </a:t>
            </a:r>
            <a:r>
              <a:rPr lang="es-ES" sz="1800" dirty="0" smtClean="0"/>
              <a:t>anterior</a:t>
            </a:r>
            <a:r>
              <a:rPr lang="es-ES" sz="1800" dirty="0"/>
              <a:t>. </a:t>
            </a:r>
            <a:r>
              <a:rPr lang="es-ES" sz="1800" dirty="0" smtClean="0"/>
              <a:t>El </a:t>
            </a:r>
            <a:r>
              <a:rPr lang="es-ES" sz="1800" dirty="0"/>
              <a:t>cliente hace </a:t>
            </a:r>
            <a:r>
              <a:rPr lang="es-ES" sz="1800" dirty="0" smtClean="0"/>
              <a:t>peticiones sucesivas</a:t>
            </a:r>
            <a:r>
              <a:rPr lang="es-ES" sz="1800" dirty="0"/>
              <a:t>, pero el servidor no envía la respuesta de forma inmediata sino que deja la conexión abierta esperando a que haya alguna novedad que enviar o la conexión expire</a:t>
            </a:r>
            <a:r>
              <a:rPr lang="es-ES" sz="1800" dirty="0" smtClean="0"/>
              <a:t>.</a:t>
            </a:r>
          </a:p>
          <a:p>
            <a:pPr fontAlgn="base"/>
            <a:r>
              <a:rPr lang="es-ES" sz="1800" dirty="0" smtClean="0"/>
              <a:t> </a:t>
            </a:r>
            <a:r>
              <a:rPr lang="es-ES" sz="1800" b="1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Forever</a:t>
            </a:r>
            <a:r>
              <a:rPr lang="es-ES" sz="18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Frame</a:t>
            </a:r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/>
              <a:t> </a:t>
            </a:r>
            <a:r>
              <a:rPr lang="es-ES" sz="1800" dirty="0" smtClean="0"/>
              <a:t>se crea </a:t>
            </a:r>
            <a:r>
              <a:rPr lang="es-ES" sz="1800" dirty="0"/>
              <a:t>un elemento </a:t>
            </a:r>
            <a:r>
              <a:rPr lang="es-ES" sz="1800" dirty="0" err="1"/>
              <a:t>IFrame</a:t>
            </a:r>
            <a:r>
              <a:rPr lang="es-ES" sz="1800" dirty="0"/>
              <a:t> oculto, que realiza </a:t>
            </a:r>
            <a:r>
              <a:rPr lang="es-ES" sz="1800" dirty="0" smtClean="0"/>
              <a:t>una petición </a:t>
            </a:r>
            <a:r>
              <a:rPr lang="es-ES" sz="1800" dirty="0"/>
              <a:t>al </a:t>
            </a:r>
            <a:r>
              <a:rPr lang="es-ES" sz="1800" dirty="0" smtClean="0"/>
              <a:t>servidor.</a:t>
            </a:r>
            <a:endParaRPr lang="es-ES" sz="1800" dirty="0"/>
          </a:p>
          <a:p>
            <a:pPr fontAlgn="base"/>
            <a:r>
              <a:rPr lang="es-ES" sz="1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WebSockets</a:t>
            </a:r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/>
              <a:t> es la solución nativa provista con el estándar HTML5 para establecer conexiones bidireccionales entre servidor y clientes. Esto permite que en cualquier momento ambas partes puedan comunicarse sin restricciones.</a:t>
            </a:r>
          </a:p>
          <a:p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Server-</a:t>
            </a:r>
            <a:r>
              <a:rPr lang="es-ES" sz="1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Sent</a:t>
            </a:r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Events</a:t>
            </a:r>
            <a:r>
              <a:rPr lang="es-E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/>
              <a:t> al igual que </a:t>
            </a:r>
            <a:r>
              <a:rPr lang="es-ES" sz="1800" dirty="0" err="1"/>
              <a:t>WebSockets</a:t>
            </a:r>
            <a:r>
              <a:rPr lang="es-ES" sz="1800" dirty="0"/>
              <a:t>, es una nueva funcionalidad provista por el estándar HTML5. El objetivo de la misma es permitir la comunicación unidireccional desde el servidor al cliente.</a:t>
            </a:r>
          </a:p>
          <a:p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SignalR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: la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mejor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opción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err="1" smtClean="0"/>
              <a:t>WebSockets</a:t>
            </a:r>
            <a:r>
              <a:rPr lang="es-ES" sz="2000" dirty="0" smtClean="0"/>
              <a:t> es una buena opción y muy usada. Sin embargo es un poco más compleja que </a:t>
            </a:r>
            <a:r>
              <a:rPr lang="es-ES" sz="2000" dirty="0" err="1" smtClean="0"/>
              <a:t>SignalR</a:t>
            </a:r>
            <a:r>
              <a:rPr lang="es-ES" sz="2000" dirty="0" smtClean="0"/>
              <a:t>.</a:t>
            </a:r>
          </a:p>
          <a:p>
            <a:pPr fontAlgn="base"/>
            <a:r>
              <a:rPr lang="es-ES" sz="2000" i="1" dirty="0" err="1"/>
              <a:t>SignalR</a:t>
            </a:r>
            <a:r>
              <a:rPr lang="es-ES" sz="2000" dirty="0"/>
              <a:t> no </a:t>
            </a:r>
            <a:r>
              <a:rPr lang="es-ES" sz="2000" dirty="0" smtClean="0"/>
              <a:t>es una </a:t>
            </a:r>
            <a:r>
              <a:rPr lang="es-ES" sz="2000" dirty="0"/>
              <a:t>nueva técnica, sino que se encarga de gestionar las anteriormente vistas de forma interna y </a:t>
            </a:r>
            <a:r>
              <a:rPr lang="es-ES" sz="2000" dirty="0" smtClean="0"/>
              <a:t>automática. Oculta para el programador.</a:t>
            </a:r>
          </a:p>
          <a:p>
            <a:pPr fontAlgn="base"/>
            <a:r>
              <a:rPr lang="es-ES" sz="2000" dirty="0" smtClean="0"/>
              <a:t>Da </a:t>
            </a:r>
            <a:r>
              <a:rPr lang="es-ES" sz="2000" dirty="0"/>
              <a:t>soluciones generales para poder gestionar los clientes, crear grupos de los mismos y gestionar la comunicación con los mismos.</a:t>
            </a:r>
          </a:p>
          <a:p>
            <a:pPr fontAlgn="base"/>
            <a:r>
              <a:rPr lang="es-ES" sz="1800" dirty="0" smtClean="0"/>
              <a:t>Hace una elección </a:t>
            </a:r>
            <a:r>
              <a:rPr lang="es-ES" sz="1800" dirty="0"/>
              <a:t>automática de la mejor </a:t>
            </a:r>
            <a:r>
              <a:rPr lang="es-ES" sz="1800"/>
              <a:t>alternativa </a:t>
            </a:r>
            <a:r>
              <a:rPr lang="es-ES" sz="1800" smtClean="0"/>
              <a:t>para </a:t>
            </a:r>
            <a:r>
              <a:rPr lang="es-ES" sz="1800" dirty="0" smtClean="0"/>
              <a:t>cada </a:t>
            </a:r>
            <a:r>
              <a:rPr lang="es-ES" sz="1800" dirty="0"/>
              <a:t>cliente: dependiendo de las características de cada cliente elegirá la mejor alternativa de comunicación, pero que sea 100% funcional en el mismo. </a:t>
            </a:r>
            <a:r>
              <a:rPr lang="es-ES" sz="1800" dirty="0" smtClean="0"/>
              <a:t>El orden de prioridad es:</a:t>
            </a:r>
          </a:p>
          <a:p>
            <a:pPr lvl="1" fontAlgn="base"/>
            <a:r>
              <a:rPr lang="es-ES" sz="2000" dirty="0" err="1" smtClean="0"/>
              <a:t>WebSockets</a:t>
            </a:r>
            <a:endParaRPr lang="es-ES" sz="2000" dirty="0" smtClean="0"/>
          </a:p>
          <a:p>
            <a:pPr lvl="1" fontAlgn="base"/>
            <a:r>
              <a:rPr lang="es-ES" sz="2000" dirty="0" smtClean="0"/>
              <a:t>Server-</a:t>
            </a:r>
            <a:r>
              <a:rPr lang="es-ES" sz="2000" dirty="0" err="1" smtClean="0"/>
              <a:t>Sent</a:t>
            </a:r>
            <a:r>
              <a:rPr lang="es-ES" sz="2000" dirty="0" smtClean="0"/>
              <a:t> </a:t>
            </a:r>
            <a:r>
              <a:rPr lang="es-ES" sz="2000" dirty="0" err="1"/>
              <a:t>Events</a:t>
            </a:r>
            <a:endParaRPr lang="es-ES" sz="2000" dirty="0"/>
          </a:p>
          <a:p>
            <a:pPr lvl="1" fontAlgn="base"/>
            <a:r>
              <a:rPr lang="es-ES" sz="2000" dirty="0" err="1"/>
              <a:t>Forever</a:t>
            </a:r>
            <a:r>
              <a:rPr lang="es-ES" sz="2000" dirty="0"/>
              <a:t> </a:t>
            </a:r>
            <a:r>
              <a:rPr lang="es-ES" sz="2000" dirty="0" err="1"/>
              <a:t>Frame</a:t>
            </a:r>
            <a:endParaRPr lang="es-ES" sz="2000" dirty="0"/>
          </a:p>
          <a:p>
            <a:pPr lvl="1" fontAlgn="base"/>
            <a:r>
              <a:rPr lang="es-ES" sz="2000" dirty="0"/>
              <a:t>HTTP Long </a:t>
            </a:r>
            <a:r>
              <a:rPr lang="es-ES" sz="2000" dirty="0" err="1"/>
              <a:t>Polling</a:t>
            </a:r>
            <a:endParaRPr lang="es-ES" sz="2000" dirty="0"/>
          </a:p>
          <a:p>
            <a:endParaRPr lang="es-ES" sz="20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Hubs, ¿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eso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qué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400" i="1" dirty="0" err="1"/>
              <a:t>SignalR</a:t>
            </a:r>
            <a:r>
              <a:rPr lang="es-ES" sz="2400" dirty="0"/>
              <a:t> propone dos formas de comunicación entre cliente y servidor</a:t>
            </a:r>
            <a:r>
              <a:rPr lang="es-ES" sz="2400" dirty="0" smtClean="0"/>
              <a:t>:</a:t>
            </a:r>
          </a:p>
          <a:p>
            <a:pPr lvl="1"/>
            <a:r>
              <a:rPr lang="es-ES" sz="2400" dirty="0" smtClean="0"/>
              <a:t> </a:t>
            </a:r>
            <a:r>
              <a:rPr lang="es-ES" sz="2400" dirty="0" err="1"/>
              <a:t>Persistent</a:t>
            </a:r>
            <a:r>
              <a:rPr lang="es-ES" sz="2400" dirty="0"/>
              <a:t> </a:t>
            </a:r>
            <a:r>
              <a:rPr lang="es-ES" sz="2400" dirty="0" err="1" smtClean="0"/>
              <a:t>Connections</a:t>
            </a:r>
            <a:endParaRPr lang="es-ES" sz="2400" dirty="0" smtClean="0"/>
          </a:p>
          <a:p>
            <a:pPr lvl="1"/>
            <a:r>
              <a:rPr lang="es-ES" sz="2400" dirty="0" err="1" smtClean="0"/>
              <a:t>Hubs</a:t>
            </a:r>
            <a:r>
              <a:rPr lang="es-ES" sz="2400" dirty="0" smtClean="0"/>
              <a:t>.</a:t>
            </a:r>
            <a:endParaRPr lang="es-ES" sz="2400" dirty="0"/>
          </a:p>
          <a:p>
            <a:pPr marL="489204" indent="-342900"/>
            <a:r>
              <a:rPr lang="es-ES" sz="2400" dirty="0" smtClean="0"/>
              <a:t>Las </a:t>
            </a:r>
            <a:r>
              <a:rPr lang="es-ES" sz="2400" dirty="0" err="1" smtClean="0"/>
              <a:t>Persistent</a:t>
            </a:r>
            <a:r>
              <a:rPr lang="es-ES" sz="2400" dirty="0" smtClean="0"/>
              <a:t> </a:t>
            </a:r>
            <a:r>
              <a:rPr lang="es-ES" sz="2400" dirty="0" err="1" smtClean="0"/>
              <a:t>Connections</a:t>
            </a:r>
            <a:r>
              <a:rPr lang="es-ES" sz="2400" dirty="0" smtClean="0"/>
              <a:t>, permiten tener una comunicación entre un cliente, un grupo o </a:t>
            </a:r>
            <a:r>
              <a:rPr lang="es-ES" sz="2400" dirty="0" err="1" smtClean="0"/>
              <a:t>broadcast</a:t>
            </a:r>
            <a:r>
              <a:rPr lang="es-ES" sz="2400" dirty="0" smtClean="0"/>
              <a:t> y el servidor. </a:t>
            </a:r>
            <a:endParaRPr lang="es-ES" sz="2400" dirty="0"/>
          </a:p>
          <a:p>
            <a:pPr marL="489204" indent="-342900"/>
            <a:r>
              <a:rPr lang="es-ES" sz="2400" dirty="0" smtClean="0"/>
              <a:t>Un </a:t>
            </a:r>
            <a:r>
              <a:rPr lang="es-ES" sz="2400" dirty="0" err="1" smtClean="0"/>
              <a:t>Hub</a:t>
            </a:r>
            <a:r>
              <a:rPr lang="es-ES" sz="2400" dirty="0" smtClean="0"/>
              <a:t> permite lo mismo que una </a:t>
            </a:r>
            <a:r>
              <a:rPr lang="es-ES" sz="2400" dirty="0" err="1" smtClean="0"/>
              <a:t>Persistent</a:t>
            </a:r>
            <a:r>
              <a:rPr lang="es-ES" sz="2400" dirty="0" smtClean="0"/>
              <a:t> </a:t>
            </a:r>
            <a:r>
              <a:rPr lang="es-ES" sz="2400" dirty="0" err="1" smtClean="0"/>
              <a:t>Connection</a:t>
            </a:r>
            <a:r>
              <a:rPr lang="es-ES" sz="2400" dirty="0" smtClean="0"/>
              <a:t>, pero está a un nivel de abstracción superior que éstas. </a:t>
            </a:r>
          </a:p>
          <a:p>
            <a:pPr marL="489204" indent="-342900"/>
            <a:r>
              <a:rPr lang="es-ES" sz="2400" dirty="0" smtClean="0"/>
              <a:t>Usa las </a:t>
            </a:r>
            <a:r>
              <a:rPr lang="es-ES" sz="2400" dirty="0" err="1" smtClean="0"/>
              <a:t>Persistent</a:t>
            </a:r>
            <a:r>
              <a:rPr lang="es-ES" sz="2400" dirty="0" smtClean="0"/>
              <a:t> </a:t>
            </a:r>
            <a:r>
              <a:rPr lang="es-ES" sz="2400" dirty="0" err="1" smtClean="0"/>
              <a:t>Connections</a:t>
            </a:r>
            <a:r>
              <a:rPr lang="es-ES" sz="2400" dirty="0"/>
              <a:t> </a:t>
            </a:r>
            <a:r>
              <a:rPr lang="es-ES" sz="2400" dirty="0" smtClean="0"/>
              <a:t>como base de su comunicación, pero podemos trabajar con ellos de una manera más cómoda.</a:t>
            </a:r>
            <a:endParaRPr lang="es-ES" sz="24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2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endParaRPr lang="es-ES" sz="1800" dirty="0" smtClean="0"/>
          </a:p>
          <a:p>
            <a:pPr>
              <a:buNone/>
            </a:pP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ignalR Architecture Diagram showing APIs, transports, and cli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8591218" cy="577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Hubs, ¿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cómo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trabajan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endParaRPr lang="es-ES" sz="1800" dirty="0" smtClean="0"/>
          </a:p>
          <a:p>
            <a:pPr>
              <a:buNone/>
            </a:pP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Resultado de imagen de signalr h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6690"/>
            <a:ext cx="7240635" cy="505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Hubs, ¿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cómo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trabajan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endParaRPr lang="es-ES" sz="1800" dirty="0" smtClean="0"/>
          </a:p>
          <a:p>
            <a:pPr>
              <a:buNone/>
            </a:pP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619944" y="1565176"/>
            <a:ext cx="7467600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9204" indent="-342900"/>
            <a:r>
              <a:rPr lang="es-ES" sz="2400" dirty="0"/>
              <a:t> </a:t>
            </a:r>
            <a:r>
              <a:rPr lang="es-ES" sz="2400" dirty="0" smtClean="0"/>
              <a:t>Podemos </a:t>
            </a:r>
            <a:r>
              <a:rPr lang="es-ES" sz="2400" dirty="0"/>
              <a:t>realizar esas invocaciones de métodos de forma </a:t>
            </a:r>
            <a:r>
              <a:rPr lang="es-ES" sz="2400" dirty="0" smtClean="0"/>
              <a:t>bidireccional: cliente a servidor o servidor a cliente.</a:t>
            </a:r>
          </a:p>
          <a:p>
            <a:pPr marL="489204" indent="-342900"/>
            <a:r>
              <a:rPr lang="es-ES" sz="2400" dirty="0" smtClean="0"/>
              <a:t>Podemos pasar </a:t>
            </a:r>
            <a:r>
              <a:rPr lang="es-ES" sz="2400" dirty="0"/>
              <a:t>como parámetros tipos simples y </a:t>
            </a:r>
            <a:r>
              <a:rPr lang="es-ES" sz="2400" dirty="0" smtClean="0"/>
              <a:t>complejos.</a:t>
            </a:r>
            <a:r>
              <a:rPr lang="es-ES" sz="2400" dirty="0"/>
              <a:t> </a:t>
            </a:r>
            <a:endParaRPr lang="es-ES" sz="2400" dirty="0" smtClean="0"/>
          </a:p>
          <a:p>
            <a:pPr marL="489204" indent="-342900"/>
            <a:r>
              <a:rPr lang="es-ES" sz="2400" dirty="0"/>
              <a:t>En el cliente:</a:t>
            </a:r>
          </a:p>
          <a:p>
            <a:pPr marL="146304" indent="0">
              <a:buNone/>
            </a:pPr>
            <a:r>
              <a:rPr lang="es-E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proxy.Invoke</a:t>
            </a:r>
            <a:r>
              <a:rPr lang="es-E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(“Enviar”, </a:t>
            </a:r>
            <a:r>
              <a:rPr lang="es-E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miObjeto</a:t>
            </a:r>
            <a:r>
              <a:rPr lang="es-E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146304" indent="0">
              <a:buNone/>
            </a:pPr>
            <a:endParaRPr lang="es-ES" sz="2400" dirty="0" smtClean="0"/>
          </a:p>
          <a:p>
            <a:pPr marL="489204" indent="-342900"/>
            <a:r>
              <a:rPr lang="es-ES" sz="2400" dirty="0" smtClean="0"/>
              <a:t>En el servidor:</a:t>
            </a:r>
          </a:p>
          <a:p>
            <a:pPr marL="146304" indent="0">
              <a:buNone/>
            </a:pP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Clients.All.broadcastMessage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miObjeto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843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Hubs, ¿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cómo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trabajan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endParaRPr lang="es-ES" sz="1800" dirty="0" smtClean="0"/>
          </a:p>
          <a:p>
            <a:pPr>
              <a:buNone/>
            </a:pP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619944" y="1565176"/>
            <a:ext cx="7467600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9204" indent="-342900"/>
            <a:r>
              <a:rPr lang="es-ES" sz="2400" dirty="0"/>
              <a:t> </a:t>
            </a:r>
            <a:r>
              <a:rPr lang="es-ES" sz="2400" dirty="0" smtClean="0"/>
              <a:t>Esto mola mucho. El cliente le puede “decir” al servidor que inicie un método o función. Y al revés.</a:t>
            </a:r>
          </a:p>
          <a:p>
            <a:pPr marL="489204" indent="-342900"/>
            <a:r>
              <a:rPr lang="es-ES" sz="2400" dirty="0" smtClean="0"/>
              <a:t>Esto se hace mediante una comunicación mediante </a:t>
            </a:r>
            <a:r>
              <a:rPr lang="es-ES" sz="2400" dirty="0" err="1" smtClean="0"/>
              <a:t>Json</a:t>
            </a:r>
            <a:r>
              <a:rPr lang="es-ES" sz="2400" dirty="0" smtClean="0"/>
              <a:t>. Por ejemplo si el servidor hace:</a:t>
            </a:r>
          </a:p>
          <a:p>
            <a:pPr marL="146304" indent="0">
              <a:buNone/>
            </a:pP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Clients.All.broadcastMessage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(“Hola”);</a:t>
            </a:r>
          </a:p>
          <a:p>
            <a:pPr marL="489204" indent="-342900"/>
            <a:r>
              <a:rPr lang="es-ES" sz="2400" dirty="0" smtClean="0"/>
              <a:t>Se crea un </a:t>
            </a:r>
            <a:r>
              <a:rPr lang="es-ES" sz="2400" dirty="0" err="1" smtClean="0"/>
              <a:t>Json</a:t>
            </a:r>
            <a:r>
              <a:rPr lang="es-ES" sz="2400" dirty="0" smtClean="0"/>
              <a:t> que contiene los clientes a los que quiero llegar, el método que quiero que hagan y la información enviada.</a:t>
            </a:r>
          </a:p>
          <a:p>
            <a:pPr marL="489204" indent="-342900"/>
            <a:r>
              <a:rPr lang="es-ES" sz="2400" dirty="0" smtClean="0"/>
              <a:t>Si se invoca un método que el cliente o el servidor no tiene, no da fallo. Esto implica que tenemos que tener mucho cuidado </a:t>
            </a:r>
            <a:endParaRPr lang="es-ES" sz="24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o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467</Words>
  <Application>Microsoft Office PowerPoint</Application>
  <PresentationFormat>Presentación en pantalla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Wingdings 2</vt:lpstr>
      <vt:lpstr>Técnico</vt:lpstr>
      <vt:lpstr>UNIDAD 12:  Signalr</vt:lpstr>
      <vt:lpstr>SignalR ¿eso qué es?</vt:lpstr>
      <vt:lpstr>Otras opciones</vt:lpstr>
      <vt:lpstr>SignalR: la mejor opción</vt:lpstr>
      <vt:lpstr>Hubs, ¿eso qué es?</vt:lpstr>
      <vt:lpstr>Presentación de PowerPoint</vt:lpstr>
      <vt:lpstr>Hubs, ¿cómo trabajan?</vt:lpstr>
      <vt:lpstr>Hubs, ¿cómo trabajan?</vt:lpstr>
      <vt:lpstr>Hubs, ¿cómo trabajan?</vt:lpstr>
      <vt:lpstr>Hubs, enviar a clientes</vt:lpstr>
      <vt:lpstr>Ejercicio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 El factor humano</dc:title>
  <dc:creator>Fernando</dc:creator>
  <cp:lastModifiedBy>Fernando</cp:lastModifiedBy>
  <cp:revision>486</cp:revision>
  <dcterms:created xsi:type="dcterms:W3CDTF">2013-09-11T16:12:50Z</dcterms:created>
  <dcterms:modified xsi:type="dcterms:W3CDTF">2019-12-05T12:48:26Z</dcterms:modified>
</cp:coreProperties>
</file>