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4" r:id="rId6"/>
    <p:sldId id="261" r:id="rId7"/>
    <p:sldId id="263" r:id="rId8"/>
    <p:sldId id="262"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3" autoAdjust="0"/>
    <p:restoredTop sz="86437" autoAdjust="0"/>
  </p:normalViewPr>
  <p:slideViewPr>
    <p:cSldViewPr>
      <p:cViewPr varScale="1">
        <p:scale>
          <a:sx n="64" d="100"/>
          <a:sy n="64" d="100"/>
        </p:scale>
        <p:origin x="924" y="72"/>
      </p:cViewPr>
      <p:guideLst>
        <p:guide orient="horz" pos="2160"/>
        <p:guide pos="2880"/>
      </p:guideLst>
    </p:cSldViewPr>
  </p:slideViewPr>
  <p:outlineViewPr>
    <p:cViewPr>
      <p:scale>
        <a:sx n="33" d="100"/>
        <a:sy n="33" d="100"/>
      </p:scale>
      <p:origin x="0" y="6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AF3F5-8AB3-45AC-8293-738F35DFDB5F}" type="datetimeFigureOut">
              <a:rPr lang="es-ES" smtClean="0"/>
              <a:pPr/>
              <a:t>10/01/2020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B0623-E71C-45E7-AB37-A918BB5B4CB5}" type="slidenum">
              <a:rPr lang="es-ES" smtClean="0"/>
              <a:pPr/>
              <a:t>‹Nº›</a:t>
            </a:fld>
            <a:endParaRPr lang="es-ES"/>
          </a:p>
        </p:txBody>
      </p:sp>
    </p:spTree>
    <p:extLst>
      <p:ext uri="{BB962C8B-B14F-4D97-AF65-F5344CB8AC3E}">
        <p14:creationId xmlns:p14="http://schemas.microsoft.com/office/powerpoint/2010/main" val="364334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8" name="7 Marcador de número de diapositiva"/>
          <p:cNvSpPr>
            <a:spLocks noGrp="1"/>
          </p:cNvSpPr>
          <p:nvPr>
            <p:ph type="sldNum" sz="quarter" idx="11"/>
          </p:nvPr>
        </p:nvSpPr>
        <p:spPr/>
        <p:txBody>
          <a:bodyPr/>
          <a:lstStyle/>
          <a:p>
            <a:fld id="{D5B3FF64-97FF-4330-B843-D4FFA3DC91C8}"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2767C4-356F-4EFF-A5DB-7005697D6E7A}" type="datetimeFigureOut">
              <a:rPr lang="es-ES" smtClean="0"/>
              <a:pPr/>
              <a:t>10/01/2020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D5B3FF64-97FF-4330-B843-D4FFA3DC91C8}"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B32767C4-356F-4EFF-A5DB-7005697D6E7A}" type="datetimeFigureOut">
              <a:rPr lang="es-ES" smtClean="0"/>
              <a:pPr/>
              <a:t>10/01/2020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5B3FF64-97FF-4330-B843-D4FFA3DC91C8}"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32767C4-356F-4EFF-A5DB-7005697D6E7A}" type="datetimeFigureOut">
              <a:rPr lang="es-ES" smtClean="0"/>
              <a:pPr/>
              <a:t>10/01/2020</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5B3FF64-97FF-4330-B843-D4FFA3DC91C8}"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052736"/>
            <a:ext cx="7920880" cy="4392488"/>
          </a:xfrm>
        </p:spPr>
        <p:txBody>
          <a:bodyPr>
            <a:normAutofit/>
          </a:bodyPr>
          <a:lstStyle/>
          <a:p>
            <a:pPr algn="ctr"/>
            <a:r>
              <a:rPr lang="es-ES" smtClean="0"/>
              <a:t>UNIDAD 12:</a:t>
            </a:r>
            <a:br>
              <a:rPr lang="es-ES" smtClean="0"/>
            </a:br>
            <a:r>
              <a:rPr lang="es-ES" smtClean="0"/>
              <a:t/>
            </a:r>
            <a:br>
              <a:rPr lang="es-ES" smtClean="0"/>
            </a:br>
            <a:r>
              <a:rPr lang="es-ES" dirty="0" smtClean="0"/>
              <a:t/>
            </a:r>
            <a:br>
              <a:rPr lang="es-ES" dirty="0" smtClean="0"/>
            </a:br>
            <a:r>
              <a:rPr lang="es-ES" dirty="0" smtClean="0"/>
              <a:t>STYLES</a:t>
            </a:r>
            <a:endParaRPr lang="es-ES" dirty="0"/>
          </a:p>
        </p:txBody>
      </p:sp>
      <p:sp>
        <p:nvSpPr>
          <p:cNvPr id="4"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a:t>
            </a:r>
            <a:r>
              <a:rPr kumimoji="0" lang="es-ES" sz="1000" b="0" i="0" u="none" strike="noStrike" kern="1200" cap="none" spc="0" normalizeH="0" noProof="0" dirty="0" smtClean="0">
                <a:ln>
                  <a:noFill/>
                </a:ln>
                <a:solidFill>
                  <a:schemeClr val="tx2">
                    <a:shade val="50000"/>
                  </a:schemeClr>
                </a:solidFill>
                <a:effectLst/>
                <a:uLnTx/>
                <a:uFillTx/>
                <a:latin typeface="+mn-lt"/>
                <a:ea typeface="+mn-ea"/>
                <a:cs typeface="+mn-cs"/>
              </a:rPr>
              <a:t>  </a:t>
            </a: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    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smtClean="0">
                <a:solidFill>
                  <a:schemeClr val="accent1">
                    <a:lumMod val="75000"/>
                  </a:schemeClr>
                </a:solidFill>
              </a:rPr>
              <a:t>Styles</a:t>
            </a:r>
          </a:p>
        </p:txBody>
      </p:sp>
      <p:sp>
        <p:nvSpPr>
          <p:cNvPr id="3" name="2 Marcador de contenido"/>
          <p:cNvSpPr>
            <a:spLocks noGrp="1"/>
          </p:cNvSpPr>
          <p:nvPr>
            <p:ph idx="1"/>
          </p:nvPr>
        </p:nvSpPr>
        <p:spPr>
          <a:xfrm>
            <a:off x="467544" y="1412776"/>
            <a:ext cx="7467600" cy="4525963"/>
          </a:xfrm>
        </p:spPr>
        <p:txBody>
          <a:bodyPr>
            <a:noAutofit/>
          </a:bodyPr>
          <a:lstStyle/>
          <a:p>
            <a:r>
              <a:rPr lang="es-ES" sz="1800" dirty="0" smtClean="0"/>
              <a:t>Los estilos sirven para aplicar un conjunto de propiedades definidas a cualquier elemento de una página.</a:t>
            </a:r>
          </a:p>
          <a:p>
            <a:r>
              <a:rPr lang="es-ES" sz="1800" dirty="0" smtClean="0"/>
              <a:t> Son similares a la CSS.</a:t>
            </a:r>
          </a:p>
          <a:p>
            <a:r>
              <a:rPr lang="es-ES" sz="1800" dirty="0" smtClean="0"/>
              <a:t>Para definir un estilo a nivel de página haremos lo siguiente:</a:t>
            </a:r>
          </a:p>
          <a:p>
            <a:pPr>
              <a:buNone/>
            </a:pPr>
            <a:endParaRPr lang="es-ES" sz="1800" dirty="0" smtClean="0"/>
          </a:p>
          <a:p>
            <a:pPr>
              <a:buNone/>
            </a:pPr>
            <a:r>
              <a:rPr lang="es-ES" sz="1800" dirty="0" smtClean="0">
                <a:solidFill>
                  <a:schemeClr val="accent2">
                    <a:lumMod val="40000"/>
                    <a:lumOff val="60000"/>
                  </a:schemeClr>
                </a:solidFill>
              </a:rPr>
              <a:t>&lt;</a:t>
            </a:r>
            <a:r>
              <a:rPr lang="es-ES" sz="1800" dirty="0" err="1" smtClean="0">
                <a:solidFill>
                  <a:schemeClr val="accent2">
                    <a:lumMod val="40000"/>
                    <a:lumOff val="60000"/>
                  </a:schemeClr>
                </a:solidFill>
              </a:rPr>
              <a:t>Page.Resources</a:t>
            </a:r>
            <a:r>
              <a:rPr lang="es-ES" sz="1800" dirty="0" smtClean="0">
                <a:solidFill>
                  <a:schemeClr val="accent2">
                    <a:lumMod val="40000"/>
                    <a:lumOff val="60000"/>
                  </a:schemeClr>
                </a:solidFill>
              </a:rPr>
              <a:t>&gt;</a:t>
            </a:r>
          </a:p>
          <a:p>
            <a:pPr>
              <a:buNone/>
            </a:pPr>
            <a:r>
              <a:rPr lang="es-ES" sz="1800" dirty="0" smtClean="0">
                <a:solidFill>
                  <a:schemeClr val="accent2">
                    <a:lumMod val="40000"/>
                    <a:lumOff val="60000"/>
                  </a:schemeClr>
                </a:solidFill>
              </a:rPr>
              <a:t>	&lt;Style x:Key="</a:t>
            </a:r>
            <a:r>
              <a:rPr lang="es-ES" sz="1800" dirty="0" err="1" smtClean="0">
                <a:solidFill>
                  <a:schemeClr val="accent2">
                    <a:lumMod val="40000"/>
                    <a:lumOff val="60000"/>
                  </a:schemeClr>
                </a:solidFill>
              </a:rPr>
              <a:t>BigFontButtonStyle</a:t>
            </a:r>
            <a:r>
              <a:rPr lang="es-ES" sz="1800" dirty="0" smtClean="0">
                <a:solidFill>
                  <a:schemeClr val="accent2">
                    <a:lumMod val="40000"/>
                    <a:lumOff val="60000"/>
                  </a:schemeClr>
                </a:solidFill>
              </a:rPr>
              <a:t>"&gt;</a:t>
            </a:r>
          </a:p>
          <a:p>
            <a:pPr>
              <a:buNone/>
            </a:pPr>
            <a:r>
              <a:rPr lang="en-US" sz="1800" dirty="0" smtClean="0">
                <a:solidFill>
                  <a:schemeClr val="accent2">
                    <a:lumMod val="40000"/>
                    <a:lumOff val="60000"/>
                  </a:schemeClr>
                </a:solidFill>
              </a:rPr>
              <a:t>		&lt;Setter Property="</a:t>
            </a:r>
            <a:r>
              <a:rPr lang="en-US" sz="1800" dirty="0" err="1" smtClean="0">
                <a:solidFill>
                  <a:schemeClr val="accent2">
                    <a:lumMod val="40000"/>
                    <a:lumOff val="60000"/>
                  </a:schemeClr>
                </a:solidFill>
              </a:rPr>
              <a:t>Control.FontFamily</a:t>
            </a:r>
            <a:r>
              <a:rPr lang="en-US" sz="1800" dirty="0" smtClean="0">
                <a:solidFill>
                  <a:schemeClr val="accent2">
                    <a:lumMod val="40000"/>
                    <a:lumOff val="60000"/>
                  </a:schemeClr>
                </a:solidFill>
              </a:rPr>
              <a:t>" Value="Times New Roman" /&gt;</a:t>
            </a:r>
          </a:p>
          <a:p>
            <a:pPr>
              <a:buNone/>
            </a:pPr>
            <a:r>
              <a:rPr lang="en-US" sz="1800" dirty="0" smtClean="0">
                <a:solidFill>
                  <a:schemeClr val="accent2">
                    <a:lumMod val="40000"/>
                    <a:lumOff val="60000"/>
                  </a:schemeClr>
                </a:solidFill>
              </a:rPr>
              <a:t>		&lt;Setter Property="</a:t>
            </a:r>
            <a:r>
              <a:rPr lang="en-US" sz="1800" dirty="0" err="1" smtClean="0">
                <a:solidFill>
                  <a:schemeClr val="accent2">
                    <a:lumMod val="40000"/>
                    <a:lumOff val="60000"/>
                  </a:schemeClr>
                </a:solidFill>
              </a:rPr>
              <a:t>Control.FontSize</a:t>
            </a:r>
            <a:r>
              <a:rPr lang="en-US" sz="1800" dirty="0" smtClean="0">
                <a:solidFill>
                  <a:schemeClr val="accent2">
                    <a:lumMod val="40000"/>
                    <a:lumOff val="60000"/>
                  </a:schemeClr>
                </a:solidFill>
              </a:rPr>
              <a:t>" Value="18" /&gt;</a:t>
            </a:r>
          </a:p>
          <a:p>
            <a:pPr>
              <a:buNone/>
            </a:pPr>
            <a:r>
              <a:rPr lang="en-US" sz="1800" dirty="0" smtClean="0">
                <a:solidFill>
                  <a:schemeClr val="accent2">
                    <a:lumMod val="40000"/>
                    <a:lumOff val="60000"/>
                  </a:schemeClr>
                </a:solidFill>
              </a:rPr>
              <a:t>		&lt;Setter Property="</a:t>
            </a:r>
            <a:r>
              <a:rPr lang="en-US" sz="1800" dirty="0" err="1" smtClean="0">
                <a:solidFill>
                  <a:schemeClr val="accent2">
                    <a:lumMod val="40000"/>
                    <a:lumOff val="60000"/>
                  </a:schemeClr>
                </a:solidFill>
              </a:rPr>
              <a:t>Control.FontWeight</a:t>
            </a:r>
            <a:r>
              <a:rPr lang="en-US" sz="1800" dirty="0" smtClean="0">
                <a:solidFill>
                  <a:schemeClr val="accent2">
                    <a:lumMod val="40000"/>
                    <a:lumOff val="60000"/>
                  </a:schemeClr>
                </a:solidFill>
              </a:rPr>
              <a:t>" Value="Bold" /&gt;</a:t>
            </a:r>
          </a:p>
          <a:p>
            <a:pPr>
              <a:buNone/>
            </a:pPr>
            <a:r>
              <a:rPr lang="es-ES" sz="1800" dirty="0" smtClean="0">
                <a:solidFill>
                  <a:schemeClr val="accent2">
                    <a:lumMod val="40000"/>
                    <a:lumOff val="60000"/>
                  </a:schemeClr>
                </a:solidFill>
              </a:rPr>
              <a:t>	&lt;/Style&gt;</a:t>
            </a:r>
          </a:p>
          <a:p>
            <a:pPr>
              <a:buNone/>
            </a:pPr>
            <a:r>
              <a:rPr lang="es-ES" sz="1800" dirty="0" smtClean="0">
                <a:solidFill>
                  <a:schemeClr val="accent2">
                    <a:lumMod val="40000"/>
                    <a:lumOff val="60000"/>
                  </a:schemeClr>
                </a:solidFill>
              </a:rPr>
              <a:t>&lt;</a:t>
            </a:r>
            <a:r>
              <a:rPr lang="es-ES" sz="1800" dirty="0" err="1" smtClean="0">
                <a:solidFill>
                  <a:schemeClr val="accent2">
                    <a:lumMod val="40000"/>
                    <a:lumOff val="60000"/>
                  </a:schemeClr>
                </a:solidFill>
              </a:rPr>
              <a:t>Page.Resources</a:t>
            </a:r>
            <a:r>
              <a:rPr lang="es-ES" sz="1800" dirty="0" smtClean="0">
                <a:solidFill>
                  <a:schemeClr val="accent2">
                    <a:lumMod val="40000"/>
                    <a:lumOff val="60000"/>
                  </a:schemeClr>
                </a:solidFill>
              </a:rPr>
              <a:t>&gt;</a:t>
            </a: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2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smtClean="0">
                <a:solidFill>
                  <a:schemeClr val="accent1">
                    <a:lumMod val="75000"/>
                  </a:schemeClr>
                </a:solidFill>
              </a:rPr>
              <a:t>Styles</a:t>
            </a:r>
          </a:p>
        </p:txBody>
      </p:sp>
      <p:sp>
        <p:nvSpPr>
          <p:cNvPr id="3" name="2 Marcador de contenido"/>
          <p:cNvSpPr>
            <a:spLocks noGrp="1"/>
          </p:cNvSpPr>
          <p:nvPr>
            <p:ph idx="1"/>
          </p:nvPr>
        </p:nvSpPr>
        <p:spPr>
          <a:xfrm>
            <a:off x="467544" y="1412776"/>
            <a:ext cx="7467600" cy="4525963"/>
          </a:xfrm>
        </p:spPr>
        <p:txBody>
          <a:bodyPr>
            <a:noAutofit/>
          </a:bodyPr>
          <a:lstStyle/>
          <a:p>
            <a:r>
              <a:rPr lang="es-ES" sz="1800" dirty="0" smtClean="0"/>
              <a:t>Mediante el código anterior se crea un objeto de la clase Style.</a:t>
            </a:r>
          </a:p>
          <a:p>
            <a:r>
              <a:rPr lang="es-ES" sz="1800" dirty="0" smtClean="0"/>
              <a:t>Este objeto contiene una colección con tres Setter, cada uno define la propiedad sobre la cual se aplicará y su valor.</a:t>
            </a:r>
          </a:p>
          <a:p>
            <a:r>
              <a:rPr lang="es-ES" sz="1800" dirty="0" smtClean="0"/>
              <a:t>Por convención, el x:name debe acabar en “Style”.</a:t>
            </a:r>
          </a:p>
          <a:p>
            <a:r>
              <a:rPr lang="es-ES" sz="1800" dirty="0" smtClean="0"/>
              <a:t>Para usar un estilo, asignamos a la propiedad Style el recurso definido:</a:t>
            </a:r>
          </a:p>
          <a:p>
            <a:pPr>
              <a:buNone/>
            </a:pPr>
            <a:r>
              <a:rPr lang="es-ES" sz="1800" dirty="0" smtClean="0">
                <a:solidFill>
                  <a:schemeClr val="accent2">
                    <a:lumMod val="40000"/>
                    <a:lumOff val="60000"/>
                  </a:schemeClr>
                </a:solidFill>
              </a:rPr>
              <a:t>&lt;</a:t>
            </a:r>
            <a:r>
              <a:rPr lang="es-ES" sz="1800" dirty="0" err="1" smtClean="0">
                <a:solidFill>
                  <a:schemeClr val="accent2">
                    <a:lumMod val="40000"/>
                    <a:lumOff val="60000"/>
                  </a:schemeClr>
                </a:solidFill>
              </a:rPr>
              <a:t>Button</a:t>
            </a:r>
            <a:r>
              <a:rPr lang="es-ES" sz="1800" dirty="0" smtClean="0">
                <a:solidFill>
                  <a:schemeClr val="accent2">
                    <a:lumMod val="40000"/>
                    <a:lumOff val="60000"/>
                  </a:schemeClr>
                </a:solidFill>
              </a:rPr>
              <a:t> </a:t>
            </a:r>
            <a:r>
              <a:rPr lang="es-ES" sz="1800" dirty="0" err="1" smtClean="0">
                <a:solidFill>
                  <a:schemeClr val="accent2">
                    <a:lumMod val="40000"/>
                    <a:lumOff val="60000"/>
                  </a:schemeClr>
                </a:solidFill>
              </a:rPr>
              <a:t>Padding</a:t>
            </a:r>
            <a:r>
              <a:rPr lang="es-ES" sz="1800" dirty="0" smtClean="0">
                <a:solidFill>
                  <a:schemeClr val="accent2">
                    <a:lumMod val="40000"/>
                    <a:lumOff val="60000"/>
                  </a:schemeClr>
                </a:solidFill>
              </a:rPr>
              <a:t>="5" </a:t>
            </a:r>
            <a:r>
              <a:rPr lang="es-ES" sz="1800" dirty="0" err="1" smtClean="0">
                <a:solidFill>
                  <a:schemeClr val="accent2">
                    <a:lumMod val="40000"/>
                    <a:lumOff val="60000"/>
                  </a:schemeClr>
                </a:solidFill>
              </a:rPr>
              <a:t>Margin</a:t>
            </a:r>
            <a:r>
              <a:rPr lang="es-ES" sz="1800" dirty="0" smtClean="0">
                <a:solidFill>
                  <a:schemeClr val="accent2">
                    <a:lumMod val="40000"/>
                    <a:lumOff val="60000"/>
                  </a:schemeClr>
                </a:solidFill>
              </a:rPr>
              <a:t>="5" </a:t>
            </a:r>
            <a:r>
              <a:rPr lang="es-ES" sz="1800" dirty="0" err="1" smtClean="0">
                <a:solidFill>
                  <a:schemeClr val="accent2">
                    <a:lumMod val="40000"/>
                    <a:lumOff val="60000"/>
                  </a:schemeClr>
                </a:solidFill>
              </a:rPr>
              <a:t>Name</a:t>
            </a:r>
            <a:r>
              <a:rPr lang="es-ES" sz="1800" dirty="0" smtClean="0">
                <a:solidFill>
                  <a:schemeClr val="accent2">
                    <a:lumMod val="40000"/>
                    <a:lumOff val="60000"/>
                  </a:schemeClr>
                </a:solidFill>
              </a:rPr>
              <a:t>="</a:t>
            </a:r>
            <a:r>
              <a:rPr lang="es-ES" sz="1800" dirty="0" err="1" smtClean="0">
                <a:solidFill>
                  <a:schemeClr val="accent2">
                    <a:lumMod val="40000"/>
                    <a:lumOff val="60000"/>
                  </a:schemeClr>
                </a:solidFill>
              </a:rPr>
              <a:t>cmd</a:t>
            </a:r>
            <a:r>
              <a:rPr lang="es-ES" sz="1800" dirty="0" smtClean="0">
                <a:solidFill>
                  <a:schemeClr val="accent2">
                    <a:lumMod val="40000"/>
                    <a:lumOff val="60000"/>
                  </a:schemeClr>
                </a:solidFill>
              </a:rPr>
              <a:t>” Style="{</a:t>
            </a:r>
            <a:r>
              <a:rPr lang="es-ES" sz="1800" dirty="0" err="1" smtClean="0">
                <a:solidFill>
                  <a:schemeClr val="accent2">
                    <a:lumMod val="40000"/>
                    <a:lumOff val="60000"/>
                  </a:schemeClr>
                </a:solidFill>
              </a:rPr>
              <a:t>StaticResource</a:t>
            </a:r>
            <a:r>
              <a:rPr lang="es-ES" sz="1800" dirty="0" smtClean="0">
                <a:solidFill>
                  <a:schemeClr val="accent2">
                    <a:lumMod val="40000"/>
                    <a:lumOff val="60000"/>
                  </a:schemeClr>
                </a:solidFill>
              </a:rPr>
              <a:t> </a:t>
            </a:r>
            <a:r>
              <a:rPr lang="es-ES" sz="1800" dirty="0" err="1" smtClean="0">
                <a:solidFill>
                  <a:schemeClr val="accent2">
                    <a:lumMod val="40000"/>
                    <a:lumOff val="60000"/>
                  </a:schemeClr>
                </a:solidFill>
              </a:rPr>
              <a:t>BigFontButtonStyle</a:t>
            </a:r>
            <a:r>
              <a:rPr lang="es-ES" sz="1800" dirty="0" smtClean="0">
                <a:solidFill>
                  <a:schemeClr val="accent2">
                    <a:lumMod val="40000"/>
                    <a:lumOff val="60000"/>
                  </a:schemeClr>
                </a:solidFill>
              </a:rPr>
              <a:t>}“&gt;A </a:t>
            </a:r>
            <a:r>
              <a:rPr lang="es-ES" sz="1800" dirty="0" err="1" smtClean="0">
                <a:solidFill>
                  <a:schemeClr val="accent2">
                    <a:lumMod val="40000"/>
                    <a:lumOff val="60000"/>
                  </a:schemeClr>
                </a:solidFill>
              </a:rPr>
              <a:t>Customized</a:t>
            </a:r>
            <a:r>
              <a:rPr lang="es-ES" sz="1800" dirty="0" smtClean="0">
                <a:solidFill>
                  <a:schemeClr val="accent2">
                    <a:lumMod val="40000"/>
                    <a:lumOff val="60000"/>
                  </a:schemeClr>
                </a:solidFill>
              </a:rPr>
              <a:t> </a:t>
            </a:r>
            <a:r>
              <a:rPr lang="es-ES" sz="1800" dirty="0" err="1" smtClean="0">
                <a:solidFill>
                  <a:schemeClr val="accent2">
                    <a:lumMod val="40000"/>
                    <a:lumOff val="60000"/>
                  </a:schemeClr>
                </a:solidFill>
              </a:rPr>
              <a:t>Button</a:t>
            </a:r>
            <a:r>
              <a:rPr lang="es-ES" sz="1800" dirty="0" smtClean="0">
                <a:solidFill>
                  <a:schemeClr val="accent2">
                    <a:lumMod val="40000"/>
                    <a:lumOff val="60000"/>
                  </a:schemeClr>
                </a:solidFill>
              </a:rPr>
              <a:t>&lt;/</a:t>
            </a:r>
            <a:r>
              <a:rPr lang="es-ES" sz="1800" dirty="0" err="1" smtClean="0">
                <a:solidFill>
                  <a:schemeClr val="accent2">
                    <a:lumMod val="40000"/>
                    <a:lumOff val="60000"/>
                  </a:schemeClr>
                </a:solidFill>
              </a:rPr>
              <a:t>Button</a:t>
            </a:r>
            <a:r>
              <a:rPr lang="es-ES" sz="1800" dirty="0" smtClean="0">
                <a:solidFill>
                  <a:schemeClr val="accent2">
                    <a:lumMod val="40000"/>
                    <a:lumOff val="60000"/>
                  </a:schemeClr>
                </a:solidFill>
              </a:rPr>
              <a:t>&gt;</a:t>
            </a: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smtClean="0">
                <a:solidFill>
                  <a:schemeClr val="accent1">
                    <a:lumMod val="75000"/>
                  </a:schemeClr>
                </a:solidFill>
              </a:rPr>
              <a:t>Styles</a:t>
            </a:r>
          </a:p>
        </p:txBody>
      </p:sp>
      <p:sp>
        <p:nvSpPr>
          <p:cNvPr id="3" name="2 Marcador de contenido"/>
          <p:cNvSpPr>
            <a:spLocks noGrp="1"/>
          </p:cNvSpPr>
          <p:nvPr>
            <p:ph idx="1"/>
          </p:nvPr>
        </p:nvSpPr>
        <p:spPr>
          <a:xfrm>
            <a:off x="467544" y="1412776"/>
            <a:ext cx="7467600" cy="4525963"/>
          </a:xfrm>
        </p:spPr>
        <p:txBody>
          <a:bodyPr>
            <a:noAutofit/>
          </a:bodyPr>
          <a:lstStyle/>
          <a:p>
            <a:pPr>
              <a:buNone/>
            </a:pPr>
            <a:r>
              <a:rPr lang="es-ES" sz="2000" dirty="0" smtClean="0"/>
              <a:t>Las propiedades más importantes de la clase Style son:</a:t>
            </a:r>
          </a:p>
          <a:p>
            <a:r>
              <a:rPr lang="es-ES" sz="2000" b="1" dirty="0" err="1" smtClean="0"/>
              <a:t>Setters</a:t>
            </a:r>
            <a:r>
              <a:rPr lang="es-ES" sz="2000" dirty="0" smtClean="0"/>
              <a:t>: los Setter definen una propiedad y su valor. También se pueden definir </a:t>
            </a:r>
            <a:r>
              <a:rPr lang="es-ES" sz="2000" dirty="0" err="1" smtClean="0"/>
              <a:t>EventSetter</a:t>
            </a:r>
            <a:r>
              <a:rPr lang="es-ES" sz="2000" dirty="0" smtClean="0"/>
              <a:t> que es una definición de un evento y el procedimiento asociado (</a:t>
            </a:r>
            <a:r>
              <a:rPr lang="es-ES" sz="2000" dirty="0" err="1" smtClean="0"/>
              <a:t>handler</a:t>
            </a:r>
            <a:r>
              <a:rPr lang="es-ES" sz="2000" dirty="0" smtClean="0"/>
              <a:t>).</a:t>
            </a:r>
          </a:p>
          <a:p>
            <a:r>
              <a:rPr lang="es-ES" sz="2000" b="1" dirty="0" err="1" smtClean="0"/>
              <a:t>BasedOn</a:t>
            </a:r>
            <a:r>
              <a:rPr lang="es-ES" sz="2000" dirty="0" smtClean="0"/>
              <a:t>: mediante esta propiedad podemos definir si un estilo hereda de otro.</a:t>
            </a:r>
          </a:p>
          <a:p>
            <a:r>
              <a:rPr lang="es-ES" sz="2000" b="1" dirty="0" err="1" smtClean="0"/>
              <a:t>TargetType</a:t>
            </a:r>
            <a:r>
              <a:rPr lang="es-ES" sz="2000" dirty="0" smtClean="0"/>
              <a:t> : define el elemento sobre el que actuará automáticamente el estilo. El estilo se aplicará sobre los elementos hijo que sean de ese tipo. Si no queremos que actúe en alguno en particular, ponemos Style={x:Null}, o bien Style={</a:t>
            </a:r>
            <a:r>
              <a:rPr lang="es-ES" sz="2000" dirty="0" err="1" smtClean="0"/>
              <a:t>StaticResource</a:t>
            </a:r>
            <a:r>
              <a:rPr lang="es-ES" sz="2000" dirty="0" smtClean="0"/>
              <a:t> </a:t>
            </a:r>
            <a:r>
              <a:rPr lang="es-ES" sz="2000" dirty="0" err="1" smtClean="0"/>
              <a:t>otroEstilo</a:t>
            </a:r>
            <a:r>
              <a:rPr lang="es-ES" sz="2000" dirty="0" smtClean="0"/>
              <a:t>}.</a:t>
            </a:r>
            <a:endParaRPr lang="es-ES" sz="2000" dirty="0" smtClean="0">
              <a:solidFill>
                <a:schemeClr val="accent2">
                  <a:lumMod val="40000"/>
                  <a:lumOff val="60000"/>
                </a:schemeClr>
              </a:solidFill>
            </a:endParaRP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Styles:TargetType</a:t>
            </a:r>
            <a:endParaRPr lang="en-US" b="1" i="1" dirty="0" smtClean="0">
              <a:solidFill>
                <a:schemeClr val="accent1">
                  <a:lumMod val="75000"/>
                </a:schemeClr>
              </a:solidFill>
            </a:endParaRPr>
          </a:p>
        </p:txBody>
      </p:sp>
      <p:sp>
        <p:nvSpPr>
          <p:cNvPr id="3" name="2 Marcador de contenido"/>
          <p:cNvSpPr>
            <a:spLocks noGrp="1"/>
          </p:cNvSpPr>
          <p:nvPr>
            <p:ph idx="1"/>
          </p:nvPr>
        </p:nvSpPr>
        <p:spPr>
          <a:xfrm>
            <a:off x="467544" y="1412776"/>
            <a:ext cx="7467600" cy="4525963"/>
          </a:xfrm>
        </p:spPr>
        <p:txBody>
          <a:bodyPr>
            <a:noAutofit/>
          </a:bodyPr>
          <a:lstStyle/>
          <a:p>
            <a:r>
              <a:rPr lang="es-ES" sz="2000" dirty="0" err="1" smtClean="0">
                <a:solidFill>
                  <a:schemeClr val="accent2">
                    <a:lumMod val="40000"/>
                    <a:lumOff val="60000"/>
                  </a:schemeClr>
                </a:solidFill>
              </a:rPr>
              <a:t>TargetType</a:t>
            </a:r>
            <a:r>
              <a:rPr lang="es-ES" sz="2000" dirty="0" smtClean="0">
                <a:solidFill>
                  <a:schemeClr val="accent2">
                    <a:lumMod val="40000"/>
                    <a:lumOff val="60000"/>
                  </a:schemeClr>
                </a:solidFill>
              </a:rPr>
              <a:t> es una propiedad obligatoria en UWP.</a:t>
            </a:r>
          </a:p>
          <a:p>
            <a:r>
              <a:rPr lang="es-ES" sz="2000" dirty="0" smtClean="0">
                <a:solidFill>
                  <a:schemeClr val="accent2">
                    <a:lumMod val="40000"/>
                    <a:lumOff val="60000"/>
                  </a:schemeClr>
                </a:solidFill>
              </a:rPr>
              <a:t>X:Key no </a:t>
            </a:r>
            <a:r>
              <a:rPr lang="es-ES" sz="2000" smtClean="0">
                <a:solidFill>
                  <a:schemeClr val="accent2">
                    <a:lumMod val="40000"/>
                    <a:lumOff val="60000"/>
                  </a:schemeClr>
                </a:solidFill>
              </a:rPr>
              <a:t>es obligatorio.</a:t>
            </a:r>
            <a:endParaRPr lang="es-ES" sz="2000" dirty="0" smtClean="0">
              <a:solidFill>
                <a:schemeClr val="accent2">
                  <a:lumMod val="40000"/>
                  <a:lumOff val="60000"/>
                </a:schemeClr>
              </a:solidFill>
            </a:endParaRP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extLst>
      <p:ext uri="{BB962C8B-B14F-4D97-AF65-F5344CB8AC3E}">
        <p14:creationId xmlns:p14="http://schemas.microsoft.com/office/powerpoint/2010/main" val="427482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Ejercicio</a:t>
            </a:r>
            <a:r>
              <a:rPr lang="en-US" b="1" i="1" dirty="0" smtClean="0">
                <a:solidFill>
                  <a:schemeClr val="accent1">
                    <a:lumMod val="75000"/>
                  </a:schemeClr>
                </a:solidFill>
              </a:rPr>
              <a:t> 1</a:t>
            </a:r>
          </a:p>
        </p:txBody>
      </p:sp>
      <p:sp>
        <p:nvSpPr>
          <p:cNvPr id="3" name="2 Marcador de contenido"/>
          <p:cNvSpPr>
            <a:spLocks noGrp="1"/>
          </p:cNvSpPr>
          <p:nvPr>
            <p:ph idx="1"/>
          </p:nvPr>
        </p:nvSpPr>
        <p:spPr>
          <a:xfrm>
            <a:off x="467544" y="1412776"/>
            <a:ext cx="7467600" cy="4525963"/>
          </a:xfrm>
        </p:spPr>
        <p:txBody>
          <a:bodyPr>
            <a:noAutofit/>
          </a:bodyPr>
          <a:lstStyle/>
          <a:p>
            <a:pPr>
              <a:buNone/>
            </a:pPr>
            <a:r>
              <a:rPr lang="es-ES" sz="1800" dirty="0" smtClean="0"/>
              <a:t>Definir un Style a nivel de ventana con las siguientes características:</a:t>
            </a:r>
          </a:p>
          <a:p>
            <a:pPr>
              <a:buNone/>
            </a:pPr>
            <a:endParaRPr lang="es-ES" sz="1800" dirty="0" smtClean="0"/>
          </a:p>
          <a:p>
            <a:r>
              <a:rPr lang="es-ES" sz="1800" dirty="0" smtClean="0"/>
              <a:t>Un fondo a elegir</a:t>
            </a:r>
          </a:p>
          <a:p>
            <a:r>
              <a:rPr lang="es-ES" sz="1800" dirty="0" smtClean="0"/>
              <a:t>Una fuente a elegir</a:t>
            </a:r>
          </a:p>
          <a:p>
            <a:r>
              <a:rPr lang="es-ES" sz="1800" dirty="0" smtClean="0"/>
              <a:t>Un </a:t>
            </a:r>
            <a:r>
              <a:rPr lang="es-ES" sz="1800" dirty="0" err="1" smtClean="0"/>
              <a:t>padding</a:t>
            </a:r>
            <a:r>
              <a:rPr lang="es-ES" sz="1800" dirty="0" smtClean="0"/>
              <a:t> de 10</a:t>
            </a:r>
          </a:p>
          <a:p>
            <a:r>
              <a:rPr lang="es-ES" sz="1800" dirty="0" smtClean="0"/>
              <a:t>Un </a:t>
            </a:r>
            <a:r>
              <a:rPr lang="es-ES" sz="1800" dirty="0" err="1" smtClean="0"/>
              <a:t>margin</a:t>
            </a:r>
            <a:r>
              <a:rPr lang="es-ES" sz="1800" dirty="0" smtClean="0"/>
              <a:t> de 20</a:t>
            </a:r>
          </a:p>
          <a:p>
            <a:endParaRPr lang="es-ES" sz="1800" dirty="0" smtClean="0"/>
          </a:p>
          <a:p>
            <a:pPr>
              <a:buNone/>
            </a:pPr>
            <a:r>
              <a:rPr lang="es-ES" sz="1800" dirty="0" smtClean="0"/>
              <a:t>Poner tres botones, dos de ellos con este estilo y el otro no.</a:t>
            </a:r>
          </a:p>
          <a:p>
            <a:endParaRPr lang="es-ES" sz="1800" dirty="0" smtClean="0"/>
          </a:p>
          <a:p>
            <a:pPr>
              <a:buNone/>
            </a:pPr>
            <a:endParaRPr lang="es-ES" sz="1800" dirty="0" smtClean="0">
              <a:solidFill>
                <a:schemeClr val="accent2">
                  <a:lumMod val="40000"/>
                  <a:lumOff val="60000"/>
                </a:schemeClr>
              </a:solidFill>
            </a:endParaRP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Ejercicio</a:t>
            </a:r>
            <a:r>
              <a:rPr lang="en-US" b="1" i="1" dirty="0" smtClean="0">
                <a:solidFill>
                  <a:schemeClr val="accent1">
                    <a:lumMod val="75000"/>
                  </a:schemeClr>
                </a:solidFill>
              </a:rPr>
              <a:t> 2</a:t>
            </a:r>
          </a:p>
        </p:txBody>
      </p:sp>
      <p:sp>
        <p:nvSpPr>
          <p:cNvPr id="3" name="2 Marcador de contenido"/>
          <p:cNvSpPr>
            <a:spLocks noGrp="1"/>
          </p:cNvSpPr>
          <p:nvPr>
            <p:ph idx="1"/>
          </p:nvPr>
        </p:nvSpPr>
        <p:spPr>
          <a:xfrm>
            <a:off x="467544" y="1412776"/>
            <a:ext cx="7467600" cy="4525963"/>
          </a:xfrm>
        </p:spPr>
        <p:txBody>
          <a:bodyPr>
            <a:noAutofit/>
          </a:bodyPr>
          <a:lstStyle/>
          <a:p>
            <a:pPr>
              <a:buNone/>
            </a:pPr>
            <a:r>
              <a:rPr lang="es-ES" sz="1800" dirty="0" smtClean="0"/>
              <a:t>Definir un Style a nivel de ventana que se base (</a:t>
            </a:r>
            <a:r>
              <a:rPr lang="es-ES" sz="1800" dirty="0" err="1" smtClean="0"/>
              <a:t>BasedOn</a:t>
            </a:r>
            <a:r>
              <a:rPr lang="es-ES" sz="1800" dirty="0" smtClean="0"/>
              <a:t>) el estilo creado en el ejercicio 1 pero con la siguiente característica añadida:</a:t>
            </a:r>
          </a:p>
          <a:p>
            <a:pPr>
              <a:buNone/>
            </a:pPr>
            <a:endParaRPr lang="es-ES" sz="1800" dirty="0" smtClean="0"/>
          </a:p>
          <a:p>
            <a:r>
              <a:rPr lang="es-ES" sz="1800" dirty="0" smtClean="0"/>
              <a:t>El contenido debe tener un color verde.</a:t>
            </a:r>
          </a:p>
          <a:p>
            <a:endParaRPr lang="es-ES" sz="1800" dirty="0" smtClean="0"/>
          </a:p>
          <a:p>
            <a:pPr>
              <a:buNone/>
            </a:pPr>
            <a:r>
              <a:rPr lang="es-ES" sz="1800" dirty="0" smtClean="0"/>
              <a:t>Aplicar este estilo al tercer botón que no tenía estilo.</a:t>
            </a:r>
          </a:p>
          <a:p>
            <a:endParaRPr lang="es-ES" sz="1800" dirty="0" smtClean="0"/>
          </a:p>
          <a:p>
            <a:pPr>
              <a:buNone/>
            </a:pPr>
            <a:endParaRPr lang="es-ES" sz="1800" dirty="0" smtClean="0">
              <a:solidFill>
                <a:schemeClr val="accent2">
                  <a:lumMod val="40000"/>
                  <a:lumOff val="60000"/>
                </a:schemeClr>
              </a:solidFill>
            </a:endParaRP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i="1" dirty="0" err="1" smtClean="0">
                <a:solidFill>
                  <a:schemeClr val="accent1">
                    <a:lumMod val="75000"/>
                  </a:schemeClr>
                </a:solidFill>
              </a:rPr>
              <a:t>Ejercicio</a:t>
            </a:r>
            <a:r>
              <a:rPr lang="en-US" b="1" i="1" dirty="0" smtClean="0">
                <a:solidFill>
                  <a:schemeClr val="accent1">
                    <a:lumMod val="75000"/>
                  </a:schemeClr>
                </a:solidFill>
              </a:rPr>
              <a:t> 3</a:t>
            </a:r>
          </a:p>
        </p:txBody>
      </p:sp>
      <p:sp>
        <p:nvSpPr>
          <p:cNvPr id="3" name="2 Marcador de contenido"/>
          <p:cNvSpPr>
            <a:spLocks noGrp="1"/>
          </p:cNvSpPr>
          <p:nvPr>
            <p:ph idx="1"/>
          </p:nvPr>
        </p:nvSpPr>
        <p:spPr>
          <a:xfrm>
            <a:off x="467544" y="1412776"/>
            <a:ext cx="7467600" cy="4525963"/>
          </a:xfrm>
        </p:spPr>
        <p:txBody>
          <a:bodyPr>
            <a:noAutofit/>
          </a:bodyPr>
          <a:lstStyle/>
          <a:p>
            <a:pPr>
              <a:buNone/>
            </a:pPr>
            <a:r>
              <a:rPr lang="es-ES" sz="1800" dirty="0" smtClean="0"/>
              <a:t>Realizar un estilo que realice lo siguiente:</a:t>
            </a:r>
          </a:p>
          <a:p>
            <a:pPr>
              <a:buNone/>
            </a:pPr>
            <a:endParaRPr lang="es-ES" sz="1800" dirty="0" smtClean="0"/>
          </a:p>
          <a:p>
            <a:endParaRPr lang="es-ES" sz="1800" dirty="0" smtClean="0"/>
          </a:p>
          <a:p>
            <a:endParaRPr lang="es-ES" sz="1800" dirty="0" smtClean="0"/>
          </a:p>
          <a:p>
            <a:endParaRPr lang="es-ES" sz="1800" dirty="0" smtClean="0"/>
          </a:p>
          <a:p>
            <a:endParaRPr lang="es-ES" sz="1800" dirty="0" smtClean="0"/>
          </a:p>
          <a:p>
            <a:endParaRPr lang="es-ES" sz="1800" dirty="0" smtClean="0"/>
          </a:p>
          <a:p>
            <a:pPr>
              <a:buNone/>
            </a:pPr>
            <a:r>
              <a:rPr lang="es-ES" sz="1800" dirty="0" smtClean="0"/>
              <a:t>Teniendo en cuenta que para rotar necesitamos:</a:t>
            </a:r>
          </a:p>
          <a:p>
            <a:pPr>
              <a:buNone/>
            </a:pPr>
            <a:r>
              <a:rPr lang="es-ES" sz="1800" dirty="0" smtClean="0">
                <a:solidFill>
                  <a:schemeClr val="accent2">
                    <a:lumMod val="60000"/>
                    <a:lumOff val="40000"/>
                  </a:schemeClr>
                </a:solidFill>
              </a:rPr>
              <a:t>&lt;Setter </a:t>
            </a:r>
            <a:r>
              <a:rPr lang="es-ES" sz="1800" dirty="0" err="1" smtClean="0">
                <a:solidFill>
                  <a:schemeClr val="accent2">
                    <a:lumMod val="60000"/>
                    <a:lumOff val="40000"/>
                  </a:schemeClr>
                </a:solidFill>
              </a:rPr>
              <a:t>Property</a:t>
            </a:r>
            <a:r>
              <a:rPr lang="es-ES" sz="1800" dirty="0" smtClean="0">
                <a:solidFill>
                  <a:schemeClr val="accent2">
                    <a:lumMod val="60000"/>
                    <a:lumOff val="40000"/>
                  </a:schemeClr>
                </a:solidFill>
              </a:rPr>
              <a:t>="</a:t>
            </a:r>
            <a:r>
              <a:rPr lang="es-ES" sz="1800" dirty="0" err="1" smtClean="0">
                <a:solidFill>
                  <a:schemeClr val="accent2">
                    <a:lumMod val="60000"/>
                    <a:lumOff val="40000"/>
                  </a:schemeClr>
                </a:solidFill>
              </a:rPr>
              <a:t>RenderTransform</a:t>
            </a:r>
            <a:r>
              <a:rPr lang="es-ES" sz="1800" dirty="0" smtClean="0">
                <a:solidFill>
                  <a:schemeClr val="accent2">
                    <a:lumMod val="60000"/>
                    <a:lumOff val="40000"/>
                  </a:schemeClr>
                </a:solidFill>
              </a:rPr>
              <a:t>"&gt;</a:t>
            </a:r>
          </a:p>
          <a:p>
            <a:pPr>
              <a:buNone/>
            </a:pPr>
            <a:r>
              <a:rPr lang="es-ES" sz="1800" dirty="0" smtClean="0">
                <a:solidFill>
                  <a:schemeClr val="accent2">
                    <a:lumMod val="60000"/>
                    <a:lumOff val="40000"/>
                  </a:schemeClr>
                </a:solidFill>
              </a:rPr>
              <a:t>	 &lt;</a:t>
            </a:r>
            <a:r>
              <a:rPr lang="es-ES" sz="1800" dirty="0" err="1" smtClean="0">
                <a:solidFill>
                  <a:schemeClr val="accent2">
                    <a:lumMod val="60000"/>
                    <a:lumOff val="40000"/>
                  </a:schemeClr>
                </a:solidFill>
              </a:rPr>
              <a:t>Setter.Value</a:t>
            </a:r>
            <a:r>
              <a:rPr lang="es-ES" sz="1800" dirty="0" smtClean="0">
                <a:solidFill>
                  <a:schemeClr val="accent2">
                    <a:lumMod val="60000"/>
                    <a:lumOff val="40000"/>
                  </a:schemeClr>
                </a:solidFill>
              </a:rPr>
              <a:t>&gt;</a:t>
            </a:r>
          </a:p>
          <a:p>
            <a:pPr>
              <a:buNone/>
            </a:pPr>
            <a:r>
              <a:rPr lang="es-ES" sz="1800" dirty="0" smtClean="0">
                <a:solidFill>
                  <a:schemeClr val="accent2">
                    <a:lumMod val="60000"/>
                    <a:lumOff val="40000"/>
                  </a:schemeClr>
                </a:solidFill>
              </a:rPr>
              <a:t>		 &lt;</a:t>
            </a:r>
            <a:r>
              <a:rPr lang="es-ES" sz="1800" dirty="0" err="1" smtClean="0">
                <a:solidFill>
                  <a:schemeClr val="accent2">
                    <a:lumMod val="60000"/>
                    <a:lumOff val="40000"/>
                  </a:schemeClr>
                </a:solidFill>
              </a:rPr>
              <a:t>RotateTransform</a:t>
            </a:r>
            <a:r>
              <a:rPr lang="es-ES" sz="1800" dirty="0" smtClean="0">
                <a:solidFill>
                  <a:schemeClr val="accent2">
                    <a:lumMod val="60000"/>
                    <a:lumOff val="40000"/>
                  </a:schemeClr>
                </a:solidFill>
              </a:rPr>
              <a:t> </a:t>
            </a:r>
            <a:r>
              <a:rPr lang="es-ES" sz="1800" dirty="0" err="1" smtClean="0">
                <a:solidFill>
                  <a:schemeClr val="accent2">
                    <a:lumMod val="60000"/>
                    <a:lumOff val="40000"/>
                  </a:schemeClr>
                </a:solidFill>
              </a:rPr>
              <a:t>Angle</a:t>
            </a:r>
            <a:r>
              <a:rPr lang="es-ES" sz="1800" dirty="0" smtClean="0">
                <a:solidFill>
                  <a:schemeClr val="accent2">
                    <a:lumMod val="60000"/>
                    <a:lumOff val="40000"/>
                  </a:schemeClr>
                </a:solidFill>
              </a:rPr>
              <a:t>="25"/&gt;</a:t>
            </a:r>
          </a:p>
          <a:p>
            <a:pPr>
              <a:buNone/>
            </a:pPr>
            <a:r>
              <a:rPr lang="es-ES" sz="1800" dirty="0" smtClean="0">
                <a:solidFill>
                  <a:schemeClr val="accent2">
                    <a:lumMod val="60000"/>
                    <a:lumOff val="40000"/>
                  </a:schemeClr>
                </a:solidFill>
              </a:rPr>
              <a:t>	 &lt;/</a:t>
            </a:r>
            <a:r>
              <a:rPr lang="es-ES" sz="1800" dirty="0" err="1" smtClean="0">
                <a:solidFill>
                  <a:schemeClr val="accent2">
                    <a:lumMod val="60000"/>
                    <a:lumOff val="40000"/>
                  </a:schemeClr>
                </a:solidFill>
              </a:rPr>
              <a:t>Setter.Value</a:t>
            </a:r>
            <a:r>
              <a:rPr lang="es-ES" sz="1800" dirty="0" smtClean="0">
                <a:solidFill>
                  <a:schemeClr val="accent2">
                    <a:lumMod val="60000"/>
                    <a:lumOff val="40000"/>
                  </a:schemeClr>
                </a:solidFill>
              </a:rPr>
              <a:t>&gt;</a:t>
            </a:r>
          </a:p>
          <a:p>
            <a:pPr>
              <a:buNone/>
            </a:pPr>
            <a:r>
              <a:rPr lang="es-ES" sz="1800" dirty="0" smtClean="0">
                <a:solidFill>
                  <a:schemeClr val="accent2">
                    <a:lumMod val="60000"/>
                    <a:lumOff val="40000"/>
                  </a:schemeClr>
                </a:solidFill>
              </a:rPr>
              <a:t> &lt;/Setter&gt;</a:t>
            </a:r>
          </a:p>
          <a:p>
            <a:pPr>
              <a:buNone/>
            </a:pPr>
            <a:endParaRPr lang="es-ES" sz="1800" dirty="0" smtClean="0">
              <a:solidFill>
                <a:schemeClr val="accent2">
                  <a:lumMod val="40000"/>
                  <a:lumOff val="60000"/>
                </a:schemeClr>
              </a:solidFill>
            </a:endParaRPr>
          </a:p>
        </p:txBody>
      </p:sp>
      <p:sp>
        <p:nvSpPr>
          <p:cNvPr id="6" name="3 Marcador de pie de página"/>
          <p:cNvSpPr txBox="1">
            <a:spLocks/>
          </p:cNvSpPr>
          <p:nvPr/>
        </p:nvSpPr>
        <p:spPr>
          <a:xfrm>
            <a:off x="6156176" y="6381328"/>
            <a:ext cx="2895600" cy="365125"/>
          </a:xfrm>
          <a:prstGeom prst="rect">
            <a:avLst/>
          </a:prstGeom>
        </p:spPr>
        <p:txBody>
          <a:bodyPr vert="horz" l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Ciclo: D.A.M.  ----  Desarrollo de Interfaces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dirty="0" smtClean="0">
                <a:ln>
                  <a:noFill/>
                </a:ln>
                <a:solidFill>
                  <a:schemeClr val="tx2">
                    <a:shade val="50000"/>
                  </a:schemeClr>
                </a:solidFill>
                <a:effectLst/>
                <a:uLnTx/>
                <a:uFillTx/>
                <a:latin typeface="+mn-lt"/>
                <a:ea typeface="+mn-ea"/>
                <a:cs typeface="+mn-cs"/>
              </a:rPr>
              <a:t>I.E.S. Nervión  ----  Fernando Galiana</a:t>
            </a:r>
            <a:endParaRPr kumimoji="0" lang="es-ES" sz="1000" b="0" i="0" u="none" strike="noStrike" kern="1200" cap="none" spc="0" normalizeH="0" baseline="0" noProof="0" dirty="0">
              <a:ln>
                <a:noFill/>
              </a:ln>
              <a:solidFill>
                <a:schemeClr val="tx2">
                  <a:shade val="50000"/>
                </a:schemeClr>
              </a:solidFill>
              <a:effectLst/>
              <a:uLnTx/>
              <a:uFillTx/>
              <a:latin typeface="+mn-lt"/>
              <a:ea typeface="+mn-ea"/>
              <a:cs typeface="+mn-cs"/>
            </a:endParaRPr>
          </a:p>
        </p:txBody>
      </p:sp>
      <p:pic>
        <p:nvPicPr>
          <p:cNvPr id="5122" name="Picture 2" descr="implicitly and explicitly styled buttons."/>
          <p:cNvPicPr>
            <a:picLocks noChangeAspect="1" noChangeArrowheads="1"/>
          </p:cNvPicPr>
          <p:nvPr/>
        </p:nvPicPr>
        <p:blipFill>
          <a:blip r:embed="rId2" cstate="print"/>
          <a:srcRect/>
          <a:stretch>
            <a:fillRect/>
          </a:stretch>
        </p:blipFill>
        <p:spPr bwMode="auto">
          <a:xfrm>
            <a:off x="611560" y="1916832"/>
            <a:ext cx="1585365" cy="17281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0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20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20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otalTime>4220</TotalTime>
  <Words>478</Words>
  <Application>Microsoft Office PowerPoint</Application>
  <PresentationFormat>Presentación en pantalla (4:3)</PresentationFormat>
  <Paragraphs>72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Franklin Gothic Book</vt:lpstr>
      <vt:lpstr>Wingdings 2</vt:lpstr>
      <vt:lpstr>Técnico</vt:lpstr>
      <vt:lpstr>UNIDAD 12:   STYLES</vt:lpstr>
      <vt:lpstr>Styles</vt:lpstr>
      <vt:lpstr>Styles</vt:lpstr>
      <vt:lpstr>Styles</vt:lpstr>
      <vt:lpstr>Styles:TargetType</vt:lpstr>
      <vt:lpstr>Ejercicio 1</vt:lpstr>
      <vt:lpstr>Ejercicio 2</vt:lpstr>
      <vt:lpstr>Ejercicio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El factor humano</dc:title>
  <dc:creator>Fernando</dc:creator>
  <cp:lastModifiedBy>Fernando</cp:lastModifiedBy>
  <cp:revision>474</cp:revision>
  <dcterms:created xsi:type="dcterms:W3CDTF">2013-09-11T16:12:50Z</dcterms:created>
  <dcterms:modified xsi:type="dcterms:W3CDTF">2020-01-10T11:52:11Z</dcterms:modified>
</cp:coreProperties>
</file>