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07/10/2019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338437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Unidad 6:</a:t>
            </a:r>
            <a:r>
              <a:rPr lang="es-ES" smtClean="0"/>
              <a:t/>
            </a:r>
            <a:br>
              <a:rPr lang="es-ES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INTERFACES DE</a:t>
            </a:r>
            <a:br>
              <a:rPr lang="es-ES" dirty="0" smtClean="0"/>
            </a:br>
            <a:r>
              <a:rPr lang="es-ES" dirty="0" smtClean="0"/>
              <a:t>USUARIO CON UWP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Concentrador: </a:t>
            </a:r>
            <a:r>
              <a:rPr lang="es-ES" b="1" i="1" dirty="0" err="1" smtClean="0">
                <a:solidFill>
                  <a:schemeClr val="accent1">
                    <a:lumMod val="75000"/>
                  </a:schemeClr>
                </a:solidFill>
              </a:rPr>
              <a:t>Hub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Permite organizar el contenido de la aplicación en secciones o categorías distintas, aunque relacionadas.</a:t>
            </a:r>
          </a:p>
          <a:p>
            <a:r>
              <a:rPr lang="es-ES" sz="2000" dirty="0" smtClean="0"/>
              <a:t>Las secciones de un control de navegación centralizada están pensadas para que se recorran en un orden preferido.</a:t>
            </a:r>
          </a:p>
          <a:p>
            <a:r>
              <a:rPr lang="es-ES" sz="2000" dirty="0" smtClean="0"/>
              <a:t>Se espera que el usuario quiera ver parte del contenido de las páginas secundarias sin tener que navegar a cada una de ellas.</a:t>
            </a:r>
          </a:p>
          <a:p>
            <a:r>
              <a:rPr lang="es-ES" sz="2000" dirty="0" smtClean="0"/>
              <a:t>Es adecuado para elementos multimedia, lectores de noticias y aplicaciones de compras.</a:t>
            </a:r>
          </a:p>
          <a:p>
            <a:endParaRPr lang="es-ES" sz="2000" dirty="0" smtClean="0"/>
          </a:p>
          <a:p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0" name="Picture 2" descr="Ejemplo de un control de navegación centraliz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652754"/>
            <a:ext cx="3528392" cy="2205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UI’s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CON CAPACIDAD DE RESPUESTA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La capacidad de respuesta de la UI en UWP es muy importante.</a:t>
            </a:r>
          </a:p>
          <a:p>
            <a:r>
              <a:rPr lang="es-ES" sz="2400" dirty="0" smtClean="0"/>
              <a:t>Nuestras aplicaciones se pueden ver en diferentes dispositivos y con diferentes tamaños de pantalla.</a:t>
            </a:r>
          </a:p>
          <a:p>
            <a:r>
              <a:rPr lang="es-ES" sz="2400" dirty="0" smtClean="0"/>
              <a:t>Esta capacidad de respuesta se divide en:</a:t>
            </a:r>
          </a:p>
          <a:p>
            <a:pPr lvl="1"/>
            <a:r>
              <a:rPr lang="es-ES" sz="1800" dirty="0" err="1" smtClean="0"/>
              <a:t>Responsive</a:t>
            </a:r>
            <a:r>
              <a:rPr lang="es-ES" sz="1800" dirty="0" smtClean="0"/>
              <a:t> UI (UI “sensible”)</a:t>
            </a:r>
          </a:p>
          <a:p>
            <a:pPr lvl="1"/>
            <a:r>
              <a:rPr lang="es-ES" sz="1800" dirty="0" err="1" smtClean="0"/>
              <a:t>Adaptive</a:t>
            </a:r>
            <a:r>
              <a:rPr lang="es-ES" sz="1800" dirty="0" smtClean="0"/>
              <a:t> UI (UI “adaptada”)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Responsive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UI’s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Cuando se crean aplicaciones que responden a diferentes tamaño de ventana, se dice que es una aplicación “</a:t>
            </a:r>
            <a:r>
              <a:rPr lang="es-ES" sz="2400" dirty="0" err="1" smtClean="0"/>
              <a:t>responsive</a:t>
            </a:r>
            <a:r>
              <a:rPr lang="es-ES" sz="2400" dirty="0" smtClean="0"/>
              <a:t>”.</a:t>
            </a:r>
          </a:p>
          <a:p>
            <a:r>
              <a:rPr lang="es-ES" sz="2400" dirty="0" smtClean="0"/>
              <a:t>Los controles XAML son “</a:t>
            </a:r>
            <a:r>
              <a:rPr lang="es-ES" sz="2400" dirty="0" err="1" smtClean="0"/>
              <a:t>responsive</a:t>
            </a:r>
            <a:r>
              <a:rPr lang="es-ES" sz="2400" dirty="0" smtClean="0"/>
              <a:t>” de por sí.</a:t>
            </a:r>
          </a:p>
          <a:p>
            <a:r>
              <a:rPr lang="es-ES" sz="2400" dirty="0" smtClean="0"/>
              <a:t>¿Cómo podemos hacer nuestra aplicación “responsiva”?, podemos aplicar tres técnicas:</a:t>
            </a:r>
          </a:p>
          <a:p>
            <a:pPr lvl="1"/>
            <a:r>
              <a:rPr lang="es-ES" sz="2000" dirty="0" smtClean="0"/>
              <a:t>Cambiar el tamaño.</a:t>
            </a:r>
          </a:p>
          <a:p>
            <a:pPr lvl="1"/>
            <a:r>
              <a:rPr lang="es-ES" sz="2000" dirty="0" smtClean="0"/>
              <a:t>Cambiar la posición.</a:t>
            </a:r>
          </a:p>
          <a:p>
            <a:pPr lvl="1"/>
            <a:r>
              <a:rPr lang="es-ES" sz="2000" dirty="0" smtClean="0"/>
              <a:t>Redistribuir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Responsive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UI’s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. Cambiar el tamaño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puede ajustar los márgenes y el tamaño de los elementos de la interfaz de usuario. </a:t>
            </a:r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ambiar el tamaño de los elementos de diseñ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058025" cy="400050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Responsive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UI’s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. Cambiar la posición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puede modificar la posición de los elementos de la interfaz de usuario. </a:t>
            </a:r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cambiar la posició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058025" cy="382905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Responsive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UI’s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. Redistribuir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puede cambiar el flujo de elementos de la interfaz de usuario en función del dispositivo y la orientación.</a:t>
            </a:r>
            <a:endParaRPr lang="es-ES" sz="24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redistribuir los elementos de diseñ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02306"/>
            <a:ext cx="6481961" cy="348153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Adaptive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UI’s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necesita cuando la aplicación va dirigida a diferentes familias de dispositivos o cuando </a:t>
            </a:r>
            <a:r>
              <a:rPr lang="es-ES" sz="2400" smtClean="0"/>
              <a:t>la pantalla </a:t>
            </a:r>
            <a:r>
              <a:rPr lang="es-ES" sz="2400" dirty="0" smtClean="0"/>
              <a:t>es muy diferente en tamaño.</a:t>
            </a:r>
          </a:p>
          <a:p>
            <a:r>
              <a:rPr lang="es-ES" sz="2400" dirty="0" smtClean="0"/>
              <a:t>Se debe sacar el máximo partido del tamaño.</a:t>
            </a:r>
          </a:p>
          <a:p>
            <a:r>
              <a:rPr lang="es-ES" sz="2400" dirty="0" smtClean="0"/>
              <a:t>Se debe reducir la necesidad de navegar entre pantallas.</a:t>
            </a:r>
          </a:p>
          <a:p>
            <a:r>
              <a:rPr lang="es-ES" sz="2400" dirty="0" smtClean="0"/>
              <a:t>¿Cómo podemos hacer nuestra aplicación “</a:t>
            </a:r>
            <a:r>
              <a:rPr lang="es-ES" sz="2400" dirty="0" err="1" smtClean="0"/>
              <a:t>adaptive</a:t>
            </a:r>
            <a:r>
              <a:rPr lang="es-ES" sz="2400" dirty="0" smtClean="0"/>
              <a:t>”?, podemos aplicar tres técnicas:</a:t>
            </a:r>
          </a:p>
          <a:p>
            <a:pPr lvl="1"/>
            <a:r>
              <a:rPr lang="es-ES" sz="2000" dirty="0" smtClean="0"/>
              <a:t>Mostrar.</a:t>
            </a:r>
          </a:p>
          <a:p>
            <a:pPr lvl="1"/>
            <a:r>
              <a:rPr lang="es-ES" sz="2000" dirty="0" smtClean="0"/>
              <a:t>Reemplazar.</a:t>
            </a:r>
          </a:p>
          <a:p>
            <a:pPr lvl="1"/>
            <a:r>
              <a:rPr lang="es-ES" sz="2000" dirty="0" smtClean="0"/>
              <a:t>Rediseñar.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Adaptive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UI’s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. Mostrar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puede cambiar la UI cuando el dispositivo admite funcionalidades especiales, por ejemplo si un botón de “Tomar foto” no tiene sentido en la versión para PC.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ocultar elementos de diseñ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53887"/>
            <a:ext cx="5688632" cy="305543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Adaptive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UI’s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. Reemplazar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Podemos cambiar algún elemento usado en la UI dependiendo del tamaño de pantalla u orientación específicos. 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 descr="reemplazar elementos de diseñ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359" y="2455887"/>
            <a:ext cx="7058025" cy="3781425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Adaptive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UI’s</a:t>
            </a:r>
            <a:r>
              <a:rPr lang="es-ES" sz="3600" b="1" i="1" dirty="0" smtClean="0">
                <a:solidFill>
                  <a:schemeClr val="accent1">
                    <a:lumMod val="75000"/>
                  </a:schemeClr>
                </a:solidFill>
              </a:rPr>
              <a:t> . Rediseñar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puede cambiar el diseño de la UI para adaptarla.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Rearchitecting an app with adaptive U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004343"/>
            <a:ext cx="4535384" cy="4853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Píxeles efectivos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Un </a:t>
            </a:r>
            <a:r>
              <a:rPr lang="en-US" sz="2000" dirty="0" err="1" smtClean="0"/>
              <a:t>dispositivo</a:t>
            </a:r>
            <a:r>
              <a:rPr lang="en-US" sz="2000" dirty="0" smtClean="0"/>
              <a:t> con Windows </a:t>
            </a:r>
            <a:r>
              <a:rPr lang="en-US" sz="2000" dirty="0" err="1" smtClean="0"/>
              <a:t>usa</a:t>
            </a:r>
            <a:r>
              <a:rPr lang="en-US" sz="2000" dirty="0" smtClean="0"/>
              <a:t> un </a:t>
            </a:r>
            <a:r>
              <a:rPr lang="en-US" sz="2000" dirty="0" err="1" smtClean="0"/>
              <a:t>algoritmo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los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 la </a:t>
            </a:r>
            <a:r>
              <a:rPr lang="en-US" sz="2000" dirty="0" err="1" smtClean="0"/>
              <a:t>interfaz</a:t>
            </a:r>
            <a:r>
              <a:rPr lang="en-US" sz="2000" dirty="0" smtClean="0"/>
              <a:t> se </a:t>
            </a:r>
            <a:r>
              <a:rPr lang="en-US" sz="2000" dirty="0" err="1" smtClean="0"/>
              <a:t>vean</a:t>
            </a:r>
            <a:r>
              <a:rPr lang="en-US" sz="2000" dirty="0" smtClean="0"/>
              <a:t> </a:t>
            </a:r>
            <a:r>
              <a:rPr lang="en-US" sz="2000" dirty="0" err="1" smtClean="0"/>
              <a:t>correctamente</a:t>
            </a:r>
            <a:r>
              <a:rPr lang="en-US" sz="2000" dirty="0" smtClean="0"/>
              <a:t>, </a:t>
            </a:r>
            <a:r>
              <a:rPr lang="en-US" sz="2000" dirty="0" err="1" smtClean="0"/>
              <a:t>independientemente</a:t>
            </a:r>
            <a:r>
              <a:rPr lang="en-US" sz="2000" dirty="0" smtClean="0"/>
              <a:t> del </a:t>
            </a:r>
            <a:r>
              <a:rPr lang="en-US" sz="2000" dirty="0" err="1" smtClean="0"/>
              <a:t>tamaño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Un </a:t>
            </a:r>
            <a:r>
              <a:rPr lang="en-US" sz="2000" dirty="0" err="1" smtClean="0"/>
              <a:t>cuadrado</a:t>
            </a:r>
            <a:r>
              <a:rPr lang="en-US" sz="2000" dirty="0" smtClean="0"/>
              <a:t> de 3x3 cm </a:t>
            </a:r>
            <a:r>
              <a:rPr lang="en-US" sz="2000" dirty="0" err="1" smtClean="0"/>
              <a:t>puede</a:t>
            </a:r>
            <a:r>
              <a:rPr lang="en-US" sz="2000" dirty="0" smtClean="0"/>
              <a:t> ser de100x100, ó 150x150 </a:t>
            </a:r>
            <a:r>
              <a:rPr lang="en-US" sz="2000" dirty="0" err="1" smtClean="0"/>
              <a:t>pixeles</a:t>
            </a:r>
            <a:endParaRPr lang="es-ES" sz="3200" dirty="0"/>
          </a:p>
          <a:p>
            <a:endParaRPr lang="es-ES" sz="24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 descr="Effective pixels resolu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501008"/>
            <a:ext cx="3528392" cy="2669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Píxeles efectivos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Como el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reescala</a:t>
            </a:r>
            <a:r>
              <a:rPr lang="en-US" sz="2000" dirty="0" smtClean="0"/>
              <a:t> el </a:t>
            </a:r>
            <a:r>
              <a:rPr lang="en-US" sz="2000" dirty="0" err="1" smtClean="0"/>
              <a:t>tamaño</a:t>
            </a:r>
            <a:r>
              <a:rPr lang="en-US" sz="2000" dirty="0" smtClean="0"/>
              <a:t> </a:t>
            </a:r>
            <a:r>
              <a:rPr lang="en-US" sz="2000" dirty="0" err="1" smtClean="0"/>
              <a:t>usando</a:t>
            </a:r>
            <a:r>
              <a:rPr lang="en-US" sz="2000" dirty="0" smtClean="0"/>
              <a:t> </a:t>
            </a:r>
            <a:r>
              <a:rPr lang="en-US" sz="2000" dirty="0" err="1" smtClean="0"/>
              <a:t>múltiplos</a:t>
            </a:r>
            <a:r>
              <a:rPr lang="en-US" sz="2000" dirty="0" smtClean="0"/>
              <a:t> de 4, se </a:t>
            </a:r>
            <a:r>
              <a:rPr lang="en-US" sz="2000" dirty="0" err="1" smtClean="0"/>
              <a:t>recomienda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 smtClean="0"/>
              <a:t> </a:t>
            </a:r>
            <a:r>
              <a:rPr lang="en-US" sz="2000" dirty="0" err="1" smtClean="0"/>
              <a:t>múltiplos</a:t>
            </a:r>
            <a:r>
              <a:rPr lang="en-US" sz="2000" dirty="0" smtClean="0"/>
              <a:t> de </a:t>
            </a:r>
            <a:r>
              <a:rPr lang="en-US" sz="2000" dirty="0" err="1" smtClean="0"/>
              <a:t>cuatro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el </a:t>
            </a:r>
            <a:r>
              <a:rPr lang="en-US" sz="2000" dirty="0" err="1" smtClean="0"/>
              <a:t>tamaño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 la </a:t>
            </a:r>
            <a:r>
              <a:rPr lang="en-US" sz="2000" dirty="0" err="1" smtClean="0"/>
              <a:t>interfaz</a:t>
            </a:r>
            <a:r>
              <a:rPr lang="en-US" sz="2000" dirty="0" smtClean="0"/>
              <a:t>,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posición</a:t>
            </a:r>
            <a:r>
              <a:rPr lang="en-US" sz="2000" dirty="0" smtClean="0"/>
              <a:t> y los </a:t>
            </a:r>
            <a:r>
              <a:rPr lang="en-US" sz="2000" dirty="0" err="1" smtClean="0"/>
              <a:t>márgenes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s-ES" sz="2400" dirty="0" smtClean="0"/>
          </a:p>
          <a:p>
            <a:r>
              <a:rPr lang="es-ES" sz="2000" dirty="0" smtClean="0"/>
              <a:t>La interfaz se puede adaptar al tamaño de la pantalla usando “</a:t>
            </a:r>
            <a:r>
              <a:rPr lang="es-ES" sz="2000" dirty="0" err="1" smtClean="0"/>
              <a:t>AdaptativeTriggers</a:t>
            </a:r>
            <a:r>
              <a:rPr lang="es-ES" sz="2000" dirty="0" smtClean="0"/>
              <a:t>”</a:t>
            </a:r>
          </a:p>
          <a:p>
            <a:r>
              <a:rPr lang="es-ES" sz="2000" dirty="0" smtClean="0"/>
              <a:t>Para simplificar la adaptación de nuestra aplicación al tamaño de la pantalla, se recomienda limitar las anchuras definidas a </a:t>
            </a:r>
            <a:r>
              <a:rPr lang="es-ES" sz="1800" dirty="0"/>
              <a:t>320, 720</a:t>
            </a:r>
            <a:r>
              <a:rPr lang="es-ES" sz="1800"/>
              <a:t>, </a:t>
            </a:r>
            <a:r>
              <a:rPr lang="es-ES" sz="1800" smtClean="0"/>
              <a:t>y 1024</a:t>
            </a:r>
            <a:r>
              <a:rPr lang="es-ES" sz="2000" dirty="0" smtClean="0"/>
              <a:t>: 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4" name="Picture 2" descr="Design elements that map to the pixel grid have sharp edge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2782965" cy="207962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3556" name="Picture 4" descr="Design elements not mapped to the grid have blurry, soft edge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92896"/>
            <a:ext cx="2794490" cy="208823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aplicación</a:t>
            </a:r>
            <a:r>
              <a:rPr lang="en-US" sz="2000" dirty="0" smtClean="0"/>
              <a:t> se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definir</a:t>
            </a:r>
            <a:r>
              <a:rPr lang="en-US" sz="2000" dirty="0" smtClean="0"/>
              <a:t>, </a:t>
            </a:r>
            <a:r>
              <a:rPr lang="en-US" sz="2000" dirty="0" err="1" smtClean="0"/>
              <a:t>desde</a:t>
            </a:r>
            <a:r>
              <a:rPr lang="en-US" sz="2000" dirty="0" smtClean="0"/>
              <a:t> el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vista del </a:t>
            </a:r>
            <a:r>
              <a:rPr lang="en-US" sz="2000" dirty="0" err="1" smtClean="0"/>
              <a:t>diseño</a:t>
            </a:r>
            <a:r>
              <a:rPr lang="en-US" sz="2000" dirty="0" smtClean="0"/>
              <a:t>, </a:t>
            </a:r>
            <a:r>
              <a:rPr lang="en-US" sz="2000" dirty="0" err="1" smtClean="0"/>
              <a:t>como</a:t>
            </a:r>
            <a:r>
              <a:rPr lang="en-US" sz="2000" dirty="0" smtClean="0"/>
              <a:t> un </a:t>
            </a:r>
            <a:r>
              <a:rPr lang="en-US" sz="2000" dirty="0" err="1" smtClean="0"/>
              <a:t>conjunto</a:t>
            </a:r>
            <a:r>
              <a:rPr lang="en-US" sz="2000" dirty="0" smtClean="0"/>
              <a:t> de </a:t>
            </a:r>
            <a:r>
              <a:rPr lang="en-US" sz="2000" dirty="0" err="1" smtClean="0"/>
              <a:t>pantallas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de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cuales</a:t>
            </a:r>
            <a:r>
              <a:rPr lang="en-US" sz="2000" dirty="0" smtClean="0"/>
              <a:t> </a:t>
            </a:r>
            <a:r>
              <a:rPr lang="en-US" sz="2000" dirty="0" err="1" smtClean="0"/>
              <a:t>tiene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interfaz</a:t>
            </a:r>
            <a:r>
              <a:rPr lang="en-US" sz="2000" dirty="0" smtClean="0"/>
              <a:t> de </a:t>
            </a:r>
            <a:r>
              <a:rPr lang="en-US" sz="2000" dirty="0" err="1" smtClean="0"/>
              <a:t>usuario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pantalla</a:t>
            </a:r>
            <a:r>
              <a:rPr lang="en-US" sz="2000" dirty="0" smtClean="0"/>
              <a:t> </a:t>
            </a:r>
            <a:r>
              <a:rPr lang="en-US" sz="2000" dirty="0" err="1" smtClean="0"/>
              <a:t>suele</a:t>
            </a:r>
            <a:r>
              <a:rPr lang="en-US" sz="2000" dirty="0" smtClean="0"/>
              <a:t> </a:t>
            </a:r>
            <a:r>
              <a:rPr lang="en-US" sz="2000" dirty="0" err="1" smtClean="0"/>
              <a:t>tener</a:t>
            </a:r>
            <a:r>
              <a:rPr lang="en-US" sz="2000" dirty="0" smtClean="0"/>
              <a:t> </a:t>
            </a:r>
            <a:r>
              <a:rPr lang="en-US" sz="2000" dirty="0" err="1" smtClean="0"/>
              <a:t>tres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err="1" smtClean="0"/>
              <a:t>Elementos</a:t>
            </a:r>
            <a:r>
              <a:rPr lang="en-US" sz="2000" dirty="0" smtClean="0"/>
              <a:t> de </a:t>
            </a:r>
            <a:r>
              <a:rPr lang="en-US" sz="2000" dirty="0" err="1" smtClean="0"/>
              <a:t>navegación</a:t>
            </a:r>
            <a:endParaRPr lang="en-US" sz="2000" dirty="0" smtClean="0"/>
          </a:p>
          <a:p>
            <a:pPr lvl="1"/>
            <a:r>
              <a:rPr lang="en-US" sz="2000" dirty="0" err="1" smtClean="0"/>
              <a:t>Elementos</a:t>
            </a:r>
            <a:r>
              <a:rPr lang="en-US" sz="2000" dirty="0" smtClean="0"/>
              <a:t> de </a:t>
            </a:r>
            <a:r>
              <a:rPr lang="en-US" sz="2000" dirty="0" err="1" smtClean="0"/>
              <a:t>comandos</a:t>
            </a:r>
            <a:endParaRPr lang="en-US" sz="2000" dirty="0" smtClean="0"/>
          </a:p>
          <a:p>
            <a:pPr lvl="1"/>
            <a:r>
              <a:rPr lang="en-US" sz="2000" dirty="0" err="1" smtClean="0"/>
              <a:t>Elementos</a:t>
            </a:r>
            <a:r>
              <a:rPr lang="en-US" sz="2000" dirty="0" smtClean="0"/>
              <a:t> de </a:t>
            </a:r>
            <a:r>
              <a:rPr lang="en-US" sz="2000" dirty="0" err="1" smtClean="0"/>
              <a:t>contenido</a:t>
            </a:r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8" name="Picture 2" descr="Navigation, command, and content areas of an address book app"/>
          <p:cNvPicPr>
            <a:picLocks noChangeAspect="1" noChangeArrowheads="1"/>
          </p:cNvPicPr>
          <p:nvPr/>
        </p:nvPicPr>
        <p:blipFill>
          <a:blip r:embed="rId2" cstate="print"/>
          <a:srcRect l="26372"/>
          <a:stretch>
            <a:fillRect/>
          </a:stretch>
        </p:blipFill>
        <p:spPr bwMode="auto">
          <a:xfrm>
            <a:off x="6012160" y="2420888"/>
            <a:ext cx="2412504" cy="4276726"/>
          </a:xfrm>
          <a:prstGeom prst="rect">
            <a:avLst/>
          </a:prstGeom>
          <a:noFill/>
        </p:spPr>
      </p:pic>
      <p:sp>
        <p:nvSpPr>
          <p:cNvPr id="10" name="9 Flecha derecha"/>
          <p:cNvSpPr/>
          <p:nvPr/>
        </p:nvSpPr>
        <p:spPr>
          <a:xfrm>
            <a:off x="4355976" y="3068960"/>
            <a:ext cx="158417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 rot="3430820">
            <a:off x="3450953" y="4790094"/>
            <a:ext cx="3280780" cy="19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derecha"/>
          <p:cNvSpPr/>
          <p:nvPr/>
        </p:nvSpPr>
        <p:spPr>
          <a:xfrm>
            <a:off x="4139952" y="3861048"/>
            <a:ext cx="18722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Tipos de aplicaciones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Cuando combinamos uno o varios elementos, estamos usando un patrón.</a:t>
            </a:r>
          </a:p>
          <a:p>
            <a:r>
              <a:rPr lang="es-ES" sz="2000" dirty="0" smtClean="0"/>
              <a:t>Las aplicaciones de UWP suelen seguir uno, o varios,  de patrones de diseño de UI.</a:t>
            </a:r>
          </a:p>
          <a:p>
            <a:r>
              <a:rPr lang="es-ES" sz="2000" dirty="0" smtClean="0"/>
              <a:t>Nos debemos basar en ellos para iniciar el proceso de diseño de nuestra aplicación.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Lienzo activo: Active </a:t>
            </a:r>
            <a:r>
              <a:rPr lang="es-ES" b="1" i="1" dirty="0" err="1" smtClean="0">
                <a:solidFill>
                  <a:schemeClr val="accent1">
                    <a:lumMod val="75000"/>
                  </a:schemeClr>
                </a:solidFill>
              </a:rPr>
              <a:t>Canvas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Un lienzo activo es un patrón con un área de contenido y un área de comandos.</a:t>
            </a:r>
          </a:p>
          <a:p>
            <a:r>
              <a:rPr lang="es-ES" sz="2000" dirty="0" smtClean="0"/>
              <a:t>Está destinado para aplicaciones con una vista única, como visores o editores de fotos, visores de documentos, mapas, etc. </a:t>
            </a:r>
          </a:p>
          <a:p>
            <a:r>
              <a:rPr lang="es-ES" sz="2000" dirty="0" smtClean="0"/>
              <a:t>Para realizar acciones, un lienzo activo puede combinarse con una barra de comandos o simplemente botones, según el número y los tipos de acciones que necesitas.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ctive canv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293096"/>
            <a:ext cx="5328592" cy="249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Patrón Maestro/Detalle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52596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Muestra una lista con elementos. Al seleccionar un elemento se muestra su detalle.</a:t>
            </a:r>
          </a:p>
          <a:p>
            <a:r>
              <a:rPr lang="es-ES" sz="2000" dirty="0" smtClean="0"/>
              <a:t> Se debe usar maestro y detalles cuando:</a:t>
            </a:r>
          </a:p>
          <a:p>
            <a:pPr lvl="1"/>
            <a:r>
              <a:rPr lang="es-ES" sz="1600" dirty="0" smtClean="0"/>
              <a:t>No se espera que el usuario cambie entre elementos secundarios con frecuencia.	</a:t>
            </a:r>
          </a:p>
          <a:p>
            <a:pPr lvl="1"/>
            <a:r>
              <a:rPr lang="es-ES" sz="1600" dirty="0" smtClean="0"/>
              <a:t>Si desea permitir al usuario realizar operaciones como ver o actualizar los detalles de cada elemento.</a:t>
            </a:r>
          </a:p>
          <a:p>
            <a:r>
              <a:rPr lang="es-ES" sz="2000" dirty="0" smtClean="0"/>
              <a:t>Los elementos de maestro y detalles son ideales para las bandejas de entrada de correo electrónico, las listas de contactos y la entrada de datos.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 descr="Master detai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437112"/>
            <a:ext cx="4997692" cy="2353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Panel de navegación: </a:t>
            </a:r>
            <a:r>
              <a:rPr lang="es-ES" b="1" i="1" dirty="0" err="1" smtClean="0">
                <a:solidFill>
                  <a:schemeClr val="accent1">
                    <a:lumMod val="75000"/>
                  </a:schemeClr>
                </a:solidFill>
              </a:rPr>
              <a:t>Nav</a:t>
            </a:r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1">
                    <a:lumMod val="75000"/>
                  </a:schemeClr>
                </a:solidFill>
              </a:rPr>
              <a:t>Pane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Tienen un panel que puede ser fijo o abrirse y cerrarse.</a:t>
            </a:r>
          </a:p>
          <a:p>
            <a:r>
              <a:rPr lang="en-US" sz="2000" dirty="0" smtClean="0"/>
              <a:t>Se </a:t>
            </a:r>
            <a:r>
              <a:rPr lang="en-US" sz="2000" dirty="0" err="1" smtClean="0"/>
              <a:t>usa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aplicaciones</a:t>
            </a:r>
            <a:r>
              <a:rPr lang="en-US" sz="2000" dirty="0" smtClean="0"/>
              <a:t> con items </a:t>
            </a:r>
            <a:r>
              <a:rPr lang="en-US" sz="2000" dirty="0" err="1" smtClean="0"/>
              <a:t>similares</a:t>
            </a:r>
            <a:r>
              <a:rPr lang="en-US" sz="2000" dirty="0" smtClean="0"/>
              <a:t> (entre 5 y 10),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ejemplo</a:t>
            </a:r>
            <a:r>
              <a:rPr lang="en-US" sz="2000" dirty="0" smtClean="0"/>
              <a:t>, </a:t>
            </a:r>
            <a:r>
              <a:rPr lang="en-US" sz="2000" dirty="0" err="1" smtClean="0"/>
              <a:t>categorías</a:t>
            </a:r>
            <a:r>
              <a:rPr lang="en-US" sz="2000" dirty="0" smtClean="0"/>
              <a:t> de </a:t>
            </a:r>
            <a:r>
              <a:rPr lang="en-US" sz="2000" dirty="0" err="1" smtClean="0"/>
              <a:t>deporte</a:t>
            </a:r>
            <a:r>
              <a:rPr lang="en-US" sz="2000" dirty="0" smtClean="0"/>
              <a:t>, etc.</a:t>
            </a:r>
          </a:p>
          <a:p>
            <a:r>
              <a:rPr lang="en-US" sz="2000" dirty="0" smtClean="0"/>
              <a:t>Se </a:t>
            </a:r>
            <a:r>
              <a:rPr lang="en-US" sz="2000" dirty="0" err="1" smtClean="0"/>
              <a:t>deben</a:t>
            </a:r>
            <a:r>
              <a:rPr lang="en-US" sz="2000" dirty="0" smtClean="0"/>
              <a:t> </a:t>
            </a:r>
            <a:r>
              <a:rPr lang="en-US" sz="2000" dirty="0" err="1" smtClean="0"/>
              <a:t>incluir</a:t>
            </a:r>
            <a:r>
              <a:rPr lang="en-US" sz="2000" dirty="0" smtClean="0"/>
              <a:t> </a:t>
            </a:r>
            <a:r>
              <a:rPr lang="en-US" sz="2000" dirty="0" err="1" smtClean="0"/>
              <a:t>sólo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 </a:t>
            </a:r>
            <a:r>
              <a:rPr lang="en-US" sz="2000" dirty="0" err="1" smtClean="0"/>
              <a:t>navegación</a:t>
            </a:r>
            <a:r>
              <a:rPr lang="en-US" sz="2000" dirty="0" smtClean="0"/>
              <a:t>, no </a:t>
            </a:r>
            <a:r>
              <a:rPr lang="en-US" sz="2000" dirty="0" err="1" smtClean="0"/>
              <a:t>comandos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 </a:t>
            </a:r>
            <a:r>
              <a:rPr lang="en-US" sz="2000" dirty="0" err="1" smtClean="0"/>
              <a:t>usa</a:t>
            </a:r>
            <a:r>
              <a:rPr lang="en-US" sz="2000" dirty="0" smtClean="0"/>
              <a:t>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el </a:t>
            </a:r>
            <a:r>
              <a:rPr lang="en-US" sz="2000" dirty="0" err="1" smtClean="0"/>
              <a:t>usuario</a:t>
            </a:r>
            <a:r>
              <a:rPr lang="en-US" sz="2000" dirty="0" smtClean="0"/>
              <a:t> no </a:t>
            </a:r>
            <a:r>
              <a:rPr lang="en-US" sz="2000" dirty="0" err="1" smtClean="0"/>
              <a:t>navega</a:t>
            </a:r>
            <a:r>
              <a:rPr lang="en-US" sz="2000" dirty="0" smtClean="0"/>
              <a:t> mucho </a:t>
            </a:r>
            <a:r>
              <a:rPr lang="en-US" sz="2000" dirty="0" err="1" smtClean="0"/>
              <a:t>por</a:t>
            </a:r>
            <a:r>
              <a:rPr lang="en-US" sz="2000" dirty="0" smtClean="0"/>
              <a:t> los </a:t>
            </a:r>
            <a:r>
              <a:rPr lang="en-US" sz="2000" dirty="0" err="1" smtClean="0"/>
              <a:t>diferentes</a:t>
            </a:r>
            <a:r>
              <a:rPr lang="en-US" sz="2000" dirty="0" smtClean="0"/>
              <a:t> items.</a:t>
            </a:r>
          </a:p>
          <a:p>
            <a:endParaRPr lang="es-ES" sz="2000" dirty="0" smtClean="0"/>
          </a:p>
          <a:p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Example of the nav pane's pa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717032"/>
            <a:ext cx="3732754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Pestañas y controles dinámicos: </a:t>
            </a:r>
            <a:r>
              <a:rPr lang="es-ES" b="1" i="1" dirty="0" err="1" smtClean="0">
                <a:solidFill>
                  <a:schemeClr val="accent1">
                    <a:lumMod val="75000"/>
                  </a:schemeClr>
                </a:solidFill>
              </a:rPr>
              <a:t>Tabs</a:t>
            </a:r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s-ES" b="1" i="1" dirty="0" err="1" smtClean="0">
                <a:solidFill>
                  <a:schemeClr val="accent1">
                    <a:lumMod val="75000"/>
                  </a:schemeClr>
                </a:solidFill>
              </a:rPr>
              <a:t>Pivots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Muestra una lista fija de vínculos a páginas del mismo nivel.</a:t>
            </a:r>
          </a:p>
          <a:p>
            <a:r>
              <a:rPr lang="es-ES" sz="2000" dirty="0" smtClean="0"/>
              <a:t>Se debe usar cuando hay entre 2 y 5 páginas.</a:t>
            </a:r>
          </a:p>
          <a:p>
            <a:r>
              <a:rPr lang="es-ES" sz="2000" dirty="0" smtClean="0"/>
              <a:t>Se espera que los usuarios cambien entre las páginas con frecuencia.</a:t>
            </a:r>
          </a:p>
          <a:p>
            <a:endParaRPr lang="es-ES" sz="2000" dirty="0" smtClean="0"/>
          </a:p>
          <a:p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8" name="Picture 4" descr="Tabs and piv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89040"/>
            <a:ext cx="5199870" cy="2448272"/>
          </a:xfrm>
          <a:prstGeom prst="rect">
            <a:avLst/>
          </a:prstGeom>
          <a:noFill/>
        </p:spPr>
      </p:pic>
      <p:pic>
        <p:nvPicPr>
          <p:cNvPr id="21510" name="Picture 6" descr="Ejemplos de pestañ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40968"/>
            <a:ext cx="3264011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1087</Words>
  <Application>Microsoft Office PowerPoint</Application>
  <PresentationFormat>Presentación en pantalla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Wingdings 2</vt:lpstr>
      <vt:lpstr>Técnico</vt:lpstr>
      <vt:lpstr>Unidad 6:  INTERFACES DE USUARIO CON UWP</vt:lpstr>
      <vt:lpstr>Píxeles efectivos</vt:lpstr>
      <vt:lpstr>Píxeles efectivos</vt:lpstr>
      <vt:lpstr>Aplicaciones</vt:lpstr>
      <vt:lpstr>Tipos de aplicaciones</vt:lpstr>
      <vt:lpstr>Lienzo activo: Active Canvas</vt:lpstr>
      <vt:lpstr>Patrón Maestro/Detalle</vt:lpstr>
      <vt:lpstr>Panel de navegación: Nav Pane</vt:lpstr>
      <vt:lpstr>Pestañas y controles dinámicos: Tabs &amp; Pivots</vt:lpstr>
      <vt:lpstr>Concentrador: Hub</vt:lpstr>
      <vt:lpstr>UI’s CON CAPACIDAD DE RESPUESTA</vt:lpstr>
      <vt:lpstr>Responsive UI’s</vt:lpstr>
      <vt:lpstr>Responsive UI’s . Cambiar el tamaño</vt:lpstr>
      <vt:lpstr>Responsive UI’s . Cambiar la posición</vt:lpstr>
      <vt:lpstr>Responsive UI’s . Redistribuir</vt:lpstr>
      <vt:lpstr>Adaptive UI’s</vt:lpstr>
      <vt:lpstr>Adaptive UI’s . Mostrar</vt:lpstr>
      <vt:lpstr>Adaptive UI’s . Reemplazar</vt:lpstr>
      <vt:lpstr>Adaptive UI’s . Rediseñar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111</cp:revision>
  <dcterms:created xsi:type="dcterms:W3CDTF">2013-09-11T16:12:50Z</dcterms:created>
  <dcterms:modified xsi:type="dcterms:W3CDTF">2019-10-07T09:01:02Z</dcterms:modified>
</cp:coreProperties>
</file>