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9" r:id="rId4"/>
    <p:sldId id="259" r:id="rId5"/>
    <p:sldId id="263" r:id="rId6"/>
    <p:sldId id="264" r:id="rId7"/>
    <p:sldId id="265" r:id="rId8"/>
    <p:sldId id="268" r:id="rId9"/>
    <p:sldId id="261" r:id="rId10"/>
    <p:sldId id="262" r:id="rId11"/>
    <p:sldId id="266" r:id="rId12"/>
    <p:sldId id="260" r:id="rId13"/>
    <p:sldId id="267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3" autoAdjust="0"/>
    <p:restoredTop sz="86437" autoAdjust="0"/>
  </p:normalViewPr>
  <p:slideViewPr>
    <p:cSldViewPr>
      <p:cViewPr varScale="1">
        <p:scale>
          <a:sx n="84" d="100"/>
          <a:sy n="84" d="100"/>
        </p:scale>
        <p:origin x="96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02/10/2017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02/10/2017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02/10/2017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02/10/2017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02/10/2017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02/10/2017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02/10/2017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02/10/2017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02/10/2017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02/10/2017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32767C4-356F-4EFF-A5DB-7005697D6E7A}" type="datetimeFigureOut">
              <a:rPr lang="es-ES" smtClean="0"/>
              <a:pPr/>
              <a:t>02/10/2017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32767C4-356F-4EFF-A5DB-7005697D6E7A}" type="datetimeFigureOut">
              <a:rPr lang="es-ES" smtClean="0"/>
              <a:pPr/>
              <a:t>02/10/2017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920880" cy="338437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Unidad 7:</a:t>
            </a:r>
            <a:br>
              <a:rPr lang="es-ES" dirty="0" smtClean="0"/>
            </a:br>
            <a:r>
              <a:rPr lang="es-ES" smtClean="0"/>
              <a:t/>
            </a:r>
            <a:br>
              <a:rPr lang="es-ES" smtClean="0"/>
            </a:br>
            <a:r>
              <a:rPr lang="es-ES" smtClean="0"/>
              <a:t/>
            </a:r>
            <a:br>
              <a:rPr lang="es-ES" smtClean="0"/>
            </a:br>
            <a:r>
              <a:rPr lang="es-ES" sz="4800" smtClean="0"/>
              <a:t>XAML</a:t>
            </a:r>
            <a:endParaRPr lang="es-ES" dirty="0"/>
          </a:p>
        </p:txBody>
      </p:sp>
      <p:sp>
        <p:nvSpPr>
          <p:cNvPr id="4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</a:t>
            </a:r>
            <a:r>
              <a:rPr kumimoji="0" lang="es-ES" sz="1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Propiedades</a:t>
            </a:r>
            <a:endParaRPr lang="es-E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8496944" cy="4525963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s-ES" sz="1800" dirty="0" smtClean="0"/>
              <a:t>En XAML  podemos  asignar  como  valor  de  una propiedad cualquier otro elemento.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&lt;Button&gt;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 	&lt;</a:t>
            </a:r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Button.Content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   &lt;Image Source="Images/OK.png" Width="50" Height="50" /&gt; 	&lt;/</a:t>
            </a:r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Button.Content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&lt;/Button&gt;</a:t>
            </a:r>
            <a:endParaRPr lang="en-US" sz="20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Los </a:t>
            </a:r>
            <a:r>
              <a:rPr lang="en-US" sz="2000" dirty="0" err="1" smtClean="0"/>
              <a:t>convertidores</a:t>
            </a:r>
            <a:r>
              <a:rPr lang="en-US" sz="2000" dirty="0" smtClean="0"/>
              <a:t> de </a:t>
            </a:r>
            <a:r>
              <a:rPr lang="en-US" sz="2000" dirty="0" err="1" smtClean="0"/>
              <a:t>tipo</a:t>
            </a:r>
            <a:r>
              <a:rPr lang="en-US" sz="2000" dirty="0" smtClean="0"/>
              <a:t> </a:t>
            </a:r>
            <a:r>
              <a:rPr lang="en-US" sz="2000" dirty="0" err="1" smtClean="0"/>
              <a:t>ayudan</a:t>
            </a:r>
            <a:r>
              <a:rPr lang="en-US" sz="2000" dirty="0" smtClean="0"/>
              <a:t> a </a:t>
            </a:r>
            <a:r>
              <a:rPr lang="en-US" sz="2000" dirty="0" err="1" smtClean="0"/>
              <a:t>que</a:t>
            </a:r>
            <a:r>
              <a:rPr lang="en-US" sz="2000" dirty="0" smtClean="0"/>
              <a:t>, al </a:t>
            </a:r>
            <a:r>
              <a:rPr lang="en-US" sz="2000" dirty="0" err="1" smtClean="0"/>
              <a:t>escribir</a:t>
            </a:r>
            <a:r>
              <a:rPr lang="en-US" sz="2000" dirty="0" smtClean="0"/>
              <a:t> XAML, no </a:t>
            </a:r>
            <a:r>
              <a:rPr lang="en-US" sz="2000" dirty="0" err="1" smtClean="0"/>
              <a:t>tengamos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especificar</a:t>
            </a:r>
            <a:r>
              <a:rPr lang="en-US" sz="2000" dirty="0" smtClean="0"/>
              <a:t> el </a:t>
            </a:r>
            <a:r>
              <a:rPr lang="en-US" sz="2000" dirty="0" err="1" smtClean="0"/>
              <a:t>tipo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&lt;Border </a:t>
            </a:r>
            <a:r>
              <a:rPr lang="en-US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BorderBrush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="Blue“ </a:t>
            </a:r>
            <a:r>
              <a:rPr lang="en-US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borderThickness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=“2"&gt; &lt;/Border&gt;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El </a:t>
            </a:r>
            <a:r>
              <a:rPr lang="en-US" sz="1600" dirty="0" err="1" smtClean="0"/>
              <a:t>código</a:t>
            </a:r>
            <a:r>
              <a:rPr lang="en-US" sz="1600" dirty="0" smtClean="0"/>
              <a:t> </a:t>
            </a:r>
            <a:r>
              <a:rPr lang="en-US" sz="1600" dirty="0" err="1" smtClean="0"/>
              <a:t>sería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es-ES" sz="1600" dirty="0" smtClean="0"/>
              <a:t>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</a:rPr>
              <a:t>Border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</a:rPr>
              <a:t>miBorde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 = new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</a:rPr>
              <a:t>Border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</a:rPr>
              <a:t>miBorde.BorderBrush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 = new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</a:rPr>
              <a:t>Windows.UI.Xaml.Media.SolidColorBrush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</a:rPr>
              <a:t>Windows.UI.Colors.Blue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</a:rPr>
              <a:t>miBorde.BorderThickness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 = new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</a:rPr>
              <a:t>Thickness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</a:rPr>
              <a:t>(2);</a:t>
            </a:r>
            <a:endParaRPr lang="en-US" sz="16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Propiedades</a:t>
            </a:r>
            <a:endParaRPr lang="es-E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s-E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Attached</a:t>
            </a:r>
            <a:r>
              <a:rPr lang="es-E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Properties</a:t>
            </a:r>
            <a:r>
              <a:rPr lang="es-E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2000" dirty="0" smtClean="0"/>
              <a:t>o propiedades adjuntas son aquellas que pertenecen y son definidas por un tipo pero que pueden ser asignadas a cualquier elemento hijo. </a:t>
            </a:r>
          </a:p>
          <a:p>
            <a:pPr>
              <a:buFont typeface="Arial" pitchFamily="34" charset="0"/>
              <a:buChar char="•"/>
            </a:pPr>
            <a:endParaRPr lang="es-E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1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DockPanel</a:t>
            </a:r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 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&lt;Button </a:t>
            </a:r>
            <a:r>
              <a:rPr lang="en-US" sz="1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DockPanel.Dock</a:t>
            </a:r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="Left" Width="100" Height="20"&gt;</a:t>
            </a:r>
            <a:r>
              <a:rPr lang="en-US" sz="1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Boton</a:t>
            </a:r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izquierda</a:t>
            </a:r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&lt;/Button&gt;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&lt;Button </a:t>
            </a:r>
            <a:r>
              <a:rPr lang="en-US" sz="1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DockPanel.Dock</a:t>
            </a:r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="Right" Width="100" Height="20"&gt;</a:t>
            </a:r>
            <a:r>
              <a:rPr lang="en-US" sz="1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Boton</a:t>
            </a:r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derecha</a:t>
            </a:r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&lt;/Button</a:t>
            </a:r>
          </a:p>
          <a:p>
            <a:pPr marL="88900" lvl="1" indent="0">
              <a:buNone/>
            </a:pPr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&lt;/</a:t>
            </a:r>
            <a:r>
              <a:rPr lang="en-US" sz="1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DockPanel</a:t>
            </a:r>
            <a:r>
              <a:rPr 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 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XAML vs código</a:t>
            </a:r>
            <a:endParaRPr lang="es-E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692696"/>
            <a:ext cx="7467600" cy="4525963"/>
          </a:xfrm>
        </p:spPr>
        <p:txBody>
          <a:bodyPr>
            <a:noAutofit/>
          </a:bodyPr>
          <a:lstStyle/>
          <a:p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>
              <a:buNone/>
            </a:pPr>
            <a:r>
              <a:rPr lang="es-ES" sz="1400" dirty="0" smtClean="0"/>
              <a:t>	Podemos  crear  un  elemento con XAML y realizar un elemento equivalente directamente con  VB o C#. </a:t>
            </a:r>
          </a:p>
          <a:p>
            <a:pPr>
              <a:buNone/>
            </a:pPr>
            <a:endParaRPr lang="es-ES" sz="1400" dirty="0" smtClean="0"/>
          </a:p>
          <a:p>
            <a:endParaRPr lang="en-US" sz="1400" dirty="0" smtClean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20663"/>
            <a:ext cx="8229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95536" y="2090886"/>
            <a:ext cx="7802563" cy="1543050"/>
            <a:chOff x="240" y="826"/>
            <a:chExt cx="4915" cy="972"/>
          </a:xfrm>
        </p:grpSpPr>
        <p:grpSp>
          <p:nvGrpSpPr>
            <p:cNvPr id="12" name="Group 5"/>
            <p:cNvGrpSpPr>
              <a:grpSpLocks/>
            </p:cNvGrpSpPr>
            <p:nvPr/>
          </p:nvGrpSpPr>
          <p:grpSpPr bwMode="auto">
            <a:xfrm>
              <a:off x="240" y="826"/>
              <a:ext cx="1555" cy="972"/>
              <a:chOff x="1958" y="3219"/>
              <a:chExt cx="1829" cy="1151"/>
            </a:xfrm>
          </p:grpSpPr>
          <p:pic>
            <p:nvPicPr>
              <p:cNvPr id="14" name="Picture 6" descr="screen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28320"/>
              <a:stretch>
                <a:fillRect/>
              </a:stretch>
            </p:blipFill>
            <p:spPr bwMode="blackGray">
              <a:xfrm>
                <a:off x="1958" y="3219"/>
                <a:ext cx="1807" cy="1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Rectangle 7"/>
              <p:cNvSpPr>
                <a:spLocks noChangeArrowheads="1"/>
              </p:cNvSpPr>
              <p:nvPr/>
            </p:nvSpPr>
            <p:spPr bwMode="blackGray">
              <a:xfrm>
                <a:off x="1990" y="3475"/>
                <a:ext cx="1797" cy="89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200" b="1" dirty="0" smtClean="0">
                    <a:solidFill>
                      <a:schemeClr val="bg2"/>
                    </a:solidFill>
                    <a:latin typeface="Segoe" pitchFamily="1" charset="0"/>
                  </a:rPr>
                  <a:t>Dim b1 as new Button</a:t>
                </a:r>
                <a:endParaRPr lang="en-US" sz="1200" b="1" dirty="0">
                  <a:solidFill>
                    <a:schemeClr val="bg2"/>
                  </a:solidFill>
                  <a:latin typeface="Segoe" pitchFamily="1" charset="0"/>
                </a:endParaRPr>
              </a:p>
              <a:p>
                <a:pPr algn="l">
                  <a:spcBef>
                    <a:spcPct val="0"/>
                  </a:spcBef>
                </a:pPr>
                <a:r>
                  <a:rPr lang="en-US" sz="1200" b="1" dirty="0">
                    <a:solidFill>
                      <a:schemeClr val="bg2"/>
                    </a:solidFill>
                    <a:latin typeface="Segoe" pitchFamily="1" charset="0"/>
                  </a:rPr>
                  <a:t>b1.Content = "OK</a:t>
                </a:r>
                <a:r>
                  <a:rPr lang="en-US" sz="1200" b="1" dirty="0" smtClean="0">
                    <a:solidFill>
                      <a:schemeClr val="bg2"/>
                    </a:solidFill>
                    <a:latin typeface="Segoe" pitchFamily="1" charset="0"/>
                  </a:rPr>
                  <a:t>"</a:t>
                </a:r>
                <a:endParaRPr lang="en-US" sz="1200" b="1" dirty="0">
                  <a:solidFill>
                    <a:schemeClr val="bg2"/>
                  </a:solidFill>
                  <a:latin typeface="Segoe" pitchFamily="1" charset="0"/>
                </a:endParaRPr>
              </a:p>
              <a:p>
                <a:pPr algn="l">
                  <a:spcBef>
                    <a:spcPct val="0"/>
                  </a:spcBef>
                </a:pPr>
                <a:r>
                  <a:rPr lang="en-US" sz="1200" b="1" dirty="0">
                    <a:solidFill>
                      <a:schemeClr val="bg2"/>
                    </a:solidFill>
                    <a:latin typeface="Segoe" pitchFamily="1" charset="0"/>
                  </a:rPr>
                  <a:t>b1.Background = new </a:t>
                </a:r>
                <a:r>
                  <a:rPr lang="en-US" sz="1200" b="1" dirty="0" err="1">
                    <a:solidFill>
                      <a:schemeClr val="bg2"/>
                    </a:solidFill>
                    <a:latin typeface="Segoe" pitchFamily="1" charset="0"/>
                  </a:rPr>
                  <a:t>SolidColorBrush</a:t>
                </a:r>
                <a:r>
                  <a:rPr lang="en-US" sz="1200" b="1" dirty="0">
                    <a:solidFill>
                      <a:schemeClr val="bg2"/>
                    </a:solidFill>
                    <a:latin typeface="Segoe" pitchFamily="1" charset="0"/>
                  </a:rPr>
                  <a:t>(</a:t>
                </a:r>
                <a:r>
                  <a:rPr lang="en-US" sz="1200" b="1" dirty="0" err="1">
                    <a:solidFill>
                      <a:schemeClr val="bg2"/>
                    </a:solidFill>
                    <a:latin typeface="Segoe" pitchFamily="1" charset="0"/>
                  </a:rPr>
                  <a:t>Colors.LightBlue</a:t>
                </a:r>
                <a:r>
                  <a:rPr lang="en-US" sz="1200" b="1" dirty="0" smtClean="0">
                    <a:solidFill>
                      <a:schemeClr val="bg2"/>
                    </a:solidFill>
                    <a:latin typeface="Segoe" pitchFamily="1" charset="0"/>
                  </a:rPr>
                  <a:t>)</a:t>
                </a:r>
                <a:endParaRPr lang="en-US" sz="1200" b="1" dirty="0">
                  <a:solidFill>
                    <a:schemeClr val="bg2"/>
                  </a:solidFill>
                  <a:latin typeface="Segoe" pitchFamily="1" charset="0"/>
                </a:endParaRPr>
              </a:p>
              <a:p>
                <a:pPr algn="l">
                  <a:spcBef>
                    <a:spcPct val="0"/>
                  </a:spcBef>
                </a:pPr>
                <a:r>
                  <a:rPr lang="en-US" sz="1200" b="1" dirty="0">
                    <a:solidFill>
                      <a:schemeClr val="bg2"/>
                    </a:solidFill>
                    <a:latin typeface="Segoe" pitchFamily="1" charset="0"/>
                  </a:rPr>
                  <a:t>b1.Width = </a:t>
                </a:r>
                <a:r>
                  <a:rPr lang="en-US" sz="1200" b="1" dirty="0" smtClean="0">
                    <a:solidFill>
                      <a:schemeClr val="bg2"/>
                    </a:solidFill>
                    <a:latin typeface="Segoe" pitchFamily="1" charset="0"/>
                  </a:rPr>
                  <a:t>100</a:t>
                </a:r>
                <a:endParaRPr lang="en-US" sz="1200" b="1" dirty="0">
                  <a:solidFill>
                    <a:schemeClr val="bg2"/>
                  </a:solidFill>
                  <a:latin typeface="Segoe" pitchFamily="1" charset="0"/>
                </a:endParaRPr>
              </a:p>
            </p:txBody>
          </p:sp>
        </p:grpSp>
        <p:pic>
          <p:nvPicPr>
            <p:cNvPr id="9" name="Picture 9" descr="ok butto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92" y="912"/>
              <a:ext cx="1363" cy="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1968" y="1152"/>
              <a:ext cx="1536" cy="288"/>
            </a:xfrm>
            <a:prstGeom prst="rightArrow">
              <a:avLst>
                <a:gd name="adj1" fmla="val 50000"/>
                <a:gd name="adj2" fmla="val 133333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782" y="898"/>
              <a:ext cx="213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800" dirty="0" err="1" smtClean="0">
                  <a:latin typeface="Lucida Console" pitchFamily="49" charset="0"/>
                </a:rPr>
                <a:t>Compilación</a:t>
              </a:r>
              <a:r>
                <a:rPr lang="en-GB" sz="1800" dirty="0" smtClean="0">
                  <a:latin typeface="Lucida Console" pitchFamily="49" charset="0"/>
                </a:rPr>
                <a:t> y </a:t>
              </a:r>
              <a:r>
                <a:rPr lang="en-GB" sz="1800" dirty="0" err="1" smtClean="0">
                  <a:latin typeface="Lucida Console" pitchFamily="49" charset="0"/>
                </a:rPr>
                <a:t>ejecución</a:t>
              </a:r>
              <a:endParaRPr lang="en-US" sz="1800" dirty="0">
                <a:latin typeface="Lucida Console" pitchFamily="49" charset="0"/>
              </a:endParaRPr>
            </a:p>
          </p:txBody>
        </p:sp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395536" y="4653136"/>
            <a:ext cx="7802563" cy="1676400"/>
            <a:chOff x="240" y="1776"/>
            <a:chExt cx="4915" cy="1056"/>
          </a:xfrm>
        </p:grpSpPr>
        <p:grpSp>
          <p:nvGrpSpPr>
            <p:cNvPr id="17" name="Group 13"/>
            <p:cNvGrpSpPr>
              <a:grpSpLocks/>
            </p:cNvGrpSpPr>
            <p:nvPr/>
          </p:nvGrpSpPr>
          <p:grpSpPr bwMode="auto">
            <a:xfrm>
              <a:off x="240" y="1776"/>
              <a:ext cx="1536" cy="1056"/>
              <a:chOff x="88" y="3017"/>
              <a:chExt cx="1807" cy="1303"/>
            </a:xfrm>
          </p:grpSpPr>
          <p:grpSp>
            <p:nvGrpSpPr>
              <p:cNvPr id="19" name="Group 14"/>
              <p:cNvGrpSpPr>
                <a:grpSpLocks/>
              </p:cNvGrpSpPr>
              <p:nvPr/>
            </p:nvGrpSpPr>
            <p:grpSpPr bwMode="auto">
              <a:xfrm>
                <a:off x="88" y="3219"/>
                <a:ext cx="1807" cy="1101"/>
                <a:chOff x="88" y="3219"/>
                <a:chExt cx="1807" cy="1101"/>
              </a:xfrm>
            </p:grpSpPr>
            <p:pic>
              <p:nvPicPr>
                <p:cNvPr id="21" name="Picture 15" descr="screen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 b="28320"/>
                <a:stretch>
                  <a:fillRect/>
                </a:stretch>
              </p:blipFill>
              <p:spPr bwMode="blackGray">
                <a:xfrm>
                  <a:off x="88" y="3219"/>
                  <a:ext cx="1807" cy="11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2" name="Rectangle 16"/>
                <p:cNvSpPr>
                  <a:spLocks noChangeArrowheads="1"/>
                </p:cNvSpPr>
                <p:nvPr/>
              </p:nvSpPr>
              <p:spPr bwMode="blackGray">
                <a:xfrm>
                  <a:off x="216" y="3475"/>
                  <a:ext cx="1668" cy="781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1200" b="1" dirty="0">
                      <a:solidFill>
                        <a:schemeClr val="bg2"/>
                      </a:solidFill>
                      <a:latin typeface="Segoe" pitchFamily="1" charset="0"/>
                    </a:rPr>
                    <a:t>&lt;Button Width="100"&gt; OK</a:t>
                  </a:r>
                </a:p>
                <a:p>
                  <a:pPr algn="l">
                    <a:spcBef>
                      <a:spcPct val="0"/>
                    </a:spcBef>
                  </a:pPr>
                  <a:r>
                    <a:rPr lang="en-US" sz="1200" b="1" dirty="0">
                      <a:solidFill>
                        <a:schemeClr val="bg2"/>
                      </a:solidFill>
                      <a:latin typeface="Segoe" pitchFamily="1" charset="0"/>
                    </a:rPr>
                    <a:t>  &lt;</a:t>
                  </a:r>
                  <a:r>
                    <a:rPr lang="en-US" sz="1200" b="1" dirty="0" err="1">
                      <a:solidFill>
                        <a:schemeClr val="bg2"/>
                      </a:solidFill>
                      <a:latin typeface="Segoe" pitchFamily="1" charset="0"/>
                    </a:rPr>
                    <a:t>Button.Background</a:t>
                  </a:r>
                  <a:r>
                    <a:rPr lang="en-US" sz="1200" b="1" dirty="0">
                      <a:solidFill>
                        <a:schemeClr val="bg2"/>
                      </a:solidFill>
                      <a:latin typeface="Segoe" pitchFamily="1" charset="0"/>
                    </a:rPr>
                    <a:t>&gt;</a:t>
                  </a:r>
                </a:p>
                <a:p>
                  <a:pPr algn="l">
                    <a:spcBef>
                      <a:spcPct val="0"/>
                    </a:spcBef>
                  </a:pPr>
                  <a:r>
                    <a:rPr lang="en-US" sz="1200" b="1" dirty="0">
                      <a:solidFill>
                        <a:schemeClr val="bg2"/>
                      </a:solidFill>
                      <a:latin typeface="Segoe" pitchFamily="1" charset="0"/>
                    </a:rPr>
                    <a:t>    </a:t>
                  </a:r>
                  <a:r>
                    <a:rPr lang="en-US" sz="1200" b="1" dirty="0" err="1">
                      <a:solidFill>
                        <a:schemeClr val="bg2"/>
                      </a:solidFill>
                      <a:latin typeface="Segoe" pitchFamily="1" charset="0"/>
                    </a:rPr>
                    <a:t>LightBlue</a:t>
                  </a:r>
                  <a:endParaRPr lang="en-US" sz="1200" b="1" dirty="0">
                    <a:solidFill>
                      <a:schemeClr val="bg2"/>
                    </a:solidFill>
                    <a:latin typeface="Segoe" pitchFamily="1" charset="0"/>
                  </a:endParaRPr>
                </a:p>
                <a:p>
                  <a:pPr algn="l">
                    <a:spcBef>
                      <a:spcPct val="0"/>
                    </a:spcBef>
                  </a:pPr>
                  <a:r>
                    <a:rPr lang="en-US" sz="1200" b="1" dirty="0">
                      <a:solidFill>
                        <a:schemeClr val="bg2"/>
                      </a:solidFill>
                      <a:latin typeface="Segoe" pitchFamily="1" charset="0"/>
                    </a:rPr>
                    <a:t>  &lt;/</a:t>
                  </a:r>
                  <a:r>
                    <a:rPr lang="en-US" sz="1200" b="1" dirty="0" err="1">
                      <a:solidFill>
                        <a:schemeClr val="bg2"/>
                      </a:solidFill>
                      <a:latin typeface="Segoe" pitchFamily="1" charset="0"/>
                    </a:rPr>
                    <a:t>Button.Background</a:t>
                  </a:r>
                  <a:r>
                    <a:rPr lang="en-US" sz="1200" b="1" dirty="0">
                      <a:solidFill>
                        <a:schemeClr val="bg2"/>
                      </a:solidFill>
                      <a:latin typeface="Segoe" pitchFamily="1" charset="0"/>
                    </a:rPr>
                    <a:t>&gt;</a:t>
                  </a:r>
                </a:p>
                <a:p>
                  <a:pPr algn="l">
                    <a:spcBef>
                      <a:spcPct val="0"/>
                    </a:spcBef>
                  </a:pPr>
                  <a:r>
                    <a:rPr lang="en-US" sz="1200" b="1" dirty="0">
                      <a:solidFill>
                        <a:schemeClr val="bg2"/>
                      </a:solidFill>
                      <a:latin typeface="Segoe" pitchFamily="1" charset="0"/>
                    </a:rPr>
                    <a:t>&lt;/Button&gt;</a:t>
                  </a:r>
                </a:p>
              </p:txBody>
            </p:sp>
          </p:grpSp>
          <p:pic>
            <p:nvPicPr>
              <p:cNvPr id="20" name="Picture 17" descr="XAML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blackGray">
              <a:xfrm>
                <a:off x="142" y="3017"/>
                <a:ext cx="1016" cy="3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8" name="Picture 18" descr="ok butto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92" y="1968"/>
              <a:ext cx="1363" cy="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6" name="Group 22"/>
          <p:cNvGrpSpPr>
            <a:grpSpLocks/>
          </p:cNvGrpSpPr>
          <p:nvPr/>
        </p:nvGrpSpPr>
        <p:grpSpPr bwMode="auto">
          <a:xfrm>
            <a:off x="3124200" y="4692648"/>
            <a:ext cx="2819400" cy="914400"/>
            <a:chOff x="1968" y="2304"/>
            <a:chExt cx="1776" cy="576"/>
          </a:xfrm>
        </p:grpSpPr>
        <p:sp>
          <p:nvSpPr>
            <p:cNvPr id="27" name="AutoShape 23"/>
            <p:cNvSpPr>
              <a:spLocks noChangeArrowheads="1"/>
            </p:cNvSpPr>
            <p:nvPr/>
          </p:nvSpPr>
          <p:spPr bwMode="auto">
            <a:xfrm>
              <a:off x="1968" y="2400"/>
              <a:ext cx="528" cy="288"/>
            </a:xfrm>
            <a:prstGeom prst="rightArrow">
              <a:avLst>
                <a:gd name="adj1" fmla="val 50000"/>
                <a:gd name="adj2" fmla="val 45833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 rot="10800000">
              <a:off x="2592" y="2304"/>
              <a:ext cx="528" cy="576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algn="l">
                <a:spcBef>
                  <a:spcPct val="0"/>
                </a:spcBef>
              </a:pPr>
              <a:r>
                <a:rPr lang="en-GB" sz="1200">
                  <a:solidFill>
                    <a:schemeClr val="bg1"/>
                  </a:solidFill>
                  <a:latin typeface="Lucida Console" pitchFamily="49" charset="0"/>
                </a:rPr>
                <a:t>0101010</a:t>
              </a:r>
            </a:p>
            <a:p>
              <a:pPr algn="l">
                <a:spcBef>
                  <a:spcPct val="0"/>
                </a:spcBef>
              </a:pPr>
              <a:r>
                <a:rPr lang="en-GB" sz="1200">
                  <a:solidFill>
                    <a:schemeClr val="bg1"/>
                  </a:solidFill>
                  <a:latin typeface="Lucida Console" pitchFamily="49" charset="0"/>
                </a:rPr>
                <a:t>0101010</a:t>
              </a:r>
            </a:p>
            <a:p>
              <a:pPr algn="l">
                <a:spcBef>
                  <a:spcPct val="0"/>
                </a:spcBef>
              </a:pPr>
              <a:endParaRPr lang="en-GB" sz="1200">
                <a:solidFill>
                  <a:schemeClr val="bg1"/>
                </a:solidFill>
                <a:latin typeface="Lucida Console" pitchFamily="49" charset="0"/>
              </a:endParaRPr>
            </a:p>
            <a:p>
              <a:pPr algn="l">
                <a:spcBef>
                  <a:spcPct val="0"/>
                </a:spcBef>
              </a:pPr>
              <a:r>
                <a:rPr lang="en-GB" sz="1200">
                  <a:solidFill>
                    <a:schemeClr val="bg1"/>
                  </a:solidFill>
                  <a:latin typeface="Lucida Console" pitchFamily="49" charset="0"/>
                </a:rPr>
                <a:t>BAML</a:t>
              </a:r>
              <a:endParaRPr lang="en-US" sz="1200">
                <a:solidFill>
                  <a:schemeClr val="bg1"/>
                </a:solidFill>
                <a:latin typeface="Lucida Console" pitchFamily="49" charset="0"/>
              </a:endParaRPr>
            </a:p>
          </p:txBody>
        </p:sp>
        <p:sp>
          <p:nvSpPr>
            <p:cNvPr id="29" name="AutoShape 25"/>
            <p:cNvSpPr>
              <a:spLocks noChangeArrowheads="1"/>
            </p:cNvSpPr>
            <p:nvPr/>
          </p:nvSpPr>
          <p:spPr bwMode="auto">
            <a:xfrm>
              <a:off x="3216" y="2400"/>
              <a:ext cx="528" cy="288"/>
            </a:xfrm>
            <a:prstGeom prst="rightArrow">
              <a:avLst>
                <a:gd name="adj1" fmla="val 50000"/>
                <a:gd name="adj2" fmla="val 45833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32" name="31 Rectángulo"/>
          <p:cNvSpPr/>
          <p:nvPr/>
        </p:nvSpPr>
        <p:spPr>
          <a:xfrm>
            <a:off x="251520" y="1772816"/>
            <a:ext cx="115571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VB</a:t>
            </a:r>
            <a:endParaRPr lang="es-E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Ejercicio</a:t>
            </a:r>
            <a:endParaRPr lang="es-E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pPr marL="493776" indent="-457200">
              <a:buNone/>
            </a:pPr>
            <a:r>
              <a:rPr lang="en-US" sz="1600" dirty="0" err="1" smtClean="0"/>
              <a:t>Crear</a:t>
            </a:r>
            <a:r>
              <a:rPr lang="en-US" sz="1600" dirty="0" smtClean="0"/>
              <a:t> </a:t>
            </a:r>
            <a:r>
              <a:rPr lang="en-US" sz="1600" dirty="0" err="1" smtClean="0"/>
              <a:t>tres</a:t>
            </a:r>
            <a:r>
              <a:rPr lang="en-US" sz="1600" dirty="0" smtClean="0"/>
              <a:t> </a:t>
            </a:r>
            <a:r>
              <a:rPr lang="en-US" sz="1600" dirty="0" err="1" smtClean="0"/>
              <a:t>botones</a:t>
            </a:r>
            <a:r>
              <a:rPr lang="en-US" sz="1600" dirty="0" smtClean="0"/>
              <a:t> con </a:t>
            </a:r>
            <a:r>
              <a:rPr lang="en-US" sz="1600" dirty="0" err="1" smtClean="0"/>
              <a:t>estos</a:t>
            </a:r>
            <a:r>
              <a:rPr lang="en-US" sz="1600" dirty="0" smtClean="0"/>
              <a:t> </a:t>
            </a:r>
            <a:r>
              <a:rPr lang="en-US" sz="1600" dirty="0" err="1" smtClean="0"/>
              <a:t>atributos</a:t>
            </a:r>
            <a:r>
              <a:rPr lang="en-US" sz="1600" dirty="0" smtClean="0"/>
              <a:t>:</a:t>
            </a:r>
          </a:p>
          <a:p>
            <a:pPr marL="795528" lvl="1" indent="-457200">
              <a:buClr>
                <a:schemeClr val="tx1"/>
              </a:buClr>
            </a:pPr>
            <a:r>
              <a:rPr lang="en-US" sz="1600" dirty="0" smtClean="0"/>
              <a:t>El </a:t>
            </a:r>
            <a:r>
              <a:rPr lang="en-US" sz="1600" dirty="0" err="1" smtClean="0"/>
              <a:t>texto</a:t>
            </a:r>
            <a:r>
              <a:rPr lang="en-US" sz="1600" dirty="0" smtClean="0"/>
              <a:t> </a:t>
            </a:r>
            <a:r>
              <a:rPr lang="en-US" sz="1600" dirty="0" err="1" smtClean="0"/>
              <a:t>debe</a:t>
            </a:r>
            <a:r>
              <a:rPr lang="en-US" sz="1600" dirty="0" smtClean="0"/>
              <a:t> ser Boton1, </a:t>
            </a:r>
            <a:r>
              <a:rPr lang="en-US" sz="1600" dirty="0" err="1" smtClean="0"/>
              <a:t>Boton</a:t>
            </a:r>
            <a:r>
              <a:rPr lang="en-US" sz="1600" dirty="0" smtClean="0"/>
              <a:t> 2 y </a:t>
            </a:r>
            <a:r>
              <a:rPr lang="en-US" sz="1600" dirty="0" err="1" smtClean="0"/>
              <a:t>Boton</a:t>
            </a:r>
            <a:r>
              <a:rPr lang="en-US" sz="1600" dirty="0" smtClean="0"/>
              <a:t> 3</a:t>
            </a:r>
          </a:p>
          <a:p>
            <a:pPr marL="795528" lvl="1" indent="-457200">
              <a:buClr>
                <a:schemeClr val="tx1"/>
              </a:buClr>
            </a:pPr>
            <a:r>
              <a:rPr lang="en-US" sz="1600" dirty="0" smtClean="0"/>
              <a:t>El </a:t>
            </a:r>
            <a:r>
              <a:rPr lang="en-US" sz="1600" dirty="0" err="1" smtClean="0"/>
              <a:t>texto</a:t>
            </a:r>
            <a:r>
              <a:rPr lang="en-US" sz="1600" dirty="0" smtClean="0"/>
              <a:t> </a:t>
            </a:r>
            <a:r>
              <a:rPr lang="en-US" sz="1600" dirty="0" err="1" smtClean="0"/>
              <a:t>debe</a:t>
            </a:r>
            <a:r>
              <a:rPr lang="en-US" sz="1600" dirty="0" smtClean="0"/>
              <a:t> </a:t>
            </a:r>
            <a:r>
              <a:rPr lang="en-US" sz="1600" dirty="0" err="1" smtClean="0"/>
              <a:t>estar</a:t>
            </a:r>
            <a:r>
              <a:rPr lang="en-US" sz="1600" dirty="0" smtClean="0"/>
              <a:t> </a:t>
            </a:r>
            <a:r>
              <a:rPr lang="en-US" sz="1600" dirty="0" err="1" smtClean="0"/>
              <a:t>centrado</a:t>
            </a:r>
            <a:r>
              <a:rPr lang="en-US" sz="1600" dirty="0" smtClean="0"/>
              <a:t> horizontal y </a:t>
            </a:r>
            <a:r>
              <a:rPr lang="en-US" sz="1600" dirty="0" err="1" smtClean="0"/>
              <a:t>verticalmente</a:t>
            </a:r>
            <a:endParaRPr lang="en-US" sz="1600" dirty="0" smtClean="0"/>
          </a:p>
          <a:p>
            <a:pPr marL="795528" lvl="1" indent="-457200">
              <a:buClr>
                <a:schemeClr val="tx1"/>
              </a:buClr>
            </a:pPr>
            <a:r>
              <a:rPr lang="en-US" sz="1600" dirty="0" smtClean="0"/>
              <a:t>El color de </a:t>
            </a:r>
            <a:r>
              <a:rPr lang="en-US" sz="1600" dirty="0" err="1" smtClean="0"/>
              <a:t>fondo</a:t>
            </a:r>
            <a:r>
              <a:rPr lang="en-US" sz="1600" dirty="0" smtClean="0"/>
              <a:t> </a:t>
            </a:r>
            <a:r>
              <a:rPr lang="en-US" sz="1600" dirty="0" err="1" smtClean="0"/>
              <a:t>debe</a:t>
            </a:r>
            <a:r>
              <a:rPr lang="en-US" sz="1600" dirty="0" smtClean="0"/>
              <a:t> ser </a:t>
            </a:r>
            <a:r>
              <a:rPr lang="en-US" sz="1600" dirty="0" err="1" smtClean="0"/>
              <a:t>azul</a:t>
            </a:r>
            <a:r>
              <a:rPr lang="en-US" sz="1600" dirty="0" smtClean="0"/>
              <a:t>.</a:t>
            </a:r>
          </a:p>
          <a:p>
            <a:pPr marL="795528" lvl="1" indent="-457200">
              <a:buClr>
                <a:schemeClr val="tx1"/>
              </a:buClr>
            </a:pPr>
            <a:r>
              <a:rPr lang="en-US" sz="1600" dirty="0" smtClean="0"/>
              <a:t>La </a:t>
            </a:r>
            <a:r>
              <a:rPr lang="en-US" sz="1600" dirty="0" err="1" smtClean="0"/>
              <a:t>altura</a:t>
            </a:r>
            <a:r>
              <a:rPr lang="en-US" sz="1600" dirty="0" smtClean="0"/>
              <a:t> </a:t>
            </a:r>
            <a:r>
              <a:rPr lang="en-US" sz="1600" dirty="0" err="1" smtClean="0"/>
              <a:t>será</a:t>
            </a:r>
            <a:r>
              <a:rPr lang="en-US" sz="1600" dirty="0" smtClean="0"/>
              <a:t> 70 y la </a:t>
            </a:r>
            <a:r>
              <a:rPr lang="en-US" sz="1600" dirty="0" err="1" smtClean="0"/>
              <a:t>anchura</a:t>
            </a:r>
            <a:r>
              <a:rPr lang="en-US" sz="1600" dirty="0" smtClean="0"/>
              <a:t> 200</a:t>
            </a:r>
          </a:p>
          <a:p>
            <a:pPr marL="795528" lvl="1" indent="-457200">
              <a:buClr>
                <a:schemeClr val="tx1"/>
              </a:buClr>
            </a:pPr>
            <a:r>
              <a:rPr lang="en-US" sz="1600" dirty="0" smtClean="0"/>
              <a:t>La </a:t>
            </a:r>
            <a:r>
              <a:rPr lang="en-US" sz="1600" dirty="0" err="1" smtClean="0"/>
              <a:t>fuente</a:t>
            </a:r>
            <a:r>
              <a:rPr lang="en-US" sz="1600" dirty="0" smtClean="0"/>
              <a:t> </a:t>
            </a:r>
            <a:r>
              <a:rPr lang="en-US" sz="1600" dirty="0" err="1" smtClean="0"/>
              <a:t>debe</a:t>
            </a:r>
            <a:r>
              <a:rPr lang="en-US" sz="1600" dirty="0" smtClean="0"/>
              <a:t> ser Verdana, 16 y </a:t>
            </a:r>
            <a:r>
              <a:rPr lang="en-US" sz="1600" dirty="0" err="1" smtClean="0"/>
              <a:t>negrita</a:t>
            </a:r>
            <a:endParaRPr lang="en-US" sz="1600" dirty="0" smtClean="0"/>
          </a:p>
          <a:p>
            <a:pPr marL="795528" lvl="1" indent="-457200">
              <a:buClr>
                <a:schemeClr val="tx1"/>
              </a:buClr>
            </a:pPr>
            <a:r>
              <a:rPr lang="en-US" sz="1600" dirty="0" smtClean="0"/>
              <a:t>El </a:t>
            </a:r>
            <a:r>
              <a:rPr lang="en-US" sz="1600" dirty="0" err="1" smtClean="0"/>
              <a:t>borde</a:t>
            </a:r>
            <a:r>
              <a:rPr lang="en-US" sz="1600" dirty="0" smtClean="0"/>
              <a:t> </a:t>
            </a:r>
            <a:r>
              <a:rPr lang="en-US" sz="1600" dirty="0" err="1" smtClean="0"/>
              <a:t>debe</a:t>
            </a:r>
            <a:r>
              <a:rPr lang="en-US" sz="1600" dirty="0" smtClean="0"/>
              <a:t> ser </a:t>
            </a:r>
            <a:r>
              <a:rPr lang="en-US" sz="1600" dirty="0" err="1" smtClean="0"/>
              <a:t>amarillo</a:t>
            </a:r>
            <a:r>
              <a:rPr lang="en-US" sz="1600" dirty="0" smtClean="0"/>
              <a:t>.</a:t>
            </a:r>
          </a:p>
          <a:p>
            <a:pPr marL="795528" lvl="1" indent="-457200">
              <a:buClr>
                <a:schemeClr val="tx1"/>
              </a:buClr>
            </a:pPr>
            <a:r>
              <a:rPr lang="en-US" sz="1600" dirty="0" smtClean="0"/>
              <a:t>La </a:t>
            </a:r>
            <a:r>
              <a:rPr lang="en-US" sz="1600" dirty="0" err="1" smtClean="0"/>
              <a:t>colocación</a:t>
            </a:r>
            <a:r>
              <a:rPr lang="en-US" sz="1600" dirty="0" smtClean="0"/>
              <a:t> en la </a:t>
            </a:r>
            <a:r>
              <a:rPr lang="en-US" sz="1600" dirty="0" err="1" smtClean="0"/>
              <a:t>pantalla</a:t>
            </a:r>
            <a:r>
              <a:rPr lang="en-US" sz="1600" dirty="0" smtClean="0"/>
              <a:t> la </a:t>
            </a:r>
            <a:r>
              <a:rPr lang="en-US" sz="1600" dirty="0" err="1" smtClean="0"/>
              <a:t>dejo</a:t>
            </a:r>
            <a:r>
              <a:rPr lang="en-US" sz="1600" dirty="0" smtClean="0"/>
              <a:t> a </a:t>
            </a:r>
            <a:r>
              <a:rPr lang="en-US" sz="1600" dirty="0" err="1" smtClean="0"/>
              <a:t>tu</a:t>
            </a:r>
            <a:r>
              <a:rPr lang="en-US" sz="1600" dirty="0" smtClean="0"/>
              <a:t> </a:t>
            </a:r>
            <a:r>
              <a:rPr lang="en-US" sz="1600" dirty="0" err="1" smtClean="0"/>
              <a:t>elección</a:t>
            </a:r>
            <a:r>
              <a:rPr lang="en-US" sz="1600" smtClean="0"/>
              <a:t>.</a:t>
            </a:r>
            <a:endParaRPr lang="en-US" sz="1600" dirty="0" smtClean="0"/>
          </a:p>
          <a:p>
            <a:pPr marL="1078992" lvl="2" indent="-457200">
              <a:buNone/>
            </a:pPr>
            <a:endParaRPr lang="en-US" sz="1600" dirty="0" smtClean="0"/>
          </a:p>
          <a:p>
            <a:pPr marL="403225" lvl="2" indent="-403225">
              <a:buNone/>
            </a:pPr>
            <a:r>
              <a:rPr lang="en-US" sz="1600" dirty="0" smtClean="0"/>
              <a:t>El primer </a:t>
            </a:r>
            <a:r>
              <a:rPr lang="en-US" sz="1600" dirty="0" err="1" smtClean="0"/>
              <a:t>botón</a:t>
            </a:r>
            <a:r>
              <a:rPr lang="en-US" sz="1600" dirty="0" smtClean="0"/>
              <a:t> </a:t>
            </a:r>
            <a:r>
              <a:rPr lang="en-US" sz="1600" dirty="0" err="1" smtClean="0"/>
              <a:t>debe</a:t>
            </a:r>
            <a:r>
              <a:rPr lang="en-US" sz="1600" dirty="0" smtClean="0"/>
              <a:t> </a:t>
            </a:r>
            <a:r>
              <a:rPr lang="en-US" sz="1600" dirty="0" err="1" smtClean="0"/>
              <a:t>tener</a:t>
            </a:r>
            <a:r>
              <a:rPr lang="en-US" sz="1600" dirty="0" smtClean="0"/>
              <a:t> </a:t>
            </a:r>
            <a:r>
              <a:rPr lang="en-US" sz="1600" dirty="0" err="1" smtClean="0"/>
              <a:t>todos</a:t>
            </a:r>
            <a:r>
              <a:rPr lang="en-US" sz="1600" dirty="0" smtClean="0"/>
              <a:t> los </a:t>
            </a:r>
            <a:r>
              <a:rPr lang="en-US" sz="1600" dirty="0" err="1" smtClean="0"/>
              <a:t>atributos</a:t>
            </a:r>
            <a:r>
              <a:rPr lang="en-US" sz="1600" dirty="0" smtClean="0"/>
              <a:t> en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sóla</a:t>
            </a:r>
            <a:r>
              <a:rPr lang="en-US" sz="1600" dirty="0" smtClean="0"/>
              <a:t> </a:t>
            </a:r>
            <a:r>
              <a:rPr lang="en-US" sz="1600" dirty="0" err="1" smtClean="0"/>
              <a:t>linea</a:t>
            </a:r>
            <a:r>
              <a:rPr lang="en-US" sz="1600" dirty="0" smtClean="0"/>
              <a:t>.</a:t>
            </a:r>
          </a:p>
          <a:p>
            <a:pPr marL="403225" lvl="2" indent="-403225">
              <a:buNone/>
            </a:pPr>
            <a:r>
              <a:rPr lang="en-US" sz="1600" dirty="0" smtClean="0"/>
              <a:t>El </a:t>
            </a:r>
            <a:r>
              <a:rPr lang="en-US" sz="1600" dirty="0" err="1" smtClean="0"/>
              <a:t>segundo</a:t>
            </a:r>
            <a:r>
              <a:rPr lang="en-US" sz="1600" dirty="0" smtClean="0"/>
              <a:t> </a:t>
            </a:r>
            <a:r>
              <a:rPr lang="en-US" sz="1600" dirty="0" err="1" smtClean="0"/>
              <a:t>botón</a:t>
            </a:r>
            <a:r>
              <a:rPr lang="en-US" sz="1600" dirty="0" smtClean="0"/>
              <a:t> </a:t>
            </a:r>
            <a:r>
              <a:rPr lang="en-US" sz="1600" dirty="0" err="1" smtClean="0"/>
              <a:t>debe</a:t>
            </a:r>
            <a:r>
              <a:rPr lang="en-US" sz="1600" dirty="0" smtClean="0"/>
              <a:t> </a:t>
            </a:r>
            <a:r>
              <a:rPr lang="en-US" sz="1600" dirty="0" err="1" smtClean="0"/>
              <a:t>crearse</a:t>
            </a:r>
            <a:r>
              <a:rPr lang="en-US" sz="1600" dirty="0" smtClean="0"/>
              <a:t> </a:t>
            </a:r>
            <a:r>
              <a:rPr lang="en-US" sz="1600" dirty="0" err="1" smtClean="0"/>
              <a:t>teniendo</a:t>
            </a:r>
            <a:r>
              <a:rPr lang="en-US" sz="1600" dirty="0" smtClean="0"/>
              <a:t> </a:t>
            </a: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atributo</a:t>
            </a:r>
            <a:r>
              <a:rPr lang="en-US" sz="1600" dirty="0" smtClean="0"/>
              <a:t> en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linea</a:t>
            </a:r>
            <a:r>
              <a:rPr lang="en-US" sz="1600" dirty="0" smtClean="0"/>
              <a:t>.</a:t>
            </a:r>
          </a:p>
          <a:p>
            <a:pPr marL="403225" lvl="2" indent="-403225">
              <a:buNone/>
            </a:pPr>
            <a:r>
              <a:rPr lang="en-US" sz="1600" dirty="0" smtClean="0"/>
              <a:t>El </a:t>
            </a:r>
            <a:r>
              <a:rPr lang="en-US" sz="1600" dirty="0" err="1" smtClean="0"/>
              <a:t>tercer</a:t>
            </a:r>
            <a:r>
              <a:rPr lang="en-US" sz="1600" dirty="0" smtClean="0"/>
              <a:t> </a:t>
            </a:r>
            <a:r>
              <a:rPr lang="en-US" sz="1600" dirty="0" err="1" smtClean="0"/>
              <a:t>botón</a:t>
            </a:r>
            <a:r>
              <a:rPr lang="en-US" sz="1600" dirty="0" smtClean="0"/>
              <a:t> </a:t>
            </a:r>
            <a:r>
              <a:rPr lang="en-US" sz="1600" dirty="0" err="1" smtClean="0"/>
              <a:t>debe</a:t>
            </a:r>
            <a:r>
              <a:rPr lang="en-US" sz="1600" dirty="0" smtClean="0"/>
              <a:t> </a:t>
            </a:r>
            <a:r>
              <a:rPr lang="en-US" sz="1600" dirty="0" err="1" smtClean="0"/>
              <a:t>crearse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</a:t>
            </a:r>
            <a:r>
              <a:rPr lang="en-US" sz="1600" dirty="0" err="1" smtClean="0"/>
              <a:t>código</a:t>
            </a:r>
            <a:r>
              <a:rPr lang="en-US" sz="1600" dirty="0" smtClean="0"/>
              <a:t> al </a:t>
            </a:r>
            <a:r>
              <a:rPr lang="en-US" sz="1600" dirty="0" err="1" smtClean="0"/>
              <a:t>cargarse</a:t>
            </a:r>
            <a:r>
              <a:rPr lang="en-US" sz="1600" dirty="0" smtClean="0"/>
              <a:t> la </a:t>
            </a:r>
            <a:r>
              <a:rPr lang="en-US" sz="1600" dirty="0" err="1" smtClean="0"/>
              <a:t>ventana</a:t>
            </a:r>
            <a:r>
              <a:rPr lang="en-US" sz="1600" dirty="0" smtClean="0"/>
              <a:t>.</a:t>
            </a:r>
          </a:p>
          <a:p>
            <a:pPr marL="795528" lvl="1" indent="-457200">
              <a:buFont typeface="+mj-lt"/>
              <a:buAutoNum type="arabicPeriod"/>
            </a:pPr>
            <a:endParaRPr lang="en-US" sz="1600" dirty="0" smtClean="0"/>
          </a:p>
          <a:p>
            <a:pPr marL="795528" lvl="1" indent="-457200">
              <a:buFont typeface="+mj-lt"/>
              <a:buAutoNum type="arabicPeriod"/>
            </a:pPr>
            <a:endParaRPr lang="en-US" sz="1600" dirty="0" smtClean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¿Qué es XAML?</a:t>
            </a:r>
            <a:endParaRPr lang="es-E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s-ES" sz="3200" dirty="0" smtClean="0"/>
              <a:t>Extensible </a:t>
            </a:r>
            <a:r>
              <a:rPr lang="es-ES" sz="3200" dirty="0" err="1" smtClean="0"/>
              <a:t>Application</a:t>
            </a:r>
            <a:r>
              <a:rPr lang="es-ES" sz="3200" dirty="0" smtClean="0"/>
              <a:t> </a:t>
            </a:r>
            <a:r>
              <a:rPr lang="es-ES" sz="3200" dirty="0" err="1" smtClean="0"/>
              <a:t>Markup</a:t>
            </a:r>
            <a:r>
              <a:rPr lang="es-ES" sz="3200" dirty="0" smtClean="0"/>
              <a:t> </a:t>
            </a:r>
            <a:r>
              <a:rPr lang="es-ES" sz="3200" dirty="0" err="1" smtClean="0"/>
              <a:t>Language</a:t>
            </a:r>
            <a:r>
              <a:rPr lang="es-ES" sz="32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s-ES" sz="3200" dirty="0" smtClean="0"/>
              <a:t>Lenguaje de marcas basado en XML.</a:t>
            </a:r>
          </a:p>
          <a:p>
            <a:pPr>
              <a:buFont typeface="Arial" pitchFamily="34" charset="0"/>
              <a:buChar char="•"/>
            </a:pPr>
            <a:r>
              <a:rPr lang="es-ES" sz="3200" dirty="0" smtClean="0"/>
              <a:t>Fácil de entender por el ser humano.</a:t>
            </a:r>
          </a:p>
          <a:p>
            <a:pPr>
              <a:buFont typeface="Arial" pitchFamily="34" charset="0"/>
              <a:buChar char="•"/>
            </a:pPr>
            <a:r>
              <a:rPr lang="es-ES" sz="3200" dirty="0" smtClean="0"/>
              <a:t>Desarrollable bajo </a:t>
            </a:r>
            <a:r>
              <a:rPr lang="es-ES" sz="3200" dirty="0" err="1" smtClean="0"/>
              <a:t>IDE´s</a:t>
            </a:r>
            <a:r>
              <a:rPr lang="es-ES" sz="3200" dirty="0" smtClean="0"/>
              <a:t> como Visual Studio o como </a:t>
            </a:r>
            <a:r>
              <a:rPr lang="es-ES" sz="3200" dirty="0" err="1" smtClean="0"/>
              <a:t>Expression</a:t>
            </a:r>
            <a:r>
              <a:rPr lang="es-ES" sz="3200" dirty="0" smtClean="0"/>
              <a:t> </a:t>
            </a:r>
            <a:r>
              <a:rPr lang="es-ES" sz="3200" dirty="0" err="1" smtClean="0"/>
              <a:t>Blend</a:t>
            </a:r>
            <a:r>
              <a:rPr lang="es-ES" sz="3200" dirty="0" smtClean="0"/>
              <a:t>. Esto implica que podemos desarrollar por separado el código y la interface de usuario de una misma aplicación.</a:t>
            </a:r>
          </a:p>
          <a:p>
            <a:pPr>
              <a:buFont typeface="Arial" pitchFamily="34" charset="0"/>
              <a:buChar char="•"/>
            </a:pPr>
            <a:endParaRPr lang="es-ES" sz="32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¿Qué es XAML?</a:t>
            </a:r>
            <a:endParaRPr lang="es-E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s-ES" sz="32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XAML and Managed Code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276872"/>
            <a:ext cx="5120568" cy="2880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Sintaxis de XAML</a:t>
            </a:r>
            <a:endParaRPr lang="es-E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s-ES" sz="2800" dirty="0" smtClean="0"/>
              <a:t>Su sintaxis comienza con “&lt;“ seguido del nombre de la clase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Todo</a:t>
            </a:r>
            <a:r>
              <a:rPr lang="en-US" sz="2800" dirty="0" smtClean="0"/>
              <a:t> </a:t>
            </a:r>
            <a:r>
              <a:rPr lang="en-US" sz="2800" dirty="0" err="1" smtClean="0"/>
              <a:t>elemento</a:t>
            </a:r>
            <a:r>
              <a:rPr lang="en-US" sz="2800" dirty="0" smtClean="0"/>
              <a:t> de un </a:t>
            </a:r>
            <a:r>
              <a:rPr lang="en-US" sz="2800" dirty="0" err="1" smtClean="0"/>
              <a:t>documento</a:t>
            </a:r>
            <a:r>
              <a:rPr lang="en-US" sz="2800" dirty="0" smtClean="0"/>
              <a:t> XAML </a:t>
            </a:r>
            <a:r>
              <a:rPr lang="en-US" sz="2800" dirty="0" err="1" smtClean="0"/>
              <a:t>pertenece</a:t>
            </a:r>
            <a:r>
              <a:rPr lang="en-US" sz="2800" dirty="0" smtClean="0"/>
              <a:t> a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clase</a:t>
            </a:r>
            <a:r>
              <a:rPr lang="en-US" sz="2800" dirty="0" smtClean="0"/>
              <a:t>. </a:t>
            </a: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 smtClean="0"/>
              <a:t>ejemplo</a:t>
            </a:r>
            <a:r>
              <a:rPr lang="en-US" sz="2800" dirty="0" smtClean="0"/>
              <a:t> el tag &lt;Button&gt; </a:t>
            </a:r>
            <a:r>
              <a:rPr lang="en-US" sz="2800" dirty="0" err="1" smtClean="0"/>
              <a:t>es</a:t>
            </a:r>
            <a:r>
              <a:rPr lang="en-US" sz="2800" dirty="0" smtClean="0"/>
              <a:t> de la </a:t>
            </a:r>
            <a:r>
              <a:rPr lang="en-US" sz="2800" dirty="0" err="1" smtClean="0"/>
              <a:t>clase</a:t>
            </a:r>
            <a:r>
              <a:rPr lang="en-US" sz="2800" dirty="0" smtClean="0"/>
              <a:t> Button.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Se </a:t>
            </a:r>
            <a:r>
              <a:rPr lang="en-US" sz="2800" dirty="0" err="1" smtClean="0"/>
              <a:t>convertirá</a:t>
            </a:r>
            <a:r>
              <a:rPr lang="en-US" sz="2800" dirty="0" smtClean="0"/>
              <a:t> en </a:t>
            </a:r>
            <a:r>
              <a:rPr lang="en-US" sz="2800" dirty="0" err="1" smtClean="0"/>
              <a:t>objeto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vez</a:t>
            </a:r>
            <a:r>
              <a:rPr lang="en-US" sz="2800" dirty="0" smtClean="0"/>
              <a:t> </a:t>
            </a:r>
            <a:r>
              <a:rPr lang="en-US" sz="2800" dirty="0" err="1" smtClean="0"/>
              <a:t>compilemos</a:t>
            </a:r>
            <a:r>
              <a:rPr lang="en-US" sz="2800" dirty="0" smtClean="0"/>
              <a:t> </a:t>
            </a:r>
          </a:p>
          <a:p>
            <a:pPr lvl="1">
              <a:buNone/>
            </a:pPr>
            <a:r>
              <a:rPr lang="en-US" sz="2800" dirty="0" smtClean="0"/>
              <a:t>	</a:t>
            </a:r>
            <a:r>
              <a:rPr lang="es-ES" sz="2800" b="1" dirty="0" smtClean="0"/>
              <a:t>Elementos = Objetos 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Se </a:t>
            </a:r>
            <a:r>
              <a:rPr lang="en-US" sz="2800" dirty="0" err="1" smtClean="0"/>
              <a:t>pueden</a:t>
            </a:r>
            <a:r>
              <a:rPr lang="en-US" sz="2800" dirty="0" smtClean="0"/>
              <a:t> </a:t>
            </a:r>
            <a:r>
              <a:rPr lang="en-US" sz="2800" dirty="0" err="1" smtClean="0"/>
              <a:t>anidar</a:t>
            </a:r>
            <a:r>
              <a:rPr lang="en-US" sz="2800" dirty="0" smtClean="0"/>
              <a:t>  </a:t>
            </a:r>
            <a:r>
              <a:rPr lang="en-US" sz="2800" dirty="0" err="1" smtClean="0"/>
              <a:t>elementos</a:t>
            </a:r>
            <a:r>
              <a:rPr lang="en-US" sz="2800" dirty="0" smtClean="0"/>
              <a:t> </a:t>
            </a:r>
            <a:r>
              <a:rPr lang="en-US" sz="2800" dirty="0" err="1" smtClean="0"/>
              <a:t>unos</a:t>
            </a:r>
            <a:r>
              <a:rPr lang="en-US" sz="2800" dirty="0" smtClean="0"/>
              <a:t> </a:t>
            </a:r>
            <a:r>
              <a:rPr lang="en-US" sz="2800" dirty="0" err="1" smtClean="0"/>
              <a:t>dentro</a:t>
            </a:r>
            <a:r>
              <a:rPr lang="en-US" sz="2800" dirty="0" smtClean="0"/>
              <a:t> de </a:t>
            </a:r>
            <a:r>
              <a:rPr lang="en-US" sz="2800" dirty="0" err="1" smtClean="0"/>
              <a:t>otros</a:t>
            </a:r>
            <a:r>
              <a:rPr lang="en-US" sz="2800" dirty="0" smtClean="0"/>
              <a:t>, </a:t>
            </a:r>
            <a:r>
              <a:rPr lang="en-US" sz="2800" dirty="0" err="1" smtClean="0"/>
              <a:t>como</a:t>
            </a:r>
            <a:r>
              <a:rPr lang="en-US" sz="2800" dirty="0" smtClean="0"/>
              <a:t> </a:t>
            </a:r>
            <a:r>
              <a:rPr lang="en-US" sz="2800" dirty="0" err="1" smtClean="0"/>
              <a:t>cualquier</a:t>
            </a:r>
            <a:r>
              <a:rPr lang="en-US" sz="2800" dirty="0" smtClean="0"/>
              <a:t> </a:t>
            </a:r>
            <a:r>
              <a:rPr lang="en-US" sz="2800" dirty="0" err="1" smtClean="0"/>
              <a:t>otro</a:t>
            </a:r>
            <a:r>
              <a:rPr lang="en-US" sz="2800" dirty="0" smtClean="0"/>
              <a:t> </a:t>
            </a:r>
            <a:r>
              <a:rPr lang="en-US" sz="2800" dirty="0" err="1" smtClean="0"/>
              <a:t>documento</a:t>
            </a:r>
            <a:r>
              <a:rPr lang="en-US" sz="2800" dirty="0" smtClean="0"/>
              <a:t> XML.</a:t>
            </a:r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b="1" i="1" dirty="0" smtClean="0">
                <a:solidFill>
                  <a:schemeClr val="accent1">
                    <a:lumMod val="75000"/>
                  </a:schemeClr>
                </a:solidFill>
              </a:rPr>
              <a:t>Elementos raíz y espacios de nombres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s-ES" sz="1800" dirty="0" smtClean="0"/>
              <a:t>El código XAML de un formulario recién creado tiene este aspecto</a:t>
            </a:r>
          </a:p>
          <a:p>
            <a:endParaRPr lang="es-ES" sz="1800" dirty="0" smtClean="0"/>
          </a:p>
          <a:p>
            <a:pPr>
              <a:buNone/>
            </a:pPr>
            <a:r>
              <a:rPr lang="es-E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&lt;Page</a:t>
            </a:r>
          </a:p>
          <a:p>
            <a:pPr>
              <a:buNone/>
            </a:pPr>
            <a:r>
              <a:rPr lang="es-E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x:Class="_04_Grid.MainPage"</a:t>
            </a:r>
          </a:p>
          <a:p>
            <a:pPr>
              <a:buNone/>
            </a:pPr>
            <a:r>
              <a:rPr lang="es-E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</a:t>
            </a:r>
            <a:r>
              <a:rPr lang="es-E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xmlns</a:t>
            </a:r>
            <a:r>
              <a:rPr lang="es-E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="http://schemas.microsoft.com/winfx/2006/xaml/presentation"</a:t>
            </a:r>
          </a:p>
          <a:p>
            <a:pPr>
              <a:buNone/>
            </a:pPr>
            <a:r>
              <a:rPr lang="es-E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</a:t>
            </a:r>
            <a:r>
              <a:rPr lang="es-E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xmlns:x</a:t>
            </a:r>
            <a:r>
              <a:rPr lang="es-E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="http://schemas.microsoft.com/winfx/2006/xaml"</a:t>
            </a:r>
          </a:p>
          <a:p>
            <a:pPr>
              <a:buNone/>
            </a:pPr>
            <a:r>
              <a:rPr lang="es-E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</a:t>
            </a:r>
            <a:r>
              <a:rPr lang="es-E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xmlns:local</a:t>
            </a:r>
            <a:r>
              <a:rPr lang="es-E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="using:_04_Grid"</a:t>
            </a:r>
          </a:p>
          <a:p>
            <a:pPr>
              <a:buNone/>
            </a:pPr>
            <a:r>
              <a:rPr lang="es-E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</a:t>
            </a:r>
            <a:r>
              <a:rPr lang="es-E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xmlns:d</a:t>
            </a:r>
            <a:r>
              <a:rPr lang="es-E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="http://schemas.microsoft.com/expression/blend/2008"</a:t>
            </a:r>
          </a:p>
          <a:p>
            <a:pPr>
              <a:buNone/>
            </a:pPr>
            <a:r>
              <a:rPr lang="es-E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</a:t>
            </a:r>
            <a:r>
              <a:rPr lang="es-E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xmlns:mc</a:t>
            </a:r>
            <a:r>
              <a:rPr lang="es-E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="http://schemas.openxmlformats.org/markup-compatibility/2006"</a:t>
            </a:r>
          </a:p>
          <a:p>
            <a:pPr>
              <a:buNone/>
            </a:pPr>
            <a:r>
              <a:rPr lang="es-E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</a:t>
            </a:r>
            <a:r>
              <a:rPr lang="es-E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mc:Ignorable</a:t>
            </a:r>
            <a:r>
              <a:rPr lang="es-E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="d"&gt;</a:t>
            </a:r>
          </a:p>
          <a:p>
            <a:pPr>
              <a:buNone/>
            </a:pPr>
            <a:endParaRPr lang="es-ES" sz="1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s-E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&lt;</a:t>
            </a:r>
            <a:r>
              <a:rPr lang="es-E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Grid</a:t>
            </a:r>
            <a:r>
              <a:rPr lang="es-E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Background</a:t>
            </a:r>
            <a:r>
              <a:rPr lang="es-E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="{</a:t>
            </a:r>
            <a:r>
              <a:rPr lang="es-E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ThemeResource</a:t>
            </a:r>
            <a:r>
              <a:rPr lang="es-E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ApplicationPageBackgroundThemeBrush</a:t>
            </a:r>
            <a:r>
              <a:rPr lang="es-E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}"&gt;</a:t>
            </a:r>
          </a:p>
          <a:p>
            <a:pPr>
              <a:buNone/>
            </a:pPr>
            <a:endParaRPr lang="es-ES" sz="1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s-E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&lt;/</a:t>
            </a:r>
            <a:r>
              <a:rPr lang="es-E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Grid</a:t>
            </a:r>
            <a:r>
              <a:rPr lang="es-E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s-E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&lt;/Page&gt;</a:t>
            </a:r>
            <a:endParaRPr lang="es-ES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buNone/>
            </a:pPr>
            <a:r>
              <a:rPr lang="es-ES" sz="1800" dirty="0" smtClean="0"/>
              <a:t>Veamos cada una de las partes:</a:t>
            </a:r>
          </a:p>
          <a:p>
            <a:endParaRPr lang="es-ES" sz="1800" dirty="0" smtClean="0"/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b="1" i="1" dirty="0" smtClean="0">
                <a:solidFill>
                  <a:schemeClr val="accent1">
                    <a:lumMod val="75000"/>
                  </a:schemeClr>
                </a:solidFill>
              </a:rPr>
              <a:t>Elementos raíz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</a:t>
            </a:r>
            <a:r>
              <a:rPr lang="es-E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Page</a:t>
            </a:r>
          </a:p>
          <a:p>
            <a:pPr>
              <a:buNone/>
            </a:pPr>
            <a:r>
              <a:rPr lang="es-E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x:Class="_04_Grid.MainPage“</a:t>
            </a:r>
          </a:p>
          <a:p>
            <a:pPr>
              <a:buNone/>
            </a:pPr>
            <a:endParaRPr lang="en-US" sz="105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En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caso</a:t>
            </a:r>
            <a:r>
              <a:rPr lang="en-US" sz="2000" dirty="0" smtClean="0"/>
              <a:t> el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 </a:t>
            </a:r>
            <a:r>
              <a:rPr lang="en-US" sz="2000" dirty="0" err="1" smtClean="0"/>
              <a:t>raíz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Page, </a:t>
            </a:r>
            <a:r>
              <a:rPr lang="en-US" sz="2000" dirty="0" err="1" smtClean="0"/>
              <a:t>pero</a:t>
            </a:r>
            <a:r>
              <a:rPr lang="en-US" sz="2000" dirty="0" smtClean="0"/>
              <a:t> los </a:t>
            </a:r>
            <a:r>
              <a:rPr lang="en-US" sz="2000" dirty="0" err="1" smtClean="0"/>
              <a:t>tres</a:t>
            </a:r>
            <a:r>
              <a:rPr lang="en-US" sz="2000" dirty="0" smtClean="0"/>
              <a:t> </a:t>
            </a:r>
            <a:r>
              <a:rPr lang="en-US" sz="2000" dirty="0" err="1" smtClean="0"/>
              <a:t>posibles</a:t>
            </a:r>
            <a:r>
              <a:rPr lang="en-US" sz="2000" dirty="0" smtClean="0"/>
              <a:t> </a:t>
            </a:r>
            <a:r>
              <a:rPr lang="en-US" sz="2000" dirty="0" err="1" smtClean="0"/>
              <a:t>valores</a:t>
            </a:r>
            <a:r>
              <a:rPr lang="en-US" sz="2000" dirty="0" smtClean="0"/>
              <a:t> son: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Application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Page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err="1" smtClean="0"/>
              <a:t>ResourceDictionary</a:t>
            </a: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marL="447675" lvl="1" indent="-447675">
              <a:buFont typeface="Arial" pitchFamily="34" charset="0"/>
              <a:buChar char="•"/>
            </a:pPr>
            <a:r>
              <a:rPr lang="en-US" sz="2000" dirty="0" smtClean="0"/>
              <a:t>x:Class=“_04_Grid.MainPage”  </a:t>
            </a:r>
            <a:r>
              <a:rPr lang="en-US" sz="2000" dirty="0" err="1" smtClean="0"/>
              <a:t>crea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clase</a:t>
            </a:r>
            <a:r>
              <a:rPr lang="en-US" sz="2000" dirty="0" smtClean="0"/>
              <a:t> </a:t>
            </a:r>
            <a:r>
              <a:rPr lang="en-US" sz="2000" dirty="0" err="1" smtClean="0"/>
              <a:t>derivada</a:t>
            </a:r>
            <a:r>
              <a:rPr lang="en-US" sz="2000" dirty="0" smtClean="0"/>
              <a:t> de Page </a:t>
            </a:r>
            <a:r>
              <a:rPr lang="en-US" sz="2000" dirty="0" err="1" smtClean="0"/>
              <a:t>que</a:t>
            </a:r>
            <a:r>
              <a:rPr lang="en-US" sz="2000" dirty="0" smtClean="0"/>
              <a:t> se llama _04_Grid.MainPage. </a:t>
            </a:r>
            <a:r>
              <a:rPr lang="es-ES" sz="2000" dirty="0" smtClean="0"/>
              <a:t>El prefijo x: se usa para asignar el espacio de nombres XAML http://schemas.microsoft.com/winfx/2006/xaml, que es el espacio de nombres XAML dedicado que admite las construcciones de lenguaje XAML.</a:t>
            </a:r>
            <a:endParaRPr lang="en-US" sz="2000" dirty="0" smtClean="0"/>
          </a:p>
          <a:p>
            <a:pPr>
              <a:buNone/>
            </a:pPr>
            <a:endParaRPr lang="en-US" sz="1050" dirty="0" smtClean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b="1" i="1" dirty="0" smtClean="0">
                <a:solidFill>
                  <a:schemeClr val="accent1">
                    <a:lumMod val="75000"/>
                  </a:schemeClr>
                </a:solidFill>
              </a:rPr>
              <a:t>Espacio de nombres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pPr marL="179388" lvl="1" indent="0">
              <a:buNone/>
            </a:pPr>
            <a:r>
              <a:rPr lang="es-E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xmlns</a:t>
            </a:r>
            <a:r>
              <a:rPr lang="es-E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="http://schemas.microsoft.com/winfx/2006/xaml/presentation"</a:t>
            </a:r>
          </a:p>
          <a:p>
            <a:pPr marL="179388" lvl="1" indent="0">
              <a:buNone/>
            </a:pPr>
            <a:r>
              <a:rPr lang="es-E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xmlns:x</a:t>
            </a:r>
            <a:r>
              <a:rPr lang="es-E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=http://schemas.microsoft.com/winfx/2006/xaml</a:t>
            </a:r>
          </a:p>
          <a:p>
            <a:pPr marL="0" indent="0">
              <a:buNone/>
            </a:pPr>
            <a:r>
              <a:rPr lang="en-US" sz="2000" dirty="0" smtClean="0"/>
              <a:t>Son los </a:t>
            </a:r>
            <a:r>
              <a:rPr lang="en-US" sz="2000" dirty="0" err="1" smtClean="0"/>
              <a:t>espacios</a:t>
            </a:r>
            <a:r>
              <a:rPr lang="en-US" sz="2000" dirty="0" smtClean="0"/>
              <a:t> de </a:t>
            </a:r>
            <a:r>
              <a:rPr lang="en-US" sz="2000" dirty="0" err="1" smtClean="0"/>
              <a:t>nombres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contienen</a:t>
            </a:r>
            <a:r>
              <a:rPr lang="en-US" sz="2000" dirty="0" smtClean="0"/>
              <a:t>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dirty="0" err="1" smtClean="0"/>
              <a:t>clases</a:t>
            </a:r>
            <a:r>
              <a:rPr lang="en-US" sz="2000" dirty="0" smtClean="0"/>
              <a:t>.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ejemplo</a:t>
            </a:r>
            <a:r>
              <a:rPr lang="en-US" sz="2000" dirty="0" smtClean="0"/>
              <a:t> la </a:t>
            </a:r>
            <a:r>
              <a:rPr lang="en-US" sz="2000" dirty="0" err="1" smtClean="0"/>
              <a:t>clase</a:t>
            </a:r>
            <a:r>
              <a:rPr lang="en-US" sz="2000" dirty="0" smtClean="0"/>
              <a:t> Page se </a:t>
            </a:r>
            <a:r>
              <a:rPr lang="en-US" sz="2000" dirty="0" err="1" smtClean="0"/>
              <a:t>refiere</a:t>
            </a:r>
            <a:r>
              <a:rPr lang="en-US" sz="2000" dirty="0" smtClean="0"/>
              <a:t> a  </a:t>
            </a:r>
            <a:r>
              <a:rPr lang="en-US" sz="2000" dirty="0" err="1" smtClean="0"/>
              <a:t>UserControl.Page</a:t>
            </a:r>
            <a:r>
              <a:rPr lang="en-US" sz="2000" dirty="0" smtClean="0"/>
              <a:t>. Si </a:t>
            </a:r>
            <a:r>
              <a:rPr lang="en-US" sz="2000" dirty="0" err="1" smtClean="0"/>
              <a:t>adquirimos</a:t>
            </a:r>
            <a:r>
              <a:rPr lang="en-US" sz="2000" dirty="0" smtClean="0"/>
              <a:t> un </a:t>
            </a:r>
            <a:r>
              <a:rPr lang="en-US" sz="2000" dirty="0" err="1" smtClean="0"/>
              <a:t>componente</a:t>
            </a:r>
            <a:r>
              <a:rPr lang="en-US" sz="2000" dirty="0" smtClean="0"/>
              <a:t> de un </a:t>
            </a:r>
            <a:r>
              <a:rPr lang="en-US" sz="2000" dirty="0" err="1" smtClean="0"/>
              <a:t>tercero</a:t>
            </a:r>
            <a:r>
              <a:rPr lang="en-US" sz="2000" dirty="0" smtClean="0"/>
              <a:t> en el </a:t>
            </a:r>
            <a:r>
              <a:rPr lang="en-US" sz="2000" dirty="0" err="1" smtClean="0"/>
              <a:t>que</a:t>
            </a:r>
            <a:r>
              <a:rPr lang="en-US" sz="2000" dirty="0" smtClean="0"/>
              <a:t> se define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clase</a:t>
            </a:r>
            <a:r>
              <a:rPr lang="en-US" sz="2000" dirty="0" smtClean="0"/>
              <a:t> Page </a:t>
            </a:r>
            <a:r>
              <a:rPr lang="en-US" sz="2000" dirty="0" err="1" smtClean="0"/>
              <a:t>personalizada</a:t>
            </a:r>
            <a:r>
              <a:rPr lang="en-US" sz="2000" dirty="0" smtClean="0"/>
              <a:t>, </a:t>
            </a:r>
            <a:r>
              <a:rPr lang="en-US" sz="2000" dirty="0" err="1" smtClean="0"/>
              <a:t>deberemos</a:t>
            </a:r>
            <a:r>
              <a:rPr lang="en-US" sz="2000" dirty="0" smtClean="0"/>
              <a:t> </a:t>
            </a:r>
            <a:r>
              <a:rPr lang="en-US" sz="2000" dirty="0" err="1" smtClean="0"/>
              <a:t>cambiar</a:t>
            </a:r>
            <a:r>
              <a:rPr lang="en-US" sz="2000" dirty="0" smtClean="0"/>
              <a:t> el </a:t>
            </a:r>
            <a:r>
              <a:rPr lang="en-US" sz="2000" dirty="0" err="1" smtClean="0"/>
              <a:t>espacio</a:t>
            </a:r>
            <a:r>
              <a:rPr lang="en-US" sz="2000" dirty="0" smtClean="0"/>
              <a:t> de </a:t>
            </a:r>
            <a:r>
              <a:rPr lang="en-US" sz="2000" dirty="0" err="1" smtClean="0"/>
              <a:t>nombres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http://schemas.microsoft.com/winfx/2006/xaml/presentation</a:t>
            </a:r>
            <a:r>
              <a:rPr lang="en-US" sz="2000" dirty="0" smtClean="0"/>
              <a:t>:  define los </a:t>
            </a:r>
            <a:r>
              <a:rPr lang="en-US" sz="2000" dirty="0" err="1" smtClean="0"/>
              <a:t>elementos</a:t>
            </a:r>
            <a:r>
              <a:rPr lang="en-US" sz="2000" dirty="0" smtClean="0"/>
              <a:t> de la UI (Button, Grid, …)  </a:t>
            </a:r>
            <a:r>
              <a:rPr lang="es-ES" sz="2000" dirty="0" smtClean="0"/>
              <a:t>ya usado en WPF.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http://schemas.microsoft.com/winfx/2006/xaml</a:t>
            </a:r>
            <a:r>
              <a:rPr lang="en-US" sz="2000" dirty="0" smtClean="0"/>
              <a:t>: . </a:t>
            </a:r>
            <a:r>
              <a:rPr lang="en-US" sz="2000" dirty="0" err="1" smtClean="0"/>
              <a:t>Espacio</a:t>
            </a:r>
            <a:r>
              <a:rPr lang="en-US" sz="2000" dirty="0" smtClean="0"/>
              <a:t> de </a:t>
            </a:r>
            <a:r>
              <a:rPr lang="en-US" sz="2000" dirty="0" err="1" smtClean="0"/>
              <a:t>nombres</a:t>
            </a:r>
            <a:r>
              <a:rPr lang="en-US" sz="2000" dirty="0" smtClean="0"/>
              <a:t> </a:t>
            </a:r>
            <a:r>
              <a:rPr lang="en-US" sz="2000" dirty="0" err="1" smtClean="0"/>
              <a:t>adicional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algunas</a:t>
            </a:r>
            <a:r>
              <a:rPr lang="en-US" sz="2000" dirty="0" smtClean="0"/>
              <a:t> </a:t>
            </a:r>
            <a:r>
              <a:rPr lang="en-US" sz="2000" dirty="0" err="1" smtClean="0"/>
              <a:t>utilidades</a:t>
            </a:r>
            <a:r>
              <a:rPr lang="en-US" sz="2000" dirty="0" smtClean="0"/>
              <a:t> </a:t>
            </a:r>
            <a:r>
              <a:rPr lang="en-US" sz="2000" dirty="0" err="1" smtClean="0"/>
              <a:t>propias</a:t>
            </a:r>
            <a:r>
              <a:rPr lang="en-US" sz="2000" dirty="0" smtClean="0"/>
              <a:t> de XAML.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ejemplo</a:t>
            </a:r>
            <a:r>
              <a:rPr lang="en-US" sz="2000" dirty="0" smtClean="0"/>
              <a:t> x:Class </a:t>
            </a:r>
            <a:r>
              <a:rPr lang="en-US" sz="2000" dirty="0" err="1" smtClean="0"/>
              <a:t>crea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clase</a:t>
            </a:r>
            <a:r>
              <a:rPr lang="en-US" sz="2000" dirty="0" smtClean="0"/>
              <a:t>.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b="1" i="1" dirty="0" smtClean="0">
                <a:solidFill>
                  <a:schemeClr val="accent1">
                    <a:lumMod val="75000"/>
                  </a:schemeClr>
                </a:solidFill>
              </a:rPr>
              <a:t>Espacio de nombres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1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xmlns:local</a:t>
            </a:r>
            <a:r>
              <a:rPr lang="es-E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="using:_04_Grid“: </a:t>
            </a:r>
            <a:r>
              <a:rPr lang="es-ES" sz="1800" dirty="0" smtClean="0">
                <a:solidFill>
                  <a:schemeClr val="tx1">
                    <a:lumMod val="95000"/>
                  </a:schemeClr>
                </a:solidFill>
              </a:rPr>
              <a:t> espacio de nombres de nuestro proyecto. Las clases creadas en nuestro proyecto (C# o VB) serán accesibles desde XAML.</a:t>
            </a:r>
            <a:endParaRPr lang="es-ES" sz="1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1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xmlns:d</a:t>
            </a:r>
            <a:r>
              <a:rPr lang="es-E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="http://schemas.microsoft.com/expression/blend/2008": </a:t>
            </a:r>
            <a:r>
              <a:rPr lang="es-ES" sz="1800" dirty="0" smtClean="0">
                <a:solidFill>
                  <a:schemeClr val="tx1">
                    <a:lumMod val="95000"/>
                  </a:schemeClr>
                </a:solidFill>
              </a:rPr>
              <a:t>específico para diseño.</a:t>
            </a:r>
            <a:endParaRPr lang="es-ES" sz="1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1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xmlns:mc</a:t>
            </a:r>
            <a:r>
              <a:rPr lang="es-E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="http://schemas.openxmlformats.org/markup-compatibility/2006": </a:t>
            </a:r>
            <a:r>
              <a:rPr lang="es-ES" sz="1800" dirty="0" smtClean="0">
                <a:solidFill>
                  <a:schemeClr val="tx1">
                    <a:lumMod val="95000"/>
                  </a:schemeClr>
                </a:solidFill>
              </a:rPr>
              <a:t>espacio de nombres para “compatibilidad de marcado” .</a:t>
            </a:r>
            <a:endParaRPr lang="es-ES" sz="1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mc:Ignorable</a:t>
            </a:r>
            <a:r>
              <a:rPr lang="es-E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="d“:  </a:t>
            </a:r>
            <a:r>
              <a:rPr lang="es-ES" sz="1800" dirty="0" smtClean="0">
                <a:solidFill>
                  <a:schemeClr val="tx1">
                    <a:lumMod val="95000"/>
                  </a:schemeClr>
                </a:solidFill>
              </a:rPr>
              <a:t>indica que las propiedades marcadas con d: serán ignoradas en tiempo de ejecución. Sólo serán útiles en tiempo de diseño. </a:t>
            </a:r>
            <a:endParaRPr lang="en-US" sz="2800" dirty="0" smtClean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Propiedades</a:t>
            </a:r>
            <a:endParaRPr lang="es-E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Se </a:t>
            </a:r>
            <a:r>
              <a:rPr lang="en-US" sz="2200" dirty="0" err="1" smtClean="0"/>
              <a:t>pueden</a:t>
            </a:r>
            <a:r>
              <a:rPr lang="en-US" sz="2200" dirty="0" smtClean="0"/>
              <a:t> </a:t>
            </a:r>
            <a:r>
              <a:rPr lang="en-US" sz="2200" dirty="0" err="1" smtClean="0"/>
              <a:t>asignar</a:t>
            </a:r>
            <a:r>
              <a:rPr lang="en-US" sz="2200" dirty="0" smtClean="0"/>
              <a:t> </a:t>
            </a:r>
            <a:r>
              <a:rPr lang="en-US" sz="2200" dirty="0" err="1" smtClean="0"/>
              <a:t>propiedades</a:t>
            </a:r>
            <a:r>
              <a:rPr lang="en-US" sz="2200" dirty="0" smtClean="0"/>
              <a:t> de </a:t>
            </a:r>
            <a:r>
              <a:rPr lang="en-US" sz="2200" dirty="0" err="1" smtClean="0"/>
              <a:t>cada</a:t>
            </a:r>
            <a:r>
              <a:rPr lang="en-US" sz="2200" dirty="0" smtClean="0"/>
              <a:t> </a:t>
            </a:r>
            <a:r>
              <a:rPr lang="en-US" sz="2200" dirty="0" err="1" smtClean="0"/>
              <a:t>clase</a:t>
            </a:r>
            <a:r>
              <a:rPr lang="en-US" sz="2200" dirty="0" smtClean="0"/>
              <a:t> a </a:t>
            </a:r>
            <a:r>
              <a:rPr lang="en-US" sz="2200" dirty="0" err="1" smtClean="0"/>
              <a:t>través</a:t>
            </a:r>
            <a:r>
              <a:rPr lang="en-US" sz="2200" dirty="0" smtClean="0"/>
              <a:t> de </a:t>
            </a:r>
            <a:r>
              <a:rPr lang="en-US" sz="2200" dirty="0" err="1" smtClean="0"/>
              <a:t>atributos</a:t>
            </a:r>
            <a:r>
              <a:rPr lang="en-US" sz="2200" dirty="0" smtClean="0"/>
              <a:t>:</a:t>
            </a:r>
          </a:p>
          <a:p>
            <a:pPr lvl="2">
              <a:buNone/>
            </a:pP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&lt;Button  Name=“</a:t>
            </a:r>
            <a:r>
              <a:rPr lang="en-US" sz="2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btnAceptar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”&gt;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La </a:t>
            </a:r>
            <a:r>
              <a:rPr lang="en-US" sz="2000" dirty="0" err="1" smtClean="0"/>
              <a:t>propiedad</a:t>
            </a:r>
            <a:r>
              <a:rPr lang="en-US" sz="2000" dirty="0" smtClean="0"/>
              <a:t> “Name” no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obligatoria</a:t>
            </a:r>
            <a:r>
              <a:rPr lang="en-US" sz="2000" dirty="0" smtClean="0"/>
              <a:t>, </a:t>
            </a:r>
            <a:r>
              <a:rPr lang="en-US" sz="2000" dirty="0" err="1" smtClean="0"/>
              <a:t>pero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no la </a:t>
            </a:r>
            <a:r>
              <a:rPr lang="en-US" sz="2000" dirty="0" err="1" smtClean="0"/>
              <a:t>lleva</a:t>
            </a:r>
            <a:r>
              <a:rPr lang="en-US" sz="2000" dirty="0" smtClean="0"/>
              <a:t>, </a:t>
            </a:r>
            <a:r>
              <a:rPr lang="en-US" sz="2000" dirty="0" err="1" smtClean="0"/>
              <a:t>ese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 no </a:t>
            </a:r>
            <a:r>
              <a:rPr lang="en-US" sz="2000" dirty="0" err="1" smtClean="0"/>
              <a:t>será</a:t>
            </a:r>
            <a:r>
              <a:rPr lang="en-US" sz="2000" dirty="0" smtClean="0"/>
              <a:t> </a:t>
            </a:r>
            <a:r>
              <a:rPr lang="en-US" sz="2000" dirty="0" err="1" smtClean="0"/>
              <a:t>accesible</a:t>
            </a:r>
            <a:r>
              <a:rPr lang="en-US" sz="2000" dirty="0" smtClean="0"/>
              <a:t> </a:t>
            </a:r>
            <a:r>
              <a:rPr lang="en-US" sz="2000" dirty="0" err="1" smtClean="0"/>
              <a:t>desde</a:t>
            </a:r>
            <a:r>
              <a:rPr lang="en-US" sz="2000" dirty="0" smtClean="0"/>
              <a:t> el </a:t>
            </a:r>
            <a:r>
              <a:rPr lang="en-US" sz="2000" dirty="0" err="1" smtClean="0"/>
              <a:t>código</a:t>
            </a:r>
            <a:r>
              <a:rPr lang="en-US" sz="2000" dirty="0" smtClean="0"/>
              <a:t> C#.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err="1" smtClean="0"/>
              <a:t>Algunas</a:t>
            </a:r>
            <a:r>
              <a:rPr lang="en-US" sz="2000" dirty="0" smtClean="0"/>
              <a:t> </a:t>
            </a:r>
            <a:r>
              <a:rPr lang="en-US" sz="2000" dirty="0" err="1" smtClean="0"/>
              <a:t>veces</a:t>
            </a:r>
            <a:r>
              <a:rPr lang="en-US" sz="2000" dirty="0" smtClean="0"/>
              <a:t>, </a:t>
            </a:r>
            <a:r>
              <a:rPr lang="en-US" sz="2000" dirty="0" err="1" smtClean="0"/>
              <a:t>si</a:t>
            </a:r>
            <a:r>
              <a:rPr lang="en-US" sz="2000" dirty="0" smtClean="0"/>
              <a:t> los </a:t>
            </a:r>
            <a:r>
              <a:rPr lang="en-US" sz="2000" dirty="0" err="1" smtClean="0"/>
              <a:t>atributos</a:t>
            </a:r>
            <a:r>
              <a:rPr lang="en-US" sz="2000" dirty="0" smtClean="0"/>
              <a:t> se </a:t>
            </a:r>
            <a:r>
              <a:rPr lang="en-US" sz="2000" dirty="0" err="1" smtClean="0"/>
              <a:t>complican</a:t>
            </a:r>
            <a:r>
              <a:rPr lang="en-US" sz="2000" dirty="0" smtClean="0"/>
              <a:t> o </a:t>
            </a:r>
            <a:r>
              <a:rPr lang="en-US" sz="2000" dirty="0" err="1" smtClean="0"/>
              <a:t>resultan</a:t>
            </a:r>
            <a:r>
              <a:rPr lang="en-US" sz="2000" dirty="0" smtClean="0"/>
              <a:t> </a:t>
            </a:r>
            <a:r>
              <a:rPr lang="en-US" sz="2000" dirty="0" err="1" smtClean="0"/>
              <a:t>dificiles</a:t>
            </a:r>
            <a:r>
              <a:rPr lang="en-US" sz="2000" dirty="0" smtClean="0"/>
              <a:t> de leer </a:t>
            </a:r>
            <a:r>
              <a:rPr lang="en-US" sz="2000" dirty="0" err="1" smtClean="0"/>
              <a:t>por</a:t>
            </a:r>
            <a:r>
              <a:rPr lang="en-US" sz="2000" dirty="0" smtClean="0"/>
              <a:t> ser </a:t>
            </a:r>
            <a:r>
              <a:rPr lang="en-US" sz="2000" dirty="0" err="1" smtClean="0"/>
              <a:t>muy</a:t>
            </a:r>
            <a:r>
              <a:rPr lang="en-US" sz="2000" dirty="0" smtClean="0"/>
              <a:t> largos, </a:t>
            </a:r>
            <a:r>
              <a:rPr lang="en-US" sz="2000" dirty="0" err="1" smtClean="0"/>
              <a:t>podemos</a:t>
            </a:r>
            <a:r>
              <a:rPr lang="en-US" sz="2000" dirty="0" smtClean="0"/>
              <a:t> </a:t>
            </a:r>
            <a:r>
              <a:rPr lang="en-US" sz="2000" dirty="0" err="1" smtClean="0"/>
              <a:t>usar</a:t>
            </a:r>
            <a:r>
              <a:rPr lang="en-US" sz="2000" dirty="0" smtClean="0"/>
              <a:t> </a:t>
            </a:r>
            <a:r>
              <a:rPr lang="en-US" sz="2000" dirty="0" err="1" smtClean="0"/>
              <a:t>otra</a:t>
            </a:r>
            <a:r>
              <a:rPr lang="en-US" sz="2000" dirty="0" smtClean="0"/>
              <a:t> </a:t>
            </a:r>
            <a:r>
              <a:rPr lang="en-US" sz="2000" dirty="0" err="1" smtClean="0"/>
              <a:t>sintaxis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&lt;Button Name=“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btnAceptar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”  Content=“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Hola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mundo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”&gt;</a:t>
            </a:r>
          </a:p>
          <a:p>
            <a:pPr lvl="1">
              <a:buNone/>
            </a:pPr>
            <a:r>
              <a:rPr lang="es-ES" sz="2000" dirty="0" smtClean="0"/>
              <a:t>Equivale a:      </a:t>
            </a:r>
          </a:p>
          <a:p>
            <a:pPr lvl="1">
              <a:buNone/>
            </a:pPr>
            <a:r>
              <a:rPr lang="es-E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s-E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Button</a:t>
            </a:r>
            <a:r>
              <a:rPr lang="es-E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lvl="1">
              <a:buNone/>
            </a:pPr>
            <a:r>
              <a:rPr lang="es-E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&lt;</a:t>
            </a:r>
            <a:r>
              <a:rPr lang="es-E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Button.Name</a:t>
            </a:r>
            <a:r>
              <a:rPr lang="es-E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  <a:r>
              <a:rPr lang="es-E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btnAceptar</a:t>
            </a:r>
            <a:r>
              <a:rPr lang="es-E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&lt;/</a:t>
            </a:r>
            <a:r>
              <a:rPr lang="es-E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Button.Name</a:t>
            </a:r>
            <a:r>
              <a:rPr lang="es-E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                     </a:t>
            </a:r>
          </a:p>
          <a:p>
            <a:pPr>
              <a:buNone/>
            </a:pPr>
            <a:r>
              <a:rPr lang="es-E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	    &lt;</a:t>
            </a:r>
            <a:r>
              <a:rPr lang="es-E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Button.Content</a:t>
            </a:r>
            <a:r>
              <a:rPr lang="es-E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&gt;Hola mundo&lt;/</a:t>
            </a:r>
            <a:r>
              <a:rPr lang="es-ES" sz="20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Button.Content&gt;</a:t>
            </a:r>
            <a:endParaRPr lang="es-ES" sz="20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s-E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&lt;/</a:t>
            </a:r>
            <a:r>
              <a:rPr lang="es-E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Button</a:t>
            </a:r>
            <a:r>
              <a:rPr lang="es-E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  <a:endParaRPr lang="en-US" sz="20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écnico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891</Words>
  <Application>Microsoft Office PowerPoint</Application>
  <PresentationFormat>Presentación en pantalla (4:3)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Franklin Gothic Book</vt:lpstr>
      <vt:lpstr>Lucida Console</vt:lpstr>
      <vt:lpstr>Segoe</vt:lpstr>
      <vt:lpstr>Wingdings</vt:lpstr>
      <vt:lpstr>Wingdings 2</vt:lpstr>
      <vt:lpstr>Técnico</vt:lpstr>
      <vt:lpstr>Unidad 7:   XAML</vt:lpstr>
      <vt:lpstr>¿Qué es XAML?</vt:lpstr>
      <vt:lpstr>¿Qué es XAML?</vt:lpstr>
      <vt:lpstr>Sintaxis de XAML</vt:lpstr>
      <vt:lpstr>Elementos raíz y espacios de nombres</vt:lpstr>
      <vt:lpstr>Elementos raíz</vt:lpstr>
      <vt:lpstr>Espacio de nombres</vt:lpstr>
      <vt:lpstr>Espacio de nombres</vt:lpstr>
      <vt:lpstr>Propiedades</vt:lpstr>
      <vt:lpstr>Propiedades</vt:lpstr>
      <vt:lpstr>Propiedades</vt:lpstr>
      <vt:lpstr>XAML vs código</vt:lpstr>
      <vt:lpstr>Ejercicio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2:  El factor humano</dc:title>
  <dc:creator>Fernando</dc:creator>
  <cp:lastModifiedBy>Fernando</cp:lastModifiedBy>
  <cp:revision>157</cp:revision>
  <dcterms:created xsi:type="dcterms:W3CDTF">2013-09-11T16:12:50Z</dcterms:created>
  <dcterms:modified xsi:type="dcterms:W3CDTF">2017-10-02T07:53:12Z</dcterms:modified>
</cp:coreProperties>
</file>