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59" r:id="rId5"/>
    <p:sldId id="260" r:id="rId6"/>
    <p:sldId id="262" r:id="rId7"/>
    <p:sldId id="261" r:id="rId8"/>
    <p:sldId id="265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437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F3F5-8AB3-45AC-8293-738F35DFDB5F}" type="datetimeFigureOut">
              <a:rPr lang="es-ES" smtClean="0"/>
              <a:t>23/10/2019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B0623-E71C-45E7-AB37-A918BB5B4C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29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67C4-356F-4EFF-A5DB-7005697D6E7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32767C4-356F-4EFF-A5DB-7005697D6E7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767C4-356F-4EFF-A5DB-7005697D6E7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B3FF64-97FF-4330-B843-D4FFA3DC91C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920880" cy="4392488"/>
          </a:xfrm>
        </p:spPr>
        <p:txBody>
          <a:bodyPr>
            <a:normAutofit/>
          </a:bodyPr>
          <a:lstStyle/>
          <a:p>
            <a:pPr algn="ctr"/>
            <a:r>
              <a:rPr lang="es-ES" smtClean="0"/>
              <a:t>UNIDAD </a:t>
            </a:r>
            <a:r>
              <a:rPr lang="es-ES" dirty="0" smtClean="0"/>
              <a:t>9:</a:t>
            </a:r>
            <a:br>
              <a:rPr lang="es-ES" dirty="0" smtClean="0"/>
            </a:br>
            <a:r>
              <a:rPr lang="es-ES" smtClean="0"/>
              <a:t/>
            </a:r>
            <a:br>
              <a:rPr lang="es-ES" smtClean="0"/>
            </a:br>
            <a:r>
              <a:rPr lang="es-ES" smtClean="0"/>
              <a:t/>
            </a:r>
            <a:br>
              <a:rPr lang="es-ES" smtClean="0"/>
            </a:br>
            <a:r>
              <a:rPr lang="es-ES" smtClean="0"/>
              <a:t>Binding</a:t>
            </a:r>
            <a:endParaRPr lang="es-ES" dirty="0"/>
          </a:p>
        </p:txBody>
      </p:sp>
      <p:sp>
        <p:nvSpPr>
          <p:cNvPr id="4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</a:t>
            </a:r>
            <a:r>
              <a:rPr kumimoji="0" lang="es-ES" sz="1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4650" indent="-285750"/>
            <a:r>
              <a:rPr lang="es-ES" sz="1800" dirty="0" smtClean="0"/>
              <a:t>Realizar una aplicación </a:t>
            </a:r>
            <a:r>
              <a:rPr lang="es-ES" sz="1800" dirty="0" smtClean="0"/>
              <a:t>que utilice la </a:t>
            </a:r>
            <a:r>
              <a:rPr lang="es-ES" sz="1800" dirty="0" err="1" smtClean="0"/>
              <a:t>clsPersona</a:t>
            </a:r>
            <a:endParaRPr lang="es-ES" sz="1800" dirty="0" smtClean="0"/>
          </a:p>
          <a:p>
            <a:pPr marL="374650" indent="-285750"/>
            <a:r>
              <a:rPr lang="es-ES" sz="1800" dirty="0" smtClean="0"/>
              <a:t>En la vista aparecerán dos </a:t>
            </a:r>
            <a:r>
              <a:rPr lang="es-ES" sz="1800" dirty="0" err="1" smtClean="0"/>
              <a:t>textboxes</a:t>
            </a:r>
            <a:r>
              <a:rPr lang="es-ES" sz="1800" dirty="0" smtClean="0"/>
              <a:t> enlazados mediante </a:t>
            </a:r>
            <a:r>
              <a:rPr lang="es-ES" sz="1800" dirty="0" err="1" smtClean="0"/>
              <a:t>binding</a:t>
            </a:r>
            <a:r>
              <a:rPr lang="es-ES" sz="1800" dirty="0" smtClean="0"/>
              <a:t> a la propiedad “nombre” de la clase persona.</a:t>
            </a:r>
          </a:p>
          <a:p>
            <a:pPr marL="374650" indent="-285750"/>
            <a:r>
              <a:rPr lang="es-ES" sz="1800" dirty="0" smtClean="0"/>
              <a:t>Con esto conseguiremos que cuando arranquemos la aplicación aparezca el nombre de la persona en ambos </a:t>
            </a:r>
            <a:r>
              <a:rPr lang="es-ES" sz="1800" dirty="0" err="1" smtClean="0"/>
              <a:t>textboxes</a:t>
            </a:r>
            <a:r>
              <a:rPr lang="es-ES" sz="1800" dirty="0" smtClean="0"/>
              <a:t>.</a:t>
            </a:r>
          </a:p>
          <a:p>
            <a:pPr marL="374650" indent="-285750"/>
            <a:r>
              <a:rPr lang="es-ES" sz="1800" dirty="0" smtClean="0"/>
              <a:t>Lo que queremos conseguir es que cuando escribamos en cualquiera de los </a:t>
            </a:r>
            <a:r>
              <a:rPr lang="es-ES" sz="1800" dirty="0" err="1" smtClean="0"/>
              <a:t>textboxes</a:t>
            </a:r>
            <a:r>
              <a:rPr lang="es-ES" sz="1800" dirty="0" smtClean="0"/>
              <a:t>, el otro modifique su contenido también.</a:t>
            </a:r>
          </a:p>
          <a:p>
            <a:pPr marL="374650" indent="-285750"/>
            <a:r>
              <a:rPr lang="es-ES" sz="1800" dirty="0" smtClean="0"/>
              <a:t>Para ello la clase “</a:t>
            </a:r>
            <a:r>
              <a:rPr lang="es-ES" sz="1800" dirty="0" err="1" smtClean="0"/>
              <a:t>clsPersona</a:t>
            </a:r>
            <a:r>
              <a:rPr lang="es-ES" sz="1800" dirty="0" smtClean="0"/>
              <a:t>” debe implementar </a:t>
            </a:r>
            <a:r>
              <a:rPr lang="es-ES" sz="1800" dirty="0" err="1" smtClean="0"/>
              <a:t>INotifyPropertyChange</a:t>
            </a:r>
            <a:r>
              <a:rPr lang="es-ES" sz="1800" dirty="0" smtClean="0"/>
              <a:t>, y la propiedad “nombre” debe notificar </a:t>
            </a:r>
            <a:r>
              <a:rPr lang="es-ES" sz="1800" smtClean="0"/>
              <a:t>sus cambios.</a:t>
            </a:r>
            <a:endParaRPr lang="es-ES" sz="1800" dirty="0" smtClean="0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9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4650" indent="-285750"/>
            <a:r>
              <a:rPr lang="es-ES" sz="1800" dirty="0" smtClean="0"/>
              <a:t>Realizar una aplicación para listar un conjunto de personas.</a:t>
            </a:r>
          </a:p>
          <a:p>
            <a:pPr marL="374650" indent="-285750"/>
            <a:r>
              <a:rPr lang="es-ES" sz="1800" dirty="0" smtClean="0"/>
              <a:t>Usar </a:t>
            </a:r>
            <a:r>
              <a:rPr lang="es-ES" sz="1800" dirty="0" err="1" smtClean="0"/>
              <a:t>ListView</a:t>
            </a:r>
            <a:r>
              <a:rPr lang="es-ES" sz="1800" dirty="0" smtClean="0"/>
              <a:t>.</a:t>
            </a:r>
          </a:p>
          <a:p>
            <a:pPr marL="374650" indent="-285750"/>
            <a:r>
              <a:rPr lang="es-ES" sz="1800" dirty="0" smtClean="0"/>
              <a:t> A la derecha del </a:t>
            </a:r>
            <a:r>
              <a:rPr lang="es-ES" sz="1800" dirty="0" err="1" smtClean="0"/>
              <a:t>ListView</a:t>
            </a:r>
            <a:r>
              <a:rPr lang="es-ES" sz="1800" dirty="0" smtClean="0"/>
              <a:t> poner un </a:t>
            </a:r>
            <a:r>
              <a:rPr lang="es-ES" sz="1800" dirty="0" err="1" smtClean="0"/>
              <a:t>Grid</a:t>
            </a:r>
            <a:r>
              <a:rPr lang="es-ES" sz="1800" dirty="0" smtClean="0"/>
              <a:t> que contenga un formulario con los datos de la persona seleccionada.</a:t>
            </a:r>
          </a:p>
          <a:p>
            <a:pPr marL="374650" indent="-285750"/>
            <a:r>
              <a:rPr lang="es-ES" sz="1800" dirty="0" smtClean="0"/>
              <a:t>El formulario cambiará de posición cuando la pantalla se estreche y se colocará debajo del </a:t>
            </a:r>
            <a:r>
              <a:rPr lang="es-ES" sz="1800" dirty="0" err="1" smtClean="0"/>
              <a:t>ListView</a:t>
            </a:r>
            <a:r>
              <a:rPr lang="es-ES" sz="1800" dirty="0" smtClean="0"/>
              <a:t> (usar </a:t>
            </a:r>
            <a:r>
              <a:rPr lang="es-ES" sz="1800" dirty="0" err="1" smtClean="0"/>
              <a:t>VisualStateManager</a:t>
            </a:r>
            <a:r>
              <a:rPr lang="es-ES" sz="1800" dirty="0" smtClean="0"/>
              <a:t>. Página 189 del manual UWP 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absolute</a:t>
            </a:r>
            <a:r>
              <a:rPr lang="es-ES" sz="1800" dirty="0" smtClean="0"/>
              <a:t> </a:t>
            </a:r>
            <a:r>
              <a:rPr lang="es-ES" sz="1800" dirty="0" err="1" smtClean="0"/>
              <a:t>begginers</a:t>
            </a:r>
            <a:r>
              <a:rPr lang="es-ES" sz="1800" dirty="0" smtClean="0"/>
              <a:t>).</a:t>
            </a:r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6497" t="14766" r="52750" b="59861"/>
          <a:stretch/>
        </p:blipFill>
        <p:spPr>
          <a:xfrm>
            <a:off x="899592" y="3778932"/>
            <a:ext cx="4968552" cy="2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Binding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2000" dirty="0" smtClean="0"/>
              <a:t>Podemos definir data </a:t>
            </a:r>
            <a:r>
              <a:rPr lang="es-ES" sz="2000" dirty="0" err="1" smtClean="0"/>
              <a:t>binding</a:t>
            </a:r>
            <a:r>
              <a:rPr lang="es-ES" sz="2000" dirty="0" smtClean="0"/>
              <a:t> como una relación que se hace para extraer información de una fuente (</a:t>
            </a:r>
            <a:r>
              <a:rPr lang="es-ES" sz="2000" dirty="0" err="1" smtClean="0"/>
              <a:t>source</a:t>
            </a:r>
            <a:r>
              <a:rPr lang="es-ES" sz="2000" dirty="0" smtClean="0"/>
              <a:t>)  y usarla para cambiar una propiedad de un “objeto destino”.</a:t>
            </a:r>
          </a:p>
          <a:p>
            <a:r>
              <a:rPr lang="es-ES" sz="2000" dirty="0" smtClean="0"/>
              <a:t>Se suele usar para mostrar cierta información en los controles de la interfaz de usuario y que se actualicen automáticamente.</a:t>
            </a:r>
          </a:p>
          <a:p>
            <a:r>
              <a:rPr lang="es-ES" sz="2000" i="1" dirty="0" smtClean="0"/>
              <a:t>La propiedad de destino SIEMPRE será una </a:t>
            </a:r>
            <a:r>
              <a:rPr lang="es-ES" sz="2000" i="1" dirty="0" err="1" smtClean="0"/>
              <a:t>Dependency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Property</a:t>
            </a:r>
            <a:r>
              <a:rPr lang="es-ES" sz="2000" i="1" dirty="0" smtClean="0"/>
              <a:t>. La propiedad de origen puede no serlo, pero debe implementar </a:t>
            </a:r>
            <a:r>
              <a:rPr lang="es-ES" sz="2000" i="1" dirty="0" err="1" smtClean="0"/>
              <a:t>INotifyPropertyChanged</a:t>
            </a:r>
            <a:r>
              <a:rPr lang="es-ES" sz="2000" i="1" dirty="0" smtClean="0"/>
              <a:t> una interfaz que notifica los cambios cuando se producen.</a:t>
            </a:r>
          </a:p>
          <a:p>
            <a:r>
              <a:rPr lang="es-ES" sz="2000" i="1" dirty="0" smtClean="0"/>
              <a:t>Podemos diferenciar los </a:t>
            </a:r>
            <a:r>
              <a:rPr lang="es-ES" sz="2000" i="1" dirty="0" err="1" smtClean="0"/>
              <a:t>Binding</a:t>
            </a:r>
            <a:r>
              <a:rPr lang="es-ES" sz="2000" i="1" dirty="0" smtClean="0"/>
              <a:t> en dos clases:</a:t>
            </a:r>
          </a:p>
          <a:p>
            <a:pPr lvl="1"/>
            <a:r>
              <a:rPr lang="es-ES" sz="1600" i="1" dirty="0" smtClean="0"/>
              <a:t>Los </a:t>
            </a:r>
            <a:r>
              <a:rPr lang="es-ES" sz="1600" i="1" dirty="0" err="1" smtClean="0"/>
              <a:t>binding</a:t>
            </a:r>
            <a:r>
              <a:rPr lang="es-ES" sz="1600" i="1" dirty="0" smtClean="0"/>
              <a:t> entre elementos XAML (ya hemos visto algunos)</a:t>
            </a:r>
            <a:r>
              <a:rPr lang="es-ES" sz="1600" dirty="0" smtClean="0"/>
              <a:t>.</a:t>
            </a:r>
          </a:p>
          <a:p>
            <a:pPr lvl="1"/>
            <a:r>
              <a:rPr lang="es-ES" sz="1600" dirty="0" smtClean="0"/>
              <a:t>Los </a:t>
            </a:r>
            <a:r>
              <a:rPr lang="es-ES" sz="1600" dirty="0" err="1" smtClean="0"/>
              <a:t>binding</a:t>
            </a:r>
            <a:r>
              <a:rPr lang="es-ES" sz="1600" dirty="0" smtClean="0"/>
              <a:t> con datos (</a:t>
            </a:r>
            <a:r>
              <a:rPr lang="es-ES" sz="1600" dirty="0" err="1" smtClean="0"/>
              <a:t>Databindings</a:t>
            </a:r>
            <a:r>
              <a:rPr lang="es-ES" sz="1600" dirty="0" smtClean="0"/>
              <a:t>). En este caso podemos enlazar nuestros controles a clases hechas en C#. </a:t>
            </a:r>
            <a:endParaRPr lang="es-ES" sz="20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Binding</a:t>
            </a: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AutoShape 6" descr="https://d37djvu3ytnwxt.cloudfront.net/assets/courseware/v1/de78f858f29d53263945e0018393ada7/asset-v1:Microsoft+DEV206.1x+3T2015+type@asset+block/bindingpart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10" y="2060848"/>
            <a:ext cx="7820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Sintaxis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&lt;Slider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Name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sliderFontSize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Margin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="3” 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Minimum="1" Maximum="40" Value="10”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TickFrequency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="1"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TickPlacement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TopLeft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&lt;/Slider&gt;</a:t>
            </a:r>
          </a:p>
          <a:p>
            <a:pPr>
              <a:buNone/>
            </a:pPr>
            <a:endParaRPr lang="en-US" sz="16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TextBlock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Margin="10" Text="Simple Text" Name=“</a:t>
            </a:r>
            <a:r>
              <a:rPr lang="en-U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tblBindeado</a:t>
            </a:r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FontSize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="{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ElementName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sliderFontSize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Path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Value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}" &gt;</a:t>
            </a:r>
          </a:p>
          <a:p>
            <a:pPr>
              <a:buNone/>
            </a:pP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&lt;/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TextBlock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>
              <a:buNone/>
            </a:pPr>
            <a:endParaRPr lang="es-ES" sz="16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s-ES" sz="1600" dirty="0" smtClean="0"/>
              <a:t>Creamos una </a:t>
            </a:r>
            <a:r>
              <a:rPr lang="es-ES" sz="1600" dirty="0" err="1" smtClean="0"/>
              <a:t>instacia</a:t>
            </a:r>
            <a:r>
              <a:rPr lang="es-ES" sz="1600" dirty="0" smtClean="0"/>
              <a:t> de la clase </a:t>
            </a:r>
            <a:r>
              <a:rPr lang="en-US" sz="1600" i="1" dirty="0" err="1" smtClean="0"/>
              <a:t>System.Windows.Data.Binding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escribiendo</a:t>
            </a:r>
            <a:r>
              <a:rPr lang="en-US" sz="1600" i="1" dirty="0" smtClean="0"/>
              <a:t> la </a:t>
            </a:r>
            <a:r>
              <a:rPr lang="en-US" sz="1600" i="1" dirty="0" err="1" smtClean="0"/>
              <a:t>palabra</a:t>
            </a:r>
            <a:r>
              <a:rPr lang="en-US" sz="1600" i="1" dirty="0" smtClean="0"/>
              <a:t> “Binding”.</a:t>
            </a:r>
          </a:p>
          <a:p>
            <a:r>
              <a:rPr lang="en-US" sz="1600" dirty="0" smtClean="0"/>
              <a:t>En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ejemplo</a:t>
            </a:r>
            <a:r>
              <a:rPr lang="en-US" sz="1600" dirty="0" smtClean="0"/>
              <a:t> tan </a:t>
            </a:r>
            <a:r>
              <a:rPr lang="en-US" sz="1600" dirty="0" err="1" smtClean="0"/>
              <a:t>sencillo</a:t>
            </a:r>
            <a:r>
              <a:rPr lang="en-US" sz="1600" dirty="0" smtClean="0"/>
              <a:t> </a:t>
            </a:r>
            <a:r>
              <a:rPr lang="en-US" sz="1600" dirty="0" err="1" smtClean="0"/>
              <a:t>sólo</a:t>
            </a:r>
            <a:r>
              <a:rPr lang="en-US" sz="1600" dirty="0" smtClean="0"/>
              <a:t> </a:t>
            </a:r>
            <a:r>
              <a:rPr lang="en-US" sz="1600" dirty="0" err="1" smtClean="0"/>
              <a:t>definimos</a:t>
            </a:r>
            <a:r>
              <a:rPr lang="en-US" sz="1600" dirty="0" smtClean="0"/>
              <a:t> dos </a:t>
            </a:r>
            <a:r>
              <a:rPr lang="en-US" sz="1600" dirty="0" err="1" smtClean="0"/>
              <a:t>propiedades</a:t>
            </a:r>
            <a:r>
              <a:rPr lang="en-US" sz="1600" dirty="0" smtClean="0"/>
              <a:t>:</a:t>
            </a:r>
          </a:p>
          <a:p>
            <a:r>
              <a:rPr lang="en-US" sz="1600" dirty="0" err="1" smtClean="0"/>
              <a:t>ElementName</a:t>
            </a:r>
            <a:r>
              <a:rPr lang="en-US" sz="1600" dirty="0" smtClean="0"/>
              <a:t>: </a:t>
            </a:r>
            <a:r>
              <a:rPr lang="en-US" sz="1600" dirty="0" err="1" smtClean="0"/>
              <a:t>indica</a:t>
            </a:r>
            <a:r>
              <a:rPr lang="en-US" sz="1600" dirty="0" smtClean="0"/>
              <a:t> el </a:t>
            </a:r>
            <a:r>
              <a:rPr lang="en-US" sz="1600" dirty="0" err="1" smtClean="0"/>
              <a:t>elemento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la </a:t>
            </a:r>
            <a:r>
              <a:rPr lang="en-US" sz="1600" dirty="0" err="1" smtClean="0"/>
              <a:t>fuente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Path: </a:t>
            </a:r>
            <a:r>
              <a:rPr lang="en-US" sz="1600" dirty="0" err="1" smtClean="0"/>
              <a:t>indica</a:t>
            </a:r>
            <a:r>
              <a:rPr lang="en-US" sz="1600" dirty="0" smtClean="0"/>
              <a:t> la </a:t>
            </a:r>
            <a:r>
              <a:rPr lang="en-US" sz="1600" dirty="0" err="1" smtClean="0"/>
              <a:t>propiedad</a:t>
            </a:r>
            <a:r>
              <a:rPr lang="en-US" sz="1600" dirty="0" smtClean="0"/>
              <a:t> del </a:t>
            </a:r>
            <a:r>
              <a:rPr lang="en-US" sz="1600" dirty="0" err="1" smtClean="0"/>
              <a:t>elemento</a:t>
            </a:r>
            <a:r>
              <a:rPr lang="en-US" sz="1600" dirty="0" smtClean="0"/>
              <a:t> </a:t>
            </a:r>
            <a:r>
              <a:rPr lang="en-US" sz="1600" dirty="0" err="1" smtClean="0"/>
              <a:t>fuente</a:t>
            </a:r>
            <a:r>
              <a:rPr lang="en-US" sz="1600" dirty="0" smtClean="0"/>
              <a:t> con la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queremos</a:t>
            </a:r>
            <a:r>
              <a:rPr lang="en-US" sz="1600" dirty="0" smtClean="0"/>
              <a:t> </a:t>
            </a:r>
            <a:r>
              <a:rPr lang="en-US" sz="1600" dirty="0" err="1" smtClean="0"/>
              <a:t>enlazar</a:t>
            </a:r>
            <a:r>
              <a:rPr lang="en-US" sz="1600" dirty="0" smtClean="0"/>
              <a:t>.</a:t>
            </a:r>
            <a:endParaRPr lang="es-ES" sz="16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Tipos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de Bindings (Modes)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La propiedad </a:t>
            </a:r>
            <a:r>
              <a:rPr lang="es-ES" sz="1800" dirty="0" err="1" smtClean="0"/>
              <a:t>Mode</a:t>
            </a:r>
            <a:r>
              <a:rPr lang="es-ES" sz="1800" dirty="0" smtClean="0"/>
              <a:t> indica la forma en la que se va ha comportar nuestro enlace cuando se produzcan cambios.</a:t>
            </a:r>
          </a:p>
          <a:p>
            <a:r>
              <a:rPr lang="es-ES" sz="1800" dirty="0" smtClean="0"/>
              <a:t>Son cinco tipos diferentes:</a:t>
            </a:r>
          </a:p>
          <a:p>
            <a:r>
              <a:rPr lang="es-E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OneWay</a:t>
            </a:r>
            <a:r>
              <a:rPr lang="es-E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s-ES" sz="1800" dirty="0" smtClean="0"/>
              <a:t>la propiedad de destino se actualiza cuando la propiedad fuente cambia.</a:t>
            </a:r>
          </a:p>
          <a:p>
            <a:r>
              <a:rPr lang="es-E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TwoWay</a:t>
            </a:r>
            <a:r>
              <a:rPr lang="es-E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s-ES" sz="1800" dirty="0" smtClean="0"/>
              <a:t>  ambas propiedades se actualizan si cambian.</a:t>
            </a:r>
          </a:p>
          <a:p>
            <a:r>
              <a:rPr lang="es-E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OneTime</a:t>
            </a:r>
            <a:r>
              <a:rPr lang="es-E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s-ES" sz="1800" dirty="0" smtClean="0"/>
              <a:t> se suele usar cuando sabemos que la propiedad fuente no va a cambiar, ya que inicializa el valor de destino al de la fuente una sola vez.</a:t>
            </a:r>
          </a:p>
          <a:p>
            <a:r>
              <a:rPr lang="es-ES" sz="1800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OneWayToSource</a:t>
            </a:r>
            <a:r>
              <a:rPr lang="es-E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s-ES" sz="1800" dirty="0" smtClean="0"/>
              <a:t> igual que </a:t>
            </a:r>
            <a:r>
              <a:rPr lang="es-ES" sz="1800" dirty="0" err="1" smtClean="0"/>
              <a:t>OneWay</a:t>
            </a:r>
            <a:r>
              <a:rPr lang="es-ES" sz="1800" dirty="0" smtClean="0"/>
              <a:t> pero en sentido contrario.</a:t>
            </a:r>
          </a:p>
          <a:p>
            <a:r>
              <a:rPr lang="es-ES" sz="1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Default:</a:t>
            </a:r>
            <a:r>
              <a:rPr lang="es-ES" sz="1800" dirty="0" smtClean="0"/>
              <a:t> las propiedades suelen tener como </a:t>
            </a:r>
            <a:r>
              <a:rPr lang="es-ES" sz="1800" dirty="0" err="1" smtClean="0"/>
              <a:t>Mode</a:t>
            </a:r>
            <a:r>
              <a:rPr lang="es-ES" sz="1800" dirty="0" smtClean="0"/>
              <a:t> por defecto el </a:t>
            </a:r>
            <a:r>
              <a:rPr lang="es-ES" sz="1800" dirty="0" err="1" smtClean="0"/>
              <a:t>OneWay</a:t>
            </a:r>
            <a:r>
              <a:rPr lang="es-ES" sz="1800" dirty="0" smtClean="0"/>
              <a:t>, excepto la propiedad Text de los </a:t>
            </a:r>
            <a:r>
              <a:rPr lang="es-ES" sz="1800" dirty="0" err="1" smtClean="0"/>
              <a:t>Textboxes</a:t>
            </a:r>
            <a:r>
              <a:rPr lang="es-ES" sz="1800" dirty="0" smtClean="0"/>
              <a:t> de WPF, que es </a:t>
            </a:r>
            <a:r>
              <a:rPr lang="es-ES" sz="1800" dirty="0" err="1" smtClean="0"/>
              <a:t>TwoWay</a:t>
            </a:r>
            <a:r>
              <a:rPr lang="es-ES" sz="1800" dirty="0" smtClean="0"/>
              <a:t>. En UWP el rendimiento es más importante y todos los </a:t>
            </a:r>
            <a:r>
              <a:rPr lang="es-ES" sz="1800" dirty="0" err="1" smtClean="0"/>
              <a:t>bindings</a:t>
            </a:r>
            <a:r>
              <a:rPr lang="es-ES" sz="1800" dirty="0" smtClean="0"/>
              <a:t> son </a:t>
            </a:r>
            <a:r>
              <a:rPr lang="es-ES" sz="1800" dirty="0" err="1" smtClean="0"/>
              <a:t>OneWay</a:t>
            </a:r>
            <a:r>
              <a:rPr lang="es-ES" sz="1800" dirty="0" smtClean="0"/>
              <a:t>.</a:t>
            </a:r>
          </a:p>
          <a:p>
            <a:endParaRPr lang="es-ES" sz="18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 descr="http://www.c-sharpcorner.com/UploadFile/0b73e1/basic-of-data-binding-in-xaml/Images/image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7753719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Databinding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Los enlaces con las clases </a:t>
            </a:r>
            <a:r>
              <a:rPr lang="es-ES" sz="1800" dirty="0" err="1" smtClean="0"/>
              <a:t>c#</a:t>
            </a:r>
            <a:r>
              <a:rPr lang="es-ES" sz="1800" dirty="0" smtClean="0"/>
              <a:t> se hacen mediante el uso de </a:t>
            </a:r>
            <a:r>
              <a:rPr lang="es-ES" sz="1800" dirty="0" err="1" smtClean="0"/>
              <a:t>DataContext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Todos los elementos XAML pueden tener un </a:t>
            </a:r>
            <a:r>
              <a:rPr lang="es-ES" sz="1800" dirty="0" err="1" smtClean="0"/>
              <a:t>DataContext</a:t>
            </a:r>
            <a:r>
              <a:rPr lang="es-ES" sz="1800" dirty="0" smtClean="0"/>
              <a:t>. </a:t>
            </a:r>
          </a:p>
          <a:p>
            <a:r>
              <a:rPr lang="es-ES" sz="1800" dirty="0" smtClean="0"/>
              <a:t>Se </a:t>
            </a:r>
            <a:r>
              <a:rPr lang="es-ES" sz="1800" dirty="0"/>
              <a:t>puede especificar un </a:t>
            </a:r>
            <a:r>
              <a:rPr lang="es-ES" sz="1800" dirty="0" err="1" smtClean="0"/>
              <a:t>DataContext</a:t>
            </a:r>
            <a:r>
              <a:rPr lang="es-ES" sz="1800" dirty="0" smtClean="0"/>
              <a:t> a un padre y todos los elementos hijos lo heredarán.</a:t>
            </a:r>
          </a:p>
          <a:p>
            <a:pPr marL="36576" indent="0">
              <a:buNone/>
            </a:pPr>
            <a:endParaRPr lang="es-ES" sz="1800" dirty="0" smtClean="0"/>
          </a:p>
          <a:p>
            <a:pPr marL="36576" indent="0">
              <a:buNone/>
            </a:pP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&lt;Page ...&gt;</a:t>
            </a:r>
          </a:p>
          <a:p>
            <a:pPr marL="36576" indent="0">
              <a:buNone/>
            </a:pP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&lt;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Page.DataContext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36576" indent="0">
              <a:buNone/>
            </a:pP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&lt;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modelos:Person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/&gt;</a:t>
            </a:r>
          </a:p>
          <a:p>
            <a:pPr marL="36576" indent="0">
              <a:buNone/>
            </a:pP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&lt;/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Page.DataContext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36576" indent="0">
              <a:buNone/>
            </a:pP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&lt;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Grid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</a:p>
          <a:p>
            <a:pPr marL="36576" indent="0">
              <a:buNone/>
            </a:pP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6576" indent="0"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……</a:t>
            </a:r>
          </a:p>
          <a:p>
            <a:pPr marL="36576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TextBox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Text="{Binding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nombre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Mode=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TwoWay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}"/&gt;</a:t>
            </a: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lecha derecha 6"/>
          <p:cNvSpPr/>
          <p:nvPr/>
        </p:nvSpPr>
        <p:spPr>
          <a:xfrm rot="20254409">
            <a:off x="1988328" y="3553076"/>
            <a:ext cx="1686440" cy="130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635896" y="3232897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“modelos” será el nombre que le doy al espacio de nombres de la carpeta que contiene las clases</a:t>
            </a:r>
          </a:p>
          <a:p>
            <a:endParaRPr lang="es-ES" dirty="0"/>
          </a:p>
          <a:p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xmlns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: 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modelos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using: 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miAplic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/Models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  <a:endParaRPr lang="es-E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Crear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un binding con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código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Normalmente, los </a:t>
            </a:r>
            <a:r>
              <a:rPr lang="es-ES" sz="1800" dirty="0" err="1" smtClean="0"/>
              <a:t>Bindings</a:t>
            </a:r>
            <a:r>
              <a:rPr lang="es-ES" sz="1800" dirty="0" smtClean="0"/>
              <a:t> se crean en XAML. Sin embargo también los podemos crear en c#.</a:t>
            </a:r>
          </a:p>
          <a:p>
            <a:pPr>
              <a:buNone/>
            </a:pPr>
            <a:r>
              <a:rPr lang="es-ES" sz="1800" dirty="0" smtClean="0"/>
              <a:t>	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miBinding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 new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miBinding.Source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sliderFontSize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miBinding.Path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 new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PropertyPath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("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Value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");</a:t>
            </a:r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miBinding.Mode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BindingMode.TwoWay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BindingOperations.SetBinding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tblBindeado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TextBlock.FontSizeProperty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miBinding</a:t>
            </a:r>
            <a:r>
              <a:rPr lang="es-E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s-ES" sz="1800" dirty="0"/>
              <a:t>  </a:t>
            </a:r>
            <a:endParaRPr lang="es-ES" sz="1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1800" dirty="0" smtClean="0"/>
              <a:t>Para </a:t>
            </a:r>
            <a:r>
              <a:rPr lang="en-US" sz="1800" dirty="0" err="1" smtClean="0"/>
              <a:t>eliminar</a:t>
            </a:r>
            <a:r>
              <a:rPr lang="en-US" sz="1800" dirty="0" smtClean="0"/>
              <a:t> un </a:t>
            </a:r>
            <a:r>
              <a:rPr lang="en-US" sz="1800" dirty="0" err="1" smtClean="0"/>
              <a:t>bindig</a:t>
            </a:r>
            <a:r>
              <a:rPr lang="en-US" sz="1800" dirty="0" smtClean="0"/>
              <a:t> </a:t>
            </a:r>
            <a:r>
              <a:rPr lang="en-US" sz="1800" dirty="0" err="1" smtClean="0"/>
              <a:t>usamos</a:t>
            </a:r>
            <a:r>
              <a:rPr lang="en-US" sz="1800" dirty="0" smtClean="0"/>
              <a:t> dos </a:t>
            </a:r>
            <a:r>
              <a:rPr lang="en-US" sz="1800" dirty="0" err="1" smtClean="0"/>
              <a:t>método</a:t>
            </a:r>
            <a:r>
              <a:rPr lang="en-US" sz="1800" dirty="0" smtClean="0"/>
              <a:t> </a:t>
            </a:r>
            <a:r>
              <a:rPr lang="en-US" sz="1800" dirty="0" err="1" smtClean="0"/>
              <a:t>estáticos</a:t>
            </a:r>
            <a:r>
              <a:rPr lang="en-US" sz="1800" dirty="0" smtClean="0"/>
              <a:t> de la </a:t>
            </a:r>
            <a:r>
              <a:rPr lang="en-US" sz="1800" dirty="0" err="1" smtClean="0"/>
              <a:t>clase</a:t>
            </a:r>
            <a:r>
              <a:rPr lang="en-US" sz="1800" dirty="0" smtClean="0"/>
              <a:t> </a:t>
            </a:r>
            <a:r>
              <a:rPr lang="en-US" sz="1800" dirty="0" err="1" smtClean="0"/>
              <a:t>BindingOperations</a:t>
            </a:r>
            <a:r>
              <a:rPr lang="en-US" sz="1800" dirty="0" smtClean="0"/>
              <a:t>:</a:t>
            </a:r>
          </a:p>
          <a:p>
            <a:pPr lvl="1"/>
            <a:r>
              <a:rPr lang="en-US" sz="1400" dirty="0" err="1" smtClean="0"/>
              <a:t>ClearBinding</a:t>
            </a:r>
            <a:r>
              <a:rPr lang="en-US" sz="1400" dirty="0" smtClean="0"/>
              <a:t>(): </a:t>
            </a:r>
            <a:r>
              <a:rPr lang="en-US" sz="1400" dirty="0" err="1" smtClean="0"/>
              <a:t>elimina</a:t>
            </a:r>
            <a:r>
              <a:rPr lang="en-US" sz="1400" dirty="0" smtClean="0"/>
              <a:t> un enlace que le </a:t>
            </a:r>
            <a:r>
              <a:rPr lang="en-US" sz="1400" dirty="0" err="1" smtClean="0"/>
              <a:t>indiquemos</a:t>
            </a:r>
            <a:r>
              <a:rPr lang="en-US" sz="1400" dirty="0" smtClean="0"/>
              <a:t>.</a:t>
            </a:r>
          </a:p>
          <a:p>
            <a:pPr marL="448056" lvl="1" indent="0">
              <a:buNone/>
            </a:pP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BindingOperations.ClearBinding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tblBindeado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s-E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TextBlock.FontSizeProperty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);</a:t>
            </a:r>
          </a:p>
          <a:p>
            <a:pPr lvl="1"/>
            <a:r>
              <a:rPr lang="en-US" sz="1400" dirty="0" err="1" smtClean="0"/>
              <a:t>ClearAllBindings</a:t>
            </a:r>
            <a:r>
              <a:rPr lang="en-US" sz="1400" dirty="0" smtClean="0"/>
              <a:t>(): </a:t>
            </a:r>
            <a:r>
              <a:rPr lang="en-US" sz="1400" dirty="0" err="1" smtClean="0"/>
              <a:t>elimina</a:t>
            </a:r>
            <a:r>
              <a:rPr lang="en-US" sz="1400" dirty="0" smtClean="0"/>
              <a:t> </a:t>
            </a:r>
            <a:r>
              <a:rPr lang="en-US" sz="1400" dirty="0" err="1" smtClean="0"/>
              <a:t>todos</a:t>
            </a:r>
            <a:r>
              <a:rPr lang="en-US" sz="1400" dirty="0" smtClean="0"/>
              <a:t> los bindings de un </a:t>
            </a:r>
            <a:r>
              <a:rPr lang="en-US" sz="1400" dirty="0" err="1" smtClean="0"/>
              <a:t>elemento</a:t>
            </a:r>
            <a:endParaRPr lang="en-US" sz="1400" dirty="0" smtClean="0"/>
          </a:p>
          <a:p>
            <a:pPr>
              <a:buNone/>
            </a:pP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BindingOperations.ClearAllBindings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tblBindeado</a:t>
            </a:r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s-ES" sz="1800" dirty="0" smtClean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2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Ejercicio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900" indent="0">
              <a:buNone/>
            </a:pPr>
            <a:r>
              <a:rPr lang="es-ES" sz="1800" dirty="0" smtClean="0"/>
              <a:t>Realizar los siguientes </a:t>
            </a:r>
            <a:r>
              <a:rPr lang="es-ES" sz="1800" dirty="0" err="1" smtClean="0"/>
              <a:t>bindings</a:t>
            </a:r>
            <a:r>
              <a:rPr lang="es-ES" sz="1800" dirty="0" smtClean="0"/>
              <a:t>.</a:t>
            </a:r>
            <a:endParaRPr lang="es-ES" sz="1800" dirty="0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>
          <a:xfrm>
            <a:off x="6156176" y="638132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Ciclo: D.A.M.  ----  Desarrollo de Interfaces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I.E.S. Nervión  ----  Fernando Galiana</a:t>
            </a:r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220072" y="2420888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Teniendo en cuenta que:</a:t>
            </a:r>
          </a:p>
          <a:p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Todos los elementos deben cambiar cuando cambiemos uno.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No deben aparecer decimales en el </a:t>
            </a:r>
            <a:r>
              <a:rPr lang="es-ES" dirty="0" err="1" smtClean="0"/>
              <a:t>textbox</a:t>
            </a:r>
            <a:r>
              <a:rPr lang="es-ES" dirty="0" smtClean="0"/>
              <a:t>  del tamaño de la fuente.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No permitir letras en el </a:t>
            </a:r>
            <a:r>
              <a:rPr lang="es-ES" dirty="0" err="1" smtClean="0"/>
              <a:t>textbox</a:t>
            </a:r>
            <a:r>
              <a:rPr lang="es-ES" dirty="0" smtClean="0"/>
              <a:t> porque si no el </a:t>
            </a:r>
            <a:r>
              <a:rPr lang="es-ES" dirty="0" err="1" smtClean="0"/>
              <a:t>binding</a:t>
            </a:r>
            <a:r>
              <a:rPr lang="es-ES" dirty="0" smtClean="0"/>
              <a:t> falla.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Intentad que la fuente cambie a medida que se escribe y no cuando pierde el foco.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066" t="10336" r="50590" b="55931"/>
          <a:stretch/>
        </p:blipFill>
        <p:spPr>
          <a:xfrm>
            <a:off x="179512" y="2432636"/>
            <a:ext cx="5040560" cy="3290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o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853</Words>
  <Application>Microsoft Office PowerPoint</Application>
  <PresentationFormat>Presentación en pantalla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Wingdings 2</vt:lpstr>
      <vt:lpstr>Técnico</vt:lpstr>
      <vt:lpstr>UNIDAD 9:   Binding</vt:lpstr>
      <vt:lpstr>Binding</vt:lpstr>
      <vt:lpstr>Binding</vt:lpstr>
      <vt:lpstr>Sintaxis</vt:lpstr>
      <vt:lpstr>Tipos de Bindings (Modes)</vt:lpstr>
      <vt:lpstr>Presentación de PowerPoint</vt:lpstr>
      <vt:lpstr>Databinding</vt:lpstr>
      <vt:lpstr>Crear un binding con código</vt:lpstr>
      <vt:lpstr>Ejercicio 1</vt:lpstr>
      <vt:lpstr>Ejercicio 2</vt:lpstr>
      <vt:lpstr>Ejercicio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2:  El factor humano</dc:title>
  <dc:creator>Fernando</dc:creator>
  <cp:lastModifiedBy>Fernando</cp:lastModifiedBy>
  <cp:revision>354</cp:revision>
  <dcterms:created xsi:type="dcterms:W3CDTF">2013-09-11T16:12:50Z</dcterms:created>
  <dcterms:modified xsi:type="dcterms:W3CDTF">2019-10-23T10:03:13Z</dcterms:modified>
</cp:coreProperties>
</file>