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30"/>
  </p:notesMasterIdLst>
  <p:handoutMasterIdLst>
    <p:handoutMasterId r:id="rId31"/>
  </p:handoutMasterIdLst>
  <p:sldIdLst>
    <p:sldId id="334" r:id="rId5"/>
    <p:sldId id="316" r:id="rId6"/>
    <p:sldId id="343" r:id="rId7"/>
    <p:sldId id="350" r:id="rId8"/>
    <p:sldId id="342" r:id="rId9"/>
    <p:sldId id="336" r:id="rId10"/>
    <p:sldId id="324" r:id="rId11"/>
    <p:sldId id="346" r:id="rId12"/>
    <p:sldId id="328" r:id="rId13"/>
    <p:sldId id="349" r:id="rId14"/>
    <p:sldId id="354" r:id="rId15"/>
    <p:sldId id="351" r:id="rId16"/>
    <p:sldId id="352" r:id="rId17"/>
    <p:sldId id="353" r:id="rId18"/>
    <p:sldId id="355" r:id="rId19"/>
    <p:sldId id="356" r:id="rId20"/>
    <p:sldId id="357" r:id="rId21"/>
    <p:sldId id="359" r:id="rId22"/>
    <p:sldId id="361" r:id="rId23"/>
    <p:sldId id="362" r:id="rId24"/>
    <p:sldId id="363" r:id="rId25"/>
    <p:sldId id="366" r:id="rId26"/>
    <p:sldId id="367" r:id="rId27"/>
    <p:sldId id="368" r:id="rId28"/>
    <p:sldId id="36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4" initials="a" lastIdx="3" clrIdx="0">
    <p:extLst>
      <p:ext uri="{19B8F6BF-5375-455C-9EA6-DF929625EA0E}">
        <p15:presenceInfo xmlns:p15="http://schemas.microsoft.com/office/powerpoint/2012/main" userId="a4"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967" autoAdjust="0"/>
  </p:normalViewPr>
  <p:slideViewPr>
    <p:cSldViewPr snapToGrid="0">
      <p:cViewPr varScale="1">
        <p:scale>
          <a:sx n="114" d="100"/>
          <a:sy n="114" d="100"/>
        </p:scale>
        <p:origin x="558" y="132"/>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10/19/2024</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10/19/2024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801796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10</a:t>
            </a:fld>
            <a:endParaRPr lang="en-US" dirty="0"/>
          </a:p>
        </p:txBody>
      </p:sp>
    </p:spTree>
    <p:extLst>
      <p:ext uri="{BB962C8B-B14F-4D97-AF65-F5344CB8AC3E}">
        <p14:creationId xmlns:p14="http://schemas.microsoft.com/office/powerpoint/2010/main" val="3613364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11</a:t>
            </a:fld>
            <a:endParaRPr lang="en-US" dirty="0"/>
          </a:p>
        </p:txBody>
      </p:sp>
    </p:spTree>
    <p:extLst>
      <p:ext uri="{BB962C8B-B14F-4D97-AF65-F5344CB8AC3E}">
        <p14:creationId xmlns:p14="http://schemas.microsoft.com/office/powerpoint/2010/main" val="2747038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12</a:t>
            </a:fld>
            <a:endParaRPr lang="en-US" dirty="0"/>
          </a:p>
        </p:txBody>
      </p:sp>
    </p:spTree>
    <p:extLst>
      <p:ext uri="{BB962C8B-B14F-4D97-AF65-F5344CB8AC3E}">
        <p14:creationId xmlns:p14="http://schemas.microsoft.com/office/powerpoint/2010/main" val="1691510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13</a:t>
            </a:fld>
            <a:endParaRPr lang="en-US" dirty="0"/>
          </a:p>
        </p:txBody>
      </p:sp>
    </p:spTree>
    <p:extLst>
      <p:ext uri="{BB962C8B-B14F-4D97-AF65-F5344CB8AC3E}">
        <p14:creationId xmlns:p14="http://schemas.microsoft.com/office/powerpoint/2010/main" val="21223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14</a:t>
            </a:fld>
            <a:endParaRPr lang="en-US" dirty="0"/>
          </a:p>
        </p:txBody>
      </p:sp>
    </p:spTree>
    <p:extLst>
      <p:ext uri="{BB962C8B-B14F-4D97-AF65-F5344CB8AC3E}">
        <p14:creationId xmlns:p14="http://schemas.microsoft.com/office/powerpoint/2010/main" val="1215830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20</a:t>
            </a:fld>
            <a:endParaRPr lang="en-US" dirty="0"/>
          </a:p>
        </p:txBody>
      </p:sp>
    </p:spTree>
    <p:extLst>
      <p:ext uri="{BB962C8B-B14F-4D97-AF65-F5344CB8AC3E}">
        <p14:creationId xmlns:p14="http://schemas.microsoft.com/office/powerpoint/2010/main" val="2795592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21</a:t>
            </a:fld>
            <a:endParaRPr lang="en-US" dirty="0"/>
          </a:p>
        </p:txBody>
      </p:sp>
    </p:spTree>
    <p:extLst>
      <p:ext uri="{BB962C8B-B14F-4D97-AF65-F5344CB8AC3E}">
        <p14:creationId xmlns:p14="http://schemas.microsoft.com/office/powerpoint/2010/main" val="1194510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22</a:t>
            </a:fld>
            <a:endParaRPr lang="en-US" dirty="0"/>
          </a:p>
        </p:txBody>
      </p:sp>
    </p:spTree>
    <p:extLst>
      <p:ext uri="{BB962C8B-B14F-4D97-AF65-F5344CB8AC3E}">
        <p14:creationId xmlns:p14="http://schemas.microsoft.com/office/powerpoint/2010/main" val="1459426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23</a:t>
            </a:fld>
            <a:endParaRPr lang="en-US" dirty="0"/>
          </a:p>
        </p:txBody>
      </p:sp>
    </p:spTree>
    <p:extLst>
      <p:ext uri="{BB962C8B-B14F-4D97-AF65-F5344CB8AC3E}">
        <p14:creationId xmlns:p14="http://schemas.microsoft.com/office/powerpoint/2010/main" val="1486370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24</a:t>
            </a:fld>
            <a:endParaRPr lang="en-US" dirty="0"/>
          </a:p>
        </p:txBody>
      </p:sp>
    </p:spTree>
    <p:extLst>
      <p:ext uri="{BB962C8B-B14F-4D97-AF65-F5344CB8AC3E}">
        <p14:creationId xmlns:p14="http://schemas.microsoft.com/office/powerpoint/2010/main" val="687309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3466773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25</a:t>
            </a:fld>
            <a:endParaRPr lang="en-US" dirty="0"/>
          </a:p>
        </p:txBody>
      </p:sp>
    </p:spTree>
    <p:extLst>
      <p:ext uri="{BB962C8B-B14F-4D97-AF65-F5344CB8AC3E}">
        <p14:creationId xmlns:p14="http://schemas.microsoft.com/office/powerpoint/2010/main" val="4172425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4010776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3549153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3899010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1531547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2159706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8</a:t>
            </a:fld>
            <a:endParaRPr lang="en-US" dirty="0"/>
          </a:p>
        </p:txBody>
      </p:sp>
    </p:spTree>
    <p:extLst>
      <p:ext uri="{BB962C8B-B14F-4D97-AF65-F5344CB8AC3E}">
        <p14:creationId xmlns:p14="http://schemas.microsoft.com/office/powerpoint/2010/main" val="28369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9</a:t>
            </a:fld>
            <a:endParaRPr lang="en-US" dirty="0"/>
          </a:p>
        </p:txBody>
      </p:sp>
    </p:spTree>
    <p:extLst>
      <p:ext uri="{BB962C8B-B14F-4D97-AF65-F5344CB8AC3E}">
        <p14:creationId xmlns:p14="http://schemas.microsoft.com/office/powerpoint/2010/main" val="373993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80159" y="357809"/>
            <a:ext cx="7983110" cy="3080335"/>
          </a:xfrm>
        </p:spPr>
        <p:txBody>
          <a:bodyPr/>
          <a:lstStyle/>
          <a:p>
            <a:r>
              <a:rPr lang="en-US" dirty="0" err="1"/>
              <a:t>Typograpy</a:t>
            </a:r>
            <a:r>
              <a:rPr lang="en-US" dirty="0"/>
              <a:t> and transition</a:t>
            </a:r>
          </a:p>
        </p:txBody>
      </p:sp>
      <p:sp>
        <p:nvSpPr>
          <p:cNvPr id="3" name="TextBox 2">
            <a:extLst>
              <a:ext uri="{FF2B5EF4-FFF2-40B4-BE49-F238E27FC236}">
                <a16:creationId xmlns:a16="http://schemas.microsoft.com/office/drawing/2014/main" id="{F6E2C49A-F23A-8C5E-E394-08D21735DF2B}"/>
              </a:ext>
            </a:extLst>
          </p:cNvPr>
          <p:cNvSpPr txBox="1"/>
          <p:nvPr/>
        </p:nvSpPr>
        <p:spPr>
          <a:xfrm>
            <a:off x="1392572" y="3548543"/>
            <a:ext cx="4890781" cy="923330"/>
          </a:xfrm>
          <a:prstGeom prst="rect">
            <a:avLst/>
          </a:prstGeom>
          <a:noFill/>
        </p:spPr>
        <p:txBody>
          <a:bodyPr wrap="square" rtlCol="0">
            <a:spAutoFit/>
          </a:bodyPr>
          <a:lstStyle/>
          <a:p>
            <a:r>
              <a:rPr lang="en-US" dirty="0">
                <a:solidFill>
                  <a:schemeClr val="bg1"/>
                </a:solidFill>
              </a:rPr>
              <a:t>BY:</a:t>
            </a:r>
          </a:p>
          <a:p>
            <a:r>
              <a:rPr lang="en-US" dirty="0">
                <a:solidFill>
                  <a:schemeClr val="bg1"/>
                </a:solidFill>
              </a:rPr>
              <a:t>John Mark </a:t>
            </a:r>
            <a:r>
              <a:rPr lang="en-US" dirty="0" err="1">
                <a:solidFill>
                  <a:schemeClr val="bg1"/>
                </a:solidFill>
              </a:rPr>
              <a:t>Español</a:t>
            </a:r>
            <a:endParaRPr lang="en-US" dirty="0">
              <a:solidFill>
                <a:schemeClr val="bg1"/>
              </a:solidFill>
            </a:endParaRPr>
          </a:p>
          <a:p>
            <a:r>
              <a:rPr lang="en-US" dirty="0">
                <a:solidFill>
                  <a:schemeClr val="bg1"/>
                </a:solidFill>
              </a:rPr>
              <a:t>Dian </a:t>
            </a:r>
            <a:r>
              <a:rPr lang="en-US" dirty="0" err="1">
                <a:solidFill>
                  <a:schemeClr val="bg1"/>
                </a:solidFill>
              </a:rPr>
              <a:t>Caño</a:t>
            </a:r>
            <a:endParaRPr lang="en-PH" dirty="0">
              <a:solidFill>
                <a:schemeClr val="bg1"/>
              </a:solidFill>
            </a:endParaRPr>
          </a:p>
        </p:txBody>
      </p:sp>
    </p:spTree>
    <p:extLst>
      <p:ext uri="{BB962C8B-B14F-4D97-AF65-F5344CB8AC3E}">
        <p14:creationId xmlns:p14="http://schemas.microsoft.com/office/powerpoint/2010/main" val="2955403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D893-E98A-260A-9EC4-B9365E533FD5}"/>
              </a:ext>
            </a:extLst>
          </p:cNvPr>
          <p:cNvSpPr>
            <a:spLocks noGrp="1"/>
          </p:cNvSpPr>
          <p:nvPr>
            <p:ph type="title"/>
          </p:nvPr>
        </p:nvSpPr>
        <p:spPr>
          <a:xfrm>
            <a:off x="855040" y="332423"/>
            <a:ext cx="4941753" cy="1008105"/>
          </a:xfrm>
        </p:spPr>
        <p:txBody>
          <a:bodyPr/>
          <a:lstStyle/>
          <a:p>
            <a:pPr algn="l"/>
            <a:r>
              <a:rPr lang="en-PH" dirty="0"/>
              <a:t>Text Shadow</a:t>
            </a:r>
            <a:endParaRPr lang="en-US" dirty="0"/>
          </a:p>
        </p:txBody>
      </p:sp>
      <p:pic>
        <p:nvPicPr>
          <p:cNvPr id="5" name="Picture Placeholder 14" descr="Mountains under near dusk sky">
            <a:extLst>
              <a:ext uri="{FF2B5EF4-FFF2-40B4-BE49-F238E27FC236}">
                <a16:creationId xmlns:a16="http://schemas.microsoft.com/office/drawing/2014/main" id="{DE72DC91-8DC9-B68C-C1D3-8F5273481A74}"/>
              </a:ext>
            </a:extLst>
          </p:cNvPr>
          <p:cNvPicPr>
            <a:picLocks noGrp="1" noChangeAspect="1"/>
          </p:cNvPicPr>
          <p:nvPr>
            <p:ph type="pic" sz="quarter" idx="14"/>
          </p:nvPr>
        </p:nvPicPr>
        <p:blipFill rotWithShape="1">
          <a:blip r:embed="rId3"/>
          <a:srcRect l="13191" r="13191"/>
          <a:stretch/>
        </p:blipFill>
        <p:spPr>
          <a:xfrm>
            <a:off x="9794153" y="-685065"/>
            <a:ext cx="3043077" cy="3043083"/>
          </a:xfrm>
        </p:spPr>
      </p:pic>
      <p:sp>
        <p:nvSpPr>
          <p:cNvPr id="3" name="Text Placeholder 2">
            <a:extLst>
              <a:ext uri="{FF2B5EF4-FFF2-40B4-BE49-F238E27FC236}">
                <a16:creationId xmlns:a16="http://schemas.microsoft.com/office/drawing/2014/main" id="{FD70D88C-5989-4007-4953-F54A4A34B778}"/>
              </a:ext>
            </a:extLst>
          </p:cNvPr>
          <p:cNvSpPr>
            <a:spLocks noGrp="1"/>
          </p:cNvSpPr>
          <p:nvPr>
            <p:ph type="body" sz="quarter" idx="13"/>
          </p:nvPr>
        </p:nvSpPr>
        <p:spPr>
          <a:xfrm>
            <a:off x="855040" y="1441060"/>
            <a:ext cx="10726144" cy="1193082"/>
          </a:xfrm>
        </p:spPr>
        <p:txBody>
          <a:bodyPr>
            <a:normAutofit fontScale="92500" lnSpcReduction="20000"/>
          </a:bodyPr>
          <a:lstStyle/>
          <a:p>
            <a:pPr algn="l"/>
            <a:r>
              <a:rPr lang="en-US" b="1" dirty="0"/>
              <a:t>Text shadow</a:t>
            </a:r>
            <a:r>
              <a:rPr lang="en-US" dirty="0"/>
              <a:t> is a CSS property that adds a shadow effect to text, allowing you to specify the shadow's horizontal and vertical offsets, blur radius, and color, enhancing the visual appeal of the text.</a:t>
            </a:r>
          </a:p>
          <a:p>
            <a:pPr algn="l"/>
            <a:r>
              <a:rPr lang="en-US" b="1" dirty="0"/>
              <a:t>Example:</a:t>
            </a:r>
          </a:p>
        </p:txBody>
      </p:sp>
      <p:pic>
        <p:nvPicPr>
          <p:cNvPr id="6" name="Picture 5">
            <a:extLst>
              <a:ext uri="{FF2B5EF4-FFF2-40B4-BE49-F238E27FC236}">
                <a16:creationId xmlns:a16="http://schemas.microsoft.com/office/drawing/2014/main" id="{89E18924-7FE8-B847-08B2-173AECC9D51D}"/>
              </a:ext>
            </a:extLst>
          </p:cNvPr>
          <p:cNvPicPr>
            <a:picLocks noChangeAspect="1"/>
          </p:cNvPicPr>
          <p:nvPr/>
        </p:nvPicPr>
        <p:blipFill>
          <a:blip r:embed="rId4"/>
          <a:stretch>
            <a:fillRect/>
          </a:stretch>
        </p:blipFill>
        <p:spPr>
          <a:xfrm>
            <a:off x="855040" y="2805369"/>
            <a:ext cx="8839200" cy="1971675"/>
          </a:xfrm>
          <a:prstGeom prst="rect">
            <a:avLst/>
          </a:prstGeom>
        </p:spPr>
      </p:pic>
      <p:pic>
        <p:nvPicPr>
          <p:cNvPr id="8" name="Picture 7">
            <a:extLst>
              <a:ext uri="{FF2B5EF4-FFF2-40B4-BE49-F238E27FC236}">
                <a16:creationId xmlns:a16="http://schemas.microsoft.com/office/drawing/2014/main" id="{5328A9E5-BDA9-9FAC-199F-4AA8AF69C77C}"/>
              </a:ext>
            </a:extLst>
          </p:cNvPr>
          <p:cNvPicPr>
            <a:picLocks noChangeAspect="1"/>
          </p:cNvPicPr>
          <p:nvPr/>
        </p:nvPicPr>
        <p:blipFill>
          <a:blip r:embed="rId5"/>
          <a:stretch>
            <a:fillRect/>
          </a:stretch>
        </p:blipFill>
        <p:spPr>
          <a:xfrm>
            <a:off x="2090083" y="4881159"/>
            <a:ext cx="5981700" cy="1219200"/>
          </a:xfrm>
          <a:prstGeom prst="rect">
            <a:avLst/>
          </a:prstGeom>
        </p:spPr>
      </p:pic>
    </p:spTree>
    <p:extLst>
      <p:ext uri="{BB962C8B-B14F-4D97-AF65-F5344CB8AC3E}">
        <p14:creationId xmlns:p14="http://schemas.microsoft.com/office/powerpoint/2010/main" val="4273949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Mountains at sunset">
            <a:extLst>
              <a:ext uri="{FF2B5EF4-FFF2-40B4-BE49-F238E27FC236}">
                <a16:creationId xmlns:a16="http://schemas.microsoft.com/office/drawing/2014/main" id="{B520C53E-8329-74AB-5229-BCDE630B2E13}"/>
              </a:ext>
            </a:extLst>
          </p:cNvPr>
          <p:cNvPicPr>
            <a:picLocks noGrp="1" noChangeAspect="1"/>
          </p:cNvPicPr>
          <p:nvPr>
            <p:ph type="pic" sz="quarter" idx="14"/>
          </p:nvPr>
        </p:nvPicPr>
        <p:blipFill rotWithShape="1">
          <a:blip r:embed="rId3"/>
          <a:srcRect t="21" b="21"/>
          <a:stretch/>
        </p:blipFill>
        <p:spPr>
          <a:xfrm>
            <a:off x="-1555319" y="-733259"/>
            <a:ext cx="3707972" cy="3707971"/>
          </a:xfrm>
        </p:spPr>
      </p:pic>
      <p:sp>
        <p:nvSpPr>
          <p:cNvPr id="2" name="Title 1">
            <a:extLst>
              <a:ext uri="{FF2B5EF4-FFF2-40B4-BE49-F238E27FC236}">
                <a16:creationId xmlns:a16="http://schemas.microsoft.com/office/drawing/2014/main" id="{9FF243DF-1FE9-01BE-435F-1729F4AB3DE4}"/>
              </a:ext>
            </a:extLst>
          </p:cNvPr>
          <p:cNvSpPr>
            <a:spLocks noGrp="1"/>
          </p:cNvSpPr>
          <p:nvPr>
            <p:ph type="title"/>
          </p:nvPr>
        </p:nvSpPr>
        <p:spPr>
          <a:xfrm>
            <a:off x="1450398" y="377250"/>
            <a:ext cx="5918072" cy="743476"/>
          </a:xfrm>
        </p:spPr>
        <p:txBody>
          <a:bodyPr/>
          <a:lstStyle/>
          <a:p>
            <a:pPr algn="ctr"/>
            <a:r>
              <a:rPr lang="en-PH" dirty="0"/>
              <a:t>Multiple shadow</a:t>
            </a:r>
            <a:endParaRPr lang="en-US" dirty="0"/>
          </a:p>
        </p:txBody>
      </p:sp>
      <p:sp>
        <p:nvSpPr>
          <p:cNvPr id="4" name="Text Placeholder 3">
            <a:extLst>
              <a:ext uri="{FF2B5EF4-FFF2-40B4-BE49-F238E27FC236}">
                <a16:creationId xmlns:a16="http://schemas.microsoft.com/office/drawing/2014/main" id="{BFAF7377-87AF-3A8C-539C-8A9651F5DA33}"/>
              </a:ext>
            </a:extLst>
          </p:cNvPr>
          <p:cNvSpPr>
            <a:spLocks noGrp="1"/>
          </p:cNvSpPr>
          <p:nvPr>
            <p:ph type="body" sz="quarter" idx="17"/>
          </p:nvPr>
        </p:nvSpPr>
        <p:spPr>
          <a:xfrm>
            <a:off x="822053" y="1359295"/>
            <a:ext cx="10988235" cy="1376848"/>
          </a:xfrm>
        </p:spPr>
        <p:txBody>
          <a:bodyPr/>
          <a:lstStyle/>
          <a:p>
            <a:pPr algn="ctr"/>
            <a:r>
              <a:rPr lang="en-US" b="1" dirty="0"/>
              <a:t>Multiple shadows</a:t>
            </a:r>
            <a:r>
              <a:rPr lang="en-US" dirty="0"/>
              <a:t> in CSS allow you to apply more than one shadow effect to a text element, creating a more complex and visually interesting appearance. Each shadow is specified in a comma-separated list, allowing for different offsets, blur radii, and colors.</a:t>
            </a:r>
          </a:p>
        </p:txBody>
      </p:sp>
      <p:pic>
        <p:nvPicPr>
          <p:cNvPr id="5" name="Picture 4">
            <a:extLst>
              <a:ext uri="{FF2B5EF4-FFF2-40B4-BE49-F238E27FC236}">
                <a16:creationId xmlns:a16="http://schemas.microsoft.com/office/drawing/2014/main" id="{04E765B1-8A43-B00B-6D45-8774DEAF4803}"/>
              </a:ext>
            </a:extLst>
          </p:cNvPr>
          <p:cNvPicPr>
            <a:picLocks noChangeAspect="1"/>
          </p:cNvPicPr>
          <p:nvPr/>
        </p:nvPicPr>
        <p:blipFill>
          <a:blip r:embed="rId4"/>
          <a:stretch>
            <a:fillRect/>
          </a:stretch>
        </p:blipFill>
        <p:spPr>
          <a:xfrm>
            <a:off x="950631" y="3192336"/>
            <a:ext cx="4547387" cy="1826396"/>
          </a:xfrm>
          <a:prstGeom prst="rect">
            <a:avLst/>
          </a:prstGeom>
        </p:spPr>
      </p:pic>
      <p:sp>
        <p:nvSpPr>
          <p:cNvPr id="7" name="TextBox 6">
            <a:extLst>
              <a:ext uri="{FF2B5EF4-FFF2-40B4-BE49-F238E27FC236}">
                <a16:creationId xmlns:a16="http://schemas.microsoft.com/office/drawing/2014/main" id="{FDE23A68-D0AC-8B0E-01E7-CBE9DDCD7377}"/>
              </a:ext>
            </a:extLst>
          </p:cNvPr>
          <p:cNvSpPr txBox="1"/>
          <p:nvPr/>
        </p:nvSpPr>
        <p:spPr>
          <a:xfrm>
            <a:off x="822053" y="2775349"/>
            <a:ext cx="2324456" cy="461665"/>
          </a:xfrm>
          <a:prstGeom prst="rect">
            <a:avLst/>
          </a:prstGeom>
          <a:noFill/>
        </p:spPr>
        <p:txBody>
          <a:bodyPr wrap="square" rtlCol="0">
            <a:spAutoFit/>
          </a:bodyPr>
          <a:lstStyle/>
          <a:p>
            <a:r>
              <a:rPr lang="en-US" sz="2400" b="1" dirty="0">
                <a:solidFill>
                  <a:schemeClr val="bg1"/>
                </a:solidFill>
              </a:rPr>
              <a:t>EXAMPLE:</a:t>
            </a:r>
            <a:endParaRPr lang="en-PH" b="1" dirty="0">
              <a:solidFill>
                <a:schemeClr val="bg1"/>
              </a:solidFill>
            </a:endParaRPr>
          </a:p>
        </p:txBody>
      </p:sp>
      <p:pic>
        <p:nvPicPr>
          <p:cNvPr id="9" name="Picture 8">
            <a:extLst>
              <a:ext uri="{FF2B5EF4-FFF2-40B4-BE49-F238E27FC236}">
                <a16:creationId xmlns:a16="http://schemas.microsoft.com/office/drawing/2014/main" id="{F185CA94-FDA2-EC23-905A-C88C2F72A57C}"/>
              </a:ext>
            </a:extLst>
          </p:cNvPr>
          <p:cNvPicPr>
            <a:picLocks noChangeAspect="1"/>
          </p:cNvPicPr>
          <p:nvPr/>
        </p:nvPicPr>
        <p:blipFill>
          <a:blip r:embed="rId5"/>
          <a:stretch>
            <a:fillRect/>
          </a:stretch>
        </p:blipFill>
        <p:spPr>
          <a:xfrm>
            <a:off x="950631" y="5046322"/>
            <a:ext cx="7829550" cy="1247775"/>
          </a:xfrm>
          <a:prstGeom prst="rect">
            <a:avLst/>
          </a:prstGeom>
        </p:spPr>
      </p:pic>
    </p:spTree>
    <p:extLst>
      <p:ext uri="{BB962C8B-B14F-4D97-AF65-F5344CB8AC3E}">
        <p14:creationId xmlns:p14="http://schemas.microsoft.com/office/powerpoint/2010/main" val="1251687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D893-E98A-260A-9EC4-B9365E533FD5}"/>
              </a:ext>
            </a:extLst>
          </p:cNvPr>
          <p:cNvSpPr>
            <a:spLocks noGrp="1"/>
          </p:cNvSpPr>
          <p:nvPr>
            <p:ph type="title"/>
          </p:nvPr>
        </p:nvSpPr>
        <p:spPr>
          <a:xfrm>
            <a:off x="1374295" y="427291"/>
            <a:ext cx="6000725" cy="811080"/>
          </a:xfrm>
        </p:spPr>
        <p:txBody>
          <a:bodyPr/>
          <a:lstStyle/>
          <a:p>
            <a:pPr algn="l"/>
            <a:r>
              <a:rPr lang="en-US" dirty="0"/>
              <a:t>Text transform  </a:t>
            </a:r>
          </a:p>
        </p:txBody>
      </p:sp>
      <p:pic>
        <p:nvPicPr>
          <p:cNvPr id="5" name="Picture Placeholder 14" descr="Mountains under near dusk sky">
            <a:extLst>
              <a:ext uri="{FF2B5EF4-FFF2-40B4-BE49-F238E27FC236}">
                <a16:creationId xmlns:a16="http://schemas.microsoft.com/office/drawing/2014/main" id="{DE72DC91-8DC9-B68C-C1D3-8F5273481A74}"/>
              </a:ext>
            </a:extLst>
          </p:cNvPr>
          <p:cNvPicPr>
            <a:picLocks noGrp="1" noChangeAspect="1"/>
          </p:cNvPicPr>
          <p:nvPr>
            <p:ph type="pic" sz="quarter" idx="14"/>
          </p:nvPr>
        </p:nvPicPr>
        <p:blipFill rotWithShape="1">
          <a:blip r:embed="rId3"/>
          <a:srcRect l="13191" r="13191"/>
          <a:stretch/>
        </p:blipFill>
        <p:spPr>
          <a:xfrm>
            <a:off x="-843088" y="4774055"/>
            <a:ext cx="3043077" cy="3043083"/>
          </a:xfrm>
        </p:spPr>
      </p:pic>
      <p:sp>
        <p:nvSpPr>
          <p:cNvPr id="3" name="Text Placeholder 2">
            <a:extLst>
              <a:ext uri="{FF2B5EF4-FFF2-40B4-BE49-F238E27FC236}">
                <a16:creationId xmlns:a16="http://schemas.microsoft.com/office/drawing/2014/main" id="{FD70D88C-5989-4007-4953-F54A4A34B778}"/>
              </a:ext>
            </a:extLst>
          </p:cNvPr>
          <p:cNvSpPr>
            <a:spLocks noGrp="1"/>
          </p:cNvSpPr>
          <p:nvPr>
            <p:ph type="body" sz="quarter" idx="13"/>
          </p:nvPr>
        </p:nvSpPr>
        <p:spPr>
          <a:xfrm>
            <a:off x="1016951" y="1359405"/>
            <a:ext cx="10947162" cy="1332520"/>
          </a:xfrm>
        </p:spPr>
        <p:txBody>
          <a:bodyPr>
            <a:normAutofit/>
          </a:bodyPr>
          <a:lstStyle/>
          <a:p>
            <a:pPr algn="l"/>
            <a:r>
              <a:rPr lang="en-US" dirty="0"/>
              <a:t>The text-transform property allows you to change the capitalization of text. Valid values are: uppercase, capitalize, lowercase, initial, inherit, and none</a:t>
            </a:r>
          </a:p>
          <a:p>
            <a:pPr algn="l"/>
            <a:r>
              <a:rPr lang="en-US" b="1" dirty="0"/>
              <a:t>EXAMPLE:</a:t>
            </a:r>
          </a:p>
        </p:txBody>
      </p:sp>
      <p:pic>
        <p:nvPicPr>
          <p:cNvPr id="6" name="Picture 5">
            <a:extLst>
              <a:ext uri="{FF2B5EF4-FFF2-40B4-BE49-F238E27FC236}">
                <a16:creationId xmlns:a16="http://schemas.microsoft.com/office/drawing/2014/main" id="{A3685721-4604-24D6-3F3C-ACDA9C53543D}"/>
              </a:ext>
            </a:extLst>
          </p:cNvPr>
          <p:cNvPicPr>
            <a:picLocks noChangeAspect="1"/>
          </p:cNvPicPr>
          <p:nvPr/>
        </p:nvPicPr>
        <p:blipFill>
          <a:blip r:embed="rId4"/>
          <a:stretch>
            <a:fillRect/>
          </a:stretch>
        </p:blipFill>
        <p:spPr>
          <a:xfrm>
            <a:off x="574971" y="2449215"/>
            <a:ext cx="6543675" cy="4181475"/>
          </a:xfrm>
          <a:prstGeom prst="rect">
            <a:avLst/>
          </a:prstGeom>
        </p:spPr>
      </p:pic>
      <p:pic>
        <p:nvPicPr>
          <p:cNvPr id="8" name="Picture 7">
            <a:extLst>
              <a:ext uri="{FF2B5EF4-FFF2-40B4-BE49-F238E27FC236}">
                <a16:creationId xmlns:a16="http://schemas.microsoft.com/office/drawing/2014/main" id="{08B7AAA6-3B17-FD8E-C59B-5AAD35982276}"/>
              </a:ext>
            </a:extLst>
          </p:cNvPr>
          <p:cNvPicPr>
            <a:picLocks noChangeAspect="1"/>
          </p:cNvPicPr>
          <p:nvPr/>
        </p:nvPicPr>
        <p:blipFill>
          <a:blip r:embed="rId5"/>
          <a:stretch>
            <a:fillRect/>
          </a:stretch>
        </p:blipFill>
        <p:spPr>
          <a:xfrm>
            <a:off x="7281016" y="2812959"/>
            <a:ext cx="4774699" cy="2762250"/>
          </a:xfrm>
          <a:prstGeom prst="rect">
            <a:avLst/>
          </a:prstGeom>
        </p:spPr>
      </p:pic>
    </p:spTree>
    <p:extLst>
      <p:ext uri="{BB962C8B-B14F-4D97-AF65-F5344CB8AC3E}">
        <p14:creationId xmlns:p14="http://schemas.microsoft.com/office/powerpoint/2010/main" val="4269056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4" descr="Mountains under near dusk sky">
            <a:extLst>
              <a:ext uri="{FF2B5EF4-FFF2-40B4-BE49-F238E27FC236}">
                <a16:creationId xmlns:a16="http://schemas.microsoft.com/office/drawing/2014/main" id="{DE72DC91-8DC9-B68C-C1D3-8F5273481A74}"/>
              </a:ext>
            </a:extLst>
          </p:cNvPr>
          <p:cNvPicPr>
            <a:picLocks noGrp="1" noChangeAspect="1"/>
          </p:cNvPicPr>
          <p:nvPr>
            <p:ph type="pic" sz="quarter" idx="14"/>
          </p:nvPr>
        </p:nvPicPr>
        <p:blipFill rotWithShape="1">
          <a:blip r:embed="rId3"/>
          <a:srcRect l="13191" r="13191"/>
          <a:stretch/>
        </p:blipFill>
        <p:spPr>
          <a:xfrm>
            <a:off x="-675308" y="-569733"/>
            <a:ext cx="3043077" cy="3043083"/>
          </a:xfrm>
        </p:spPr>
      </p:pic>
      <p:sp>
        <p:nvSpPr>
          <p:cNvPr id="2" name="Title 1">
            <a:extLst>
              <a:ext uri="{FF2B5EF4-FFF2-40B4-BE49-F238E27FC236}">
                <a16:creationId xmlns:a16="http://schemas.microsoft.com/office/drawing/2014/main" id="{5475D893-E98A-260A-9EC4-B9365E533FD5}"/>
              </a:ext>
            </a:extLst>
          </p:cNvPr>
          <p:cNvSpPr>
            <a:spLocks noGrp="1"/>
          </p:cNvSpPr>
          <p:nvPr>
            <p:ph type="title"/>
          </p:nvPr>
        </p:nvSpPr>
        <p:spPr>
          <a:xfrm>
            <a:off x="1685550" y="309847"/>
            <a:ext cx="4220299" cy="806769"/>
          </a:xfrm>
        </p:spPr>
        <p:txBody>
          <a:bodyPr/>
          <a:lstStyle/>
          <a:p>
            <a:pPr algn="l"/>
            <a:r>
              <a:rPr lang="en-PH" dirty="0"/>
              <a:t>Text Indent</a:t>
            </a:r>
            <a:endParaRPr lang="en-US" dirty="0"/>
          </a:p>
        </p:txBody>
      </p:sp>
      <p:sp>
        <p:nvSpPr>
          <p:cNvPr id="3" name="Text Placeholder 2">
            <a:extLst>
              <a:ext uri="{FF2B5EF4-FFF2-40B4-BE49-F238E27FC236}">
                <a16:creationId xmlns:a16="http://schemas.microsoft.com/office/drawing/2014/main" id="{FD70D88C-5989-4007-4953-F54A4A34B778}"/>
              </a:ext>
            </a:extLst>
          </p:cNvPr>
          <p:cNvSpPr>
            <a:spLocks noGrp="1"/>
          </p:cNvSpPr>
          <p:nvPr>
            <p:ph type="body" sz="quarter" idx="13"/>
          </p:nvPr>
        </p:nvSpPr>
        <p:spPr>
          <a:xfrm>
            <a:off x="1530003" y="1116616"/>
            <a:ext cx="10415920" cy="1030966"/>
          </a:xfrm>
        </p:spPr>
        <p:txBody>
          <a:bodyPr/>
          <a:lstStyle/>
          <a:p>
            <a:pPr algn="l"/>
            <a:r>
              <a:rPr lang="en-US" dirty="0"/>
              <a:t>The text-indent property specifies how much horizontal space text should be moved before the beginning of the first line of the text content of an element.</a:t>
            </a:r>
          </a:p>
          <a:p>
            <a:pPr algn="l"/>
            <a:endParaRPr lang="en-US" dirty="0"/>
          </a:p>
        </p:txBody>
      </p:sp>
      <p:sp>
        <p:nvSpPr>
          <p:cNvPr id="4" name="TextBox 3">
            <a:extLst>
              <a:ext uri="{FF2B5EF4-FFF2-40B4-BE49-F238E27FC236}">
                <a16:creationId xmlns:a16="http://schemas.microsoft.com/office/drawing/2014/main" id="{D0F11B6B-7251-6991-1C83-AF818C674605}"/>
              </a:ext>
            </a:extLst>
          </p:cNvPr>
          <p:cNvSpPr txBox="1"/>
          <p:nvPr/>
        </p:nvSpPr>
        <p:spPr>
          <a:xfrm>
            <a:off x="1401997" y="2113014"/>
            <a:ext cx="2734811" cy="523220"/>
          </a:xfrm>
          <a:prstGeom prst="rect">
            <a:avLst/>
          </a:prstGeom>
          <a:noFill/>
        </p:spPr>
        <p:txBody>
          <a:bodyPr wrap="square" rtlCol="0">
            <a:spAutoFit/>
          </a:bodyPr>
          <a:lstStyle/>
          <a:p>
            <a:r>
              <a:rPr lang="en-US" sz="2800" b="1" dirty="0">
                <a:solidFill>
                  <a:schemeClr val="bg1"/>
                </a:solidFill>
              </a:rPr>
              <a:t>EXAMPLE:</a:t>
            </a:r>
            <a:endParaRPr lang="en-PH" b="1" dirty="0">
              <a:solidFill>
                <a:schemeClr val="bg1"/>
              </a:solidFill>
            </a:endParaRPr>
          </a:p>
        </p:txBody>
      </p:sp>
      <p:pic>
        <p:nvPicPr>
          <p:cNvPr id="7" name="Picture 6">
            <a:extLst>
              <a:ext uri="{FF2B5EF4-FFF2-40B4-BE49-F238E27FC236}">
                <a16:creationId xmlns:a16="http://schemas.microsoft.com/office/drawing/2014/main" id="{50B2E4A5-2349-6D09-C9D7-B20B60660E37}"/>
              </a:ext>
            </a:extLst>
          </p:cNvPr>
          <p:cNvPicPr>
            <a:picLocks noChangeAspect="1"/>
          </p:cNvPicPr>
          <p:nvPr/>
        </p:nvPicPr>
        <p:blipFill>
          <a:blip r:embed="rId4"/>
          <a:stretch>
            <a:fillRect/>
          </a:stretch>
        </p:blipFill>
        <p:spPr>
          <a:xfrm>
            <a:off x="1401997" y="4558277"/>
            <a:ext cx="4664916" cy="1296098"/>
          </a:xfrm>
          <a:prstGeom prst="rect">
            <a:avLst/>
          </a:prstGeom>
        </p:spPr>
      </p:pic>
      <p:pic>
        <p:nvPicPr>
          <p:cNvPr id="9" name="Picture 8">
            <a:extLst>
              <a:ext uri="{FF2B5EF4-FFF2-40B4-BE49-F238E27FC236}">
                <a16:creationId xmlns:a16="http://schemas.microsoft.com/office/drawing/2014/main" id="{2A6B8569-116E-1591-AAFA-77FC05BD7553}"/>
              </a:ext>
            </a:extLst>
          </p:cNvPr>
          <p:cNvPicPr>
            <a:picLocks noChangeAspect="1"/>
          </p:cNvPicPr>
          <p:nvPr/>
        </p:nvPicPr>
        <p:blipFill>
          <a:blip r:embed="rId5"/>
          <a:stretch>
            <a:fillRect/>
          </a:stretch>
        </p:blipFill>
        <p:spPr>
          <a:xfrm>
            <a:off x="1401996" y="2859068"/>
            <a:ext cx="4579353" cy="1476375"/>
          </a:xfrm>
          <a:prstGeom prst="rect">
            <a:avLst/>
          </a:prstGeom>
        </p:spPr>
      </p:pic>
    </p:spTree>
    <p:extLst>
      <p:ext uri="{BB962C8B-B14F-4D97-AF65-F5344CB8AC3E}">
        <p14:creationId xmlns:p14="http://schemas.microsoft.com/office/powerpoint/2010/main" val="2102820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4" descr="Mountains under near dusk sky">
            <a:extLst>
              <a:ext uri="{FF2B5EF4-FFF2-40B4-BE49-F238E27FC236}">
                <a16:creationId xmlns:a16="http://schemas.microsoft.com/office/drawing/2014/main" id="{DE72DC91-8DC9-B68C-C1D3-8F5273481A74}"/>
              </a:ext>
            </a:extLst>
          </p:cNvPr>
          <p:cNvPicPr>
            <a:picLocks noGrp="1" noChangeAspect="1"/>
          </p:cNvPicPr>
          <p:nvPr>
            <p:ph type="pic" sz="quarter" idx="14"/>
          </p:nvPr>
        </p:nvPicPr>
        <p:blipFill rotWithShape="1">
          <a:blip r:embed="rId3"/>
          <a:srcRect l="13191" r="13191"/>
          <a:stretch/>
        </p:blipFill>
        <p:spPr>
          <a:xfrm>
            <a:off x="4119070" y="-1068913"/>
            <a:ext cx="3043077" cy="3043083"/>
          </a:xfrm>
        </p:spPr>
      </p:pic>
      <p:sp>
        <p:nvSpPr>
          <p:cNvPr id="2" name="Title 1">
            <a:extLst>
              <a:ext uri="{FF2B5EF4-FFF2-40B4-BE49-F238E27FC236}">
                <a16:creationId xmlns:a16="http://schemas.microsoft.com/office/drawing/2014/main" id="{5475D893-E98A-260A-9EC4-B9365E533FD5}"/>
              </a:ext>
            </a:extLst>
          </p:cNvPr>
          <p:cNvSpPr>
            <a:spLocks noGrp="1"/>
          </p:cNvSpPr>
          <p:nvPr>
            <p:ph type="title"/>
          </p:nvPr>
        </p:nvSpPr>
        <p:spPr>
          <a:xfrm>
            <a:off x="435592" y="368807"/>
            <a:ext cx="6117381" cy="1008105"/>
          </a:xfrm>
        </p:spPr>
        <p:txBody>
          <a:bodyPr/>
          <a:lstStyle/>
          <a:p>
            <a:pPr algn="l"/>
            <a:r>
              <a:rPr lang="en-PH" dirty="0"/>
              <a:t>Text Decoration </a:t>
            </a:r>
            <a:endParaRPr lang="en-US" dirty="0"/>
          </a:p>
        </p:txBody>
      </p:sp>
      <p:sp>
        <p:nvSpPr>
          <p:cNvPr id="3" name="Text Placeholder 2">
            <a:extLst>
              <a:ext uri="{FF2B5EF4-FFF2-40B4-BE49-F238E27FC236}">
                <a16:creationId xmlns:a16="http://schemas.microsoft.com/office/drawing/2014/main" id="{FD70D88C-5989-4007-4953-F54A4A34B778}"/>
              </a:ext>
            </a:extLst>
          </p:cNvPr>
          <p:cNvSpPr>
            <a:spLocks noGrp="1"/>
          </p:cNvSpPr>
          <p:nvPr>
            <p:ph type="body" sz="quarter" idx="13"/>
          </p:nvPr>
        </p:nvSpPr>
        <p:spPr>
          <a:xfrm>
            <a:off x="5640609" y="3127248"/>
            <a:ext cx="6117381" cy="3017520"/>
          </a:xfrm>
        </p:spPr>
        <p:txBody>
          <a:bodyPr/>
          <a:lstStyle/>
          <a:p>
            <a:endParaRPr lang="en-US" dirty="0"/>
          </a:p>
          <a:p>
            <a:endParaRPr lang="en-US" dirty="0"/>
          </a:p>
        </p:txBody>
      </p:sp>
      <p:sp>
        <p:nvSpPr>
          <p:cNvPr id="7" name="TextBox 6">
            <a:extLst>
              <a:ext uri="{FF2B5EF4-FFF2-40B4-BE49-F238E27FC236}">
                <a16:creationId xmlns:a16="http://schemas.microsoft.com/office/drawing/2014/main" id="{ED8BB8A8-1409-97C8-6623-F15118A2197A}"/>
              </a:ext>
            </a:extLst>
          </p:cNvPr>
          <p:cNvSpPr txBox="1"/>
          <p:nvPr/>
        </p:nvSpPr>
        <p:spPr>
          <a:xfrm>
            <a:off x="304800" y="1424862"/>
            <a:ext cx="11887200" cy="646331"/>
          </a:xfrm>
          <a:prstGeom prst="rect">
            <a:avLst/>
          </a:prstGeom>
          <a:noFill/>
        </p:spPr>
        <p:txBody>
          <a:bodyPr wrap="square" rtlCol="0">
            <a:spAutoFit/>
          </a:bodyPr>
          <a:lstStyle/>
          <a:p>
            <a:r>
              <a:rPr lang="en-US" b="1" dirty="0">
                <a:solidFill>
                  <a:schemeClr val="bg1"/>
                </a:solidFill>
              </a:rPr>
              <a:t>Text decoration</a:t>
            </a:r>
            <a:r>
              <a:rPr lang="en-US" dirty="0">
                <a:solidFill>
                  <a:schemeClr val="bg1"/>
                </a:solidFill>
              </a:rPr>
              <a:t> is a CSS property that allows you to add or remove decorations to text, such as underlines, overlines, and line-throughs, enabling you to enhance text visibility or convey meaning.</a:t>
            </a:r>
            <a:endParaRPr lang="en-PH" dirty="0">
              <a:solidFill>
                <a:schemeClr val="bg1"/>
              </a:solidFill>
            </a:endParaRPr>
          </a:p>
        </p:txBody>
      </p:sp>
      <p:pic>
        <p:nvPicPr>
          <p:cNvPr id="9" name="Picture 8">
            <a:extLst>
              <a:ext uri="{FF2B5EF4-FFF2-40B4-BE49-F238E27FC236}">
                <a16:creationId xmlns:a16="http://schemas.microsoft.com/office/drawing/2014/main" id="{A7731C91-25D5-8AF7-6D3E-582D7969DAE6}"/>
              </a:ext>
            </a:extLst>
          </p:cNvPr>
          <p:cNvPicPr>
            <a:picLocks noChangeAspect="1"/>
          </p:cNvPicPr>
          <p:nvPr/>
        </p:nvPicPr>
        <p:blipFill>
          <a:blip r:embed="rId4"/>
          <a:stretch>
            <a:fillRect/>
          </a:stretch>
        </p:blipFill>
        <p:spPr>
          <a:xfrm>
            <a:off x="7153674" y="2743090"/>
            <a:ext cx="4420958" cy="1724855"/>
          </a:xfrm>
          <a:prstGeom prst="rect">
            <a:avLst/>
          </a:prstGeom>
        </p:spPr>
      </p:pic>
      <p:pic>
        <p:nvPicPr>
          <p:cNvPr id="11" name="Picture 10">
            <a:extLst>
              <a:ext uri="{FF2B5EF4-FFF2-40B4-BE49-F238E27FC236}">
                <a16:creationId xmlns:a16="http://schemas.microsoft.com/office/drawing/2014/main" id="{83246979-3CF9-9AC8-3ACC-98756F8EADB3}"/>
              </a:ext>
            </a:extLst>
          </p:cNvPr>
          <p:cNvPicPr>
            <a:picLocks noChangeAspect="1"/>
          </p:cNvPicPr>
          <p:nvPr/>
        </p:nvPicPr>
        <p:blipFill>
          <a:blip r:embed="rId5"/>
          <a:stretch>
            <a:fillRect/>
          </a:stretch>
        </p:blipFill>
        <p:spPr>
          <a:xfrm>
            <a:off x="1095375" y="2409824"/>
            <a:ext cx="5153025" cy="3495675"/>
          </a:xfrm>
          <a:prstGeom prst="rect">
            <a:avLst/>
          </a:prstGeom>
        </p:spPr>
      </p:pic>
    </p:spTree>
    <p:extLst>
      <p:ext uri="{BB962C8B-B14F-4D97-AF65-F5344CB8AC3E}">
        <p14:creationId xmlns:p14="http://schemas.microsoft.com/office/powerpoint/2010/main" val="1545854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A8BA-68F3-BFAD-6AC8-500D05C49D78}"/>
              </a:ext>
            </a:extLst>
          </p:cNvPr>
          <p:cNvSpPr>
            <a:spLocks noGrp="1"/>
          </p:cNvSpPr>
          <p:nvPr>
            <p:ph type="title"/>
          </p:nvPr>
        </p:nvSpPr>
        <p:spPr>
          <a:xfrm>
            <a:off x="443980" y="343948"/>
            <a:ext cx="5067587" cy="806769"/>
          </a:xfrm>
        </p:spPr>
        <p:txBody>
          <a:bodyPr/>
          <a:lstStyle/>
          <a:p>
            <a:pPr algn="l"/>
            <a:r>
              <a:rPr lang="en-PH" dirty="0"/>
              <a:t>Word Spacing</a:t>
            </a:r>
          </a:p>
        </p:txBody>
      </p:sp>
      <p:sp>
        <p:nvSpPr>
          <p:cNvPr id="4" name="Text Placeholder 3">
            <a:extLst>
              <a:ext uri="{FF2B5EF4-FFF2-40B4-BE49-F238E27FC236}">
                <a16:creationId xmlns:a16="http://schemas.microsoft.com/office/drawing/2014/main" id="{5CC4E356-1F00-51F8-B241-73320F00647C}"/>
              </a:ext>
            </a:extLst>
          </p:cNvPr>
          <p:cNvSpPr>
            <a:spLocks noGrp="1"/>
          </p:cNvSpPr>
          <p:nvPr>
            <p:ph type="body" sz="quarter" idx="13"/>
          </p:nvPr>
        </p:nvSpPr>
        <p:spPr>
          <a:xfrm>
            <a:off x="565270" y="1306837"/>
            <a:ext cx="11254818" cy="731688"/>
          </a:xfrm>
        </p:spPr>
        <p:txBody>
          <a:bodyPr/>
          <a:lstStyle/>
          <a:p>
            <a:pPr algn="l"/>
            <a:r>
              <a:rPr lang="en-US" dirty="0"/>
              <a:t>The word-spacing property specifies the spacing behavior between tags and words</a:t>
            </a:r>
            <a:endParaRPr lang="en-PH" dirty="0"/>
          </a:p>
        </p:txBody>
      </p:sp>
      <p:pic>
        <p:nvPicPr>
          <p:cNvPr id="6" name="Picture 5">
            <a:extLst>
              <a:ext uri="{FF2B5EF4-FFF2-40B4-BE49-F238E27FC236}">
                <a16:creationId xmlns:a16="http://schemas.microsoft.com/office/drawing/2014/main" id="{FB389684-A25C-896D-5892-BD78707D27DD}"/>
              </a:ext>
            </a:extLst>
          </p:cNvPr>
          <p:cNvPicPr>
            <a:picLocks noChangeAspect="1"/>
          </p:cNvPicPr>
          <p:nvPr/>
        </p:nvPicPr>
        <p:blipFill>
          <a:blip r:embed="rId2"/>
          <a:stretch>
            <a:fillRect/>
          </a:stretch>
        </p:blipFill>
        <p:spPr>
          <a:xfrm>
            <a:off x="905374" y="2506560"/>
            <a:ext cx="7477125" cy="2133600"/>
          </a:xfrm>
          <a:prstGeom prst="rect">
            <a:avLst/>
          </a:prstGeom>
        </p:spPr>
      </p:pic>
      <p:sp>
        <p:nvSpPr>
          <p:cNvPr id="7" name="TextBox 6">
            <a:extLst>
              <a:ext uri="{FF2B5EF4-FFF2-40B4-BE49-F238E27FC236}">
                <a16:creationId xmlns:a16="http://schemas.microsoft.com/office/drawing/2014/main" id="{21DA5E02-F3CB-B4FA-BE62-D70E2943E8C7}"/>
              </a:ext>
            </a:extLst>
          </p:cNvPr>
          <p:cNvSpPr txBox="1"/>
          <p:nvPr/>
        </p:nvSpPr>
        <p:spPr>
          <a:xfrm>
            <a:off x="443980" y="1983340"/>
            <a:ext cx="4202884" cy="523220"/>
          </a:xfrm>
          <a:prstGeom prst="rect">
            <a:avLst/>
          </a:prstGeom>
          <a:noFill/>
        </p:spPr>
        <p:txBody>
          <a:bodyPr wrap="square" rtlCol="0">
            <a:spAutoFit/>
          </a:bodyPr>
          <a:lstStyle/>
          <a:p>
            <a:r>
              <a:rPr lang="en-US" sz="2800" b="1" dirty="0">
                <a:solidFill>
                  <a:schemeClr val="bg1"/>
                </a:solidFill>
              </a:rPr>
              <a:t>EXAMPLE:</a:t>
            </a:r>
            <a:endParaRPr lang="en-PH" b="1" dirty="0">
              <a:solidFill>
                <a:schemeClr val="bg1"/>
              </a:solidFill>
            </a:endParaRPr>
          </a:p>
        </p:txBody>
      </p:sp>
      <p:pic>
        <p:nvPicPr>
          <p:cNvPr id="9" name="Picture 8">
            <a:extLst>
              <a:ext uri="{FF2B5EF4-FFF2-40B4-BE49-F238E27FC236}">
                <a16:creationId xmlns:a16="http://schemas.microsoft.com/office/drawing/2014/main" id="{7D492099-244D-1B28-2264-5AF61AAFFA3D}"/>
              </a:ext>
            </a:extLst>
          </p:cNvPr>
          <p:cNvPicPr>
            <a:picLocks noChangeAspect="1"/>
          </p:cNvPicPr>
          <p:nvPr/>
        </p:nvPicPr>
        <p:blipFill>
          <a:blip r:embed="rId3"/>
          <a:stretch>
            <a:fillRect/>
          </a:stretch>
        </p:blipFill>
        <p:spPr>
          <a:xfrm>
            <a:off x="905374" y="4741538"/>
            <a:ext cx="8743950" cy="1619250"/>
          </a:xfrm>
          <a:prstGeom prst="rect">
            <a:avLst/>
          </a:prstGeom>
        </p:spPr>
      </p:pic>
    </p:spTree>
    <p:extLst>
      <p:ext uri="{BB962C8B-B14F-4D97-AF65-F5344CB8AC3E}">
        <p14:creationId xmlns:p14="http://schemas.microsoft.com/office/powerpoint/2010/main" val="2234562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B9A1B-5844-3968-8ADA-C7162DCD40B3}"/>
              </a:ext>
            </a:extLst>
          </p:cNvPr>
          <p:cNvSpPr>
            <a:spLocks noGrp="1"/>
          </p:cNvSpPr>
          <p:nvPr>
            <p:ph type="title"/>
          </p:nvPr>
        </p:nvSpPr>
        <p:spPr>
          <a:xfrm>
            <a:off x="237688" y="109056"/>
            <a:ext cx="5084365" cy="1008105"/>
          </a:xfrm>
        </p:spPr>
        <p:txBody>
          <a:bodyPr/>
          <a:lstStyle/>
          <a:p>
            <a:pPr algn="l"/>
            <a:r>
              <a:rPr lang="en-PH" dirty="0"/>
              <a:t>Font Variant</a:t>
            </a:r>
          </a:p>
        </p:txBody>
      </p:sp>
      <p:sp>
        <p:nvSpPr>
          <p:cNvPr id="4" name="Text Placeholder 3">
            <a:extLst>
              <a:ext uri="{FF2B5EF4-FFF2-40B4-BE49-F238E27FC236}">
                <a16:creationId xmlns:a16="http://schemas.microsoft.com/office/drawing/2014/main" id="{DC6615DD-7305-AEE5-EA8F-39A83999298E}"/>
              </a:ext>
            </a:extLst>
          </p:cNvPr>
          <p:cNvSpPr>
            <a:spLocks noGrp="1"/>
          </p:cNvSpPr>
          <p:nvPr>
            <p:ph type="body" sz="quarter" idx="13"/>
          </p:nvPr>
        </p:nvSpPr>
        <p:spPr>
          <a:xfrm>
            <a:off x="237688" y="1117161"/>
            <a:ext cx="11954312" cy="669694"/>
          </a:xfrm>
        </p:spPr>
        <p:txBody>
          <a:bodyPr/>
          <a:lstStyle/>
          <a:p>
            <a:pPr algn="l"/>
            <a:r>
              <a:rPr lang="en-US" b="1" dirty="0"/>
              <a:t>Font variant</a:t>
            </a:r>
            <a:r>
              <a:rPr lang="en-US" dirty="0"/>
              <a:t> is a CSS property that allows you to control the stylistic variations of a font. </a:t>
            </a:r>
            <a:endParaRPr lang="en-PH" dirty="0"/>
          </a:p>
        </p:txBody>
      </p:sp>
      <p:pic>
        <p:nvPicPr>
          <p:cNvPr id="6" name="Picture 5">
            <a:extLst>
              <a:ext uri="{FF2B5EF4-FFF2-40B4-BE49-F238E27FC236}">
                <a16:creationId xmlns:a16="http://schemas.microsoft.com/office/drawing/2014/main" id="{BD09B55B-CAB5-521F-B2FC-12B850BF40FB}"/>
              </a:ext>
            </a:extLst>
          </p:cNvPr>
          <p:cNvPicPr>
            <a:picLocks noChangeAspect="1"/>
          </p:cNvPicPr>
          <p:nvPr/>
        </p:nvPicPr>
        <p:blipFill>
          <a:blip r:embed="rId2"/>
          <a:stretch>
            <a:fillRect/>
          </a:stretch>
        </p:blipFill>
        <p:spPr>
          <a:xfrm>
            <a:off x="2976085" y="1779864"/>
            <a:ext cx="6838950" cy="2495550"/>
          </a:xfrm>
          <a:prstGeom prst="rect">
            <a:avLst/>
          </a:prstGeom>
        </p:spPr>
      </p:pic>
      <p:sp>
        <p:nvSpPr>
          <p:cNvPr id="7" name="TextBox 6">
            <a:extLst>
              <a:ext uri="{FF2B5EF4-FFF2-40B4-BE49-F238E27FC236}">
                <a16:creationId xmlns:a16="http://schemas.microsoft.com/office/drawing/2014/main" id="{C3426C1B-B200-A56A-DBEE-32D1A8A5CAAF}"/>
              </a:ext>
            </a:extLst>
          </p:cNvPr>
          <p:cNvSpPr txBox="1"/>
          <p:nvPr/>
        </p:nvSpPr>
        <p:spPr>
          <a:xfrm>
            <a:off x="704675" y="1786855"/>
            <a:ext cx="2751589" cy="523220"/>
          </a:xfrm>
          <a:prstGeom prst="rect">
            <a:avLst/>
          </a:prstGeom>
          <a:noFill/>
        </p:spPr>
        <p:txBody>
          <a:bodyPr wrap="square" rtlCol="0">
            <a:spAutoFit/>
          </a:bodyPr>
          <a:lstStyle/>
          <a:p>
            <a:r>
              <a:rPr lang="en-US" sz="2800" b="1" dirty="0">
                <a:solidFill>
                  <a:schemeClr val="bg1"/>
                </a:solidFill>
              </a:rPr>
              <a:t>EXAMPLE:</a:t>
            </a:r>
            <a:endParaRPr lang="en-PH" sz="3200" b="1" dirty="0">
              <a:solidFill>
                <a:schemeClr val="bg1"/>
              </a:solidFill>
            </a:endParaRPr>
          </a:p>
        </p:txBody>
      </p:sp>
      <p:pic>
        <p:nvPicPr>
          <p:cNvPr id="9" name="Picture 8">
            <a:extLst>
              <a:ext uri="{FF2B5EF4-FFF2-40B4-BE49-F238E27FC236}">
                <a16:creationId xmlns:a16="http://schemas.microsoft.com/office/drawing/2014/main" id="{D9DC63BD-A37E-1085-1ECB-3A2D71CADF61}"/>
              </a:ext>
            </a:extLst>
          </p:cNvPr>
          <p:cNvPicPr>
            <a:picLocks noChangeAspect="1"/>
          </p:cNvPicPr>
          <p:nvPr/>
        </p:nvPicPr>
        <p:blipFill>
          <a:blip r:embed="rId3"/>
          <a:stretch>
            <a:fillRect/>
          </a:stretch>
        </p:blipFill>
        <p:spPr>
          <a:xfrm>
            <a:off x="2922955" y="4446296"/>
            <a:ext cx="7019925" cy="2143125"/>
          </a:xfrm>
          <a:prstGeom prst="rect">
            <a:avLst/>
          </a:prstGeom>
        </p:spPr>
      </p:pic>
    </p:spTree>
    <p:extLst>
      <p:ext uri="{BB962C8B-B14F-4D97-AF65-F5344CB8AC3E}">
        <p14:creationId xmlns:p14="http://schemas.microsoft.com/office/powerpoint/2010/main" val="3445221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049CB0-EAAD-63BC-A1CF-BA344D58734A}"/>
              </a:ext>
            </a:extLst>
          </p:cNvPr>
          <p:cNvSpPr>
            <a:spLocks noGrp="1"/>
          </p:cNvSpPr>
          <p:nvPr>
            <p:ph type="ctrTitle"/>
          </p:nvPr>
        </p:nvSpPr>
        <p:spPr/>
        <p:txBody>
          <a:bodyPr/>
          <a:lstStyle/>
          <a:p>
            <a:pPr algn="ctr"/>
            <a:r>
              <a:rPr lang="en-US" dirty="0"/>
              <a:t>INTRODUCTION TO TRASITION</a:t>
            </a:r>
            <a:endParaRPr lang="en-PH" dirty="0"/>
          </a:p>
        </p:txBody>
      </p:sp>
      <p:sp>
        <p:nvSpPr>
          <p:cNvPr id="7" name="Text Placeholder 6">
            <a:extLst>
              <a:ext uri="{FF2B5EF4-FFF2-40B4-BE49-F238E27FC236}">
                <a16:creationId xmlns:a16="http://schemas.microsoft.com/office/drawing/2014/main" id="{B55DF5FA-44C7-D637-F69A-F5D34481171A}"/>
              </a:ext>
            </a:extLst>
          </p:cNvPr>
          <p:cNvSpPr>
            <a:spLocks noGrp="1"/>
          </p:cNvSpPr>
          <p:nvPr>
            <p:ph type="body" sz="quarter" idx="14"/>
          </p:nvPr>
        </p:nvSpPr>
        <p:spPr>
          <a:xfrm>
            <a:off x="1280158" y="2592509"/>
            <a:ext cx="4663440" cy="3550581"/>
          </a:xfrm>
        </p:spPr>
        <p:txBody>
          <a:bodyPr/>
          <a:lstStyle/>
          <a:p>
            <a:pPr algn="ctr"/>
            <a:r>
              <a:rPr lang="en-US" dirty="0"/>
              <a:t>CSS transitions enable smooth animations between different states of an element by gradually changing property values over a specified duration. This enhances user interaction and improves the overall experience on a webpage.</a:t>
            </a:r>
            <a:endParaRPr lang="en-PH" dirty="0"/>
          </a:p>
        </p:txBody>
      </p:sp>
      <p:sp>
        <p:nvSpPr>
          <p:cNvPr id="6" name="Picture Placeholder 5">
            <a:extLst>
              <a:ext uri="{FF2B5EF4-FFF2-40B4-BE49-F238E27FC236}">
                <a16:creationId xmlns:a16="http://schemas.microsoft.com/office/drawing/2014/main" id="{69547B82-1454-46EC-EC79-2C2F5485AB90}"/>
              </a:ext>
            </a:extLst>
          </p:cNvPr>
          <p:cNvSpPr>
            <a:spLocks noGrp="1"/>
          </p:cNvSpPr>
          <p:nvPr>
            <p:ph type="pic" sz="quarter" idx="13"/>
          </p:nvPr>
        </p:nvSpPr>
        <p:spPr/>
      </p:sp>
    </p:spTree>
    <p:extLst>
      <p:ext uri="{BB962C8B-B14F-4D97-AF65-F5344CB8AC3E}">
        <p14:creationId xmlns:p14="http://schemas.microsoft.com/office/powerpoint/2010/main" val="1793885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A429-17D0-7A56-7B80-77776D80B0FA}"/>
              </a:ext>
            </a:extLst>
          </p:cNvPr>
          <p:cNvSpPr>
            <a:spLocks noGrp="1"/>
          </p:cNvSpPr>
          <p:nvPr>
            <p:ph type="title"/>
          </p:nvPr>
        </p:nvSpPr>
        <p:spPr>
          <a:xfrm>
            <a:off x="760602" y="201336"/>
            <a:ext cx="10515600" cy="1050620"/>
          </a:xfrm>
        </p:spPr>
        <p:txBody>
          <a:bodyPr/>
          <a:lstStyle/>
          <a:p>
            <a:r>
              <a:rPr lang="en-US" b="1" dirty="0"/>
              <a:t>TRANSITIONS</a:t>
            </a:r>
            <a:endParaRPr lang="en-PH" b="1" dirty="0"/>
          </a:p>
        </p:txBody>
      </p:sp>
      <p:pic>
        <p:nvPicPr>
          <p:cNvPr id="6" name="Picture 5">
            <a:extLst>
              <a:ext uri="{FF2B5EF4-FFF2-40B4-BE49-F238E27FC236}">
                <a16:creationId xmlns:a16="http://schemas.microsoft.com/office/drawing/2014/main" id="{40E5490E-CDD5-DC1C-5CD7-957600B6DA99}"/>
              </a:ext>
            </a:extLst>
          </p:cNvPr>
          <p:cNvPicPr>
            <a:picLocks noChangeAspect="1"/>
          </p:cNvPicPr>
          <p:nvPr/>
        </p:nvPicPr>
        <p:blipFill>
          <a:blip r:embed="rId2"/>
          <a:stretch>
            <a:fillRect/>
          </a:stretch>
        </p:blipFill>
        <p:spPr>
          <a:xfrm>
            <a:off x="448811" y="1361012"/>
            <a:ext cx="11139182" cy="3971827"/>
          </a:xfrm>
          <a:prstGeom prst="rect">
            <a:avLst/>
          </a:prstGeom>
        </p:spPr>
      </p:pic>
    </p:spTree>
    <p:extLst>
      <p:ext uri="{BB962C8B-B14F-4D97-AF65-F5344CB8AC3E}">
        <p14:creationId xmlns:p14="http://schemas.microsoft.com/office/powerpoint/2010/main" val="2800623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A96F0-4BDA-376A-3EE9-5FD12BD43B26}"/>
              </a:ext>
            </a:extLst>
          </p:cNvPr>
          <p:cNvSpPr>
            <a:spLocks noGrp="1"/>
          </p:cNvSpPr>
          <p:nvPr>
            <p:ph type="ctrTitle"/>
          </p:nvPr>
        </p:nvSpPr>
        <p:spPr>
          <a:xfrm>
            <a:off x="558706" y="327171"/>
            <a:ext cx="9222858" cy="980170"/>
          </a:xfrm>
        </p:spPr>
        <p:txBody>
          <a:bodyPr/>
          <a:lstStyle/>
          <a:p>
            <a:r>
              <a:rPr lang="en-PH" dirty="0"/>
              <a:t>Transition shorthand</a:t>
            </a:r>
          </a:p>
        </p:txBody>
      </p:sp>
      <p:pic>
        <p:nvPicPr>
          <p:cNvPr id="4" name="Picture 3">
            <a:extLst>
              <a:ext uri="{FF2B5EF4-FFF2-40B4-BE49-F238E27FC236}">
                <a16:creationId xmlns:a16="http://schemas.microsoft.com/office/drawing/2014/main" id="{A4536C8B-4E9F-A9BD-3F5A-51B5FAE7E7E9}"/>
              </a:ext>
            </a:extLst>
          </p:cNvPr>
          <p:cNvPicPr>
            <a:picLocks noChangeAspect="1"/>
          </p:cNvPicPr>
          <p:nvPr/>
        </p:nvPicPr>
        <p:blipFill>
          <a:blip r:embed="rId2"/>
          <a:stretch>
            <a:fillRect/>
          </a:stretch>
        </p:blipFill>
        <p:spPr>
          <a:xfrm>
            <a:off x="647525" y="1976437"/>
            <a:ext cx="4991100" cy="2905125"/>
          </a:xfrm>
          <a:prstGeom prst="rect">
            <a:avLst/>
          </a:prstGeom>
        </p:spPr>
      </p:pic>
      <p:pic>
        <p:nvPicPr>
          <p:cNvPr id="6" name="Picture 5">
            <a:extLst>
              <a:ext uri="{FF2B5EF4-FFF2-40B4-BE49-F238E27FC236}">
                <a16:creationId xmlns:a16="http://schemas.microsoft.com/office/drawing/2014/main" id="{07D10B2F-2C2A-DDDD-0C92-01218BD579F9}"/>
              </a:ext>
            </a:extLst>
          </p:cNvPr>
          <p:cNvPicPr>
            <a:picLocks noChangeAspect="1"/>
          </p:cNvPicPr>
          <p:nvPr/>
        </p:nvPicPr>
        <p:blipFill>
          <a:blip r:embed="rId3"/>
          <a:stretch>
            <a:fillRect/>
          </a:stretch>
        </p:blipFill>
        <p:spPr>
          <a:xfrm>
            <a:off x="6553377" y="3246539"/>
            <a:ext cx="1935847" cy="1958872"/>
          </a:xfrm>
          <a:prstGeom prst="rect">
            <a:avLst/>
          </a:prstGeom>
        </p:spPr>
      </p:pic>
      <p:pic>
        <p:nvPicPr>
          <p:cNvPr id="8" name="Picture 7">
            <a:extLst>
              <a:ext uri="{FF2B5EF4-FFF2-40B4-BE49-F238E27FC236}">
                <a16:creationId xmlns:a16="http://schemas.microsoft.com/office/drawing/2014/main" id="{03159AFD-E610-C250-7379-A8F929B9FEB8}"/>
              </a:ext>
            </a:extLst>
          </p:cNvPr>
          <p:cNvPicPr>
            <a:picLocks noChangeAspect="1"/>
          </p:cNvPicPr>
          <p:nvPr/>
        </p:nvPicPr>
        <p:blipFill>
          <a:blip r:embed="rId4"/>
          <a:stretch>
            <a:fillRect/>
          </a:stretch>
        </p:blipFill>
        <p:spPr>
          <a:xfrm>
            <a:off x="9160777" y="3246539"/>
            <a:ext cx="1935847" cy="1958873"/>
          </a:xfrm>
          <a:prstGeom prst="rect">
            <a:avLst/>
          </a:prstGeom>
        </p:spPr>
      </p:pic>
      <p:sp>
        <p:nvSpPr>
          <p:cNvPr id="9" name="TextBox 8">
            <a:extLst>
              <a:ext uri="{FF2B5EF4-FFF2-40B4-BE49-F238E27FC236}">
                <a16:creationId xmlns:a16="http://schemas.microsoft.com/office/drawing/2014/main" id="{89592F28-D6DB-B31B-225A-C1F055D5AC7F}"/>
              </a:ext>
            </a:extLst>
          </p:cNvPr>
          <p:cNvSpPr txBox="1"/>
          <p:nvPr/>
        </p:nvSpPr>
        <p:spPr>
          <a:xfrm>
            <a:off x="6389614" y="2600208"/>
            <a:ext cx="2263371" cy="646331"/>
          </a:xfrm>
          <a:prstGeom prst="rect">
            <a:avLst/>
          </a:prstGeom>
          <a:noFill/>
        </p:spPr>
        <p:txBody>
          <a:bodyPr wrap="square" rtlCol="0">
            <a:spAutoFit/>
          </a:bodyPr>
          <a:lstStyle/>
          <a:p>
            <a:r>
              <a:rPr lang="en-US" dirty="0"/>
              <a:t>CURSOR OUTSIDE THE BOX</a:t>
            </a:r>
            <a:endParaRPr lang="en-PH" dirty="0"/>
          </a:p>
        </p:txBody>
      </p:sp>
      <p:sp>
        <p:nvSpPr>
          <p:cNvPr id="10" name="TextBox 9">
            <a:extLst>
              <a:ext uri="{FF2B5EF4-FFF2-40B4-BE49-F238E27FC236}">
                <a16:creationId xmlns:a16="http://schemas.microsoft.com/office/drawing/2014/main" id="{4ABCEB6C-5E6F-8CA0-9A24-0C2FD1EC4275}"/>
              </a:ext>
            </a:extLst>
          </p:cNvPr>
          <p:cNvSpPr txBox="1"/>
          <p:nvPr/>
        </p:nvSpPr>
        <p:spPr>
          <a:xfrm>
            <a:off x="9160778" y="2600208"/>
            <a:ext cx="2298500" cy="646331"/>
          </a:xfrm>
          <a:prstGeom prst="rect">
            <a:avLst/>
          </a:prstGeom>
          <a:noFill/>
        </p:spPr>
        <p:txBody>
          <a:bodyPr wrap="square" rtlCol="0">
            <a:spAutoFit/>
          </a:bodyPr>
          <a:lstStyle/>
          <a:p>
            <a:r>
              <a:rPr lang="en-US" dirty="0"/>
              <a:t>CURSOR HOVER IN THE BOX</a:t>
            </a:r>
            <a:endParaRPr lang="en-PH" dirty="0"/>
          </a:p>
        </p:txBody>
      </p:sp>
    </p:spTree>
    <p:extLst>
      <p:ext uri="{BB962C8B-B14F-4D97-AF65-F5344CB8AC3E}">
        <p14:creationId xmlns:p14="http://schemas.microsoft.com/office/powerpoint/2010/main" val="3645664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43DF-1FE9-01BE-435F-1729F4AB3DE4}"/>
              </a:ext>
            </a:extLst>
          </p:cNvPr>
          <p:cNvSpPr>
            <a:spLocks noGrp="1"/>
          </p:cNvSpPr>
          <p:nvPr>
            <p:ph type="title"/>
          </p:nvPr>
        </p:nvSpPr>
        <p:spPr/>
        <p:txBody>
          <a:bodyPr/>
          <a:lstStyle/>
          <a:p>
            <a:pPr algn="ctr"/>
            <a:r>
              <a:rPr lang="en-PH" dirty="0"/>
              <a:t>Introduction to Typography</a:t>
            </a:r>
            <a:endParaRPr lang="en-US" dirty="0"/>
          </a:p>
        </p:txBody>
      </p:sp>
      <p:pic>
        <p:nvPicPr>
          <p:cNvPr id="6" name="Picture Placeholder 5" descr="Mountains at sunset">
            <a:extLst>
              <a:ext uri="{FF2B5EF4-FFF2-40B4-BE49-F238E27FC236}">
                <a16:creationId xmlns:a16="http://schemas.microsoft.com/office/drawing/2014/main" id="{B520C53E-8329-74AB-5229-BCDE630B2E13}"/>
              </a:ext>
            </a:extLst>
          </p:cNvPr>
          <p:cNvPicPr>
            <a:picLocks noGrp="1" noChangeAspect="1"/>
          </p:cNvPicPr>
          <p:nvPr>
            <p:ph type="pic" sz="quarter" idx="14"/>
          </p:nvPr>
        </p:nvPicPr>
        <p:blipFill rotWithShape="1">
          <a:blip r:embed="rId3"/>
          <a:srcRect t="21" b="21"/>
          <a:stretch/>
        </p:blipFill>
        <p:spPr/>
      </p:pic>
      <p:sp>
        <p:nvSpPr>
          <p:cNvPr id="4" name="Text Placeholder 3">
            <a:extLst>
              <a:ext uri="{FF2B5EF4-FFF2-40B4-BE49-F238E27FC236}">
                <a16:creationId xmlns:a16="http://schemas.microsoft.com/office/drawing/2014/main" id="{BFAF7377-87AF-3A8C-539C-8A9651F5DA33}"/>
              </a:ext>
            </a:extLst>
          </p:cNvPr>
          <p:cNvSpPr>
            <a:spLocks noGrp="1"/>
          </p:cNvSpPr>
          <p:nvPr>
            <p:ph type="body" sz="quarter" idx="17"/>
          </p:nvPr>
        </p:nvSpPr>
        <p:spPr/>
        <p:txBody>
          <a:bodyPr/>
          <a:lstStyle/>
          <a:p>
            <a:pPr algn="ctr"/>
            <a:endParaRPr lang="en-US" dirty="0"/>
          </a:p>
          <a:p>
            <a:pPr algn="ctr"/>
            <a:r>
              <a:rPr lang="en-US" dirty="0"/>
              <a:t>Typography controls the visual style and layout of text in CSS. Includes various properties for setting fonts, sizes, alignment, spacing, and more.</a:t>
            </a:r>
            <a:endParaRPr lang="en-PH" dirty="0"/>
          </a:p>
          <a:p>
            <a:pPr algn="ctr"/>
            <a:endParaRPr lang="en-US" dirty="0"/>
          </a:p>
        </p:txBody>
      </p:sp>
    </p:spTree>
    <p:extLst>
      <p:ext uri="{BB962C8B-B14F-4D97-AF65-F5344CB8AC3E}">
        <p14:creationId xmlns:p14="http://schemas.microsoft.com/office/powerpoint/2010/main" val="3037812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21" descr="Mountains under near dusk sky">
            <a:extLst>
              <a:ext uri="{FF2B5EF4-FFF2-40B4-BE49-F238E27FC236}">
                <a16:creationId xmlns:a16="http://schemas.microsoft.com/office/drawing/2014/main" id="{56606EF5-1CC7-5421-5CF4-C03704056CCA}"/>
              </a:ext>
            </a:extLst>
          </p:cNvPr>
          <p:cNvPicPr>
            <a:picLocks noGrp="1" noChangeAspect="1"/>
          </p:cNvPicPr>
          <p:nvPr>
            <p:ph type="pic" sz="quarter" idx="13"/>
          </p:nvPr>
        </p:nvPicPr>
        <p:blipFill rotWithShape="1">
          <a:blip r:embed="rId3"/>
          <a:srcRect l="16939" r="16939"/>
          <a:stretch/>
        </p:blipFill>
        <p:spPr>
          <a:xfrm>
            <a:off x="7152526" y="-290184"/>
            <a:ext cx="7256757" cy="7256771"/>
          </a:xfrm>
        </p:spPr>
      </p:pic>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a:xfrm>
            <a:off x="2446227" y="994096"/>
            <a:ext cx="7981006" cy="864066"/>
          </a:xfrm>
        </p:spPr>
        <p:txBody>
          <a:bodyPr/>
          <a:lstStyle/>
          <a:p>
            <a:r>
              <a:rPr lang="en-PH" dirty="0"/>
              <a:t>cubic-</a:t>
            </a:r>
            <a:r>
              <a:rPr lang="en-PH" dirty="0" err="1"/>
              <a:t>bezier</a:t>
            </a:r>
            <a:endParaRPr lang="en-US" dirty="0"/>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a:off x="1892166" y="2181137"/>
            <a:ext cx="7256757" cy="1996579"/>
          </a:xfrm>
        </p:spPr>
        <p:txBody>
          <a:bodyPr>
            <a:normAutofit/>
          </a:bodyPr>
          <a:lstStyle/>
          <a:p>
            <a:r>
              <a:rPr lang="en-US" b="1" dirty="0"/>
              <a:t>Cubic-</a:t>
            </a:r>
            <a:r>
              <a:rPr lang="en-US" b="1" dirty="0" err="1"/>
              <a:t>bezier</a:t>
            </a:r>
            <a:r>
              <a:rPr lang="en-US" dirty="0"/>
              <a:t> is a CSS function used to define custom timing functions for transitions and animations, allowing developers to create smooth and complex movement effects by specifying control points on a two-dimensional graph.</a:t>
            </a:r>
            <a:endParaRPr lang="en-PH" dirty="0"/>
          </a:p>
        </p:txBody>
      </p:sp>
    </p:spTree>
    <p:extLst>
      <p:ext uri="{BB962C8B-B14F-4D97-AF65-F5344CB8AC3E}">
        <p14:creationId xmlns:p14="http://schemas.microsoft.com/office/powerpoint/2010/main" val="2580868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a:xfrm>
            <a:off x="1297783" y="316239"/>
            <a:ext cx="2981450" cy="599813"/>
          </a:xfrm>
        </p:spPr>
        <p:txBody>
          <a:bodyPr/>
          <a:lstStyle/>
          <a:p>
            <a:r>
              <a:rPr lang="en-US" sz="3200" dirty="0"/>
              <a:t>EXAMPLE:</a:t>
            </a:r>
            <a:endParaRPr lang="en-US" dirty="0"/>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flipV="1">
            <a:off x="1901404" y="6616371"/>
            <a:ext cx="1345984" cy="444616"/>
          </a:xfrm>
        </p:spPr>
        <p:txBody>
          <a:bodyPr>
            <a:normAutofit/>
          </a:bodyPr>
          <a:lstStyle/>
          <a:p>
            <a:endParaRPr lang="en-PH" dirty="0"/>
          </a:p>
        </p:txBody>
      </p:sp>
      <p:pic>
        <p:nvPicPr>
          <p:cNvPr id="8" name="Picture 7">
            <a:extLst>
              <a:ext uri="{FF2B5EF4-FFF2-40B4-BE49-F238E27FC236}">
                <a16:creationId xmlns:a16="http://schemas.microsoft.com/office/drawing/2014/main" id="{4BBE9F0B-203C-C9D5-7A5C-94412BFBB298}"/>
              </a:ext>
            </a:extLst>
          </p:cNvPr>
          <p:cNvPicPr>
            <a:picLocks noChangeAspect="1"/>
          </p:cNvPicPr>
          <p:nvPr/>
        </p:nvPicPr>
        <p:blipFill>
          <a:blip r:embed="rId3"/>
          <a:stretch>
            <a:fillRect/>
          </a:stretch>
        </p:blipFill>
        <p:spPr>
          <a:xfrm>
            <a:off x="1297783" y="1042061"/>
            <a:ext cx="6810375" cy="2724150"/>
          </a:xfrm>
          <a:prstGeom prst="rect">
            <a:avLst/>
          </a:prstGeom>
        </p:spPr>
      </p:pic>
      <p:pic>
        <p:nvPicPr>
          <p:cNvPr id="9" name="Picture 8">
            <a:extLst>
              <a:ext uri="{FF2B5EF4-FFF2-40B4-BE49-F238E27FC236}">
                <a16:creationId xmlns:a16="http://schemas.microsoft.com/office/drawing/2014/main" id="{C692D748-A52D-2888-3A82-8597E5F62E56}"/>
              </a:ext>
            </a:extLst>
          </p:cNvPr>
          <p:cNvPicPr>
            <a:picLocks noChangeAspect="1"/>
          </p:cNvPicPr>
          <p:nvPr/>
        </p:nvPicPr>
        <p:blipFill>
          <a:blip r:embed="rId4"/>
          <a:stretch>
            <a:fillRect/>
          </a:stretch>
        </p:blipFill>
        <p:spPr>
          <a:xfrm>
            <a:off x="1418587" y="3892220"/>
            <a:ext cx="1174459" cy="1105077"/>
          </a:xfrm>
          <a:prstGeom prst="rect">
            <a:avLst/>
          </a:prstGeom>
        </p:spPr>
      </p:pic>
      <p:grpSp>
        <p:nvGrpSpPr>
          <p:cNvPr id="16" name="Group 15">
            <a:extLst>
              <a:ext uri="{FF2B5EF4-FFF2-40B4-BE49-F238E27FC236}">
                <a16:creationId xmlns:a16="http://schemas.microsoft.com/office/drawing/2014/main" id="{044D7730-A48F-DC25-051D-32571936174C}"/>
              </a:ext>
            </a:extLst>
          </p:cNvPr>
          <p:cNvGrpSpPr/>
          <p:nvPr/>
        </p:nvGrpSpPr>
        <p:grpSpPr>
          <a:xfrm>
            <a:off x="1418588" y="5254295"/>
            <a:ext cx="3112316" cy="1105077"/>
            <a:chOff x="1409350" y="5282004"/>
            <a:chExt cx="3284383" cy="1105077"/>
          </a:xfrm>
        </p:grpSpPr>
        <p:pic>
          <p:nvPicPr>
            <p:cNvPr id="12" name="Picture 11">
              <a:extLst>
                <a:ext uri="{FF2B5EF4-FFF2-40B4-BE49-F238E27FC236}">
                  <a16:creationId xmlns:a16="http://schemas.microsoft.com/office/drawing/2014/main" id="{8BBD052D-7807-1A5C-E689-36FCCFFEF5FA}"/>
                </a:ext>
              </a:extLst>
            </p:cNvPr>
            <p:cNvPicPr>
              <a:picLocks noChangeAspect="1"/>
            </p:cNvPicPr>
            <p:nvPr/>
          </p:nvPicPr>
          <p:blipFill>
            <a:blip r:embed="rId4"/>
            <a:stretch>
              <a:fillRect/>
            </a:stretch>
          </p:blipFill>
          <p:spPr>
            <a:xfrm>
              <a:off x="1409350" y="5282004"/>
              <a:ext cx="1174459" cy="1105077"/>
            </a:xfrm>
            <a:prstGeom prst="rect">
              <a:avLst/>
            </a:prstGeom>
          </p:spPr>
        </p:pic>
        <p:pic>
          <p:nvPicPr>
            <p:cNvPr id="13" name="Picture 12">
              <a:extLst>
                <a:ext uri="{FF2B5EF4-FFF2-40B4-BE49-F238E27FC236}">
                  <a16:creationId xmlns:a16="http://schemas.microsoft.com/office/drawing/2014/main" id="{F6362E9C-9DF9-F45B-FFFE-1716C2FB9EBF}"/>
                </a:ext>
              </a:extLst>
            </p:cNvPr>
            <p:cNvPicPr>
              <a:picLocks noChangeAspect="1"/>
            </p:cNvPicPr>
            <p:nvPr/>
          </p:nvPicPr>
          <p:blipFill>
            <a:blip r:embed="rId4"/>
            <a:stretch>
              <a:fillRect/>
            </a:stretch>
          </p:blipFill>
          <p:spPr>
            <a:xfrm>
              <a:off x="2508307" y="5282004"/>
              <a:ext cx="1174459" cy="1105077"/>
            </a:xfrm>
            <a:prstGeom prst="rect">
              <a:avLst/>
            </a:prstGeom>
          </p:spPr>
        </p:pic>
        <p:pic>
          <p:nvPicPr>
            <p:cNvPr id="14" name="Picture 13">
              <a:extLst>
                <a:ext uri="{FF2B5EF4-FFF2-40B4-BE49-F238E27FC236}">
                  <a16:creationId xmlns:a16="http://schemas.microsoft.com/office/drawing/2014/main" id="{FF9A8B29-14C8-D5D6-3B02-F50D0B4A1859}"/>
                </a:ext>
              </a:extLst>
            </p:cNvPr>
            <p:cNvPicPr>
              <a:picLocks noChangeAspect="1"/>
            </p:cNvPicPr>
            <p:nvPr/>
          </p:nvPicPr>
          <p:blipFill>
            <a:blip r:embed="rId4"/>
            <a:stretch>
              <a:fillRect/>
            </a:stretch>
          </p:blipFill>
          <p:spPr>
            <a:xfrm>
              <a:off x="3095537" y="5282004"/>
              <a:ext cx="1174459" cy="1105077"/>
            </a:xfrm>
            <a:prstGeom prst="rect">
              <a:avLst/>
            </a:prstGeom>
          </p:spPr>
        </p:pic>
        <p:pic>
          <p:nvPicPr>
            <p:cNvPr id="15" name="Picture 14">
              <a:extLst>
                <a:ext uri="{FF2B5EF4-FFF2-40B4-BE49-F238E27FC236}">
                  <a16:creationId xmlns:a16="http://schemas.microsoft.com/office/drawing/2014/main" id="{FC8DF00F-A970-23E6-C757-4BB116F346A1}"/>
                </a:ext>
              </a:extLst>
            </p:cNvPr>
            <p:cNvPicPr>
              <a:picLocks noChangeAspect="1"/>
            </p:cNvPicPr>
            <p:nvPr/>
          </p:nvPicPr>
          <p:blipFill>
            <a:blip r:embed="rId4"/>
            <a:stretch>
              <a:fillRect/>
            </a:stretch>
          </p:blipFill>
          <p:spPr>
            <a:xfrm>
              <a:off x="3519274" y="5282004"/>
              <a:ext cx="1174459" cy="1105077"/>
            </a:xfrm>
            <a:prstGeom prst="rect">
              <a:avLst/>
            </a:prstGeom>
          </p:spPr>
        </p:pic>
      </p:grpSp>
      <p:sp>
        <p:nvSpPr>
          <p:cNvPr id="17" name="TextBox 16">
            <a:extLst>
              <a:ext uri="{FF2B5EF4-FFF2-40B4-BE49-F238E27FC236}">
                <a16:creationId xmlns:a16="http://schemas.microsoft.com/office/drawing/2014/main" id="{FCBA9C39-3011-A454-74D9-8D82DB564ECC}"/>
              </a:ext>
            </a:extLst>
          </p:cNvPr>
          <p:cNvSpPr txBox="1"/>
          <p:nvPr/>
        </p:nvSpPr>
        <p:spPr>
          <a:xfrm>
            <a:off x="2859418" y="4260092"/>
            <a:ext cx="4549197" cy="400110"/>
          </a:xfrm>
          <a:prstGeom prst="rect">
            <a:avLst/>
          </a:prstGeom>
          <a:noFill/>
        </p:spPr>
        <p:txBody>
          <a:bodyPr wrap="square" rtlCol="0">
            <a:spAutoFit/>
          </a:bodyPr>
          <a:lstStyle/>
          <a:p>
            <a:r>
              <a:rPr lang="en-US" sz="2000" dirty="0">
                <a:solidFill>
                  <a:schemeClr val="bg1"/>
                </a:solidFill>
              </a:rPr>
              <a:t>Cursor hovering out side the box</a:t>
            </a:r>
            <a:endParaRPr lang="en-PH" sz="2000" dirty="0">
              <a:solidFill>
                <a:schemeClr val="bg1"/>
              </a:solidFill>
            </a:endParaRPr>
          </a:p>
        </p:txBody>
      </p:sp>
      <p:sp>
        <p:nvSpPr>
          <p:cNvPr id="18" name="TextBox 17">
            <a:extLst>
              <a:ext uri="{FF2B5EF4-FFF2-40B4-BE49-F238E27FC236}">
                <a16:creationId xmlns:a16="http://schemas.microsoft.com/office/drawing/2014/main" id="{CC37D279-CD42-5149-6654-D4848A278723}"/>
              </a:ext>
            </a:extLst>
          </p:cNvPr>
          <p:cNvSpPr txBox="1"/>
          <p:nvPr/>
        </p:nvSpPr>
        <p:spPr>
          <a:xfrm>
            <a:off x="4858327" y="5735782"/>
            <a:ext cx="3879273" cy="369332"/>
          </a:xfrm>
          <a:prstGeom prst="rect">
            <a:avLst/>
          </a:prstGeom>
          <a:noFill/>
        </p:spPr>
        <p:txBody>
          <a:bodyPr wrap="square" rtlCol="0">
            <a:spAutoFit/>
          </a:bodyPr>
          <a:lstStyle/>
          <a:p>
            <a:r>
              <a:rPr lang="en-US" dirty="0" err="1">
                <a:solidFill>
                  <a:schemeClr val="bg1"/>
                </a:solidFill>
              </a:rPr>
              <a:t>Cusor</a:t>
            </a:r>
            <a:r>
              <a:rPr lang="en-US" dirty="0">
                <a:solidFill>
                  <a:schemeClr val="bg1"/>
                </a:solidFill>
              </a:rPr>
              <a:t> hovering inside the box</a:t>
            </a:r>
            <a:endParaRPr lang="en-PH" dirty="0">
              <a:solidFill>
                <a:schemeClr val="bg1"/>
              </a:solidFill>
            </a:endParaRPr>
          </a:p>
        </p:txBody>
      </p:sp>
    </p:spTree>
    <p:extLst>
      <p:ext uri="{BB962C8B-B14F-4D97-AF65-F5344CB8AC3E}">
        <p14:creationId xmlns:p14="http://schemas.microsoft.com/office/powerpoint/2010/main" val="1170552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4" descr="Mountains under near dusk sky">
            <a:extLst>
              <a:ext uri="{FF2B5EF4-FFF2-40B4-BE49-F238E27FC236}">
                <a16:creationId xmlns:a16="http://schemas.microsoft.com/office/drawing/2014/main" id="{DE72DC91-8DC9-B68C-C1D3-8F5273481A74}"/>
              </a:ext>
            </a:extLst>
          </p:cNvPr>
          <p:cNvPicPr>
            <a:picLocks noGrp="1" noChangeAspect="1"/>
          </p:cNvPicPr>
          <p:nvPr>
            <p:ph type="pic" sz="quarter" idx="14"/>
          </p:nvPr>
        </p:nvPicPr>
        <p:blipFill rotWithShape="1">
          <a:blip r:embed="rId3"/>
          <a:srcRect l="13191" r="13191"/>
          <a:stretch/>
        </p:blipFill>
        <p:spPr>
          <a:xfrm>
            <a:off x="-675308" y="-569733"/>
            <a:ext cx="3043077" cy="3043083"/>
          </a:xfrm>
        </p:spPr>
      </p:pic>
      <p:sp>
        <p:nvSpPr>
          <p:cNvPr id="2" name="Title 1">
            <a:extLst>
              <a:ext uri="{FF2B5EF4-FFF2-40B4-BE49-F238E27FC236}">
                <a16:creationId xmlns:a16="http://schemas.microsoft.com/office/drawing/2014/main" id="{5475D893-E98A-260A-9EC4-B9365E533FD5}"/>
              </a:ext>
            </a:extLst>
          </p:cNvPr>
          <p:cNvSpPr>
            <a:spLocks noGrp="1"/>
          </p:cNvSpPr>
          <p:nvPr>
            <p:ph type="title"/>
          </p:nvPr>
        </p:nvSpPr>
        <p:spPr>
          <a:xfrm>
            <a:off x="1685550" y="309847"/>
            <a:ext cx="8976447" cy="806769"/>
          </a:xfrm>
        </p:spPr>
        <p:txBody>
          <a:bodyPr/>
          <a:lstStyle/>
          <a:p>
            <a:pPr algn="l"/>
            <a:r>
              <a:rPr lang="en-PH" dirty="0"/>
              <a:t>Transition longhand</a:t>
            </a:r>
            <a:endParaRPr lang="en-US" dirty="0"/>
          </a:p>
        </p:txBody>
      </p:sp>
      <p:sp>
        <p:nvSpPr>
          <p:cNvPr id="3" name="Text Placeholder 2">
            <a:extLst>
              <a:ext uri="{FF2B5EF4-FFF2-40B4-BE49-F238E27FC236}">
                <a16:creationId xmlns:a16="http://schemas.microsoft.com/office/drawing/2014/main" id="{FD70D88C-5989-4007-4953-F54A4A34B778}"/>
              </a:ext>
            </a:extLst>
          </p:cNvPr>
          <p:cNvSpPr>
            <a:spLocks noGrp="1"/>
          </p:cNvSpPr>
          <p:nvPr>
            <p:ph type="body" sz="quarter" idx="13"/>
          </p:nvPr>
        </p:nvSpPr>
        <p:spPr>
          <a:xfrm>
            <a:off x="1530003" y="1116616"/>
            <a:ext cx="10415920" cy="1030966"/>
          </a:xfrm>
        </p:spPr>
        <p:txBody>
          <a:bodyPr/>
          <a:lstStyle/>
          <a:p>
            <a:pPr algn="l"/>
            <a:r>
              <a:rPr lang="en-US" b="1" dirty="0"/>
              <a:t>Transition longhand</a:t>
            </a:r>
            <a:r>
              <a:rPr lang="en-US" dirty="0"/>
              <a:t> refers to the individual CSS properties that can be set to define transitions in a more explicit and detailed manner compared to the shorthand notation.</a:t>
            </a:r>
          </a:p>
        </p:txBody>
      </p:sp>
      <p:sp>
        <p:nvSpPr>
          <p:cNvPr id="4" name="TextBox 3">
            <a:extLst>
              <a:ext uri="{FF2B5EF4-FFF2-40B4-BE49-F238E27FC236}">
                <a16:creationId xmlns:a16="http://schemas.microsoft.com/office/drawing/2014/main" id="{D0F11B6B-7251-6991-1C83-AF818C674605}"/>
              </a:ext>
            </a:extLst>
          </p:cNvPr>
          <p:cNvSpPr txBox="1"/>
          <p:nvPr/>
        </p:nvSpPr>
        <p:spPr>
          <a:xfrm>
            <a:off x="846230" y="2374624"/>
            <a:ext cx="4629687" cy="523220"/>
          </a:xfrm>
          <a:prstGeom prst="rect">
            <a:avLst/>
          </a:prstGeom>
          <a:noFill/>
        </p:spPr>
        <p:txBody>
          <a:bodyPr wrap="square" rtlCol="0">
            <a:spAutoFit/>
          </a:bodyPr>
          <a:lstStyle/>
          <a:p>
            <a:r>
              <a:rPr lang="en-US" sz="2800" b="1" dirty="0">
                <a:solidFill>
                  <a:schemeClr val="bg1"/>
                </a:solidFill>
              </a:rPr>
              <a:t>LONGHAND PROPERTIES: </a:t>
            </a:r>
            <a:endParaRPr lang="en-PH" b="1" dirty="0">
              <a:solidFill>
                <a:schemeClr val="bg1"/>
              </a:solidFill>
            </a:endParaRPr>
          </a:p>
        </p:txBody>
      </p:sp>
      <p:sp>
        <p:nvSpPr>
          <p:cNvPr id="6" name="TextBox 5">
            <a:extLst>
              <a:ext uri="{FF2B5EF4-FFF2-40B4-BE49-F238E27FC236}">
                <a16:creationId xmlns:a16="http://schemas.microsoft.com/office/drawing/2014/main" id="{892800A2-7B23-6110-F51B-45A1C1DA6231}"/>
              </a:ext>
            </a:extLst>
          </p:cNvPr>
          <p:cNvSpPr txBox="1"/>
          <p:nvPr/>
        </p:nvSpPr>
        <p:spPr>
          <a:xfrm>
            <a:off x="846230" y="3124886"/>
            <a:ext cx="11244971" cy="3170099"/>
          </a:xfrm>
          <a:prstGeom prst="rect">
            <a:avLst/>
          </a:prstGeom>
          <a:noFill/>
        </p:spPr>
        <p:txBody>
          <a:bodyPr wrap="square" rtlCol="0">
            <a:spAutoFit/>
          </a:bodyPr>
          <a:lstStyle/>
          <a:p>
            <a:r>
              <a:rPr lang="en-US" sz="2000" dirty="0">
                <a:solidFill>
                  <a:schemeClr val="bg1"/>
                </a:solidFill>
              </a:rPr>
              <a:t>1. transition-property: Specifies the CSS properties the transition effect is for. </a:t>
            </a:r>
          </a:p>
          <a:p>
            <a:r>
              <a:rPr lang="en-US" sz="2000" dirty="0">
                <a:solidFill>
                  <a:schemeClr val="bg1"/>
                </a:solidFill>
              </a:rPr>
              <a:t>In this case, the div will expand both horizontally and vertically when hovered. </a:t>
            </a:r>
          </a:p>
          <a:p>
            <a:r>
              <a:rPr lang="en-US" sz="2000" dirty="0">
                <a:solidFill>
                  <a:schemeClr val="bg1"/>
                </a:solidFill>
              </a:rPr>
              <a:t>2. transition-duration: Specifies the length of </a:t>
            </a:r>
            <a:r>
              <a:rPr lang="en-US" sz="2000" dirty="0" err="1">
                <a:solidFill>
                  <a:schemeClr val="bg1"/>
                </a:solidFill>
              </a:rPr>
              <a:t>timea</a:t>
            </a:r>
            <a:r>
              <a:rPr lang="en-US" sz="2000" dirty="0">
                <a:solidFill>
                  <a:schemeClr val="bg1"/>
                </a:solidFill>
              </a:rPr>
              <a:t> transition takes to complete. In the below example, the height and width transitions will take 1 second and 500 milliseconds respectively.</a:t>
            </a:r>
          </a:p>
          <a:p>
            <a:r>
              <a:rPr lang="en-US" sz="2000" dirty="0">
                <a:solidFill>
                  <a:schemeClr val="bg1"/>
                </a:solidFill>
              </a:rPr>
              <a:t>3. transition-timing-function: Specifies the speed curve of the transition effect. A linear value indicates the transition will have the same speed from start to finish. </a:t>
            </a:r>
          </a:p>
          <a:p>
            <a:r>
              <a:rPr lang="en-US" sz="2000" dirty="0">
                <a:solidFill>
                  <a:schemeClr val="bg1"/>
                </a:solidFill>
              </a:rPr>
              <a:t>4. transition-delay: Specifies the amount of time needed to wait before the transition effect starts. In this case, the height will start transitioning immediately, whereas the width will wait 1 second.</a:t>
            </a:r>
            <a:endParaRPr lang="en-PH" sz="2000" dirty="0">
              <a:solidFill>
                <a:schemeClr val="bg1"/>
              </a:solidFill>
            </a:endParaRPr>
          </a:p>
        </p:txBody>
      </p:sp>
    </p:spTree>
    <p:extLst>
      <p:ext uri="{BB962C8B-B14F-4D97-AF65-F5344CB8AC3E}">
        <p14:creationId xmlns:p14="http://schemas.microsoft.com/office/powerpoint/2010/main" val="2328159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4" descr="Mountains under near dusk sky">
            <a:extLst>
              <a:ext uri="{FF2B5EF4-FFF2-40B4-BE49-F238E27FC236}">
                <a16:creationId xmlns:a16="http://schemas.microsoft.com/office/drawing/2014/main" id="{DE72DC91-8DC9-B68C-C1D3-8F5273481A74}"/>
              </a:ext>
            </a:extLst>
          </p:cNvPr>
          <p:cNvPicPr>
            <a:picLocks noGrp="1" noChangeAspect="1"/>
          </p:cNvPicPr>
          <p:nvPr>
            <p:ph type="pic" sz="quarter" idx="14"/>
          </p:nvPr>
        </p:nvPicPr>
        <p:blipFill rotWithShape="1">
          <a:blip r:embed="rId3"/>
          <a:srcRect l="13191" r="13191"/>
          <a:stretch/>
        </p:blipFill>
        <p:spPr>
          <a:xfrm>
            <a:off x="-675308" y="-569733"/>
            <a:ext cx="3043077" cy="3043083"/>
          </a:xfrm>
        </p:spPr>
      </p:pic>
      <p:sp>
        <p:nvSpPr>
          <p:cNvPr id="2" name="Title 1">
            <a:extLst>
              <a:ext uri="{FF2B5EF4-FFF2-40B4-BE49-F238E27FC236}">
                <a16:creationId xmlns:a16="http://schemas.microsoft.com/office/drawing/2014/main" id="{5475D893-E98A-260A-9EC4-B9365E533FD5}"/>
              </a:ext>
            </a:extLst>
          </p:cNvPr>
          <p:cNvSpPr>
            <a:spLocks noGrp="1"/>
          </p:cNvSpPr>
          <p:nvPr>
            <p:ph type="title"/>
          </p:nvPr>
        </p:nvSpPr>
        <p:spPr>
          <a:xfrm>
            <a:off x="1685550" y="309847"/>
            <a:ext cx="8976447" cy="806769"/>
          </a:xfrm>
        </p:spPr>
        <p:txBody>
          <a:bodyPr/>
          <a:lstStyle/>
          <a:p>
            <a:pPr algn="l"/>
            <a:r>
              <a:rPr lang="en-PH" dirty="0"/>
              <a:t>Transition longhand</a:t>
            </a:r>
            <a:endParaRPr lang="en-US" dirty="0"/>
          </a:p>
        </p:txBody>
      </p:sp>
      <p:sp>
        <p:nvSpPr>
          <p:cNvPr id="3" name="Text Placeholder 2">
            <a:extLst>
              <a:ext uri="{FF2B5EF4-FFF2-40B4-BE49-F238E27FC236}">
                <a16:creationId xmlns:a16="http://schemas.microsoft.com/office/drawing/2014/main" id="{FD70D88C-5989-4007-4953-F54A4A34B778}"/>
              </a:ext>
            </a:extLst>
          </p:cNvPr>
          <p:cNvSpPr>
            <a:spLocks noGrp="1"/>
          </p:cNvSpPr>
          <p:nvPr>
            <p:ph type="body" sz="quarter" idx="13"/>
          </p:nvPr>
        </p:nvSpPr>
        <p:spPr>
          <a:xfrm>
            <a:off x="1530003" y="1116616"/>
            <a:ext cx="10415920" cy="1030966"/>
          </a:xfrm>
        </p:spPr>
        <p:txBody>
          <a:bodyPr/>
          <a:lstStyle/>
          <a:p>
            <a:pPr algn="l"/>
            <a:r>
              <a:rPr lang="en-US" dirty="0"/>
              <a:t>.</a:t>
            </a:r>
          </a:p>
        </p:txBody>
      </p:sp>
      <p:sp>
        <p:nvSpPr>
          <p:cNvPr id="4" name="TextBox 3">
            <a:extLst>
              <a:ext uri="{FF2B5EF4-FFF2-40B4-BE49-F238E27FC236}">
                <a16:creationId xmlns:a16="http://schemas.microsoft.com/office/drawing/2014/main" id="{D0F11B6B-7251-6991-1C83-AF818C674605}"/>
              </a:ext>
            </a:extLst>
          </p:cNvPr>
          <p:cNvSpPr txBox="1"/>
          <p:nvPr/>
        </p:nvSpPr>
        <p:spPr>
          <a:xfrm>
            <a:off x="1544086" y="1082048"/>
            <a:ext cx="4629687" cy="523220"/>
          </a:xfrm>
          <a:prstGeom prst="rect">
            <a:avLst/>
          </a:prstGeom>
          <a:noFill/>
        </p:spPr>
        <p:txBody>
          <a:bodyPr wrap="square" rtlCol="0">
            <a:spAutoFit/>
          </a:bodyPr>
          <a:lstStyle/>
          <a:p>
            <a:r>
              <a:rPr lang="en-US" sz="2800" b="1" dirty="0">
                <a:solidFill>
                  <a:schemeClr val="bg1"/>
                </a:solidFill>
              </a:rPr>
              <a:t>EXAMPLE: </a:t>
            </a:r>
            <a:endParaRPr lang="en-PH" b="1" dirty="0">
              <a:solidFill>
                <a:schemeClr val="bg1"/>
              </a:solidFill>
            </a:endParaRPr>
          </a:p>
        </p:txBody>
      </p:sp>
      <p:pic>
        <p:nvPicPr>
          <p:cNvPr id="8" name="Picture 7">
            <a:extLst>
              <a:ext uri="{FF2B5EF4-FFF2-40B4-BE49-F238E27FC236}">
                <a16:creationId xmlns:a16="http://schemas.microsoft.com/office/drawing/2014/main" id="{E811CE76-EE88-7089-3439-40F86E209096}"/>
              </a:ext>
            </a:extLst>
          </p:cNvPr>
          <p:cNvPicPr>
            <a:picLocks noChangeAspect="1"/>
          </p:cNvPicPr>
          <p:nvPr/>
        </p:nvPicPr>
        <p:blipFill>
          <a:blip r:embed="rId4"/>
          <a:stretch>
            <a:fillRect/>
          </a:stretch>
        </p:blipFill>
        <p:spPr>
          <a:xfrm>
            <a:off x="1170701" y="2087723"/>
            <a:ext cx="4095750" cy="3219450"/>
          </a:xfrm>
          <a:prstGeom prst="rect">
            <a:avLst/>
          </a:prstGeom>
        </p:spPr>
      </p:pic>
    </p:spTree>
    <p:extLst>
      <p:ext uri="{BB962C8B-B14F-4D97-AF65-F5344CB8AC3E}">
        <p14:creationId xmlns:p14="http://schemas.microsoft.com/office/powerpoint/2010/main" val="4290058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a:xfrm>
            <a:off x="1096028" y="188007"/>
            <a:ext cx="9999943" cy="901033"/>
          </a:xfrm>
        </p:spPr>
        <p:txBody>
          <a:bodyPr/>
          <a:lstStyle/>
          <a:p>
            <a:r>
              <a:rPr lang="en-PH" dirty="0"/>
              <a:t>activity</a:t>
            </a:r>
            <a:endParaRPr lang="en-US" dirty="0"/>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flipV="1">
            <a:off x="1892166" y="6971250"/>
            <a:ext cx="7256757" cy="218114"/>
          </a:xfrm>
        </p:spPr>
        <p:txBody>
          <a:bodyPr>
            <a:normAutofit fontScale="77500" lnSpcReduction="20000"/>
          </a:bodyPr>
          <a:lstStyle/>
          <a:p>
            <a:endParaRPr lang="en-PH" dirty="0"/>
          </a:p>
        </p:txBody>
      </p:sp>
      <p:sp>
        <p:nvSpPr>
          <p:cNvPr id="10" name="TextBox 9">
            <a:extLst>
              <a:ext uri="{FF2B5EF4-FFF2-40B4-BE49-F238E27FC236}">
                <a16:creationId xmlns:a16="http://schemas.microsoft.com/office/drawing/2014/main" id="{8CEA7229-B652-38B2-E314-6AC497B606A1}"/>
              </a:ext>
            </a:extLst>
          </p:cNvPr>
          <p:cNvSpPr txBox="1"/>
          <p:nvPr/>
        </p:nvSpPr>
        <p:spPr>
          <a:xfrm flipH="1">
            <a:off x="2357480" y="2206305"/>
            <a:ext cx="5687562" cy="369332"/>
          </a:xfrm>
          <a:prstGeom prst="rect">
            <a:avLst/>
          </a:prstGeom>
          <a:noFill/>
        </p:spPr>
        <p:txBody>
          <a:bodyPr wrap="square" rtlCol="0">
            <a:spAutoFit/>
          </a:bodyPr>
          <a:lstStyle/>
          <a:p>
            <a:endParaRPr lang="en-PH" dirty="0"/>
          </a:p>
        </p:txBody>
      </p:sp>
      <p:sp>
        <p:nvSpPr>
          <p:cNvPr id="12" name="TextBox 11">
            <a:extLst>
              <a:ext uri="{FF2B5EF4-FFF2-40B4-BE49-F238E27FC236}">
                <a16:creationId xmlns:a16="http://schemas.microsoft.com/office/drawing/2014/main" id="{C98A1BEB-CB6F-CFCF-EA77-81E94831554A}"/>
              </a:ext>
            </a:extLst>
          </p:cNvPr>
          <p:cNvSpPr txBox="1"/>
          <p:nvPr/>
        </p:nvSpPr>
        <p:spPr>
          <a:xfrm flipH="1">
            <a:off x="1096028" y="1500015"/>
            <a:ext cx="6224631" cy="923330"/>
          </a:xfrm>
          <a:prstGeom prst="rect">
            <a:avLst/>
          </a:prstGeom>
          <a:noFill/>
        </p:spPr>
        <p:txBody>
          <a:bodyPr wrap="square" rtlCol="0">
            <a:spAutoFit/>
          </a:bodyPr>
          <a:lstStyle/>
          <a:p>
            <a:r>
              <a:rPr lang="en-US" dirty="0">
                <a:solidFill>
                  <a:schemeClr val="bg1"/>
                </a:solidFill>
              </a:rPr>
              <a:t>font size 30px </a:t>
            </a:r>
          </a:p>
          <a:p>
            <a:r>
              <a:rPr lang="en-US" dirty="0">
                <a:solidFill>
                  <a:schemeClr val="bg1"/>
                </a:solidFill>
              </a:rPr>
              <a:t>Text shadow is 0px 0 </a:t>
            </a:r>
            <a:r>
              <a:rPr lang="en-US" dirty="0" err="1">
                <a:solidFill>
                  <a:schemeClr val="bg1"/>
                </a:solidFill>
              </a:rPr>
              <a:t>px</a:t>
            </a:r>
            <a:r>
              <a:rPr lang="en-US" dirty="0">
                <a:solidFill>
                  <a:schemeClr val="bg1"/>
                </a:solidFill>
              </a:rPr>
              <a:t> 15 red, 0px 0 </a:t>
            </a:r>
            <a:r>
              <a:rPr lang="en-US" dirty="0" err="1">
                <a:solidFill>
                  <a:schemeClr val="bg1"/>
                </a:solidFill>
              </a:rPr>
              <a:t>px</a:t>
            </a:r>
            <a:r>
              <a:rPr lang="en-US" dirty="0">
                <a:solidFill>
                  <a:schemeClr val="bg1"/>
                </a:solidFill>
              </a:rPr>
              <a:t> 15 blue</a:t>
            </a:r>
          </a:p>
          <a:p>
            <a:r>
              <a:rPr lang="en-US" dirty="0">
                <a:solidFill>
                  <a:schemeClr val="bg1"/>
                </a:solidFill>
              </a:rPr>
              <a:t>It is line through</a:t>
            </a:r>
            <a:endParaRPr lang="en-PH" dirty="0">
              <a:solidFill>
                <a:schemeClr val="bg1"/>
              </a:solidFill>
            </a:endParaRPr>
          </a:p>
        </p:txBody>
      </p:sp>
      <p:pic>
        <p:nvPicPr>
          <p:cNvPr id="14" name="Picture 13">
            <a:extLst>
              <a:ext uri="{FF2B5EF4-FFF2-40B4-BE49-F238E27FC236}">
                <a16:creationId xmlns:a16="http://schemas.microsoft.com/office/drawing/2014/main" id="{13FF034B-5C6F-10A4-6547-408DE0FBF8D3}"/>
              </a:ext>
            </a:extLst>
          </p:cNvPr>
          <p:cNvPicPr>
            <a:picLocks noChangeAspect="1"/>
          </p:cNvPicPr>
          <p:nvPr/>
        </p:nvPicPr>
        <p:blipFill>
          <a:blip r:embed="rId3"/>
          <a:stretch>
            <a:fillRect/>
          </a:stretch>
        </p:blipFill>
        <p:spPr>
          <a:xfrm>
            <a:off x="1228724" y="3246833"/>
            <a:ext cx="9734550" cy="2381250"/>
          </a:xfrm>
          <a:prstGeom prst="rect">
            <a:avLst/>
          </a:prstGeom>
        </p:spPr>
      </p:pic>
    </p:spTree>
    <p:extLst>
      <p:ext uri="{BB962C8B-B14F-4D97-AF65-F5344CB8AC3E}">
        <p14:creationId xmlns:p14="http://schemas.microsoft.com/office/powerpoint/2010/main" val="2413826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a:xfrm>
            <a:off x="1096028" y="188007"/>
            <a:ext cx="9999943" cy="901033"/>
          </a:xfrm>
        </p:spPr>
        <p:txBody>
          <a:bodyPr/>
          <a:lstStyle/>
          <a:p>
            <a:r>
              <a:rPr lang="en-PH" dirty="0"/>
              <a:t>activity</a:t>
            </a:r>
            <a:endParaRPr lang="en-US" dirty="0"/>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flipV="1">
            <a:off x="1892166" y="6971250"/>
            <a:ext cx="7256757" cy="218114"/>
          </a:xfrm>
        </p:spPr>
        <p:txBody>
          <a:bodyPr>
            <a:normAutofit fontScale="77500" lnSpcReduction="20000"/>
          </a:bodyPr>
          <a:lstStyle/>
          <a:p>
            <a:endParaRPr lang="en-PH" dirty="0"/>
          </a:p>
        </p:txBody>
      </p:sp>
      <p:pic>
        <p:nvPicPr>
          <p:cNvPr id="8" name="Picture 7">
            <a:extLst>
              <a:ext uri="{FF2B5EF4-FFF2-40B4-BE49-F238E27FC236}">
                <a16:creationId xmlns:a16="http://schemas.microsoft.com/office/drawing/2014/main" id="{7B04D746-4330-00FF-C1DA-32F647B1C0B6}"/>
              </a:ext>
            </a:extLst>
          </p:cNvPr>
          <p:cNvPicPr>
            <a:picLocks noChangeAspect="1"/>
          </p:cNvPicPr>
          <p:nvPr/>
        </p:nvPicPr>
        <p:blipFill>
          <a:blip r:embed="rId3"/>
          <a:stretch>
            <a:fillRect/>
          </a:stretch>
        </p:blipFill>
        <p:spPr>
          <a:xfrm>
            <a:off x="466853" y="1089040"/>
            <a:ext cx="6381750" cy="4132714"/>
          </a:xfrm>
          <a:prstGeom prst="rect">
            <a:avLst/>
          </a:prstGeom>
        </p:spPr>
      </p:pic>
      <p:pic>
        <p:nvPicPr>
          <p:cNvPr id="7" name="Picture 6">
            <a:extLst>
              <a:ext uri="{FF2B5EF4-FFF2-40B4-BE49-F238E27FC236}">
                <a16:creationId xmlns:a16="http://schemas.microsoft.com/office/drawing/2014/main" id="{F9D12170-171A-D6B1-51BF-02FB4F7EC9C4}"/>
              </a:ext>
            </a:extLst>
          </p:cNvPr>
          <p:cNvPicPr>
            <a:picLocks noChangeAspect="1"/>
          </p:cNvPicPr>
          <p:nvPr/>
        </p:nvPicPr>
        <p:blipFill>
          <a:blip r:embed="rId4"/>
          <a:stretch>
            <a:fillRect/>
          </a:stretch>
        </p:blipFill>
        <p:spPr>
          <a:xfrm>
            <a:off x="467441" y="5306997"/>
            <a:ext cx="6381162" cy="923925"/>
          </a:xfrm>
          <a:prstGeom prst="rect">
            <a:avLst/>
          </a:prstGeom>
        </p:spPr>
      </p:pic>
    </p:spTree>
    <p:extLst>
      <p:ext uri="{BB962C8B-B14F-4D97-AF65-F5344CB8AC3E}">
        <p14:creationId xmlns:p14="http://schemas.microsoft.com/office/powerpoint/2010/main" val="920715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a:xfrm>
            <a:off x="919431" y="272643"/>
            <a:ext cx="7981006" cy="864066"/>
          </a:xfrm>
        </p:spPr>
        <p:txBody>
          <a:bodyPr/>
          <a:lstStyle/>
          <a:p>
            <a:r>
              <a:rPr lang="en-PH" dirty="0"/>
              <a:t>Key Font Properties</a:t>
            </a:r>
            <a:endParaRPr lang="en-US" dirty="0"/>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a:off x="1414100" y="1895912"/>
            <a:ext cx="7847064" cy="3338819"/>
          </a:xfrm>
        </p:spPr>
        <p:txBody>
          <a:bodyPr>
            <a:normAutofit fontScale="92500" lnSpcReduction="10000"/>
          </a:bodyPr>
          <a:lstStyle/>
          <a:p>
            <a:r>
              <a:rPr lang="en-US" dirty="0"/>
              <a:t>font-style: Controls font style (italic, oblique).</a:t>
            </a:r>
          </a:p>
          <a:p>
            <a:r>
              <a:rPr lang="en-US" dirty="0"/>
              <a:t>font-variant: Displays text in normal or small-caps.</a:t>
            </a:r>
          </a:p>
          <a:p>
            <a:r>
              <a:rPr lang="en-US" dirty="0"/>
              <a:t>font-weight: Adjusts text boldness (e.g., bold, numeric from 100 to 900).</a:t>
            </a:r>
          </a:p>
          <a:p>
            <a:r>
              <a:rPr lang="en-US" dirty="0"/>
              <a:t>font-size: Sets the size of the text.</a:t>
            </a:r>
          </a:p>
          <a:p>
            <a:r>
              <a:rPr lang="en-US" dirty="0"/>
              <a:t>line-height: Adjusts the space between lines.</a:t>
            </a:r>
          </a:p>
          <a:p>
            <a:r>
              <a:rPr lang="en-US" dirty="0"/>
              <a:t>font-family: Specifies the typeface (e.g., Arial, sans-serif).</a:t>
            </a:r>
          </a:p>
          <a:p>
            <a:r>
              <a:rPr lang="en-US" dirty="0"/>
              <a:t>font-stretch: Adjusts the width of the font (e.g., normal, condensed, expanded).</a:t>
            </a:r>
            <a:endParaRPr lang="en-PH" dirty="0"/>
          </a:p>
          <a:p>
            <a:endParaRPr lang="en-PH" dirty="0"/>
          </a:p>
        </p:txBody>
      </p:sp>
      <p:pic>
        <p:nvPicPr>
          <p:cNvPr id="6" name="Picture Placeholder 21" descr="Mountains under near dusk sky">
            <a:extLst>
              <a:ext uri="{FF2B5EF4-FFF2-40B4-BE49-F238E27FC236}">
                <a16:creationId xmlns:a16="http://schemas.microsoft.com/office/drawing/2014/main" id="{56606EF5-1CC7-5421-5CF4-C03704056CCA}"/>
              </a:ext>
            </a:extLst>
          </p:cNvPr>
          <p:cNvPicPr>
            <a:picLocks noGrp="1" noChangeAspect="1"/>
          </p:cNvPicPr>
          <p:nvPr>
            <p:ph type="pic" sz="quarter" idx="13"/>
          </p:nvPr>
        </p:nvPicPr>
        <p:blipFill rotWithShape="1">
          <a:blip r:embed="rId3"/>
          <a:srcRect l="16939" r="16939"/>
          <a:stretch/>
        </p:blipFill>
        <p:spPr>
          <a:xfrm>
            <a:off x="9148923" y="3814917"/>
            <a:ext cx="3043077" cy="3043083"/>
          </a:xfrm>
        </p:spPr>
      </p:pic>
    </p:spTree>
    <p:extLst>
      <p:ext uri="{BB962C8B-B14F-4D97-AF65-F5344CB8AC3E}">
        <p14:creationId xmlns:p14="http://schemas.microsoft.com/office/powerpoint/2010/main" val="396275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a:xfrm>
            <a:off x="801985" y="398478"/>
            <a:ext cx="7981006" cy="864066"/>
          </a:xfrm>
        </p:spPr>
        <p:txBody>
          <a:bodyPr/>
          <a:lstStyle/>
          <a:p>
            <a:r>
              <a:rPr lang="en-PH" dirty="0"/>
              <a:t>Font Shorthand</a:t>
            </a:r>
            <a:endParaRPr lang="en-US" dirty="0"/>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a:off x="801985" y="1325462"/>
            <a:ext cx="7847064" cy="1216404"/>
          </a:xfrm>
        </p:spPr>
        <p:txBody>
          <a:bodyPr>
            <a:normAutofit fontScale="92500"/>
          </a:bodyPr>
          <a:lstStyle/>
          <a:p>
            <a:r>
              <a:rPr lang="en-PH" dirty="0"/>
              <a:t>Combines multiple font properties into one declaration.</a:t>
            </a:r>
          </a:p>
          <a:p>
            <a:r>
              <a:rPr lang="en-PH" dirty="0"/>
              <a:t>Syntax: element { font: [font-style] [font-variant] [font-weight] [font-size/line-height] [font-family]; }</a:t>
            </a:r>
          </a:p>
          <a:p>
            <a:endParaRPr lang="en-PH" dirty="0"/>
          </a:p>
        </p:txBody>
      </p:sp>
      <p:pic>
        <p:nvPicPr>
          <p:cNvPr id="6" name="Picture Placeholder 21" descr="Mountains under near dusk sky">
            <a:extLst>
              <a:ext uri="{FF2B5EF4-FFF2-40B4-BE49-F238E27FC236}">
                <a16:creationId xmlns:a16="http://schemas.microsoft.com/office/drawing/2014/main" id="{56606EF5-1CC7-5421-5CF4-C03704056CCA}"/>
              </a:ext>
            </a:extLst>
          </p:cNvPr>
          <p:cNvPicPr>
            <a:picLocks noGrp="1" noChangeAspect="1"/>
          </p:cNvPicPr>
          <p:nvPr>
            <p:ph type="pic" sz="quarter" idx="13"/>
          </p:nvPr>
        </p:nvPicPr>
        <p:blipFill rotWithShape="1">
          <a:blip r:embed="rId3"/>
          <a:srcRect l="16939" r="16939"/>
          <a:stretch/>
        </p:blipFill>
        <p:spPr>
          <a:xfrm>
            <a:off x="9148923" y="3814917"/>
            <a:ext cx="3043077" cy="3043083"/>
          </a:xfrm>
        </p:spPr>
      </p:pic>
      <p:pic>
        <p:nvPicPr>
          <p:cNvPr id="5" name="Picture 4">
            <a:extLst>
              <a:ext uri="{FF2B5EF4-FFF2-40B4-BE49-F238E27FC236}">
                <a16:creationId xmlns:a16="http://schemas.microsoft.com/office/drawing/2014/main" id="{C9358AC1-8B8B-AF84-0855-12D075CC2E6F}"/>
              </a:ext>
            </a:extLst>
          </p:cNvPr>
          <p:cNvPicPr>
            <a:picLocks noChangeAspect="1"/>
          </p:cNvPicPr>
          <p:nvPr/>
        </p:nvPicPr>
        <p:blipFill>
          <a:blip r:embed="rId4"/>
          <a:stretch>
            <a:fillRect/>
          </a:stretch>
        </p:blipFill>
        <p:spPr>
          <a:xfrm>
            <a:off x="204219" y="3355608"/>
            <a:ext cx="5710020" cy="3196193"/>
          </a:xfrm>
          <a:prstGeom prst="rect">
            <a:avLst/>
          </a:prstGeom>
        </p:spPr>
      </p:pic>
      <p:pic>
        <p:nvPicPr>
          <p:cNvPr id="8" name="Picture 7">
            <a:extLst>
              <a:ext uri="{FF2B5EF4-FFF2-40B4-BE49-F238E27FC236}">
                <a16:creationId xmlns:a16="http://schemas.microsoft.com/office/drawing/2014/main" id="{F102A074-1496-B4AA-E168-E60D0DB043D6}"/>
              </a:ext>
            </a:extLst>
          </p:cNvPr>
          <p:cNvPicPr>
            <a:picLocks noChangeAspect="1"/>
          </p:cNvPicPr>
          <p:nvPr/>
        </p:nvPicPr>
        <p:blipFill>
          <a:blip r:embed="rId5"/>
          <a:stretch>
            <a:fillRect/>
          </a:stretch>
        </p:blipFill>
        <p:spPr>
          <a:xfrm>
            <a:off x="6096000" y="3355608"/>
            <a:ext cx="2753976" cy="1082005"/>
          </a:xfrm>
          <a:prstGeom prst="rect">
            <a:avLst/>
          </a:prstGeom>
        </p:spPr>
      </p:pic>
      <p:sp>
        <p:nvSpPr>
          <p:cNvPr id="9" name="TextBox 8">
            <a:extLst>
              <a:ext uri="{FF2B5EF4-FFF2-40B4-BE49-F238E27FC236}">
                <a16:creationId xmlns:a16="http://schemas.microsoft.com/office/drawing/2014/main" id="{3E9DEFDC-77CB-6D50-C49E-D2E4278BF9AF}"/>
              </a:ext>
            </a:extLst>
          </p:cNvPr>
          <p:cNvSpPr txBox="1"/>
          <p:nvPr/>
        </p:nvSpPr>
        <p:spPr>
          <a:xfrm>
            <a:off x="801985" y="2604784"/>
            <a:ext cx="1983160" cy="461665"/>
          </a:xfrm>
          <a:prstGeom prst="rect">
            <a:avLst/>
          </a:prstGeom>
          <a:noFill/>
        </p:spPr>
        <p:txBody>
          <a:bodyPr wrap="square" rtlCol="0">
            <a:spAutoFit/>
          </a:bodyPr>
          <a:lstStyle/>
          <a:p>
            <a:r>
              <a:rPr lang="en-US" sz="2400" b="1" dirty="0">
                <a:solidFill>
                  <a:schemeClr val="bg1"/>
                </a:solidFill>
              </a:rPr>
              <a:t>EXAMPLE: </a:t>
            </a:r>
            <a:endParaRPr lang="en-PH" sz="2400" b="1" dirty="0">
              <a:solidFill>
                <a:schemeClr val="bg1"/>
              </a:solidFill>
            </a:endParaRPr>
          </a:p>
        </p:txBody>
      </p:sp>
    </p:spTree>
    <p:extLst>
      <p:ext uri="{BB962C8B-B14F-4D97-AF65-F5344CB8AC3E}">
        <p14:creationId xmlns:p14="http://schemas.microsoft.com/office/powerpoint/2010/main" val="300070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a:xfrm>
            <a:off x="3791824" y="236570"/>
            <a:ext cx="7498080" cy="1280160"/>
          </a:xfrm>
        </p:spPr>
        <p:txBody>
          <a:bodyPr/>
          <a:lstStyle/>
          <a:p>
            <a:r>
              <a:rPr lang="en-US" dirty="0"/>
              <a:t>Font Size</a:t>
            </a:r>
          </a:p>
        </p:txBody>
      </p:sp>
      <p:pic>
        <p:nvPicPr>
          <p:cNvPr id="13" name="Picture Placeholder 12" descr="A mountain range with snow">
            <a:extLst>
              <a:ext uri="{FF2B5EF4-FFF2-40B4-BE49-F238E27FC236}">
                <a16:creationId xmlns:a16="http://schemas.microsoft.com/office/drawing/2014/main" id="{06CC7187-0D55-8D17-DB17-83EAB1EF8D05}"/>
              </a:ext>
            </a:extLst>
          </p:cNvPr>
          <p:cNvPicPr>
            <a:picLocks noGrp="1" noChangeAspect="1"/>
          </p:cNvPicPr>
          <p:nvPr>
            <p:ph type="pic" sz="quarter" idx="13"/>
          </p:nvPr>
        </p:nvPicPr>
        <p:blipFill>
          <a:blip r:embed="rId3"/>
          <a:srcRect/>
          <a:stretch/>
        </p:blipFill>
        <p:spPr/>
      </p:pic>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a:xfrm>
            <a:off x="3791824" y="1741554"/>
            <a:ext cx="7821056" cy="3786790"/>
          </a:xfrm>
        </p:spPr>
        <p:txBody>
          <a:bodyPr/>
          <a:lstStyle/>
          <a:p>
            <a:r>
              <a:rPr lang="en-US" dirty="0"/>
              <a:t>Absolute Units:</a:t>
            </a:r>
          </a:p>
          <a:p>
            <a:r>
              <a:rPr lang="en-US" dirty="0" err="1"/>
              <a:t>px</a:t>
            </a:r>
            <a:r>
              <a:rPr lang="en-US" dirty="0"/>
              <a:t> (pixels): Fixed size, which does not scale with user settings.</a:t>
            </a:r>
          </a:p>
          <a:p>
            <a:r>
              <a:rPr lang="en-US" dirty="0"/>
              <a:t>pt (points): Primarily used in print, with 1 point equal to 1/72 of an inch.</a:t>
            </a:r>
          </a:p>
          <a:p>
            <a:r>
              <a:rPr lang="en-US" dirty="0"/>
              <a:t>Inches (in): Represents physical inches</a:t>
            </a:r>
          </a:p>
          <a:p>
            <a:r>
              <a:rPr lang="en-US" dirty="0"/>
              <a:t>Relative Units:</a:t>
            </a:r>
          </a:p>
          <a:p>
            <a:r>
              <a:rPr lang="en-US" dirty="0" err="1"/>
              <a:t>em</a:t>
            </a:r>
            <a:r>
              <a:rPr lang="en-US" dirty="0"/>
              <a:t>: Relative to the font size of the element's parent. If the parent has a font size of 16px, 1em equals 16px.</a:t>
            </a:r>
          </a:p>
          <a:p>
            <a:r>
              <a:rPr lang="en-US" dirty="0"/>
              <a:t>rem (root </a:t>
            </a:r>
            <a:r>
              <a:rPr lang="en-US" dirty="0" err="1"/>
              <a:t>em</a:t>
            </a:r>
            <a:r>
              <a:rPr lang="en-US" dirty="0"/>
              <a:t>): Relative to the font size of the root element (&lt;html&gt;). If the root font size is 16px, 1rem equals 16px regardless of the parent.</a:t>
            </a:r>
          </a:p>
          <a:p>
            <a:r>
              <a:rPr lang="en-US" dirty="0"/>
              <a:t>%: Percentage of the parent element's font size. 100% means the same size as the parent.</a:t>
            </a:r>
          </a:p>
        </p:txBody>
      </p:sp>
    </p:spTree>
    <p:extLst>
      <p:ext uri="{BB962C8B-B14F-4D97-AF65-F5344CB8AC3E}">
        <p14:creationId xmlns:p14="http://schemas.microsoft.com/office/powerpoint/2010/main" val="145028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98432-2D58-D940-A0AE-7748E2A4879B}"/>
              </a:ext>
            </a:extLst>
          </p:cNvPr>
          <p:cNvSpPr>
            <a:spLocks noGrp="1"/>
          </p:cNvSpPr>
          <p:nvPr>
            <p:ph type="ctrTitle"/>
          </p:nvPr>
        </p:nvSpPr>
        <p:spPr>
          <a:xfrm>
            <a:off x="6305724" y="293631"/>
            <a:ext cx="3815041" cy="864066"/>
          </a:xfrm>
        </p:spPr>
        <p:txBody>
          <a:bodyPr/>
          <a:lstStyle/>
          <a:p>
            <a:r>
              <a:rPr lang="en-US" dirty="0"/>
              <a:t>Example:</a:t>
            </a:r>
          </a:p>
        </p:txBody>
      </p:sp>
      <p:sp>
        <p:nvSpPr>
          <p:cNvPr id="7" name="Subtitle 6">
            <a:extLst>
              <a:ext uri="{FF2B5EF4-FFF2-40B4-BE49-F238E27FC236}">
                <a16:creationId xmlns:a16="http://schemas.microsoft.com/office/drawing/2014/main" id="{4C780BDD-62B7-3E51-C2DE-09259F62CC03}"/>
              </a:ext>
            </a:extLst>
          </p:cNvPr>
          <p:cNvSpPr>
            <a:spLocks noGrp="1"/>
          </p:cNvSpPr>
          <p:nvPr>
            <p:ph type="subTitle" idx="1"/>
          </p:nvPr>
        </p:nvSpPr>
        <p:spPr>
          <a:xfrm flipH="1">
            <a:off x="295154" y="114630"/>
            <a:ext cx="45719" cy="397191"/>
          </a:xfrm>
        </p:spPr>
        <p:txBody>
          <a:bodyPr/>
          <a:lstStyle/>
          <a:p>
            <a:endParaRPr lang="en-US" dirty="0"/>
          </a:p>
        </p:txBody>
      </p:sp>
      <p:pic>
        <p:nvPicPr>
          <p:cNvPr id="6" name="Picture 5">
            <a:extLst>
              <a:ext uri="{FF2B5EF4-FFF2-40B4-BE49-F238E27FC236}">
                <a16:creationId xmlns:a16="http://schemas.microsoft.com/office/drawing/2014/main" id="{EA414D45-579D-CF90-C839-D29C0419FFFE}"/>
              </a:ext>
            </a:extLst>
          </p:cNvPr>
          <p:cNvPicPr>
            <a:picLocks noChangeAspect="1"/>
          </p:cNvPicPr>
          <p:nvPr/>
        </p:nvPicPr>
        <p:blipFill>
          <a:blip r:embed="rId3"/>
          <a:stretch>
            <a:fillRect/>
          </a:stretch>
        </p:blipFill>
        <p:spPr>
          <a:xfrm>
            <a:off x="542208" y="114630"/>
            <a:ext cx="4210425" cy="3153041"/>
          </a:xfrm>
          <a:prstGeom prst="rect">
            <a:avLst/>
          </a:prstGeom>
        </p:spPr>
      </p:pic>
      <p:pic>
        <p:nvPicPr>
          <p:cNvPr id="9" name="Picture 8">
            <a:extLst>
              <a:ext uri="{FF2B5EF4-FFF2-40B4-BE49-F238E27FC236}">
                <a16:creationId xmlns:a16="http://schemas.microsoft.com/office/drawing/2014/main" id="{F270DCE1-99DA-5111-9850-E5F820AC083E}"/>
              </a:ext>
            </a:extLst>
          </p:cNvPr>
          <p:cNvPicPr>
            <a:picLocks noChangeAspect="1"/>
          </p:cNvPicPr>
          <p:nvPr/>
        </p:nvPicPr>
        <p:blipFill>
          <a:blip r:embed="rId4"/>
          <a:stretch>
            <a:fillRect/>
          </a:stretch>
        </p:blipFill>
        <p:spPr>
          <a:xfrm>
            <a:off x="542209" y="3370277"/>
            <a:ext cx="4256146" cy="3153041"/>
          </a:xfrm>
          <a:prstGeom prst="rect">
            <a:avLst/>
          </a:prstGeom>
        </p:spPr>
      </p:pic>
      <p:pic>
        <p:nvPicPr>
          <p:cNvPr id="11" name="Picture 10">
            <a:extLst>
              <a:ext uri="{FF2B5EF4-FFF2-40B4-BE49-F238E27FC236}">
                <a16:creationId xmlns:a16="http://schemas.microsoft.com/office/drawing/2014/main" id="{16B3482B-818E-5D30-AAA3-B103203B9F57}"/>
              </a:ext>
            </a:extLst>
          </p:cNvPr>
          <p:cNvPicPr>
            <a:picLocks noChangeAspect="1"/>
          </p:cNvPicPr>
          <p:nvPr/>
        </p:nvPicPr>
        <p:blipFill>
          <a:blip r:embed="rId5"/>
          <a:stretch>
            <a:fillRect/>
          </a:stretch>
        </p:blipFill>
        <p:spPr>
          <a:xfrm>
            <a:off x="5684939" y="2340528"/>
            <a:ext cx="5739716" cy="2503937"/>
          </a:xfrm>
          <a:prstGeom prst="rect">
            <a:avLst/>
          </a:prstGeom>
        </p:spPr>
      </p:pic>
    </p:spTree>
    <p:extLst>
      <p:ext uri="{BB962C8B-B14F-4D97-AF65-F5344CB8AC3E}">
        <p14:creationId xmlns:p14="http://schemas.microsoft.com/office/powerpoint/2010/main" val="374916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860710" y="161766"/>
            <a:ext cx="4340464" cy="656439"/>
          </a:xfrm>
        </p:spPr>
        <p:txBody>
          <a:bodyPr/>
          <a:lstStyle/>
          <a:p>
            <a:r>
              <a:rPr lang="en-US" dirty="0"/>
              <a:t>Text Direction</a:t>
            </a:r>
          </a:p>
        </p:txBody>
      </p:sp>
      <p:sp>
        <p:nvSpPr>
          <p:cNvPr id="4" name="Content Placeholder 3">
            <a:extLst>
              <a:ext uri="{FF2B5EF4-FFF2-40B4-BE49-F238E27FC236}">
                <a16:creationId xmlns:a16="http://schemas.microsoft.com/office/drawing/2014/main" id="{352B3B4A-6ED2-64D9-BEC7-1B6C66971286}"/>
              </a:ext>
            </a:extLst>
          </p:cNvPr>
          <p:cNvSpPr>
            <a:spLocks noGrp="1"/>
          </p:cNvSpPr>
          <p:nvPr>
            <p:ph sz="half" idx="2"/>
          </p:nvPr>
        </p:nvSpPr>
        <p:spPr>
          <a:xfrm>
            <a:off x="1229825" y="838674"/>
            <a:ext cx="9432581" cy="323481"/>
          </a:xfrm>
        </p:spPr>
        <p:txBody>
          <a:bodyPr/>
          <a:lstStyle/>
          <a:p>
            <a:r>
              <a:rPr lang="en-US" dirty="0"/>
              <a:t>The direction property is used to change the horizontal text direction of an element.</a:t>
            </a:r>
          </a:p>
        </p:txBody>
      </p:sp>
      <p:sp>
        <p:nvSpPr>
          <p:cNvPr id="6" name="Content Placeholder 5">
            <a:extLst>
              <a:ext uri="{FF2B5EF4-FFF2-40B4-BE49-F238E27FC236}">
                <a16:creationId xmlns:a16="http://schemas.microsoft.com/office/drawing/2014/main" id="{62FF1654-306D-262A-D360-5E5C2E6B39E3}"/>
              </a:ext>
            </a:extLst>
          </p:cNvPr>
          <p:cNvSpPr>
            <a:spLocks noGrp="1"/>
          </p:cNvSpPr>
          <p:nvPr>
            <p:ph sz="quarter" idx="4"/>
          </p:nvPr>
        </p:nvSpPr>
        <p:spPr>
          <a:xfrm flipV="1">
            <a:off x="12264705" y="1325459"/>
            <a:ext cx="45719" cy="75502"/>
          </a:xfrm>
        </p:spPr>
        <p:txBody>
          <a:bodyPr>
            <a:normAutofit fontScale="32500" lnSpcReduction="20000"/>
          </a:bodyPr>
          <a:lstStyle/>
          <a:p>
            <a:endParaRPr lang="en-US" dirty="0"/>
          </a:p>
        </p:txBody>
      </p:sp>
      <p:pic>
        <p:nvPicPr>
          <p:cNvPr id="5" name="Picture 4">
            <a:extLst>
              <a:ext uri="{FF2B5EF4-FFF2-40B4-BE49-F238E27FC236}">
                <a16:creationId xmlns:a16="http://schemas.microsoft.com/office/drawing/2014/main" id="{2F6779F3-9EAD-4F40-C30C-B02C51F7D50D}"/>
              </a:ext>
            </a:extLst>
          </p:cNvPr>
          <p:cNvPicPr>
            <a:picLocks noChangeAspect="1"/>
          </p:cNvPicPr>
          <p:nvPr/>
        </p:nvPicPr>
        <p:blipFill>
          <a:blip r:embed="rId3"/>
          <a:stretch>
            <a:fillRect/>
          </a:stretch>
        </p:blipFill>
        <p:spPr>
          <a:xfrm>
            <a:off x="25355" y="1956785"/>
            <a:ext cx="6762750" cy="3364859"/>
          </a:xfrm>
          <a:prstGeom prst="rect">
            <a:avLst/>
          </a:prstGeom>
        </p:spPr>
      </p:pic>
      <p:sp>
        <p:nvSpPr>
          <p:cNvPr id="7" name="TextBox 6">
            <a:extLst>
              <a:ext uri="{FF2B5EF4-FFF2-40B4-BE49-F238E27FC236}">
                <a16:creationId xmlns:a16="http://schemas.microsoft.com/office/drawing/2014/main" id="{5F399D95-2D5E-5C50-C118-56BE3E27A9EC}"/>
              </a:ext>
            </a:extLst>
          </p:cNvPr>
          <p:cNvSpPr txBox="1"/>
          <p:nvPr/>
        </p:nvSpPr>
        <p:spPr>
          <a:xfrm>
            <a:off x="939567" y="1395893"/>
            <a:ext cx="1739579" cy="461665"/>
          </a:xfrm>
          <a:prstGeom prst="rect">
            <a:avLst/>
          </a:prstGeom>
          <a:noFill/>
        </p:spPr>
        <p:txBody>
          <a:bodyPr wrap="none" rtlCol="0">
            <a:spAutoFit/>
          </a:bodyPr>
          <a:lstStyle/>
          <a:p>
            <a:r>
              <a:rPr lang="en-US" sz="2400" b="1" dirty="0"/>
              <a:t>EXAMPLE:</a:t>
            </a:r>
            <a:endParaRPr lang="en-PH" sz="2400" b="1" dirty="0"/>
          </a:p>
        </p:txBody>
      </p:sp>
      <p:pic>
        <p:nvPicPr>
          <p:cNvPr id="9" name="Picture 8">
            <a:extLst>
              <a:ext uri="{FF2B5EF4-FFF2-40B4-BE49-F238E27FC236}">
                <a16:creationId xmlns:a16="http://schemas.microsoft.com/office/drawing/2014/main" id="{5C190D74-C62A-9781-D4B2-F876563E1900}"/>
              </a:ext>
            </a:extLst>
          </p:cNvPr>
          <p:cNvPicPr>
            <a:picLocks noChangeAspect="1"/>
          </p:cNvPicPr>
          <p:nvPr/>
        </p:nvPicPr>
        <p:blipFill>
          <a:blip r:embed="rId4"/>
          <a:stretch>
            <a:fillRect/>
          </a:stretch>
        </p:blipFill>
        <p:spPr>
          <a:xfrm>
            <a:off x="6990829" y="1761687"/>
            <a:ext cx="4787314" cy="4337109"/>
          </a:xfrm>
          <a:prstGeom prst="rect">
            <a:avLst/>
          </a:prstGeom>
        </p:spPr>
      </p:pic>
    </p:spTree>
    <p:extLst>
      <p:ext uri="{BB962C8B-B14F-4D97-AF65-F5344CB8AC3E}">
        <p14:creationId xmlns:p14="http://schemas.microsoft.com/office/powerpoint/2010/main" val="210281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24D3-07BE-C483-3F42-95EEE83332F6}"/>
              </a:ext>
            </a:extLst>
          </p:cNvPr>
          <p:cNvSpPr>
            <a:spLocks noGrp="1"/>
          </p:cNvSpPr>
          <p:nvPr>
            <p:ph type="title"/>
          </p:nvPr>
        </p:nvSpPr>
        <p:spPr>
          <a:xfrm>
            <a:off x="1170469" y="1795106"/>
            <a:ext cx="3595833" cy="715569"/>
          </a:xfrm>
        </p:spPr>
        <p:txBody>
          <a:bodyPr/>
          <a:lstStyle/>
          <a:p>
            <a:r>
              <a:rPr lang="en-US" dirty="0">
                <a:solidFill>
                  <a:schemeClr val="tx1"/>
                </a:solidFill>
              </a:rPr>
              <a:t>FONT </a:t>
            </a:r>
            <a:r>
              <a:rPr lang="en-US" dirty="0" err="1">
                <a:solidFill>
                  <a:schemeClr val="tx1"/>
                </a:solidFill>
              </a:rPr>
              <a:t>STaCK</a:t>
            </a:r>
            <a:endParaRPr lang="en-US" dirty="0">
              <a:solidFill>
                <a:schemeClr val="tx1"/>
              </a:solidFill>
            </a:endParaRPr>
          </a:p>
        </p:txBody>
      </p:sp>
      <p:sp>
        <p:nvSpPr>
          <p:cNvPr id="63" name="Text Placeholder 62">
            <a:extLst>
              <a:ext uri="{FF2B5EF4-FFF2-40B4-BE49-F238E27FC236}">
                <a16:creationId xmlns:a16="http://schemas.microsoft.com/office/drawing/2014/main" id="{9EFE5C42-059F-482E-C029-E8FA5107EEDA}"/>
              </a:ext>
            </a:extLst>
          </p:cNvPr>
          <p:cNvSpPr>
            <a:spLocks noGrp="1"/>
          </p:cNvSpPr>
          <p:nvPr>
            <p:ph sz="quarter" idx="15"/>
          </p:nvPr>
        </p:nvSpPr>
        <p:spPr>
          <a:xfrm>
            <a:off x="1170469" y="3119044"/>
            <a:ext cx="4663440" cy="1895475"/>
          </a:xfrm>
        </p:spPr>
        <p:txBody>
          <a:bodyPr>
            <a:normAutofit/>
          </a:bodyPr>
          <a:lstStyle/>
          <a:p>
            <a:pPr marL="0" indent="0">
              <a:buNone/>
            </a:pPr>
            <a:r>
              <a:rPr lang="en-US" dirty="0"/>
              <a:t>A font stack is a list of font families defined in CSS that specifies which fonts should be used for rendering text, in order of preference. If the first font is unavailable, the browser will try the next one in the stack until it finds an available font.</a:t>
            </a:r>
          </a:p>
        </p:txBody>
      </p:sp>
      <p:sp>
        <p:nvSpPr>
          <p:cNvPr id="18" name="Content Placeholder 17">
            <a:extLst>
              <a:ext uri="{FF2B5EF4-FFF2-40B4-BE49-F238E27FC236}">
                <a16:creationId xmlns:a16="http://schemas.microsoft.com/office/drawing/2014/main" id="{828FD192-492A-A40D-E86A-BABC77587C80}"/>
              </a:ext>
            </a:extLst>
          </p:cNvPr>
          <p:cNvSpPr>
            <a:spLocks noGrp="1"/>
          </p:cNvSpPr>
          <p:nvPr>
            <p:ph sz="quarter" idx="13"/>
          </p:nvPr>
        </p:nvSpPr>
        <p:spPr>
          <a:xfrm>
            <a:off x="541929" y="6632257"/>
            <a:ext cx="229858" cy="62158"/>
          </a:xfrm>
        </p:spPr>
        <p:txBody>
          <a:bodyPr/>
          <a:lstStyle/>
          <a:p>
            <a:endParaRPr lang="en-US" dirty="0"/>
          </a:p>
        </p:txBody>
      </p:sp>
      <p:sp>
        <p:nvSpPr>
          <p:cNvPr id="11" name="Content Placeholder 10">
            <a:extLst>
              <a:ext uri="{FF2B5EF4-FFF2-40B4-BE49-F238E27FC236}">
                <a16:creationId xmlns:a16="http://schemas.microsoft.com/office/drawing/2014/main" id="{762FCA4D-7EEE-9E3D-F691-FEFB5FB337E6}"/>
              </a:ext>
            </a:extLst>
          </p:cNvPr>
          <p:cNvSpPr>
            <a:spLocks noGrp="1"/>
          </p:cNvSpPr>
          <p:nvPr>
            <p:ph sz="quarter" idx="4"/>
          </p:nvPr>
        </p:nvSpPr>
        <p:spPr>
          <a:xfrm rot="10800000" flipV="1">
            <a:off x="6665888" y="293616"/>
            <a:ext cx="2268386" cy="302003"/>
          </a:xfrm>
        </p:spPr>
        <p:txBody>
          <a:bodyPr/>
          <a:lstStyle/>
          <a:p>
            <a:pPr marL="0" indent="0">
              <a:buNone/>
            </a:pPr>
            <a:r>
              <a:rPr lang="en-US" sz="2800" b="1" dirty="0">
                <a:solidFill>
                  <a:schemeClr val="bg1"/>
                </a:solidFill>
              </a:rPr>
              <a:t>EXAMPLE:</a:t>
            </a:r>
          </a:p>
        </p:txBody>
      </p:sp>
      <p:pic>
        <p:nvPicPr>
          <p:cNvPr id="4" name="Picture 3">
            <a:extLst>
              <a:ext uri="{FF2B5EF4-FFF2-40B4-BE49-F238E27FC236}">
                <a16:creationId xmlns:a16="http://schemas.microsoft.com/office/drawing/2014/main" id="{9DD390F1-3E94-36E6-5319-AA59D7DF2165}"/>
              </a:ext>
            </a:extLst>
          </p:cNvPr>
          <p:cNvPicPr>
            <a:picLocks noChangeAspect="1"/>
          </p:cNvPicPr>
          <p:nvPr/>
        </p:nvPicPr>
        <p:blipFill>
          <a:blip r:embed="rId3"/>
          <a:stretch>
            <a:fillRect/>
          </a:stretch>
        </p:blipFill>
        <p:spPr>
          <a:xfrm>
            <a:off x="6741122" y="1090219"/>
            <a:ext cx="4867275" cy="2028825"/>
          </a:xfrm>
          <a:prstGeom prst="rect">
            <a:avLst/>
          </a:prstGeom>
        </p:spPr>
      </p:pic>
      <p:pic>
        <p:nvPicPr>
          <p:cNvPr id="10" name="Picture 9">
            <a:extLst>
              <a:ext uri="{FF2B5EF4-FFF2-40B4-BE49-F238E27FC236}">
                <a16:creationId xmlns:a16="http://schemas.microsoft.com/office/drawing/2014/main" id="{B9A7DF5D-1046-378C-E562-5C543B968C4A}"/>
              </a:ext>
            </a:extLst>
          </p:cNvPr>
          <p:cNvPicPr>
            <a:picLocks noChangeAspect="1"/>
          </p:cNvPicPr>
          <p:nvPr/>
        </p:nvPicPr>
        <p:blipFill>
          <a:blip r:embed="rId4"/>
          <a:stretch>
            <a:fillRect/>
          </a:stretch>
        </p:blipFill>
        <p:spPr>
          <a:xfrm>
            <a:off x="6741122" y="3500043"/>
            <a:ext cx="4845638" cy="1133475"/>
          </a:xfrm>
          <a:prstGeom prst="rect">
            <a:avLst/>
          </a:prstGeom>
        </p:spPr>
      </p:pic>
    </p:spTree>
    <p:extLst>
      <p:ext uri="{BB962C8B-B14F-4D97-AF65-F5344CB8AC3E}">
        <p14:creationId xmlns:p14="http://schemas.microsoft.com/office/powerpoint/2010/main" val="719664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47ABD4-990A-BAC8-69FC-AF4C84F3AD63}"/>
              </a:ext>
            </a:extLst>
          </p:cNvPr>
          <p:cNvSpPr>
            <a:spLocks noGrp="1"/>
          </p:cNvSpPr>
          <p:nvPr>
            <p:ph type="ctrTitle"/>
          </p:nvPr>
        </p:nvSpPr>
        <p:spPr>
          <a:xfrm>
            <a:off x="1280161" y="368864"/>
            <a:ext cx="4663438" cy="1266989"/>
          </a:xfrm>
        </p:spPr>
        <p:txBody>
          <a:bodyPr/>
          <a:lstStyle/>
          <a:p>
            <a:r>
              <a:rPr lang="en-PH" dirty="0"/>
              <a:t>Text Overflow</a:t>
            </a:r>
            <a:endParaRPr lang="en-US" dirty="0"/>
          </a:p>
        </p:txBody>
      </p:sp>
      <p:sp>
        <p:nvSpPr>
          <p:cNvPr id="9" name="Text Placeholder 8">
            <a:extLst>
              <a:ext uri="{FF2B5EF4-FFF2-40B4-BE49-F238E27FC236}">
                <a16:creationId xmlns:a16="http://schemas.microsoft.com/office/drawing/2014/main" id="{61E6A21B-7748-174B-D77E-8EE0B288C7D0}"/>
              </a:ext>
            </a:extLst>
          </p:cNvPr>
          <p:cNvSpPr>
            <a:spLocks noGrp="1"/>
          </p:cNvSpPr>
          <p:nvPr>
            <p:ph type="body" sz="quarter" idx="14"/>
          </p:nvPr>
        </p:nvSpPr>
        <p:spPr>
          <a:xfrm>
            <a:off x="1280159" y="1829111"/>
            <a:ext cx="4663440" cy="1945935"/>
          </a:xfrm>
        </p:spPr>
        <p:txBody>
          <a:bodyPr/>
          <a:lstStyle/>
          <a:p>
            <a:r>
              <a:rPr lang="en-US" b="1" dirty="0"/>
              <a:t>Text overflow</a:t>
            </a:r>
            <a:r>
              <a:rPr lang="en-US" dirty="0"/>
              <a:t> is a CSS property that controls how overflowed content that exceeds the bounds of a container is displayed, allowing you to specify how to indicate that text has been cut off or is hidden.</a:t>
            </a:r>
          </a:p>
        </p:txBody>
      </p:sp>
      <p:pic>
        <p:nvPicPr>
          <p:cNvPr id="6" name="Picture Placeholder 21" descr="Mountains under near dusk sky">
            <a:extLst>
              <a:ext uri="{FF2B5EF4-FFF2-40B4-BE49-F238E27FC236}">
                <a16:creationId xmlns:a16="http://schemas.microsoft.com/office/drawing/2014/main" id="{1472EB4E-1296-AC66-19FA-B01BB8D8A5F8}"/>
              </a:ext>
            </a:extLst>
          </p:cNvPr>
          <p:cNvPicPr>
            <a:picLocks noGrp="1" noChangeAspect="1"/>
          </p:cNvPicPr>
          <p:nvPr>
            <p:ph type="pic" sz="quarter" idx="13"/>
          </p:nvPr>
        </p:nvPicPr>
        <p:blipFill rotWithShape="1">
          <a:blip r:embed="rId3"/>
          <a:srcRect l="22444" r="22444"/>
          <a:stretch/>
        </p:blipFill>
        <p:spPr>
          <a:xfrm>
            <a:off x="6695553" y="301752"/>
            <a:ext cx="5221224" cy="6263640"/>
          </a:xfrm>
        </p:spPr>
      </p:pic>
      <p:pic>
        <p:nvPicPr>
          <p:cNvPr id="4" name="Picture 3">
            <a:extLst>
              <a:ext uri="{FF2B5EF4-FFF2-40B4-BE49-F238E27FC236}">
                <a16:creationId xmlns:a16="http://schemas.microsoft.com/office/drawing/2014/main" id="{1811546D-CC73-A7B0-2592-A96F3EE9D6F9}"/>
              </a:ext>
            </a:extLst>
          </p:cNvPr>
          <p:cNvPicPr>
            <a:picLocks noChangeAspect="1"/>
          </p:cNvPicPr>
          <p:nvPr/>
        </p:nvPicPr>
        <p:blipFill>
          <a:blip r:embed="rId4"/>
          <a:stretch>
            <a:fillRect/>
          </a:stretch>
        </p:blipFill>
        <p:spPr>
          <a:xfrm>
            <a:off x="6410564" y="835016"/>
            <a:ext cx="5791201" cy="2286000"/>
          </a:xfrm>
          <a:prstGeom prst="rect">
            <a:avLst/>
          </a:prstGeom>
        </p:spPr>
      </p:pic>
      <p:sp>
        <p:nvSpPr>
          <p:cNvPr id="5" name="TextBox 4">
            <a:extLst>
              <a:ext uri="{FF2B5EF4-FFF2-40B4-BE49-F238E27FC236}">
                <a16:creationId xmlns:a16="http://schemas.microsoft.com/office/drawing/2014/main" id="{B7CF660E-074B-4CC8-DB7A-799DE4440A9B}"/>
              </a:ext>
            </a:extLst>
          </p:cNvPr>
          <p:cNvSpPr txBox="1"/>
          <p:nvPr/>
        </p:nvSpPr>
        <p:spPr>
          <a:xfrm>
            <a:off x="6493079" y="337552"/>
            <a:ext cx="2902591" cy="461665"/>
          </a:xfrm>
          <a:prstGeom prst="rect">
            <a:avLst/>
          </a:prstGeom>
          <a:noFill/>
        </p:spPr>
        <p:txBody>
          <a:bodyPr wrap="square" rtlCol="0">
            <a:spAutoFit/>
          </a:bodyPr>
          <a:lstStyle/>
          <a:p>
            <a:r>
              <a:rPr lang="en-US" sz="2400" b="1" dirty="0">
                <a:solidFill>
                  <a:schemeClr val="bg1"/>
                </a:solidFill>
              </a:rPr>
              <a:t>Example:</a:t>
            </a:r>
            <a:endParaRPr lang="en-PH" b="1" dirty="0">
              <a:solidFill>
                <a:schemeClr val="bg1"/>
              </a:solidFill>
            </a:endParaRPr>
          </a:p>
        </p:txBody>
      </p:sp>
      <p:pic>
        <p:nvPicPr>
          <p:cNvPr id="8" name="Picture 7">
            <a:extLst>
              <a:ext uri="{FF2B5EF4-FFF2-40B4-BE49-F238E27FC236}">
                <a16:creationId xmlns:a16="http://schemas.microsoft.com/office/drawing/2014/main" id="{514327C9-C567-78B9-7E54-A3828A49D874}"/>
              </a:ext>
            </a:extLst>
          </p:cNvPr>
          <p:cNvPicPr>
            <a:picLocks noChangeAspect="1"/>
          </p:cNvPicPr>
          <p:nvPr/>
        </p:nvPicPr>
        <p:blipFill>
          <a:blip r:embed="rId5"/>
          <a:stretch>
            <a:fillRect/>
          </a:stretch>
        </p:blipFill>
        <p:spPr>
          <a:xfrm>
            <a:off x="6493078" y="3429000"/>
            <a:ext cx="5627309" cy="1945936"/>
          </a:xfrm>
          <a:prstGeom prst="rect">
            <a:avLst/>
          </a:prstGeom>
        </p:spPr>
      </p:pic>
    </p:spTree>
    <p:extLst>
      <p:ext uri="{BB962C8B-B14F-4D97-AF65-F5344CB8AC3E}">
        <p14:creationId xmlns:p14="http://schemas.microsoft.com/office/powerpoint/2010/main" val="3638111570"/>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3.xml><?xml version="1.0" encoding="utf-8"?>
<ds:datastoreItem xmlns:ds="http://schemas.openxmlformats.org/officeDocument/2006/customXml" ds:itemID="{52D646E0-DCC8-4209-B539-AA58186B6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{3FB94914-6119-4B6A-9EC9-83679627BB2B}tf89338750_win32</Template>
  <TotalTime>207</TotalTime>
  <Words>951</Words>
  <Application>Microsoft Office PowerPoint</Application>
  <PresentationFormat>Widescreen</PresentationFormat>
  <Paragraphs>105</Paragraphs>
  <Slides>25</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Univers</vt:lpstr>
      <vt:lpstr>GradientVTI</vt:lpstr>
      <vt:lpstr>Typograpy and transition</vt:lpstr>
      <vt:lpstr>Introduction to Typography</vt:lpstr>
      <vt:lpstr>Key Font Properties</vt:lpstr>
      <vt:lpstr>Font Shorthand</vt:lpstr>
      <vt:lpstr>Font Size</vt:lpstr>
      <vt:lpstr>Example:</vt:lpstr>
      <vt:lpstr>Text Direction</vt:lpstr>
      <vt:lpstr>FONT STaCK</vt:lpstr>
      <vt:lpstr>Text Overflow</vt:lpstr>
      <vt:lpstr>Text Shadow</vt:lpstr>
      <vt:lpstr>Multiple shadow</vt:lpstr>
      <vt:lpstr>Text transform  </vt:lpstr>
      <vt:lpstr>Text Indent</vt:lpstr>
      <vt:lpstr>Text Decoration </vt:lpstr>
      <vt:lpstr>Word Spacing</vt:lpstr>
      <vt:lpstr>Font Variant</vt:lpstr>
      <vt:lpstr>INTRODUCTION TO TRASITION</vt:lpstr>
      <vt:lpstr>TRANSITIONS</vt:lpstr>
      <vt:lpstr>Transition shorthand</vt:lpstr>
      <vt:lpstr>cubic-bezier</vt:lpstr>
      <vt:lpstr>EXAMPLE:</vt:lpstr>
      <vt:lpstr>Transition longhand</vt:lpstr>
      <vt:lpstr>Transition longhand</vt:lpstr>
      <vt:lpstr>activity</vt:lpstr>
      <vt:lpstr>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Typograpy and transition</dc:title>
  <dc:creator>a4</dc:creator>
  <cp:lastModifiedBy>a4</cp:lastModifiedBy>
  <cp:revision>15</cp:revision>
  <dcterms:created xsi:type="dcterms:W3CDTF">2024-10-19T04:14:18Z</dcterms:created>
  <dcterms:modified xsi:type="dcterms:W3CDTF">2024-10-19T07:42:14Z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