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94"/>
  </p:handoutMasterIdLst>
  <p:sldIdLst>
    <p:sldId id="448" r:id="rId3"/>
    <p:sldId id="449" r:id="rId4"/>
    <p:sldId id="450" r:id="rId5"/>
    <p:sldId id="451" r:id="rId7"/>
    <p:sldId id="452" r:id="rId8"/>
    <p:sldId id="453" r:id="rId9"/>
    <p:sldId id="537" r:id="rId10"/>
    <p:sldId id="258" r:id="rId11"/>
    <p:sldId id="259" r:id="rId12"/>
    <p:sldId id="351" r:id="rId13"/>
    <p:sldId id="346" r:id="rId14"/>
    <p:sldId id="347" r:id="rId15"/>
    <p:sldId id="348" r:id="rId16"/>
    <p:sldId id="349" r:id="rId17"/>
    <p:sldId id="364" r:id="rId18"/>
    <p:sldId id="350" r:id="rId19"/>
    <p:sldId id="352" r:id="rId20"/>
    <p:sldId id="369" r:id="rId21"/>
    <p:sldId id="294" r:id="rId22"/>
    <p:sldId id="295" r:id="rId23"/>
    <p:sldId id="353" r:id="rId24"/>
    <p:sldId id="266" r:id="rId25"/>
    <p:sldId id="276" r:id="rId26"/>
    <p:sldId id="275" r:id="rId27"/>
    <p:sldId id="277" r:id="rId28"/>
    <p:sldId id="310" r:id="rId29"/>
    <p:sldId id="278" r:id="rId30"/>
    <p:sldId id="311" r:id="rId31"/>
    <p:sldId id="354" r:id="rId32"/>
    <p:sldId id="308" r:id="rId33"/>
    <p:sldId id="370" r:id="rId34"/>
    <p:sldId id="281" r:id="rId35"/>
    <p:sldId id="282" r:id="rId36"/>
    <p:sldId id="355" r:id="rId37"/>
    <p:sldId id="284" r:id="rId38"/>
    <p:sldId id="283" r:id="rId39"/>
    <p:sldId id="299" r:id="rId40"/>
    <p:sldId id="302" r:id="rId41"/>
    <p:sldId id="303" r:id="rId42"/>
    <p:sldId id="305" r:id="rId43"/>
    <p:sldId id="306" r:id="rId44"/>
    <p:sldId id="307" r:id="rId45"/>
    <p:sldId id="300" r:id="rId46"/>
    <p:sldId id="373" r:id="rId47"/>
    <p:sldId id="301" r:id="rId48"/>
    <p:sldId id="309" r:id="rId49"/>
    <p:sldId id="357" r:id="rId50"/>
    <p:sldId id="312" r:id="rId51"/>
    <p:sldId id="288" r:id="rId52"/>
    <p:sldId id="313" r:id="rId53"/>
    <p:sldId id="317" r:id="rId54"/>
    <p:sldId id="314" r:id="rId55"/>
    <p:sldId id="319" r:id="rId56"/>
    <p:sldId id="318" r:id="rId57"/>
    <p:sldId id="315" r:id="rId58"/>
    <p:sldId id="323" r:id="rId59"/>
    <p:sldId id="324" r:id="rId60"/>
    <p:sldId id="325" r:id="rId61"/>
    <p:sldId id="316" r:id="rId62"/>
    <p:sldId id="326" r:id="rId63"/>
    <p:sldId id="327" r:id="rId64"/>
    <p:sldId id="328" r:id="rId65"/>
    <p:sldId id="320" r:id="rId66"/>
    <p:sldId id="322" r:id="rId67"/>
    <p:sldId id="356" r:id="rId68"/>
    <p:sldId id="329" r:id="rId69"/>
    <p:sldId id="289" r:id="rId70"/>
    <p:sldId id="331" r:id="rId71"/>
    <p:sldId id="330" r:id="rId72"/>
    <p:sldId id="332" r:id="rId73"/>
    <p:sldId id="333" r:id="rId74"/>
    <p:sldId id="336" r:id="rId75"/>
    <p:sldId id="337" r:id="rId76"/>
    <p:sldId id="338" r:id="rId77"/>
    <p:sldId id="339" r:id="rId78"/>
    <p:sldId id="340" r:id="rId79"/>
    <p:sldId id="334" r:id="rId80"/>
    <p:sldId id="341" r:id="rId81"/>
    <p:sldId id="335" r:id="rId82"/>
    <p:sldId id="342" r:id="rId83"/>
    <p:sldId id="343" r:id="rId84"/>
    <p:sldId id="344" r:id="rId85"/>
    <p:sldId id="345" r:id="rId86"/>
    <p:sldId id="358" r:id="rId87"/>
    <p:sldId id="374" r:id="rId88"/>
    <p:sldId id="359" r:id="rId89"/>
    <p:sldId id="360" r:id="rId90"/>
    <p:sldId id="361" r:id="rId91"/>
    <p:sldId id="362" r:id="rId92"/>
    <p:sldId id="371" r:id="rId9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85052" autoAdjust="0"/>
  </p:normalViewPr>
  <p:slideViewPr>
    <p:cSldViewPr>
      <p:cViewPr>
        <p:scale>
          <a:sx n="90" d="100"/>
          <a:sy n="90" d="100"/>
        </p:scale>
        <p:origin x="-624" y="-72"/>
      </p:cViewPr>
      <p:guideLst>
        <p:guide orient="horz" pos="16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handoutMaster" Target="handoutMasters/handoutMaster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44F40-F4D0-421E-BFF6-A881DCAB9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79D-61E0-41CC-9157-D4A19B280D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6"/>
              </a:buClr>
              <a:buSzPct val="70000"/>
              <a:buFont typeface="Wingdings" panose="05000000000000000000" pitchFamily="2" charset="2"/>
              <a:buChar char="l"/>
              <a:defRPr/>
            </a:lvl1pPr>
            <a:lvl2pPr marL="742950" indent="-285750">
              <a:buClr>
                <a:schemeClr val="accent6"/>
              </a:buClr>
              <a:buSzPct val="50000"/>
              <a:buFont typeface="Wingdings" panose="05000000000000000000" pitchFamily="2" charset="2"/>
              <a:buChar char="p"/>
              <a:defRPr/>
            </a:lvl2pPr>
            <a:lvl3pPr marL="1143000" indent="-228600">
              <a:buClr>
                <a:schemeClr val="accent6"/>
              </a:buClr>
              <a:buSzPct val="4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4787800"/>
            <a:ext cx="9144000" cy="376238"/>
          </a:xfrm>
          <a:solidFill>
            <a:srgbClr val="EC6816"/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1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53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C77F-2078-4DB5-A104-983F80C66F6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975" y="-1270"/>
            <a:ext cx="4572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SzPct val="50000"/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/>
        </a:buClr>
        <a:buSzPct val="4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799465"/>
            <a:ext cx="8077200" cy="2631440"/>
          </a:xfrm>
        </p:spPr>
        <p:txBody>
          <a:bodyPr>
            <a:noAutofit/>
          </a:bodyPr>
          <a:lstStyle/>
          <a:p>
            <a:r>
              <a:rPr lang="zh-CN" altLang="en-US" sz="13800">
                <a:solidFill>
                  <a:srgbClr val="FF0000"/>
                </a:solidFill>
                <a:latin typeface="叶根友毛笔行书2.0版" panose="02010601030101010101" charset="-122"/>
                <a:ea typeface="叶根友毛笔行书2.0版" panose="02010601030101010101" charset="-122"/>
              </a:rPr>
              <a:t>毕业典礼</a:t>
            </a:r>
            <a:endParaRPr lang="zh-CN" altLang="en-US" sz="13800">
              <a:solidFill>
                <a:srgbClr val="FF0000"/>
              </a:solidFill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9144000" cy="483518"/>
          </a:xfrm>
          <a:solidFill>
            <a:schemeClr val="accent6"/>
          </a:solidFill>
        </p:spPr>
        <p:txBody>
          <a:bodyPr/>
          <a:lstStyle/>
          <a:p>
            <a:pPr algn="r"/>
            <a:r>
              <a:rPr lang="zh-CN" altLang="en-US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图灵学院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235" y="3348990"/>
            <a:ext cx="710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致敬大师，致敬每一位图灵学院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VIP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！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accent6"/>
                </a:solidFill>
              </a:rPr>
              <a:t>工作观</a:t>
            </a:r>
            <a:endParaRPr lang="en-US" altLang="zh-CN" smtClean="0">
              <a:solidFill>
                <a:schemeClr val="accent6"/>
              </a:solidFill>
            </a:endParaRPr>
          </a:p>
          <a:p>
            <a:r>
              <a:rPr lang="zh-CN" altLang="en-US" smtClean="0"/>
              <a:t>技术</a:t>
            </a:r>
            <a:r>
              <a:rPr lang="zh-CN" altLang="en-US"/>
              <a:t>的优势体现在哪里</a:t>
            </a:r>
            <a:endParaRPr lang="en-US" altLang="zh-CN"/>
          </a:p>
          <a:p>
            <a:r>
              <a:rPr lang="zh-CN" altLang="en-US" smtClean="0"/>
              <a:t>普通程序员和熟练开发者的关键区别</a:t>
            </a:r>
            <a:endParaRPr lang="en-US" altLang="zh-CN" smtClean="0"/>
          </a:p>
          <a:p>
            <a:r>
              <a:rPr lang="zh-CN" altLang="en-US" smtClean="0"/>
              <a:t>专业</a:t>
            </a:r>
            <a:endParaRPr lang="en-US" altLang="zh-CN" smtClean="0"/>
          </a:p>
          <a:p>
            <a:pPr lvl="1"/>
            <a:r>
              <a:rPr lang="zh-CN" altLang="en-US" smtClean="0"/>
              <a:t>专项能力修炼</a:t>
            </a:r>
            <a:endParaRPr lang="en-US" altLang="zh-CN" smtClean="0"/>
          </a:p>
          <a:p>
            <a:pPr lvl="1"/>
            <a:r>
              <a:rPr lang="zh-CN" altLang="en-US" smtClean="0"/>
              <a:t>知识体系构建</a:t>
            </a:r>
            <a:endParaRPr lang="en-US" altLang="zh-CN" smtClean="0"/>
          </a:p>
          <a:p>
            <a:pPr lvl="1"/>
            <a:r>
              <a:rPr lang="zh-CN" altLang="en-US" smtClean="0"/>
              <a:t>如何持续行动下去</a:t>
            </a:r>
            <a:endParaRPr lang="en-US" altLang="zh-CN" smtClean="0"/>
          </a:p>
          <a:p>
            <a:r>
              <a:rPr lang="zh-CN" altLang="en-US" smtClean="0"/>
              <a:t>突破成长困境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工作的目的</a:t>
            </a:r>
            <a:endParaRPr lang="en-US" altLang="zh-CN" smtClean="0"/>
          </a:p>
          <a:p>
            <a:r>
              <a:rPr lang="zh-CN" altLang="en-US" smtClean="0"/>
              <a:t>企业和员工是一个联盟</a:t>
            </a:r>
            <a:endParaRPr lang="en-US" altLang="zh-CN" smtClean="0"/>
          </a:p>
          <a:p>
            <a:r>
              <a:rPr lang="zh-CN" altLang="en-US" smtClean="0"/>
              <a:t>企业只需要一种人</a:t>
            </a:r>
            <a:endParaRPr lang="en-US" altLang="zh-CN" smtClean="0"/>
          </a:p>
          <a:p>
            <a:r>
              <a:rPr lang="zh-CN" altLang="en-US" smtClean="0"/>
              <a:t>优秀程序员的素养和能力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工作的目的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赚钱</a:t>
            </a:r>
            <a:endParaRPr lang="en-US" altLang="zh-CN" smtClean="0"/>
          </a:p>
          <a:p>
            <a:pPr lvl="1"/>
            <a:r>
              <a:rPr lang="zh-CN" altLang="en-US" smtClean="0"/>
              <a:t>创造价值才能赚到钱</a:t>
            </a:r>
            <a:endParaRPr lang="en-US" altLang="zh-CN" smtClean="0"/>
          </a:p>
          <a:p>
            <a:pPr lvl="1"/>
            <a:r>
              <a:rPr lang="zh-CN" altLang="en-US" smtClean="0"/>
              <a:t>你的价值体现在哪里？</a:t>
            </a:r>
            <a:endParaRPr lang="en-US" altLang="zh-CN" smtClean="0"/>
          </a:p>
          <a:p>
            <a:r>
              <a:rPr lang="zh-CN" altLang="en-US" smtClean="0"/>
              <a:t>自我成就</a:t>
            </a:r>
            <a:endParaRPr lang="en-US" altLang="zh-CN" smtClean="0"/>
          </a:p>
          <a:p>
            <a:pPr lvl="1"/>
            <a:r>
              <a:rPr lang="zh-CN" altLang="en-US" smtClean="0"/>
              <a:t>成长</a:t>
            </a:r>
            <a:endParaRPr lang="en-US" altLang="zh-CN" smtClean="0"/>
          </a:p>
          <a:p>
            <a:pPr lvl="1"/>
            <a:r>
              <a:rPr lang="zh-CN" altLang="en-US"/>
              <a:t>成就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1026" name="Picture 2" descr="D:\projects\个人\分享\信利\钱墙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6"/>
          <a:stretch>
            <a:fillRect/>
          </a:stretch>
        </p:blipFill>
        <p:spPr bwMode="auto">
          <a:xfrm>
            <a:off x="4475718" y="1059582"/>
            <a:ext cx="4288883" cy="26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jects\个人\分享\信利\成长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51" y="2246366"/>
            <a:ext cx="4362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企业和员工是一个联盟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同一条船</a:t>
            </a:r>
            <a:endParaRPr lang="en-US" altLang="zh-CN" smtClean="0"/>
          </a:p>
          <a:p>
            <a:pPr lvl="1"/>
            <a:r>
              <a:rPr lang="zh-CN" altLang="en-US" smtClean="0"/>
              <a:t>目标统合</a:t>
            </a:r>
            <a:endParaRPr lang="en-US" altLang="zh-CN" smtClean="0"/>
          </a:p>
          <a:p>
            <a:pPr lvl="1"/>
            <a:r>
              <a:rPr lang="zh-CN" altLang="en-US" smtClean="0"/>
              <a:t>利益分享</a:t>
            </a:r>
            <a:endParaRPr lang="en-US" altLang="zh-CN" smtClean="0"/>
          </a:p>
          <a:p>
            <a:r>
              <a:rPr lang="zh-CN" altLang="en-US" smtClean="0"/>
              <a:t>内在价值提升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2050" name="Picture 2" descr="D:\projects\个人\分享\信利\皮划艇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03598"/>
            <a:ext cx="4042800" cy="3032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企业只需要一种人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可以搞定问题的人</a:t>
            </a:r>
            <a:endParaRPr lang="en-US" altLang="zh-CN" smtClean="0"/>
          </a:p>
          <a:p>
            <a:r>
              <a:rPr lang="zh-CN" altLang="en-US" smtClean="0"/>
              <a:t>技术不是目的，是手段</a:t>
            </a:r>
            <a:endParaRPr lang="en-US" altLang="zh-CN" smtClean="0"/>
          </a:p>
          <a:p>
            <a:r>
              <a:rPr lang="zh-CN" altLang="en-US" smtClean="0"/>
              <a:t>解决问题才是王道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3074" name="Picture 2" descr="D:\projects\个人\分享\信利\搞定问题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7574"/>
            <a:ext cx="3322800" cy="33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你现在放的水，将来会流成泪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1026" name="Picture 2" descr="D:\projects\个人\分享\信利\放水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9" t="9699" b="3695"/>
          <a:stretch>
            <a:fillRect/>
          </a:stretch>
        </p:blipFill>
        <p:spPr bwMode="auto">
          <a:xfrm>
            <a:off x="611560" y="1779663"/>
            <a:ext cx="2160000" cy="19342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jects\个人\分享\信利\流泪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392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>
            <a:off x="2843808" y="2496743"/>
            <a:ext cx="648072" cy="24705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012160" y="2496743"/>
            <a:ext cx="648072" cy="24705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40138" y="1616170"/>
            <a:ext cx="2160000" cy="2261250"/>
            <a:chOff x="3640138" y="1616170"/>
            <a:chExt cx="2160000" cy="2261250"/>
          </a:xfrm>
        </p:grpSpPr>
        <p:pic>
          <p:nvPicPr>
            <p:cNvPr id="1028" name="Picture 4" descr="D:\projects\blogs\漫谈程序员系列\3d打印程序猿\programmer_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8" y="1616170"/>
              <a:ext cx="2160000" cy="22612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椭圆 5"/>
            <p:cNvSpPr/>
            <p:nvPr/>
          </p:nvSpPr>
          <p:spPr>
            <a:xfrm>
              <a:off x="4720138" y="1923678"/>
              <a:ext cx="355918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优秀程序员的素养和能力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376" y="1124941"/>
            <a:ext cx="2530624" cy="3535041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承担责任</a:t>
            </a:r>
            <a:endParaRPr lang="en-US" altLang="zh-CN" sz="2000" smtClean="0"/>
          </a:p>
          <a:p>
            <a:r>
              <a:rPr lang="zh-CN" altLang="en-US" sz="2000" smtClean="0"/>
              <a:t>积极主动</a:t>
            </a:r>
            <a:endParaRPr lang="en-US" altLang="zh-CN" sz="2000" smtClean="0"/>
          </a:p>
          <a:p>
            <a:r>
              <a:rPr lang="zh-CN" altLang="en-US" sz="2000" smtClean="0"/>
              <a:t>勤奋</a:t>
            </a:r>
            <a:endParaRPr lang="en-US" altLang="zh-CN" sz="2000" smtClean="0"/>
          </a:p>
          <a:p>
            <a:r>
              <a:rPr lang="zh-CN" altLang="en-US" sz="2000" smtClean="0"/>
              <a:t>自主学习</a:t>
            </a:r>
            <a:endParaRPr lang="en-US" altLang="zh-CN" sz="2000" smtClean="0"/>
          </a:p>
          <a:p>
            <a:r>
              <a:rPr lang="zh-CN" altLang="en-US" sz="2000"/>
              <a:t>双赢</a:t>
            </a:r>
            <a:r>
              <a:rPr lang="zh-CN" altLang="en-US" sz="2000" smtClean="0"/>
              <a:t>思维</a:t>
            </a:r>
            <a:endParaRPr lang="en-US" altLang="zh-CN" sz="2000" smtClean="0"/>
          </a:p>
          <a:p>
            <a:r>
              <a:rPr lang="zh-CN" altLang="en-US" sz="2000" smtClean="0"/>
              <a:t>目标管理</a:t>
            </a:r>
            <a:endParaRPr lang="en-US" altLang="zh-CN" sz="2000" smtClean="0"/>
          </a:p>
          <a:p>
            <a:r>
              <a:rPr lang="zh-CN" altLang="en-US" sz="2000"/>
              <a:t>计划</a:t>
            </a:r>
            <a:r>
              <a:rPr lang="zh-CN" altLang="en-US" sz="2000" smtClean="0"/>
              <a:t>管理</a:t>
            </a:r>
            <a:endParaRPr lang="en-US" altLang="zh-CN" sz="2000" smtClean="0"/>
          </a:p>
          <a:p>
            <a:r>
              <a:rPr lang="zh-CN" altLang="en-US" sz="2000"/>
              <a:t>沟通</a:t>
            </a:r>
            <a:endParaRPr lang="zh-CN" altLang="en-US" sz="2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849688" y="1124941"/>
            <a:ext cx="2530624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50000"/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4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/>
              <a:t>信息检索</a:t>
            </a:r>
            <a:endParaRPr lang="en-US" altLang="zh-CN" sz="2000" smtClean="0"/>
          </a:p>
          <a:p>
            <a:r>
              <a:rPr lang="zh-CN" altLang="en-US" sz="2000" smtClean="0"/>
              <a:t>任务分解</a:t>
            </a:r>
            <a:endParaRPr lang="en-US" altLang="zh-CN" sz="2000" smtClean="0"/>
          </a:p>
          <a:p>
            <a:r>
              <a:rPr lang="zh-CN" altLang="en-US" sz="2000"/>
              <a:t>逻辑</a:t>
            </a:r>
            <a:r>
              <a:rPr lang="zh-CN" altLang="en-US" sz="2000" smtClean="0"/>
              <a:t>思考</a:t>
            </a:r>
            <a:endParaRPr lang="en-US" altLang="zh-CN" sz="2000" smtClean="0"/>
          </a:p>
          <a:p>
            <a:r>
              <a:rPr lang="zh-CN" altLang="en-US" sz="2000" smtClean="0"/>
              <a:t>想象力</a:t>
            </a:r>
            <a:endParaRPr lang="en-US" altLang="zh-CN" sz="2000" smtClean="0"/>
          </a:p>
          <a:p>
            <a:r>
              <a:rPr lang="zh-CN" altLang="en-US" sz="2000" smtClean="0"/>
              <a:t>设计</a:t>
            </a:r>
            <a:endParaRPr lang="en-US" altLang="zh-CN" sz="2000" smtClean="0"/>
          </a:p>
          <a:p>
            <a:r>
              <a:rPr lang="zh-CN" altLang="en-US" sz="2000" smtClean="0"/>
              <a:t>分析问题</a:t>
            </a:r>
            <a:endParaRPr lang="en-US" altLang="zh-CN" sz="2000" smtClean="0"/>
          </a:p>
          <a:p>
            <a:r>
              <a:rPr lang="zh-CN" altLang="en-US" sz="2000" smtClean="0"/>
              <a:t>灵活性</a:t>
            </a:r>
            <a:endParaRPr lang="en-US" altLang="zh-CN" sz="2000" smtClean="0"/>
          </a:p>
          <a:p>
            <a:r>
              <a:rPr lang="zh-CN" altLang="en-US" sz="2000"/>
              <a:t>抗</a:t>
            </a:r>
            <a:r>
              <a:rPr lang="zh-CN" altLang="en-US" sz="2000" smtClean="0"/>
              <a:t>压</a:t>
            </a:r>
            <a:endParaRPr lang="en-US" altLang="zh-CN" sz="2000" smtClean="0"/>
          </a:p>
          <a:p>
            <a:r>
              <a:rPr lang="zh-CN" altLang="en-US" sz="2000"/>
              <a:t>提问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工作观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accent6"/>
                </a:solidFill>
              </a:rPr>
              <a:t>技术的优势体现在哪里</a:t>
            </a:r>
            <a:endParaRPr lang="en-US" altLang="zh-CN">
              <a:solidFill>
                <a:schemeClr val="accent6"/>
              </a:solidFill>
            </a:endParaRPr>
          </a:p>
          <a:p>
            <a:r>
              <a:rPr lang="zh-CN" altLang="en-US" smtClean="0"/>
              <a:t>普通程序员和熟练开发者的关键区别</a:t>
            </a:r>
            <a:endParaRPr lang="en-US" altLang="zh-CN" smtClean="0"/>
          </a:p>
          <a:p>
            <a:r>
              <a:rPr lang="zh-CN" altLang="en-US" smtClean="0"/>
              <a:t>专业</a:t>
            </a:r>
            <a:endParaRPr lang="en-US" altLang="zh-CN" smtClean="0"/>
          </a:p>
          <a:p>
            <a:pPr lvl="1"/>
            <a:r>
              <a:rPr lang="zh-CN" altLang="en-US" smtClean="0"/>
              <a:t>专项能力修炼</a:t>
            </a:r>
            <a:endParaRPr lang="en-US" altLang="zh-CN" smtClean="0"/>
          </a:p>
          <a:p>
            <a:pPr lvl="1"/>
            <a:r>
              <a:rPr lang="zh-CN" altLang="en-US" smtClean="0"/>
              <a:t>知识体系构建</a:t>
            </a:r>
            <a:endParaRPr lang="en-US" altLang="zh-CN" smtClean="0"/>
          </a:p>
          <a:p>
            <a:pPr lvl="1"/>
            <a:r>
              <a:rPr lang="zh-CN" altLang="en-US" smtClean="0"/>
              <a:t>如何持续行动下去</a:t>
            </a:r>
            <a:endParaRPr lang="en-US" altLang="zh-CN" smtClean="0"/>
          </a:p>
          <a:p>
            <a:r>
              <a:rPr lang="zh-CN" altLang="en-US" smtClean="0"/>
              <a:t>突破成长困境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安晓辉</a:t>
            </a:r>
            <a:r>
              <a:rPr lang="en-US" altLang="zh-CN" smtClean="0"/>
              <a:t>@</a:t>
            </a:r>
            <a:r>
              <a:rPr lang="zh-CN" altLang="en-US" smtClean="0"/>
              <a:t>订阅号“程序视界”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优势显现的过程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问题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调取知识、技能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解决问题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4860032" y="1131590"/>
            <a:ext cx="432048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96136" y="160573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solidFill>
                  <a:schemeClr val="accent6"/>
                </a:solidFill>
              </a:rPr>
              <a:t>时间</a:t>
            </a:r>
            <a:endParaRPr lang="zh-CN" altLang="en-US" sz="400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你的反应处在哪个层次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331640" y="1073257"/>
            <a:ext cx="3816424" cy="338437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55676" y="3881569"/>
            <a:ext cx="316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15716" y="3233497"/>
            <a:ext cx="24482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75756" y="2585425"/>
            <a:ext cx="1720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1270" y="40255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没反应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9661" y="33775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想到线索，查找、搜索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605" y="27700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提示后自动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补全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85854" y="2126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一触即发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直接连接符 25"/>
          <p:cNvCxnSpPr>
            <a:stCxn id="5" idx="4"/>
          </p:cNvCxnSpPr>
          <p:nvPr/>
        </p:nvCxnSpPr>
        <p:spPr>
          <a:xfrm>
            <a:off x="5148064" y="4457633"/>
            <a:ext cx="2880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24028" y="3881569"/>
            <a:ext cx="32043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63988" y="3233497"/>
            <a:ext cx="35643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096556" y="2585425"/>
            <a:ext cx="39318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35394" y="400702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做完了事，不学，不记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2897" y="33638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了解知识、技术的用途和出处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232" y="277848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熟悉特定领域知识技术，但不纯熟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50399" y="212682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各种知识了然于胸，融会贯通成体系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上箭头 58"/>
          <p:cNvSpPr/>
          <p:nvPr/>
        </p:nvSpPr>
        <p:spPr>
          <a:xfrm>
            <a:off x="1120219" y="1707654"/>
            <a:ext cx="535457" cy="2749978"/>
          </a:xfrm>
          <a:prstGeom prst="upArrow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6"/>
                </a:solidFill>
              </a:rPr>
              <a:t>修炼方向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程序员价值提升之道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从普通到熟练，从熟练到优秀</a:t>
            </a:r>
            <a:endParaRPr lang="zh-CN" altLang="en-US" sz="2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9144000" cy="483518"/>
          </a:xfrm>
          <a:solidFill>
            <a:schemeClr val="accent6"/>
          </a:solidFill>
        </p:spPr>
        <p:txBody>
          <a:bodyPr/>
          <a:lstStyle/>
          <a:p>
            <a:pPr algn="r"/>
            <a:r>
              <a:rPr lang="zh-CN" altLang="en-US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图灵学院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终极优势是时间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从问题到答案的时间</a:t>
            </a:r>
            <a:endParaRPr lang="en-US" altLang="zh-CN" smtClean="0"/>
          </a:p>
          <a:p>
            <a:r>
              <a:rPr lang="zh-CN" altLang="en-US" smtClean="0"/>
              <a:t>做同一件事情的时间差异</a:t>
            </a:r>
            <a:endParaRPr lang="en-US" altLang="zh-CN" smtClean="0"/>
          </a:p>
          <a:p>
            <a:r>
              <a:rPr lang="zh-CN" altLang="en-US" smtClean="0"/>
              <a:t>时间可以导致数量的差异</a:t>
            </a:r>
            <a:endParaRPr lang="en-US" altLang="zh-CN" smtClean="0"/>
          </a:p>
          <a:p>
            <a:r>
              <a:rPr lang="zh-CN" altLang="en-US" smtClean="0"/>
              <a:t>数量可以形成壁垒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工作观</a:t>
            </a:r>
            <a:endParaRPr lang="en-US" altLang="zh-CN"/>
          </a:p>
          <a:p>
            <a:r>
              <a:rPr lang="zh-CN" altLang="en-US"/>
              <a:t>技术的优势体现在哪里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accent6"/>
                </a:solidFill>
              </a:rPr>
              <a:t>普通程序员和熟练开发者的关键区别</a:t>
            </a:r>
            <a:endParaRPr lang="en-US" altLang="zh-CN">
              <a:solidFill>
                <a:schemeClr val="accent6"/>
              </a:solidFill>
            </a:endParaRPr>
          </a:p>
          <a:p>
            <a:r>
              <a:rPr lang="zh-CN" altLang="en-US" smtClean="0"/>
              <a:t>专业</a:t>
            </a:r>
            <a:endParaRPr lang="en-US" altLang="zh-CN" smtClean="0"/>
          </a:p>
          <a:p>
            <a:pPr lvl="1"/>
            <a:r>
              <a:rPr lang="zh-CN" altLang="en-US" smtClean="0"/>
              <a:t>专项能力修炼</a:t>
            </a:r>
            <a:endParaRPr lang="en-US" altLang="zh-CN" smtClean="0"/>
          </a:p>
          <a:p>
            <a:pPr lvl="1"/>
            <a:r>
              <a:rPr lang="zh-CN" altLang="en-US" smtClean="0"/>
              <a:t>知识体系构建</a:t>
            </a:r>
            <a:endParaRPr lang="en-US" altLang="zh-CN" smtClean="0"/>
          </a:p>
          <a:p>
            <a:pPr lvl="1"/>
            <a:r>
              <a:rPr lang="zh-CN" altLang="en-US" smtClean="0"/>
              <a:t>如何持续行动下去</a:t>
            </a:r>
            <a:endParaRPr lang="en-US" altLang="zh-CN" smtClean="0"/>
          </a:p>
          <a:p>
            <a:r>
              <a:rPr lang="zh-CN" altLang="en-US" smtClean="0"/>
              <a:t>突破成长困境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smtClean="0"/>
              <a:t>技术成长三阶段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1026" name="Picture 2" descr="D:\projects\个人\程序视界\材料收集\2017\程序员炼级手册\grow-steps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71"/>
          <a:stretch>
            <a:fillRect/>
          </a:stretch>
        </p:blipFill>
        <p:spPr bwMode="auto">
          <a:xfrm>
            <a:off x="3084058" y="2014201"/>
            <a:ext cx="3038475" cy="242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21397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普通程序员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2217078" y="2509034"/>
            <a:ext cx="1706850" cy="128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1338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熟练开发者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>
          <a:xfrm>
            <a:off x="4737358" y="1707654"/>
            <a:ext cx="12267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8144" y="876657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优秀开发者</a:t>
            </a:r>
            <a:endParaRPr lang="en-US" altLang="zh-CN" smtClean="0"/>
          </a:p>
          <a:p>
            <a:r>
              <a:rPr lang="zh-CN" altLang="en-US" smtClean="0"/>
              <a:t>（技术专家 </a:t>
            </a:r>
            <a:r>
              <a:rPr lang="en-US" altLang="zh-CN" smtClean="0"/>
              <a:t>or </a:t>
            </a:r>
            <a:r>
              <a:rPr lang="zh-CN" altLang="en-US" smtClean="0"/>
              <a:t>架构师）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6" idx="2"/>
          </p:cNvCxnSpPr>
          <p:nvPr/>
        </p:nvCxnSpPr>
        <p:spPr>
          <a:xfrm flipH="1">
            <a:off x="5868144" y="1522988"/>
            <a:ext cx="1284967" cy="1336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普通程序员应达到的水准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能理解并完成别人分解好的叶子</a:t>
            </a:r>
            <a:r>
              <a:rPr lang="zh-CN" altLang="en-US" smtClean="0"/>
              <a:t>任务</a:t>
            </a:r>
            <a:endParaRPr lang="en-US" altLang="zh-CN" smtClean="0"/>
          </a:p>
          <a:p>
            <a:r>
              <a:rPr lang="zh-CN" altLang="en-US"/>
              <a:t>能自己完成一个功能模块的开发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普通程序员需要修炼的专项技能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语言</a:t>
            </a:r>
            <a:endParaRPr lang="en-US" altLang="zh-CN"/>
          </a:p>
          <a:p>
            <a:r>
              <a:rPr lang="zh-CN" altLang="en-US"/>
              <a:t>技术框架</a:t>
            </a:r>
            <a:endParaRPr lang="en-US" altLang="zh-CN"/>
          </a:p>
          <a:p>
            <a:r>
              <a:rPr lang="zh-CN" altLang="en-US"/>
              <a:t>工具（</a:t>
            </a:r>
            <a:r>
              <a:rPr lang="en-US" altLang="zh-CN"/>
              <a:t>IDE</a:t>
            </a:r>
            <a:r>
              <a:rPr lang="zh-CN" altLang="en-US"/>
              <a:t>、调试、测试、设计）</a:t>
            </a:r>
            <a:endParaRPr lang="en-US" altLang="zh-CN"/>
          </a:p>
          <a:p>
            <a:r>
              <a:rPr lang="zh-CN" altLang="en-US"/>
              <a:t>编码（规范、惯用法、设计模式）</a:t>
            </a:r>
            <a:endParaRPr lang="en-US" altLang="zh-CN"/>
          </a:p>
          <a:p>
            <a:r>
              <a:rPr lang="zh-CN" altLang="en-US" smtClean="0"/>
              <a:t>调试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普通程序员的专项技术水平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/>
              <a:t>能熟练搭建需要的开发和测试环境</a:t>
            </a:r>
            <a:endParaRPr lang="zh-CN" altLang="en-US" sz="2000"/>
          </a:p>
          <a:p>
            <a:r>
              <a:rPr lang="zh-CN" altLang="en-US" sz="2000"/>
              <a:t>熟悉所用编程语言的基础语法，有这门语言的知识地图，熟悉该语言本身的各种基础功能，了解这门语言的高级功能</a:t>
            </a:r>
            <a:endParaRPr lang="zh-CN" altLang="en-US" sz="2000"/>
          </a:p>
          <a:p>
            <a:r>
              <a:rPr lang="zh-CN" altLang="en-US" sz="2000"/>
              <a:t>能调用已有技术框架的 </a:t>
            </a:r>
            <a:r>
              <a:rPr lang="en-US" altLang="zh-CN" sz="2000"/>
              <a:t>API </a:t>
            </a:r>
            <a:r>
              <a:rPr lang="zh-CN" altLang="en-US" sz="2000"/>
              <a:t>来实现特定功能</a:t>
            </a:r>
            <a:endParaRPr lang="zh-CN" altLang="en-US" sz="2000"/>
          </a:p>
          <a:p>
            <a:r>
              <a:rPr lang="zh-CN" altLang="en-US" sz="2000"/>
              <a:t>能在实现同一功能的多组 </a:t>
            </a:r>
            <a:r>
              <a:rPr lang="en-US" altLang="zh-CN" sz="2000"/>
              <a:t>API </a:t>
            </a:r>
            <a:r>
              <a:rPr lang="zh-CN" altLang="en-US" sz="2000"/>
              <a:t>之间选择合适的那一组</a:t>
            </a:r>
            <a:endParaRPr lang="zh-CN" altLang="en-US" sz="2000"/>
          </a:p>
          <a:p>
            <a:r>
              <a:rPr lang="zh-CN" altLang="en-US" sz="2000"/>
              <a:t>能熟练使用开发环境和各种辅助工具进行调试</a:t>
            </a:r>
            <a:endParaRPr lang="zh-CN" altLang="en-US" sz="2000"/>
          </a:p>
          <a:p>
            <a:r>
              <a:rPr lang="zh-CN" altLang="en-US" sz="2000"/>
              <a:t>可以解决易复现的、逻辑简单的软件 </a:t>
            </a:r>
            <a:r>
              <a:rPr lang="en-US" altLang="zh-CN" sz="2000"/>
              <a:t>Bug</a:t>
            </a:r>
            <a:endParaRPr lang="en-US" altLang="zh-CN" sz="2000"/>
          </a:p>
          <a:p>
            <a:r>
              <a:rPr lang="zh-CN" altLang="en-US" sz="2000"/>
              <a:t>能自主学习某个新框架的基础 </a:t>
            </a:r>
            <a:r>
              <a:rPr lang="en-US" altLang="zh-CN" sz="2000"/>
              <a:t>API </a:t>
            </a:r>
            <a:r>
              <a:rPr lang="zh-CN" altLang="en-US" sz="2000"/>
              <a:t>，参考 </a:t>
            </a:r>
            <a:r>
              <a:rPr lang="en-US" altLang="zh-CN" sz="2000"/>
              <a:t>DEMO </a:t>
            </a:r>
            <a:r>
              <a:rPr lang="zh-CN" altLang="en-US" sz="2000"/>
              <a:t>完成某个功能的基本实现</a:t>
            </a:r>
            <a:endParaRPr lang="zh-CN" altLang="en-US" sz="2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熟练开发者的水平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围绕</a:t>
            </a:r>
            <a:r>
              <a:rPr lang="zh-CN" altLang="en-US" smtClean="0"/>
              <a:t>着某个应用场景建立了知识体系</a:t>
            </a:r>
            <a:endParaRPr lang="en-US" altLang="zh-CN" smtClean="0"/>
          </a:p>
          <a:p>
            <a:r>
              <a:rPr lang="zh-CN" altLang="en-US" smtClean="0"/>
              <a:t>可以</a:t>
            </a:r>
            <a:r>
              <a:rPr lang="zh-CN" altLang="en-US"/>
              <a:t>做某个功能模块或子系统的软件</a:t>
            </a:r>
            <a:r>
              <a:rPr lang="zh-CN" altLang="en-US" smtClean="0"/>
              <a:t>设计</a:t>
            </a:r>
            <a:r>
              <a:rPr lang="en-US" altLang="zh-CN" smtClean="0"/>
              <a:t>h</a:t>
            </a:r>
            <a:r>
              <a:rPr lang="zh-CN" altLang="en-US" smtClean="0"/>
              <a:t>和任务拆分工作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 smtClean="0"/>
              <a:t>可以</a:t>
            </a:r>
            <a:r>
              <a:rPr lang="zh-CN" altLang="en-US"/>
              <a:t>分配任务给</a:t>
            </a:r>
            <a:r>
              <a:rPr lang="zh-CN" altLang="en-US" smtClean="0"/>
              <a:t>普通</a:t>
            </a:r>
            <a:r>
              <a:rPr lang="zh-CN" altLang="en-US"/>
              <a:t>程序员</a:t>
            </a:r>
            <a:r>
              <a:rPr lang="zh-CN" altLang="en-US" smtClean="0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普通和熟练的关键区别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2050" name="Picture 2" descr="D:\projects\个人\程序视界\材料收集\2017\程序员炼级手册\知识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19" y="1895872"/>
            <a:ext cx="30384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rojects\个人\程序视界\材料收集\2017\程序员炼级手册\知识体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9622"/>
            <a:ext cx="32289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5142" y="10505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普通程序员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21129" y="10502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熟练开发者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修炼方向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专项能力</a:t>
            </a:r>
            <a:endParaRPr lang="en-US" altLang="zh-CN" smtClean="0"/>
          </a:p>
          <a:p>
            <a:r>
              <a:rPr lang="zh-CN" altLang="en-US" smtClean="0"/>
              <a:t>知识体系</a:t>
            </a:r>
            <a:endParaRPr lang="en-US" altLang="zh-CN" smtClean="0"/>
          </a:p>
          <a:p>
            <a:r>
              <a:rPr lang="zh-CN" altLang="en-US" smtClean="0"/>
              <a:t>持续精进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工作观</a:t>
            </a:r>
            <a:endParaRPr lang="en-US" altLang="zh-CN"/>
          </a:p>
          <a:p>
            <a:r>
              <a:rPr lang="zh-CN" altLang="en-US"/>
              <a:t>技术的优势体现在哪里</a:t>
            </a:r>
            <a:endParaRPr lang="en-US" altLang="zh-CN"/>
          </a:p>
          <a:p>
            <a:r>
              <a:rPr lang="zh-CN" altLang="en-US"/>
              <a:t>普通程序员和熟练开发者的关键区别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accent6"/>
                </a:solidFill>
              </a:rPr>
              <a:t>专业</a:t>
            </a:r>
            <a:endParaRPr lang="en-US" altLang="zh-CN">
              <a:solidFill>
                <a:schemeClr val="accent6"/>
              </a:solidFill>
            </a:endParaRPr>
          </a:p>
          <a:p>
            <a:pPr lvl="1"/>
            <a:r>
              <a:rPr lang="zh-CN" altLang="en-US" smtClean="0"/>
              <a:t>专项能力修炼</a:t>
            </a:r>
            <a:endParaRPr lang="en-US" altLang="zh-CN" smtClean="0"/>
          </a:p>
          <a:p>
            <a:pPr lvl="1"/>
            <a:r>
              <a:rPr lang="zh-CN" altLang="en-US" smtClean="0"/>
              <a:t>知识体系构建</a:t>
            </a:r>
            <a:endParaRPr lang="en-US" altLang="zh-CN" smtClean="0"/>
          </a:p>
          <a:p>
            <a:pPr lvl="1"/>
            <a:r>
              <a:rPr lang="zh-CN" altLang="en-US" smtClean="0"/>
              <a:t>如何持续行动下去</a:t>
            </a:r>
            <a:endParaRPr lang="en-US" altLang="zh-CN" smtClean="0"/>
          </a:p>
          <a:p>
            <a:r>
              <a:rPr lang="zh-CN" altLang="en-US" smtClean="0"/>
              <a:t>突破成长困境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韩信老师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20" y="987425"/>
            <a:ext cx="5688330" cy="2864485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十年工作</a:t>
            </a:r>
            <a:r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经验，七年管理经验；</a:t>
            </a:r>
            <a:endParaRPr lang="zh-CN" altLang="en-US" sz="2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sz="2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四年线下教育经验，四年线上教育经验；</a:t>
            </a:r>
            <a:endParaRPr lang="zh-CN" altLang="en-US" sz="2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sz="2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两年创业经验。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图灵学院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987425"/>
            <a:ext cx="2724785" cy="2724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</a:t>
            </a:r>
            <a:r>
              <a:rPr lang="zh-CN" altLang="en-US" smtClean="0"/>
              <a:t>个原则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以输出为目的的学习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以结果为目的的实践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能力提升三要素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好的方法论</a:t>
            </a:r>
            <a:endParaRPr lang="en-US" altLang="zh-CN" smtClean="0"/>
          </a:p>
          <a:p>
            <a:r>
              <a:rPr lang="zh-CN" altLang="en-US" smtClean="0"/>
              <a:t>刻意练习</a:t>
            </a:r>
            <a:endParaRPr lang="en-US" altLang="zh-CN" smtClean="0"/>
          </a:p>
          <a:p>
            <a:r>
              <a:rPr lang="zh-CN" altLang="en-US" smtClean="0"/>
              <a:t>实战机会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51520" y="987574"/>
            <a:ext cx="5040560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开发者的工作学习流程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5122" name="Picture 2" descr="D:\projects\个人\程序视界\材料收集\2017\程序员炼级手册\work_study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915566"/>
            <a:ext cx="63531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提升专项能力的两个关键阶段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6146" name="Picture 2" descr="D:\projects\个人\程序视界\材料收集\2017\程序员炼级手册\提升专项能力的两个过程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903288"/>
            <a:ext cx="64674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工作观</a:t>
            </a:r>
            <a:endParaRPr lang="en-US" altLang="zh-CN"/>
          </a:p>
          <a:p>
            <a:r>
              <a:rPr lang="zh-CN" altLang="en-US"/>
              <a:t>技术的优势体现在哪里</a:t>
            </a:r>
            <a:endParaRPr lang="en-US" altLang="zh-CN"/>
          </a:p>
          <a:p>
            <a:r>
              <a:rPr lang="zh-CN" altLang="en-US"/>
              <a:t>普通程序员和熟练开发者的关键区别</a:t>
            </a:r>
            <a:endParaRPr lang="en-US" altLang="zh-CN"/>
          </a:p>
          <a:p>
            <a:r>
              <a:rPr lang="zh-CN" altLang="en-US">
                <a:solidFill>
                  <a:schemeClr val="accent6"/>
                </a:solidFill>
              </a:rPr>
              <a:t>专业</a:t>
            </a:r>
            <a:endParaRPr lang="en-US" altLang="zh-CN">
              <a:solidFill>
                <a:schemeClr val="accent6"/>
              </a:solidFill>
            </a:endParaRPr>
          </a:p>
          <a:p>
            <a:pPr lvl="1">
              <a:buSzPct val="70000"/>
              <a:buFont typeface="Wingdings" panose="05000000000000000000" pitchFamily="2" charset="2"/>
              <a:buChar char="ü"/>
            </a:pPr>
            <a:r>
              <a:rPr lang="zh-CN" altLang="en-US" u="sng"/>
              <a:t>专项能力修炼</a:t>
            </a:r>
            <a:endParaRPr lang="en-US" altLang="zh-CN" u="sng"/>
          </a:p>
          <a:p>
            <a:pPr lvl="1"/>
            <a:r>
              <a:rPr lang="zh-CN" altLang="en-US" smtClean="0"/>
              <a:t>知识体系构建</a:t>
            </a:r>
            <a:endParaRPr lang="en-US" altLang="zh-CN" smtClean="0"/>
          </a:p>
          <a:p>
            <a:pPr lvl="1"/>
            <a:r>
              <a:rPr lang="zh-CN" altLang="en-US" smtClean="0"/>
              <a:t>如何持续行动下去</a:t>
            </a:r>
            <a:endParaRPr lang="en-US" altLang="zh-CN" smtClean="0"/>
          </a:p>
          <a:p>
            <a:r>
              <a:rPr lang="zh-CN" altLang="en-US" smtClean="0"/>
              <a:t>突破成长困境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普通程序员需要修炼的专项技能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语言</a:t>
            </a:r>
            <a:endParaRPr lang="en-US" altLang="zh-CN"/>
          </a:p>
          <a:p>
            <a:r>
              <a:rPr lang="zh-CN" altLang="en-US"/>
              <a:t>技术框架</a:t>
            </a:r>
            <a:endParaRPr lang="en-US" altLang="zh-CN"/>
          </a:p>
          <a:p>
            <a:r>
              <a:rPr lang="zh-CN" altLang="en-US"/>
              <a:t>工具（</a:t>
            </a:r>
            <a:r>
              <a:rPr lang="en-US" altLang="zh-CN" smtClean="0"/>
              <a:t>IDE</a:t>
            </a:r>
            <a:r>
              <a:rPr lang="zh-CN" altLang="en-US" smtClean="0"/>
              <a:t>、调试、测试、设计）</a:t>
            </a:r>
            <a:endParaRPr lang="en-US" altLang="zh-CN"/>
          </a:p>
          <a:p>
            <a:r>
              <a:rPr lang="zh-CN" altLang="en-US" smtClean="0"/>
              <a:t>编码（规范、惯用法、设计模式）</a:t>
            </a:r>
            <a:endParaRPr lang="en-US" altLang="zh-CN"/>
          </a:p>
          <a:p>
            <a:r>
              <a:rPr lang="zh-CN" altLang="en-US"/>
              <a:t>调试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059582"/>
            <a:ext cx="5688632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修炼语言和技术框架的三个层次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基础层</a:t>
            </a:r>
            <a:endParaRPr lang="en-US" altLang="zh-CN" smtClean="0"/>
          </a:p>
          <a:p>
            <a:pPr lvl="1"/>
            <a:r>
              <a:rPr lang="zh-CN" altLang="en-US" smtClean="0"/>
              <a:t>了解基础</a:t>
            </a:r>
            <a:r>
              <a:rPr lang="en-US" altLang="zh-CN" smtClean="0"/>
              <a:t>API</a:t>
            </a:r>
            <a:r>
              <a:rPr lang="zh-CN" altLang="en-US" smtClean="0"/>
              <a:t>，调用</a:t>
            </a:r>
            <a:r>
              <a:rPr lang="en-US" altLang="zh-CN" smtClean="0"/>
              <a:t>API</a:t>
            </a:r>
            <a:r>
              <a:rPr lang="zh-CN" altLang="en-US" smtClean="0"/>
              <a:t>开发实现简单功能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进</a:t>
            </a:r>
            <a:r>
              <a:rPr lang="zh-CN" altLang="en-US" smtClean="0"/>
              <a:t>阶层</a:t>
            </a:r>
            <a:endParaRPr lang="en-US" altLang="zh-CN" smtClean="0"/>
          </a:p>
          <a:p>
            <a:pPr lvl="1"/>
            <a:r>
              <a:rPr lang="zh-CN" altLang="en-US" smtClean="0"/>
              <a:t>熟悉内核及原理，更好的使用各种</a:t>
            </a:r>
            <a:r>
              <a:rPr lang="en-US" altLang="zh-CN" smtClean="0"/>
              <a:t>API</a:t>
            </a:r>
            <a:r>
              <a:rPr lang="zh-CN" altLang="en-US" smtClean="0"/>
              <a:t>及其组合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改造层</a:t>
            </a:r>
            <a:endParaRPr lang="en-US" altLang="zh-CN" smtClean="0"/>
          </a:p>
          <a:p>
            <a:pPr lvl="1"/>
            <a:r>
              <a:rPr lang="zh-CN" altLang="en-US" smtClean="0"/>
              <a:t>完善、优化；扩展框架；定制框架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基础层修炼的</a:t>
            </a:r>
            <a:r>
              <a:rPr lang="en-US" altLang="zh-CN" smtClean="0"/>
              <a:t>5</a:t>
            </a:r>
            <a:r>
              <a:rPr lang="zh-CN" altLang="en-US" smtClean="0"/>
              <a:t>个步骤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知</a:t>
            </a:r>
            <a:r>
              <a:rPr lang="zh-CN" altLang="en-US" smtClean="0"/>
              <a:t>道学什么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记住关键词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熟悉开发工具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做一些小练习，体会知识点、</a:t>
            </a:r>
            <a:r>
              <a:rPr lang="en-US" altLang="zh-CN" smtClean="0"/>
              <a:t>API</a:t>
            </a:r>
            <a:r>
              <a:rPr lang="zh-CN" altLang="en-US" smtClean="0"/>
              <a:t>的效果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按别人的指点或设计来完成工作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基础层修炼</a:t>
            </a:r>
            <a:r>
              <a:rPr lang="zh-CN" altLang="en-US"/>
              <a:t>：</a:t>
            </a:r>
            <a:r>
              <a:rPr lang="zh-CN" altLang="en-US" smtClean="0"/>
              <a:t>知道学什么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利用已有知识和经验做检索</a:t>
            </a:r>
            <a:endParaRPr lang="en-US" altLang="zh-CN" smtClean="0"/>
          </a:p>
          <a:p>
            <a:r>
              <a:rPr lang="zh-CN" altLang="en-US" smtClean="0"/>
              <a:t>问人</a:t>
            </a:r>
            <a:endParaRPr lang="en-US" altLang="zh-CN" smtClean="0"/>
          </a:p>
          <a:p>
            <a:pPr lvl="1"/>
            <a:r>
              <a:rPr lang="zh-CN" altLang="en-US" smtClean="0"/>
              <a:t>安排你任务的人</a:t>
            </a:r>
            <a:endParaRPr lang="en-US" altLang="zh-CN" smtClean="0"/>
          </a:p>
          <a:p>
            <a:pPr lvl="1"/>
            <a:r>
              <a:rPr lang="zh-CN" altLang="en-US" smtClean="0"/>
              <a:t>熟悉这种技术的人</a:t>
            </a:r>
            <a:endParaRPr lang="en-US" altLang="zh-CN" smtClean="0"/>
          </a:p>
          <a:p>
            <a:r>
              <a:rPr lang="zh-CN" altLang="en-US"/>
              <a:t>买</a:t>
            </a:r>
            <a:r>
              <a:rPr lang="zh-CN" altLang="en-US" smtClean="0"/>
              <a:t>书、买课、网络搜索、培训</a:t>
            </a:r>
            <a:endParaRPr lang="en-US" altLang="zh-CN" smtClean="0"/>
          </a:p>
          <a:p>
            <a:r>
              <a:rPr lang="zh-CN" altLang="en-US" smtClean="0"/>
              <a:t>工作间隙、下班后、周末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基础层修炼</a:t>
            </a:r>
            <a:r>
              <a:rPr lang="zh-CN" altLang="en-US"/>
              <a:t>：</a:t>
            </a:r>
            <a:r>
              <a:rPr lang="zh-CN" altLang="en-US" smtClean="0"/>
              <a:t>记忆关键词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00400"/>
          </a:xfrm>
        </p:spPr>
        <p:txBody>
          <a:bodyPr>
            <a:normAutofit/>
          </a:bodyPr>
          <a:lstStyle/>
          <a:p>
            <a:r>
              <a:rPr lang="zh-CN" altLang="en-US" smtClean="0"/>
              <a:t>关键词是索引查找的线索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记忆哪些</a:t>
            </a:r>
            <a:endParaRPr lang="en-US" altLang="zh-CN" smtClean="0"/>
          </a:p>
          <a:p>
            <a:pPr lvl="1"/>
            <a:r>
              <a:rPr lang="zh-CN" altLang="en-US" smtClean="0"/>
              <a:t>语法</a:t>
            </a:r>
            <a:endParaRPr lang="en-US" altLang="zh-CN" smtClean="0"/>
          </a:p>
          <a:p>
            <a:pPr lvl="1"/>
            <a:r>
              <a:rPr lang="en-US" altLang="zh-CN" smtClean="0"/>
              <a:t>API</a:t>
            </a:r>
            <a:endParaRPr lang="en-US" altLang="zh-CN" smtClean="0"/>
          </a:p>
          <a:p>
            <a:pPr lvl="1"/>
            <a:r>
              <a:rPr lang="zh-CN" altLang="en-US"/>
              <a:t>模块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2640451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CreateWindow</a:t>
            </a:r>
            <a:endParaRPr lang="zh-CN" altLang="en-US"/>
          </a:p>
        </p:txBody>
      </p:sp>
      <p:pic>
        <p:nvPicPr>
          <p:cNvPr id="2050" name="Picture 2" descr="D:\projects\个人\分享\信利\空白窗口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31" y="3219822"/>
            <a:ext cx="203038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3853223" y="3009783"/>
            <a:ext cx="793390" cy="21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51" name="Picture 3" descr="D:\projects\个人\分享\信利\智能提示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79"/>
          <a:stretch>
            <a:fillRect/>
          </a:stretch>
        </p:blipFill>
        <p:spPr bwMode="auto">
          <a:xfrm>
            <a:off x="5436096" y="1076709"/>
            <a:ext cx="2257425" cy="19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rojects\个人\分享\信利\有关键字才有智能提示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3"/>
          <a:stretch>
            <a:fillRect/>
          </a:stretch>
        </p:blipFill>
        <p:spPr bwMode="auto">
          <a:xfrm>
            <a:off x="6438824" y="1847652"/>
            <a:ext cx="2257425" cy="16555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你越来越值钱了吗？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815"/>
            <a:ext cx="8229600" cy="3335020"/>
          </a:xfrm>
        </p:spPr>
        <p:txBody>
          <a:bodyPr/>
          <a:lstStyle/>
          <a:p>
            <a:r>
              <a:rPr lang="zh-CN" altLang="en-US"/>
              <a:t>最近</a:t>
            </a:r>
            <a:r>
              <a:rPr lang="en-US" altLang="zh-CN"/>
              <a:t>5</a:t>
            </a:r>
            <a:r>
              <a:rPr lang="zh-CN" altLang="en-US"/>
              <a:t>年，你越来越值钱了吗</a:t>
            </a:r>
            <a:r>
              <a:rPr lang="zh-CN" altLang="en-US" smtClean="0"/>
              <a:t>？</a:t>
            </a:r>
            <a:endParaRPr lang="en-US" altLang="zh-CN"/>
          </a:p>
          <a:p>
            <a:pPr lvl="1"/>
            <a:r>
              <a:rPr lang="zh-CN" altLang="en-US" smtClean="0"/>
              <a:t>收入增幅</a:t>
            </a:r>
            <a:endParaRPr lang="en-US" altLang="zh-CN" smtClean="0"/>
          </a:p>
          <a:p>
            <a:pPr lvl="1"/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 smtClean="0"/>
              <a:t>未来</a:t>
            </a:r>
            <a:r>
              <a:rPr lang="en-US" altLang="zh-CN"/>
              <a:t>3</a:t>
            </a:r>
            <a:r>
              <a:rPr lang="zh-CN" altLang="en-US" smtClean="0"/>
              <a:t>年，你会更值钱吗？</a:t>
            </a:r>
            <a:endParaRPr lang="en-US" altLang="zh-CN" smtClean="0"/>
          </a:p>
          <a:p>
            <a:pPr lvl="1"/>
            <a:r>
              <a:rPr lang="zh-CN" altLang="en-US" smtClean="0"/>
              <a:t>靠什么增值？</a:t>
            </a:r>
            <a:endParaRPr lang="en-US" altLang="zh-CN" smtClean="0"/>
          </a:p>
          <a:p>
            <a:pPr lvl="1"/>
            <a:r>
              <a:rPr lang="zh-CN" altLang="en-US"/>
              <a:t>执行</a:t>
            </a:r>
            <a:r>
              <a:rPr lang="zh-CN" altLang="en-US" smtClean="0"/>
              <a:t>计划？</a:t>
            </a:r>
            <a:endParaRPr lang="zh-CN" altLang="en-US" smtClean="0"/>
          </a:p>
          <a:p>
            <a:pPr lvl="1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</a:t>
            </a:r>
            <a:r>
              <a:rPr lang="zh-CN" altLang="en-US" smtClean="0"/>
              <a:t>学院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个人\分享\信利\ide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15"/>
          <a:stretch>
            <a:fillRect/>
          </a:stretch>
        </p:blipFill>
        <p:spPr bwMode="auto">
          <a:xfrm>
            <a:off x="4716016" y="915566"/>
            <a:ext cx="4028629" cy="380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基础层修炼：熟悉开发工具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>
                <a:solidFill>
                  <a:schemeClr val="accent6"/>
                </a:solidFill>
              </a:rPr>
              <a:t>工欲善其事必先利其器</a:t>
            </a:r>
            <a:endParaRPr lang="en-US" altLang="zh-CN" sz="2800" smtClean="0">
              <a:solidFill>
                <a:schemeClr val="accent6"/>
              </a:solidFill>
            </a:endParaRPr>
          </a:p>
          <a:p>
            <a:r>
              <a:rPr lang="zh-CN" altLang="en-US" sz="2800" smtClean="0">
                <a:solidFill>
                  <a:schemeClr val="accent6"/>
                </a:solidFill>
              </a:rPr>
              <a:t>熟悉什么</a:t>
            </a:r>
            <a:endParaRPr lang="en-US" altLang="zh-CN" sz="2800" smtClean="0">
              <a:solidFill>
                <a:schemeClr val="accent6"/>
              </a:solidFill>
            </a:endParaRPr>
          </a:p>
          <a:p>
            <a:pPr lvl="1"/>
            <a:r>
              <a:rPr lang="zh-CN" altLang="en-US" sz="2000" smtClean="0">
                <a:solidFill>
                  <a:schemeClr val="accent6"/>
                </a:solidFill>
              </a:rPr>
              <a:t>环境搭建</a:t>
            </a:r>
            <a:endParaRPr lang="en-US" altLang="zh-CN" sz="2000" smtClean="0">
              <a:solidFill>
                <a:schemeClr val="accent6"/>
              </a:solidFill>
            </a:endParaRPr>
          </a:p>
          <a:p>
            <a:pPr lvl="1"/>
            <a:r>
              <a:rPr lang="zh-CN" altLang="en-US" sz="2000">
                <a:solidFill>
                  <a:schemeClr val="accent6"/>
                </a:solidFill>
              </a:rPr>
              <a:t>布局</a:t>
            </a:r>
            <a:endParaRPr lang="en-US" altLang="zh-CN" sz="2000" smtClean="0">
              <a:solidFill>
                <a:schemeClr val="accent6"/>
              </a:solidFill>
            </a:endParaRPr>
          </a:p>
          <a:p>
            <a:pPr lvl="1"/>
            <a:r>
              <a:rPr lang="zh-CN" altLang="en-US" sz="2000" smtClean="0">
                <a:solidFill>
                  <a:schemeClr val="accent6"/>
                </a:solidFill>
              </a:rPr>
              <a:t>项目创建、配置</a:t>
            </a:r>
            <a:endParaRPr lang="en-US" altLang="zh-CN" sz="2000" smtClean="0">
              <a:solidFill>
                <a:schemeClr val="accent6"/>
              </a:solidFill>
            </a:endParaRPr>
          </a:p>
          <a:p>
            <a:pPr lvl="1"/>
            <a:r>
              <a:rPr lang="zh-CN" altLang="en-US" sz="2000" smtClean="0">
                <a:solidFill>
                  <a:schemeClr val="accent6"/>
                </a:solidFill>
              </a:rPr>
              <a:t>常用设置，如字体、缩进、编辑器等</a:t>
            </a:r>
            <a:endParaRPr lang="en-US" altLang="zh-CN" sz="2000" smtClean="0">
              <a:solidFill>
                <a:schemeClr val="accent6"/>
              </a:solidFill>
            </a:endParaRPr>
          </a:p>
          <a:p>
            <a:pPr lvl="1"/>
            <a:r>
              <a:rPr lang="zh-CN" altLang="en-US" sz="2000" smtClean="0">
                <a:solidFill>
                  <a:schemeClr val="accent6"/>
                </a:solidFill>
              </a:rPr>
              <a:t>快捷键，比如编译、调试、运行、代码缩进</a:t>
            </a:r>
            <a:r>
              <a:rPr lang="en-US" altLang="zh-CN" sz="2000" smtClean="0">
                <a:solidFill>
                  <a:schemeClr val="accent6"/>
                </a:solidFill>
              </a:rPr>
              <a:t>……</a:t>
            </a:r>
            <a:endParaRPr lang="en-US" altLang="zh-CN" sz="2000" smtClean="0">
              <a:solidFill>
                <a:schemeClr val="accent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个人\分享\信利\练剑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 r="17453"/>
          <a:stretch>
            <a:fillRect/>
          </a:stretch>
        </p:blipFill>
        <p:spPr bwMode="auto">
          <a:xfrm>
            <a:off x="4860032" y="1059582"/>
            <a:ext cx="3776353" cy="29856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基础层修炼：练习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先练剑法，再走江湖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练到什么程度</a:t>
            </a:r>
            <a:endParaRPr lang="en-US" altLang="zh-CN" smtClean="0"/>
          </a:p>
          <a:p>
            <a:pPr lvl="1"/>
            <a:r>
              <a:rPr lang="zh-CN" altLang="en-US" smtClean="0"/>
              <a:t>熟悉要用的功能特性</a:t>
            </a:r>
            <a:endParaRPr lang="en-US" altLang="zh-CN" smtClean="0"/>
          </a:p>
          <a:p>
            <a:pPr lvl="1"/>
            <a:r>
              <a:rPr lang="zh-CN" altLang="en-US" smtClean="0"/>
              <a:t>做出模仿实际功能的简化版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projects\个人\程序视界\材料收集\2017\程序员炼级手册\提升专项能力的两个过程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41808"/>
            <a:ext cx="5220072" cy="30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基础层修炼：完成工作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以目标为导向，先完成工作</a:t>
            </a:r>
            <a:endParaRPr lang="en-US" altLang="zh-CN" smtClean="0"/>
          </a:p>
          <a:p>
            <a:r>
              <a:rPr lang="zh-CN" altLang="en-US" smtClean="0"/>
              <a:t>先接受再怀疑</a:t>
            </a:r>
            <a:endParaRPr lang="en-US" altLang="zh-CN" smtClean="0"/>
          </a:p>
          <a:p>
            <a:r>
              <a:rPr lang="zh-CN" altLang="en-US" smtClean="0"/>
              <a:t>实现阶段先黑盒</a:t>
            </a:r>
            <a:endParaRPr lang="en-US" altLang="zh-CN" smtClean="0"/>
          </a:p>
          <a:p>
            <a:r>
              <a:rPr lang="zh-CN" altLang="en-US" smtClean="0"/>
              <a:t>回顾阶段再白盒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进阶层的</a:t>
            </a:r>
            <a:r>
              <a:rPr lang="en-US" altLang="zh-CN" smtClean="0"/>
              <a:t>5</a:t>
            </a:r>
            <a:r>
              <a:rPr lang="zh-CN" altLang="en-US" smtClean="0"/>
              <a:t>项修炼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通过</a:t>
            </a:r>
            <a:r>
              <a:rPr lang="en-US" altLang="zh-CN" smtClean="0"/>
              <a:t>SDK</a:t>
            </a:r>
            <a:r>
              <a:rPr lang="zh-CN" altLang="en-US" smtClean="0"/>
              <a:t>文档、源码</a:t>
            </a:r>
            <a:r>
              <a:rPr lang="zh-CN" altLang="en-US"/>
              <a:t>、</a:t>
            </a:r>
            <a:r>
              <a:rPr lang="zh-CN" altLang="en-US" smtClean="0"/>
              <a:t>图书等了解原理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了解关联</a:t>
            </a:r>
            <a:r>
              <a:rPr lang="en-US" altLang="zh-CN" smtClean="0"/>
              <a:t>API</a:t>
            </a:r>
            <a:r>
              <a:rPr lang="zh-CN" altLang="en-US" smtClean="0"/>
              <a:t>和功能特性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设计</a:t>
            </a:r>
            <a:r>
              <a:rPr lang="zh-CN" altLang="en-US"/>
              <a:t>实例</a:t>
            </a:r>
            <a:r>
              <a:rPr lang="zh-CN" altLang="en-US" smtClean="0"/>
              <a:t>验证用过的知识点和关联知识点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梳理、整合用过的知识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了解相关技术（衍生或互补或能解决问题的其它技术）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读源码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目的（</a:t>
            </a:r>
            <a:r>
              <a:rPr lang="zh-CN" altLang="en-US" sz="2400" smtClean="0"/>
              <a:t>学习、加功能、重构、改</a:t>
            </a:r>
            <a:r>
              <a:rPr lang="en-US" altLang="zh-CN" sz="2400" smtClean="0"/>
              <a:t>Bug</a:t>
            </a:r>
            <a:r>
              <a:rPr lang="zh-CN" altLang="en-US" sz="2400" smtClean="0"/>
              <a:t>、定制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工具（</a:t>
            </a:r>
            <a:r>
              <a:rPr lang="en-US" altLang="zh-CN" sz="2400" smtClean="0"/>
              <a:t>SourceInsight</a:t>
            </a:r>
            <a:r>
              <a:rPr lang="zh-CN" altLang="en-US" sz="2400" smtClean="0"/>
              <a:t>、纸、笔、</a:t>
            </a:r>
            <a:r>
              <a:rPr lang="en-US" altLang="zh-CN" sz="2400" smtClean="0"/>
              <a:t>StarUML</a:t>
            </a:r>
            <a:r>
              <a:rPr lang="zh-CN" altLang="en-US" sz="2400" smtClean="0"/>
              <a:t>、</a:t>
            </a:r>
            <a:r>
              <a:rPr lang="en-US" altLang="zh-CN" sz="2400" smtClean="0"/>
              <a:t>draw.io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知识准备（</a:t>
            </a:r>
            <a:r>
              <a:rPr lang="zh-CN" altLang="en-US" sz="2400" smtClean="0"/>
              <a:t>业务、技术、文档、人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运行与开发环境</a:t>
            </a:r>
            <a:endParaRPr lang="en-US" altLang="zh-CN" smtClean="0"/>
          </a:p>
          <a:p>
            <a:r>
              <a:rPr lang="zh-CN" altLang="en-US" smtClean="0"/>
              <a:t>笔记（</a:t>
            </a:r>
            <a:r>
              <a:rPr lang="zh-CN" altLang="en-US" sz="2400" smtClean="0"/>
              <a:t>进度、关键流程、优秀设计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5122" name="Picture 2" descr="D:\projects\个人\分享\信利\如何读源码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85" y="199568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4596" y="42186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这样读源码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改造层修炼：</a:t>
            </a:r>
            <a:r>
              <a:rPr lang="en-US" altLang="zh-CN" smtClean="0"/>
              <a:t>4</a:t>
            </a:r>
            <a:r>
              <a:rPr lang="zh-CN" altLang="en-US" smtClean="0"/>
              <a:t>个角色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框架使用者</a:t>
            </a:r>
            <a:endParaRPr lang="en-US" altLang="zh-CN" smtClean="0"/>
          </a:p>
          <a:p>
            <a:r>
              <a:rPr lang="zh-CN" altLang="en-US" smtClean="0"/>
              <a:t>框架测试者</a:t>
            </a:r>
            <a:endParaRPr lang="en-US" altLang="zh-CN" smtClean="0"/>
          </a:p>
          <a:p>
            <a:r>
              <a:rPr lang="zh-CN" altLang="en-US" smtClean="0"/>
              <a:t>框架设计者</a:t>
            </a:r>
            <a:endParaRPr lang="en-US" altLang="zh-CN" smtClean="0"/>
          </a:p>
          <a:p>
            <a:r>
              <a:rPr lang="zh-CN" altLang="en-US"/>
              <a:t>最终用户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改造层修炼：</a:t>
            </a:r>
            <a:r>
              <a:rPr lang="en-US" altLang="zh-CN" smtClean="0"/>
              <a:t>4</a:t>
            </a:r>
            <a:r>
              <a:rPr lang="zh-CN" altLang="en-US" smtClean="0"/>
              <a:t>个步骤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寻找改进或扩展的地方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仔细阅读源码，搞懂实现逻辑和业务逻辑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尝试改进或扩展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设计</a:t>
            </a:r>
            <a:r>
              <a:rPr lang="en-US" altLang="zh-CN" smtClean="0"/>
              <a:t>DEMO</a:t>
            </a:r>
            <a:r>
              <a:rPr lang="zh-CN" altLang="en-US" smtClean="0"/>
              <a:t>，应用改进或扩展，检视效果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工作观</a:t>
            </a:r>
            <a:endParaRPr lang="en-US" altLang="zh-CN"/>
          </a:p>
          <a:p>
            <a:r>
              <a:rPr lang="zh-CN" altLang="en-US"/>
              <a:t>技术的优势体现在哪里</a:t>
            </a:r>
            <a:endParaRPr lang="en-US" altLang="zh-CN"/>
          </a:p>
          <a:p>
            <a:r>
              <a:rPr lang="zh-CN" altLang="en-US"/>
              <a:t>普通程序员和熟练开发者的关键区别</a:t>
            </a:r>
            <a:endParaRPr lang="en-US" altLang="zh-CN"/>
          </a:p>
          <a:p>
            <a:r>
              <a:rPr lang="zh-CN" altLang="en-US">
                <a:solidFill>
                  <a:schemeClr val="accent6"/>
                </a:solidFill>
              </a:rPr>
              <a:t>专业</a:t>
            </a:r>
            <a:endParaRPr lang="en-US" altLang="zh-CN">
              <a:solidFill>
                <a:schemeClr val="accent6"/>
              </a:solidFill>
            </a:endParaRPr>
          </a:p>
          <a:p>
            <a:pPr lvl="1"/>
            <a:r>
              <a:rPr lang="zh-CN" altLang="en-US"/>
              <a:t>专项能力修炼</a:t>
            </a:r>
            <a:endParaRPr lang="en-US" altLang="zh-CN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r>
              <a:rPr lang="zh-CN" altLang="en-US" u="sng"/>
              <a:t>知识体系构建</a:t>
            </a:r>
            <a:endParaRPr lang="en-US" altLang="zh-CN" u="sng"/>
          </a:p>
          <a:p>
            <a:pPr lvl="1"/>
            <a:r>
              <a:rPr lang="zh-CN" altLang="en-US" smtClean="0"/>
              <a:t>如何持续行动下去</a:t>
            </a:r>
            <a:endParaRPr lang="en-US" altLang="zh-CN" smtClean="0"/>
          </a:p>
          <a:p>
            <a:r>
              <a:rPr lang="zh-CN" altLang="en-US" smtClean="0"/>
              <a:t>突破成长困境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知识体系是实践的结果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干</a:t>
            </a:r>
            <a:r>
              <a:rPr lang="zh-CN" altLang="en-US" smtClean="0"/>
              <a:t>中学</a:t>
            </a:r>
            <a:endParaRPr lang="en-US" altLang="zh-CN" smtClean="0"/>
          </a:p>
          <a:p>
            <a:r>
              <a:rPr lang="zh-CN" altLang="en-US" smtClean="0"/>
              <a:t>事</a:t>
            </a:r>
            <a:r>
              <a:rPr lang="zh-CN" altLang="en-US"/>
              <a:t>上</a:t>
            </a:r>
            <a:r>
              <a:rPr lang="zh-CN" altLang="en-US" smtClean="0"/>
              <a:t>练</a:t>
            </a:r>
            <a:endParaRPr lang="en-US" altLang="zh-CN" smtClean="0"/>
          </a:p>
          <a:p>
            <a:r>
              <a:rPr lang="zh-CN" altLang="en-US"/>
              <a:t>重</a:t>
            </a:r>
            <a:r>
              <a:rPr lang="zh-CN" altLang="en-US" smtClean="0"/>
              <a:t>关联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5" name="Picture 2" descr="D:\projects\个人\程序视界\材料收集\2017\程序员炼级手册\提升专项能力的两个过程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15566"/>
            <a:ext cx="64674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构建知识体系的四个步骤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先定位，找到应用场景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以应用场景为中心，全面辐射，搜集和这个场景相关的知识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对每一个知识，做关联运算，找到相关知识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梳理整合，形成以应用场景为中心的知识体系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</a:t>
            </a:r>
            <a:r>
              <a:rPr lang="zh-CN" altLang="en-US" smtClean="0"/>
              <a:t>学院 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1035" y="1173480"/>
            <a:ext cx="7493635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叶根友毛笔行书2.0版" panose="02010601030101010101" charset="-122"/>
                <a:ea typeface="叶根友毛笔行书2.0版" panose="02010601030101010101" charset="-122"/>
              </a:rPr>
              <a:t>穷人吃万苦，不吃学习苦！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叶根友毛笔行书2.0版" panose="02010601030101010101" charset="-122"/>
              <a:ea typeface="叶根友毛笔行书2.0版" panose="02010601030101010101" charset="-122"/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叶根友毛笔行书2.0版" panose="02010601030101010101" charset="-122"/>
              <a:ea typeface="叶根友毛笔行书2.0版" panose="02010601030101010101" charset="-122"/>
            </a:endParaRPr>
          </a:p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叶根友毛笔行书2.0版" panose="02010601030101010101" charset="-122"/>
                <a:ea typeface="叶根友毛笔行书2.0版" panose="02010601030101010101" charset="-122"/>
              </a:rPr>
              <a:t>富人避万苦，只吃学习苦！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技术是为解决问题而生的</a:t>
            </a:r>
            <a:endParaRPr lang="en-US" altLang="zh-CN" smtClean="0"/>
          </a:p>
          <a:p>
            <a:r>
              <a:rPr lang="zh-CN" altLang="en-US" smtClean="0"/>
              <a:t>问题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技术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知识体系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专业人士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你在公司内可以做的选择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问题和产品选择可能性少</a:t>
            </a:r>
            <a:endParaRPr lang="en-US" altLang="zh-CN" smtClean="0"/>
          </a:p>
          <a:p>
            <a:r>
              <a:rPr lang="zh-CN" altLang="en-US"/>
              <a:t>你</a:t>
            </a:r>
            <a:r>
              <a:rPr lang="zh-CN" altLang="en-US" smtClean="0"/>
              <a:t>可以：</a:t>
            </a:r>
            <a:endParaRPr lang="en-US" altLang="zh-CN" smtClean="0"/>
          </a:p>
          <a:p>
            <a:pPr lvl="1"/>
            <a:r>
              <a:rPr lang="zh-CN" altLang="en-US"/>
              <a:t>选择</a:t>
            </a:r>
            <a:r>
              <a:rPr lang="zh-CN" altLang="en-US" smtClean="0"/>
              <a:t>业务中的细分方向</a:t>
            </a:r>
            <a:endParaRPr lang="en-US" altLang="zh-CN" smtClean="0"/>
          </a:p>
          <a:p>
            <a:pPr lvl="1"/>
            <a:r>
              <a:rPr lang="zh-CN" altLang="en-US" smtClean="0"/>
              <a:t>围绕所选方向，选择合适的技术</a:t>
            </a:r>
            <a:endParaRPr lang="en-US" altLang="zh-CN" smtClean="0"/>
          </a:p>
          <a:p>
            <a:pPr lvl="1"/>
            <a:r>
              <a:rPr lang="zh-CN" altLang="en-US" smtClean="0"/>
              <a:t>以选择的业务和技术为中心构建知识体系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场景辐射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1026" name="Picture 2" descr="D:\projects\个人\程序视界\材料收集\2017\程序员炼级手册\场景辐射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73249"/>
            <a:ext cx="39624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帮你发现知识的问题清单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4114800" cy="35350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要做的事情，是什么？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这个事情（业务），以什么交互形式呈现给用户？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软件怎么抵达用户？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软件如何更新？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软件需要配置吗？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需要保存用户数据吗？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724400" y="1224556"/>
            <a:ext cx="4114800" cy="353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50000"/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4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用户怎么使用我的软件产品？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用户的使用流程和软件代码之间如何映射？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需要后台服务吗？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后台服务如何部署？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后台服务如何根据业务量扩展？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后台服务如何更新？</a:t>
            </a:r>
            <a:endParaRPr lang="zh-CN" altLang="en-US" sz="20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/>
              <a:t>后台和前台之间怎样交流？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寻找场景相关知识的途径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5" name="Picture 2" descr="D:\projects\个人\程序视界\材料收集\2017\程序员炼级手册\work_study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81" y="915566"/>
            <a:ext cx="63531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2314600" cy="3535041"/>
          </a:xfrm>
        </p:spPr>
        <p:txBody>
          <a:bodyPr/>
          <a:lstStyle/>
          <a:p>
            <a:r>
              <a:rPr lang="zh-CN" altLang="en-US" smtClean="0"/>
              <a:t>书</a:t>
            </a:r>
            <a:endParaRPr lang="en-US" altLang="zh-CN" smtClean="0"/>
          </a:p>
          <a:p>
            <a:r>
              <a:rPr lang="zh-CN" altLang="en-US" smtClean="0"/>
              <a:t>课</a:t>
            </a:r>
            <a:endParaRPr lang="en-US" altLang="zh-CN" smtClean="0"/>
          </a:p>
          <a:p>
            <a:r>
              <a:rPr lang="zh-CN" altLang="en-US" smtClean="0"/>
              <a:t>人</a:t>
            </a:r>
            <a:endParaRPr lang="en-US" altLang="zh-CN" smtClean="0"/>
          </a:p>
          <a:p>
            <a:r>
              <a:rPr lang="zh-CN" altLang="en-US" smtClean="0"/>
              <a:t>搜</a:t>
            </a:r>
            <a:endParaRPr lang="en-US" altLang="zh-CN" smtClean="0"/>
          </a:p>
          <a:p>
            <a:r>
              <a:rPr lang="zh-CN" altLang="en-US" smtClean="0"/>
              <a:t>知识体系</a:t>
            </a: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136605" y="839972"/>
            <a:ext cx="2360428" cy="3774558"/>
          </a:xfrm>
          <a:custGeom>
            <a:avLst/>
            <a:gdLst>
              <a:gd name="connsiteX0" fmla="*/ 21265 w 2360428"/>
              <a:gd name="connsiteY0" fmla="*/ 42530 h 3774558"/>
              <a:gd name="connsiteX1" fmla="*/ 21265 w 2360428"/>
              <a:gd name="connsiteY1" fmla="*/ 42530 h 3774558"/>
              <a:gd name="connsiteX2" fmla="*/ 31897 w 2360428"/>
              <a:gd name="connsiteY2" fmla="*/ 148856 h 3774558"/>
              <a:gd name="connsiteX3" fmla="*/ 10632 w 2360428"/>
              <a:gd name="connsiteY3" fmla="*/ 478465 h 3774558"/>
              <a:gd name="connsiteX4" fmla="*/ 0 w 2360428"/>
              <a:gd name="connsiteY4" fmla="*/ 542261 h 3774558"/>
              <a:gd name="connsiteX5" fmla="*/ 31897 w 2360428"/>
              <a:gd name="connsiteY5" fmla="*/ 754912 h 3774558"/>
              <a:gd name="connsiteX6" fmla="*/ 42530 w 2360428"/>
              <a:gd name="connsiteY6" fmla="*/ 797442 h 3774558"/>
              <a:gd name="connsiteX7" fmla="*/ 74428 w 2360428"/>
              <a:gd name="connsiteY7" fmla="*/ 829340 h 3774558"/>
              <a:gd name="connsiteX8" fmla="*/ 95693 w 2360428"/>
              <a:gd name="connsiteY8" fmla="*/ 861237 h 3774558"/>
              <a:gd name="connsiteX9" fmla="*/ 170121 w 2360428"/>
              <a:gd name="connsiteY9" fmla="*/ 925033 h 3774558"/>
              <a:gd name="connsiteX10" fmla="*/ 202018 w 2360428"/>
              <a:gd name="connsiteY10" fmla="*/ 935665 h 3774558"/>
              <a:gd name="connsiteX11" fmla="*/ 265814 w 2360428"/>
              <a:gd name="connsiteY11" fmla="*/ 978195 h 3774558"/>
              <a:gd name="connsiteX12" fmla="*/ 329609 w 2360428"/>
              <a:gd name="connsiteY12" fmla="*/ 1041991 h 3774558"/>
              <a:gd name="connsiteX13" fmla="*/ 350874 w 2360428"/>
              <a:gd name="connsiteY13" fmla="*/ 1073888 h 3774558"/>
              <a:gd name="connsiteX14" fmla="*/ 404037 w 2360428"/>
              <a:gd name="connsiteY14" fmla="*/ 1116419 h 3774558"/>
              <a:gd name="connsiteX15" fmla="*/ 435935 w 2360428"/>
              <a:gd name="connsiteY15" fmla="*/ 1148316 h 3774558"/>
              <a:gd name="connsiteX16" fmla="*/ 457200 w 2360428"/>
              <a:gd name="connsiteY16" fmla="*/ 1180214 h 3774558"/>
              <a:gd name="connsiteX17" fmla="*/ 499730 w 2360428"/>
              <a:gd name="connsiteY17" fmla="*/ 1212112 h 3774558"/>
              <a:gd name="connsiteX18" fmla="*/ 520995 w 2360428"/>
              <a:gd name="connsiteY18" fmla="*/ 1244009 h 3774558"/>
              <a:gd name="connsiteX19" fmla="*/ 574158 w 2360428"/>
              <a:gd name="connsiteY19" fmla="*/ 1297172 h 3774558"/>
              <a:gd name="connsiteX20" fmla="*/ 606055 w 2360428"/>
              <a:gd name="connsiteY20" fmla="*/ 1360968 h 3774558"/>
              <a:gd name="connsiteX21" fmla="*/ 627321 w 2360428"/>
              <a:gd name="connsiteY21" fmla="*/ 1435395 h 3774558"/>
              <a:gd name="connsiteX22" fmla="*/ 637953 w 2360428"/>
              <a:gd name="connsiteY22" fmla="*/ 1467293 h 3774558"/>
              <a:gd name="connsiteX23" fmla="*/ 637953 w 2360428"/>
              <a:gd name="connsiteY23" fmla="*/ 1775637 h 3774558"/>
              <a:gd name="connsiteX24" fmla="*/ 627321 w 2360428"/>
              <a:gd name="connsiteY24" fmla="*/ 1807535 h 3774558"/>
              <a:gd name="connsiteX25" fmla="*/ 606055 w 2360428"/>
              <a:gd name="connsiteY25" fmla="*/ 1913861 h 3774558"/>
              <a:gd name="connsiteX26" fmla="*/ 584790 w 2360428"/>
              <a:gd name="connsiteY26" fmla="*/ 1977656 h 3774558"/>
              <a:gd name="connsiteX27" fmla="*/ 563525 w 2360428"/>
              <a:gd name="connsiteY27" fmla="*/ 2052084 h 3774558"/>
              <a:gd name="connsiteX28" fmla="*/ 531628 w 2360428"/>
              <a:gd name="connsiteY28" fmla="*/ 2158409 h 3774558"/>
              <a:gd name="connsiteX29" fmla="*/ 510362 w 2360428"/>
              <a:gd name="connsiteY29" fmla="*/ 2200940 h 3774558"/>
              <a:gd name="connsiteX30" fmla="*/ 489097 w 2360428"/>
              <a:gd name="connsiteY30" fmla="*/ 2264735 h 3774558"/>
              <a:gd name="connsiteX31" fmla="*/ 467832 w 2360428"/>
              <a:gd name="connsiteY31" fmla="*/ 2317898 h 3774558"/>
              <a:gd name="connsiteX32" fmla="*/ 446567 w 2360428"/>
              <a:gd name="connsiteY32" fmla="*/ 2434856 h 3774558"/>
              <a:gd name="connsiteX33" fmla="*/ 435935 w 2360428"/>
              <a:gd name="connsiteY33" fmla="*/ 2530549 h 3774558"/>
              <a:gd name="connsiteX34" fmla="*/ 414669 w 2360428"/>
              <a:gd name="connsiteY34" fmla="*/ 2636875 h 3774558"/>
              <a:gd name="connsiteX35" fmla="*/ 404037 w 2360428"/>
              <a:gd name="connsiteY35" fmla="*/ 2668772 h 3774558"/>
              <a:gd name="connsiteX36" fmla="*/ 393404 w 2360428"/>
              <a:gd name="connsiteY36" fmla="*/ 2732568 h 3774558"/>
              <a:gd name="connsiteX37" fmla="*/ 382772 w 2360428"/>
              <a:gd name="connsiteY37" fmla="*/ 2785730 h 3774558"/>
              <a:gd name="connsiteX38" fmla="*/ 372139 w 2360428"/>
              <a:gd name="connsiteY38" fmla="*/ 3072809 h 3774558"/>
              <a:gd name="connsiteX39" fmla="*/ 361507 w 2360428"/>
              <a:gd name="connsiteY39" fmla="*/ 3200400 h 3774558"/>
              <a:gd name="connsiteX40" fmla="*/ 393404 w 2360428"/>
              <a:gd name="connsiteY40" fmla="*/ 3444949 h 3774558"/>
              <a:gd name="connsiteX41" fmla="*/ 404037 w 2360428"/>
              <a:gd name="connsiteY41" fmla="*/ 3476847 h 3774558"/>
              <a:gd name="connsiteX42" fmla="*/ 489097 w 2360428"/>
              <a:gd name="connsiteY42" fmla="*/ 3572540 h 3774558"/>
              <a:gd name="connsiteX43" fmla="*/ 520995 w 2360428"/>
              <a:gd name="connsiteY43" fmla="*/ 3593805 h 3774558"/>
              <a:gd name="connsiteX44" fmla="*/ 574158 w 2360428"/>
              <a:gd name="connsiteY44" fmla="*/ 3646968 h 3774558"/>
              <a:gd name="connsiteX45" fmla="*/ 637953 w 2360428"/>
              <a:gd name="connsiteY45" fmla="*/ 3668233 h 3774558"/>
              <a:gd name="connsiteX46" fmla="*/ 680483 w 2360428"/>
              <a:gd name="connsiteY46" fmla="*/ 3689498 h 3774558"/>
              <a:gd name="connsiteX47" fmla="*/ 776176 w 2360428"/>
              <a:gd name="connsiteY47" fmla="*/ 3721395 h 3774558"/>
              <a:gd name="connsiteX48" fmla="*/ 818707 w 2360428"/>
              <a:gd name="connsiteY48" fmla="*/ 3732028 h 3774558"/>
              <a:gd name="connsiteX49" fmla="*/ 861237 w 2360428"/>
              <a:gd name="connsiteY49" fmla="*/ 3753293 h 3774558"/>
              <a:gd name="connsiteX50" fmla="*/ 935665 w 2360428"/>
              <a:gd name="connsiteY50" fmla="*/ 3763926 h 3774558"/>
              <a:gd name="connsiteX51" fmla="*/ 1244009 w 2360428"/>
              <a:gd name="connsiteY51" fmla="*/ 3774558 h 3774558"/>
              <a:gd name="connsiteX52" fmla="*/ 1467293 w 2360428"/>
              <a:gd name="connsiteY52" fmla="*/ 3763926 h 3774558"/>
              <a:gd name="connsiteX53" fmla="*/ 1541721 w 2360428"/>
              <a:gd name="connsiteY53" fmla="*/ 3742661 h 3774558"/>
              <a:gd name="connsiteX54" fmla="*/ 1605516 w 2360428"/>
              <a:gd name="connsiteY54" fmla="*/ 3700130 h 3774558"/>
              <a:gd name="connsiteX55" fmla="*/ 1658679 w 2360428"/>
              <a:gd name="connsiteY55" fmla="*/ 3646968 h 3774558"/>
              <a:gd name="connsiteX56" fmla="*/ 1679944 w 2360428"/>
              <a:gd name="connsiteY56" fmla="*/ 3615070 h 3774558"/>
              <a:gd name="connsiteX57" fmla="*/ 1701209 w 2360428"/>
              <a:gd name="connsiteY57" fmla="*/ 3551275 h 3774558"/>
              <a:gd name="connsiteX58" fmla="*/ 1722474 w 2360428"/>
              <a:gd name="connsiteY58" fmla="*/ 3476847 h 3774558"/>
              <a:gd name="connsiteX59" fmla="*/ 1711842 w 2360428"/>
              <a:gd name="connsiteY59" fmla="*/ 3232298 h 3774558"/>
              <a:gd name="connsiteX60" fmla="*/ 1701209 w 2360428"/>
              <a:gd name="connsiteY60" fmla="*/ 3200400 h 3774558"/>
              <a:gd name="connsiteX61" fmla="*/ 1690576 w 2360428"/>
              <a:gd name="connsiteY61" fmla="*/ 3115340 h 3774558"/>
              <a:gd name="connsiteX62" fmla="*/ 1679944 w 2360428"/>
              <a:gd name="connsiteY62" fmla="*/ 2594344 h 3774558"/>
              <a:gd name="connsiteX63" fmla="*/ 1669311 w 2360428"/>
              <a:gd name="connsiteY63" fmla="*/ 2530549 h 3774558"/>
              <a:gd name="connsiteX64" fmla="*/ 1648046 w 2360428"/>
              <a:gd name="connsiteY64" fmla="*/ 2477386 h 3774558"/>
              <a:gd name="connsiteX65" fmla="*/ 1626781 w 2360428"/>
              <a:gd name="connsiteY65" fmla="*/ 2402958 h 3774558"/>
              <a:gd name="connsiteX66" fmla="*/ 1605516 w 2360428"/>
              <a:gd name="connsiteY66" fmla="*/ 2371061 h 3774558"/>
              <a:gd name="connsiteX67" fmla="*/ 1584251 w 2360428"/>
              <a:gd name="connsiteY67" fmla="*/ 2307265 h 3774558"/>
              <a:gd name="connsiteX68" fmla="*/ 1562986 w 2360428"/>
              <a:gd name="connsiteY68" fmla="*/ 2243470 h 3774558"/>
              <a:gd name="connsiteX69" fmla="*/ 1552353 w 2360428"/>
              <a:gd name="connsiteY69" fmla="*/ 2200940 h 3774558"/>
              <a:gd name="connsiteX70" fmla="*/ 1531088 w 2360428"/>
              <a:gd name="connsiteY70" fmla="*/ 2169042 h 3774558"/>
              <a:gd name="connsiteX71" fmla="*/ 1509823 w 2360428"/>
              <a:gd name="connsiteY71" fmla="*/ 2062716 h 3774558"/>
              <a:gd name="connsiteX72" fmla="*/ 1488558 w 2360428"/>
              <a:gd name="connsiteY72" fmla="*/ 1998921 h 3774558"/>
              <a:gd name="connsiteX73" fmla="*/ 1446028 w 2360428"/>
              <a:gd name="connsiteY73" fmla="*/ 1913861 h 3774558"/>
              <a:gd name="connsiteX74" fmla="*/ 1424762 w 2360428"/>
              <a:gd name="connsiteY74" fmla="*/ 1850065 h 3774558"/>
              <a:gd name="connsiteX75" fmla="*/ 1414130 w 2360428"/>
              <a:gd name="connsiteY75" fmla="*/ 1818168 h 3774558"/>
              <a:gd name="connsiteX76" fmla="*/ 1424762 w 2360428"/>
              <a:gd name="connsiteY76" fmla="*/ 1637414 h 3774558"/>
              <a:gd name="connsiteX77" fmla="*/ 1446028 w 2360428"/>
              <a:gd name="connsiteY77" fmla="*/ 1573619 h 3774558"/>
              <a:gd name="connsiteX78" fmla="*/ 1467293 w 2360428"/>
              <a:gd name="connsiteY78" fmla="*/ 1509823 h 3774558"/>
              <a:gd name="connsiteX79" fmla="*/ 1488558 w 2360428"/>
              <a:gd name="connsiteY79" fmla="*/ 1477926 h 3774558"/>
              <a:gd name="connsiteX80" fmla="*/ 1520455 w 2360428"/>
              <a:gd name="connsiteY80" fmla="*/ 1360968 h 3774558"/>
              <a:gd name="connsiteX81" fmla="*/ 1531088 w 2360428"/>
              <a:gd name="connsiteY81" fmla="*/ 978195 h 3774558"/>
              <a:gd name="connsiteX82" fmla="*/ 1541721 w 2360428"/>
              <a:gd name="connsiteY82" fmla="*/ 946298 h 3774558"/>
              <a:gd name="connsiteX83" fmla="*/ 1573618 w 2360428"/>
              <a:gd name="connsiteY83" fmla="*/ 925033 h 3774558"/>
              <a:gd name="connsiteX84" fmla="*/ 1605516 w 2360428"/>
              <a:gd name="connsiteY84" fmla="*/ 893135 h 3774558"/>
              <a:gd name="connsiteX85" fmla="*/ 1637414 w 2360428"/>
              <a:gd name="connsiteY85" fmla="*/ 882502 h 3774558"/>
              <a:gd name="connsiteX86" fmla="*/ 1722474 w 2360428"/>
              <a:gd name="connsiteY86" fmla="*/ 861237 h 3774558"/>
              <a:gd name="connsiteX87" fmla="*/ 1765004 w 2360428"/>
              <a:gd name="connsiteY87" fmla="*/ 850605 h 3774558"/>
              <a:gd name="connsiteX88" fmla="*/ 1860697 w 2360428"/>
              <a:gd name="connsiteY88" fmla="*/ 829340 h 3774558"/>
              <a:gd name="connsiteX89" fmla="*/ 1892595 w 2360428"/>
              <a:gd name="connsiteY89" fmla="*/ 818707 h 3774558"/>
              <a:gd name="connsiteX90" fmla="*/ 1988288 w 2360428"/>
              <a:gd name="connsiteY90" fmla="*/ 797442 h 3774558"/>
              <a:gd name="connsiteX91" fmla="*/ 2052083 w 2360428"/>
              <a:gd name="connsiteY91" fmla="*/ 776177 h 3774558"/>
              <a:gd name="connsiteX92" fmla="*/ 2083981 w 2360428"/>
              <a:gd name="connsiteY92" fmla="*/ 765544 h 3774558"/>
              <a:gd name="connsiteX93" fmla="*/ 2147776 w 2360428"/>
              <a:gd name="connsiteY93" fmla="*/ 723014 h 3774558"/>
              <a:gd name="connsiteX94" fmla="*/ 2179674 w 2360428"/>
              <a:gd name="connsiteY94" fmla="*/ 701749 h 3774558"/>
              <a:gd name="connsiteX95" fmla="*/ 2211572 w 2360428"/>
              <a:gd name="connsiteY95" fmla="*/ 680484 h 3774558"/>
              <a:gd name="connsiteX96" fmla="*/ 2254102 w 2360428"/>
              <a:gd name="connsiteY96" fmla="*/ 616688 h 3774558"/>
              <a:gd name="connsiteX97" fmla="*/ 2275367 w 2360428"/>
              <a:gd name="connsiteY97" fmla="*/ 574158 h 3774558"/>
              <a:gd name="connsiteX98" fmla="*/ 2307265 w 2360428"/>
              <a:gd name="connsiteY98" fmla="*/ 552893 h 3774558"/>
              <a:gd name="connsiteX99" fmla="*/ 2339162 w 2360428"/>
              <a:gd name="connsiteY99" fmla="*/ 457200 h 3774558"/>
              <a:gd name="connsiteX100" fmla="*/ 2349795 w 2360428"/>
              <a:gd name="connsiteY100" fmla="*/ 425302 h 3774558"/>
              <a:gd name="connsiteX101" fmla="*/ 2360428 w 2360428"/>
              <a:gd name="connsiteY101" fmla="*/ 393405 h 3774558"/>
              <a:gd name="connsiteX102" fmla="*/ 2349795 w 2360428"/>
              <a:gd name="connsiteY102" fmla="*/ 159488 h 3774558"/>
              <a:gd name="connsiteX103" fmla="*/ 2275367 w 2360428"/>
              <a:gd name="connsiteY103" fmla="*/ 85061 h 3774558"/>
              <a:gd name="connsiteX104" fmla="*/ 2243469 w 2360428"/>
              <a:gd name="connsiteY104" fmla="*/ 74428 h 3774558"/>
              <a:gd name="connsiteX105" fmla="*/ 2211572 w 2360428"/>
              <a:gd name="connsiteY105" fmla="*/ 53163 h 3774558"/>
              <a:gd name="connsiteX106" fmla="*/ 1052623 w 2360428"/>
              <a:gd name="connsiteY106" fmla="*/ 53163 h 3774558"/>
              <a:gd name="connsiteX107" fmla="*/ 946297 w 2360428"/>
              <a:gd name="connsiteY107" fmla="*/ 31898 h 3774558"/>
              <a:gd name="connsiteX108" fmla="*/ 893135 w 2360428"/>
              <a:gd name="connsiteY108" fmla="*/ 21265 h 3774558"/>
              <a:gd name="connsiteX109" fmla="*/ 861237 w 2360428"/>
              <a:gd name="connsiteY109" fmla="*/ 10633 h 3774558"/>
              <a:gd name="connsiteX110" fmla="*/ 786809 w 2360428"/>
              <a:gd name="connsiteY110" fmla="*/ 0 h 3774558"/>
              <a:gd name="connsiteX111" fmla="*/ 563525 w 2360428"/>
              <a:gd name="connsiteY111" fmla="*/ 10633 h 3774558"/>
              <a:gd name="connsiteX112" fmla="*/ 520995 w 2360428"/>
              <a:gd name="connsiteY112" fmla="*/ 21265 h 3774558"/>
              <a:gd name="connsiteX113" fmla="*/ 446567 w 2360428"/>
              <a:gd name="connsiteY113" fmla="*/ 42530 h 3774558"/>
              <a:gd name="connsiteX114" fmla="*/ 372139 w 2360428"/>
              <a:gd name="connsiteY114" fmla="*/ 53163 h 3774558"/>
              <a:gd name="connsiteX115" fmla="*/ 329609 w 2360428"/>
              <a:gd name="connsiteY115" fmla="*/ 63795 h 3774558"/>
              <a:gd name="connsiteX116" fmla="*/ 138223 w 2360428"/>
              <a:gd name="connsiteY116" fmla="*/ 74428 h 3774558"/>
              <a:gd name="connsiteX117" fmla="*/ 31897 w 2360428"/>
              <a:gd name="connsiteY117" fmla="*/ 42530 h 3774558"/>
              <a:gd name="connsiteX118" fmla="*/ 21265 w 2360428"/>
              <a:gd name="connsiteY118" fmla="*/ 42530 h 377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360428" h="3774558">
                <a:moveTo>
                  <a:pt x="21265" y="42530"/>
                </a:moveTo>
                <a:lnTo>
                  <a:pt x="21265" y="42530"/>
                </a:lnTo>
                <a:cubicBezTo>
                  <a:pt x="24809" y="77972"/>
                  <a:pt x="31897" y="113237"/>
                  <a:pt x="31897" y="148856"/>
                </a:cubicBezTo>
                <a:cubicBezTo>
                  <a:pt x="31897" y="253949"/>
                  <a:pt x="24914" y="371350"/>
                  <a:pt x="10632" y="478465"/>
                </a:cubicBezTo>
                <a:cubicBezTo>
                  <a:pt x="7783" y="499835"/>
                  <a:pt x="3544" y="520996"/>
                  <a:pt x="0" y="542261"/>
                </a:cubicBezTo>
                <a:cubicBezTo>
                  <a:pt x="20436" y="828384"/>
                  <a:pt x="-8797" y="592144"/>
                  <a:pt x="31897" y="754912"/>
                </a:cubicBezTo>
                <a:cubicBezTo>
                  <a:pt x="35441" y="769089"/>
                  <a:pt x="35280" y="784754"/>
                  <a:pt x="42530" y="797442"/>
                </a:cubicBezTo>
                <a:cubicBezTo>
                  <a:pt x="49990" y="810498"/>
                  <a:pt x="64802" y="817788"/>
                  <a:pt x="74428" y="829340"/>
                </a:cubicBezTo>
                <a:cubicBezTo>
                  <a:pt x="82609" y="839157"/>
                  <a:pt x="87512" y="851420"/>
                  <a:pt x="95693" y="861237"/>
                </a:cubicBezTo>
                <a:cubicBezTo>
                  <a:pt x="112835" y="881807"/>
                  <a:pt x="147718" y="912231"/>
                  <a:pt x="170121" y="925033"/>
                </a:cubicBezTo>
                <a:cubicBezTo>
                  <a:pt x="179852" y="930593"/>
                  <a:pt x="191386" y="932121"/>
                  <a:pt x="202018" y="935665"/>
                </a:cubicBezTo>
                <a:cubicBezTo>
                  <a:pt x="223283" y="949842"/>
                  <a:pt x="247742" y="960123"/>
                  <a:pt x="265814" y="978195"/>
                </a:cubicBezTo>
                <a:cubicBezTo>
                  <a:pt x="287079" y="999460"/>
                  <a:pt x="312927" y="1016968"/>
                  <a:pt x="329609" y="1041991"/>
                </a:cubicBezTo>
                <a:cubicBezTo>
                  <a:pt x="336697" y="1052623"/>
                  <a:pt x="342891" y="1063910"/>
                  <a:pt x="350874" y="1073888"/>
                </a:cubicBezTo>
                <a:cubicBezTo>
                  <a:pt x="375623" y="1104825"/>
                  <a:pt x="370875" y="1088785"/>
                  <a:pt x="404037" y="1116419"/>
                </a:cubicBezTo>
                <a:cubicBezTo>
                  <a:pt x="415589" y="1126045"/>
                  <a:pt x="426309" y="1136765"/>
                  <a:pt x="435935" y="1148316"/>
                </a:cubicBezTo>
                <a:cubicBezTo>
                  <a:pt x="444116" y="1158133"/>
                  <a:pt x="448164" y="1171178"/>
                  <a:pt x="457200" y="1180214"/>
                </a:cubicBezTo>
                <a:cubicBezTo>
                  <a:pt x="469730" y="1192745"/>
                  <a:pt x="487199" y="1199581"/>
                  <a:pt x="499730" y="1212112"/>
                </a:cubicBezTo>
                <a:cubicBezTo>
                  <a:pt x="508766" y="1221148"/>
                  <a:pt x="512580" y="1234392"/>
                  <a:pt x="520995" y="1244009"/>
                </a:cubicBezTo>
                <a:cubicBezTo>
                  <a:pt x="537498" y="1262869"/>
                  <a:pt x="574158" y="1297172"/>
                  <a:pt x="574158" y="1297172"/>
                </a:cubicBezTo>
                <a:cubicBezTo>
                  <a:pt x="600878" y="1377338"/>
                  <a:pt x="564837" y="1278533"/>
                  <a:pt x="606055" y="1360968"/>
                </a:cubicBezTo>
                <a:cubicBezTo>
                  <a:pt x="614553" y="1377965"/>
                  <a:pt x="622778" y="1419495"/>
                  <a:pt x="627321" y="1435395"/>
                </a:cubicBezTo>
                <a:cubicBezTo>
                  <a:pt x="630400" y="1446172"/>
                  <a:pt x="634409" y="1456660"/>
                  <a:pt x="637953" y="1467293"/>
                </a:cubicBezTo>
                <a:cubicBezTo>
                  <a:pt x="654130" y="1612879"/>
                  <a:pt x="655262" y="1576586"/>
                  <a:pt x="637953" y="1775637"/>
                </a:cubicBezTo>
                <a:cubicBezTo>
                  <a:pt x="636982" y="1786803"/>
                  <a:pt x="629841" y="1796614"/>
                  <a:pt x="627321" y="1807535"/>
                </a:cubicBezTo>
                <a:cubicBezTo>
                  <a:pt x="619194" y="1842753"/>
                  <a:pt x="617485" y="1879572"/>
                  <a:pt x="606055" y="1913861"/>
                </a:cubicBezTo>
                <a:cubicBezTo>
                  <a:pt x="598967" y="1935126"/>
                  <a:pt x="590226" y="1955910"/>
                  <a:pt x="584790" y="1977656"/>
                </a:cubicBezTo>
                <a:cubicBezTo>
                  <a:pt x="551553" y="2110610"/>
                  <a:pt x="594032" y="1945309"/>
                  <a:pt x="563525" y="2052084"/>
                </a:cubicBezTo>
                <a:cubicBezTo>
                  <a:pt x="547858" y="2106918"/>
                  <a:pt x="556898" y="2095235"/>
                  <a:pt x="531628" y="2158409"/>
                </a:cubicBezTo>
                <a:cubicBezTo>
                  <a:pt x="525741" y="2173126"/>
                  <a:pt x="516249" y="2186223"/>
                  <a:pt x="510362" y="2200940"/>
                </a:cubicBezTo>
                <a:cubicBezTo>
                  <a:pt x="502037" y="2221752"/>
                  <a:pt x="497422" y="2243923"/>
                  <a:pt x="489097" y="2264735"/>
                </a:cubicBezTo>
                <a:cubicBezTo>
                  <a:pt x="482009" y="2282456"/>
                  <a:pt x="473867" y="2299791"/>
                  <a:pt x="467832" y="2317898"/>
                </a:cubicBezTo>
                <a:cubicBezTo>
                  <a:pt x="455946" y="2353557"/>
                  <a:pt x="450994" y="2399443"/>
                  <a:pt x="446567" y="2434856"/>
                </a:cubicBezTo>
                <a:cubicBezTo>
                  <a:pt x="442586" y="2466702"/>
                  <a:pt x="440177" y="2498737"/>
                  <a:pt x="435935" y="2530549"/>
                </a:cubicBezTo>
                <a:cubicBezTo>
                  <a:pt x="430713" y="2569713"/>
                  <a:pt x="425234" y="2599896"/>
                  <a:pt x="414669" y="2636875"/>
                </a:cubicBezTo>
                <a:cubicBezTo>
                  <a:pt x="411590" y="2647651"/>
                  <a:pt x="406468" y="2657831"/>
                  <a:pt x="404037" y="2668772"/>
                </a:cubicBezTo>
                <a:cubicBezTo>
                  <a:pt x="399360" y="2689817"/>
                  <a:pt x="397261" y="2711357"/>
                  <a:pt x="393404" y="2732568"/>
                </a:cubicBezTo>
                <a:cubicBezTo>
                  <a:pt x="390171" y="2750348"/>
                  <a:pt x="386316" y="2768009"/>
                  <a:pt x="382772" y="2785730"/>
                </a:cubicBezTo>
                <a:cubicBezTo>
                  <a:pt x="379228" y="2881423"/>
                  <a:pt x="377043" y="2977176"/>
                  <a:pt x="372139" y="3072809"/>
                </a:cubicBezTo>
                <a:cubicBezTo>
                  <a:pt x="369953" y="3115431"/>
                  <a:pt x="361507" y="3157722"/>
                  <a:pt x="361507" y="3200400"/>
                </a:cubicBezTo>
                <a:cubicBezTo>
                  <a:pt x="361507" y="3367683"/>
                  <a:pt x="357490" y="3337209"/>
                  <a:pt x="393404" y="3444949"/>
                </a:cubicBezTo>
                <a:cubicBezTo>
                  <a:pt x="396948" y="3455582"/>
                  <a:pt x="397820" y="3467522"/>
                  <a:pt x="404037" y="3476847"/>
                </a:cubicBezTo>
                <a:cubicBezTo>
                  <a:pt x="429604" y="3515197"/>
                  <a:pt x="445401" y="3543410"/>
                  <a:pt x="489097" y="3572540"/>
                </a:cubicBezTo>
                <a:cubicBezTo>
                  <a:pt x="499730" y="3579628"/>
                  <a:pt x="511378" y="3585390"/>
                  <a:pt x="520995" y="3593805"/>
                </a:cubicBezTo>
                <a:cubicBezTo>
                  <a:pt x="539856" y="3610308"/>
                  <a:pt x="550383" y="3639043"/>
                  <a:pt x="574158" y="3646968"/>
                </a:cubicBezTo>
                <a:cubicBezTo>
                  <a:pt x="595423" y="3654056"/>
                  <a:pt x="617904" y="3658209"/>
                  <a:pt x="637953" y="3668233"/>
                </a:cubicBezTo>
                <a:cubicBezTo>
                  <a:pt x="652130" y="3675321"/>
                  <a:pt x="665689" y="3683808"/>
                  <a:pt x="680483" y="3689498"/>
                </a:cubicBezTo>
                <a:cubicBezTo>
                  <a:pt x="711865" y="3701568"/>
                  <a:pt x="743557" y="3713240"/>
                  <a:pt x="776176" y="3721395"/>
                </a:cubicBezTo>
                <a:cubicBezTo>
                  <a:pt x="790353" y="3724939"/>
                  <a:pt x="805024" y="3726897"/>
                  <a:pt x="818707" y="3732028"/>
                </a:cubicBezTo>
                <a:cubicBezTo>
                  <a:pt x="833548" y="3737593"/>
                  <a:pt x="845946" y="3749123"/>
                  <a:pt x="861237" y="3753293"/>
                </a:cubicBezTo>
                <a:cubicBezTo>
                  <a:pt x="885415" y="3759887"/>
                  <a:pt x="910642" y="3762536"/>
                  <a:pt x="935665" y="3763926"/>
                </a:cubicBezTo>
                <a:cubicBezTo>
                  <a:pt x="1038349" y="3769631"/>
                  <a:pt x="1141228" y="3771014"/>
                  <a:pt x="1244009" y="3774558"/>
                </a:cubicBezTo>
                <a:cubicBezTo>
                  <a:pt x="1318437" y="3771014"/>
                  <a:pt x="1393018" y="3769868"/>
                  <a:pt x="1467293" y="3763926"/>
                </a:cubicBezTo>
                <a:cubicBezTo>
                  <a:pt x="1484854" y="3762521"/>
                  <a:pt x="1523449" y="3748751"/>
                  <a:pt x="1541721" y="3742661"/>
                </a:cubicBezTo>
                <a:cubicBezTo>
                  <a:pt x="1562986" y="3728484"/>
                  <a:pt x="1591339" y="3721395"/>
                  <a:pt x="1605516" y="3700130"/>
                </a:cubicBezTo>
                <a:cubicBezTo>
                  <a:pt x="1633869" y="3657600"/>
                  <a:pt x="1616149" y="3675321"/>
                  <a:pt x="1658679" y="3646968"/>
                </a:cubicBezTo>
                <a:cubicBezTo>
                  <a:pt x="1665767" y="3636335"/>
                  <a:pt x="1674754" y="3626747"/>
                  <a:pt x="1679944" y="3615070"/>
                </a:cubicBezTo>
                <a:cubicBezTo>
                  <a:pt x="1689048" y="3594587"/>
                  <a:pt x="1694121" y="3572540"/>
                  <a:pt x="1701209" y="3551275"/>
                </a:cubicBezTo>
                <a:cubicBezTo>
                  <a:pt x="1716464" y="3505510"/>
                  <a:pt x="1709123" y="3530255"/>
                  <a:pt x="1722474" y="3476847"/>
                </a:cubicBezTo>
                <a:cubicBezTo>
                  <a:pt x="1718930" y="3395331"/>
                  <a:pt x="1718100" y="3313651"/>
                  <a:pt x="1711842" y="3232298"/>
                </a:cubicBezTo>
                <a:cubicBezTo>
                  <a:pt x="1710982" y="3221123"/>
                  <a:pt x="1703214" y="3211427"/>
                  <a:pt x="1701209" y="3200400"/>
                </a:cubicBezTo>
                <a:cubicBezTo>
                  <a:pt x="1696097" y="3172287"/>
                  <a:pt x="1694120" y="3143693"/>
                  <a:pt x="1690576" y="3115340"/>
                </a:cubicBezTo>
                <a:cubicBezTo>
                  <a:pt x="1687032" y="2941675"/>
                  <a:pt x="1686256" y="2767931"/>
                  <a:pt x="1679944" y="2594344"/>
                </a:cubicBezTo>
                <a:cubicBezTo>
                  <a:pt x="1679161" y="2572800"/>
                  <a:pt x="1674983" y="2551348"/>
                  <a:pt x="1669311" y="2530549"/>
                </a:cubicBezTo>
                <a:cubicBezTo>
                  <a:pt x="1664289" y="2512135"/>
                  <a:pt x="1654081" y="2495493"/>
                  <a:pt x="1648046" y="2477386"/>
                </a:cubicBezTo>
                <a:cubicBezTo>
                  <a:pt x="1641231" y="2456939"/>
                  <a:pt x="1637023" y="2423442"/>
                  <a:pt x="1626781" y="2402958"/>
                </a:cubicBezTo>
                <a:cubicBezTo>
                  <a:pt x="1621066" y="2391529"/>
                  <a:pt x="1610706" y="2382738"/>
                  <a:pt x="1605516" y="2371061"/>
                </a:cubicBezTo>
                <a:cubicBezTo>
                  <a:pt x="1596412" y="2350577"/>
                  <a:pt x="1591340" y="2328530"/>
                  <a:pt x="1584251" y="2307265"/>
                </a:cubicBezTo>
                <a:lnTo>
                  <a:pt x="1562986" y="2243470"/>
                </a:lnTo>
                <a:cubicBezTo>
                  <a:pt x="1559442" y="2229293"/>
                  <a:pt x="1558109" y="2214371"/>
                  <a:pt x="1552353" y="2200940"/>
                </a:cubicBezTo>
                <a:cubicBezTo>
                  <a:pt x="1547319" y="2189194"/>
                  <a:pt x="1538176" y="2179675"/>
                  <a:pt x="1531088" y="2169042"/>
                </a:cubicBezTo>
                <a:cubicBezTo>
                  <a:pt x="1523905" y="2125943"/>
                  <a:pt x="1521717" y="2102362"/>
                  <a:pt x="1509823" y="2062716"/>
                </a:cubicBezTo>
                <a:cubicBezTo>
                  <a:pt x="1503382" y="2041246"/>
                  <a:pt x="1500992" y="2017572"/>
                  <a:pt x="1488558" y="1998921"/>
                </a:cubicBezTo>
                <a:cubicBezTo>
                  <a:pt x="1460189" y="1956367"/>
                  <a:pt x="1466837" y="1971085"/>
                  <a:pt x="1446028" y="1913861"/>
                </a:cubicBezTo>
                <a:cubicBezTo>
                  <a:pt x="1438367" y="1892795"/>
                  <a:pt x="1431851" y="1871330"/>
                  <a:pt x="1424762" y="1850065"/>
                </a:cubicBezTo>
                <a:lnTo>
                  <a:pt x="1414130" y="1818168"/>
                </a:lnTo>
                <a:cubicBezTo>
                  <a:pt x="1417674" y="1757917"/>
                  <a:pt x="1416956" y="1697263"/>
                  <a:pt x="1424762" y="1637414"/>
                </a:cubicBezTo>
                <a:cubicBezTo>
                  <a:pt x="1427661" y="1615187"/>
                  <a:pt x="1438940" y="1594884"/>
                  <a:pt x="1446028" y="1573619"/>
                </a:cubicBezTo>
                <a:cubicBezTo>
                  <a:pt x="1446030" y="1573614"/>
                  <a:pt x="1467290" y="1509827"/>
                  <a:pt x="1467293" y="1509823"/>
                </a:cubicBezTo>
                <a:lnTo>
                  <a:pt x="1488558" y="1477926"/>
                </a:lnTo>
                <a:cubicBezTo>
                  <a:pt x="1515538" y="1396986"/>
                  <a:pt x="1505427" y="1436110"/>
                  <a:pt x="1520455" y="1360968"/>
                </a:cubicBezTo>
                <a:cubicBezTo>
                  <a:pt x="1523999" y="1233377"/>
                  <a:pt x="1524551" y="1105668"/>
                  <a:pt x="1531088" y="978195"/>
                </a:cubicBezTo>
                <a:cubicBezTo>
                  <a:pt x="1531662" y="967002"/>
                  <a:pt x="1534720" y="955050"/>
                  <a:pt x="1541721" y="946298"/>
                </a:cubicBezTo>
                <a:cubicBezTo>
                  <a:pt x="1549704" y="936320"/>
                  <a:pt x="1563801" y="933214"/>
                  <a:pt x="1573618" y="925033"/>
                </a:cubicBezTo>
                <a:cubicBezTo>
                  <a:pt x="1585170" y="915407"/>
                  <a:pt x="1593005" y="901476"/>
                  <a:pt x="1605516" y="893135"/>
                </a:cubicBezTo>
                <a:cubicBezTo>
                  <a:pt x="1614841" y="886918"/>
                  <a:pt x="1626601" y="885451"/>
                  <a:pt x="1637414" y="882502"/>
                </a:cubicBezTo>
                <a:cubicBezTo>
                  <a:pt x="1665610" y="874812"/>
                  <a:pt x="1694121" y="868325"/>
                  <a:pt x="1722474" y="861237"/>
                </a:cubicBezTo>
                <a:cubicBezTo>
                  <a:pt x="1736651" y="857693"/>
                  <a:pt x="1750739" y="853775"/>
                  <a:pt x="1765004" y="850605"/>
                </a:cubicBezTo>
                <a:cubicBezTo>
                  <a:pt x="1796902" y="843517"/>
                  <a:pt x="1828997" y="837265"/>
                  <a:pt x="1860697" y="829340"/>
                </a:cubicBezTo>
                <a:cubicBezTo>
                  <a:pt x="1871570" y="826622"/>
                  <a:pt x="1881722" y="821425"/>
                  <a:pt x="1892595" y="818707"/>
                </a:cubicBezTo>
                <a:cubicBezTo>
                  <a:pt x="1953323" y="803525"/>
                  <a:pt x="1933695" y="813820"/>
                  <a:pt x="1988288" y="797442"/>
                </a:cubicBezTo>
                <a:cubicBezTo>
                  <a:pt x="2009758" y="791001"/>
                  <a:pt x="2030818" y="783265"/>
                  <a:pt x="2052083" y="776177"/>
                </a:cubicBezTo>
                <a:cubicBezTo>
                  <a:pt x="2062716" y="772633"/>
                  <a:pt x="2074656" y="771761"/>
                  <a:pt x="2083981" y="765544"/>
                </a:cubicBezTo>
                <a:lnTo>
                  <a:pt x="2147776" y="723014"/>
                </a:lnTo>
                <a:lnTo>
                  <a:pt x="2179674" y="701749"/>
                </a:lnTo>
                <a:lnTo>
                  <a:pt x="2211572" y="680484"/>
                </a:lnTo>
                <a:cubicBezTo>
                  <a:pt x="2225749" y="659219"/>
                  <a:pt x="2242672" y="639547"/>
                  <a:pt x="2254102" y="616688"/>
                </a:cubicBezTo>
                <a:cubicBezTo>
                  <a:pt x="2261190" y="602511"/>
                  <a:pt x="2265220" y="586334"/>
                  <a:pt x="2275367" y="574158"/>
                </a:cubicBezTo>
                <a:cubicBezTo>
                  <a:pt x="2283548" y="564341"/>
                  <a:pt x="2296632" y="559981"/>
                  <a:pt x="2307265" y="552893"/>
                </a:cubicBezTo>
                <a:lnTo>
                  <a:pt x="2339162" y="457200"/>
                </a:lnTo>
                <a:lnTo>
                  <a:pt x="2349795" y="425302"/>
                </a:lnTo>
                <a:lnTo>
                  <a:pt x="2360428" y="393405"/>
                </a:lnTo>
                <a:cubicBezTo>
                  <a:pt x="2356884" y="315433"/>
                  <a:pt x="2356020" y="237292"/>
                  <a:pt x="2349795" y="159488"/>
                </a:cubicBezTo>
                <a:cubicBezTo>
                  <a:pt x="2346572" y="119198"/>
                  <a:pt x="2313160" y="97659"/>
                  <a:pt x="2275367" y="85061"/>
                </a:cubicBezTo>
                <a:cubicBezTo>
                  <a:pt x="2264734" y="81517"/>
                  <a:pt x="2253494" y="79440"/>
                  <a:pt x="2243469" y="74428"/>
                </a:cubicBezTo>
                <a:cubicBezTo>
                  <a:pt x="2232040" y="68713"/>
                  <a:pt x="2222204" y="60251"/>
                  <a:pt x="2211572" y="53163"/>
                </a:cubicBezTo>
                <a:cubicBezTo>
                  <a:pt x="1999986" y="55390"/>
                  <a:pt x="1412023" y="89103"/>
                  <a:pt x="1052623" y="53163"/>
                </a:cubicBezTo>
                <a:cubicBezTo>
                  <a:pt x="995819" y="47483"/>
                  <a:pt x="995233" y="42773"/>
                  <a:pt x="946297" y="31898"/>
                </a:cubicBezTo>
                <a:cubicBezTo>
                  <a:pt x="928656" y="27978"/>
                  <a:pt x="910667" y="25648"/>
                  <a:pt x="893135" y="21265"/>
                </a:cubicBezTo>
                <a:cubicBezTo>
                  <a:pt x="882262" y="18547"/>
                  <a:pt x="872227" y="12831"/>
                  <a:pt x="861237" y="10633"/>
                </a:cubicBezTo>
                <a:cubicBezTo>
                  <a:pt x="836662" y="5718"/>
                  <a:pt x="811618" y="3544"/>
                  <a:pt x="786809" y="0"/>
                </a:cubicBezTo>
                <a:cubicBezTo>
                  <a:pt x="712381" y="3544"/>
                  <a:pt x="637800" y="4691"/>
                  <a:pt x="563525" y="10633"/>
                </a:cubicBezTo>
                <a:cubicBezTo>
                  <a:pt x="548959" y="11798"/>
                  <a:pt x="535046" y="17251"/>
                  <a:pt x="520995" y="21265"/>
                </a:cubicBezTo>
                <a:cubicBezTo>
                  <a:pt x="481130" y="32655"/>
                  <a:pt x="492283" y="34218"/>
                  <a:pt x="446567" y="42530"/>
                </a:cubicBezTo>
                <a:cubicBezTo>
                  <a:pt x="421910" y="47013"/>
                  <a:pt x="396796" y="48680"/>
                  <a:pt x="372139" y="53163"/>
                </a:cubicBezTo>
                <a:cubicBezTo>
                  <a:pt x="357762" y="55777"/>
                  <a:pt x="344162" y="62472"/>
                  <a:pt x="329609" y="63795"/>
                </a:cubicBezTo>
                <a:cubicBezTo>
                  <a:pt x="265978" y="69580"/>
                  <a:pt x="202018" y="70884"/>
                  <a:pt x="138223" y="74428"/>
                </a:cubicBezTo>
                <a:cubicBezTo>
                  <a:pt x="2866" y="55091"/>
                  <a:pt x="109265" y="81213"/>
                  <a:pt x="31897" y="42530"/>
                </a:cubicBezTo>
                <a:cubicBezTo>
                  <a:pt x="21873" y="37518"/>
                  <a:pt x="23037" y="42530"/>
                  <a:pt x="21265" y="4253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做项目时只</a:t>
            </a:r>
            <a:r>
              <a:rPr lang="zh-CN" altLang="en-US"/>
              <a:t>使用某种技术的某一个</a:t>
            </a:r>
            <a:r>
              <a:rPr lang="zh-CN" altLang="en-US" smtClean="0"/>
              <a:t>点</a:t>
            </a:r>
            <a:endParaRPr lang="en-US" altLang="zh-CN" smtClean="0"/>
          </a:p>
          <a:p>
            <a:r>
              <a:rPr lang="zh-CN" altLang="en-US"/>
              <a:t>很少遇到两</a:t>
            </a:r>
            <a:r>
              <a:rPr lang="zh-CN" altLang="en-US" smtClean="0"/>
              <a:t>个使用</a:t>
            </a:r>
            <a:r>
              <a:rPr lang="zh-CN" altLang="en-US"/>
              <a:t>的技术组合和技术</a:t>
            </a:r>
            <a:r>
              <a:rPr lang="zh-CN" altLang="en-US" smtClean="0"/>
              <a:t>点都非常</a:t>
            </a:r>
            <a:r>
              <a:rPr lang="zh-CN" altLang="en-US"/>
              <a:t>相近的</a:t>
            </a:r>
            <a:r>
              <a:rPr lang="zh-CN" altLang="en-US" smtClean="0"/>
              <a:t>项目</a:t>
            </a:r>
            <a:endParaRPr lang="en-US" altLang="zh-CN" smtClean="0"/>
          </a:p>
          <a:p>
            <a:r>
              <a:rPr lang="zh-CN" altLang="en-US" smtClean="0"/>
              <a:t>系统了解</a:t>
            </a:r>
            <a:r>
              <a:rPr lang="zh-CN" altLang="en-US"/>
              <a:t>某个技术，</a:t>
            </a:r>
            <a:r>
              <a:rPr lang="zh-CN" altLang="en-US" smtClean="0"/>
              <a:t>建立全景式认知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accent6"/>
                </a:solidFill>
              </a:rPr>
              <a:t>信息</a:t>
            </a:r>
            <a:r>
              <a:rPr lang="zh-CN" altLang="en-US" smtClean="0">
                <a:solidFill>
                  <a:schemeClr val="accent6"/>
                </a:solidFill>
              </a:rPr>
              <a:t>关联法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关联信息的方法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21208"/>
            <a:ext cx="4036094" cy="13875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smtClean="0"/>
              <a:t>以某个知识为起点做全面分析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smtClean="0"/>
              <a:t>找到关联的其它知识点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对</a:t>
            </a:r>
            <a:r>
              <a:rPr lang="zh-CN" altLang="en-US" sz="2000" smtClean="0"/>
              <a:t>新知识点应用</a:t>
            </a:r>
            <a:r>
              <a:rPr lang="en-US" altLang="zh-CN" sz="2000" smtClean="0"/>
              <a:t>1</a:t>
            </a:r>
            <a:r>
              <a:rPr lang="zh-CN" altLang="en-US" sz="2000" smtClean="0"/>
              <a:t>、</a:t>
            </a:r>
            <a:r>
              <a:rPr lang="en-US" altLang="zh-CN" sz="2000" smtClean="0"/>
              <a:t>2</a:t>
            </a:r>
            <a:r>
              <a:rPr lang="zh-CN" altLang="en-US" sz="2000" smtClean="0"/>
              <a:t>过程</a:t>
            </a:r>
            <a:endParaRPr lang="en-US" altLang="zh-CN" sz="2000" smtClean="0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3074" name="Picture 2" descr="D:\projects\个人\程序视界\材料收集\2017\程序员炼级手册\信息关联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3606"/>
            <a:ext cx="38957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r>
              <a:rPr lang="zh-CN" altLang="en-US" smtClean="0"/>
              <a:t>种关联方式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/>
              <a:t>一个知识，可能：</a:t>
            </a:r>
            <a:endParaRPr lang="en-US" altLang="zh-CN" smtClean="0"/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zh-CN" altLang="en-US" sz="2000" smtClean="0"/>
              <a:t>来源于</a:t>
            </a:r>
            <a:r>
              <a:rPr lang="zh-CN" altLang="en-US" sz="2000"/>
              <a:t>其它知识</a:t>
            </a:r>
            <a:endParaRPr lang="zh-CN" altLang="en-US" sz="2000"/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zh-CN" altLang="en-US" sz="2000"/>
              <a:t>衍生出了新知识</a:t>
            </a:r>
            <a:endParaRPr lang="zh-CN" altLang="en-US" sz="2000"/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zh-CN" altLang="en-US" sz="2000"/>
              <a:t>包含细分知识</a:t>
            </a:r>
            <a:endParaRPr lang="zh-CN" altLang="en-US" sz="2000"/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zh-CN" altLang="en-US" sz="2000"/>
              <a:t>是某个较大层级知识的子节点</a:t>
            </a:r>
            <a:endParaRPr lang="zh-CN" altLang="en-US" sz="2000"/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zh-CN" altLang="en-US" sz="2000"/>
              <a:t>具有其他的、我不知道的用途（法）</a:t>
            </a:r>
            <a:endParaRPr lang="zh-CN" altLang="en-US" sz="2000"/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zh-CN" altLang="en-US" sz="2000"/>
              <a:t>有具备相近作用的同类知识</a:t>
            </a:r>
            <a:endParaRPr lang="zh-CN" altLang="en-US" sz="2000"/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zh-CN" altLang="en-US" sz="2000"/>
              <a:t>可以与其他知识组合出“套件”</a:t>
            </a:r>
            <a:endParaRPr lang="zh-CN" altLang="en-US" sz="2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rojects\个人\程序视界\材料收集\2017\程序员炼级手册\知识关联实例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771550"/>
            <a:ext cx="57626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关联示例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projects\个人\程序视界\材料收集\2017\程序员炼级手册\提升专项能力的两个过程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74948"/>
            <a:ext cx="64674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梳理整合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实践</a:t>
            </a:r>
            <a:endParaRPr lang="en-US" altLang="zh-CN" smtClean="0"/>
          </a:p>
          <a:p>
            <a:r>
              <a:rPr lang="zh-CN" altLang="en-US" smtClean="0"/>
              <a:t>渐进式</a:t>
            </a:r>
            <a:endParaRPr lang="en-US" altLang="zh-CN" smtClean="0"/>
          </a:p>
          <a:p>
            <a:r>
              <a:rPr lang="zh-CN" altLang="en-US" smtClean="0"/>
              <a:t>迭代式</a:t>
            </a:r>
            <a:endParaRPr lang="en-US" altLang="zh-CN" smtClean="0"/>
          </a:p>
          <a:p>
            <a:r>
              <a:rPr lang="zh-CN" altLang="en-US" smtClean="0"/>
              <a:t>持续更新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5255"/>
            <a:ext cx="8229600" cy="14941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8800">
                <a:latin typeface="叶根友毛笔行书2.0版" panose="02010601030101010101" charset="-122"/>
                <a:ea typeface="叶根友毛笔行书2.0版" panose="02010601030101010101" charset="-122"/>
              </a:rPr>
              <a:t>谋定而后动</a:t>
            </a:r>
            <a:endParaRPr lang="zh-CN" altLang="en-US" sz="8800"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</a:t>
            </a:r>
            <a:r>
              <a:rPr lang="zh-CN" altLang="en-US" smtClean="0"/>
              <a:t>学院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4050" y="3345180"/>
            <a:ext cx="7755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工作的结果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思维方式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热情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稻盛和夫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两类回顾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项目节点式回顾</a:t>
            </a:r>
            <a:endParaRPr lang="en-US" altLang="zh-CN" smtClean="0"/>
          </a:p>
          <a:p>
            <a:pPr marL="914400" lvl="1" indent="-514350">
              <a:buFont typeface="Wingdings" panose="05000000000000000000" pitchFamily="2" charset="2"/>
              <a:buChar char="l"/>
            </a:pPr>
            <a:r>
              <a:rPr lang="zh-CN" altLang="en-US" smtClean="0"/>
              <a:t>进度</a:t>
            </a:r>
            <a:endParaRPr lang="en-US" altLang="zh-CN" smtClean="0"/>
          </a:p>
          <a:p>
            <a:pPr marL="914400" lvl="1" indent="-514350">
              <a:buFont typeface="Wingdings" panose="05000000000000000000" pitchFamily="2" charset="2"/>
              <a:buChar char="l"/>
            </a:pPr>
            <a:r>
              <a:rPr lang="zh-CN" altLang="en-US"/>
              <a:t>里程碑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周期性回顾</a:t>
            </a:r>
            <a:endParaRPr lang="en-US" altLang="zh-CN" smtClean="0"/>
          </a:p>
          <a:p>
            <a:pPr marL="914400" lvl="1" indent="-514350">
              <a:buFont typeface="Wingdings" panose="05000000000000000000" pitchFamily="2" charset="2"/>
              <a:buChar char="l"/>
            </a:pPr>
            <a:r>
              <a:rPr lang="zh-CN" altLang="en-US" smtClean="0"/>
              <a:t>天、周、月</a:t>
            </a:r>
            <a:endParaRPr lang="en-US" altLang="zh-CN" smtClean="0"/>
          </a:p>
          <a:p>
            <a:pPr marL="914400" lvl="1" indent="-514350">
              <a:buFont typeface="Wingdings" panose="05000000000000000000" pitchFamily="2" charset="2"/>
              <a:buChar char="l"/>
            </a:pPr>
            <a:r>
              <a:rPr lang="zh-CN" altLang="en-US" smtClean="0"/>
              <a:t>季度</a:t>
            </a:r>
            <a:endParaRPr lang="en-US" altLang="zh-CN" smtClean="0"/>
          </a:p>
          <a:p>
            <a:pPr marL="914400" lvl="1" indent="-514350">
              <a:buFont typeface="Wingdings" panose="05000000000000000000" pitchFamily="2" charset="2"/>
              <a:buChar char="l"/>
            </a:pPr>
            <a:r>
              <a:rPr lang="zh-CN" altLang="en-US" smtClean="0"/>
              <a:t>年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梳理整合的方法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归类</a:t>
            </a:r>
            <a:endParaRPr lang="en-US" altLang="zh-CN" smtClean="0"/>
          </a:p>
          <a:p>
            <a:pPr lvl="1"/>
            <a:r>
              <a:rPr lang="zh-CN" altLang="en-US"/>
              <a:t>把具有相似用途或属性的知识划为一个分组</a:t>
            </a:r>
            <a:endParaRPr lang="en-US" altLang="zh-CN" smtClean="0"/>
          </a:p>
          <a:p>
            <a:r>
              <a:rPr lang="zh-CN" altLang="en-US" smtClean="0"/>
              <a:t>分层</a:t>
            </a:r>
            <a:endParaRPr lang="en-US" altLang="zh-CN" smtClean="0"/>
          </a:p>
          <a:p>
            <a:pPr lvl="1"/>
            <a:r>
              <a:rPr lang="zh-CN" altLang="en-US"/>
              <a:t>知识标签有大有小，大的知识点会包含若干各具独立功能的小的知识点</a:t>
            </a:r>
            <a:r>
              <a:rPr lang="zh-CN" altLang="en-US" smtClean="0"/>
              <a:t>。分层即展开大的知识点。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jects\个人\程序视界\材料收集\2017\程序员炼级手册\结构化的Windows客户端知识体系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998"/>
            <a:ext cx="5641888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-1157619" y="1989700"/>
            <a:ext cx="4752001" cy="781595"/>
          </a:xfrm>
        </p:spPr>
        <p:txBody>
          <a:bodyPr vert="vert270">
            <a:noAutofit/>
          </a:bodyPr>
          <a:lstStyle/>
          <a:p>
            <a:r>
              <a:rPr lang="zh-CN" altLang="en-US" sz="3600" smtClean="0"/>
              <a:t>结构化的知识体系</a:t>
            </a:r>
            <a:endParaRPr lang="zh-CN" altLang="en-US" sz="36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知识体系的持续更新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2050" name="Picture 2" descr="D:\projects\个人\程序视界\材料收集\2017\程序员炼级手册\知识体系的持续更新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642467"/>
            <a:ext cx="44672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知识体系：时间和更多可能性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331640" y="1073257"/>
            <a:ext cx="3816424" cy="338437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55676" y="3881569"/>
            <a:ext cx="316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15716" y="3233497"/>
            <a:ext cx="24482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75756" y="2585425"/>
            <a:ext cx="1720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1270" y="40255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65000"/>
                  </a:schemeClr>
                </a:solidFill>
              </a:rPr>
              <a:t>没反应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9661" y="33775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想到线索，查找、搜索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605" y="27700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提示后自动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补全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85854" y="2126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70C0"/>
                </a:solidFill>
              </a:rPr>
              <a:t>一触即发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6" name="直接连接符 25"/>
          <p:cNvCxnSpPr>
            <a:stCxn id="5" idx="4"/>
          </p:cNvCxnSpPr>
          <p:nvPr/>
        </p:nvCxnSpPr>
        <p:spPr>
          <a:xfrm>
            <a:off x="5148064" y="4457633"/>
            <a:ext cx="2880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24028" y="3881569"/>
            <a:ext cx="32043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63988" y="3233497"/>
            <a:ext cx="35643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096556" y="2585425"/>
            <a:ext cx="39318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35394" y="400702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做完了事，不学，不记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2897" y="33638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了解知识、技术的用途和出处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232" y="277848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熟悉特定领域知识技术，但不纯熟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50399" y="212682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70C0"/>
                </a:solidFill>
              </a:rPr>
              <a:t>各种知识了然于胸，融会贯通成体系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9" name="上箭头 58"/>
          <p:cNvSpPr/>
          <p:nvPr/>
        </p:nvSpPr>
        <p:spPr>
          <a:xfrm>
            <a:off x="1120219" y="1707654"/>
            <a:ext cx="535457" cy="2749978"/>
          </a:xfrm>
          <a:prstGeom prst="upArrow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6"/>
                </a:solidFill>
              </a:rPr>
              <a:t>修炼方向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76748" y="1780376"/>
            <a:ext cx="5951636" cy="98506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9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工作观</a:t>
            </a:r>
            <a:endParaRPr lang="en-US" altLang="zh-CN"/>
          </a:p>
          <a:p>
            <a:r>
              <a:rPr lang="zh-CN" altLang="en-US"/>
              <a:t>技术的优势体现在哪里</a:t>
            </a:r>
            <a:endParaRPr lang="en-US" altLang="zh-CN"/>
          </a:p>
          <a:p>
            <a:r>
              <a:rPr lang="zh-CN" altLang="en-US"/>
              <a:t>普通程序员和熟练开发者的关键区别</a:t>
            </a:r>
            <a:endParaRPr lang="en-US" altLang="zh-CN"/>
          </a:p>
          <a:p>
            <a:r>
              <a:rPr lang="zh-CN" altLang="en-US">
                <a:solidFill>
                  <a:schemeClr val="accent6"/>
                </a:solidFill>
              </a:rPr>
              <a:t>专业</a:t>
            </a:r>
            <a:endParaRPr lang="en-US" altLang="zh-CN">
              <a:solidFill>
                <a:schemeClr val="accent6"/>
              </a:solidFill>
            </a:endParaRPr>
          </a:p>
          <a:p>
            <a:pPr lvl="1"/>
            <a:r>
              <a:rPr lang="zh-CN" altLang="en-US"/>
              <a:t>专项能力修炼</a:t>
            </a:r>
            <a:endParaRPr lang="en-US" altLang="zh-CN"/>
          </a:p>
          <a:p>
            <a:pPr lvl="1"/>
            <a:r>
              <a:rPr lang="zh-CN" altLang="en-US"/>
              <a:t>知识体系构建</a:t>
            </a:r>
            <a:endParaRPr lang="en-US" altLang="zh-CN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r>
              <a:rPr lang="zh-CN" altLang="en-US" u="sng"/>
              <a:t>如何持续行动下去</a:t>
            </a:r>
            <a:endParaRPr lang="en-US" altLang="zh-CN" u="sng"/>
          </a:p>
          <a:p>
            <a:r>
              <a:rPr lang="zh-CN" altLang="en-US" smtClean="0"/>
              <a:t>突破成长困境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projects\电子工业出版社\漫谈\插图\不要让自己成为问题_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3"/>
          <a:stretch>
            <a:fillRect/>
          </a:stretch>
        </p:blipFill>
        <p:spPr bwMode="auto">
          <a:xfrm>
            <a:off x="4462759" y="1203598"/>
            <a:ext cx="3588480" cy="350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坚持做一件事有多难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3826768" cy="35350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一边想：</a:t>
            </a:r>
            <a:endParaRPr lang="en-US" altLang="zh-CN" smtClean="0"/>
          </a:p>
          <a:p>
            <a:pPr lvl="1"/>
            <a:r>
              <a:rPr lang="zh-CN" altLang="en-US" sz="2000" smtClean="0"/>
              <a:t>精通技术，薪水翻番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有知识体系，段位进阶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学习</a:t>
            </a:r>
            <a:r>
              <a:rPr lang="en-US" altLang="zh-CN" sz="2000" smtClean="0"/>
              <a:t>AI</a:t>
            </a:r>
            <a:r>
              <a:rPr lang="zh-CN" altLang="en-US" sz="2000" smtClean="0"/>
              <a:t>，与趋势共舞</a:t>
            </a:r>
            <a:endParaRPr lang="en-US" altLang="zh-CN" sz="2000" smtClean="0"/>
          </a:p>
          <a:p>
            <a:pPr lvl="1"/>
            <a:r>
              <a:rPr lang="en-US" altLang="zh-CN" sz="2000"/>
              <a:t>……</a:t>
            </a:r>
            <a:endParaRPr lang="zh-CN" altLang="en-US" sz="2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059580"/>
            <a:ext cx="3826768" cy="5653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50000"/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4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/>
              <a:t>一边却</a:t>
            </a:r>
            <a:r>
              <a:rPr lang="en-US" altLang="zh-CN" smtClean="0"/>
              <a:t>……</a:t>
            </a:r>
            <a:endParaRPr lang="zh-CN" altLang="en-US" sz="2000"/>
          </a:p>
        </p:txBody>
      </p:sp>
      <p:pic>
        <p:nvPicPr>
          <p:cNvPr id="1026" name="Picture 2" descr="D:\projects\个人\分享\信利\打游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4953"/>
            <a:ext cx="3548829" cy="23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rojects\个人\分享\信利\看电视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04" y="2067694"/>
            <a:ext cx="3830400" cy="21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个人\分享\信利\西红柿鸡蛋面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4" y="1363263"/>
            <a:ext cx="3960000" cy="26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西红柿鸡蛋面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5359921" y="1274862"/>
            <a:ext cx="1584176" cy="3396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50000"/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4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smtClean="0"/>
              <a:t>洗葱</a:t>
            </a:r>
            <a:endParaRPr lang="zh-CN" altLang="en-US" sz="1800" smtClean="0"/>
          </a:p>
          <a:p>
            <a:r>
              <a:rPr lang="zh-CN" altLang="en-US" sz="1800" smtClean="0"/>
              <a:t>切葱</a:t>
            </a:r>
            <a:endParaRPr lang="zh-CN" altLang="en-US" sz="1800" smtClean="0"/>
          </a:p>
          <a:p>
            <a:r>
              <a:rPr lang="zh-CN" altLang="en-US" sz="1800" smtClean="0"/>
              <a:t>剥蒜</a:t>
            </a:r>
            <a:endParaRPr lang="zh-CN" altLang="en-US" sz="1800" smtClean="0"/>
          </a:p>
          <a:p>
            <a:r>
              <a:rPr lang="zh-CN" altLang="en-US" sz="1800" smtClean="0"/>
              <a:t>热炒锅</a:t>
            </a:r>
            <a:endParaRPr lang="zh-CN" altLang="en-US" sz="1800" smtClean="0"/>
          </a:p>
          <a:p>
            <a:r>
              <a:rPr lang="zh-CN" altLang="en-US" sz="1800" smtClean="0"/>
              <a:t>放油</a:t>
            </a:r>
            <a:endParaRPr lang="zh-CN" altLang="en-US" sz="1800" smtClean="0"/>
          </a:p>
          <a:p>
            <a:r>
              <a:rPr lang="zh-CN" altLang="en-US" sz="1800" smtClean="0"/>
              <a:t>煎鸡蛋</a:t>
            </a:r>
            <a:endParaRPr lang="zh-CN" altLang="en-US" sz="1800" smtClean="0"/>
          </a:p>
          <a:p>
            <a:r>
              <a:rPr lang="zh-CN" altLang="en-US" sz="1800" smtClean="0"/>
              <a:t>把鸡蛋盛出来</a:t>
            </a:r>
            <a:endParaRPr lang="zh-CN" altLang="en-US" sz="1800" smtClean="0"/>
          </a:p>
          <a:p>
            <a:r>
              <a:rPr lang="zh-CN" altLang="en-US" sz="1800" smtClean="0"/>
              <a:t>放油</a:t>
            </a:r>
            <a:endParaRPr lang="zh-CN" altLang="en-US" sz="1800" smtClean="0"/>
          </a:p>
          <a:p>
            <a:r>
              <a:rPr lang="zh-CN" altLang="en-US" sz="1800" smtClean="0"/>
              <a:t>放葱花</a:t>
            </a:r>
            <a:endParaRPr lang="zh-CN" altLang="en-US" sz="1800" smtClean="0"/>
          </a:p>
        </p:txBody>
      </p:sp>
      <p:sp>
        <p:nvSpPr>
          <p:cNvPr id="7" name="内容占位符 2"/>
          <p:cNvSpPr txBox="1"/>
          <p:nvPr/>
        </p:nvSpPr>
        <p:spPr>
          <a:xfrm>
            <a:off x="6804248" y="1026138"/>
            <a:ext cx="2232248" cy="3303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50000"/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4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smtClean="0"/>
              <a:t>放西红柿</a:t>
            </a:r>
            <a:endParaRPr lang="zh-CN" altLang="en-US" sz="1800" smtClean="0"/>
          </a:p>
          <a:p>
            <a:r>
              <a:rPr lang="zh-CN" altLang="en-US" sz="1800" smtClean="0"/>
              <a:t>放鸡蛋</a:t>
            </a:r>
            <a:endParaRPr lang="zh-CN" altLang="en-US" sz="1800" smtClean="0"/>
          </a:p>
          <a:p>
            <a:r>
              <a:rPr lang="zh-CN" altLang="en-US" sz="1800" smtClean="0"/>
              <a:t>放水</a:t>
            </a:r>
            <a:endParaRPr lang="zh-CN" altLang="en-US" sz="1800" smtClean="0"/>
          </a:p>
          <a:p>
            <a:r>
              <a:rPr lang="zh-CN" altLang="en-US" sz="1800" smtClean="0"/>
              <a:t>小火炖</a:t>
            </a:r>
            <a:endParaRPr lang="zh-CN" altLang="en-US" sz="1800" smtClean="0"/>
          </a:p>
          <a:p>
            <a:r>
              <a:rPr lang="zh-CN" altLang="en-US" sz="1800" smtClean="0"/>
              <a:t>关火</a:t>
            </a:r>
            <a:endParaRPr lang="zh-CN" altLang="en-US" sz="1800" smtClean="0"/>
          </a:p>
          <a:p>
            <a:r>
              <a:rPr lang="zh-CN" altLang="en-US" sz="1800" smtClean="0"/>
              <a:t>用钢筋锅烧水</a:t>
            </a:r>
            <a:endParaRPr lang="zh-CN" altLang="en-US" sz="1800" smtClean="0"/>
          </a:p>
          <a:p>
            <a:r>
              <a:rPr lang="zh-CN" altLang="en-US" sz="1800" smtClean="0"/>
              <a:t>下面</a:t>
            </a:r>
            <a:endParaRPr lang="zh-CN" altLang="en-US" sz="1800" smtClean="0"/>
          </a:p>
          <a:p>
            <a:r>
              <a:rPr lang="zh-CN" altLang="en-US" sz="1800" smtClean="0"/>
              <a:t>捞面</a:t>
            </a:r>
            <a:endParaRPr lang="zh-CN" altLang="en-US" sz="1800" smtClean="0"/>
          </a:p>
          <a:p>
            <a:r>
              <a:rPr lang="zh-CN" altLang="en-US" sz="1800" smtClean="0"/>
              <a:t>浇西红柿鸡蛋卤</a:t>
            </a: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910586"/>
            <a:ext cx="1727051" cy="3535041"/>
          </a:xfrm>
        </p:spPr>
        <p:txBody>
          <a:bodyPr>
            <a:normAutofit/>
          </a:bodyPr>
          <a:lstStyle/>
          <a:p>
            <a:r>
              <a:rPr lang="zh-CN" altLang="en-US" sz="1800"/>
              <a:t>列购物清单</a:t>
            </a:r>
            <a:endParaRPr lang="zh-CN" altLang="en-US" sz="1800"/>
          </a:p>
          <a:p>
            <a:r>
              <a:rPr lang="zh-CN" altLang="en-US" sz="1800"/>
              <a:t>买西红柿</a:t>
            </a:r>
            <a:endParaRPr lang="zh-CN" altLang="en-US" sz="1800"/>
          </a:p>
          <a:p>
            <a:r>
              <a:rPr lang="zh-CN" altLang="en-US" sz="1800"/>
              <a:t>买葱</a:t>
            </a:r>
            <a:endParaRPr lang="zh-CN" altLang="en-US" sz="1800"/>
          </a:p>
          <a:p>
            <a:r>
              <a:rPr lang="zh-CN" altLang="en-US" sz="1800"/>
              <a:t>买鸡蛋</a:t>
            </a:r>
            <a:endParaRPr lang="zh-CN" altLang="en-US" sz="1800"/>
          </a:p>
          <a:p>
            <a:r>
              <a:rPr lang="zh-CN" altLang="en-US" sz="1800"/>
              <a:t>买面条</a:t>
            </a:r>
            <a:endParaRPr lang="zh-CN" altLang="en-US" sz="1800"/>
          </a:p>
          <a:p>
            <a:r>
              <a:rPr lang="zh-CN" altLang="en-US" sz="1800"/>
              <a:t>回家</a:t>
            </a:r>
            <a:endParaRPr lang="zh-CN" altLang="en-US" sz="1800"/>
          </a:p>
          <a:p>
            <a:r>
              <a:rPr lang="zh-CN" altLang="en-US" sz="1800"/>
              <a:t>洗西红柿</a:t>
            </a:r>
            <a:endParaRPr lang="zh-CN" altLang="en-US" sz="1800"/>
          </a:p>
          <a:p>
            <a:r>
              <a:rPr lang="zh-CN" altLang="en-US" sz="1800"/>
              <a:t>削西红柿</a:t>
            </a:r>
            <a:endParaRPr lang="zh-CN" altLang="en-US" sz="1800"/>
          </a:p>
          <a:p>
            <a:r>
              <a:rPr lang="zh-CN" altLang="en-US" sz="1800"/>
              <a:t>打</a:t>
            </a:r>
            <a:r>
              <a:rPr lang="zh-CN" altLang="en-US" sz="1800" smtClean="0"/>
              <a:t>鸡蛋</a:t>
            </a:r>
            <a:endParaRPr lang="zh-CN" alt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1921275" y="2279363"/>
            <a:ext cx="530145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smtClean="0"/>
              <a:t>想清楚这 </a:t>
            </a:r>
            <a:r>
              <a:rPr lang="en-US" altLang="zh-CN" sz="3200" smtClean="0"/>
              <a:t>27 </a:t>
            </a:r>
            <a:r>
              <a:rPr lang="zh-CN" altLang="en-US" sz="3200" smtClean="0"/>
              <a:t>个步骤再开始？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西安马拉松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3074" name="Picture 2" descr="D:\projects\个人\分享\信利\西安马拉松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1590"/>
            <a:ext cx="5018080" cy="334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个人\分享\信利\西安马拉松女子跑过终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87574"/>
            <a:ext cx="4968000" cy="32953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两步滚动法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1296144"/>
          </a:xfrm>
        </p:spPr>
        <p:txBody>
          <a:bodyPr/>
          <a:lstStyle/>
          <a:p>
            <a:r>
              <a:rPr lang="zh-CN" altLang="en-US" sz="2400" smtClean="0"/>
              <a:t>释义：</a:t>
            </a:r>
            <a:r>
              <a:rPr lang="zh-CN" altLang="en-US" sz="2000" smtClean="0"/>
              <a:t>完成</a:t>
            </a:r>
            <a:r>
              <a:rPr lang="zh-CN" altLang="en-US" sz="2000"/>
              <a:t>当前任务后，快速切换到下一个任务，往复循环直到实现</a:t>
            </a:r>
            <a:r>
              <a:rPr lang="zh-CN" altLang="en-US" sz="2000" smtClean="0"/>
              <a:t>目标</a:t>
            </a:r>
            <a:endParaRPr lang="en-US" altLang="zh-CN" sz="2000" smtClean="0"/>
          </a:p>
          <a:p>
            <a:r>
              <a:rPr lang="zh-CN" altLang="en-US" sz="2400" smtClean="0"/>
              <a:t>代码表示</a:t>
            </a:r>
            <a:endParaRPr lang="en-US" altLang="zh-CN" sz="24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19872" y="1779662"/>
            <a:ext cx="2951385" cy="230832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while( true )</a:t>
            </a:r>
            <a:endParaRPr lang="en-US" altLang="zh-CN" smtClean="0"/>
          </a:p>
          <a:p>
            <a:r>
              <a:rPr lang="en-US" altLang="zh-CN" smtClean="0"/>
              <a:t>{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executeCurrentTask();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if(isTargetFinished()) break;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switchToNextTask();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</a:t>
            </a:r>
            <a:r>
              <a:rPr lang="zh-CN" altLang="en-US" smtClean="0"/>
              <a:t>学院 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9115" y="88900"/>
            <a:ext cx="83693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从平庸到优秀的三环理论：</a:t>
            </a:r>
            <a:endParaRPr lang="zh-CN" altLang="zh-CN" sz="1600"/>
          </a:p>
          <a:p>
            <a:endParaRPr lang="zh-CN" altLang="zh-CN" sz="1600"/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我的擅长是什么？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我的热爱是什么？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我的机会是什么？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———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北京大学汇丰商学院教授：刘澜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31670" y="2679700"/>
            <a:ext cx="2303780" cy="2016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908300" y="1650365"/>
            <a:ext cx="2303780" cy="2016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43655" y="2679700"/>
            <a:ext cx="2303780" cy="2016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47745" y="2048510"/>
            <a:ext cx="102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b="1">
                <a:latin typeface="黑体" panose="02010609060101010101" charset="-122"/>
                <a:ea typeface="黑体" panose="02010609060101010101" charset="-122"/>
              </a:rPr>
              <a:t>擅长</a:t>
            </a:r>
            <a:endParaRPr lang="zh-CN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0135" y="3488055"/>
            <a:ext cx="854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热爱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9340" y="366649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机会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两步滚动法的</a:t>
            </a:r>
            <a:r>
              <a:rPr lang="en-US" altLang="zh-CN" smtClean="0"/>
              <a:t>3</a:t>
            </a:r>
            <a:r>
              <a:rPr lang="zh-CN" altLang="en-US" smtClean="0"/>
              <a:t>个关键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具体化目标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下一步</a:t>
            </a:r>
            <a:r>
              <a:rPr lang="zh-CN" altLang="en-US"/>
              <a:t>行动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任务清单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39952" y="1491630"/>
            <a:ext cx="2951385" cy="230832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while( true )</a:t>
            </a:r>
            <a:endParaRPr lang="en-US" altLang="zh-CN" smtClean="0"/>
          </a:p>
          <a:p>
            <a:r>
              <a:rPr lang="en-US" altLang="zh-CN" smtClean="0"/>
              <a:t>{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executeCurrentTask();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if(isTargetFinished()) break;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switchToNextTask();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915816" y="1347614"/>
            <a:ext cx="194421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59832" y="2031690"/>
            <a:ext cx="165618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555776" y="2499742"/>
            <a:ext cx="216024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具体化你的目标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结果可衡量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结果可感知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有实现策略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有时间约束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结果可衡量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量化</a:t>
            </a:r>
            <a:endParaRPr lang="en-US" altLang="zh-CN" smtClean="0"/>
          </a:p>
          <a:p>
            <a:r>
              <a:rPr lang="zh-CN" altLang="en-US" smtClean="0"/>
              <a:t>行为化</a:t>
            </a:r>
            <a:endParaRPr lang="en-US" altLang="zh-CN" smtClean="0"/>
          </a:p>
          <a:p>
            <a:r>
              <a:rPr lang="zh-CN" altLang="en-US" smtClean="0"/>
              <a:t>数据可采集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结果可感知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从现状到结果之间的差距应该比较明显，能看得出来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1026" name="Picture 2" descr="D:\projects\个人\分享\信利\成功减肥的过程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44594"/>
            <a:ext cx="4175000" cy="30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有实现策略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936103"/>
          </a:xfrm>
        </p:spPr>
        <p:txBody>
          <a:bodyPr/>
          <a:lstStyle/>
          <a:p>
            <a:r>
              <a:rPr lang="zh-CN" altLang="en-US" smtClean="0"/>
              <a:t>一个目标，应该与达成目标的手段相关联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47664" y="2571750"/>
            <a:ext cx="2088232" cy="10801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00B0F0"/>
                </a:solidFill>
              </a:rPr>
              <a:t>精通 </a:t>
            </a:r>
            <a:r>
              <a:rPr lang="en-US" altLang="zh-CN" sz="2400" smtClean="0">
                <a:solidFill>
                  <a:srgbClr val="00B0F0"/>
                </a:solidFill>
              </a:rPr>
              <a:t>C++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7" y="1995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图书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67173" y="24441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在线课程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04810" y="2927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线下培训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67173" y="33638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练习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4007" y="38123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项目</a:t>
            </a:r>
            <a:endParaRPr lang="zh-CN" altLang="en-US"/>
          </a:p>
        </p:txBody>
      </p:sp>
      <p:cxnSp>
        <p:nvCxnSpPr>
          <p:cNvPr id="12" name="直接连接符 11"/>
          <p:cNvCxnSpPr>
            <a:stCxn id="5" idx="6"/>
          </p:cNvCxnSpPr>
          <p:nvPr/>
        </p:nvCxnSpPr>
        <p:spPr>
          <a:xfrm flipV="1">
            <a:off x="3635896" y="2180352"/>
            <a:ext cx="1152128" cy="93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6"/>
          </p:cNvCxnSpPr>
          <p:nvPr/>
        </p:nvCxnSpPr>
        <p:spPr>
          <a:xfrm flipV="1">
            <a:off x="3635896" y="2646081"/>
            <a:ext cx="1440160" cy="465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</p:cNvCxnSpPr>
          <p:nvPr/>
        </p:nvCxnSpPr>
        <p:spPr>
          <a:xfrm>
            <a:off x="3635896" y="3111810"/>
            <a:ext cx="165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</p:cNvCxnSpPr>
          <p:nvPr/>
        </p:nvCxnSpPr>
        <p:spPr>
          <a:xfrm>
            <a:off x="3635896" y="3111810"/>
            <a:ext cx="1152128" cy="88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6"/>
          </p:cNvCxnSpPr>
          <p:nvPr/>
        </p:nvCxnSpPr>
        <p:spPr>
          <a:xfrm>
            <a:off x="3635896" y="3111810"/>
            <a:ext cx="1440160" cy="436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有时间约束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1018456" cy="122413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2050" name="Picture 2" descr="D:\projects\个人\分享\信利\目标必须有起止时间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738486"/>
            <a:ext cx="48482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具体化目标的练习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我要学会 </a:t>
            </a:r>
            <a:r>
              <a:rPr lang="en-US" altLang="zh-CN"/>
              <a:t>TensorFlow </a:t>
            </a:r>
            <a:r>
              <a:rPr lang="zh-CN" altLang="en-US"/>
              <a:t>。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我要多读点书。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我要让领导重视我。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这个项目一定要顺利完成。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下一步行动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2664296"/>
          </a:xfrm>
        </p:spPr>
        <p:txBody>
          <a:bodyPr/>
          <a:lstStyle/>
          <a:p>
            <a:r>
              <a:rPr lang="zh-CN" altLang="en-US"/>
              <a:t>某一件事情的下一个</a:t>
            </a:r>
            <a:r>
              <a:rPr lang="zh-CN" altLang="en-US" smtClean="0"/>
              <a:t>可以</a:t>
            </a:r>
            <a:r>
              <a:rPr lang="zh-CN" altLang="en-US"/>
              <a:t>直接去做的</a:t>
            </a:r>
            <a:r>
              <a:rPr lang="zh-CN" altLang="en-US" smtClean="0"/>
              <a:t>步骤</a:t>
            </a:r>
            <a:endParaRPr lang="en-US" altLang="zh-CN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mtClean="0"/>
              <a:t>动词开头</a:t>
            </a:r>
            <a:endParaRPr lang="en-US" altLang="zh-CN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mtClean="0"/>
              <a:t>内容清晰</a:t>
            </a:r>
            <a:endParaRPr lang="en-US" altLang="zh-CN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mtClean="0"/>
              <a:t>描述结果</a:t>
            </a:r>
            <a:endParaRPr lang="en-US" altLang="zh-CN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mtClean="0"/>
              <a:t>设定开始时间、周期、最后期限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3074" name="Picture 2" descr="D:\projects\个人\程序视界\每周一书\2016\小强升职记\fm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51670"/>
            <a:ext cx="199538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下一步行动练习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学习 </a:t>
            </a:r>
            <a:r>
              <a:rPr lang="en-US" altLang="zh-CN" smtClean="0"/>
              <a:t>C </a:t>
            </a:r>
            <a:r>
              <a:rPr lang="zh-CN" altLang="en-US" smtClean="0"/>
              <a:t>语言</a:t>
            </a:r>
            <a:endParaRPr lang="en-US" altLang="zh-CN" smtClean="0"/>
          </a:p>
          <a:p>
            <a:r>
              <a:rPr lang="zh-CN" altLang="en-US"/>
              <a:t>写技术博客</a:t>
            </a:r>
            <a:endParaRPr lang="zh-CN" altLang="en-US"/>
          </a:p>
          <a:p>
            <a:r>
              <a:rPr lang="zh-CN" altLang="en-US" smtClean="0"/>
              <a:t>减肥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projects\个人\分享\信利\从列表取任务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73" y="3829050"/>
            <a:ext cx="35147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projects\个人\分享\信利\现想任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47303"/>
            <a:ext cx="35052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zh-CN" altLang="en-US" smtClean="0"/>
              <a:t>清单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059582"/>
            <a:ext cx="2951385" cy="230832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while( true )</a:t>
            </a:r>
            <a:endParaRPr lang="en-US" altLang="zh-CN" smtClean="0"/>
          </a:p>
          <a:p>
            <a:r>
              <a:rPr lang="en-US" altLang="zh-CN" smtClean="0"/>
              <a:t>{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executeCurrentTask();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if(isTargetFinished()) break;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switchToNextTask();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7584" y="2715766"/>
            <a:ext cx="2304256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3131840" y="1244248"/>
            <a:ext cx="859333" cy="16875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9" idx="0"/>
          </p:cNvCxnSpPr>
          <p:nvPr/>
        </p:nvCxnSpPr>
        <p:spPr>
          <a:xfrm>
            <a:off x="3131840" y="2931790"/>
            <a:ext cx="682032" cy="1169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100" name="Picture 4" descr="D:\projects\个人\分享\信利\现想任务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5486"/>
            <a:ext cx="4476750" cy="1323975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projects\个人\分享\信利\从任务清单取任务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72" y="1685726"/>
            <a:ext cx="4657725" cy="2924175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1059582"/>
            <a:ext cx="11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现想任务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87971" y="4101584"/>
            <a:ext cx="125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从列表取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开发者成长全路径图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66" y="1058863"/>
            <a:ext cx="5411268" cy="3535362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22474" y="1414071"/>
            <a:ext cx="5645910" cy="2169101"/>
          </a:xfrm>
          <a:custGeom>
            <a:avLst/>
            <a:gdLst>
              <a:gd name="connsiteX0" fmla="*/ 31898 w 5645910"/>
              <a:gd name="connsiteY0" fmla="*/ 1531148 h 2169101"/>
              <a:gd name="connsiteX1" fmla="*/ 31898 w 5645910"/>
              <a:gd name="connsiteY1" fmla="*/ 1531148 h 2169101"/>
              <a:gd name="connsiteX2" fmla="*/ 21266 w 5645910"/>
              <a:gd name="connsiteY2" fmla="*/ 1701269 h 2169101"/>
              <a:gd name="connsiteX3" fmla="*/ 10633 w 5645910"/>
              <a:gd name="connsiteY3" fmla="*/ 1765064 h 2169101"/>
              <a:gd name="connsiteX4" fmla="*/ 0 w 5645910"/>
              <a:gd name="connsiteY4" fmla="*/ 1860757 h 2169101"/>
              <a:gd name="connsiteX5" fmla="*/ 10633 w 5645910"/>
              <a:gd name="connsiteY5" fmla="*/ 2062776 h 2169101"/>
              <a:gd name="connsiteX6" fmla="*/ 31898 w 5645910"/>
              <a:gd name="connsiteY6" fmla="*/ 2126571 h 2169101"/>
              <a:gd name="connsiteX7" fmla="*/ 138224 w 5645910"/>
              <a:gd name="connsiteY7" fmla="*/ 2158469 h 2169101"/>
              <a:gd name="connsiteX8" fmla="*/ 1520456 w 5645910"/>
              <a:gd name="connsiteY8" fmla="*/ 2147836 h 2169101"/>
              <a:gd name="connsiteX9" fmla="*/ 1711842 w 5645910"/>
              <a:gd name="connsiteY9" fmla="*/ 2115938 h 2169101"/>
              <a:gd name="connsiteX10" fmla="*/ 1722475 w 5645910"/>
              <a:gd name="connsiteY10" fmla="*/ 2084041 h 2169101"/>
              <a:gd name="connsiteX11" fmla="*/ 1743740 w 5645910"/>
              <a:gd name="connsiteY11" fmla="*/ 2052143 h 2169101"/>
              <a:gd name="connsiteX12" fmla="*/ 1754373 w 5645910"/>
              <a:gd name="connsiteY12" fmla="*/ 1998980 h 2169101"/>
              <a:gd name="connsiteX13" fmla="*/ 1743740 w 5645910"/>
              <a:gd name="connsiteY13" fmla="*/ 1765064 h 2169101"/>
              <a:gd name="connsiteX14" fmla="*/ 1743740 w 5645910"/>
              <a:gd name="connsiteY14" fmla="*/ 1605576 h 2169101"/>
              <a:gd name="connsiteX15" fmla="*/ 1775638 w 5645910"/>
              <a:gd name="connsiteY15" fmla="*/ 1584310 h 2169101"/>
              <a:gd name="connsiteX16" fmla="*/ 1913861 w 5645910"/>
              <a:gd name="connsiteY16" fmla="*/ 1594943 h 2169101"/>
              <a:gd name="connsiteX17" fmla="*/ 1945759 w 5645910"/>
              <a:gd name="connsiteY17" fmla="*/ 1605576 h 2169101"/>
              <a:gd name="connsiteX18" fmla="*/ 2020186 w 5645910"/>
              <a:gd name="connsiteY18" fmla="*/ 1616208 h 2169101"/>
              <a:gd name="connsiteX19" fmla="*/ 2764466 w 5645910"/>
              <a:gd name="connsiteY19" fmla="*/ 1616208 h 2169101"/>
              <a:gd name="connsiteX20" fmla="*/ 2934586 w 5645910"/>
              <a:gd name="connsiteY20" fmla="*/ 1605576 h 2169101"/>
              <a:gd name="connsiteX21" fmla="*/ 2966484 w 5645910"/>
              <a:gd name="connsiteY21" fmla="*/ 1594943 h 2169101"/>
              <a:gd name="connsiteX22" fmla="*/ 3062177 w 5645910"/>
              <a:gd name="connsiteY22" fmla="*/ 1573678 h 2169101"/>
              <a:gd name="connsiteX23" fmla="*/ 3094075 w 5645910"/>
              <a:gd name="connsiteY23" fmla="*/ 1552413 h 2169101"/>
              <a:gd name="connsiteX24" fmla="*/ 3115340 w 5645910"/>
              <a:gd name="connsiteY24" fmla="*/ 1488617 h 2169101"/>
              <a:gd name="connsiteX25" fmla="*/ 3125973 w 5645910"/>
              <a:gd name="connsiteY25" fmla="*/ 1456720 h 2169101"/>
              <a:gd name="connsiteX26" fmla="*/ 3200400 w 5645910"/>
              <a:gd name="connsiteY26" fmla="*/ 1233436 h 2169101"/>
              <a:gd name="connsiteX27" fmla="*/ 3232298 w 5645910"/>
              <a:gd name="connsiteY27" fmla="*/ 1169641 h 2169101"/>
              <a:gd name="connsiteX28" fmla="*/ 3242931 w 5645910"/>
              <a:gd name="connsiteY28" fmla="*/ 1137743 h 2169101"/>
              <a:gd name="connsiteX29" fmla="*/ 3274828 w 5645910"/>
              <a:gd name="connsiteY29" fmla="*/ 1127110 h 2169101"/>
              <a:gd name="connsiteX30" fmla="*/ 3296093 w 5645910"/>
              <a:gd name="connsiteY30" fmla="*/ 1095213 h 2169101"/>
              <a:gd name="connsiteX31" fmla="*/ 3327991 w 5645910"/>
              <a:gd name="connsiteY31" fmla="*/ 1084580 h 2169101"/>
              <a:gd name="connsiteX32" fmla="*/ 3519377 w 5645910"/>
              <a:gd name="connsiteY32" fmla="*/ 1063315 h 2169101"/>
              <a:gd name="connsiteX33" fmla="*/ 3976577 w 5645910"/>
              <a:gd name="connsiteY33" fmla="*/ 1073948 h 2169101"/>
              <a:gd name="connsiteX34" fmla="*/ 4125433 w 5645910"/>
              <a:gd name="connsiteY34" fmla="*/ 1105845 h 2169101"/>
              <a:gd name="connsiteX35" fmla="*/ 4199861 w 5645910"/>
              <a:gd name="connsiteY35" fmla="*/ 1116478 h 2169101"/>
              <a:gd name="connsiteX36" fmla="*/ 4231759 w 5645910"/>
              <a:gd name="connsiteY36" fmla="*/ 1127110 h 2169101"/>
              <a:gd name="connsiteX37" fmla="*/ 4614531 w 5645910"/>
              <a:gd name="connsiteY37" fmla="*/ 1148376 h 2169101"/>
              <a:gd name="connsiteX38" fmla="*/ 4688959 w 5645910"/>
              <a:gd name="connsiteY38" fmla="*/ 1169641 h 2169101"/>
              <a:gd name="connsiteX39" fmla="*/ 4742121 w 5645910"/>
              <a:gd name="connsiteY39" fmla="*/ 1212171 h 2169101"/>
              <a:gd name="connsiteX40" fmla="*/ 4752754 w 5645910"/>
              <a:gd name="connsiteY40" fmla="*/ 1244069 h 2169101"/>
              <a:gd name="connsiteX41" fmla="*/ 4774019 w 5645910"/>
              <a:gd name="connsiteY41" fmla="*/ 1275966 h 2169101"/>
              <a:gd name="connsiteX42" fmla="*/ 4795284 w 5645910"/>
              <a:gd name="connsiteY42" fmla="*/ 1382292 h 2169101"/>
              <a:gd name="connsiteX43" fmla="*/ 4816549 w 5645910"/>
              <a:gd name="connsiteY43" fmla="*/ 1446087 h 2169101"/>
              <a:gd name="connsiteX44" fmla="*/ 4837814 w 5645910"/>
              <a:gd name="connsiteY44" fmla="*/ 1839492 h 2169101"/>
              <a:gd name="connsiteX45" fmla="*/ 4848447 w 5645910"/>
              <a:gd name="connsiteY45" fmla="*/ 1945817 h 2169101"/>
              <a:gd name="connsiteX46" fmla="*/ 4859079 w 5645910"/>
              <a:gd name="connsiteY46" fmla="*/ 1977715 h 2169101"/>
              <a:gd name="connsiteX47" fmla="*/ 4901610 w 5645910"/>
              <a:gd name="connsiteY47" fmla="*/ 2052143 h 2169101"/>
              <a:gd name="connsiteX48" fmla="*/ 4912242 w 5645910"/>
              <a:gd name="connsiteY48" fmla="*/ 2084041 h 2169101"/>
              <a:gd name="connsiteX49" fmla="*/ 4944140 w 5645910"/>
              <a:gd name="connsiteY49" fmla="*/ 2094673 h 2169101"/>
              <a:gd name="connsiteX50" fmla="*/ 4976038 w 5645910"/>
              <a:gd name="connsiteY50" fmla="*/ 2115938 h 2169101"/>
              <a:gd name="connsiteX51" fmla="*/ 5018568 w 5645910"/>
              <a:gd name="connsiteY51" fmla="*/ 2126571 h 2169101"/>
              <a:gd name="connsiteX52" fmla="*/ 5050466 w 5645910"/>
              <a:gd name="connsiteY52" fmla="*/ 2137203 h 2169101"/>
              <a:gd name="connsiteX53" fmla="*/ 5092996 w 5645910"/>
              <a:gd name="connsiteY53" fmla="*/ 2158469 h 2169101"/>
              <a:gd name="connsiteX54" fmla="*/ 5273749 w 5645910"/>
              <a:gd name="connsiteY54" fmla="*/ 2169101 h 2169101"/>
              <a:gd name="connsiteX55" fmla="*/ 5475768 w 5645910"/>
              <a:gd name="connsiteY55" fmla="*/ 2158469 h 2169101"/>
              <a:gd name="connsiteX56" fmla="*/ 5507666 w 5645910"/>
              <a:gd name="connsiteY56" fmla="*/ 2147836 h 2169101"/>
              <a:gd name="connsiteX57" fmla="*/ 5571461 w 5645910"/>
              <a:gd name="connsiteY57" fmla="*/ 2094673 h 2169101"/>
              <a:gd name="connsiteX58" fmla="*/ 5592726 w 5645910"/>
              <a:gd name="connsiteY58" fmla="*/ 2062776 h 2169101"/>
              <a:gd name="connsiteX59" fmla="*/ 5624624 w 5645910"/>
              <a:gd name="connsiteY59" fmla="*/ 1998980 h 2169101"/>
              <a:gd name="connsiteX60" fmla="*/ 5645889 w 5645910"/>
              <a:gd name="connsiteY60" fmla="*/ 1935185 h 2169101"/>
              <a:gd name="connsiteX61" fmla="*/ 5635256 w 5645910"/>
              <a:gd name="connsiteY61" fmla="*/ 1573678 h 2169101"/>
              <a:gd name="connsiteX62" fmla="*/ 5624624 w 5645910"/>
              <a:gd name="connsiteY62" fmla="*/ 1520515 h 2169101"/>
              <a:gd name="connsiteX63" fmla="*/ 5603359 w 5645910"/>
              <a:gd name="connsiteY63" fmla="*/ 1286599 h 2169101"/>
              <a:gd name="connsiteX64" fmla="*/ 5592726 w 5645910"/>
              <a:gd name="connsiteY64" fmla="*/ 1254701 h 2169101"/>
              <a:gd name="connsiteX65" fmla="*/ 5571461 w 5645910"/>
              <a:gd name="connsiteY65" fmla="*/ 1169641 h 2169101"/>
              <a:gd name="connsiteX66" fmla="*/ 5550196 w 5645910"/>
              <a:gd name="connsiteY66" fmla="*/ 1105845 h 2169101"/>
              <a:gd name="connsiteX67" fmla="*/ 5539563 w 5645910"/>
              <a:gd name="connsiteY67" fmla="*/ 1073948 h 2169101"/>
              <a:gd name="connsiteX68" fmla="*/ 5518298 w 5645910"/>
              <a:gd name="connsiteY68" fmla="*/ 999520 h 2169101"/>
              <a:gd name="connsiteX69" fmla="*/ 5507666 w 5645910"/>
              <a:gd name="connsiteY69" fmla="*/ 956989 h 2169101"/>
              <a:gd name="connsiteX70" fmla="*/ 5465135 w 5645910"/>
              <a:gd name="connsiteY70" fmla="*/ 861296 h 2169101"/>
              <a:gd name="connsiteX71" fmla="*/ 5454503 w 5645910"/>
              <a:gd name="connsiteY71" fmla="*/ 818766 h 2169101"/>
              <a:gd name="connsiteX72" fmla="*/ 5433238 w 5645910"/>
              <a:gd name="connsiteY72" fmla="*/ 786869 h 2169101"/>
              <a:gd name="connsiteX73" fmla="*/ 5390707 w 5645910"/>
              <a:gd name="connsiteY73" fmla="*/ 691176 h 2169101"/>
              <a:gd name="connsiteX74" fmla="*/ 5348177 w 5645910"/>
              <a:gd name="connsiteY74" fmla="*/ 595482 h 2169101"/>
              <a:gd name="connsiteX75" fmla="*/ 5284382 w 5645910"/>
              <a:gd name="connsiteY75" fmla="*/ 542320 h 2169101"/>
              <a:gd name="connsiteX76" fmla="*/ 5220586 w 5645910"/>
              <a:gd name="connsiteY76" fmla="*/ 457259 h 2169101"/>
              <a:gd name="connsiteX77" fmla="*/ 5156791 w 5645910"/>
              <a:gd name="connsiteY77" fmla="*/ 414729 h 2169101"/>
              <a:gd name="connsiteX78" fmla="*/ 5124893 w 5645910"/>
              <a:gd name="connsiteY78" fmla="*/ 393464 h 2169101"/>
              <a:gd name="connsiteX79" fmla="*/ 5061098 w 5645910"/>
              <a:gd name="connsiteY79" fmla="*/ 350934 h 2169101"/>
              <a:gd name="connsiteX80" fmla="*/ 4976038 w 5645910"/>
              <a:gd name="connsiteY80" fmla="*/ 276506 h 2169101"/>
              <a:gd name="connsiteX81" fmla="*/ 4944140 w 5645910"/>
              <a:gd name="connsiteY81" fmla="*/ 255241 h 2169101"/>
              <a:gd name="connsiteX82" fmla="*/ 4922875 w 5645910"/>
              <a:gd name="connsiteY82" fmla="*/ 223343 h 2169101"/>
              <a:gd name="connsiteX83" fmla="*/ 4890977 w 5645910"/>
              <a:gd name="connsiteY83" fmla="*/ 212710 h 2169101"/>
              <a:gd name="connsiteX84" fmla="*/ 4848447 w 5645910"/>
              <a:gd name="connsiteY84" fmla="*/ 180813 h 2169101"/>
              <a:gd name="connsiteX85" fmla="*/ 4816549 w 5645910"/>
              <a:gd name="connsiteY85" fmla="*/ 159548 h 2169101"/>
              <a:gd name="connsiteX86" fmla="*/ 4763386 w 5645910"/>
              <a:gd name="connsiteY86" fmla="*/ 117017 h 2169101"/>
              <a:gd name="connsiteX87" fmla="*/ 4699591 w 5645910"/>
              <a:gd name="connsiteY87" fmla="*/ 95752 h 2169101"/>
              <a:gd name="connsiteX88" fmla="*/ 4593266 w 5645910"/>
              <a:gd name="connsiteY88" fmla="*/ 53222 h 2169101"/>
              <a:gd name="connsiteX89" fmla="*/ 4529470 w 5645910"/>
              <a:gd name="connsiteY89" fmla="*/ 31957 h 2169101"/>
              <a:gd name="connsiteX90" fmla="*/ 4455042 w 5645910"/>
              <a:gd name="connsiteY90" fmla="*/ 21324 h 2169101"/>
              <a:gd name="connsiteX91" fmla="*/ 4082903 w 5645910"/>
              <a:gd name="connsiteY91" fmla="*/ 21324 h 2169101"/>
              <a:gd name="connsiteX92" fmla="*/ 2998382 w 5645910"/>
              <a:gd name="connsiteY92" fmla="*/ 10692 h 2169101"/>
              <a:gd name="connsiteX93" fmla="*/ 2647507 w 5645910"/>
              <a:gd name="connsiteY93" fmla="*/ 59 h 2169101"/>
              <a:gd name="connsiteX94" fmla="*/ 1488559 w 5645910"/>
              <a:gd name="connsiteY94" fmla="*/ 21324 h 2169101"/>
              <a:gd name="connsiteX95" fmla="*/ 1467293 w 5645910"/>
              <a:gd name="connsiteY95" fmla="*/ 42589 h 2169101"/>
              <a:gd name="connsiteX96" fmla="*/ 1435396 w 5645910"/>
              <a:gd name="connsiteY96" fmla="*/ 53222 h 2169101"/>
              <a:gd name="connsiteX97" fmla="*/ 1414131 w 5645910"/>
              <a:gd name="connsiteY97" fmla="*/ 85120 h 2169101"/>
              <a:gd name="connsiteX98" fmla="*/ 1382233 w 5645910"/>
              <a:gd name="connsiteY98" fmla="*/ 106385 h 2169101"/>
              <a:gd name="connsiteX99" fmla="*/ 1339703 w 5645910"/>
              <a:gd name="connsiteY99" fmla="*/ 202078 h 2169101"/>
              <a:gd name="connsiteX100" fmla="*/ 1329070 w 5645910"/>
              <a:gd name="connsiteY100" fmla="*/ 435994 h 2169101"/>
              <a:gd name="connsiteX101" fmla="*/ 1350335 w 5645910"/>
              <a:gd name="connsiteY101" fmla="*/ 1063315 h 2169101"/>
              <a:gd name="connsiteX102" fmla="*/ 1360968 w 5645910"/>
              <a:gd name="connsiteY102" fmla="*/ 1190906 h 2169101"/>
              <a:gd name="connsiteX103" fmla="*/ 1339703 w 5645910"/>
              <a:gd name="connsiteY103" fmla="*/ 1265334 h 2169101"/>
              <a:gd name="connsiteX104" fmla="*/ 1275907 w 5645910"/>
              <a:gd name="connsiteY104" fmla="*/ 1297231 h 2169101"/>
              <a:gd name="connsiteX105" fmla="*/ 1158949 w 5645910"/>
              <a:gd name="connsiteY105" fmla="*/ 1275966 h 2169101"/>
              <a:gd name="connsiteX106" fmla="*/ 1084521 w 5645910"/>
              <a:gd name="connsiteY106" fmla="*/ 1254701 h 2169101"/>
              <a:gd name="connsiteX107" fmla="*/ 1052624 w 5645910"/>
              <a:gd name="connsiteY107" fmla="*/ 1233436 h 2169101"/>
              <a:gd name="connsiteX108" fmla="*/ 1020726 w 5645910"/>
              <a:gd name="connsiteY108" fmla="*/ 1222803 h 2169101"/>
              <a:gd name="connsiteX109" fmla="*/ 978196 w 5645910"/>
              <a:gd name="connsiteY109" fmla="*/ 1201538 h 2169101"/>
              <a:gd name="connsiteX110" fmla="*/ 903768 w 5645910"/>
              <a:gd name="connsiteY110" fmla="*/ 1190906 h 2169101"/>
              <a:gd name="connsiteX111" fmla="*/ 797442 w 5645910"/>
              <a:gd name="connsiteY111" fmla="*/ 1159008 h 2169101"/>
              <a:gd name="connsiteX112" fmla="*/ 765545 w 5645910"/>
              <a:gd name="connsiteY112" fmla="*/ 1148376 h 2169101"/>
              <a:gd name="connsiteX113" fmla="*/ 691117 w 5645910"/>
              <a:gd name="connsiteY113" fmla="*/ 1137743 h 2169101"/>
              <a:gd name="connsiteX114" fmla="*/ 659219 w 5645910"/>
              <a:gd name="connsiteY114" fmla="*/ 1127110 h 2169101"/>
              <a:gd name="connsiteX115" fmla="*/ 244549 w 5645910"/>
              <a:gd name="connsiteY115" fmla="*/ 1127110 h 2169101"/>
              <a:gd name="connsiteX116" fmla="*/ 180754 w 5645910"/>
              <a:gd name="connsiteY116" fmla="*/ 1159008 h 2169101"/>
              <a:gd name="connsiteX117" fmla="*/ 116959 w 5645910"/>
              <a:gd name="connsiteY117" fmla="*/ 1201538 h 2169101"/>
              <a:gd name="connsiteX118" fmla="*/ 74428 w 5645910"/>
              <a:gd name="connsiteY118" fmla="*/ 1265334 h 2169101"/>
              <a:gd name="connsiteX119" fmla="*/ 42531 w 5645910"/>
              <a:gd name="connsiteY119" fmla="*/ 1329129 h 2169101"/>
              <a:gd name="connsiteX120" fmla="*/ 31898 w 5645910"/>
              <a:gd name="connsiteY120" fmla="*/ 1531148 h 216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5645910" h="2169101">
                <a:moveTo>
                  <a:pt x="31898" y="1531148"/>
                </a:moveTo>
                <a:lnTo>
                  <a:pt x="31898" y="1531148"/>
                </a:lnTo>
                <a:cubicBezTo>
                  <a:pt x="28354" y="1587855"/>
                  <a:pt x="26410" y="1644685"/>
                  <a:pt x="21266" y="1701269"/>
                </a:cubicBezTo>
                <a:cubicBezTo>
                  <a:pt x="19314" y="1722739"/>
                  <a:pt x="13482" y="1743695"/>
                  <a:pt x="10633" y="1765064"/>
                </a:cubicBezTo>
                <a:cubicBezTo>
                  <a:pt x="6391" y="1796876"/>
                  <a:pt x="3544" y="1828859"/>
                  <a:pt x="0" y="1860757"/>
                </a:cubicBezTo>
                <a:cubicBezTo>
                  <a:pt x="3544" y="1928097"/>
                  <a:pt x="2599" y="1995823"/>
                  <a:pt x="10633" y="2062776"/>
                </a:cubicBezTo>
                <a:cubicBezTo>
                  <a:pt x="13304" y="2085032"/>
                  <a:pt x="10633" y="2119483"/>
                  <a:pt x="31898" y="2126571"/>
                </a:cubicBezTo>
                <a:cubicBezTo>
                  <a:pt x="109556" y="2152457"/>
                  <a:pt x="73947" y="2142399"/>
                  <a:pt x="138224" y="2158469"/>
                </a:cubicBezTo>
                <a:lnTo>
                  <a:pt x="1520456" y="2147836"/>
                </a:lnTo>
                <a:cubicBezTo>
                  <a:pt x="1678746" y="2145653"/>
                  <a:pt x="1638958" y="2164528"/>
                  <a:pt x="1711842" y="2115938"/>
                </a:cubicBezTo>
                <a:cubicBezTo>
                  <a:pt x="1715386" y="2105306"/>
                  <a:pt x="1717463" y="2094065"/>
                  <a:pt x="1722475" y="2084041"/>
                </a:cubicBezTo>
                <a:cubicBezTo>
                  <a:pt x="1728190" y="2072611"/>
                  <a:pt x="1739253" y="2064108"/>
                  <a:pt x="1743740" y="2052143"/>
                </a:cubicBezTo>
                <a:cubicBezTo>
                  <a:pt x="1750086" y="2035222"/>
                  <a:pt x="1750829" y="2016701"/>
                  <a:pt x="1754373" y="1998980"/>
                </a:cubicBezTo>
                <a:cubicBezTo>
                  <a:pt x="1750829" y="1921008"/>
                  <a:pt x="1748462" y="1842974"/>
                  <a:pt x="1743740" y="1765064"/>
                </a:cubicBezTo>
                <a:cubicBezTo>
                  <a:pt x="1742926" y="1751632"/>
                  <a:pt x="1719453" y="1642006"/>
                  <a:pt x="1743740" y="1605576"/>
                </a:cubicBezTo>
                <a:cubicBezTo>
                  <a:pt x="1750829" y="1594943"/>
                  <a:pt x="1765005" y="1591399"/>
                  <a:pt x="1775638" y="1584310"/>
                </a:cubicBezTo>
                <a:cubicBezTo>
                  <a:pt x="1821712" y="1587854"/>
                  <a:pt x="1868007" y="1589211"/>
                  <a:pt x="1913861" y="1594943"/>
                </a:cubicBezTo>
                <a:cubicBezTo>
                  <a:pt x="1924982" y="1596333"/>
                  <a:pt x="1934769" y="1603378"/>
                  <a:pt x="1945759" y="1605576"/>
                </a:cubicBezTo>
                <a:cubicBezTo>
                  <a:pt x="1970333" y="1610491"/>
                  <a:pt x="1995377" y="1612664"/>
                  <a:pt x="2020186" y="1616208"/>
                </a:cubicBezTo>
                <a:cubicBezTo>
                  <a:pt x="2276507" y="1701651"/>
                  <a:pt x="2059441" y="1633196"/>
                  <a:pt x="2764466" y="1616208"/>
                </a:cubicBezTo>
                <a:cubicBezTo>
                  <a:pt x="2821267" y="1614839"/>
                  <a:pt x="2877879" y="1609120"/>
                  <a:pt x="2934586" y="1605576"/>
                </a:cubicBezTo>
                <a:cubicBezTo>
                  <a:pt x="2945219" y="1602032"/>
                  <a:pt x="2955543" y="1597374"/>
                  <a:pt x="2966484" y="1594943"/>
                </a:cubicBezTo>
                <a:cubicBezTo>
                  <a:pt x="3078771" y="1569989"/>
                  <a:pt x="2990364" y="1597614"/>
                  <a:pt x="3062177" y="1573678"/>
                </a:cubicBezTo>
                <a:cubicBezTo>
                  <a:pt x="3072810" y="1566590"/>
                  <a:pt x="3087302" y="1563249"/>
                  <a:pt x="3094075" y="1552413"/>
                </a:cubicBezTo>
                <a:cubicBezTo>
                  <a:pt x="3105955" y="1533405"/>
                  <a:pt x="3108251" y="1509882"/>
                  <a:pt x="3115340" y="1488617"/>
                </a:cubicBezTo>
                <a:lnTo>
                  <a:pt x="3125973" y="1456720"/>
                </a:lnTo>
                <a:lnTo>
                  <a:pt x="3200400" y="1233436"/>
                </a:lnTo>
                <a:cubicBezTo>
                  <a:pt x="3227123" y="1153266"/>
                  <a:pt x="3191079" y="1252079"/>
                  <a:pt x="3232298" y="1169641"/>
                </a:cubicBezTo>
                <a:cubicBezTo>
                  <a:pt x="3237310" y="1159616"/>
                  <a:pt x="3235006" y="1145668"/>
                  <a:pt x="3242931" y="1137743"/>
                </a:cubicBezTo>
                <a:cubicBezTo>
                  <a:pt x="3250856" y="1129818"/>
                  <a:pt x="3264196" y="1130654"/>
                  <a:pt x="3274828" y="1127110"/>
                </a:cubicBezTo>
                <a:cubicBezTo>
                  <a:pt x="3281916" y="1116478"/>
                  <a:pt x="3286115" y="1103196"/>
                  <a:pt x="3296093" y="1095213"/>
                </a:cubicBezTo>
                <a:cubicBezTo>
                  <a:pt x="3304845" y="1088212"/>
                  <a:pt x="3317001" y="1086778"/>
                  <a:pt x="3327991" y="1084580"/>
                </a:cubicBezTo>
                <a:cubicBezTo>
                  <a:pt x="3381878" y="1073803"/>
                  <a:pt x="3470082" y="1067797"/>
                  <a:pt x="3519377" y="1063315"/>
                </a:cubicBezTo>
                <a:lnTo>
                  <a:pt x="3976577" y="1073948"/>
                </a:lnTo>
                <a:cubicBezTo>
                  <a:pt x="4208028" y="1083024"/>
                  <a:pt x="3937142" y="1078945"/>
                  <a:pt x="4125433" y="1105845"/>
                </a:cubicBezTo>
                <a:lnTo>
                  <a:pt x="4199861" y="1116478"/>
                </a:lnTo>
                <a:cubicBezTo>
                  <a:pt x="4210494" y="1120022"/>
                  <a:pt x="4220584" y="1126250"/>
                  <a:pt x="4231759" y="1127110"/>
                </a:cubicBezTo>
                <a:cubicBezTo>
                  <a:pt x="4359170" y="1136911"/>
                  <a:pt x="4614531" y="1148376"/>
                  <a:pt x="4614531" y="1148376"/>
                </a:cubicBezTo>
                <a:cubicBezTo>
                  <a:pt x="4617313" y="1149071"/>
                  <a:pt x="4682024" y="1164093"/>
                  <a:pt x="4688959" y="1169641"/>
                </a:cubicBezTo>
                <a:cubicBezTo>
                  <a:pt x="4757665" y="1224606"/>
                  <a:pt x="4661945" y="1185444"/>
                  <a:pt x="4742121" y="1212171"/>
                </a:cubicBezTo>
                <a:cubicBezTo>
                  <a:pt x="4745665" y="1222804"/>
                  <a:pt x="4747742" y="1234044"/>
                  <a:pt x="4752754" y="1244069"/>
                </a:cubicBezTo>
                <a:cubicBezTo>
                  <a:pt x="4758469" y="1255498"/>
                  <a:pt x="4768985" y="1264221"/>
                  <a:pt x="4774019" y="1275966"/>
                </a:cubicBezTo>
                <a:cubicBezTo>
                  <a:pt x="4784624" y="1300711"/>
                  <a:pt x="4790005" y="1361176"/>
                  <a:pt x="4795284" y="1382292"/>
                </a:cubicBezTo>
                <a:cubicBezTo>
                  <a:pt x="4800720" y="1404038"/>
                  <a:pt x="4816549" y="1446087"/>
                  <a:pt x="4816549" y="1446087"/>
                </a:cubicBezTo>
                <a:cubicBezTo>
                  <a:pt x="4822367" y="1568270"/>
                  <a:pt x="4828266" y="1715372"/>
                  <a:pt x="4837814" y="1839492"/>
                </a:cubicBezTo>
                <a:cubicBezTo>
                  <a:pt x="4840546" y="1875006"/>
                  <a:pt x="4843031" y="1910613"/>
                  <a:pt x="4848447" y="1945817"/>
                </a:cubicBezTo>
                <a:cubicBezTo>
                  <a:pt x="4850151" y="1956894"/>
                  <a:pt x="4854664" y="1967413"/>
                  <a:pt x="4859079" y="1977715"/>
                </a:cubicBezTo>
                <a:cubicBezTo>
                  <a:pt x="4875265" y="2015481"/>
                  <a:pt x="4880257" y="2020112"/>
                  <a:pt x="4901610" y="2052143"/>
                </a:cubicBezTo>
                <a:cubicBezTo>
                  <a:pt x="4905154" y="2062776"/>
                  <a:pt x="4904317" y="2076116"/>
                  <a:pt x="4912242" y="2084041"/>
                </a:cubicBezTo>
                <a:cubicBezTo>
                  <a:pt x="4920167" y="2091966"/>
                  <a:pt x="4934115" y="2089661"/>
                  <a:pt x="4944140" y="2094673"/>
                </a:cubicBezTo>
                <a:cubicBezTo>
                  <a:pt x="4955570" y="2100388"/>
                  <a:pt x="4964292" y="2110904"/>
                  <a:pt x="4976038" y="2115938"/>
                </a:cubicBezTo>
                <a:cubicBezTo>
                  <a:pt x="4989469" y="2121694"/>
                  <a:pt x="5004517" y="2122557"/>
                  <a:pt x="5018568" y="2126571"/>
                </a:cubicBezTo>
                <a:cubicBezTo>
                  <a:pt x="5029345" y="2129650"/>
                  <a:pt x="5040164" y="2132788"/>
                  <a:pt x="5050466" y="2137203"/>
                </a:cubicBezTo>
                <a:cubicBezTo>
                  <a:pt x="5065035" y="2143447"/>
                  <a:pt x="5077305" y="2156227"/>
                  <a:pt x="5092996" y="2158469"/>
                </a:cubicBezTo>
                <a:cubicBezTo>
                  <a:pt x="5152745" y="2167005"/>
                  <a:pt x="5213498" y="2165557"/>
                  <a:pt x="5273749" y="2169101"/>
                </a:cubicBezTo>
                <a:cubicBezTo>
                  <a:pt x="5341089" y="2165557"/>
                  <a:pt x="5408612" y="2164574"/>
                  <a:pt x="5475768" y="2158469"/>
                </a:cubicBezTo>
                <a:cubicBezTo>
                  <a:pt x="5486930" y="2157454"/>
                  <a:pt x="5497641" y="2152848"/>
                  <a:pt x="5507666" y="2147836"/>
                </a:cubicBezTo>
                <a:cubicBezTo>
                  <a:pt x="5531562" y="2135888"/>
                  <a:pt x="5554665" y="2114828"/>
                  <a:pt x="5571461" y="2094673"/>
                </a:cubicBezTo>
                <a:cubicBezTo>
                  <a:pt x="5579642" y="2084856"/>
                  <a:pt x="5587011" y="2074205"/>
                  <a:pt x="5592726" y="2062776"/>
                </a:cubicBezTo>
                <a:cubicBezTo>
                  <a:pt x="5636750" y="1974730"/>
                  <a:pt x="5563679" y="2090400"/>
                  <a:pt x="5624624" y="1998980"/>
                </a:cubicBezTo>
                <a:cubicBezTo>
                  <a:pt x="5631712" y="1977715"/>
                  <a:pt x="5646548" y="1957591"/>
                  <a:pt x="5645889" y="1935185"/>
                </a:cubicBezTo>
                <a:cubicBezTo>
                  <a:pt x="5642345" y="1814683"/>
                  <a:pt x="5641430" y="1694074"/>
                  <a:pt x="5635256" y="1573678"/>
                </a:cubicBezTo>
                <a:cubicBezTo>
                  <a:pt x="5634330" y="1555630"/>
                  <a:pt x="5627180" y="1538405"/>
                  <a:pt x="5624624" y="1520515"/>
                </a:cubicBezTo>
                <a:cubicBezTo>
                  <a:pt x="5594880" y="1312307"/>
                  <a:pt x="5636621" y="1552697"/>
                  <a:pt x="5603359" y="1286599"/>
                </a:cubicBezTo>
                <a:cubicBezTo>
                  <a:pt x="5601969" y="1275478"/>
                  <a:pt x="5595675" y="1265514"/>
                  <a:pt x="5592726" y="1254701"/>
                </a:cubicBezTo>
                <a:cubicBezTo>
                  <a:pt x="5585036" y="1226505"/>
                  <a:pt x="5580703" y="1197367"/>
                  <a:pt x="5571461" y="1169641"/>
                </a:cubicBezTo>
                <a:lnTo>
                  <a:pt x="5550196" y="1105845"/>
                </a:lnTo>
                <a:cubicBezTo>
                  <a:pt x="5546652" y="1095213"/>
                  <a:pt x="5542281" y="1084821"/>
                  <a:pt x="5539563" y="1073948"/>
                </a:cubicBezTo>
                <a:cubicBezTo>
                  <a:pt x="5506325" y="940987"/>
                  <a:pt x="5548805" y="1106296"/>
                  <a:pt x="5518298" y="999520"/>
                </a:cubicBezTo>
                <a:cubicBezTo>
                  <a:pt x="5514283" y="985469"/>
                  <a:pt x="5512797" y="970672"/>
                  <a:pt x="5507666" y="956989"/>
                </a:cubicBezTo>
                <a:cubicBezTo>
                  <a:pt x="5452083" y="808769"/>
                  <a:pt x="5523331" y="1035886"/>
                  <a:pt x="5465135" y="861296"/>
                </a:cubicBezTo>
                <a:cubicBezTo>
                  <a:pt x="5460514" y="847433"/>
                  <a:pt x="5460259" y="832197"/>
                  <a:pt x="5454503" y="818766"/>
                </a:cubicBezTo>
                <a:cubicBezTo>
                  <a:pt x="5449469" y="807021"/>
                  <a:pt x="5438428" y="798546"/>
                  <a:pt x="5433238" y="786869"/>
                </a:cubicBezTo>
                <a:cubicBezTo>
                  <a:pt x="5382629" y="672997"/>
                  <a:pt x="5438833" y="763360"/>
                  <a:pt x="5390707" y="691176"/>
                </a:cubicBezTo>
                <a:cubicBezTo>
                  <a:pt x="5380179" y="659593"/>
                  <a:pt x="5373451" y="620756"/>
                  <a:pt x="5348177" y="595482"/>
                </a:cubicBezTo>
                <a:cubicBezTo>
                  <a:pt x="5286746" y="534051"/>
                  <a:pt x="5345344" y="620701"/>
                  <a:pt x="5284382" y="542320"/>
                </a:cubicBezTo>
                <a:cubicBezTo>
                  <a:pt x="5263849" y="515920"/>
                  <a:pt x="5249115" y="478656"/>
                  <a:pt x="5220586" y="457259"/>
                </a:cubicBezTo>
                <a:cubicBezTo>
                  <a:pt x="5200140" y="441925"/>
                  <a:pt x="5178056" y="428906"/>
                  <a:pt x="5156791" y="414729"/>
                </a:cubicBezTo>
                <a:cubicBezTo>
                  <a:pt x="5146158" y="407641"/>
                  <a:pt x="5133929" y="402500"/>
                  <a:pt x="5124893" y="393464"/>
                </a:cubicBezTo>
                <a:cubicBezTo>
                  <a:pt x="5085071" y="353641"/>
                  <a:pt x="5107261" y="366321"/>
                  <a:pt x="5061098" y="350934"/>
                </a:cubicBezTo>
                <a:cubicBezTo>
                  <a:pt x="5025657" y="297771"/>
                  <a:pt x="5050465" y="326124"/>
                  <a:pt x="4976038" y="276506"/>
                </a:cubicBezTo>
                <a:lnTo>
                  <a:pt x="4944140" y="255241"/>
                </a:lnTo>
                <a:cubicBezTo>
                  <a:pt x="4937052" y="244608"/>
                  <a:pt x="4932854" y="231326"/>
                  <a:pt x="4922875" y="223343"/>
                </a:cubicBezTo>
                <a:cubicBezTo>
                  <a:pt x="4914123" y="216341"/>
                  <a:pt x="4900708" y="218271"/>
                  <a:pt x="4890977" y="212710"/>
                </a:cubicBezTo>
                <a:cubicBezTo>
                  <a:pt x="4875591" y="203918"/>
                  <a:pt x="4862867" y="191113"/>
                  <a:pt x="4848447" y="180813"/>
                </a:cubicBezTo>
                <a:cubicBezTo>
                  <a:pt x="4838048" y="173386"/>
                  <a:pt x="4826528" y="167531"/>
                  <a:pt x="4816549" y="159548"/>
                </a:cubicBezTo>
                <a:cubicBezTo>
                  <a:pt x="4788929" y="137452"/>
                  <a:pt x="4800207" y="133382"/>
                  <a:pt x="4763386" y="117017"/>
                </a:cubicBezTo>
                <a:cubicBezTo>
                  <a:pt x="4742903" y="107913"/>
                  <a:pt x="4719640" y="105776"/>
                  <a:pt x="4699591" y="95752"/>
                </a:cubicBezTo>
                <a:cubicBezTo>
                  <a:pt x="4637011" y="64462"/>
                  <a:pt x="4672099" y="79500"/>
                  <a:pt x="4593266" y="53222"/>
                </a:cubicBezTo>
                <a:lnTo>
                  <a:pt x="4529470" y="31957"/>
                </a:lnTo>
                <a:lnTo>
                  <a:pt x="4455042" y="21324"/>
                </a:lnTo>
                <a:cubicBezTo>
                  <a:pt x="4312244" y="-26274"/>
                  <a:pt x="4467294" y="21324"/>
                  <a:pt x="4082903" y="21324"/>
                </a:cubicBezTo>
                <a:lnTo>
                  <a:pt x="2998382" y="10692"/>
                </a:lnTo>
                <a:cubicBezTo>
                  <a:pt x="2881424" y="7148"/>
                  <a:pt x="2764516" y="-765"/>
                  <a:pt x="2647507" y="59"/>
                </a:cubicBezTo>
                <a:cubicBezTo>
                  <a:pt x="2261136" y="2780"/>
                  <a:pt x="1488559" y="21324"/>
                  <a:pt x="1488559" y="21324"/>
                </a:cubicBezTo>
                <a:cubicBezTo>
                  <a:pt x="1481470" y="28412"/>
                  <a:pt x="1475889" y="37431"/>
                  <a:pt x="1467293" y="42589"/>
                </a:cubicBezTo>
                <a:cubicBezTo>
                  <a:pt x="1457683" y="48355"/>
                  <a:pt x="1444148" y="46221"/>
                  <a:pt x="1435396" y="53222"/>
                </a:cubicBezTo>
                <a:cubicBezTo>
                  <a:pt x="1425418" y="61205"/>
                  <a:pt x="1423167" y="76084"/>
                  <a:pt x="1414131" y="85120"/>
                </a:cubicBezTo>
                <a:cubicBezTo>
                  <a:pt x="1405095" y="94156"/>
                  <a:pt x="1392866" y="99297"/>
                  <a:pt x="1382233" y="106385"/>
                </a:cubicBezTo>
                <a:cubicBezTo>
                  <a:pt x="1356927" y="182303"/>
                  <a:pt x="1373402" y="151529"/>
                  <a:pt x="1339703" y="202078"/>
                </a:cubicBezTo>
                <a:cubicBezTo>
                  <a:pt x="1310068" y="350252"/>
                  <a:pt x="1315437" y="272384"/>
                  <a:pt x="1329070" y="435994"/>
                </a:cubicBezTo>
                <a:cubicBezTo>
                  <a:pt x="1332146" y="534433"/>
                  <a:pt x="1344405" y="947679"/>
                  <a:pt x="1350335" y="1063315"/>
                </a:cubicBezTo>
                <a:cubicBezTo>
                  <a:pt x="1352521" y="1105937"/>
                  <a:pt x="1357424" y="1148376"/>
                  <a:pt x="1360968" y="1190906"/>
                </a:cubicBezTo>
                <a:cubicBezTo>
                  <a:pt x="1360274" y="1193681"/>
                  <a:pt x="1345248" y="1258403"/>
                  <a:pt x="1339703" y="1265334"/>
                </a:cubicBezTo>
                <a:cubicBezTo>
                  <a:pt x="1324713" y="1284072"/>
                  <a:pt x="1296920" y="1290227"/>
                  <a:pt x="1275907" y="1297231"/>
                </a:cubicBezTo>
                <a:cubicBezTo>
                  <a:pt x="1135143" y="1279636"/>
                  <a:pt x="1235442" y="1297821"/>
                  <a:pt x="1158949" y="1275966"/>
                </a:cubicBezTo>
                <a:cubicBezTo>
                  <a:pt x="1143045" y="1271422"/>
                  <a:pt x="1101520" y="1263201"/>
                  <a:pt x="1084521" y="1254701"/>
                </a:cubicBezTo>
                <a:cubicBezTo>
                  <a:pt x="1073092" y="1248986"/>
                  <a:pt x="1064053" y="1239151"/>
                  <a:pt x="1052624" y="1233436"/>
                </a:cubicBezTo>
                <a:cubicBezTo>
                  <a:pt x="1042599" y="1228424"/>
                  <a:pt x="1031028" y="1227218"/>
                  <a:pt x="1020726" y="1222803"/>
                </a:cubicBezTo>
                <a:cubicBezTo>
                  <a:pt x="1006158" y="1216559"/>
                  <a:pt x="993488" y="1205708"/>
                  <a:pt x="978196" y="1201538"/>
                </a:cubicBezTo>
                <a:cubicBezTo>
                  <a:pt x="954018" y="1194944"/>
                  <a:pt x="928577" y="1194450"/>
                  <a:pt x="903768" y="1190906"/>
                </a:cubicBezTo>
                <a:cubicBezTo>
                  <a:pt x="752183" y="1140378"/>
                  <a:pt x="909914" y="1191143"/>
                  <a:pt x="797442" y="1159008"/>
                </a:cubicBezTo>
                <a:cubicBezTo>
                  <a:pt x="786666" y="1155929"/>
                  <a:pt x="776535" y="1150574"/>
                  <a:pt x="765545" y="1148376"/>
                </a:cubicBezTo>
                <a:cubicBezTo>
                  <a:pt x="740970" y="1143461"/>
                  <a:pt x="715926" y="1141287"/>
                  <a:pt x="691117" y="1137743"/>
                </a:cubicBezTo>
                <a:cubicBezTo>
                  <a:pt x="680484" y="1134199"/>
                  <a:pt x="670340" y="1128500"/>
                  <a:pt x="659219" y="1127110"/>
                </a:cubicBezTo>
                <a:cubicBezTo>
                  <a:pt x="496753" y="1106802"/>
                  <a:pt x="432066" y="1119898"/>
                  <a:pt x="244549" y="1127110"/>
                </a:cubicBezTo>
                <a:cubicBezTo>
                  <a:pt x="212582" y="1137766"/>
                  <a:pt x="208235" y="1136107"/>
                  <a:pt x="180754" y="1159008"/>
                </a:cubicBezTo>
                <a:cubicBezTo>
                  <a:pt x="127657" y="1203256"/>
                  <a:pt x="173015" y="1182853"/>
                  <a:pt x="116959" y="1201538"/>
                </a:cubicBezTo>
                <a:cubicBezTo>
                  <a:pt x="102782" y="1222803"/>
                  <a:pt x="82510" y="1241088"/>
                  <a:pt x="74428" y="1265334"/>
                </a:cubicBezTo>
                <a:cubicBezTo>
                  <a:pt x="59755" y="1309354"/>
                  <a:pt x="70013" y="1287906"/>
                  <a:pt x="42531" y="1329129"/>
                </a:cubicBezTo>
                <a:cubicBezTo>
                  <a:pt x="38826" y="1410638"/>
                  <a:pt x="33670" y="1497478"/>
                  <a:pt x="31898" y="1531148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553897" y="2372240"/>
            <a:ext cx="5888894" cy="1987109"/>
          </a:xfrm>
          <a:custGeom>
            <a:avLst/>
            <a:gdLst>
              <a:gd name="connsiteX0" fmla="*/ 774633 w 5888894"/>
              <a:gd name="connsiteY0" fmla="*/ 30718 h 1987109"/>
              <a:gd name="connsiteX1" fmla="*/ 774633 w 5888894"/>
              <a:gd name="connsiteY1" fmla="*/ 30718 h 1987109"/>
              <a:gd name="connsiteX2" fmla="*/ 232373 w 5888894"/>
              <a:gd name="connsiteY2" fmla="*/ 20086 h 1987109"/>
              <a:gd name="connsiteX3" fmla="*/ 30354 w 5888894"/>
              <a:gd name="connsiteY3" fmla="*/ 30718 h 1987109"/>
              <a:gd name="connsiteX4" fmla="*/ 19722 w 5888894"/>
              <a:gd name="connsiteY4" fmla="*/ 530448 h 1987109"/>
              <a:gd name="connsiteX5" fmla="*/ 9089 w 5888894"/>
              <a:gd name="connsiteY5" fmla="*/ 806895 h 1987109"/>
              <a:gd name="connsiteX6" fmla="*/ 19722 w 5888894"/>
              <a:gd name="connsiteY6" fmla="*/ 1062076 h 1987109"/>
              <a:gd name="connsiteX7" fmla="*/ 40987 w 5888894"/>
              <a:gd name="connsiteY7" fmla="*/ 1136504 h 1987109"/>
              <a:gd name="connsiteX8" fmla="*/ 72884 w 5888894"/>
              <a:gd name="connsiteY8" fmla="*/ 1147137 h 1987109"/>
              <a:gd name="connsiteX9" fmla="*/ 94150 w 5888894"/>
              <a:gd name="connsiteY9" fmla="*/ 1168402 h 1987109"/>
              <a:gd name="connsiteX10" fmla="*/ 126047 w 5888894"/>
              <a:gd name="connsiteY10" fmla="*/ 1179034 h 1987109"/>
              <a:gd name="connsiteX11" fmla="*/ 370596 w 5888894"/>
              <a:gd name="connsiteY11" fmla="*/ 1168402 h 1987109"/>
              <a:gd name="connsiteX12" fmla="*/ 551350 w 5888894"/>
              <a:gd name="connsiteY12" fmla="*/ 1179034 h 1987109"/>
              <a:gd name="connsiteX13" fmla="*/ 604512 w 5888894"/>
              <a:gd name="connsiteY13" fmla="*/ 1189667 h 1987109"/>
              <a:gd name="connsiteX14" fmla="*/ 976652 w 5888894"/>
              <a:gd name="connsiteY14" fmla="*/ 1200300 h 1987109"/>
              <a:gd name="connsiteX15" fmla="*/ 1284996 w 5888894"/>
              <a:gd name="connsiteY15" fmla="*/ 1210932 h 1987109"/>
              <a:gd name="connsiteX16" fmla="*/ 1391322 w 5888894"/>
              <a:gd name="connsiteY16" fmla="*/ 1242830 h 1987109"/>
              <a:gd name="connsiteX17" fmla="*/ 1455117 w 5888894"/>
              <a:gd name="connsiteY17" fmla="*/ 1274727 h 1987109"/>
              <a:gd name="connsiteX18" fmla="*/ 1476382 w 5888894"/>
              <a:gd name="connsiteY18" fmla="*/ 1295993 h 1987109"/>
              <a:gd name="connsiteX19" fmla="*/ 1540177 w 5888894"/>
              <a:gd name="connsiteY19" fmla="*/ 1338523 h 1987109"/>
              <a:gd name="connsiteX20" fmla="*/ 1582708 w 5888894"/>
              <a:gd name="connsiteY20" fmla="*/ 1391686 h 1987109"/>
              <a:gd name="connsiteX21" fmla="*/ 1603973 w 5888894"/>
              <a:gd name="connsiteY21" fmla="*/ 1455481 h 1987109"/>
              <a:gd name="connsiteX22" fmla="*/ 1625238 w 5888894"/>
              <a:gd name="connsiteY22" fmla="*/ 1529909 h 1987109"/>
              <a:gd name="connsiteX23" fmla="*/ 1635870 w 5888894"/>
              <a:gd name="connsiteY23" fmla="*/ 1593704 h 1987109"/>
              <a:gd name="connsiteX24" fmla="*/ 1657136 w 5888894"/>
              <a:gd name="connsiteY24" fmla="*/ 1678765 h 1987109"/>
              <a:gd name="connsiteX25" fmla="*/ 1678401 w 5888894"/>
              <a:gd name="connsiteY25" fmla="*/ 1710662 h 1987109"/>
              <a:gd name="connsiteX26" fmla="*/ 1720931 w 5888894"/>
              <a:gd name="connsiteY26" fmla="*/ 1806355 h 1987109"/>
              <a:gd name="connsiteX27" fmla="*/ 1784726 w 5888894"/>
              <a:gd name="connsiteY27" fmla="*/ 1848886 h 1987109"/>
              <a:gd name="connsiteX28" fmla="*/ 1816624 w 5888894"/>
              <a:gd name="connsiteY28" fmla="*/ 1870151 h 1987109"/>
              <a:gd name="connsiteX29" fmla="*/ 1891052 w 5888894"/>
              <a:gd name="connsiteY29" fmla="*/ 1891416 h 1987109"/>
              <a:gd name="connsiteX30" fmla="*/ 1922950 w 5888894"/>
              <a:gd name="connsiteY30" fmla="*/ 1902048 h 1987109"/>
              <a:gd name="connsiteX31" fmla="*/ 1954847 w 5888894"/>
              <a:gd name="connsiteY31" fmla="*/ 1923313 h 1987109"/>
              <a:gd name="connsiteX32" fmla="*/ 1976112 w 5888894"/>
              <a:gd name="connsiteY32" fmla="*/ 1944579 h 1987109"/>
              <a:gd name="connsiteX33" fmla="*/ 2050540 w 5888894"/>
              <a:gd name="connsiteY33" fmla="*/ 1965844 h 1987109"/>
              <a:gd name="connsiteX34" fmla="*/ 2124968 w 5888894"/>
              <a:gd name="connsiteY34" fmla="*/ 1987109 h 1987109"/>
              <a:gd name="connsiteX35" fmla="*/ 2390782 w 5888894"/>
              <a:gd name="connsiteY35" fmla="*/ 1965844 h 1987109"/>
              <a:gd name="connsiteX36" fmla="*/ 2486475 w 5888894"/>
              <a:gd name="connsiteY36" fmla="*/ 1944579 h 1987109"/>
              <a:gd name="connsiteX37" fmla="*/ 2794819 w 5888894"/>
              <a:gd name="connsiteY37" fmla="*/ 1955211 h 1987109"/>
              <a:gd name="connsiteX38" fmla="*/ 3624159 w 5888894"/>
              <a:gd name="connsiteY38" fmla="*/ 1965844 h 1987109"/>
              <a:gd name="connsiteX39" fmla="*/ 3709219 w 5888894"/>
              <a:gd name="connsiteY39" fmla="*/ 1976476 h 1987109"/>
              <a:gd name="connsiteX40" fmla="*/ 3943136 w 5888894"/>
              <a:gd name="connsiteY40" fmla="*/ 1987109 h 1987109"/>
              <a:gd name="connsiteX41" fmla="*/ 4506661 w 5888894"/>
              <a:gd name="connsiteY41" fmla="*/ 1976476 h 1987109"/>
              <a:gd name="connsiteX42" fmla="*/ 4687415 w 5888894"/>
              <a:gd name="connsiteY42" fmla="*/ 1955211 h 1987109"/>
              <a:gd name="connsiteX43" fmla="*/ 4889433 w 5888894"/>
              <a:gd name="connsiteY43" fmla="*/ 1933946 h 1987109"/>
              <a:gd name="connsiteX44" fmla="*/ 5006391 w 5888894"/>
              <a:gd name="connsiteY44" fmla="*/ 1902048 h 1987109"/>
              <a:gd name="connsiteX45" fmla="*/ 5038289 w 5888894"/>
              <a:gd name="connsiteY45" fmla="*/ 1880783 h 1987109"/>
              <a:gd name="connsiteX46" fmla="*/ 5059554 w 5888894"/>
              <a:gd name="connsiteY46" fmla="*/ 1816988 h 1987109"/>
              <a:gd name="connsiteX47" fmla="*/ 5091452 w 5888894"/>
              <a:gd name="connsiteY47" fmla="*/ 1785090 h 1987109"/>
              <a:gd name="connsiteX48" fmla="*/ 5144615 w 5888894"/>
              <a:gd name="connsiteY48" fmla="*/ 1721295 h 1987109"/>
              <a:gd name="connsiteX49" fmla="*/ 5208410 w 5888894"/>
              <a:gd name="connsiteY49" fmla="*/ 1668132 h 1987109"/>
              <a:gd name="connsiteX50" fmla="*/ 5282838 w 5888894"/>
              <a:gd name="connsiteY50" fmla="*/ 1593704 h 1987109"/>
              <a:gd name="connsiteX51" fmla="*/ 5314736 w 5888894"/>
              <a:gd name="connsiteY51" fmla="*/ 1561807 h 1987109"/>
              <a:gd name="connsiteX52" fmla="*/ 5336001 w 5888894"/>
              <a:gd name="connsiteY52" fmla="*/ 1529909 h 1987109"/>
              <a:gd name="connsiteX53" fmla="*/ 5378531 w 5888894"/>
              <a:gd name="connsiteY53" fmla="*/ 1508644 h 1987109"/>
              <a:gd name="connsiteX54" fmla="*/ 5431694 w 5888894"/>
              <a:gd name="connsiteY54" fmla="*/ 1466113 h 1987109"/>
              <a:gd name="connsiteX55" fmla="*/ 5474224 w 5888894"/>
              <a:gd name="connsiteY55" fmla="*/ 1434216 h 1987109"/>
              <a:gd name="connsiteX56" fmla="*/ 5559284 w 5888894"/>
              <a:gd name="connsiteY56" fmla="*/ 1359788 h 1987109"/>
              <a:gd name="connsiteX57" fmla="*/ 5612447 w 5888894"/>
              <a:gd name="connsiteY57" fmla="*/ 1317258 h 1987109"/>
              <a:gd name="connsiteX58" fmla="*/ 5633712 w 5888894"/>
              <a:gd name="connsiteY58" fmla="*/ 1285360 h 1987109"/>
              <a:gd name="connsiteX59" fmla="*/ 5729405 w 5888894"/>
              <a:gd name="connsiteY59" fmla="*/ 1232197 h 1987109"/>
              <a:gd name="connsiteX60" fmla="*/ 5771936 w 5888894"/>
              <a:gd name="connsiteY60" fmla="*/ 1179034 h 1987109"/>
              <a:gd name="connsiteX61" fmla="*/ 5803833 w 5888894"/>
              <a:gd name="connsiteY61" fmla="*/ 1168402 h 1987109"/>
              <a:gd name="connsiteX62" fmla="*/ 5856996 w 5888894"/>
              <a:gd name="connsiteY62" fmla="*/ 1104607 h 1987109"/>
              <a:gd name="connsiteX63" fmla="*/ 5878261 w 5888894"/>
              <a:gd name="connsiteY63" fmla="*/ 1030179 h 1987109"/>
              <a:gd name="connsiteX64" fmla="*/ 5888894 w 5888894"/>
              <a:gd name="connsiteY64" fmla="*/ 998281 h 1987109"/>
              <a:gd name="connsiteX65" fmla="*/ 5878261 w 5888894"/>
              <a:gd name="connsiteY65" fmla="*/ 774997 h 1987109"/>
              <a:gd name="connsiteX66" fmla="*/ 5856996 w 5888894"/>
              <a:gd name="connsiteY66" fmla="*/ 711202 h 1987109"/>
              <a:gd name="connsiteX67" fmla="*/ 5825098 w 5888894"/>
              <a:gd name="connsiteY67" fmla="*/ 700569 h 1987109"/>
              <a:gd name="connsiteX68" fmla="*/ 5761303 w 5888894"/>
              <a:gd name="connsiteY68" fmla="*/ 647407 h 1987109"/>
              <a:gd name="connsiteX69" fmla="*/ 5718773 w 5888894"/>
              <a:gd name="connsiteY69" fmla="*/ 626141 h 1987109"/>
              <a:gd name="connsiteX70" fmla="*/ 5633712 w 5888894"/>
              <a:gd name="connsiteY70" fmla="*/ 572979 h 1987109"/>
              <a:gd name="connsiteX71" fmla="*/ 5538019 w 5888894"/>
              <a:gd name="connsiteY71" fmla="*/ 551713 h 1987109"/>
              <a:gd name="connsiteX72" fmla="*/ 5506122 w 5888894"/>
              <a:gd name="connsiteY72" fmla="*/ 541081 h 1987109"/>
              <a:gd name="connsiteX73" fmla="*/ 5463591 w 5888894"/>
              <a:gd name="connsiteY73" fmla="*/ 530448 h 1987109"/>
              <a:gd name="connsiteX74" fmla="*/ 5399796 w 5888894"/>
              <a:gd name="connsiteY74" fmla="*/ 509183 h 1987109"/>
              <a:gd name="connsiteX75" fmla="*/ 5336001 w 5888894"/>
              <a:gd name="connsiteY75" fmla="*/ 519816 h 1987109"/>
              <a:gd name="connsiteX76" fmla="*/ 5304103 w 5888894"/>
              <a:gd name="connsiteY76" fmla="*/ 530448 h 1987109"/>
              <a:gd name="connsiteX77" fmla="*/ 5240308 w 5888894"/>
              <a:gd name="connsiteY77" fmla="*/ 658039 h 1987109"/>
              <a:gd name="connsiteX78" fmla="*/ 5219043 w 5888894"/>
              <a:gd name="connsiteY78" fmla="*/ 721834 h 1987109"/>
              <a:gd name="connsiteX79" fmla="*/ 5208410 w 5888894"/>
              <a:gd name="connsiteY79" fmla="*/ 774997 h 1987109"/>
              <a:gd name="connsiteX80" fmla="*/ 5102084 w 5888894"/>
              <a:gd name="connsiteY80" fmla="*/ 902588 h 1987109"/>
              <a:gd name="connsiteX81" fmla="*/ 5038289 w 5888894"/>
              <a:gd name="connsiteY81" fmla="*/ 966383 h 1987109"/>
              <a:gd name="connsiteX82" fmla="*/ 5006391 w 5888894"/>
              <a:gd name="connsiteY82" fmla="*/ 998281 h 1987109"/>
              <a:gd name="connsiteX83" fmla="*/ 4942596 w 5888894"/>
              <a:gd name="connsiteY83" fmla="*/ 1040811 h 1987109"/>
              <a:gd name="connsiteX84" fmla="*/ 4910698 w 5888894"/>
              <a:gd name="connsiteY84" fmla="*/ 1062076 h 1987109"/>
              <a:gd name="connsiteX85" fmla="*/ 4846903 w 5888894"/>
              <a:gd name="connsiteY85" fmla="*/ 1125872 h 1987109"/>
              <a:gd name="connsiteX86" fmla="*/ 4804373 w 5888894"/>
              <a:gd name="connsiteY86" fmla="*/ 1147137 h 1987109"/>
              <a:gd name="connsiteX87" fmla="*/ 4719312 w 5888894"/>
              <a:gd name="connsiteY87" fmla="*/ 1210932 h 1987109"/>
              <a:gd name="connsiteX88" fmla="*/ 4655517 w 5888894"/>
              <a:gd name="connsiteY88" fmla="*/ 1242830 h 1987109"/>
              <a:gd name="connsiteX89" fmla="*/ 4591722 w 5888894"/>
              <a:gd name="connsiteY89" fmla="*/ 1274727 h 1987109"/>
              <a:gd name="connsiteX90" fmla="*/ 4570456 w 5888894"/>
              <a:gd name="connsiteY90" fmla="*/ 1306625 h 1987109"/>
              <a:gd name="connsiteX91" fmla="*/ 4517294 w 5888894"/>
              <a:gd name="connsiteY91" fmla="*/ 1317258 h 1987109"/>
              <a:gd name="connsiteX92" fmla="*/ 4485396 w 5888894"/>
              <a:gd name="connsiteY92" fmla="*/ 1327890 h 1987109"/>
              <a:gd name="connsiteX93" fmla="*/ 4379070 w 5888894"/>
              <a:gd name="connsiteY93" fmla="*/ 1349155 h 1987109"/>
              <a:gd name="connsiteX94" fmla="*/ 4081359 w 5888894"/>
              <a:gd name="connsiteY94" fmla="*/ 1338523 h 1987109"/>
              <a:gd name="connsiteX95" fmla="*/ 4049461 w 5888894"/>
              <a:gd name="connsiteY95" fmla="*/ 1327890 h 1987109"/>
              <a:gd name="connsiteX96" fmla="*/ 3932503 w 5888894"/>
              <a:gd name="connsiteY96" fmla="*/ 1317258 h 1987109"/>
              <a:gd name="connsiteX97" fmla="*/ 3815545 w 5888894"/>
              <a:gd name="connsiteY97" fmla="*/ 1295993 h 1987109"/>
              <a:gd name="connsiteX98" fmla="*/ 2199396 w 5888894"/>
              <a:gd name="connsiteY98" fmla="*/ 1274727 h 1987109"/>
              <a:gd name="connsiteX99" fmla="*/ 2167498 w 5888894"/>
              <a:gd name="connsiteY99" fmla="*/ 1264095 h 1987109"/>
              <a:gd name="connsiteX100" fmla="*/ 2146233 w 5888894"/>
              <a:gd name="connsiteY100" fmla="*/ 1232197 h 1987109"/>
              <a:gd name="connsiteX101" fmla="*/ 2061173 w 5888894"/>
              <a:gd name="connsiteY101" fmla="*/ 1168402 h 1987109"/>
              <a:gd name="connsiteX102" fmla="*/ 2008010 w 5888894"/>
              <a:gd name="connsiteY102" fmla="*/ 1104607 h 1987109"/>
              <a:gd name="connsiteX103" fmla="*/ 1976112 w 5888894"/>
              <a:gd name="connsiteY103" fmla="*/ 1072709 h 1987109"/>
              <a:gd name="connsiteX104" fmla="*/ 1954847 w 5888894"/>
              <a:gd name="connsiteY104" fmla="*/ 1040811 h 1987109"/>
              <a:gd name="connsiteX105" fmla="*/ 1922950 w 5888894"/>
              <a:gd name="connsiteY105" fmla="*/ 1030179 h 1987109"/>
              <a:gd name="connsiteX106" fmla="*/ 1912317 w 5888894"/>
              <a:gd name="connsiteY106" fmla="*/ 998281 h 1987109"/>
              <a:gd name="connsiteX107" fmla="*/ 1848522 w 5888894"/>
              <a:gd name="connsiteY107" fmla="*/ 913220 h 1987109"/>
              <a:gd name="connsiteX108" fmla="*/ 1805991 w 5888894"/>
              <a:gd name="connsiteY108" fmla="*/ 870690 h 1987109"/>
              <a:gd name="connsiteX109" fmla="*/ 1731563 w 5888894"/>
              <a:gd name="connsiteY109" fmla="*/ 785630 h 1987109"/>
              <a:gd name="connsiteX110" fmla="*/ 1678401 w 5888894"/>
              <a:gd name="connsiteY110" fmla="*/ 721834 h 1987109"/>
              <a:gd name="connsiteX111" fmla="*/ 1657136 w 5888894"/>
              <a:gd name="connsiteY111" fmla="*/ 689937 h 1987109"/>
              <a:gd name="connsiteX112" fmla="*/ 1593340 w 5888894"/>
              <a:gd name="connsiteY112" fmla="*/ 647407 h 1987109"/>
              <a:gd name="connsiteX113" fmla="*/ 1550810 w 5888894"/>
              <a:gd name="connsiteY113" fmla="*/ 594244 h 1987109"/>
              <a:gd name="connsiteX114" fmla="*/ 1529545 w 5888894"/>
              <a:gd name="connsiteY114" fmla="*/ 562346 h 1987109"/>
              <a:gd name="connsiteX115" fmla="*/ 1497647 w 5888894"/>
              <a:gd name="connsiteY115" fmla="*/ 530448 h 1987109"/>
              <a:gd name="connsiteX116" fmla="*/ 1455117 w 5888894"/>
              <a:gd name="connsiteY116" fmla="*/ 477286 h 1987109"/>
              <a:gd name="connsiteX117" fmla="*/ 1444484 w 5888894"/>
              <a:gd name="connsiteY117" fmla="*/ 445388 h 1987109"/>
              <a:gd name="connsiteX118" fmla="*/ 1380689 w 5888894"/>
              <a:gd name="connsiteY118" fmla="*/ 360327 h 1987109"/>
              <a:gd name="connsiteX119" fmla="*/ 1348791 w 5888894"/>
              <a:gd name="connsiteY119" fmla="*/ 296532 h 1987109"/>
              <a:gd name="connsiteX120" fmla="*/ 1316894 w 5888894"/>
              <a:gd name="connsiteY120" fmla="*/ 275267 h 1987109"/>
              <a:gd name="connsiteX121" fmla="*/ 1295629 w 5888894"/>
              <a:gd name="connsiteY121" fmla="*/ 243369 h 1987109"/>
              <a:gd name="connsiteX122" fmla="*/ 1274363 w 5888894"/>
              <a:gd name="connsiteY122" fmla="*/ 222104 h 1987109"/>
              <a:gd name="connsiteX123" fmla="*/ 1263731 w 5888894"/>
              <a:gd name="connsiteY123" fmla="*/ 190207 h 1987109"/>
              <a:gd name="connsiteX124" fmla="*/ 1231833 w 5888894"/>
              <a:gd name="connsiteY124" fmla="*/ 168941 h 1987109"/>
              <a:gd name="connsiteX125" fmla="*/ 1178670 w 5888894"/>
              <a:gd name="connsiteY125" fmla="*/ 115779 h 1987109"/>
              <a:gd name="connsiteX126" fmla="*/ 1157405 w 5888894"/>
              <a:gd name="connsiteY126" fmla="*/ 94513 h 1987109"/>
              <a:gd name="connsiteX127" fmla="*/ 1125508 w 5888894"/>
              <a:gd name="connsiteY127" fmla="*/ 83881 h 1987109"/>
              <a:gd name="connsiteX128" fmla="*/ 1093610 w 5888894"/>
              <a:gd name="connsiteY128" fmla="*/ 62616 h 1987109"/>
              <a:gd name="connsiteX129" fmla="*/ 1051080 w 5888894"/>
              <a:gd name="connsiteY129" fmla="*/ 41351 h 1987109"/>
              <a:gd name="connsiteX130" fmla="*/ 774633 w 5888894"/>
              <a:gd name="connsiteY130" fmla="*/ 30718 h 198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888894" h="1987109">
                <a:moveTo>
                  <a:pt x="774633" y="30718"/>
                </a:moveTo>
                <a:lnTo>
                  <a:pt x="774633" y="30718"/>
                </a:lnTo>
                <a:lnTo>
                  <a:pt x="232373" y="20086"/>
                </a:lnTo>
                <a:cubicBezTo>
                  <a:pt x="164940" y="20086"/>
                  <a:pt x="56290" y="-31528"/>
                  <a:pt x="30354" y="30718"/>
                </a:cubicBezTo>
                <a:cubicBezTo>
                  <a:pt x="-33728" y="184516"/>
                  <a:pt x="24285" y="363896"/>
                  <a:pt x="19722" y="530448"/>
                </a:cubicBezTo>
                <a:cubicBezTo>
                  <a:pt x="17196" y="622631"/>
                  <a:pt x="12633" y="714746"/>
                  <a:pt x="9089" y="806895"/>
                </a:cubicBezTo>
                <a:cubicBezTo>
                  <a:pt x="12633" y="891955"/>
                  <a:pt x="13656" y="977158"/>
                  <a:pt x="19722" y="1062076"/>
                </a:cubicBezTo>
                <a:cubicBezTo>
                  <a:pt x="19743" y="1062375"/>
                  <a:pt x="35955" y="1131472"/>
                  <a:pt x="40987" y="1136504"/>
                </a:cubicBezTo>
                <a:cubicBezTo>
                  <a:pt x="48912" y="1144429"/>
                  <a:pt x="62252" y="1143593"/>
                  <a:pt x="72884" y="1147137"/>
                </a:cubicBezTo>
                <a:cubicBezTo>
                  <a:pt x="79973" y="1154225"/>
                  <a:pt x="85554" y="1163244"/>
                  <a:pt x="94150" y="1168402"/>
                </a:cubicBezTo>
                <a:cubicBezTo>
                  <a:pt x="103760" y="1174168"/>
                  <a:pt x="114840" y="1179034"/>
                  <a:pt x="126047" y="1179034"/>
                </a:cubicBezTo>
                <a:cubicBezTo>
                  <a:pt x="207640" y="1179034"/>
                  <a:pt x="289080" y="1171946"/>
                  <a:pt x="370596" y="1168402"/>
                </a:cubicBezTo>
                <a:cubicBezTo>
                  <a:pt x="430847" y="1171946"/>
                  <a:pt x="491242" y="1173570"/>
                  <a:pt x="551350" y="1179034"/>
                </a:cubicBezTo>
                <a:cubicBezTo>
                  <a:pt x="569347" y="1180670"/>
                  <a:pt x="586463" y="1188765"/>
                  <a:pt x="604512" y="1189667"/>
                </a:cubicBezTo>
                <a:cubicBezTo>
                  <a:pt x="728454" y="1195864"/>
                  <a:pt x="852615" y="1196424"/>
                  <a:pt x="976652" y="1200300"/>
                </a:cubicBezTo>
                <a:lnTo>
                  <a:pt x="1284996" y="1210932"/>
                </a:lnTo>
                <a:cubicBezTo>
                  <a:pt x="1308769" y="1216875"/>
                  <a:pt x="1375793" y="1232477"/>
                  <a:pt x="1391322" y="1242830"/>
                </a:cubicBezTo>
                <a:cubicBezTo>
                  <a:pt x="1432544" y="1270312"/>
                  <a:pt x="1411096" y="1260054"/>
                  <a:pt x="1455117" y="1274727"/>
                </a:cubicBezTo>
                <a:cubicBezTo>
                  <a:pt x="1462205" y="1281816"/>
                  <a:pt x="1468362" y="1289978"/>
                  <a:pt x="1476382" y="1295993"/>
                </a:cubicBezTo>
                <a:cubicBezTo>
                  <a:pt x="1496828" y="1311328"/>
                  <a:pt x="1522105" y="1320452"/>
                  <a:pt x="1540177" y="1338523"/>
                </a:cubicBezTo>
                <a:cubicBezTo>
                  <a:pt x="1570479" y="1368824"/>
                  <a:pt x="1555882" y="1351447"/>
                  <a:pt x="1582708" y="1391686"/>
                </a:cubicBezTo>
                <a:cubicBezTo>
                  <a:pt x="1589796" y="1412951"/>
                  <a:pt x="1598537" y="1433735"/>
                  <a:pt x="1603973" y="1455481"/>
                </a:cubicBezTo>
                <a:cubicBezTo>
                  <a:pt x="1617323" y="1508884"/>
                  <a:pt x="1609984" y="1484148"/>
                  <a:pt x="1625238" y="1529909"/>
                </a:cubicBezTo>
                <a:cubicBezTo>
                  <a:pt x="1628782" y="1551174"/>
                  <a:pt x="1632014" y="1572493"/>
                  <a:pt x="1635870" y="1593704"/>
                </a:cubicBezTo>
                <a:cubicBezTo>
                  <a:pt x="1639336" y="1612770"/>
                  <a:pt x="1646596" y="1657685"/>
                  <a:pt x="1657136" y="1678765"/>
                </a:cubicBezTo>
                <a:cubicBezTo>
                  <a:pt x="1662851" y="1690194"/>
                  <a:pt x="1671313" y="1700030"/>
                  <a:pt x="1678401" y="1710662"/>
                </a:cubicBezTo>
                <a:cubicBezTo>
                  <a:pt x="1693855" y="1757026"/>
                  <a:pt x="1692848" y="1772656"/>
                  <a:pt x="1720931" y="1806355"/>
                </a:cubicBezTo>
                <a:cubicBezTo>
                  <a:pt x="1764122" y="1858184"/>
                  <a:pt x="1736054" y="1824549"/>
                  <a:pt x="1784726" y="1848886"/>
                </a:cubicBezTo>
                <a:cubicBezTo>
                  <a:pt x="1796156" y="1854601"/>
                  <a:pt x="1805194" y="1864436"/>
                  <a:pt x="1816624" y="1870151"/>
                </a:cubicBezTo>
                <a:cubicBezTo>
                  <a:pt x="1833614" y="1878646"/>
                  <a:pt x="1875162" y="1886876"/>
                  <a:pt x="1891052" y="1891416"/>
                </a:cubicBezTo>
                <a:cubicBezTo>
                  <a:pt x="1901829" y="1894495"/>
                  <a:pt x="1912317" y="1898504"/>
                  <a:pt x="1922950" y="1902048"/>
                </a:cubicBezTo>
                <a:cubicBezTo>
                  <a:pt x="1933582" y="1909136"/>
                  <a:pt x="1944869" y="1915330"/>
                  <a:pt x="1954847" y="1923313"/>
                </a:cubicBezTo>
                <a:cubicBezTo>
                  <a:pt x="1962675" y="1929575"/>
                  <a:pt x="1967516" y="1939421"/>
                  <a:pt x="1976112" y="1944579"/>
                </a:cubicBezTo>
                <a:cubicBezTo>
                  <a:pt x="1987695" y="1951529"/>
                  <a:pt x="2041699" y="1963318"/>
                  <a:pt x="2050540" y="1965844"/>
                </a:cubicBezTo>
                <a:cubicBezTo>
                  <a:pt x="2157315" y="1996351"/>
                  <a:pt x="1992013" y="1953869"/>
                  <a:pt x="2124968" y="1987109"/>
                </a:cubicBezTo>
                <a:cubicBezTo>
                  <a:pt x="2269162" y="1978627"/>
                  <a:pt x="2276645" y="1982149"/>
                  <a:pt x="2390782" y="1965844"/>
                </a:cubicBezTo>
                <a:cubicBezTo>
                  <a:pt x="2456272" y="1956488"/>
                  <a:pt x="2438991" y="1960406"/>
                  <a:pt x="2486475" y="1944579"/>
                </a:cubicBezTo>
                <a:lnTo>
                  <a:pt x="2794819" y="1955211"/>
                </a:lnTo>
                <a:lnTo>
                  <a:pt x="3624159" y="1965844"/>
                </a:lnTo>
                <a:cubicBezTo>
                  <a:pt x="3652725" y="1966508"/>
                  <a:pt x="3680708" y="1974575"/>
                  <a:pt x="3709219" y="1976476"/>
                </a:cubicBezTo>
                <a:cubicBezTo>
                  <a:pt x="3787099" y="1981668"/>
                  <a:pt x="3865164" y="1983565"/>
                  <a:pt x="3943136" y="1987109"/>
                </a:cubicBezTo>
                <a:lnTo>
                  <a:pt x="4506661" y="1976476"/>
                </a:lnTo>
                <a:cubicBezTo>
                  <a:pt x="4674239" y="1971320"/>
                  <a:pt x="4583097" y="1971260"/>
                  <a:pt x="4687415" y="1955211"/>
                </a:cubicBezTo>
                <a:cubicBezTo>
                  <a:pt x="4754515" y="1944888"/>
                  <a:pt x="4821841" y="1940091"/>
                  <a:pt x="4889433" y="1933946"/>
                </a:cubicBezTo>
                <a:cubicBezTo>
                  <a:pt x="4917964" y="1928240"/>
                  <a:pt x="4983266" y="1917465"/>
                  <a:pt x="5006391" y="1902048"/>
                </a:cubicBezTo>
                <a:lnTo>
                  <a:pt x="5038289" y="1880783"/>
                </a:lnTo>
                <a:cubicBezTo>
                  <a:pt x="5045377" y="1859518"/>
                  <a:pt x="5043704" y="1832838"/>
                  <a:pt x="5059554" y="1816988"/>
                </a:cubicBezTo>
                <a:cubicBezTo>
                  <a:pt x="5070187" y="1806355"/>
                  <a:pt x="5081826" y="1796642"/>
                  <a:pt x="5091452" y="1785090"/>
                </a:cubicBezTo>
                <a:cubicBezTo>
                  <a:pt x="5129469" y="1739469"/>
                  <a:pt x="5093783" y="1763655"/>
                  <a:pt x="5144615" y="1721295"/>
                </a:cubicBezTo>
                <a:cubicBezTo>
                  <a:pt x="5183414" y="1688962"/>
                  <a:pt x="5174077" y="1712274"/>
                  <a:pt x="5208410" y="1668132"/>
                </a:cubicBezTo>
                <a:cubicBezTo>
                  <a:pt x="5268125" y="1591355"/>
                  <a:pt x="5221884" y="1614023"/>
                  <a:pt x="5282838" y="1593704"/>
                </a:cubicBezTo>
                <a:cubicBezTo>
                  <a:pt x="5293471" y="1583072"/>
                  <a:pt x="5305110" y="1573358"/>
                  <a:pt x="5314736" y="1561807"/>
                </a:cubicBezTo>
                <a:cubicBezTo>
                  <a:pt x="5322917" y="1551990"/>
                  <a:pt x="5326184" y="1538090"/>
                  <a:pt x="5336001" y="1529909"/>
                </a:cubicBezTo>
                <a:cubicBezTo>
                  <a:pt x="5348177" y="1519762"/>
                  <a:pt x="5364769" y="1516508"/>
                  <a:pt x="5378531" y="1508644"/>
                </a:cubicBezTo>
                <a:cubicBezTo>
                  <a:pt x="5428724" y="1479963"/>
                  <a:pt x="5393585" y="1497871"/>
                  <a:pt x="5431694" y="1466113"/>
                </a:cubicBezTo>
                <a:cubicBezTo>
                  <a:pt x="5445307" y="1454768"/>
                  <a:pt x="5460047" y="1444848"/>
                  <a:pt x="5474224" y="1434216"/>
                </a:cubicBezTo>
                <a:cubicBezTo>
                  <a:pt x="5534468" y="1343849"/>
                  <a:pt x="5435252" y="1483814"/>
                  <a:pt x="5559284" y="1359788"/>
                </a:cubicBezTo>
                <a:cubicBezTo>
                  <a:pt x="5589586" y="1329487"/>
                  <a:pt x="5572209" y="1344084"/>
                  <a:pt x="5612447" y="1317258"/>
                </a:cubicBezTo>
                <a:cubicBezTo>
                  <a:pt x="5619535" y="1306625"/>
                  <a:pt x="5624095" y="1293775"/>
                  <a:pt x="5633712" y="1285360"/>
                </a:cubicBezTo>
                <a:cubicBezTo>
                  <a:pt x="5678708" y="1245989"/>
                  <a:pt x="5685596" y="1246801"/>
                  <a:pt x="5729405" y="1232197"/>
                </a:cubicBezTo>
                <a:cubicBezTo>
                  <a:pt x="5739064" y="1217709"/>
                  <a:pt x="5755102" y="1189134"/>
                  <a:pt x="5771936" y="1179034"/>
                </a:cubicBezTo>
                <a:cubicBezTo>
                  <a:pt x="5781546" y="1173268"/>
                  <a:pt x="5793201" y="1171946"/>
                  <a:pt x="5803833" y="1168402"/>
                </a:cubicBezTo>
                <a:cubicBezTo>
                  <a:pt x="5827347" y="1144888"/>
                  <a:pt x="5842193" y="1134212"/>
                  <a:pt x="5856996" y="1104607"/>
                </a:cubicBezTo>
                <a:cubicBezTo>
                  <a:pt x="5865496" y="1087608"/>
                  <a:pt x="5873717" y="1046083"/>
                  <a:pt x="5878261" y="1030179"/>
                </a:cubicBezTo>
                <a:cubicBezTo>
                  <a:pt x="5881340" y="1019402"/>
                  <a:pt x="5885350" y="1008914"/>
                  <a:pt x="5888894" y="998281"/>
                </a:cubicBezTo>
                <a:cubicBezTo>
                  <a:pt x="5885350" y="923853"/>
                  <a:pt x="5886490" y="849054"/>
                  <a:pt x="5878261" y="774997"/>
                </a:cubicBezTo>
                <a:cubicBezTo>
                  <a:pt x="5875786" y="752719"/>
                  <a:pt x="5878261" y="718291"/>
                  <a:pt x="5856996" y="711202"/>
                </a:cubicBezTo>
                <a:lnTo>
                  <a:pt x="5825098" y="700569"/>
                </a:lnTo>
                <a:cubicBezTo>
                  <a:pt x="5795775" y="671246"/>
                  <a:pt x="5795845" y="667146"/>
                  <a:pt x="5761303" y="647407"/>
                </a:cubicBezTo>
                <a:cubicBezTo>
                  <a:pt x="5747541" y="639543"/>
                  <a:pt x="5732214" y="634542"/>
                  <a:pt x="5718773" y="626141"/>
                </a:cubicBezTo>
                <a:cubicBezTo>
                  <a:pt x="5668593" y="594778"/>
                  <a:pt x="5687594" y="593185"/>
                  <a:pt x="5633712" y="572979"/>
                </a:cubicBezTo>
                <a:cubicBezTo>
                  <a:pt x="5611880" y="564792"/>
                  <a:pt x="5558231" y="556766"/>
                  <a:pt x="5538019" y="551713"/>
                </a:cubicBezTo>
                <a:cubicBezTo>
                  <a:pt x="5527146" y="548995"/>
                  <a:pt x="5516898" y="544160"/>
                  <a:pt x="5506122" y="541081"/>
                </a:cubicBezTo>
                <a:cubicBezTo>
                  <a:pt x="5492071" y="537066"/>
                  <a:pt x="5477588" y="534647"/>
                  <a:pt x="5463591" y="530448"/>
                </a:cubicBezTo>
                <a:cubicBezTo>
                  <a:pt x="5442121" y="524007"/>
                  <a:pt x="5399796" y="509183"/>
                  <a:pt x="5399796" y="509183"/>
                </a:cubicBezTo>
                <a:cubicBezTo>
                  <a:pt x="5378531" y="512727"/>
                  <a:pt x="5357046" y="515139"/>
                  <a:pt x="5336001" y="519816"/>
                </a:cubicBezTo>
                <a:cubicBezTo>
                  <a:pt x="5325060" y="522247"/>
                  <a:pt x="5312028" y="522523"/>
                  <a:pt x="5304103" y="530448"/>
                </a:cubicBezTo>
                <a:cubicBezTo>
                  <a:pt x="5262881" y="571670"/>
                  <a:pt x="5257603" y="606154"/>
                  <a:pt x="5240308" y="658039"/>
                </a:cubicBezTo>
                <a:lnTo>
                  <a:pt x="5219043" y="721834"/>
                </a:lnTo>
                <a:cubicBezTo>
                  <a:pt x="5215499" y="739555"/>
                  <a:pt x="5215888" y="758545"/>
                  <a:pt x="5208410" y="774997"/>
                </a:cubicBezTo>
                <a:cubicBezTo>
                  <a:pt x="5170260" y="858927"/>
                  <a:pt x="5159169" y="826473"/>
                  <a:pt x="5102084" y="902588"/>
                </a:cubicBezTo>
                <a:cubicBezTo>
                  <a:pt x="5040960" y="984088"/>
                  <a:pt x="5100479" y="914558"/>
                  <a:pt x="5038289" y="966383"/>
                </a:cubicBezTo>
                <a:cubicBezTo>
                  <a:pt x="5026737" y="976009"/>
                  <a:pt x="5018260" y="989049"/>
                  <a:pt x="5006391" y="998281"/>
                </a:cubicBezTo>
                <a:cubicBezTo>
                  <a:pt x="4986217" y="1013972"/>
                  <a:pt x="4963861" y="1026634"/>
                  <a:pt x="4942596" y="1040811"/>
                </a:cubicBezTo>
                <a:cubicBezTo>
                  <a:pt x="4931963" y="1047899"/>
                  <a:pt x="4919734" y="1053040"/>
                  <a:pt x="4910698" y="1062076"/>
                </a:cubicBezTo>
                <a:cubicBezTo>
                  <a:pt x="4889433" y="1083341"/>
                  <a:pt x="4873802" y="1112423"/>
                  <a:pt x="4846903" y="1125872"/>
                </a:cubicBezTo>
                <a:cubicBezTo>
                  <a:pt x="4832726" y="1132960"/>
                  <a:pt x="4816884" y="1137406"/>
                  <a:pt x="4804373" y="1147137"/>
                </a:cubicBezTo>
                <a:cubicBezTo>
                  <a:pt x="4712743" y="1218405"/>
                  <a:pt x="4788644" y="1187823"/>
                  <a:pt x="4719312" y="1210932"/>
                </a:cubicBezTo>
                <a:cubicBezTo>
                  <a:pt x="4627906" y="1271870"/>
                  <a:pt x="4743553" y="1198812"/>
                  <a:pt x="4655517" y="1242830"/>
                </a:cubicBezTo>
                <a:cubicBezTo>
                  <a:pt x="4573076" y="1284051"/>
                  <a:pt x="4671892" y="1248005"/>
                  <a:pt x="4591722" y="1274727"/>
                </a:cubicBezTo>
                <a:cubicBezTo>
                  <a:pt x="4584633" y="1285360"/>
                  <a:pt x="4581551" y="1300285"/>
                  <a:pt x="4570456" y="1306625"/>
                </a:cubicBezTo>
                <a:cubicBezTo>
                  <a:pt x="4554765" y="1315591"/>
                  <a:pt x="4534826" y="1312875"/>
                  <a:pt x="4517294" y="1317258"/>
                </a:cubicBezTo>
                <a:cubicBezTo>
                  <a:pt x="4506421" y="1319976"/>
                  <a:pt x="4496317" y="1325370"/>
                  <a:pt x="4485396" y="1327890"/>
                </a:cubicBezTo>
                <a:cubicBezTo>
                  <a:pt x="4450178" y="1336017"/>
                  <a:pt x="4379070" y="1349155"/>
                  <a:pt x="4379070" y="1349155"/>
                </a:cubicBezTo>
                <a:cubicBezTo>
                  <a:pt x="4279833" y="1345611"/>
                  <a:pt x="4180453" y="1344916"/>
                  <a:pt x="4081359" y="1338523"/>
                </a:cubicBezTo>
                <a:cubicBezTo>
                  <a:pt x="4070174" y="1337801"/>
                  <a:pt x="4060556" y="1329475"/>
                  <a:pt x="4049461" y="1327890"/>
                </a:cubicBezTo>
                <a:cubicBezTo>
                  <a:pt x="4010708" y="1322354"/>
                  <a:pt x="3971489" y="1320802"/>
                  <a:pt x="3932503" y="1317258"/>
                </a:cubicBezTo>
                <a:cubicBezTo>
                  <a:pt x="3914017" y="1313561"/>
                  <a:pt x="3830582" y="1296279"/>
                  <a:pt x="3815545" y="1295993"/>
                </a:cubicBezTo>
                <a:lnTo>
                  <a:pt x="2199396" y="1274727"/>
                </a:lnTo>
                <a:cubicBezTo>
                  <a:pt x="2188763" y="1271183"/>
                  <a:pt x="2176250" y="1271096"/>
                  <a:pt x="2167498" y="1264095"/>
                </a:cubicBezTo>
                <a:cubicBezTo>
                  <a:pt x="2157519" y="1256112"/>
                  <a:pt x="2154648" y="1241814"/>
                  <a:pt x="2146233" y="1232197"/>
                </a:cubicBezTo>
                <a:cubicBezTo>
                  <a:pt x="2095926" y="1174703"/>
                  <a:pt x="2112024" y="1185352"/>
                  <a:pt x="2061173" y="1168402"/>
                </a:cubicBezTo>
                <a:cubicBezTo>
                  <a:pt x="1967981" y="1075210"/>
                  <a:pt x="2082026" y="1193425"/>
                  <a:pt x="2008010" y="1104607"/>
                </a:cubicBezTo>
                <a:cubicBezTo>
                  <a:pt x="1998384" y="1093055"/>
                  <a:pt x="1985738" y="1084261"/>
                  <a:pt x="1976112" y="1072709"/>
                </a:cubicBezTo>
                <a:cubicBezTo>
                  <a:pt x="1967931" y="1062892"/>
                  <a:pt x="1964826" y="1048794"/>
                  <a:pt x="1954847" y="1040811"/>
                </a:cubicBezTo>
                <a:cubicBezTo>
                  <a:pt x="1946096" y="1033810"/>
                  <a:pt x="1933582" y="1033723"/>
                  <a:pt x="1922950" y="1030179"/>
                </a:cubicBezTo>
                <a:cubicBezTo>
                  <a:pt x="1919406" y="1019546"/>
                  <a:pt x="1917760" y="1008078"/>
                  <a:pt x="1912317" y="998281"/>
                </a:cubicBezTo>
                <a:cubicBezTo>
                  <a:pt x="1882261" y="944181"/>
                  <a:pt x="1880784" y="945484"/>
                  <a:pt x="1848522" y="913220"/>
                </a:cubicBezTo>
                <a:cubicBezTo>
                  <a:pt x="1820167" y="828161"/>
                  <a:pt x="1862699" y="927398"/>
                  <a:pt x="1805991" y="870690"/>
                </a:cubicBezTo>
                <a:cubicBezTo>
                  <a:pt x="1681947" y="746646"/>
                  <a:pt x="1821939" y="845880"/>
                  <a:pt x="1731563" y="785630"/>
                </a:cubicBezTo>
                <a:cubicBezTo>
                  <a:pt x="1678769" y="706438"/>
                  <a:pt x="1746619" y="803696"/>
                  <a:pt x="1678401" y="721834"/>
                </a:cubicBezTo>
                <a:cubicBezTo>
                  <a:pt x="1670220" y="712017"/>
                  <a:pt x="1666753" y="698352"/>
                  <a:pt x="1657136" y="689937"/>
                </a:cubicBezTo>
                <a:cubicBezTo>
                  <a:pt x="1637902" y="673107"/>
                  <a:pt x="1593340" y="647407"/>
                  <a:pt x="1593340" y="647407"/>
                </a:cubicBezTo>
                <a:cubicBezTo>
                  <a:pt x="1572642" y="585308"/>
                  <a:pt x="1598904" y="642338"/>
                  <a:pt x="1550810" y="594244"/>
                </a:cubicBezTo>
                <a:cubicBezTo>
                  <a:pt x="1541774" y="585208"/>
                  <a:pt x="1537726" y="572163"/>
                  <a:pt x="1529545" y="562346"/>
                </a:cubicBezTo>
                <a:cubicBezTo>
                  <a:pt x="1519919" y="550794"/>
                  <a:pt x="1508280" y="541081"/>
                  <a:pt x="1497647" y="530448"/>
                </a:cubicBezTo>
                <a:cubicBezTo>
                  <a:pt x="1470924" y="450275"/>
                  <a:pt x="1510080" y="545989"/>
                  <a:pt x="1455117" y="477286"/>
                </a:cubicBezTo>
                <a:cubicBezTo>
                  <a:pt x="1448115" y="468534"/>
                  <a:pt x="1449927" y="455185"/>
                  <a:pt x="1444484" y="445388"/>
                </a:cubicBezTo>
                <a:cubicBezTo>
                  <a:pt x="1414428" y="391288"/>
                  <a:pt x="1412951" y="392591"/>
                  <a:pt x="1380689" y="360327"/>
                </a:cubicBezTo>
                <a:cubicBezTo>
                  <a:pt x="1372041" y="334385"/>
                  <a:pt x="1369402" y="317143"/>
                  <a:pt x="1348791" y="296532"/>
                </a:cubicBezTo>
                <a:cubicBezTo>
                  <a:pt x="1339755" y="287496"/>
                  <a:pt x="1327526" y="282355"/>
                  <a:pt x="1316894" y="275267"/>
                </a:cubicBezTo>
                <a:cubicBezTo>
                  <a:pt x="1309806" y="264634"/>
                  <a:pt x="1303612" y="253348"/>
                  <a:pt x="1295629" y="243369"/>
                </a:cubicBezTo>
                <a:cubicBezTo>
                  <a:pt x="1289367" y="235541"/>
                  <a:pt x="1279521" y="230700"/>
                  <a:pt x="1274363" y="222104"/>
                </a:cubicBezTo>
                <a:cubicBezTo>
                  <a:pt x="1268597" y="212494"/>
                  <a:pt x="1270732" y="198959"/>
                  <a:pt x="1263731" y="190207"/>
                </a:cubicBezTo>
                <a:cubicBezTo>
                  <a:pt x="1255748" y="180228"/>
                  <a:pt x="1241450" y="177356"/>
                  <a:pt x="1231833" y="168941"/>
                </a:cubicBezTo>
                <a:cubicBezTo>
                  <a:pt x="1212973" y="152438"/>
                  <a:pt x="1196391" y="133500"/>
                  <a:pt x="1178670" y="115779"/>
                </a:cubicBezTo>
                <a:cubicBezTo>
                  <a:pt x="1171581" y="108690"/>
                  <a:pt x="1166915" y="97683"/>
                  <a:pt x="1157405" y="94513"/>
                </a:cubicBezTo>
                <a:lnTo>
                  <a:pt x="1125508" y="83881"/>
                </a:lnTo>
                <a:cubicBezTo>
                  <a:pt x="1114875" y="76793"/>
                  <a:pt x="1104705" y="68956"/>
                  <a:pt x="1093610" y="62616"/>
                </a:cubicBezTo>
                <a:cubicBezTo>
                  <a:pt x="1079848" y="54752"/>
                  <a:pt x="1065648" y="47595"/>
                  <a:pt x="1051080" y="41351"/>
                </a:cubicBezTo>
                <a:cubicBezTo>
                  <a:pt x="966121" y="4940"/>
                  <a:pt x="853859" y="30718"/>
                  <a:pt x="774633" y="3071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67944" y="2931790"/>
            <a:ext cx="3374847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逆向节点法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所谓逆向节点法，就是从项目结果开始倒推，不断去设想要达到当前这个结果，需要先达到哪个节点。</a:t>
            </a:r>
            <a:endParaRPr lang="en-US" altLang="zh-CN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mtClean="0"/>
              <a:t>节点</a:t>
            </a:r>
            <a:r>
              <a:rPr lang="zh-CN" altLang="en-US"/>
              <a:t>，指内容或产出物方面的里程碑，就是某个项目的关键度量点。</a:t>
            </a:r>
            <a:endParaRPr lang="zh-CN" altLang="en-US"/>
          </a:p>
          <a:p>
            <a:pPr marL="914400" lvl="1" indent="-457200">
              <a:buFont typeface="+mj-lt"/>
              <a:buAutoNum type="arabicPeriod"/>
            </a:pPr>
            <a:r>
              <a:rPr lang="zh-CN" altLang="en-US"/>
              <a:t>逆向，即倒推，从结果往开始反向演绎。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projects\个人\分享\信利\目标台阶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47614"/>
            <a:ext cx="4637292" cy="34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逆向节点法示例（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513759"/>
          </a:xfrm>
        </p:spPr>
        <p:txBody>
          <a:bodyPr>
            <a:noAutofit/>
          </a:bodyPr>
          <a:lstStyle/>
          <a:p>
            <a:r>
              <a:rPr lang="zh-CN" altLang="en-US" sz="2800"/>
              <a:t>做一款运行在 </a:t>
            </a:r>
            <a:r>
              <a:rPr lang="en-US" altLang="zh-CN" sz="2800"/>
              <a:t>Android </a:t>
            </a:r>
            <a:r>
              <a:rPr lang="zh-CN" altLang="en-US" sz="2800"/>
              <a:t>平台的清单 </a:t>
            </a:r>
            <a:r>
              <a:rPr lang="en-US" altLang="zh-CN" sz="2800"/>
              <a:t>App</a:t>
            </a:r>
            <a:endParaRPr lang="zh-CN" altLang="en-US" sz="2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5122" name="Picture 2" descr="D:\projects\个人\分享\信利\望而却步的大目标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8"/>
          <a:stretch>
            <a:fillRect/>
          </a:stretch>
        </p:blipFill>
        <p:spPr bwMode="auto">
          <a:xfrm>
            <a:off x="467544" y="1779662"/>
            <a:ext cx="1872208" cy="294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projects\个人\分享\信利\做清单App的里程碑节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10" y="1694769"/>
            <a:ext cx="35623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1907704" y="1923678"/>
            <a:ext cx="54210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654374" y="3361644"/>
            <a:ext cx="989634" cy="79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projects\个人\分享\信利\带任务清单的目标台阶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51" y="1059582"/>
            <a:ext cx="4672699" cy="37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逆向节点法示例（</a:t>
            </a:r>
            <a:r>
              <a:rPr lang="en-US" altLang="zh-CN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持续成长的关键代码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7170" name="Picture 2" descr="D:\projects\个人\分享\信利\职业生涯的代码表示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75606"/>
            <a:ext cx="34194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projects\个人\分享\信利\实现目标的代码表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4256"/>
            <a:ext cx="3429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>
            <a:off x="4211960" y="2571750"/>
            <a:ext cx="747464" cy="2880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工作观</a:t>
            </a:r>
            <a:endParaRPr lang="en-US" altLang="zh-CN"/>
          </a:p>
          <a:p>
            <a:r>
              <a:rPr lang="zh-CN" altLang="en-US"/>
              <a:t>技术的优势体现在哪里</a:t>
            </a:r>
            <a:endParaRPr lang="en-US" altLang="zh-CN"/>
          </a:p>
          <a:p>
            <a:r>
              <a:rPr lang="zh-CN" altLang="en-US"/>
              <a:t>普通程序员和熟练开发者的关键区别</a:t>
            </a:r>
            <a:endParaRPr lang="en-US" altLang="zh-CN"/>
          </a:p>
          <a:p>
            <a:r>
              <a:rPr lang="zh-CN" altLang="en-US"/>
              <a:t>专业</a:t>
            </a:r>
            <a:endParaRPr lang="en-US" altLang="zh-CN"/>
          </a:p>
          <a:p>
            <a:pPr lvl="1"/>
            <a:r>
              <a:rPr lang="zh-CN" altLang="en-US"/>
              <a:t>专项能力修炼</a:t>
            </a:r>
            <a:endParaRPr lang="en-US" altLang="zh-CN"/>
          </a:p>
          <a:p>
            <a:pPr lvl="1"/>
            <a:r>
              <a:rPr lang="zh-CN" altLang="en-US"/>
              <a:t>知识体系构建</a:t>
            </a:r>
            <a:endParaRPr lang="en-US" altLang="zh-CN"/>
          </a:p>
          <a:p>
            <a:pPr lvl="1"/>
            <a:r>
              <a:rPr lang="zh-CN" altLang="en-US"/>
              <a:t>如何持续行动下去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mtClean="0">
                <a:solidFill>
                  <a:schemeClr val="accent6"/>
                </a:solidFill>
              </a:rPr>
              <a:t>突破成长困境</a:t>
            </a:r>
            <a:endParaRPr lang="en-US" altLang="zh-CN" smtClean="0">
              <a:solidFill>
                <a:schemeClr val="accent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职场死循环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1026" name="Picture 2" descr="D:\projects\个人\程序视界\材料收集\2017\跳出循环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059315"/>
            <a:ext cx="6480000" cy="36006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深陷老项目维护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1131590"/>
            <a:ext cx="3888432" cy="353504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mtClean="0"/>
              <a:t>Bug</a:t>
            </a:r>
            <a:r>
              <a:rPr lang="zh-CN" altLang="en-US" smtClean="0"/>
              <a:t>：从治表到治里</a:t>
            </a:r>
            <a:endParaRPr lang="en-US" altLang="zh-CN" smtClean="0"/>
          </a:p>
          <a:p>
            <a:r>
              <a:rPr lang="zh-CN" altLang="en-US" smtClean="0"/>
              <a:t>发布简便化（一键）</a:t>
            </a:r>
            <a:endParaRPr lang="en-US" altLang="zh-CN" smtClean="0"/>
          </a:p>
          <a:p>
            <a:r>
              <a:rPr lang="zh-CN" altLang="en-US"/>
              <a:t>运</a:t>
            </a:r>
            <a:r>
              <a:rPr lang="zh-CN" altLang="en-US" smtClean="0"/>
              <a:t>维效率提升</a:t>
            </a:r>
            <a:endParaRPr lang="en-US" altLang="zh-CN" smtClean="0"/>
          </a:p>
          <a:p>
            <a:r>
              <a:rPr lang="zh-CN" altLang="en-US" smtClean="0"/>
              <a:t>功能打包分期</a:t>
            </a:r>
            <a:endParaRPr lang="en-US" altLang="zh-CN" smtClean="0"/>
          </a:p>
          <a:p>
            <a:r>
              <a:rPr lang="zh-CN" altLang="en-US"/>
              <a:t>理解业务流程</a:t>
            </a:r>
            <a:endParaRPr lang="en-US" altLang="zh-CN"/>
          </a:p>
          <a:p>
            <a:r>
              <a:rPr lang="zh-CN" altLang="en-US" smtClean="0"/>
              <a:t>深入理解代码实现</a:t>
            </a:r>
            <a:endParaRPr lang="en-US" altLang="zh-CN" smtClean="0"/>
          </a:p>
          <a:p>
            <a:r>
              <a:rPr lang="zh-CN" altLang="en-US"/>
              <a:t>迭代</a:t>
            </a:r>
            <a:r>
              <a:rPr lang="zh-CN" altLang="en-US" smtClean="0"/>
              <a:t>式、增量式重构</a:t>
            </a:r>
            <a:endParaRPr lang="en-US" altLang="zh-CN" smtClean="0"/>
          </a:p>
          <a:p>
            <a:r>
              <a:rPr lang="zh-CN" altLang="en-US" smtClean="0"/>
              <a:t>新技术的引入</a:t>
            </a:r>
            <a:endParaRPr lang="en-US" altLang="zh-CN" smtClean="0"/>
          </a:p>
          <a:p>
            <a:r>
              <a:rPr lang="zh-CN" altLang="en-US" smtClean="0"/>
              <a:t>还原代码设计</a:t>
            </a:r>
            <a:endParaRPr lang="en-US" altLang="zh-CN" smtClean="0"/>
          </a:p>
          <a:p>
            <a:r>
              <a:rPr lang="zh-CN" altLang="en-US" smtClean="0"/>
              <a:t>设计或优化问题排查流程</a:t>
            </a:r>
            <a:endParaRPr lang="en-US" altLang="zh-CN" smtClean="0"/>
          </a:p>
          <a:p>
            <a:r>
              <a:rPr lang="zh-CN" altLang="en-US" smtClean="0"/>
              <a:t>沉淀问题知识库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2160" y="1220147"/>
            <a:ext cx="1694060" cy="286232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while( true )</a:t>
            </a:r>
            <a:endParaRPr lang="en-US" altLang="zh-CN" smtClean="0"/>
          </a:p>
          <a:p>
            <a:r>
              <a:rPr lang="en-US" altLang="zh-CN" smtClean="0"/>
              <a:t>{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查</a:t>
            </a:r>
            <a:r>
              <a:rPr lang="en-US" altLang="zh-CN" smtClean="0"/>
              <a:t>Bug();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改</a:t>
            </a:r>
            <a:r>
              <a:rPr lang="en-US" altLang="zh-CN" smtClean="0"/>
              <a:t>Bug();</a:t>
            </a:r>
            <a:endParaRPr lang="en-US" altLang="zh-CN" smtClean="0"/>
          </a:p>
          <a:p>
            <a:r>
              <a:rPr lang="en-US" altLang="zh-CN" smtClean="0"/>
              <a:t>    </a:t>
            </a:r>
            <a:r>
              <a:rPr lang="zh-CN" altLang="en-US" smtClean="0"/>
              <a:t>加功能</a:t>
            </a:r>
            <a:r>
              <a:rPr lang="en-US" altLang="zh-CN" smtClean="0"/>
              <a:t>();</a:t>
            </a:r>
            <a:endParaRPr lang="en-US" altLang="zh-CN"/>
          </a:p>
          <a:p>
            <a:r>
              <a:rPr lang="en-US" altLang="zh-CN" smtClean="0"/>
              <a:t>    </a:t>
            </a:r>
            <a:r>
              <a:rPr lang="zh-CN" altLang="en-US" smtClean="0"/>
              <a:t>发版本</a:t>
            </a:r>
            <a:r>
              <a:rPr lang="en-US" altLang="zh-CN" smtClean="0"/>
              <a:t>();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提数据</a:t>
            </a:r>
            <a:r>
              <a:rPr lang="en-US" altLang="zh-CN" smtClean="0"/>
              <a:t>();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查日志</a:t>
            </a:r>
            <a:r>
              <a:rPr lang="en-US" altLang="zh-CN" smtClean="0"/>
              <a:t>();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……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pic>
        <p:nvPicPr>
          <p:cNvPr id="2050" name="Picture 2" descr="D:\projects\个人\程序视界\材料收集\2017\程序员炼级手册\下跪小人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6" y="3553831"/>
            <a:ext cx="18288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915816" y="1482429"/>
            <a:ext cx="1152128" cy="1449361"/>
            <a:chOff x="2699792" y="1482429"/>
            <a:chExt cx="1152128" cy="1449361"/>
          </a:xfrm>
        </p:grpSpPr>
        <p:sp>
          <p:nvSpPr>
            <p:cNvPr id="6" name="右箭头 5"/>
            <p:cNvSpPr/>
            <p:nvPr/>
          </p:nvSpPr>
          <p:spPr>
            <a:xfrm>
              <a:off x="2699792" y="2651308"/>
              <a:ext cx="1152128" cy="280482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1" name="Picture 3" descr="D:\projects\个人\程序视界\材料收集\2017\程序员炼级手册\奔跑火柴人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482429"/>
              <a:ext cx="108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被客户需求推着走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475840" y="3003798"/>
            <a:ext cx="331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>
            <a:off x="1547664" y="2931789"/>
            <a:ext cx="316835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31728" y="10304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重要的</a:t>
            </a:r>
            <a:endParaRPr lang="zh-CN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2629137" y="445413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不重要的</a:t>
            </a:r>
            <a:endParaRPr lang="zh-CN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4788024" y="28191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紧急的</a:t>
            </a:r>
            <a:endParaRPr lang="zh-CN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539552" y="28191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不紧急的</a:t>
            </a:r>
            <a:endParaRPr lang="zh-CN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3275856" y="1419622"/>
            <a:ext cx="1415772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</a:rPr>
              <a:t>既紧急又重要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2800" y="175792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（</a:t>
            </a:r>
            <a:r>
              <a:rPr lang="zh-CN" altLang="en-US" sz="1400"/>
              <a:t>马上去做</a:t>
            </a:r>
            <a:r>
              <a:rPr lang="zh-CN" altLang="en-US" sz="1400" smtClean="0"/>
              <a:t>）</a:t>
            </a:r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3352800" y="2013435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用户需求</a:t>
            </a:r>
            <a:endParaRPr lang="en-US" altLang="zh-CN" sz="1400" smtClean="0"/>
          </a:p>
          <a:p>
            <a:r>
              <a:rPr lang="zh-CN" altLang="en-US" sz="1400" smtClean="0"/>
              <a:t>用户投诉</a:t>
            </a:r>
            <a:endParaRPr lang="en-US" altLang="zh-CN" sz="1400" smtClean="0"/>
          </a:p>
          <a:p>
            <a:r>
              <a:rPr lang="zh-CN" altLang="en-US" sz="1400"/>
              <a:t>线</a:t>
            </a:r>
            <a:r>
              <a:rPr lang="zh-CN" altLang="en-US" sz="1400" smtClean="0"/>
              <a:t>上</a:t>
            </a:r>
            <a:r>
              <a:rPr lang="en-US" altLang="zh-CN" sz="1400" smtClean="0"/>
              <a:t>Bug</a:t>
            </a:r>
            <a:endParaRPr lang="en-US" altLang="zh-CN" sz="1400" smtClean="0"/>
          </a:p>
          <a:p>
            <a:r>
              <a:rPr lang="zh-CN" altLang="en-US" sz="1400" smtClean="0"/>
              <a:t>工作进度汇报</a:t>
            </a:r>
            <a:endParaRPr lang="zh-CN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1558375" y="1419622"/>
            <a:ext cx="141577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重要但不紧急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5319" y="16775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（重点去</a:t>
            </a:r>
            <a:r>
              <a:rPr lang="zh-CN" altLang="en-US" sz="1400"/>
              <a:t>做</a:t>
            </a:r>
            <a:r>
              <a:rPr lang="zh-CN" altLang="en-US" sz="1400" smtClean="0"/>
              <a:t>）</a:t>
            </a:r>
            <a:endParaRPr lang="zh-CN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635319" y="1902781"/>
            <a:ext cx="1261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架构与设计</a:t>
            </a:r>
            <a:endParaRPr lang="en-US" altLang="zh-CN" sz="1400" smtClean="0"/>
          </a:p>
          <a:p>
            <a:r>
              <a:rPr lang="zh-CN" altLang="en-US" sz="1400" smtClean="0"/>
              <a:t>优化</a:t>
            </a:r>
            <a:endParaRPr lang="en-US" altLang="zh-CN" sz="1400" smtClean="0"/>
          </a:p>
          <a:p>
            <a:r>
              <a:rPr lang="zh-CN" altLang="en-US" sz="1400"/>
              <a:t>运</a:t>
            </a:r>
            <a:r>
              <a:rPr lang="zh-CN" altLang="en-US" sz="1400" smtClean="0"/>
              <a:t>维效率提升</a:t>
            </a:r>
            <a:endParaRPr lang="en-US" altLang="zh-CN" sz="1400" smtClean="0"/>
          </a:p>
          <a:p>
            <a:r>
              <a:rPr lang="zh-CN" altLang="en-US" sz="1400" smtClean="0"/>
              <a:t>工作计划</a:t>
            </a:r>
            <a:endParaRPr lang="en-US" altLang="zh-CN" sz="1400" smtClean="0"/>
          </a:p>
          <a:p>
            <a:r>
              <a:rPr lang="zh-CN" altLang="en-US" sz="1400" smtClean="0"/>
              <a:t>知识体系</a:t>
            </a:r>
            <a:endParaRPr lang="en-US" altLang="zh-CN" sz="140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558375" y="3141069"/>
            <a:ext cx="1415772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不重要不紧急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44955" y="348136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（少做、不做）</a:t>
            </a:r>
            <a:endParaRPr lang="zh-CN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1635319" y="3789141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无聊式闲聊</a:t>
            </a:r>
            <a:endParaRPr lang="en-US" altLang="zh-CN" sz="1400" smtClean="0"/>
          </a:p>
          <a:p>
            <a:r>
              <a:rPr lang="zh-CN" altLang="en-US" sz="1400" smtClean="0"/>
              <a:t>刷手机</a:t>
            </a:r>
            <a:endParaRPr lang="en-US" altLang="zh-CN" sz="1400" smtClean="0"/>
          </a:p>
          <a:p>
            <a:r>
              <a:rPr lang="zh-CN" altLang="en-US" sz="1400" smtClean="0"/>
              <a:t>漫游八卦</a:t>
            </a:r>
            <a:r>
              <a:rPr lang="zh-CN" altLang="en-US" sz="1400"/>
              <a:t>新闻</a:t>
            </a:r>
            <a:endParaRPr lang="en-US" altLang="zh-CN" sz="14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275856" y="3142810"/>
            <a:ext cx="1415772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</a:rPr>
              <a:t>紧急但不重要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73263" y="34811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（安排别人去做）</a:t>
            </a:r>
            <a:endParaRPr lang="zh-CN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3352800" y="3736623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快递电话</a:t>
            </a:r>
            <a:endParaRPr lang="en-US" altLang="zh-CN" sz="1400" smtClean="0"/>
          </a:p>
          <a:p>
            <a:r>
              <a:rPr lang="zh-CN" altLang="en-US" sz="1400" smtClean="0"/>
              <a:t>临时来访</a:t>
            </a:r>
            <a:endParaRPr lang="en-US" altLang="zh-CN" sz="1400" smtClean="0"/>
          </a:p>
          <a:p>
            <a:r>
              <a:rPr lang="zh-CN" altLang="en-US" sz="1400" smtClean="0"/>
              <a:t>不必参加的会议</a:t>
            </a:r>
            <a:endParaRPr lang="zh-CN" altLang="en-US" sz="1400"/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5588243" y="1419622"/>
            <a:ext cx="3376245" cy="3108183"/>
          </a:xfrm>
        </p:spPr>
        <p:txBody>
          <a:bodyPr>
            <a:normAutofit/>
          </a:bodyPr>
          <a:lstStyle/>
          <a:p>
            <a:r>
              <a:rPr lang="zh-CN" altLang="en-US" sz="2400"/>
              <a:t>判别</a:t>
            </a:r>
            <a:r>
              <a:rPr lang="zh-CN" altLang="en-US" sz="2400" smtClean="0"/>
              <a:t>重要性</a:t>
            </a:r>
            <a:r>
              <a:rPr lang="en-US" altLang="zh-CN" sz="2400"/>
              <a:t>-</a:t>
            </a:r>
            <a:r>
              <a:rPr lang="zh-CN" altLang="en-US" sz="2400"/>
              <a:t>目标</a:t>
            </a:r>
            <a:endParaRPr lang="en-US" altLang="zh-CN" sz="2400"/>
          </a:p>
          <a:p>
            <a:pPr lvl="1"/>
            <a:r>
              <a:rPr lang="zh-CN" altLang="en-US" sz="1600"/>
              <a:t>如何判断什么事情重要</a:t>
            </a:r>
            <a:endParaRPr lang="en-US" altLang="zh-CN" sz="1600"/>
          </a:p>
          <a:p>
            <a:pPr lvl="1"/>
            <a:r>
              <a:rPr lang="zh-CN" altLang="en-US" sz="1600"/>
              <a:t>当下重要</a:t>
            </a:r>
            <a:endParaRPr lang="en-US" altLang="zh-CN" sz="1600"/>
          </a:p>
          <a:p>
            <a:pPr lvl="1"/>
            <a:r>
              <a:rPr lang="zh-CN" altLang="en-US" sz="1600"/>
              <a:t>长远目标重要</a:t>
            </a:r>
            <a:endParaRPr lang="en-US" altLang="zh-CN" sz="1600"/>
          </a:p>
          <a:p>
            <a:pPr lvl="1"/>
            <a:r>
              <a:rPr lang="zh-CN" altLang="en-US" sz="1600"/>
              <a:t>事情的优先级</a:t>
            </a:r>
            <a:endParaRPr lang="zh-CN" altLang="en-US" sz="1600"/>
          </a:p>
          <a:p>
            <a:r>
              <a:rPr lang="zh-CN" altLang="en-US" sz="2400" smtClean="0"/>
              <a:t>你的角色</a:t>
            </a:r>
            <a:endParaRPr lang="en-US" altLang="zh-CN" sz="2400" smtClean="0"/>
          </a:p>
          <a:p>
            <a:pPr lvl="1"/>
            <a:r>
              <a:rPr lang="zh-CN" altLang="en-US" sz="1600" smtClean="0"/>
              <a:t>你可以决定哪些事情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哪些事情必须请示</a:t>
            </a:r>
            <a:endParaRPr lang="en-US" altLang="zh-CN" sz="1600" smtClean="0"/>
          </a:p>
        </p:txBody>
      </p:sp>
      <p:sp>
        <p:nvSpPr>
          <p:cNvPr id="3" name="圆角矩形 2"/>
          <p:cNvSpPr/>
          <p:nvPr/>
        </p:nvSpPr>
        <p:spPr>
          <a:xfrm>
            <a:off x="3173263" y="1347613"/>
            <a:ext cx="1686769" cy="161992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03648" y="1347613"/>
            <a:ext cx="1655997" cy="165618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闲来无所事事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7904" y="1059582"/>
            <a:ext cx="4978896" cy="3535041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提升目标</a:t>
            </a:r>
            <a:endParaRPr lang="en-US" altLang="zh-CN"/>
          </a:p>
          <a:p>
            <a:pPr lvl="1"/>
            <a:r>
              <a:rPr lang="zh-CN" altLang="en-US"/>
              <a:t>梳理</a:t>
            </a:r>
            <a:r>
              <a:rPr lang="zh-CN" altLang="en-US" smtClean="0"/>
              <a:t>整合知识体系</a:t>
            </a:r>
            <a:endParaRPr lang="en-US" altLang="zh-CN" smtClean="0"/>
          </a:p>
          <a:p>
            <a:pPr lvl="1"/>
            <a:r>
              <a:rPr lang="zh-CN" altLang="en-US" smtClean="0"/>
              <a:t>学习某种关联技能</a:t>
            </a:r>
            <a:endParaRPr lang="en-US" altLang="zh-CN" smtClean="0"/>
          </a:p>
          <a:p>
            <a:pPr lvl="1"/>
            <a:r>
              <a:rPr lang="zh-CN" altLang="en-US" smtClean="0"/>
              <a:t>通用能力培养</a:t>
            </a:r>
            <a:endParaRPr lang="en-US" altLang="zh-CN" smtClean="0"/>
          </a:p>
          <a:p>
            <a:pPr lvl="1"/>
            <a:r>
              <a:rPr lang="zh-CN" altLang="en-US" smtClean="0"/>
              <a:t>研究工作中用到的工具</a:t>
            </a:r>
            <a:endParaRPr lang="en-US" altLang="zh-CN"/>
          </a:p>
          <a:p>
            <a:pPr lvl="1"/>
            <a:r>
              <a:rPr lang="zh-CN" altLang="en-US" smtClean="0"/>
              <a:t>业务研究</a:t>
            </a:r>
            <a:endParaRPr lang="en-US" altLang="zh-CN" smtClean="0"/>
          </a:p>
          <a:p>
            <a:pPr lvl="1"/>
            <a:r>
              <a:rPr lang="zh-CN" altLang="en-US" smtClean="0"/>
              <a:t>行业动态</a:t>
            </a:r>
            <a:endParaRPr lang="en-US" altLang="zh-CN" smtClean="0"/>
          </a:p>
          <a:p>
            <a:pPr lvl="1"/>
            <a:r>
              <a:rPr lang="zh-CN" altLang="en-US" smtClean="0"/>
              <a:t>我在公司的下一个台阶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pic>
        <p:nvPicPr>
          <p:cNvPr id="1026" name="Picture 2" descr="D:\projects\个人\程序视界\材料收集\2017\程序员炼级手册\迷惑小人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7418"/>
            <a:ext cx="1085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13</a:t>
            </a:r>
            <a:r>
              <a:rPr lang="zh-CN" altLang="en-US" smtClean="0"/>
              <a:t>罗汉助你发现成长变量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3826768" cy="35350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smtClean="0"/>
              <a:t>意外事件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smtClean="0"/>
              <a:t>让你别扭的事和环节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程序</a:t>
            </a:r>
            <a:r>
              <a:rPr lang="zh-CN" altLang="en-US" sz="2000" smtClean="0"/>
              <a:t>需要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smtClean="0"/>
              <a:t>行动和学习双系统互动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smtClean="0"/>
              <a:t>直面问题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smtClean="0"/>
              <a:t>主动迁移知识、经验、思维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与</a:t>
            </a:r>
            <a:r>
              <a:rPr lang="zh-CN" altLang="en-US" sz="2000" smtClean="0"/>
              <a:t>人碰撞</a:t>
            </a:r>
            <a:endParaRPr lang="zh-CN" altLang="en-US" sz="2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448982" y="1211852"/>
            <a:ext cx="3826768" cy="353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50000"/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4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zh-CN" altLang="en-US" sz="2000" smtClean="0"/>
              <a:t>整理自己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 startAt="8"/>
            </a:pPr>
            <a:r>
              <a:rPr lang="zh-CN" altLang="en-US" sz="2000" smtClean="0"/>
              <a:t>重新思考工作和生活的目标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 startAt="8"/>
            </a:pPr>
            <a:r>
              <a:rPr lang="zh-CN" altLang="en-US" sz="2000" smtClean="0"/>
              <a:t>站在老板的位置看看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 startAt="8"/>
            </a:pPr>
            <a:r>
              <a:rPr lang="zh-CN" altLang="en-US" sz="2000" smtClean="0"/>
              <a:t>跳出你的职责范围来看事情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 startAt="8"/>
            </a:pPr>
            <a:r>
              <a:rPr lang="zh-CN" altLang="en-US" sz="2000"/>
              <a:t>打破</a:t>
            </a:r>
            <a:r>
              <a:rPr lang="zh-CN" altLang="en-US" sz="2000" smtClean="0"/>
              <a:t>技术藩篱看成长</a:t>
            </a:r>
            <a:endParaRPr lang="en-US" altLang="zh-CN" sz="2000" smtClean="0"/>
          </a:p>
          <a:p>
            <a:pPr marL="457200" indent="-457200">
              <a:buFont typeface="+mj-lt"/>
              <a:buAutoNum type="arabicPeriod" startAt="8"/>
            </a:pPr>
            <a:r>
              <a:rPr lang="zh-CN" altLang="en-US" sz="2000" smtClean="0"/>
              <a:t>变换环境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你的可选路径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专业人士</a:t>
            </a:r>
            <a:endParaRPr lang="en-US" altLang="zh-CN" smtClean="0"/>
          </a:p>
          <a:p>
            <a:r>
              <a:rPr lang="zh-CN" altLang="en-US" smtClean="0"/>
              <a:t>管理</a:t>
            </a:r>
            <a:endParaRPr lang="en-US" altLang="zh-CN" smtClean="0"/>
          </a:p>
          <a:p>
            <a:r>
              <a:rPr lang="zh-CN" altLang="en-US"/>
              <a:t>投资理财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95536" y="1059582"/>
            <a:ext cx="309634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94607"/>
            <a:ext cx="82296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mtClean="0"/>
              <a:t>谢谢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图灵学院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温暖简单模板16比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温暖简单模板16比9</Template>
  <TotalTime>0</TotalTime>
  <Words>5364</Words>
  <Application>WPS 演示</Application>
  <PresentationFormat>全屏显示(16:9)</PresentationFormat>
  <Paragraphs>988</Paragraphs>
  <Slides>90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1" baseType="lpstr">
      <vt:lpstr>Arial</vt:lpstr>
      <vt:lpstr>宋体</vt:lpstr>
      <vt:lpstr>Wingdings</vt:lpstr>
      <vt:lpstr>华文细黑</vt:lpstr>
      <vt:lpstr>微软雅黑</vt:lpstr>
      <vt:lpstr>叶根友毛笔行书2.0版</vt:lpstr>
      <vt:lpstr>楷体</vt:lpstr>
      <vt:lpstr>Calibri</vt:lpstr>
      <vt:lpstr>Arial Unicode MS</vt:lpstr>
      <vt:lpstr>黑体</vt:lpstr>
      <vt:lpstr>温暖简单模板16比9</vt:lpstr>
      <vt:lpstr>毕业典礼</vt:lpstr>
      <vt:lpstr>程序员价值提升之道</vt:lpstr>
      <vt:lpstr>韩信老师</vt:lpstr>
      <vt:lpstr>你越来越值钱了吗？</vt:lpstr>
      <vt:lpstr>PowerPoint 演示文稿</vt:lpstr>
      <vt:lpstr>PowerPoint 演示文稿</vt:lpstr>
      <vt:lpstr>PowerPoint 演示文稿</vt:lpstr>
      <vt:lpstr>开发者成长全路径图</vt:lpstr>
      <vt:lpstr>你的可选路径</vt:lpstr>
      <vt:lpstr>目录</vt:lpstr>
      <vt:lpstr>工作观</vt:lpstr>
      <vt:lpstr>工作的目的</vt:lpstr>
      <vt:lpstr>企业和员工是一个联盟</vt:lpstr>
      <vt:lpstr>企业只需要一种人</vt:lpstr>
      <vt:lpstr>你现在放的水，将来会流成泪</vt:lpstr>
      <vt:lpstr>优秀程序员的素养和能力</vt:lpstr>
      <vt:lpstr>目录</vt:lpstr>
      <vt:lpstr>优势显现的过程</vt:lpstr>
      <vt:lpstr>你的反应处在哪个层次</vt:lpstr>
      <vt:lpstr>终极优势是时间</vt:lpstr>
      <vt:lpstr>目录</vt:lpstr>
      <vt:lpstr>技术成长三阶段</vt:lpstr>
      <vt:lpstr>普通程序员应达到的水准</vt:lpstr>
      <vt:lpstr>普通程序员需要修炼的专项技能</vt:lpstr>
      <vt:lpstr>普通程序员的专项技术水平</vt:lpstr>
      <vt:lpstr>熟练开发者的水平</vt:lpstr>
      <vt:lpstr>普通和熟练的关键区别</vt:lpstr>
      <vt:lpstr>修炼方向</vt:lpstr>
      <vt:lpstr>目录</vt:lpstr>
      <vt:lpstr>两个原则</vt:lpstr>
      <vt:lpstr>能力提升三要素</vt:lpstr>
      <vt:lpstr>开发者的工作学习流程</vt:lpstr>
      <vt:lpstr>提升专项能力的两个关键阶段</vt:lpstr>
      <vt:lpstr>目录</vt:lpstr>
      <vt:lpstr>普通程序员需要修炼的专项技能</vt:lpstr>
      <vt:lpstr>修炼语言和技术框架的三个层次</vt:lpstr>
      <vt:lpstr>基础层修炼的5个步骤</vt:lpstr>
      <vt:lpstr>基础层修炼：知道学什么</vt:lpstr>
      <vt:lpstr>基础层修炼：记忆关键词</vt:lpstr>
      <vt:lpstr>基础层修炼：熟悉开发工具</vt:lpstr>
      <vt:lpstr>基础层修炼：练习</vt:lpstr>
      <vt:lpstr>基础层修炼：完成工作</vt:lpstr>
      <vt:lpstr>进阶层的5项修炼</vt:lpstr>
      <vt:lpstr>读源码</vt:lpstr>
      <vt:lpstr>改造层修炼：4个角色</vt:lpstr>
      <vt:lpstr>改造层修炼：4个步骤</vt:lpstr>
      <vt:lpstr>目录</vt:lpstr>
      <vt:lpstr>知识体系是实践的结果</vt:lpstr>
      <vt:lpstr>构建知识体系的四个步骤</vt:lpstr>
      <vt:lpstr>定位</vt:lpstr>
      <vt:lpstr>你在公司内可以做的选择</vt:lpstr>
      <vt:lpstr>场景辐射</vt:lpstr>
      <vt:lpstr>帮你发现知识的问题清单</vt:lpstr>
      <vt:lpstr>寻找场景相关知识的途径</vt:lpstr>
      <vt:lpstr>关联</vt:lpstr>
      <vt:lpstr>关联信息的方法</vt:lpstr>
      <vt:lpstr>7种关联方式</vt:lpstr>
      <vt:lpstr>关联示例</vt:lpstr>
      <vt:lpstr>梳理整合</vt:lpstr>
      <vt:lpstr>两类回顾</vt:lpstr>
      <vt:lpstr>梳理整合的方法</vt:lpstr>
      <vt:lpstr>结构化的知识体系</vt:lpstr>
      <vt:lpstr>知识体系的持续更新</vt:lpstr>
      <vt:lpstr>知识体系：时间和更多可能性</vt:lpstr>
      <vt:lpstr>目录</vt:lpstr>
      <vt:lpstr>坚持做一件事有多难</vt:lpstr>
      <vt:lpstr>西红柿鸡蛋面</vt:lpstr>
      <vt:lpstr>西安马拉松</vt:lpstr>
      <vt:lpstr>两步滚动法</vt:lpstr>
      <vt:lpstr>两步滚动法的3个关键</vt:lpstr>
      <vt:lpstr>具体化你的目标</vt:lpstr>
      <vt:lpstr>结果可衡量</vt:lpstr>
      <vt:lpstr>结果可感知</vt:lpstr>
      <vt:lpstr>有实现策略</vt:lpstr>
      <vt:lpstr>有时间约束</vt:lpstr>
      <vt:lpstr>具体化目标的练习</vt:lpstr>
      <vt:lpstr>下一步行动</vt:lpstr>
      <vt:lpstr>下一步行动练习</vt:lpstr>
      <vt:lpstr>任务清单</vt:lpstr>
      <vt:lpstr>逆向节点法</vt:lpstr>
      <vt:lpstr>逆向节点法示例（1）</vt:lpstr>
      <vt:lpstr>逆向节点法示例（2）</vt:lpstr>
      <vt:lpstr>持续成长的关键代码</vt:lpstr>
      <vt:lpstr>目录</vt:lpstr>
      <vt:lpstr>职场死循环</vt:lpstr>
      <vt:lpstr>深陷老项目维护</vt:lpstr>
      <vt:lpstr>被客户需求推着走</vt:lpstr>
      <vt:lpstr>闲来无所事事</vt:lpstr>
      <vt:lpstr>13罗汉助你发现成长变量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程序员的修炼之路</dc:title>
  <dc:creator>test</dc:creator>
  <cp:lastModifiedBy>雪狼老师</cp:lastModifiedBy>
  <cp:revision>215</cp:revision>
  <dcterms:created xsi:type="dcterms:W3CDTF">2017-11-06T02:03:00Z</dcterms:created>
  <dcterms:modified xsi:type="dcterms:W3CDTF">2019-05-19T13:02:40Z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